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5"/>
  </p:notesMasterIdLst>
  <p:handoutMasterIdLst>
    <p:handoutMasterId r:id="rId36"/>
  </p:handoutMasterIdLst>
  <p:sldIdLst>
    <p:sldId id="256" r:id="rId2"/>
    <p:sldId id="263" r:id="rId3"/>
    <p:sldId id="317" r:id="rId4"/>
    <p:sldId id="298" r:id="rId5"/>
    <p:sldId id="270" r:id="rId6"/>
    <p:sldId id="271" r:id="rId7"/>
    <p:sldId id="316" r:id="rId8"/>
    <p:sldId id="272" r:id="rId9"/>
    <p:sldId id="303" r:id="rId10"/>
    <p:sldId id="337" r:id="rId11"/>
    <p:sldId id="338" r:id="rId12"/>
    <p:sldId id="302" r:id="rId13"/>
    <p:sldId id="304" r:id="rId14"/>
    <p:sldId id="325" r:id="rId15"/>
    <p:sldId id="305" r:id="rId16"/>
    <p:sldId id="301" r:id="rId17"/>
    <p:sldId id="274" r:id="rId18"/>
    <p:sldId id="306" r:id="rId19"/>
    <p:sldId id="275" r:id="rId20"/>
    <p:sldId id="307" r:id="rId21"/>
    <p:sldId id="333" r:id="rId22"/>
    <p:sldId id="327" r:id="rId23"/>
    <p:sldId id="319" r:id="rId24"/>
    <p:sldId id="310" r:id="rId25"/>
    <p:sldId id="331" r:id="rId26"/>
    <p:sldId id="334" r:id="rId27"/>
    <p:sldId id="326" r:id="rId28"/>
    <p:sldId id="311" r:id="rId29"/>
    <p:sldId id="328" r:id="rId30"/>
    <p:sldId id="258" r:id="rId31"/>
    <p:sldId id="290" r:id="rId32"/>
    <p:sldId id="335" r:id="rId33"/>
    <p:sldId id="336" r:id="rId3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0066"/>
    <a:srgbClr val="800000"/>
    <a:srgbClr val="FF0000"/>
    <a:srgbClr val="3366FF"/>
    <a:srgbClr val="FFCC00"/>
    <a:srgbClr val="FF6699"/>
    <a:srgbClr val="CC3300"/>
    <a:srgbClr val="1B1BA5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2" autoAdjust="0"/>
    <p:restoredTop sz="94600" autoAdjust="0"/>
  </p:normalViewPr>
  <p:slideViewPr>
    <p:cSldViewPr>
      <p:cViewPr varScale="1">
        <p:scale>
          <a:sx n="66" d="100"/>
          <a:sy n="66" d="100"/>
        </p:scale>
        <p:origin x="-15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64"/>
    </p:cViewPr>
  </p:sorterViewPr>
  <p:notesViewPr>
    <p:cSldViewPr>
      <p:cViewPr varScale="1">
        <p:scale>
          <a:sx n="53" d="100"/>
          <a:sy n="53" d="100"/>
        </p:scale>
        <p:origin x="-294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DE5E2-FE45-4C3D-8210-FCE4A395F64B}" type="datetimeFigureOut">
              <a:rPr lang="it-IT" smtClean="0"/>
              <a:pPr/>
              <a:t>09/07/2019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FE516-87B7-45FE-BE43-88C9CE5C438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9E408-D209-4262-A1B9-156A0708F94F}" type="datetimeFigureOut">
              <a:rPr lang="it-IT" smtClean="0"/>
              <a:pPr/>
              <a:t>09/07/2019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3B548-502B-4F8C-815A-981771248DB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3B548-502B-4F8C-815A-981771248DB2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693E-79B1-452A-BD87-0DAE616027C1}" type="datetimeFigureOut">
              <a:rPr lang="it-IT" smtClean="0"/>
              <a:pPr/>
              <a:t>09/07/2019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4122-0B67-4D74-AAC6-EEE9AEA999D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693E-79B1-452A-BD87-0DAE616027C1}" type="datetimeFigureOut">
              <a:rPr lang="it-IT" smtClean="0"/>
              <a:pPr/>
              <a:t>09/07/2019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4122-0B67-4D74-AAC6-EEE9AEA999D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693E-79B1-452A-BD87-0DAE616027C1}" type="datetimeFigureOut">
              <a:rPr lang="it-IT" smtClean="0"/>
              <a:pPr/>
              <a:t>09/07/2019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4122-0B67-4D74-AAC6-EEE9AEA999D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693E-79B1-452A-BD87-0DAE616027C1}" type="datetimeFigureOut">
              <a:rPr lang="it-IT" smtClean="0"/>
              <a:pPr/>
              <a:t>09/07/2019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4122-0B67-4D74-AAC6-EEE9AEA999D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693E-79B1-452A-BD87-0DAE616027C1}" type="datetimeFigureOut">
              <a:rPr lang="it-IT" smtClean="0"/>
              <a:pPr/>
              <a:t>09/07/2019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4122-0B67-4D74-AAC6-EEE9AEA999D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693E-79B1-452A-BD87-0DAE616027C1}" type="datetimeFigureOut">
              <a:rPr lang="it-IT" smtClean="0"/>
              <a:pPr/>
              <a:t>09/07/2019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4122-0B67-4D74-AAC6-EEE9AEA999D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693E-79B1-452A-BD87-0DAE616027C1}" type="datetimeFigureOut">
              <a:rPr lang="it-IT" smtClean="0"/>
              <a:pPr/>
              <a:t>09/07/2019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4122-0B67-4D74-AAC6-EEE9AEA999D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693E-79B1-452A-BD87-0DAE616027C1}" type="datetimeFigureOut">
              <a:rPr lang="it-IT" smtClean="0"/>
              <a:pPr/>
              <a:t>09/07/2019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4122-0B67-4D74-AAC6-EEE9AEA999D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693E-79B1-452A-BD87-0DAE616027C1}" type="datetimeFigureOut">
              <a:rPr lang="it-IT" smtClean="0"/>
              <a:pPr/>
              <a:t>09/07/2019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4122-0B67-4D74-AAC6-EEE9AEA999D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693E-79B1-452A-BD87-0DAE616027C1}" type="datetimeFigureOut">
              <a:rPr lang="it-IT" smtClean="0"/>
              <a:pPr/>
              <a:t>09/07/2019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4122-0B67-4D74-AAC6-EEE9AEA999D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693E-79B1-452A-BD87-0DAE616027C1}" type="datetimeFigureOut">
              <a:rPr lang="it-IT" smtClean="0"/>
              <a:pPr/>
              <a:t>09/07/2019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82C4122-0B67-4D74-AAC6-EEE9AEA999D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46693E-79B1-452A-BD87-0DAE616027C1}" type="datetimeFigureOut">
              <a:rPr lang="it-IT" smtClean="0"/>
              <a:pPr/>
              <a:t>09/07/2019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2C4122-0B67-4D74-AAC6-EEE9AEA999D8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25.png"/><Relationship Id="rId7" Type="http://schemas.openxmlformats.org/officeDocument/2006/relationships/image" Target="../media/image6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26.png"/><Relationship Id="rId9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hyperlink" Target="http://www.nature.com/ncomms/2015/150422/ncomms7984/full/ncomms7984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99592" y="504056"/>
            <a:ext cx="7344816" cy="2348880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600" dirty="0" smtClean="0">
              <a:latin typeface="Bauhaus 93" pitchFamily="82" charset="0"/>
            </a:endParaRPr>
          </a:p>
          <a:p>
            <a:pPr algn="ctr"/>
            <a:r>
              <a:rPr lang="it-IT" sz="3600" dirty="0" smtClean="0">
                <a:latin typeface="Bauhaus 93" pitchFamily="82" charset="0"/>
              </a:rPr>
              <a:t>PROPRIETA’ DEL GRAFENE PER LA PROSSIMA GENERAZIONE </a:t>
            </a:r>
            <a:r>
              <a:rPr lang="it-IT" sz="3600" dirty="0" err="1" smtClean="0">
                <a:latin typeface="Bauhaus 93" pitchFamily="82" charset="0"/>
              </a:rPr>
              <a:t>DI</a:t>
            </a:r>
            <a:r>
              <a:rPr lang="it-IT" sz="3600" smtClean="0">
                <a:latin typeface="Bauhaus 93" pitchFamily="82" charset="0"/>
              </a:rPr>
              <a:t> DISPLAY  CON SUPPORTO FLESSIBILE        </a:t>
            </a:r>
          </a:p>
          <a:p>
            <a:pPr algn="ctr"/>
            <a:endParaRPr lang="it-IT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Immagine 3" descr="starwa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045910"/>
            <a:ext cx="7245949" cy="3479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563888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015954" y="980728"/>
            <a:ext cx="50763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 smtClean="0">
                <a:solidFill>
                  <a:srgbClr val="FFFF00"/>
                </a:solidFill>
                <a:latin typeface="+mj-lt"/>
              </a:rPr>
              <a:t>PARTICELLE </a:t>
            </a:r>
            <a:r>
              <a:rPr lang="it-IT" sz="4400" b="1" dirty="0" err="1" smtClean="0">
                <a:solidFill>
                  <a:srgbClr val="FFFF00"/>
                </a:solidFill>
                <a:latin typeface="+mj-lt"/>
              </a:rPr>
              <a:t>DI</a:t>
            </a:r>
            <a:r>
              <a:rPr lang="it-IT" sz="4400" b="1" dirty="0" smtClean="0">
                <a:solidFill>
                  <a:srgbClr val="FFFF00"/>
                </a:solidFill>
                <a:latin typeface="+mj-lt"/>
              </a:rPr>
              <a:t> DIRAC</a:t>
            </a:r>
            <a:endParaRPr lang="it-IT" sz="44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95974" y="2046327"/>
            <a:ext cx="706302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60985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gli elettroni degli orbitali </a:t>
            </a:r>
            <a:endParaRPr lang="it-IT" sz="2800" dirty="0" smtClean="0">
              <a:latin typeface="Calibri" pitchFamily="34" charset="0"/>
              <a:ea typeface="Calibri" pitchFamily="34" charset="0"/>
              <a:cs typeface="TimesNewRomanPSM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60985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interagendo con il potenziale periodico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60985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del reticolo cristallino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60985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danno origine a 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quasi-particelle</a:t>
            </a:r>
            <a:r>
              <a:rPr kumimoji="0" lang="it-IT" sz="28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 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prive di massa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60985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138760"/>
            <a:ext cx="396754" cy="42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149080"/>
            <a:ext cx="181520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963117" y="5229200"/>
            <a:ext cx="71372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60985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spettro energetico di particelle con massa nulla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60985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e velocità di propagazione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8307" y="5766154"/>
            <a:ext cx="521965" cy="39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95536" y="908720"/>
            <a:ext cx="8460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FFFF00"/>
                </a:solidFill>
                <a:latin typeface="+mj-lt"/>
              </a:rPr>
              <a:t>Particelle </a:t>
            </a:r>
            <a:r>
              <a:rPr lang="it-IT" sz="3200" b="1" dirty="0" err="1" smtClean="0">
                <a:solidFill>
                  <a:srgbClr val="FFFF00"/>
                </a:solidFill>
                <a:latin typeface="+mj-lt"/>
              </a:rPr>
              <a:t>Dirac</a:t>
            </a:r>
            <a:r>
              <a:rPr lang="it-IT" sz="3200" b="1" dirty="0" smtClean="0">
                <a:solidFill>
                  <a:srgbClr val="FFFF00"/>
                </a:solidFill>
                <a:latin typeface="+mj-lt"/>
              </a:rPr>
              <a:t>          Particelle ultra-relativistiche</a:t>
            </a:r>
            <a:endParaRPr lang="it-IT" sz="32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8219" y="1019853"/>
            <a:ext cx="723701" cy="53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-954360" y="1484784"/>
            <a:ext cx="10998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latin typeface="+mj-lt"/>
              </a:rPr>
              <a:t>possibilità di osservare ed analizzare a basse energie</a:t>
            </a:r>
          </a:p>
          <a:p>
            <a:pPr algn="ctr"/>
            <a:r>
              <a:rPr lang="it-IT" sz="2800" u="sng" dirty="0" smtClean="0">
                <a:latin typeface="+mj-lt"/>
              </a:rPr>
              <a:t>fenomeni tipici della QED </a:t>
            </a:r>
          </a:p>
          <a:p>
            <a:pPr algn="ctr"/>
            <a:r>
              <a:rPr lang="it-IT" sz="2800" u="sng" dirty="0" smtClean="0">
                <a:latin typeface="+mj-lt"/>
              </a:rPr>
              <a:t>inversamente proporzionali alla velocità della luce</a:t>
            </a:r>
            <a:endParaRPr lang="it-IT" sz="2800" u="sng" dirty="0">
              <a:latin typeface="+mj-lt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95536" y="3121804"/>
            <a:ext cx="10998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err="1" smtClean="0">
                <a:latin typeface="+mj-lt"/>
              </a:rPr>
              <a:t>grafene</a:t>
            </a:r>
            <a:r>
              <a:rPr lang="it-IT" sz="2800" dirty="0" smtClean="0">
                <a:latin typeface="+mj-lt"/>
              </a:rPr>
              <a:t>         due ordini di grandezza più intensi</a:t>
            </a:r>
            <a:endParaRPr lang="it-IT" sz="2800" dirty="0">
              <a:latin typeface="+mj-lt"/>
            </a:endParaRPr>
          </a:p>
        </p:txBody>
      </p:sp>
      <p:sp>
        <p:nvSpPr>
          <p:cNvPr id="7" name="Freccia a destra 6"/>
          <p:cNvSpPr/>
          <p:nvPr/>
        </p:nvSpPr>
        <p:spPr>
          <a:xfrm flipV="1">
            <a:off x="1763688" y="3383281"/>
            <a:ext cx="322861" cy="45719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1931" y="2924944"/>
            <a:ext cx="1388541" cy="97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251520" y="3861048"/>
            <a:ext cx="17900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FF00"/>
                </a:solidFill>
                <a:latin typeface="+mj-lt"/>
              </a:rPr>
              <a:t>COSTANTE  </a:t>
            </a:r>
          </a:p>
          <a:p>
            <a:pPr algn="ctr"/>
            <a:r>
              <a:rPr lang="it-IT" sz="2400" b="1" dirty="0" smtClean="0">
                <a:solidFill>
                  <a:srgbClr val="FFFF00"/>
                </a:solidFill>
                <a:latin typeface="+mj-lt"/>
              </a:rPr>
              <a:t>STRUTTURA </a:t>
            </a:r>
          </a:p>
          <a:p>
            <a:pPr algn="ctr"/>
            <a:r>
              <a:rPr lang="it-IT" sz="2400" b="1" dirty="0" smtClean="0">
                <a:solidFill>
                  <a:srgbClr val="FFFF00"/>
                </a:solidFill>
                <a:latin typeface="+mj-lt"/>
              </a:rPr>
              <a:t>FINE</a:t>
            </a:r>
            <a:endParaRPr lang="it-IT" sz="24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933056"/>
            <a:ext cx="1394879" cy="103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995936" y="3933056"/>
            <a:ext cx="402591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60985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accoppiamento tra la luce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60985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it-IT" sz="2800" dirty="0" smtClean="0">
                <a:latin typeface="Calibri" pitchFamily="34" charset="0"/>
                <a:ea typeface="Calibri" pitchFamily="34" charset="0"/>
                <a:cs typeface="TimesNewRomanPSMT"/>
              </a:rPr>
              <a:t>  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ed elettroni relativistici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582111"/>
            <a:ext cx="2176691" cy="94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5589240"/>
            <a:ext cx="2891953" cy="93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5556828" y="5013176"/>
            <a:ext cx="362368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60985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interazioni tra elettroni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60985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più forti</a:t>
            </a:r>
            <a:r>
              <a:rPr kumimoji="0" lang="it-IT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 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che nei metalli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60985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kumimoji="0" lang="it-IT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minore schermaggio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60985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di elettroni nel </a:t>
            </a:r>
            <a:r>
              <a:rPr kumimoji="0" lang="it-IT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grafene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 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27584" y="5373216"/>
            <a:ext cx="74724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latin typeface="+mj-lt"/>
              </a:rPr>
              <a:t>hamiltoniano</a:t>
            </a:r>
            <a:r>
              <a:rPr lang="it-IT" sz="3200" dirty="0" smtClean="0">
                <a:latin typeface="+mj-lt"/>
              </a:rPr>
              <a:t> di </a:t>
            </a:r>
            <a:r>
              <a:rPr lang="it-IT" sz="3200" dirty="0" err="1" smtClean="0">
                <a:latin typeface="+mj-lt"/>
              </a:rPr>
              <a:t>Dirac</a:t>
            </a:r>
            <a:r>
              <a:rPr lang="it-IT" sz="3200" dirty="0" smtClean="0">
                <a:latin typeface="+mj-lt"/>
              </a:rPr>
              <a:t> per particelle di </a:t>
            </a:r>
            <a:r>
              <a:rPr lang="it-IT" sz="3200" dirty="0" err="1" smtClean="0">
                <a:latin typeface="+mj-lt"/>
              </a:rPr>
              <a:t>spin</a:t>
            </a:r>
            <a:endParaRPr lang="it-IT" sz="3200" dirty="0" smtClean="0">
              <a:latin typeface="+mj-lt"/>
            </a:endParaRPr>
          </a:p>
          <a:p>
            <a:r>
              <a:rPr lang="it-IT" sz="3200" dirty="0" smtClean="0">
                <a:latin typeface="+mj-lt"/>
              </a:rPr>
              <a:t>in cui la velocità della </a:t>
            </a:r>
            <a:r>
              <a:rPr lang="it-IT" sz="3200" dirty="0" smtClean="0">
                <a:latin typeface="+mj-lt"/>
              </a:rPr>
              <a:t>luce</a:t>
            </a:r>
            <a:r>
              <a:rPr lang="it-IT" sz="3200" i="1" dirty="0" smtClean="0">
                <a:latin typeface="+mj-lt"/>
              </a:rPr>
              <a:t> </a:t>
            </a:r>
            <a:r>
              <a:rPr lang="it-IT" sz="3200" dirty="0" smtClean="0">
                <a:latin typeface="+mj-lt"/>
              </a:rPr>
              <a:t>è sostituita da </a:t>
            </a:r>
            <a:r>
              <a:rPr lang="it-IT" sz="3200" i="1" dirty="0" smtClean="0">
                <a:latin typeface="+mj-lt"/>
              </a:rPr>
              <a:t> </a:t>
            </a:r>
            <a:r>
              <a:rPr lang="it-IT" dirty="0" smtClean="0"/>
              <a:t> </a:t>
            </a:r>
            <a:endParaRPr lang="it-IT" dirty="0" smtClean="0"/>
          </a:p>
        </p:txBody>
      </p:sp>
      <p:sp>
        <p:nvSpPr>
          <p:cNvPr id="12" name="CasellaDiTesto 11"/>
          <p:cNvSpPr txBox="1"/>
          <p:nvPr/>
        </p:nvSpPr>
        <p:spPr>
          <a:xfrm>
            <a:off x="741656" y="764704"/>
            <a:ext cx="8261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FF00"/>
                </a:solidFill>
                <a:latin typeface="+mj-lt"/>
              </a:rPr>
              <a:t>HAMILTONIANA NEI PUNTI </a:t>
            </a:r>
            <a:r>
              <a:rPr lang="it-IT" sz="3600" b="1" dirty="0" err="1" smtClean="0">
                <a:solidFill>
                  <a:srgbClr val="FFFF00"/>
                </a:solidFill>
                <a:latin typeface="+mj-lt"/>
              </a:rPr>
              <a:t>DI</a:t>
            </a:r>
            <a:r>
              <a:rPr lang="it-IT" sz="3600" b="1" dirty="0" smtClean="0">
                <a:solidFill>
                  <a:srgbClr val="FFFF00"/>
                </a:solidFill>
                <a:latin typeface="+mj-lt"/>
              </a:rPr>
              <a:t> DIRAC – K’   </a:t>
            </a:r>
            <a:endParaRPr lang="it-IT" sz="36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499992" y="3068960"/>
            <a:ext cx="4315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FFFF00"/>
                </a:solidFill>
                <a:latin typeface="+mj-lt"/>
              </a:rPr>
              <a:t>Matrice di </a:t>
            </a:r>
            <a:r>
              <a:rPr lang="it-IT" sz="3600" b="1" dirty="0" err="1" smtClean="0">
                <a:solidFill>
                  <a:srgbClr val="FFFF00"/>
                </a:solidFill>
                <a:latin typeface="+mj-lt"/>
              </a:rPr>
              <a:t>Pauli</a:t>
            </a:r>
            <a:r>
              <a:rPr lang="it-IT" sz="3600" b="1" dirty="0" smtClean="0">
                <a:solidFill>
                  <a:srgbClr val="FFFF00"/>
                </a:solidFill>
                <a:latin typeface="+mj-lt"/>
              </a:rPr>
              <a:t> in 2D</a:t>
            </a:r>
            <a:endParaRPr lang="it-IT" sz="36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513619" y="3967896"/>
            <a:ext cx="43492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FF00"/>
                </a:solidFill>
                <a:latin typeface="+mj-lt"/>
              </a:rPr>
              <a:t>Momento delle </a:t>
            </a:r>
          </a:p>
          <a:p>
            <a:pPr algn="ctr"/>
            <a:r>
              <a:rPr lang="it-IT" sz="3600" b="1" dirty="0" smtClean="0">
                <a:solidFill>
                  <a:srgbClr val="FFFF00"/>
                </a:solidFill>
                <a:latin typeface="+mj-lt"/>
              </a:rPr>
              <a:t>quasi-particelle in 2D </a:t>
            </a:r>
          </a:p>
          <a:p>
            <a:endParaRPr lang="it-IT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08" y="1556792"/>
            <a:ext cx="6912784" cy="128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140968"/>
            <a:ext cx="2736304" cy="736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6460" y="4293096"/>
            <a:ext cx="2325500" cy="68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5333" y="5301208"/>
            <a:ext cx="579115" cy="629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6054186"/>
            <a:ext cx="521965" cy="39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820979" y="3985900"/>
            <a:ext cx="7791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+mj-lt"/>
              </a:rPr>
              <a:t>sovrapposizione orbitali </a:t>
            </a:r>
            <a:r>
              <a:rPr lang="it-IT" sz="2800" dirty="0" err="1" smtClean="0">
                <a:latin typeface="+mj-lt"/>
              </a:rPr>
              <a:t>pz</a:t>
            </a:r>
            <a:r>
              <a:rPr lang="it-IT" sz="2800" dirty="0" smtClean="0">
                <a:latin typeface="+mj-lt"/>
              </a:rPr>
              <a:t> su due atomi primi vicini </a:t>
            </a:r>
          </a:p>
        </p:txBody>
      </p:sp>
      <p:sp>
        <p:nvSpPr>
          <p:cNvPr id="6" name="Rettangolo 5"/>
          <p:cNvSpPr/>
          <p:nvPr/>
        </p:nvSpPr>
        <p:spPr>
          <a:xfrm>
            <a:off x="2123728" y="848906"/>
            <a:ext cx="511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 smtClean="0">
                <a:solidFill>
                  <a:srgbClr val="FFFF00"/>
                </a:solidFill>
                <a:latin typeface="+mj-lt"/>
              </a:rPr>
              <a:t>ENERGIA</a:t>
            </a:r>
            <a:r>
              <a:rPr lang="it-IT" sz="4000" b="1" dirty="0" smtClean="0">
                <a:solidFill>
                  <a:srgbClr val="FFFF66"/>
                </a:solidFill>
                <a:latin typeface="+mj-lt"/>
              </a:rPr>
              <a:t>  </a:t>
            </a:r>
            <a:r>
              <a:rPr lang="it-IT" sz="4000" b="1" dirty="0" err="1" smtClean="0">
                <a:solidFill>
                  <a:srgbClr val="FFFF00"/>
                </a:solidFill>
                <a:latin typeface="+mj-lt"/>
              </a:rPr>
              <a:t>DI</a:t>
            </a:r>
            <a:r>
              <a:rPr lang="it-IT" sz="4000" b="1" dirty="0" smtClean="0">
                <a:solidFill>
                  <a:srgbClr val="FFFF00"/>
                </a:solidFill>
                <a:latin typeface="+mj-lt"/>
              </a:rPr>
              <a:t>  HOPPING</a:t>
            </a:r>
            <a:endParaRPr lang="it-IT" sz="40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0173" y="3310821"/>
            <a:ext cx="2207931" cy="62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1951838" y="4645005"/>
            <a:ext cx="535646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+mj-lt"/>
              </a:rPr>
              <a:t>approssimazione di </a:t>
            </a:r>
            <a:r>
              <a:rPr lang="it-IT" sz="2800" u="sng" dirty="0" smtClean="0">
                <a:solidFill>
                  <a:srgbClr val="FFFF00"/>
                </a:solidFill>
                <a:latin typeface="+mj-lt"/>
              </a:rPr>
              <a:t>“</a:t>
            </a:r>
            <a:r>
              <a:rPr lang="it-IT" sz="2800" b="1" u="sng" dirty="0" err="1" smtClean="0">
                <a:solidFill>
                  <a:srgbClr val="FFFF00"/>
                </a:solidFill>
                <a:latin typeface="+mj-lt"/>
              </a:rPr>
              <a:t>tightbinding</a:t>
            </a:r>
            <a:r>
              <a:rPr lang="it-IT" sz="2800" u="sng" dirty="0" smtClean="0">
                <a:solidFill>
                  <a:srgbClr val="FFFF00"/>
                </a:solidFill>
                <a:latin typeface="+mj-lt"/>
              </a:rPr>
              <a:t>” </a:t>
            </a:r>
            <a:r>
              <a:rPr lang="it-IT" sz="28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endParaRPr lang="it-IT" sz="2800" b="1" u="sng" dirty="0" smtClean="0">
              <a:solidFill>
                <a:srgbClr val="FFFF00"/>
              </a:solidFill>
              <a:latin typeface="+mj-lt"/>
            </a:endParaRPr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95536" y="5301208"/>
            <a:ext cx="840441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  <a:r>
              <a:rPr lang="it-IT" sz="2800" dirty="0" smtClean="0">
                <a:latin typeface="+mj-lt"/>
              </a:rPr>
              <a:t>funzione d’onda centrata sul sito dell’atomo di carbonio </a:t>
            </a:r>
          </a:p>
          <a:p>
            <a:r>
              <a:rPr lang="it-IT" sz="2800" dirty="0" smtClean="0">
                <a:latin typeface="+mj-lt"/>
              </a:rPr>
              <a:t> </a:t>
            </a:r>
          </a:p>
          <a:p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23281"/>
            <a:ext cx="8456667" cy="14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1693567" y="5949280"/>
            <a:ext cx="597477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+mj-lt"/>
              </a:rPr>
              <a:t>solo le interazioni tra atomi primi vicini 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206090" y="1628800"/>
            <a:ext cx="4188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+mj-lt"/>
              </a:rPr>
              <a:t>Stati con energia negativa 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971601" y="943560"/>
            <a:ext cx="64087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FFFF00"/>
                </a:solidFill>
                <a:latin typeface="+mj-lt"/>
              </a:rPr>
              <a:t>        CHARGE NEUTRALITY POINT</a:t>
            </a:r>
            <a:endParaRPr lang="it-IT" sz="2800" dirty="0" smtClean="0">
              <a:solidFill>
                <a:srgbClr val="FFFF00"/>
              </a:solidFill>
              <a:latin typeface="+mj-lt"/>
            </a:endParaRPr>
          </a:p>
          <a:p>
            <a:endParaRPr lang="it-IT" dirty="0" smtClean="0"/>
          </a:p>
          <a:p>
            <a:r>
              <a:rPr lang="it-IT" dirty="0" smtClean="0"/>
              <a:t> </a:t>
            </a:r>
          </a:p>
          <a:p>
            <a:endParaRPr lang="it-IT" dirty="0" smtClean="0"/>
          </a:p>
        </p:txBody>
      </p:sp>
      <p:sp>
        <p:nvSpPr>
          <p:cNvPr id="9" name="CasellaDiTesto 8"/>
          <p:cNvSpPr txBox="1"/>
          <p:nvPr/>
        </p:nvSpPr>
        <p:spPr>
          <a:xfrm>
            <a:off x="345137" y="4005064"/>
            <a:ext cx="42268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 smtClean="0"/>
          </a:p>
          <a:p>
            <a:r>
              <a:rPr lang="it-IT" sz="3600" b="1" u="sng" dirty="0" smtClean="0">
                <a:solidFill>
                  <a:srgbClr val="FFFF00"/>
                </a:solidFill>
                <a:latin typeface="+mj-lt"/>
              </a:rPr>
              <a:t>Punti a carica neutra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700808"/>
            <a:ext cx="542732" cy="41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1167614" y="2132856"/>
            <a:ext cx="401058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+mj-lt"/>
              </a:rPr>
              <a:t>Stati con energia positiva </a:t>
            </a:r>
          </a:p>
          <a:p>
            <a:endParaRPr lang="it-IT" dirty="0"/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210767"/>
            <a:ext cx="558397" cy="42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sellaDiTesto 13"/>
          <p:cNvSpPr txBox="1"/>
          <p:nvPr/>
        </p:nvSpPr>
        <p:spPr>
          <a:xfrm>
            <a:off x="1103026" y="3068960"/>
            <a:ext cx="274889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+mj-lt"/>
              </a:rPr>
              <a:t>Fisica del </a:t>
            </a:r>
            <a:r>
              <a:rPr lang="it-IT" sz="2800" b="1" dirty="0" err="1" smtClean="0">
                <a:latin typeface="+mj-lt"/>
              </a:rPr>
              <a:t>grafene</a:t>
            </a:r>
            <a:endParaRPr lang="it-IT" sz="2800" b="1" dirty="0" smtClean="0">
              <a:latin typeface="+mj-lt"/>
            </a:endParaRPr>
          </a:p>
          <a:p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4896544" y="306896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800" dirty="0" smtClean="0">
                <a:latin typeface="+mj-lt"/>
              </a:rPr>
              <a:t> spettro di energia  </a:t>
            </a:r>
          </a:p>
          <a:p>
            <a:r>
              <a:rPr lang="it-IT" sz="2800" dirty="0" smtClean="0">
                <a:latin typeface="+mj-lt"/>
              </a:rPr>
              <a:t>   massimo di BV </a:t>
            </a:r>
          </a:p>
          <a:p>
            <a:r>
              <a:rPr lang="it-IT" sz="2800" dirty="0" smtClean="0">
                <a:latin typeface="+mj-lt"/>
              </a:rPr>
              <a:t>    minimo di BC</a:t>
            </a:r>
          </a:p>
        </p:txBody>
      </p:sp>
      <p:sp>
        <p:nvSpPr>
          <p:cNvPr id="16" name="Freccia a destra 15"/>
          <p:cNvSpPr/>
          <p:nvPr/>
        </p:nvSpPr>
        <p:spPr>
          <a:xfrm>
            <a:off x="4139952" y="3212976"/>
            <a:ext cx="576064" cy="288032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4716016" y="4708301"/>
            <a:ext cx="419852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+mj-lt"/>
              </a:rPr>
              <a:t>corrispondono ai sei vertici </a:t>
            </a:r>
          </a:p>
          <a:p>
            <a:r>
              <a:rPr lang="it-IT" sz="2800" dirty="0" smtClean="0">
                <a:latin typeface="+mj-lt"/>
              </a:rPr>
              <a:t>       dell’esagono della </a:t>
            </a:r>
          </a:p>
          <a:p>
            <a:r>
              <a:rPr lang="it-IT" sz="2800" dirty="0" smtClean="0">
                <a:latin typeface="+mj-lt"/>
              </a:rPr>
              <a:t>         zona di </a:t>
            </a:r>
            <a:r>
              <a:rPr lang="it-IT" sz="2800" dirty="0" err="1" smtClean="0">
                <a:latin typeface="+mj-lt"/>
              </a:rPr>
              <a:t>Brillouin</a:t>
            </a:r>
            <a:r>
              <a:rPr lang="it-IT" sz="2800" dirty="0" smtClean="0">
                <a:latin typeface="+mj-lt"/>
              </a:rPr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5643791"/>
            <a:ext cx="444907" cy="37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5547518"/>
            <a:ext cx="1077562" cy="54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40574" y="6149220"/>
            <a:ext cx="751706" cy="44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27584" y="2125305"/>
            <a:ext cx="69835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+mj-lt"/>
              </a:rPr>
              <a:t>Valori di energia: </a:t>
            </a:r>
            <a:r>
              <a:rPr lang="it-IT" sz="2800" dirty="0" err="1" smtClean="0">
                <a:latin typeface="+mj-lt"/>
              </a:rPr>
              <a:t>autovalori</a:t>
            </a:r>
            <a:r>
              <a:rPr lang="it-IT" sz="2800" dirty="0" smtClean="0">
                <a:latin typeface="+mj-lt"/>
              </a:rPr>
              <a:t> dell’ </a:t>
            </a:r>
            <a:r>
              <a:rPr lang="it-IT" sz="2800" dirty="0" err="1" smtClean="0">
                <a:latin typeface="+mj-lt"/>
              </a:rPr>
              <a:t>hamiltoniano</a:t>
            </a:r>
            <a:endParaRPr lang="it-IT" sz="2800" dirty="0" smtClean="0">
              <a:latin typeface="+mj-lt"/>
            </a:endParaRPr>
          </a:p>
          <a:p>
            <a:r>
              <a:rPr lang="it-IT" sz="2800" dirty="0" smtClean="0">
                <a:latin typeface="+mj-lt"/>
              </a:rPr>
              <a:t>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594250" y="908720"/>
            <a:ext cx="63621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FF00"/>
                </a:solidFill>
                <a:latin typeface="+mj-lt"/>
              </a:rPr>
              <a:t>DESCRIZIONE  </a:t>
            </a:r>
            <a:r>
              <a:rPr lang="it-IT" sz="4000" b="1" dirty="0" err="1" smtClean="0">
                <a:solidFill>
                  <a:srgbClr val="FFFF00"/>
                </a:solidFill>
                <a:latin typeface="+mj-lt"/>
              </a:rPr>
              <a:t>DI</a:t>
            </a:r>
            <a:r>
              <a:rPr lang="it-IT" sz="4000" b="1" dirty="0" smtClean="0">
                <a:solidFill>
                  <a:srgbClr val="FFFF00"/>
                </a:solidFill>
                <a:latin typeface="+mj-lt"/>
              </a:rPr>
              <a:t>  BLOCH </a:t>
            </a:r>
          </a:p>
          <a:p>
            <a:r>
              <a:rPr lang="it-IT" sz="4000" b="1" dirty="0" smtClean="0">
                <a:solidFill>
                  <a:srgbClr val="FFFF00"/>
                </a:solidFill>
                <a:latin typeface="+mj-lt"/>
              </a:rPr>
              <a:t>PER LA STRUTTURA A BANDE</a:t>
            </a:r>
            <a:endParaRPr lang="it-IT" sz="40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7692" y="4415011"/>
            <a:ext cx="926036" cy="526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3" y="5517232"/>
            <a:ext cx="3744417" cy="80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4926266" y="5212357"/>
            <a:ext cx="396621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dirty="0" smtClean="0">
                <a:latin typeface="+mj-lt"/>
              </a:rPr>
              <a:t>operatore di creazione </a:t>
            </a:r>
          </a:p>
          <a:p>
            <a:pPr algn="ctr"/>
            <a:r>
              <a:rPr lang="it-IT" sz="2800" dirty="0" smtClean="0">
                <a:latin typeface="+mj-lt"/>
              </a:rPr>
              <a:t>dello </a:t>
            </a:r>
            <a:r>
              <a:rPr lang="it-IT" sz="2800" dirty="0" err="1" smtClean="0">
                <a:latin typeface="+mj-lt"/>
              </a:rPr>
              <a:t>spinore</a:t>
            </a:r>
            <a:r>
              <a:rPr lang="it-IT" sz="2800" dirty="0" smtClean="0">
                <a:latin typeface="+mj-lt"/>
              </a:rPr>
              <a:t> relativo </a:t>
            </a:r>
          </a:p>
          <a:p>
            <a:pPr algn="ctr"/>
            <a:r>
              <a:rPr lang="it-IT" sz="2800" dirty="0" smtClean="0">
                <a:latin typeface="+mj-lt"/>
              </a:rPr>
              <a:t>agli elettroni dei siti A e B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952421"/>
            <a:ext cx="4968552" cy="98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2267744" y="4365104"/>
            <a:ext cx="6025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>
                <a:latin typeface="+mj-lt"/>
              </a:rPr>
              <a:t>hamiltoniana</a:t>
            </a:r>
            <a:r>
              <a:rPr lang="it-IT" sz="2800" dirty="0" smtClean="0">
                <a:latin typeface="+mj-lt"/>
              </a:rPr>
              <a:t> a meno dei fattori costanti</a:t>
            </a:r>
            <a:endParaRPr lang="it-IT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67544" y="620688"/>
            <a:ext cx="7719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FFFF00"/>
                </a:solidFill>
                <a:latin typeface="+mj-lt"/>
              </a:rPr>
              <a:t>Approssimazione BORN-OPPENHEIMER</a:t>
            </a:r>
            <a:endParaRPr lang="it-IT" sz="36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95536" y="2420888"/>
            <a:ext cx="764606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+mj-lt"/>
              </a:rPr>
              <a:t>- moto degli elettroni più veloce di quello dei nuclei</a:t>
            </a:r>
          </a:p>
          <a:p>
            <a:endParaRPr lang="it-IT" sz="2400" dirty="0" smtClean="0">
              <a:latin typeface="+mj-lt"/>
            </a:endParaRPr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275856" y="1268760"/>
            <a:ext cx="52888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+mj-lt"/>
              </a:rPr>
              <a:t> interazione tra i fermioni di </a:t>
            </a:r>
            <a:r>
              <a:rPr lang="it-IT" sz="2800" dirty="0" err="1" smtClean="0">
                <a:latin typeface="+mj-lt"/>
              </a:rPr>
              <a:t>Dirac</a:t>
            </a:r>
            <a:r>
              <a:rPr lang="it-IT" sz="2800" dirty="0" smtClean="0">
                <a:latin typeface="+mj-lt"/>
              </a:rPr>
              <a:t> </a:t>
            </a:r>
          </a:p>
          <a:p>
            <a:r>
              <a:rPr lang="it-IT" sz="2800" dirty="0" smtClean="0">
                <a:latin typeface="+mj-lt"/>
              </a:rPr>
              <a:t> e le vibrazioni del reticolo (fononi)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23528" y="1196752"/>
            <a:ext cx="272561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+mj-lt"/>
              </a:rPr>
              <a:t>elettroni e fotoni </a:t>
            </a:r>
          </a:p>
          <a:p>
            <a:r>
              <a:rPr lang="it-IT" sz="2800" dirty="0" smtClean="0">
                <a:latin typeface="+mj-lt"/>
              </a:rPr>
              <a:t>       nel vuoto </a:t>
            </a:r>
          </a:p>
          <a:p>
            <a:endParaRPr lang="it-IT" sz="2800" dirty="0"/>
          </a:p>
        </p:txBody>
      </p:sp>
      <p:sp>
        <p:nvSpPr>
          <p:cNvPr id="10" name="Freccia a destra 9"/>
          <p:cNvSpPr/>
          <p:nvPr/>
        </p:nvSpPr>
        <p:spPr>
          <a:xfrm>
            <a:off x="2843808" y="1700808"/>
            <a:ext cx="432048" cy="144016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FF66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95536" y="2924944"/>
            <a:ext cx="77367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+mj-lt"/>
              </a:rPr>
              <a:t>- elettroni reagiscono rapidamente a un </a:t>
            </a:r>
            <a:r>
              <a:rPr lang="it-IT" sz="2800" dirty="0" err="1" smtClean="0">
                <a:latin typeface="+mj-lt"/>
              </a:rPr>
              <a:t>c.e.</a:t>
            </a:r>
            <a:r>
              <a:rPr lang="it-IT" sz="2800" dirty="0" smtClean="0">
                <a:latin typeface="+mj-lt"/>
              </a:rPr>
              <a:t> esterno</a:t>
            </a:r>
          </a:p>
          <a:p>
            <a:r>
              <a:rPr lang="it-IT" sz="2800" dirty="0" smtClean="0">
                <a:latin typeface="+mj-lt"/>
              </a:rPr>
              <a:t>  risposta al moto dei fononi: adiabatica </a:t>
            </a:r>
          </a:p>
          <a:p>
            <a:endParaRPr lang="it-IT" sz="2400" dirty="0" smtClean="0">
              <a:latin typeface="+mj-lt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555776" y="3913892"/>
            <a:ext cx="4495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FFFF00"/>
                </a:solidFill>
                <a:latin typeface="+mj-lt"/>
              </a:rPr>
              <a:t>fenomeni            indipendenti</a:t>
            </a:r>
            <a:endParaRPr lang="it-IT" sz="2800" b="1" dirty="0">
              <a:solidFill>
                <a:srgbClr val="FFFF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23528" y="4574158"/>
            <a:ext cx="5780878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+mj-lt"/>
              </a:rPr>
              <a:t>propagazione dei fononi: </a:t>
            </a:r>
            <a:r>
              <a:rPr lang="it-IT" sz="2800" dirty="0" smtClean="0">
                <a:latin typeface="+mj-lt"/>
              </a:rPr>
              <a:t>è </a:t>
            </a:r>
            <a:r>
              <a:rPr lang="it-IT" sz="2800" u="sng" dirty="0" smtClean="0">
                <a:latin typeface="+mj-lt"/>
              </a:rPr>
              <a:t>legata alla </a:t>
            </a:r>
          </a:p>
          <a:p>
            <a:r>
              <a:rPr lang="it-IT" sz="2800" u="sng" dirty="0" smtClean="0">
                <a:latin typeface="+mj-lt"/>
              </a:rPr>
              <a:t>creazione di coppie elettroni–lacune</a:t>
            </a:r>
          </a:p>
          <a:p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23528" y="5581109"/>
            <a:ext cx="867679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u="sng" dirty="0" smtClean="0">
                <a:latin typeface="+mj-lt"/>
              </a:rPr>
              <a:t>non</a:t>
            </a:r>
            <a:r>
              <a:rPr lang="it-IT" sz="2800" dirty="0" smtClean="0">
                <a:latin typeface="+mj-lt"/>
              </a:rPr>
              <a:t> c’è </a:t>
            </a:r>
            <a:r>
              <a:rPr lang="it-IT" sz="2800" u="sng" dirty="0" smtClean="0">
                <a:latin typeface="+mj-lt"/>
              </a:rPr>
              <a:t>indipendenza</a:t>
            </a:r>
            <a:r>
              <a:rPr lang="it-IT" sz="2800" dirty="0" smtClean="0">
                <a:latin typeface="+mj-lt"/>
              </a:rPr>
              <a:t> ma </a:t>
            </a:r>
            <a:r>
              <a:rPr lang="it-IT" sz="2800" u="sng" dirty="0" smtClean="0">
                <a:latin typeface="+mj-lt"/>
              </a:rPr>
              <a:t>accoppiamento elettroni–fononi</a:t>
            </a:r>
            <a:r>
              <a:rPr lang="it-IT" sz="2800" dirty="0" smtClean="0">
                <a:latin typeface="+mj-lt"/>
              </a:rPr>
              <a:t> </a:t>
            </a:r>
          </a:p>
          <a:p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323528" y="6165304"/>
            <a:ext cx="815094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u="sng" dirty="0" smtClean="0">
                <a:latin typeface="+mj-lt"/>
              </a:rPr>
              <a:t>ipotesi adiabatica </a:t>
            </a:r>
            <a:r>
              <a:rPr lang="it-IT" sz="2800" b="1" u="sng" dirty="0" err="1" smtClean="0">
                <a:latin typeface="+mj-lt"/>
              </a:rPr>
              <a:t>Born-Oppenheimer</a:t>
            </a:r>
            <a:r>
              <a:rPr lang="it-IT" sz="2800" b="1" u="sng" dirty="0" smtClean="0">
                <a:latin typeface="+mj-lt"/>
              </a:rPr>
              <a:t>: non più valida</a:t>
            </a:r>
          </a:p>
          <a:p>
            <a:endParaRPr lang="it-IT" dirty="0"/>
          </a:p>
        </p:txBody>
      </p:sp>
      <p:sp>
        <p:nvSpPr>
          <p:cNvPr id="26" name="Freccia a destra 25"/>
          <p:cNvSpPr/>
          <p:nvPr/>
        </p:nvSpPr>
        <p:spPr>
          <a:xfrm>
            <a:off x="4355976" y="4149080"/>
            <a:ext cx="432048" cy="144016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FF66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628800"/>
            <a:ext cx="551360" cy="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1.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836712"/>
            <a:ext cx="4032448" cy="251076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868144" y="1170618"/>
            <a:ext cx="26187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FFFF00"/>
                </a:solidFill>
                <a:latin typeface="+mj-lt"/>
              </a:rPr>
              <a:t>TRASPORTO </a:t>
            </a:r>
          </a:p>
          <a:p>
            <a:r>
              <a:rPr lang="it-IT" sz="3600" b="1" dirty="0" smtClean="0">
                <a:solidFill>
                  <a:srgbClr val="FFFF00"/>
                </a:solidFill>
                <a:latin typeface="+mj-lt"/>
              </a:rPr>
              <a:t>  BALISTICO </a:t>
            </a:r>
          </a:p>
          <a:p>
            <a:r>
              <a:rPr lang="it-IT" sz="3600" b="1" dirty="0" smtClean="0">
                <a:solidFill>
                  <a:srgbClr val="FFFF00"/>
                </a:solidFill>
                <a:latin typeface="+mj-lt"/>
              </a:rPr>
              <a:t>  BIPOLARE</a:t>
            </a:r>
            <a:endParaRPr lang="it-IT" sz="36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4239" y="5157192"/>
            <a:ext cx="54978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+mj-lt"/>
              </a:rPr>
              <a:t>concentrazione di elettroni o lacune </a:t>
            </a:r>
          </a:p>
          <a:p>
            <a:r>
              <a:rPr lang="it-IT" sz="2800" dirty="0" smtClean="0">
                <a:latin typeface="+mj-lt"/>
              </a:rPr>
              <a:t>    spostamento del livello di Fermi </a:t>
            </a:r>
          </a:p>
        </p:txBody>
      </p:sp>
      <p:sp>
        <p:nvSpPr>
          <p:cNvPr id="7" name="Rettangolo 6"/>
          <p:cNvSpPr/>
          <p:nvPr/>
        </p:nvSpPr>
        <p:spPr>
          <a:xfrm>
            <a:off x="467544" y="357301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8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it-IT" sz="2800" b="1" dirty="0" smtClean="0">
                <a:solidFill>
                  <a:srgbClr val="FFFF00"/>
                </a:solidFill>
                <a:latin typeface="+mj-lt"/>
              </a:rPr>
              <a:t>perfezione del cristallo</a:t>
            </a:r>
          </a:p>
        </p:txBody>
      </p:sp>
      <p:sp>
        <p:nvSpPr>
          <p:cNvPr id="8" name="Rettangolo 7"/>
          <p:cNvSpPr/>
          <p:nvPr/>
        </p:nvSpPr>
        <p:spPr>
          <a:xfrm>
            <a:off x="467544" y="4077072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8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it-IT" sz="2800" b="1" dirty="0" smtClean="0">
                <a:solidFill>
                  <a:srgbClr val="FFFF00"/>
                </a:solidFill>
                <a:latin typeface="+mj-lt"/>
              </a:rPr>
              <a:t>mobilità dei portatori di carica</a:t>
            </a:r>
          </a:p>
        </p:txBody>
      </p:sp>
      <p:sp>
        <p:nvSpPr>
          <p:cNvPr id="9" name="Rettangolo 8"/>
          <p:cNvSpPr/>
          <p:nvPr/>
        </p:nvSpPr>
        <p:spPr>
          <a:xfrm>
            <a:off x="467544" y="458112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8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it-IT" sz="2800" b="1" dirty="0" smtClean="0">
                <a:solidFill>
                  <a:srgbClr val="FFFF00"/>
                </a:solidFill>
                <a:latin typeface="+mj-lt"/>
              </a:rPr>
              <a:t>struttura delle bande </a:t>
            </a:r>
          </a:p>
        </p:txBody>
      </p:sp>
      <p:sp>
        <p:nvSpPr>
          <p:cNvPr id="10" name="Rettangolo 9"/>
          <p:cNvSpPr/>
          <p:nvPr/>
        </p:nvSpPr>
        <p:spPr>
          <a:xfrm>
            <a:off x="4932040" y="3105835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800" b="1" dirty="0" smtClean="0">
                <a:latin typeface="+mj-lt"/>
              </a:rPr>
              <a:t>inversione dei </a:t>
            </a:r>
          </a:p>
          <a:p>
            <a:pPr algn="ctr"/>
            <a:r>
              <a:rPr lang="it-IT" sz="2800" b="1" dirty="0" smtClean="0">
                <a:latin typeface="+mj-lt"/>
              </a:rPr>
              <a:t>portatori di carica </a:t>
            </a:r>
          </a:p>
          <a:p>
            <a:pPr algn="ctr"/>
            <a:r>
              <a:rPr lang="it-IT" sz="2800" b="1" dirty="0" smtClean="0">
                <a:latin typeface="+mj-lt"/>
              </a:rPr>
              <a:t>in relazione alla </a:t>
            </a:r>
          </a:p>
          <a:p>
            <a:pPr algn="ctr"/>
            <a:r>
              <a:rPr lang="it-IT" sz="2800" b="1" dirty="0" smtClean="0">
                <a:latin typeface="+mj-lt"/>
              </a:rPr>
              <a:t>tensione applicata 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5848444" y="5302949"/>
            <a:ext cx="31880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 smtClean="0">
                <a:solidFill>
                  <a:srgbClr val="FFFF00"/>
                </a:solidFill>
                <a:latin typeface="+mj-lt"/>
              </a:rPr>
              <a:t>campo elettrico</a:t>
            </a:r>
            <a:endParaRPr lang="it-IT" sz="36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67544" y="5799455"/>
            <a:ext cx="9001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r>
              <a:rPr lang="it-IT" sz="2800" dirty="0" smtClean="0">
                <a:latin typeface="+mj-lt"/>
              </a:rPr>
              <a:t>semi-metallo        conduttore con un solo tipo di portatori</a:t>
            </a:r>
          </a:p>
        </p:txBody>
      </p:sp>
      <p:sp>
        <p:nvSpPr>
          <p:cNvPr id="13" name="Freccia a destra 12"/>
          <p:cNvSpPr/>
          <p:nvPr/>
        </p:nvSpPr>
        <p:spPr>
          <a:xfrm>
            <a:off x="2555776" y="6309320"/>
            <a:ext cx="432048" cy="144016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FF66"/>
              </a:solidFill>
            </a:endParaRPr>
          </a:p>
        </p:txBody>
      </p:sp>
      <p:sp>
        <p:nvSpPr>
          <p:cNvPr id="14" name="Parentesi graffa chiusa 13"/>
          <p:cNvSpPr/>
          <p:nvPr/>
        </p:nvSpPr>
        <p:spPr>
          <a:xfrm>
            <a:off x="5292080" y="5229200"/>
            <a:ext cx="504056" cy="864096"/>
          </a:xfrm>
          <a:prstGeom prst="rightBrace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magine 4" descr="1.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4555" y="4021925"/>
            <a:ext cx="4781941" cy="271944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87304" y="5500389"/>
            <a:ext cx="320792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  <a:latin typeface="+mj-lt"/>
              </a:rPr>
              <a:t>Densità degli stati in</a:t>
            </a:r>
          </a:p>
          <a:p>
            <a:pPr algn="ctr"/>
            <a:endParaRPr lang="it-IT" sz="2800" dirty="0" smtClean="0">
              <a:latin typeface="+mj-lt"/>
            </a:endParaRPr>
          </a:p>
          <a:p>
            <a:pPr algn="ctr"/>
            <a:endParaRPr lang="it-IT" sz="2800" dirty="0">
              <a:latin typeface="+mj-lt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3323" y="6165304"/>
            <a:ext cx="558397" cy="42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9108" y="6186636"/>
            <a:ext cx="542732" cy="41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-1476672" y="572487"/>
            <a:ext cx="9054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FF00"/>
                </a:solidFill>
                <a:latin typeface="+mj-lt"/>
              </a:rPr>
              <a:t>Modello 2D struttura </a:t>
            </a:r>
          </a:p>
          <a:p>
            <a:pPr algn="ctr"/>
            <a:r>
              <a:rPr lang="it-IT" sz="3600" b="1" dirty="0" smtClean="0">
                <a:solidFill>
                  <a:srgbClr val="FFFF00"/>
                </a:solidFill>
                <a:latin typeface="+mj-lt"/>
              </a:rPr>
              <a:t>a bande del metallo</a:t>
            </a:r>
            <a:endParaRPr lang="it-IT" sz="36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1196752"/>
            <a:ext cx="397569" cy="501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28223" y="1196752"/>
            <a:ext cx="564257" cy="58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/>
          <p:cNvSpPr txBox="1"/>
          <p:nvPr/>
        </p:nvSpPr>
        <p:spPr>
          <a:xfrm>
            <a:off x="6804247" y="673532"/>
            <a:ext cx="2448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u="sng" dirty="0" smtClean="0">
                <a:solidFill>
                  <a:srgbClr val="FFFF00"/>
                </a:solidFill>
                <a:latin typeface="+mj-lt"/>
              </a:rPr>
              <a:t>Livelli di Fermi</a:t>
            </a:r>
            <a:endParaRPr lang="it-IT" sz="2800" b="1" u="sng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4" name="Freccia a destra 13"/>
          <p:cNvSpPr/>
          <p:nvPr/>
        </p:nvSpPr>
        <p:spPr>
          <a:xfrm>
            <a:off x="7740352" y="1340768"/>
            <a:ext cx="432048" cy="288032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5514933" y="1844824"/>
            <a:ext cx="37010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dirty="0" smtClean="0">
                <a:latin typeface="+mj-lt"/>
              </a:rPr>
              <a:t>stati misti con entrambi </a:t>
            </a:r>
          </a:p>
          <a:p>
            <a:pPr algn="ctr"/>
            <a:r>
              <a:rPr lang="it-IT" sz="2800" dirty="0" smtClean="0">
                <a:latin typeface="+mj-lt"/>
              </a:rPr>
              <a:t>i tipi di portatori </a:t>
            </a:r>
            <a:endParaRPr lang="it-IT" sz="28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801726"/>
            <a:ext cx="680269" cy="64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75656" y="4846489"/>
            <a:ext cx="615842" cy="59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3768" y="4778636"/>
            <a:ext cx="648072" cy="66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4763902"/>
            <a:ext cx="593973" cy="68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sellaDiTesto 18"/>
          <p:cNvSpPr txBox="1"/>
          <p:nvPr/>
        </p:nvSpPr>
        <p:spPr>
          <a:xfrm>
            <a:off x="163133" y="3699029"/>
            <a:ext cx="23206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dirty="0" smtClean="0">
                <a:latin typeface="+mj-lt"/>
              </a:rPr>
              <a:t> </a:t>
            </a:r>
          </a:p>
          <a:p>
            <a:pPr algn="ctr"/>
            <a:r>
              <a:rPr lang="it-IT" sz="2800" dirty="0" smtClean="0">
                <a:latin typeface="+mj-lt"/>
              </a:rPr>
              <a:t>concentrazioni</a:t>
            </a:r>
            <a:endParaRPr lang="it-IT" sz="2800" dirty="0">
              <a:latin typeface="+mj-lt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2613378" y="4129916"/>
            <a:ext cx="1382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smtClean="0">
                <a:latin typeface="+mj-lt"/>
              </a:rPr>
              <a:t>mobilità</a:t>
            </a:r>
            <a:endParaRPr lang="it-IT" sz="2800" dirty="0">
              <a:latin typeface="+mj-lt"/>
            </a:endParaRPr>
          </a:p>
        </p:txBody>
      </p:sp>
      <p:cxnSp>
        <p:nvCxnSpPr>
          <p:cNvPr id="31" name="Connettore 1 30"/>
          <p:cNvCxnSpPr/>
          <p:nvPr/>
        </p:nvCxnSpPr>
        <p:spPr>
          <a:xfrm>
            <a:off x="1187624" y="3789040"/>
            <a:ext cx="6192688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 flipH="1" flipV="1">
            <a:off x="7365472" y="2870937"/>
            <a:ext cx="14840" cy="918103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1187624" y="3789040"/>
            <a:ext cx="0" cy="36004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/>
          <p:nvPr/>
        </p:nvCxnSpPr>
        <p:spPr>
          <a:xfrm>
            <a:off x="3275856" y="3789040"/>
            <a:ext cx="0" cy="36004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sellaDiTesto 42"/>
          <p:cNvSpPr txBox="1"/>
          <p:nvPr/>
        </p:nvSpPr>
        <p:spPr>
          <a:xfrm>
            <a:off x="1475656" y="2996952"/>
            <a:ext cx="3442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u="sng" dirty="0" smtClean="0">
                <a:solidFill>
                  <a:srgbClr val="FFFF00"/>
                </a:solidFill>
                <a:latin typeface="+mj-lt"/>
              </a:rPr>
              <a:t>Conducibilità metallo </a:t>
            </a:r>
            <a:endParaRPr lang="it-IT" sz="2800" b="1" u="sng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1560" y="1772816"/>
            <a:ext cx="4890867" cy="114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16396" y="4851157"/>
            <a:ext cx="22217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  <a:latin typeface="+mj-lt"/>
              </a:rPr>
              <a:t>Conducibilità </a:t>
            </a:r>
          </a:p>
          <a:p>
            <a:pPr algn="ctr"/>
            <a:r>
              <a:rPr lang="it-IT" sz="2800" b="1" dirty="0" smtClean="0">
                <a:solidFill>
                  <a:srgbClr val="FFFF00"/>
                </a:solidFill>
                <a:latin typeface="+mj-lt"/>
              </a:rPr>
              <a:t>del </a:t>
            </a:r>
            <a:r>
              <a:rPr lang="it-IT" sz="2800" b="1" dirty="0" err="1" smtClean="0">
                <a:solidFill>
                  <a:srgbClr val="FFFF00"/>
                </a:solidFill>
                <a:latin typeface="+mj-lt"/>
              </a:rPr>
              <a:t>grafene</a:t>
            </a:r>
            <a:endParaRPr lang="it-IT" sz="28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00167" y="4923165"/>
            <a:ext cx="18239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  <a:latin typeface="+mj-lt"/>
              </a:rPr>
              <a:t>Resistenza </a:t>
            </a:r>
          </a:p>
          <a:p>
            <a:pPr algn="ctr"/>
            <a:r>
              <a:rPr lang="it-IT" sz="2800" b="1" dirty="0" smtClean="0">
                <a:solidFill>
                  <a:srgbClr val="FFFF00"/>
                </a:solidFill>
                <a:latin typeface="+mj-lt"/>
              </a:rPr>
              <a:t>di Hall</a:t>
            </a:r>
            <a:endParaRPr lang="it-IT" sz="28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444208" y="4637454"/>
            <a:ext cx="258275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  <a:latin typeface="+mj-lt"/>
              </a:rPr>
              <a:t>Concentrazione </a:t>
            </a:r>
          </a:p>
          <a:p>
            <a:pPr algn="ctr"/>
            <a:r>
              <a:rPr lang="it-IT" sz="2800" b="1" dirty="0" smtClean="0">
                <a:solidFill>
                  <a:srgbClr val="FFFF00"/>
                </a:solidFill>
                <a:latin typeface="+mj-lt"/>
              </a:rPr>
              <a:t>dei portatori </a:t>
            </a:r>
          </a:p>
          <a:p>
            <a:pPr algn="ctr"/>
            <a:r>
              <a:rPr lang="it-IT" sz="2800" b="1" dirty="0" smtClean="0">
                <a:solidFill>
                  <a:srgbClr val="FFFF00"/>
                </a:solidFill>
                <a:latin typeface="+mj-lt"/>
              </a:rPr>
              <a:t>nel </a:t>
            </a:r>
          </a:p>
          <a:p>
            <a:pPr algn="ctr"/>
            <a:r>
              <a:rPr lang="it-IT" sz="2800" b="1" dirty="0" smtClean="0">
                <a:solidFill>
                  <a:srgbClr val="FFFF00"/>
                </a:solidFill>
                <a:latin typeface="+mj-lt"/>
              </a:rPr>
              <a:t>punto di </a:t>
            </a:r>
            <a:r>
              <a:rPr lang="it-IT" sz="2800" b="1" dirty="0" err="1" smtClean="0">
                <a:solidFill>
                  <a:srgbClr val="FFFF00"/>
                </a:solidFill>
                <a:latin typeface="+mj-lt"/>
              </a:rPr>
              <a:t>Dirac</a:t>
            </a:r>
            <a:endParaRPr lang="it-IT" sz="28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04" y="1216546"/>
            <a:ext cx="8956292" cy="329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5301208"/>
            <a:ext cx="842493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 </a:t>
            </a:r>
            <a:endParaRPr lang="it-IT" sz="2400" dirty="0" smtClean="0">
              <a:ea typeface="Verdana" pitchFamily="32"/>
              <a:cs typeface="Verdana" pitchFamily="32"/>
            </a:endParaRPr>
          </a:p>
          <a:p>
            <a:pPr lvl="0">
              <a:buNone/>
            </a:pPr>
            <a:r>
              <a:rPr lang="it-IT" sz="2800" b="1" dirty="0" smtClean="0">
                <a:solidFill>
                  <a:srgbClr val="FFFF00"/>
                </a:solidFill>
                <a:latin typeface="+mj-lt"/>
              </a:rPr>
              <a:t>2004 (</a:t>
            </a:r>
            <a:r>
              <a:rPr lang="it-IT" sz="2800" b="1" dirty="0" err="1" smtClean="0">
                <a:solidFill>
                  <a:srgbClr val="FFFF00"/>
                </a:solidFill>
                <a:latin typeface="+mj-lt"/>
              </a:rPr>
              <a:t>Geim</a:t>
            </a:r>
            <a:r>
              <a:rPr lang="it-IT" sz="2800" b="1" dirty="0" smtClean="0">
                <a:solidFill>
                  <a:srgbClr val="FFFF00"/>
                </a:solidFill>
                <a:latin typeface="+mj-lt"/>
              </a:rPr>
              <a:t> e </a:t>
            </a:r>
            <a:r>
              <a:rPr lang="it-IT" sz="2800" b="1" dirty="0" err="1" smtClean="0">
                <a:solidFill>
                  <a:srgbClr val="FFFF00"/>
                </a:solidFill>
                <a:latin typeface="+mj-lt"/>
              </a:rPr>
              <a:t>Novoselov</a:t>
            </a:r>
            <a:r>
              <a:rPr lang="it-IT" sz="2800" b="1" dirty="0" smtClean="0">
                <a:solidFill>
                  <a:srgbClr val="FFFF00"/>
                </a:solidFill>
                <a:latin typeface="+mj-lt"/>
              </a:rPr>
              <a:t>)  </a:t>
            </a:r>
            <a:r>
              <a:rPr lang="it-IT" sz="2800" b="1" dirty="0" smtClean="0">
                <a:latin typeface="+mj-lt"/>
              </a:rPr>
              <a:t> “</a:t>
            </a:r>
            <a:r>
              <a:rPr lang="it-IT" sz="2800" b="1" dirty="0" err="1" smtClean="0">
                <a:latin typeface="+mj-lt"/>
              </a:rPr>
              <a:t>scotch-tape</a:t>
            </a:r>
            <a:r>
              <a:rPr lang="it-IT" sz="2800" b="1" dirty="0" smtClean="0">
                <a:latin typeface="+mj-lt"/>
              </a:rPr>
              <a:t>”</a:t>
            </a:r>
            <a:r>
              <a:rPr lang="it-IT" sz="2800" b="1" dirty="0" smtClean="0">
                <a:latin typeface="+mj-lt"/>
                <a:ea typeface="Verdana" pitchFamily="32"/>
                <a:cs typeface="Verdana" pitchFamily="32"/>
              </a:rPr>
              <a:t>: </a:t>
            </a:r>
            <a:r>
              <a:rPr lang="it-IT" sz="2800" b="1" dirty="0" smtClean="0">
                <a:latin typeface="+mj-lt"/>
              </a:rPr>
              <a:t>cristalli 2D continui di alta qualità </a:t>
            </a:r>
          </a:p>
          <a:p>
            <a:endParaRPr lang="it-IT" sz="2400" dirty="0" smtClean="0">
              <a:latin typeface="+mj-lt"/>
            </a:endParaRPr>
          </a:p>
          <a:p>
            <a:endParaRPr lang="it-IT" sz="2400" b="1" dirty="0" smtClean="0">
              <a:solidFill>
                <a:srgbClr val="FF0000"/>
              </a:solidFill>
              <a:latin typeface="+mj-lt"/>
            </a:endParaRPr>
          </a:p>
          <a:p>
            <a:endParaRPr lang="it-IT" sz="2400" dirty="0" smtClean="0">
              <a:latin typeface="+mj-lt"/>
            </a:endParaRPr>
          </a:p>
        </p:txBody>
      </p:sp>
      <p:pic>
        <p:nvPicPr>
          <p:cNvPr id="4" name="Immagine 3" descr="Cattur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85237" y="908720"/>
            <a:ext cx="3051259" cy="352839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11560" y="3429000"/>
            <a:ext cx="533037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FFFF00"/>
                </a:solidFill>
                <a:latin typeface="+mj-lt"/>
              </a:rPr>
              <a:t>1986 (</a:t>
            </a:r>
            <a:r>
              <a:rPr lang="it-IT" sz="2800" b="1" dirty="0" err="1" smtClean="0">
                <a:solidFill>
                  <a:srgbClr val="FFFF00"/>
                </a:solidFill>
                <a:latin typeface="+mj-lt"/>
              </a:rPr>
              <a:t>Boehm</a:t>
            </a:r>
            <a:r>
              <a:rPr lang="it-IT" sz="2800" b="1" dirty="0" smtClean="0">
                <a:solidFill>
                  <a:srgbClr val="FFFF00"/>
                </a:solidFill>
                <a:latin typeface="+mj-lt"/>
              </a:rPr>
              <a:t>) </a:t>
            </a:r>
            <a:r>
              <a:rPr lang="it-IT" sz="2800" b="1" dirty="0" smtClean="0">
                <a:latin typeface="+mj-lt"/>
              </a:rPr>
              <a:t>termine “</a:t>
            </a:r>
            <a:r>
              <a:rPr lang="it-IT" sz="2800" b="1" dirty="0" err="1" smtClean="0">
                <a:latin typeface="+mj-lt"/>
              </a:rPr>
              <a:t>grafene</a:t>
            </a:r>
            <a:r>
              <a:rPr lang="it-IT" sz="2800" b="1" dirty="0" smtClean="0">
                <a:latin typeface="+mj-lt"/>
              </a:rPr>
              <a:t>” </a:t>
            </a:r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39552" y="2060848"/>
            <a:ext cx="530299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None/>
            </a:pPr>
            <a:r>
              <a:rPr lang="it-IT" sz="2800" b="1" dirty="0" smtClean="0">
                <a:solidFill>
                  <a:srgbClr val="FFFF00"/>
                </a:solidFill>
                <a:latin typeface="+mj-lt"/>
              </a:rPr>
              <a:t>1947-1958 </a:t>
            </a:r>
            <a:r>
              <a:rPr lang="it-IT" sz="2800" b="1" dirty="0" smtClean="0">
                <a:latin typeface="+mj-lt"/>
              </a:rPr>
              <a:t> struttura  a bande </a:t>
            </a:r>
          </a:p>
          <a:p>
            <a:pPr lvl="0">
              <a:buNone/>
            </a:pPr>
            <a:r>
              <a:rPr lang="it-IT" sz="2800" b="1" dirty="0" smtClean="0">
                <a:latin typeface="+mj-lt"/>
              </a:rPr>
              <a:t>                     singolo piano di grafite</a:t>
            </a:r>
          </a:p>
          <a:p>
            <a:pPr lvl="0" algn="just">
              <a:buNone/>
            </a:pPr>
            <a:r>
              <a:rPr lang="it-IT" sz="2800" b="1" dirty="0" smtClean="0">
                <a:latin typeface="+mj-lt"/>
              </a:rPr>
              <a:t> </a:t>
            </a:r>
          </a:p>
          <a:p>
            <a:r>
              <a:rPr lang="it-IT" sz="2800" dirty="0" smtClean="0">
                <a:latin typeface="+mj-lt"/>
              </a:rPr>
              <a:t>  </a:t>
            </a:r>
            <a:endParaRPr lang="it-IT" sz="2800" dirty="0">
              <a:latin typeface="+mj-l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83568" y="4653136"/>
            <a:ext cx="674806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FFFF00"/>
                </a:solidFill>
                <a:latin typeface="+mj-lt"/>
              </a:rPr>
              <a:t>1999 </a:t>
            </a:r>
            <a:r>
              <a:rPr lang="it-IT" sz="2800" b="1" dirty="0" smtClean="0">
                <a:latin typeface="+mj-lt"/>
              </a:rPr>
              <a:t> prime isole di grafite allo stato libero </a:t>
            </a:r>
          </a:p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55576" y="908720"/>
            <a:ext cx="4721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b="1" dirty="0" smtClean="0">
                <a:solidFill>
                  <a:srgbClr val="FFFF00"/>
                </a:solidFill>
                <a:latin typeface="+mj-lt"/>
              </a:rPr>
              <a:t>Un po’ di storia …</a:t>
            </a:r>
            <a:endParaRPr lang="it-IT" sz="48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83568" y="3861048"/>
            <a:ext cx="4655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+mj-lt"/>
              </a:rPr>
              <a:t>idrocarburi aromatici policiclici</a:t>
            </a:r>
            <a:endParaRPr lang="it-IT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83568" y="620688"/>
            <a:ext cx="5655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FFFF00"/>
                </a:solidFill>
                <a:latin typeface="+mj-lt"/>
              </a:rPr>
              <a:t>EFFETTO HALL QUANTISTICO</a:t>
            </a:r>
            <a:endParaRPr lang="it-IT" sz="36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486011" y="1249596"/>
            <a:ext cx="6254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+mj-lt"/>
              </a:rPr>
              <a:t>quantizzazione conducibilità (o resistività)</a:t>
            </a:r>
            <a:endParaRPr lang="it-IT" sz="2800" dirty="0">
              <a:latin typeface="+mj-l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-2988840" y="1988840"/>
            <a:ext cx="101531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  <a:latin typeface="+mj-lt"/>
              </a:rPr>
              <a:t>Sistema bi-dimensionale </a:t>
            </a:r>
          </a:p>
          <a:p>
            <a:pPr algn="ctr"/>
            <a:r>
              <a:rPr lang="it-IT" sz="2800" b="1" dirty="0" smtClean="0">
                <a:solidFill>
                  <a:srgbClr val="FFFF00"/>
                </a:solidFill>
                <a:latin typeface="+mj-lt"/>
              </a:rPr>
              <a:t>di elettroni </a:t>
            </a:r>
          </a:p>
          <a:p>
            <a:pPr algn="ctr"/>
            <a:r>
              <a:rPr lang="it-IT" sz="2800" b="1" dirty="0" smtClean="0">
                <a:solidFill>
                  <a:srgbClr val="FFFF00"/>
                </a:solidFill>
                <a:latin typeface="+mj-lt"/>
              </a:rPr>
              <a:t>in un campo magnetico</a:t>
            </a:r>
          </a:p>
          <a:p>
            <a:pPr algn="ctr"/>
            <a:r>
              <a:rPr lang="it-IT" sz="2800" dirty="0" smtClean="0">
                <a:solidFill>
                  <a:srgbClr val="FFFF00"/>
                </a:solidFill>
                <a:latin typeface="+mj-lt"/>
              </a:rPr>
              <a:t>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259632" y="1772816"/>
            <a:ext cx="101531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u="sng" dirty="0" smtClean="0">
                <a:latin typeface="+mj-lt"/>
              </a:rPr>
              <a:t>componente longitudinale </a:t>
            </a:r>
          </a:p>
          <a:p>
            <a:pPr algn="ctr"/>
            <a:r>
              <a:rPr lang="it-IT" sz="2800" u="sng" dirty="0" smtClean="0">
                <a:latin typeface="+mj-lt"/>
              </a:rPr>
              <a:t>conducibilità elettrica</a:t>
            </a:r>
            <a:r>
              <a:rPr lang="it-IT" sz="2800" dirty="0" smtClean="0">
                <a:latin typeface="+mj-lt"/>
              </a:rPr>
              <a:t>: </a:t>
            </a:r>
          </a:p>
          <a:p>
            <a:pPr algn="ctr"/>
            <a:r>
              <a:rPr lang="it-IT" sz="2800" dirty="0" smtClean="0">
                <a:latin typeface="+mj-lt"/>
              </a:rPr>
              <a:t>si annulla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187624" y="2996952"/>
            <a:ext cx="101531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u="sng" dirty="0" smtClean="0">
                <a:latin typeface="+mj-lt"/>
              </a:rPr>
              <a:t>componente </a:t>
            </a:r>
            <a:r>
              <a:rPr lang="it-IT" sz="2800" u="sng" dirty="0" err="1" smtClean="0">
                <a:latin typeface="+mj-lt"/>
              </a:rPr>
              <a:t>trasversa</a:t>
            </a:r>
            <a:r>
              <a:rPr lang="it-IT" sz="2800" u="sng" dirty="0" smtClean="0">
                <a:latin typeface="+mj-lt"/>
              </a:rPr>
              <a:t> </a:t>
            </a:r>
          </a:p>
          <a:p>
            <a:pPr algn="ctr"/>
            <a:r>
              <a:rPr lang="it-IT" sz="2800" u="sng" dirty="0" smtClean="0">
                <a:latin typeface="+mj-lt"/>
              </a:rPr>
              <a:t>conducibilità elettrica</a:t>
            </a:r>
            <a:r>
              <a:rPr lang="it-IT" sz="2800" dirty="0" smtClean="0">
                <a:latin typeface="+mj-lt"/>
              </a:rPr>
              <a:t>: </a:t>
            </a:r>
          </a:p>
          <a:p>
            <a:pPr algn="ctr"/>
            <a:r>
              <a:rPr lang="it-IT" sz="2800" dirty="0" smtClean="0">
                <a:latin typeface="+mj-lt"/>
              </a:rPr>
              <a:t>quantizzato 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611560" y="4275093"/>
            <a:ext cx="110172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u="sng" dirty="0" smtClean="0">
                <a:latin typeface="+mj-lt"/>
              </a:rPr>
              <a:t>indipendente dalla temperatura </a:t>
            </a:r>
          </a:p>
          <a:p>
            <a:pPr algn="ctr"/>
            <a:r>
              <a:rPr lang="it-IT" sz="2800" b="1" u="sng" dirty="0" smtClean="0">
                <a:latin typeface="+mj-lt"/>
              </a:rPr>
              <a:t>tra 4 Kelvin e 100 kelvin</a:t>
            </a:r>
            <a:endParaRPr lang="it-IT" sz="2800" b="1" u="sng" dirty="0">
              <a:latin typeface="+mj-lt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323528" y="5356373"/>
            <a:ext cx="110172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rgbClr val="FFFF00"/>
                </a:solidFill>
                <a:latin typeface="+mj-lt"/>
              </a:rPr>
              <a:t>conducibilità di campo nullo: </a:t>
            </a:r>
            <a:r>
              <a:rPr lang="it-IT" sz="2800" dirty="0" smtClean="0">
                <a:latin typeface="+mj-lt"/>
              </a:rPr>
              <a:t>valore minimo proporzionale </a:t>
            </a:r>
          </a:p>
          <a:p>
            <a:r>
              <a:rPr lang="it-IT" sz="2800" dirty="0" smtClean="0">
                <a:latin typeface="+mj-lt"/>
              </a:rPr>
              <a:t>                                                        al quanto di conducibilità </a:t>
            </a:r>
          </a:p>
          <a:p>
            <a:r>
              <a:rPr lang="it-IT" sz="2800" dirty="0" smtClean="0">
                <a:latin typeface="+mj-lt"/>
              </a:rPr>
              <a:t>                                                         (costanti fondamentali)</a:t>
            </a:r>
            <a:endParaRPr lang="it-IT" sz="2800" dirty="0">
              <a:latin typeface="+mj-lt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660232" y="620688"/>
            <a:ext cx="1361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FFFF00"/>
                </a:solidFill>
                <a:latin typeface="+mj-lt"/>
              </a:rPr>
              <a:t>(1980 )</a:t>
            </a: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9457" y="5928606"/>
            <a:ext cx="1626439" cy="74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asellaDiTesto 16"/>
          <p:cNvSpPr txBox="1"/>
          <p:nvPr/>
        </p:nvSpPr>
        <p:spPr>
          <a:xfrm>
            <a:off x="467544" y="4293096"/>
            <a:ext cx="2686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u="sng" dirty="0" smtClean="0">
                <a:solidFill>
                  <a:srgbClr val="FFFF00"/>
                </a:solidFill>
                <a:latin typeface="+mj-lt"/>
              </a:rPr>
              <a:t>CONDUCIBIILITA’</a:t>
            </a:r>
            <a:endParaRPr lang="it-IT" sz="2800" b="1" u="sng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8" name="Freccia a destra 17"/>
          <p:cNvSpPr/>
          <p:nvPr/>
        </p:nvSpPr>
        <p:spPr>
          <a:xfrm>
            <a:off x="3203848" y="4535409"/>
            <a:ext cx="432048" cy="45719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5661994"/>
            <a:ext cx="3240360" cy="100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025" y="1052736"/>
            <a:ext cx="546909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827584" y="5858108"/>
            <a:ext cx="2610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+mj-lt"/>
              </a:rPr>
              <a:t>N: </a:t>
            </a:r>
            <a:r>
              <a:rPr lang="it-IT" sz="2800" dirty="0" smtClean="0">
                <a:latin typeface="+mj-lt"/>
              </a:rPr>
              <a:t>indice Landau</a:t>
            </a:r>
            <a:endParaRPr lang="it-IT" sz="2800" dirty="0">
              <a:latin typeface="+mj-l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13938" y="6218148"/>
            <a:ext cx="4982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+mj-lt"/>
              </a:rPr>
              <a:t>4: </a:t>
            </a:r>
            <a:r>
              <a:rPr lang="it-IT" sz="2800" dirty="0" err="1" smtClean="0">
                <a:latin typeface="+mj-lt"/>
              </a:rPr>
              <a:t>spin</a:t>
            </a:r>
            <a:r>
              <a:rPr lang="it-IT" sz="2800" dirty="0" smtClean="0">
                <a:latin typeface="+mj-lt"/>
              </a:rPr>
              <a:t> e degenerazione di </a:t>
            </a:r>
            <a:r>
              <a:rPr lang="it-IT" sz="2800" dirty="0" err="1" smtClean="0">
                <a:latin typeface="+mj-lt"/>
              </a:rPr>
              <a:t>valley</a:t>
            </a:r>
            <a:endParaRPr lang="it-IT" sz="2800" dirty="0">
              <a:latin typeface="+mj-lt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923928" y="836712"/>
            <a:ext cx="66967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  <a:latin typeface="+mj-lt"/>
              </a:rPr>
              <a:t>gradini </a:t>
            </a:r>
            <a:r>
              <a:rPr lang="it-IT" sz="2800" b="1" dirty="0" err="1" smtClean="0">
                <a:solidFill>
                  <a:srgbClr val="FFFF00"/>
                </a:solidFill>
                <a:latin typeface="+mj-lt"/>
              </a:rPr>
              <a:t>equispaziati</a:t>
            </a:r>
            <a:r>
              <a:rPr lang="it-IT" sz="2800" b="1" dirty="0" smtClean="0">
                <a:solidFill>
                  <a:srgbClr val="FFFF00"/>
                </a:solidFill>
                <a:latin typeface="+mj-lt"/>
              </a:rPr>
              <a:t> </a:t>
            </a:r>
          </a:p>
          <a:p>
            <a:pPr algn="ctr"/>
            <a:r>
              <a:rPr lang="it-IT" sz="2800" b="1" dirty="0" smtClean="0">
                <a:solidFill>
                  <a:srgbClr val="FFFF00"/>
                </a:solidFill>
                <a:latin typeface="+mj-lt"/>
              </a:rPr>
              <a:t>continui anche in CNP </a:t>
            </a:r>
          </a:p>
          <a:p>
            <a:pPr algn="ctr"/>
            <a:r>
              <a:rPr lang="it-IT" sz="2800" dirty="0" smtClean="0">
                <a:latin typeface="+mj-lt"/>
              </a:rPr>
              <a:t>inversione portatori </a:t>
            </a:r>
          </a:p>
          <a:p>
            <a:pPr algn="ctr"/>
            <a:r>
              <a:rPr lang="it-IT" sz="2800" dirty="0" smtClean="0">
                <a:latin typeface="+mj-lt"/>
              </a:rPr>
              <a:t>crescente al variare </a:t>
            </a:r>
          </a:p>
          <a:p>
            <a:pPr algn="ctr"/>
            <a:r>
              <a:rPr lang="it-IT" sz="2800" dirty="0" smtClean="0">
                <a:latin typeface="+mj-lt"/>
              </a:rPr>
              <a:t>della concentrazione 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5724128" y="4221088"/>
            <a:ext cx="669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>
                <a:latin typeface="+mj-lt"/>
              </a:rPr>
              <a:t>        </a:t>
            </a:r>
            <a:r>
              <a:rPr lang="it-IT" sz="2800" dirty="0" err="1" smtClean="0">
                <a:latin typeface="+mj-lt"/>
              </a:rPr>
              <a:t>shift</a:t>
            </a:r>
            <a:r>
              <a:rPr lang="it-IT" sz="2800" dirty="0" smtClean="0">
                <a:latin typeface="+mj-lt"/>
              </a:rPr>
              <a:t> </a:t>
            </a:r>
          </a:p>
          <a:p>
            <a:r>
              <a:rPr lang="it-IT" sz="2800" dirty="0" smtClean="0">
                <a:latin typeface="+mj-lt"/>
              </a:rPr>
              <a:t> </a:t>
            </a:r>
            <a:endParaRPr lang="it-IT" sz="2800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4221088"/>
            <a:ext cx="564828" cy="525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6156176" y="3212976"/>
            <a:ext cx="25081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>
                <a:solidFill>
                  <a:srgbClr val="FFFF00"/>
                </a:solidFill>
                <a:latin typeface="+mj-lt"/>
              </a:rPr>
              <a:t>plateaux</a:t>
            </a:r>
            <a:r>
              <a:rPr lang="it-IT" sz="2800" b="1" dirty="0" smtClean="0">
                <a:solidFill>
                  <a:srgbClr val="FFFF00"/>
                </a:solidFill>
                <a:latin typeface="+mj-lt"/>
              </a:rPr>
              <a:t> teorici</a:t>
            </a:r>
          </a:p>
          <a:p>
            <a:r>
              <a:rPr lang="it-IT" sz="2800" b="1" dirty="0" smtClean="0">
                <a:solidFill>
                  <a:srgbClr val="FFFF00"/>
                </a:solidFill>
                <a:latin typeface="+mj-lt"/>
              </a:rPr>
              <a:t>     2D (attesi)</a:t>
            </a:r>
            <a:endParaRPr lang="it-IT" sz="28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097097" y="5014917"/>
            <a:ext cx="26513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 smtClean="0">
                <a:solidFill>
                  <a:srgbClr val="FFFF00"/>
                </a:solidFill>
                <a:latin typeface="+mj-lt"/>
              </a:rPr>
              <a:t>conducibilità</a:t>
            </a:r>
            <a:endParaRPr lang="it-IT" sz="3600" b="1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449191"/>
            <a:ext cx="1584065" cy="41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6012160" y="3194973"/>
            <a:ext cx="20317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FFFF66"/>
                </a:solidFill>
                <a:latin typeface="+mj-lt"/>
              </a:rPr>
              <a:t>  </a:t>
            </a:r>
            <a:r>
              <a:rPr lang="it-IT" sz="2800" b="1" dirty="0" smtClean="0">
                <a:solidFill>
                  <a:srgbClr val="FFFF00"/>
                </a:solidFill>
                <a:latin typeface="+mj-lt"/>
              </a:rPr>
              <a:t>frequenza </a:t>
            </a:r>
          </a:p>
          <a:p>
            <a:r>
              <a:rPr lang="it-IT" sz="2800" b="1" dirty="0" smtClean="0">
                <a:solidFill>
                  <a:srgbClr val="FFFF00"/>
                </a:solidFill>
                <a:latin typeface="+mj-lt"/>
              </a:rPr>
              <a:t>di ciclotrone</a:t>
            </a:r>
            <a:endParaRPr lang="it-IT" sz="28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653136"/>
            <a:ext cx="2679632" cy="60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320199"/>
            <a:ext cx="2160240" cy="75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3131840" y="4265220"/>
            <a:ext cx="58832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+mj-lt"/>
              </a:rPr>
              <a:t>   </a:t>
            </a:r>
            <a:r>
              <a:rPr lang="it-IT" sz="2800" dirty="0" smtClean="0">
                <a:latin typeface="+mj-lt"/>
              </a:rPr>
              <a:t>per il </a:t>
            </a:r>
            <a:r>
              <a:rPr lang="it-IT" sz="2800" b="1" dirty="0" err="1" smtClean="0">
                <a:latin typeface="+mj-lt"/>
              </a:rPr>
              <a:t>grafene</a:t>
            </a:r>
            <a:r>
              <a:rPr lang="it-IT" sz="2800" dirty="0" smtClean="0">
                <a:latin typeface="+mj-lt"/>
              </a:rPr>
              <a:t> le </a:t>
            </a:r>
            <a:r>
              <a:rPr lang="it-IT" sz="2800" b="1" dirty="0" smtClean="0">
                <a:latin typeface="+mj-lt"/>
              </a:rPr>
              <a:t>particelle di </a:t>
            </a:r>
            <a:r>
              <a:rPr lang="it-IT" sz="2800" b="1" dirty="0" err="1" smtClean="0">
                <a:latin typeface="+mj-lt"/>
              </a:rPr>
              <a:t>Dirac</a:t>
            </a:r>
            <a:r>
              <a:rPr lang="it-IT" sz="2800" b="1" dirty="0" smtClean="0">
                <a:latin typeface="+mj-lt"/>
              </a:rPr>
              <a:t> </a:t>
            </a:r>
          </a:p>
          <a:p>
            <a:r>
              <a:rPr lang="it-IT" sz="2800" dirty="0" smtClean="0">
                <a:latin typeface="+mj-lt"/>
              </a:rPr>
              <a:t>sono assimilabili a </a:t>
            </a:r>
            <a:r>
              <a:rPr lang="it-IT" sz="2800" b="1" dirty="0" smtClean="0">
                <a:latin typeface="+mj-lt"/>
              </a:rPr>
              <a:t>fermioni relativistici</a:t>
            </a:r>
          </a:p>
          <a:p>
            <a:endParaRPr lang="it-IT" sz="28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354621" y="5869141"/>
            <a:ext cx="556440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+mj-lt"/>
              </a:rPr>
              <a:t>segno elettroni               segno  buche</a:t>
            </a:r>
          </a:p>
          <a:p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173498" y="1988840"/>
            <a:ext cx="7070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FFFF00"/>
                </a:solidFill>
                <a:latin typeface="+mj-lt"/>
              </a:rPr>
              <a:t>LIVELLI LANDAU: </a:t>
            </a:r>
            <a:r>
              <a:rPr lang="it-IT" sz="2800" dirty="0" smtClean="0">
                <a:latin typeface="+mj-lt"/>
              </a:rPr>
              <a:t>valori quantizzati dell’energia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264860" y="836712"/>
            <a:ext cx="64034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FFFF00"/>
                </a:solidFill>
                <a:latin typeface="+mj-lt"/>
              </a:rPr>
              <a:t>Sistema bi-dimensionale di fermioni </a:t>
            </a:r>
          </a:p>
          <a:p>
            <a:pPr algn="ctr"/>
            <a:r>
              <a:rPr lang="it-IT" sz="3200" b="1" dirty="0" smtClean="0">
                <a:solidFill>
                  <a:srgbClr val="FFFF00"/>
                </a:solidFill>
                <a:latin typeface="+mj-lt"/>
              </a:rPr>
              <a:t>in un campo magnetico B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5877272"/>
            <a:ext cx="388044" cy="49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6447" y="6009124"/>
            <a:ext cx="483865" cy="37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/>
          <p:cNvSpPr txBox="1"/>
          <p:nvPr/>
        </p:nvSpPr>
        <p:spPr>
          <a:xfrm>
            <a:off x="1443313" y="2545740"/>
            <a:ext cx="6421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FFFF00"/>
                </a:solidFill>
                <a:latin typeface="+mj-lt"/>
              </a:rPr>
              <a:t>caso non relativistico: </a:t>
            </a:r>
            <a:r>
              <a:rPr lang="it-IT" sz="2800" dirty="0" smtClean="0">
                <a:latin typeface="+mj-lt"/>
              </a:rPr>
              <a:t>oscillatore armonico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40439" y="620688"/>
            <a:ext cx="4279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FFFF00"/>
                </a:solidFill>
                <a:latin typeface="+mj-lt"/>
              </a:rPr>
              <a:t>PROPRIETA’  OTTICHE</a:t>
            </a:r>
            <a:endParaRPr lang="it-IT" sz="36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04056" y="1196752"/>
            <a:ext cx="8964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>
                <a:latin typeface="+mj-lt"/>
              </a:rPr>
              <a:t>      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900925" y="2484765"/>
            <a:ext cx="748749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u="sng" dirty="0" smtClean="0">
                <a:solidFill>
                  <a:srgbClr val="FFFF00"/>
                </a:solidFill>
                <a:latin typeface="+mj-lt"/>
              </a:rPr>
              <a:t> materiale di spessore atomico che risulta visibile</a:t>
            </a: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355721" y="2848287"/>
            <a:ext cx="4248727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it-IT" sz="2800" dirty="0" smtClean="0">
              <a:latin typeface="+mj-lt"/>
            </a:endParaRPr>
          </a:p>
          <a:p>
            <a:pPr algn="ctr"/>
            <a:r>
              <a:rPr lang="it-IT" sz="2800" dirty="0" smtClean="0">
                <a:latin typeface="+mj-lt"/>
              </a:rPr>
              <a:t>Conduttanza ottica </a:t>
            </a:r>
          </a:p>
          <a:p>
            <a:r>
              <a:rPr lang="it-IT" sz="2800" dirty="0" smtClean="0">
                <a:latin typeface="+mj-lt"/>
              </a:rPr>
              <a:t>(alta frequenza o dinamica)</a:t>
            </a:r>
          </a:p>
          <a:p>
            <a:r>
              <a:rPr lang="it-IT" sz="2800" dirty="0" smtClean="0">
                <a:latin typeface="+mj-lt"/>
              </a:rPr>
              <a:t>dipende dalla frequenza </a:t>
            </a:r>
          </a:p>
          <a:p>
            <a:endParaRPr lang="it-IT" dirty="0"/>
          </a:p>
        </p:txBody>
      </p:sp>
      <p:sp>
        <p:nvSpPr>
          <p:cNvPr id="10" name="Freccia a destra 9"/>
          <p:cNvSpPr/>
          <p:nvPr/>
        </p:nvSpPr>
        <p:spPr>
          <a:xfrm>
            <a:off x="755576" y="1412776"/>
            <a:ext cx="432048" cy="135632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3472094"/>
            <a:ext cx="3168351" cy="89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5167858"/>
            <a:ext cx="541777" cy="42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283968" y="5949280"/>
            <a:ext cx="3359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60985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costanti fondamentali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643086" y="4923165"/>
            <a:ext cx="47453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60985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it-IT" sz="2800" dirty="0" smtClean="0">
                <a:latin typeface="+mj-lt"/>
              </a:rPr>
              <a:t> valore minimo proporzionale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60985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it-IT" sz="2800" dirty="0" smtClean="0">
                <a:latin typeface="+mj-lt"/>
              </a:rPr>
              <a:t>al “</a:t>
            </a:r>
            <a:r>
              <a:rPr lang="it-IT" sz="2800" i="1" dirty="0" smtClean="0">
                <a:latin typeface="+mj-lt"/>
              </a:rPr>
              <a:t>quanto</a:t>
            </a:r>
            <a:r>
              <a:rPr lang="it-IT" sz="2800" dirty="0" smtClean="0">
                <a:latin typeface="+mj-lt"/>
              </a:rPr>
              <a:t>” della conducibilità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799549"/>
            <a:ext cx="598735" cy="107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sellaDiTesto 14"/>
          <p:cNvSpPr txBox="1"/>
          <p:nvPr/>
        </p:nvSpPr>
        <p:spPr>
          <a:xfrm>
            <a:off x="1292225" y="1196752"/>
            <a:ext cx="78517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 smtClean="0">
                <a:solidFill>
                  <a:srgbClr val="FFFF00"/>
                </a:solidFill>
                <a:latin typeface="+mj-lt"/>
              </a:rPr>
              <a:t>Geim</a:t>
            </a:r>
            <a:r>
              <a:rPr lang="it-IT" sz="3200" b="1" dirty="0" smtClean="0">
                <a:solidFill>
                  <a:srgbClr val="FFFF00"/>
                </a:solidFill>
                <a:latin typeface="+mj-lt"/>
              </a:rPr>
              <a:t> e </a:t>
            </a:r>
            <a:r>
              <a:rPr lang="it-IT" sz="3200" b="1" dirty="0" err="1" smtClean="0">
                <a:solidFill>
                  <a:srgbClr val="FFFF00"/>
                </a:solidFill>
                <a:latin typeface="+mj-lt"/>
              </a:rPr>
              <a:t>Novolosev</a:t>
            </a:r>
            <a:r>
              <a:rPr lang="it-IT" sz="3200" b="1" dirty="0" smtClean="0">
                <a:solidFill>
                  <a:srgbClr val="FFFF00"/>
                </a:solidFill>
                <a:latin typeface="+mj-lt"/>
              </a:rPr>
              <a:t>: </a:t>
            </a:r>
            <a:r>
              <a:rPr lang="it-IT" sz="2800" dirty="0" smtClean="0">
                <a:latin typeface="+mj-lt"/>
              </a:rPr>
              <a:t>microscopio ottico</a:t>
            </a:r>
          </a:p>
          <a:p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2048817" y="1919154"/>
            <a:ext cx="78517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u="sng" dirty="0" smtClean="0">
                <a:latin typeface="+mj-lt"/>
              </a:rPr>
              <a:t>Teoria quasi-particelle </a:t>
            </a:r>
            <a:r>
              <a:rPr lang="it-IT" sz="3200" b="1" u="sng" dirty="0" err="1" smtClean="0">
                <a:latin typeface="+mj-lt"/>
              </a:rPr>
              <a:t>Dirac</a:t>
            </a:r>
            <a:endParaRPr lang="it-IT" sz="2800" u="sng" dirty="0" smtClean="0">
              <a:latin typeface="+mj-lt"/>
            </a:endParaRP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1052736"/>
            <a:ext cx="24971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it-IT" sz="3200" b="1" dirty="0" err="1" smtClean="0">
                <a:solidFill>
                  <a:srgbClr val="FFFF00"/>
                </a:solidFill>
                <a:latin typeface="+mj-lt"/>
              </a:rPr>
              <a:t>trasmittanza</a:t>
            </a:r>
            <a:r>
              <a:rPr lang="it-IT" sz="3200" b="1" dirty="0" smtClean="0">
                <a:solidFill>
                  <a:srgbClr val="FFFF00"/>
                </a:solidFill>
                <a:latin typeface="+mj-lt"/>
              </a:rPr>
              <a:t> </a:t>
            </a:r>
          </a:p>
          <a:p>
            <a:r>
              <a:rPr lang="it-IT" sz="2800" dirty="0" smtClean="0">
                <a:latin typeface="+mj-lt"/>
              </a:rPr>
              <a:t>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236296" y="1395933"/>
            <a:ext cx="164391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dirty="0" err="1" smtClean="0">
                <a:latin typeface="+mj-lt"/>
              </a:rPr>
              <a:t>ind</a:t>
            </a:r>
            <a:r>
              <a:rPr lang="it-IT" sz="2800" dirty="0" smtClean="0">
                <a:latin typeface="+mj-lt"/>
              </a:rPr>
              <a:t>. </a:t>
            </a:r>
          </a:p>
          <a:p>
            <a:pPr algn="ctr"/>
            <a:r>
              <a:rPr lang="it-IT" sz="2800" dirty="0" smtClean="0">
                <a:latin typeface="+mj-lt"/>
              </a:rPr>
              <a:t>dalla </a:t>
            </a:r>
          </a:p>
          <a:p>
            <a:pPr algn="ctr"/>
            <a:r>
              <a:rPr lang="it-IT" sz="2800" dirty="0" smtClean="0">
                <a:latin typeface="+mj-lt"/>
              </a:rPr>
              <a:t>frequenza</a:t>
            </a:r>
            <a:endParaRPr lang="it-IT" sz="28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980728"/>
            <a:ext cx="4291279" cy="789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398588" y="1772816"/>
            <a:ext cx="2517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FFFF00"/>
                </a:solidFill>
                <a:latin typeface="+mj-lt"/>
              </a:rPr>
              <a:t>assorbimento</a:t>
            </a:r>
            <a:endParaRPr lang="it-IT" sz="32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83568" y="2348880"/>
            <a:ext cx="1924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err="1" smtClean="0">
                <a:solidFill>
                  <a:srgbClr val="FFFF00"/>
                </a:solidFill>
                <a:latin typeface="+mj-lt"/>
              </a:rPr>
              <a:t>riflettanza</a:t>
            </a:r>
            <a:endParaRPr lang="it-IT" sz="32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479749"/>
            <a:ext cx="1848234" cy="44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916832"/>
            <a:ext cx="1011876" cy="43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100" y="4803056"/>
            <a:ext cx="984540" cy="42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8916" y="5743922"/>
            <a:ext cx="842764" cy="42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sellaDiTesto 13"/>
          <p:cNvSpPr txBox="1"/>
          <p:nvPr/>
        </p:nvSpPr>
        <p:spPr>
          <a:xfrm>
            <a:off x="1456918" y="4717013"/>
            <a:ext cx="736355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+mj-lt"/>
              </a:rPr>
              <a:t>luce incidente che attraversa uno strato atomico  </a:t>
            </a:r>
          </a:p>
          <a:p>
            <a:endParaRPr lang="it-IT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905243" y="5284365"/>
            <a:ext cx="241117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60985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sorprendente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60985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60985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kumimoji="0" lang="it-IT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controintuitivo</a:t>
            </a:r>
            <a:endParaRPr kumimoji="0" lang="it-IT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747066" y="5653117"/>
            <a:ext cx="318497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+mj-lt"/>
              </a:rPr>
              <a:t>radiazione assorbita </a:t>
            </a:r>
          </a:p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1701135" y="3196133"/>
            <a:ext cx="553927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  <a:latin typeface="+mj-lt"/>
              </a:rPr>
              <a:t>radiazione incidente: </a:t>
            </a:r>
          </a:p>
          <a:p>
            <a:pPr algn="ctr"/>
            <a:r>
              <a:rPr lang="it-IT" sz="2800" b="1" dirty="0" smtClean="0">
                <a:latin typeface="+mj-lt"/>
              </a:rPr>
              <a:t>lunghezza d’onda nella regione </a:t>
            </a:r>
          </a:p>
          <a:p>
            <a:pPr algn="ctr"/>
            <a:r>
              <a:rPr lang="it-IT" sz="2800" b="1" dirty="0" smtClean="0">
                <a:latin typeface="+mj-lt"/>
              </a:rPr>
              <a:t>dello spettro tra infrarosso e visibile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694752" y="1755973"/>
            <a:ext cx="597606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 smtClean="0">
                <a:latin typeface="+mj-lt"/>
              </a:rPr>
              <a:t>il contributo all’assorbimento da parte </a:t>
            </a:r>
          </a:p>
          <a:p>
            <a:pPr algn="ctr"/>
            <a:r>
              <a:rPr lang="it-IT" sz="2800" b="1" dirty="0" smtClean="0">
                <a:latin typeface="+mj-lt"/>
              </a:rPr>
              <a:t>delle transizioni all’interno </a:t>
            </a:r>
          </a:p>
          <a:p>
            <a:pPr algn="ctr"/>
            <a:r>
              <a:rPr lang="it-IT" sz="2800" b="1" dirty="0" smtClean="0">
                <a:latin typeface="+mj-lt"/>
              </a:rPr>
              <a:t>delle bande è trascurabile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51520" y="5140349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dirty="0" smtClean="0">
              <a:latin typeface="+mj-lt"/>
            </a:endParaRPr>
          </a:p>
          <a:p>
            <a:pPr algn="ctr"/>
            <a:r>
              <a:rPr lang="it-IT" sz="2800" b="1" dirty="0" smtClean="0">
                <a:latin typeface="+mj-lt"/>
              </a:rPr>
              <a:t>a frequenze più alte l’assorbimento </a:t>
            </a:r>
          </a:p>
          <a:p>
            <a:pPr algn="ctr"/>
            <a:r>
              <a:rPr lang="it-IT" sz="2800" b="1" dirty="0" smtClean="0">
                <a:latin typeface="+mj-lt"/>
              </a:rPr>
              <a:t>può superare anche il 10% </a:t>
            </a:r>
            <a:endParaRPr lang="it-IT" sz="2800" b="1" dirty="0">
              <a:latin typeface="+mj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14594" y="3413318"/>
            <a:ext cx="829554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 smtClean="0">
                <a:latin typeface="+mj-lt"/>
              </a:rPr>
              <a:t>La </a:t>
            </a:r>
            <a:r>
              <a:rPr lang="it-IT" sz="2800" b="1" dirty="0" err="1" smtClean="0">
                <a:solidFill>
                  <a:srgbClr val="FFFF00"/>
                </a:solidFill>
                <a:latin typeface="+mj-lt"/>
              </a:rPr>
              <a:t>riflettanza</a:t>
            </a:r>
            <a:r>
              <a:rPr lang="it-IT" sz="2800" b="1" dirty="0" smtClean="0">
                <a:latin typeface="+mj-lt"/>
              </a:rPr>
              <a:t> della luce incidente nel VIS             </a:t>
            </a:r>
          </a:p>
          <a:p>
            <a:pPr algn="ctr"/>
            <a:r>
              <a:rPr lang="it-IT" sz="2800" b="1" dirty="0" smtClean="0">
                <a:latin typeface="+mj-lt"/>
              </a:rPr>
              <a:t>risulta                           </a:t>
            </a:r>
          </a:p>
          <a:p>
            <a:pPr algn="ctr"/>
            <a:r>
              <a:rPr lang="it-IT" sz="2800" b="1" dirty="0" smtClean="0">
                <a:latin typeface="+mj-lt"/>
              </a:rPr>
              <a:t>                            e può raggiungere                                    </a:t>
            </a:r>
          </a:p>
          <a:p>
            <a:pPr algn="ctr"/>
            <a:r>
              <a:rPr lang="it-IT" sz="2800" b="1" dirty="0" smtClean="0">
                <a:latin typeface="+mj-lt"/>
              </a:rPr>
              <a:t>il             per 10 strati  </a:t>
            </a:r>
            <a:endParaRPr lang="it-IT" sz="2800" b="1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861048"/>
            <a:ext cx="1089988" cy="52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801340"/>
            <a:ext cx="842764" cy="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3032631" y="908720"/>
            <a:ext cx="32675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 smtClean="0">
                <a:solidFill>
                  <a:srgbClr val="FFFF00"/>
                </a:solidFill>
                <a:latin typeface="+mj-lt"/>
              </a:rPr>
              <a:t>RIFLETTANZA</a:t>
            </a:r>
            <a:endParaRPr lang="it-IT" sz="4400" b="1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77888" y="764704"/>
            <a:ext cx="9846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>
                <a:latin typeface="+mj-lt"/>
              </a:rPr>
              <a:t>4 mm di grafite       10 milioni di strati di </a:t>
            </a:r>
            <a:r>
              <a:rPr lang="it-IT" sz="2800" dirty="0" err="1" smtClean="0">
                <a:latin typeface="+mj-lt"/>
              </a:rPr>
              <a:t>grafene</a:t>
            </a:r>
            <a:r>
              <a:rPr lang="it-IT" sz="2800" dirty="0" smtClean="0">
                <a:latin typeface="+mj-lt"/>
              </a:rPr>
              <a:t> 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845840" y="1465620"/>
            <a:ext cx="10134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>
                <a:latin typeface="+mj-lt"/>
              </a:rPr>
              <a:t>isolamento del singolo strato atomico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-2484784" y="4565446"/>
            <a:ext cx="113052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latin typeface="+mj-lt"/>
              </a:rPr>
              <a:t>reso visibile dalla variazione </a:t>
            </a:r>
          </a:p>
          <a:p>
            <a:pPr algn="ctr"/>
            <a:r>
              <a:rPr lang="it-IT" sz="2800" dirty="0" smtClean="0">
                <a:latin typeface="+mj-lt"/>
              </a:rPr>
              <a:t>del cammino ottico </a:t>
            </a:r>
          </a:p>
          <a:p>
            <a:pPr algn="ctr"/>
            <a:r>
              <a:rPr lang="it-IT" sz="2800" dirty="0" smtClean="0">
                <a:latin typeface="+mj-lt"/>
              </a:rPr>
              <a:t>del raggio luminoso </a:t>
            </a:r>
          </a:p>
          <a:p>
            <a:pPr algn="ctr"/>
            <a:r>
              <a:rPr lang="it-IT" sz="2800" dirty="0" smtClean="0">
                <a:latin typeface="+mj-lt"/>
              </a:rPr>
              <a:t>introdotta dallo strato di ossido</a:t>
            </a:r>
            <a:endParaRPr lang="it-IT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956465" y="5085184"/>
            <a:ext cx="3864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FFFF00"/>
                </a:solidFill>
                <a:latin typeface="+mj-lt"/>
              </a:rPr>
              <a:t>TEORIA </a:t>
            </a:r>
            <a:r>
              <a:rPr lang="it-IT" sz="3600" b="1" dirty="0" err="1" smtClean="0">
                <a:solidFill>
                  <a:srgbClr val="FFFF00"/>
                </a:solidFill>
                <a:latin typeface="+mj-lt"/>
              </a:rPr>
              <a:t>DI</a:t>
            </a:r>
            <a:r>
              <a:rPr lang="it-IT" sz="3600" b="1" dirty="0" smtClean="0">
                <a:solidFill>
                  <a:srgbClr val="FFFF00"/>
                </a:solidFill>
                <a:latin typeface="+mj-lt"/>
              </a:rPr>
              <a:t> FRESNEL</a:t>
            </a:r>
            <a:endParaRPr lang="it-IT" sz="36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9979" y="1556792"/>
            <a:ext cx="167647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323528" y="2212409"/>
            <a:ext cx="86044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u="sng" dirty="0" smtClean="0">
                <a:solidFill>
                  <a:srgbClr val="FFFF00"/>
                </a:solidFill>
                <a:latin typeface="+mj-lt"/>
              </a:rPr>
              <a:t>il </a:t>
            </a:r>
            <a:r>
              <a:rPr lang="it-IT" sz="2800" b="1" u="sng" dirty="0" err="1" smtClean="0">
                <a:solidFill>
                  <a:srgbClr val="FFFF00"/>
                </a:solidFill>
                <a:latin typeface="+mj-lt"/>
              </a:rPr>
              <a:t>grafene</a:t>
            </a:r>
            <a:r>
              <a:rPr lang="it-IT" sz="2800" b="1" u="sng" dirty="0" smtClean="0">
                <a:solidFill>
                  <a:srgbClr val="FFFF00"/>
                </a:solidFill>
                <a:latin typeface="+mj-lt"/>
              </a:rPr>
              <a:t> diventa visibile </a:t>
            </a:r>
          </a:p>
          <a:p>
            <a:pPr algn="ctr"/>
            <a:r>
              <a:rPr lang="it-IT" sz="2800" b="1" u="sng" dirty="0" smtClean="0">
                <a:solidFill>
                  <a:srgbClr val="FFFF00"/>
                </a:solidFill>
                <a:latin typeface="+mj-lt"/>
              </a:rPr>
              <a:t>al microscopio ottico </a:t>
            </a:r>
          </a:p>
          <a:p>
            <a:pPr algn="ctr"/>
            <a:r>
              <a:rPr lang="it-IT" sz="2800" b="1" u="sng" dirty="0" smtClean="0">
                <a:solidFill>
                  <a:srgbClr val="FFFF00"/>
                </a:solidFill>
                <a:latin typeface="+mj-lt"/>
              </a:rPr>
              <a:t>se disposto su un wafer di  </a:t>
            </a:r>
          </a:p>
          <a:p>
            <a:pPr algn="ctr"/>
            <a:r>
              <a:rPr lang="it-IT" sz="2800" b="1" u="sng" dirty="0" smtClean="0">
                <a:solidFill>
                  <a:srgbClr val="FFFF00"/>
                </a:solidFill>
                <a:latin typeface="+mj-lt"/>
              </a:rPr>
              <a:t>coperto da un sottile </a:t>
            </a:r>
          </a:p>
          <a:p>
            <a:pPr algn="ctr"/>
            <a:r>
              <a:rPr lang="it-IT" sz="2800" b="1" u="sng" dirty="0" smtClean="0">
                <a:solidFill>
                  <a:srgbClr val="FFFF00"/>
                </a:solidFill>
                <a:latin typeface="+mj-lt"/>
              </a:rPr>
              <a:t>strato di ossido di silicio</a:t>
            </a:r>
          </a:p>
          <a:p>
            <a:pPr algn="ctr"/>
            <a:r>
              <a:rPr lang="it-IT" b="1" u="sng" dirty="0" smtClean="0">
                <a:solidFill>
                  <a:srgbClr val="FFFF00"/>
                </a:solidFill>
              </a:rPr>
              <a:t/>
            </a:r>
            <a:br>
              <a:rPr lang="it-IT" b="1" u="sng" dirty="0" smtClean="0">
                <a:solidFill>
                  <a:srgbClr val="FFFF00"/>
                </a:solidFill>
              </a:rPr>
            </a:br>
            <a:endParaRPr lang="it-IT" b="1" u="sng" dirty="0">
              <a:solidFill>
                <a:srgbClr val="FFFF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3613" y="2724349"/>
            <a:ext cx="416619" cy="416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5836" y="3943722"/>
            <a:ext cx="752468" cy="42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502916" cy="53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836712"/>
            <a:ext cx="589210" cy="48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836712"/>
            <a:ext cx="549399" cy="50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860994"/>
            <a:ext cx="900484" cy="4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1412776"/>
            <a:ext cx="498152" cy="42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1916832"/>
            <a:ext cx="699318" cy="52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112" y="2852936"/>
            <a:ext cx="432048" cy="40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3429000"/>
            <a:ext cx="82609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90797" y="4149080"/>
            <a:ext cx="1869635" cy="53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6016" y="4149080"/>
            <a:ext cx="115402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60073" y="6021288"/>
            <a:ext cx="59570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1560" y="836712"/>
            <a:ext cx="402332" cy="51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asellaDiTesto 16"/>
          <p:cNvSpPr txBox="1"/>
          <p:nvPr/>
        </p:nvSpPr>
        <p:spPr>
          <a:xfrm>
            <a:off x="2267744" y="836712"/>
            <a:ext cx="3949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+mj-lt"/>
              </a:rPr>
              <a:t>formano forti legami covalenti</a:t>
            </a:r>
            <a:endParaRPr lang="it-IT" sz="2400" dirty="0">
              <a:latin typeface="+mj-lt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547664" y="1340768"/>
            <a:ext cx="24029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+mj-lt"/>
              </a:rPr>
              <a:t>    ogni atomo </a:t>
            </a:r>
          </a:p>
          <a:p>
            <a:r>
              <a:rPr lang="it-IT" sz="2400" dirty="0" smtClean="0">
                <a:latin typeface="+mj-lt"/>
              </a:rPr>
              <a:t>   si sovrappone  </a:t>
            </a:r>
          </a:p>
          <a:p>
            <a:r>
              <a:rPr lang="it-IT" sz="2400" dirty="0" smtClean="0">
                <a:latin typeface="+mj-lt"/>
              </a:rPr>
              <a:t>ai tre atomi vicini </a:t>
            </a:r>
          </a:p>
          <a:p>
            <a:r>
              <a:rPr lang="it-IT" sz="2400" dirty="0" smtClean="0">
                <a:latin typeface="+mj-lt"/>
              </a:rPr>
              <a:t>      </a:t>
            </a:r>
            <a:endParaRPr lang="it-IT" sz="2400" dirty="0">
              <a:latin typeface="+mj-lt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644008" y="1383159"/>
            <a:ext cx="4084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FFFF00"/>
                </a:solidFill>
                <a:latin typeface="+mj-lt"/>
              </a:rPr>
              <a:t>BANDA </a:t>
            </a:r>
            <a:r>
              <a:rPr lang="it-IT" sz="2800" b="1" dirty="0" err="1" smtClean="0">
                <a:solidFill>
                  <a:srgbClr val="FFFF00"/>
                </a:solidFill>
                <a:latin typeface="+mj-lt"/>
              </a:rPr>
              <a:t>DI</a:t>
            </a:r>
            <a:r>
              <a:rPr lang="it-IT" sz="2800" b="1" dirty="0" smtClean="0">
                <a:solidFill>
                  <a:srgbClr val="FFFF00"/>
                </a:solidFill>
                <a:latin typeface="+mj-lt"/>
              </a:rPr>
              <a:t> VALENZA</a:t>
            </a:r>
            <a:r>
              <a:rPr lang="it-IT" sz="2800" b="1" dirty="0" smtClean="0">
                <a:solidFill>
                  <a:srgbClr val="FFFF66"/>
                </a:solidFill>
                <a:latin typeface="+mj-lt"/>
              </a:rPr>
              <a:t> </a:t>
            </a:r>
            <a:r>
              <a:rPr lang="it-IT" sz="2400" dirty="0" smtClean="0">
                <a:latin typeface="+mj-lt"/>
              </a:rPr>
              <a:t>(piena)</a:t>
            </a:r>
            <a:endParaRPr lang="it-IT" sz="2400" dirty="0">
              <a:latin typeface="+mj-lt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4788541" y="1916832"/>
            <a:ext cx="4463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>
                <a:solidFill>
                  <a:srgbClr val="FFFF00"/>
                </a:solidFill>
                <a:latin typeface="+mj-lt"/>
              </a:rPr>
              <a:t>BANDA CONDUZIONE </a:t>
            </a:r>
            <a:r>
              <a:rPr lang="it-IT" sz="2400" dirty="0" smtClean="0">
                <a:latin typeface="+mj-lt"/>
              </a:rPr>
              <a:t>(vuota)</a:t>
            </a:r>
            <a:endParaRPr lang="it-IT" sz="2400" dirty="0">
              <a:latin typeface="+mj-lt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-108520" y="2564904"/>
            <a:ext cx="546771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+mj-lt"/>
              </a:rPr>
              <a:t>            tre dei quattro elettroni di valenza </a:t>
            </a:r>
          </a:p>
          <a:p>
            <a:r>
              <a:rPr lang="it-IT" sz="2400" dirty="0" smtClean="0">
                <a:latin typeface="+mj-lt"/>
              </a:rPr>
              <a:t>           in ogni atomo di </a:t>
            </a:r>
            <a:r>
              <a:rPr lang="it-IT" sz="2400" dirty="0" err="1" smtClean="0">
                <a:latin typeface="+mj-lt"/>
              </a:rPr>
              <a:t>Cb</a:t>
            </a:r>
            <a:r>
              <a:rPr lang="it-IT" sz="2400" dirty="0" smtClean="0">
                <a:latin typeface="+mj-lt"/>
              </a:rPr>
              <a:t> formano legami </a:t>
            </a:r>
          </a:p>
          <a:p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539552" y="3501008"/>
            <a:ext cx="81369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+mj-lt"/>
              </a:rPr>
              <a:t>il quarto elettrone forma                del legame              con il vicino   </a:t>
            </a:r>
          </a:p>
          <a:p>
            <a:r>
              <a:rPr lang="it-IT" dirty="0" smtClean="0"/>
              <a:t>       </a:t>
            </a:r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6228184" y="2780928"/>
            <a:ext cx="1259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+mj-lt"/>
              </a:rPr>
              <a:t>(singolo)</a:t>
            </a:r>
          </a:p>
        </p:txBody>
      </p:sp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8104" y="3503615"/>
            <a:ext cx="498152" cy="42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CasellaDiTesto 24"/>
          <p:cNvSpPr txBox="1"/>
          <p:nvPr/>
        </p:nvSpPr>
        <p:spPr>
          <a:xfrm>
            <a:off x="792736" y="4129916"/>
            <a:ext cx="4086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+mj-lt"/>
              </a:rPr>
              <a:t>     legami </a:t>
            </a:r>
            <a:r>
              <a:rPr lang="it-IT" sz="2400" dirty="0" err="1" smtClean="0">
                <a:latin typeface="+mj-lt"/>
              </a:rPr>
              <a:t>Cb-Cb</a:t>
            </a:r>
            <a:r>
              <a:rPr lang="it-IT" sz="2400" dirty="0" smtClean="0">
                <a:latin typeface="+mj-lt"/>
              </a:rPr>
              <a:t> ordine               </a:t>
            </a:r>
            <a:endParaRPr lang="it-IT" sz="2400" dirty="0">
              <a:latin typeface="+mj-lt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1202418" y="4653136"/>
            <a:ext cx="71860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>
                <a:latin typeface="+mj-lt"/>
              </a:rPr>
              <a:t>senza un </a:t>
            </a:r>
            <a:r>
              <a:rPr lang="it-IT" sz="2400" b="1" dirty="0" smtClean="0">
                <a:solidFill>
                  <a:srgbClr val="FFFF00"/>
                </a:solidFill>
                <a:latin typeface="+mj-lt"/>
              </a:rPr>
              <a:t>“INCOLLAGGIO” </a:t>
            </a:r>
            <a:r>
              <a:rPr lang="it-IT" sz="2400" dirty="0" smtClean="0">
                <a:latin typeface="+mj-lt"/>
              </a:rPr>
              <a:t>chimico nella direzione-</a:t>
            </a:r>
            <a:r>
              <a:rPr lang="it-IT" sz="2400" i="1" dirty="0" smtClean="0">
                <a:latin typeface="+mj-lt"/>
              </a:rPr>
              <a:t>c</a:t>
            </a:r>
            <a:endParaRPr lang="it-IT" sz="2400" dirty="0" smtClean="0">
              <a:latin typeface="+mj-lt"/>
            </a:endParaRPr>
          </a:p>
          <a:p>
            <a:pPr algn="ctr"/>
            <a:r>
              <a:rPr lang="it-IT" sz="2400" dirty="0" smtClean="0">
                <a:latin typeface="+mj-lt"/>
              </a:rPr>
              <a:t>le interazioni fuori del piano sono estremamente deboli </a:t>
            </a:r>
          </a:p>
          <a:p>
            <a:pPr algn="ctr"/>
            <a:r>
              <a:rPr lang="it-IT" sz="2400" dirty="0" smtClean="0"/>
              <a:t> 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323528" y="5445224"/>
            <a:ext cx="74803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+mj-lt"/>
              </a:rPr>
              <a:t>propagazione delle cariche elettriche e del vettore termico</a:t>
            </a:r>
          </a:p>
          <a:p>
            <a:endParaRPr lang="it-IT" sz="2400" dirty="0" smtClean="0">
              <a:latin typeface="+mj-lt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2987824" y="5877272"/>
            <a:ext cx="4913909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+mj-lt"/>
              </a:rPr>
              <a:t>    </a:t>
            </a:r>
            <a:r>
              <a:rPr lang="it-IT" sz="2400" dirty="0" smtClean="0">
                <a:latin typeface="+mj-lt"/>
              </a:rPr>
              <a:t>conduttività termica ed elettrica </a:t>
            </a:r>
          </a:p>
          <a:p>
            <a:r>
              <a:rPr lang="it-IT" sz="2400" dirty="0" smtClean="0">
                <a:latin typeface="+mj-lt"/>
              </a:rPr>
              <a:t> fuori del piano &lt;&lt; rispetto all’interno </a:t>
            </a:r>
          </a:p>
          <a:p>
            <a:r>
              <a:rPr lang="it-IT" sz="2400" dirty="0" smtClean="0"/>
              <a:t> </a:t>
            </a:r>
          </a:p>
          <a:p>
            <a:endParaRPr lang="it-IT" dirty="0" smtClean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15616" y="1700808"/>
            <a:ext cx="613023" cy="48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83568" y="126876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+mj-lt"/>
              </a:rPr>
              <a:t>C–C: si instaura nel piano in seguito all’ibridazione </a:t>
            </a:r>
            <a:r>
              <a:rPr lang="it-IT" sz="2800" i="1" dirty="0" smtClean="0">
                <a:latin typeface="+mj-lt"/>
              </a:rPr>
              <a:t>sp2 </a:t>
            </a:r>
          </a:p>
          <a:p>
            <a:r>
              <a:rPr lang="it-IT" sz="2800" i="1" dirty="0" smtClean="0">
                <a:latin typeface="+mj-lt"/>
              </a:rPr>
              <a:t>             </a:t>
            </a:r>
            <a:r>
              <a:rPr lang="it-IT" sz="2800" dirty="0" smtClean="0">
                <a:latin typeface="+mj-lt"/>
              </a:rPr>
              <a:t>tra un orbitale </a:t>
            </a:r>
            <a:r>
              <a:rPr lang="it-IT" sz="2800" i="1" dirty="0" smtClean="0">
                <a:latin typeface="+mj-lt"/>
              </a:rPr>
              <a:t>       </a:t>
            </a:r>
            <a:r>
              <a:rPr lang="it-IT" sz="2800" dirty="0" smtClean="0">
                <a:latin typeface="+mj-lt"/>
              </a:rPr>
              <a:t>e due orbitali </a:t>
            </a:r>
            <a:r>
              <a:rPr lang="it-IT" sz="2800" i="1" dirty="0" smtClean="0">
                <a:latin typeface="+mj-lt"/>
              </a:rPr>
              <a:t>  </a:t>
            </a:r>
            <a:endParaRPr lang="it-IT" sz="2800" dirty="0" smtClean="0">
              <a:latin typeface="+mj-lt"/>
            </a:endParaRPr>
          </a:p>
          <a:p>
            <a:endParaRPr lang="it-IT" sz="2800" dirty="0" smtClean="0">
              <a:latin typeface="+mj-lt"/>
            </a:endParaRPr>
          </a:p>
          <a:p>
            <a:r>
              <a:rPr lang="it-IT" sz="2800" dirty="0" smtClean="0">
                <a:latin typeface="+mj-lt"/>
              </a:rPr>
              <a:t> </a:t>
            </a:r>
          </a:p>
          <a:p>
            <a:endParaRPr lang="it-IT" sz="28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94336"/>
            <a:ext cx="3596518" cy="123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827584" y="620688"/>
            <a:ext cx="44764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 smtClean="0">
                <a:solidFill>
                  <a:srgbClr val="FFFF00"/>
                </a:solidFill>
                <a:latin typeface="+mj-lt"/>
              </a:rPr>
              <a:t>MODULO </a:t>
            </a:r>
            <a:r>
              <a:rPr lang="it-IT" sz="4000" b="1" dirty="0" err="1" smtClean="0">
                <a:solidFill>
                  <a:srgbClr val="FFFF00"/>
                </a:solidFill>
                <a:latin typeface="+mj-lt"/>
              </a:rPr>
              <a:t>DI</a:t>
            </a:r>
            <a:r>
              <a:rPr lang="it-IT" sz="4000" b="1" dirty="0" smtClean="0">
                <a:solidFill>
                  <a:srgbClr val="FFFF00"/>
                </a:solidFill>
                <a:latin typeface="+mj-lt"/>
              </a:rPr>
              <a:t> YOUNG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902445" y="-2115616"/>
            <a:ext cx="1036629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+mj-lt"/>
              </a:rPr>
              <a:t>rigidità meccanica del foglio atomico di grafite</a:t>
            </a:r>
          </a:p>
          <a:p>
            <a:r>
              <a:rPr lang="it-IT" sz="2800" dirty="0" smtClean="0">
                <a:latin typeface="+mj-lt"/>
              </a:rPr>
              <a:t>a differenza del legame interplanare estremamente debole</a:t>
            </a:r>
          </a:p>
          <a:p>
            <a:r>
              <a:rPr lang="it-IT" sz="2800" dirty="0" smtClean="0">
                <a:latin typeface="+mj-lt"/>
              </a:rPr>
              <a:t>che rende facilmente possibile la separazione dei piani della grafite </a:t>
            </a:r>
          </a:p>
          <a:p>
            <a:r>
              <a:rPr lang="it-IT" sz="2800" dirty="0" smtClean="0">
                <a:latin typeface="+mj-lt"/>
              </a:rPr>
              <a:t>ed è all’origine della tecnica di microesfoliazione meccanica</a:t>
            </a:r>
          </a:p>
          <a:p>
            <a:r>
              <a:rPr lang="it-IT" sz="2800" dirty="0" smtClean="0">
                <a:latin typeface="+mj-lt"/>
              </a:rPr>
              <a:t> </a:t>
            </a:r>
          </a:p>
          <a:p>
            <a:endParaRPr lang="it-IT" sz="2800" dirty="0">
              <a:latin typeface="+mj-lt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239406" y="5213518"/>
            <a:ext cx="658526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u="sng" dirty="0" smtClean="0">
                <a:solidFill>
                  <a:srgbClr val="FFFF00"/>
                </a:solidFill>
                <a:latin typeface="+mj-lt"/>
              </a:rPr>
              <a:t>esprime la misura della rigidità di un solido</a:t>
            </a:r>
          </a:p>
          <a:p>
            <a:pPr algn="ctr"/>
            <a:r>
              <a:rPr lang="it-IT" sz="2800" b="1" u="sng" dirty="0" smtClean="0">
                <a:solidFill>
                  <a:srgbClr val="FFFF00"/>
                </a:solidFill>
                <a:latin typeface="+mj-lt"/>
              </a:rPr>
              <a:t>caratteristica propria di ogni materiale </a:t>
            </a:r>
          </a:p>
          <a:p>
            <a:pPr algn="ctr"/>
            <a:r>
              <a:rPr lang="it-IT" sz="2800" b="1" u="sng" dirty="0" smtClean="0">
                <a:solidFill>
                  <a:srgbClr val="FFFF00"/>
                </a:solidFill>
                <a:latin typeface="+mj-lt"/>
              </a:rPr>
              <a:t>dipende dalle forze interatomiche</a:t>
            </a:r>
          </a:p>
          <a:p>
            <a:pPr algn="ctr"/>
            <a:endParaRPr lang="it-IT" sz="2800" b="1" u="sng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195736" y="2924944"/>
            <a:ext cx="82089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u="sng" dirty="0" smtClean="0">
                <a:latin typeface="+mj-lt"/>
              </a:rPr>
              <a:t>rapporto tra il tensore </a:t>
            </a:r>
          </a:p>
          <a:p>
            <a:pPr algn="ctr"/>
            <a:r>
              <a:rPr lang="it-IT" sz="2800" u="sng" dirty="0" smtClean="0">
                <a:latin typeface="+mj-lt"/>
              </a:rPr>
              <a:t>della tensione meccanica </a:t>
            </a:r>
          </a:p>
          <a:p>
            <a:pPr algn="ctr"/>
            <a:r>
              <a:rPr lang="it-IT" sz="2800" u="sng" dirty="0" smtClean="0">
                <a:latin typeface="+mj-lt"/>
              </a:rPr>
              <a:t>applicata al materiale </a:t>
            </a:r>
          </a:p>
          <a:p>
            <a:pPr algn="ctr"/>
            <a:r>
              <a:rPr lang="it-IT" sz="2800" u="sng" dirty="0" smtClean="0">
                <a:latin typeface="+mj-lt"/>
              </a:rPr>
              <a:t>(tensore di stress) </a:t>
            </a:r>
          </a:p>
          <a:p>
            <a:pPr algn="ctr"/>
            <a:r>
              <a:rPr lang="it-IT" sz="2800" u="sng" dirty="0" smtClean="0">
                <a:latin typeface="+mj-lt"/>
              </a:rPr>
              <a:t>e quello della deformazione</a:t>
            </a:r>
          </a:p>
          <a:p>
            <a:pPr algn="ctr"/>
            <a:r>
              <a:rPr lang="it-IT" sz="2800" u="sng" dirty="0" smtClean="0">
                <a:latin typeface="+mj-lt"/>
              </a:rPr>
              <a:t> </a:t>
            </a:r>
          </a:p>
          <a:p>
            <a:endParaRPr lang="it-IT" sz="2800" dirty="0">
              <a:latin typeface="+mj-lt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124744" y="2404045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u="sng" dirty="0" smtClean="0">
                <a:solidFill>
                  <a:srgbClr val="FFFF00"/>
                </a:solidFill>
                <a:latin typeface="+mj-lt"/>
              </a:rPr>
              <a:t>più forte tra tutti i legami chimici</a:t>
            </a:r>
          </a:p>
          <a:p>
            <a:r>
              <a:rPr lang="it-IT" sz="2800" dirty="0" smtClean="0">
                <a:solidFill>
                  <a:srgbClr val="FFFF00"/>
                </a:solidFill>
                <a:latin typeface="+mj-lt"/>
              </a:rPr>
              <a:t> </a:t>
            </a:r>
          </a:p>
          <a:p>
            <a:endParaRPr lang="it-IT" sz="28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12878"/>
            <a:ext cx="1048693" cy="53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268760"/>
            <a:ext cx="685031" cy="54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2381" y="1720998"/>
            <a:ext cx="353595" cy="48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6514" y="1772816"/>
            <a:ext cx="301750" cy="41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99592" y="764704"/>
            <a:ext cx="5142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FFFF00"/>
                </a:solidFill>
                <a:latin typeface="+mj-lt"/>
              </a:rPr>
              <a:t>CONDUCIBILITA’ TERMICA</a:t>
            </a:r>
            <a:endParaRPr lang="it-IT" sz="36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72995" y="4350583"/>
            <a:ext cx="583563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+mj-lt"/>
              </a:rPr>
              <a:t>- materiale dalle </a:t>
            </a:r>
            <a:r>
              <a:rPr lang="it-IT" sz="2800" b="1" dirty="0" smtClean="0">
                <a:solidFill>
                  <a:srgbClr val="FFFF00"/>
                </a:solidFill>
                <a:latin typeface="+mj-lt"/>
              </a:rPr>
              <a:t>dimensioni atomiche </a:t>
            </a:r>
          </a:p>
          <a:p>
            <a:pPr>
              <a:buFontTx/>
              <a:buChar char="-"/>
            </a:pPr>
            <a:r>
              <a:rPr lang="it-IT" sz="2800" dirty="0" smtClean="0">
                <a:latin typeface="+mj-lt"/>
              </a:rPr>
              <a:t> elevato livello di </a:t>
            </a:r>
            <a:r>
              <a:rPr lang="it-IT" sz="2800" b="1" dirty="0" smtClean="0">
                <a:solidFill>
                  <a:srgbClr val="FFFF00"/>
                </a:solidFill>
                <a:latin typeface="+mj-lt"/>
              </a:rPr>
              <a:t>integrazione</a:t>
            </a:r>
            <a:r>
              <a:rPr lang="it-IT" sz="2800" dirty="0" smtClean="0">
                <a:solidFill>
                  <a:srgbClr val="FFFF66"/>
                </a:solidFill>
                <a:latin typeface="+mj-lt"/>
              </a:rPr>
              <a:t> </a:t>
            </a:r>
          </a:p>
          <a:p>
            <a:r>
              <a:rPr lang="it-IT" sz="2800" dirty="0" smtClean="0">
                <a:latin typeface="+mj-lt"/>
              </a:rPr>
              <a:t>   nella tecnologia </a:t>
            </a:r>
            <a:r>
              <a:rPr lang="it-IT" sz="2800" b="1" dirty="0" smtClean="0">
                <a:solidFill>
                  <a:srgbClr val="FFFF00"/>
                </a:solidFill>
                <a:latin typeface="+mj-lt"/>
              </a:rPr>
              <a:t>CMOS</a:t>
            </a:r>
            <a:r>
              <a:rPr lang="it-IT" sz="2800" dirty="0" smtClean="0">
                <a:latin typeface="+mj-lt"/>
              </a:rPr>
              <a:t> </a:t>
            </a:r>
          </a:p>
          <a:p>
            <a:r>
              <a:rPr lang="it-IT" sz="2800" dirty="0" smtClean="0">
                <a:latin typeface="+mj-lt"/>
              </a:rPr>
              <a:t>- rapida </a:t>
            </a:r>
            <a:r>
              <a:rPr lang="it-IT" sz="2800" b="1" dirty="0" smtClean="0">
                <a:solidFill>
                  <a:srgbClr val="FFFF00"/>
                </a:solidFill>
                <a:latin typeface="+mj-lt"/>
              </a:rPr>
              <a:t>dissipazione</a:t>
            </a:r>
            <a:r>
              <a:rPr lang="it-IT" sz="28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it-IT" sz="2800" b="1" dirty="0" smtClean="0">
                <a:solidFill>
                  <a:srgbClr val="FFFF00"/>
                </a:solidFill>
                <a:latin typeface="+mj-lt"/>
              </a:rPr>
              <a:t>del calore</a:t>
            </a:r>
          </a:p>
          <a:p>
            <a:endParaRPr lang="it-IT" sz="2800" dirty="0" smtClean="0">
              <a:latin typeface="+mj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83568" y="1484785"/>
            <a:ext cx="33843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+mj-lt"/>
              </a:rPr>
              <a:t>- </a:t>
            </a:r>
            <a:r>
              <a:rPr lang="it-IT" sz="2800" b="1" dirty="0" smtClean="0">
                <a:solidFill>
                  <a:srgbClr val="FFFF00"/>
                </a:solidFill>
                <a:latin typeface="+mj-lt"/>
              </a:rPr>
              <a:t>miniaturizzazione</a:t>
            </a:r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08142" y="1916832"/>
            <a:ext cx="5244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+mj-lt"/>
              </a:rPr>
              <a:t>- crescente </a:t>
            </a:r>
            <a:r>
              <a:rPr lang="it-IT" sz="2800" b="1" dirty="0" smtClean="0">
                <a:solidFill>
                  <a:srgbClr val="FFFF00"/>
                </a:solidFill>
                <a:latin typeface="+mj-lt"/>
              </a:rPr>
              <a:t>densità di integrazione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20268" y="2348880"/>
            <a:ext cx="571547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+mj-lt"/>
              </a:rPr>
              <a:t>- </a:t>
            </a:r>
            <a:r>
              <a:rPr lang="it-IT" sz="2800" b="1" dirty="0" smtClean="0">
                <a:solidFill>
                  <a:srgbClr val="FFFF00"/>
                </a:solidFill>
                <a:latin typeface="+mj-lt"/>
              </a:rPr>
              <a:t>velocità</a:t>
            </a:r>
            <a:r>
              <a:rPr lang="it-IT" sz="28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it-IT" sz="2800" b="1" dirty="0" smtClean="0">
                <a:solidFill>
                  <a:srgbClr val="FFFF00"/>
                </a:solidFill>
                <a:latin typeface="+mj-lt"/>
              </a:rPr>
              <a:t>di</a:t>
            </a:r>
            <a:r>
              <a:rPr lang="it-IT" sz="28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it-IT" sz="2800" b="1" dirty="0" smtClean="0">
                <a:solidFill>
                  <a:srgbClr val="FFFF00"/>
                </a:solidFill>
                <a:latin typeface="+mj-lt"/>
              </a:rPr>
              <a:t>clock</a:t>
            </a:r>
            <a:r>
              <a:rPr lang="it-IT" sz="2800" dirty="0" smtClean="0">
                <a:solidFill>
                  <a:srgbClr val="FFFF66"/>
                </a:solidFill>
                <a:latin typeface="+mj-lt"/>
              </a:rPr>
              <a:t> </a:t>
            </a:r>
            <a:r>
              <a:rPr lang="it-IT" sz="2800" dirty="0" smtClean="0">
                <a:latin typeface="+mj-lt"/>
              </a:rPr>
              <a:t>nei circuiti integrati </a:t>
            </a:r>
          </a:p>
          <a:p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340768"/>
            <a:ext cx="1859657" cy="202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2411760" y="3501008"/>
            <a:ext cx="437100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u="sng" dirty="0" smtClean="0">
                <a:latin typeface="+mj-lt"/>
              </a:rPr>
              <a:t>limitazione delle prestazioni</a:t>
            </a:r>
          </a:p>
          <a:p>
            <a:endParaRPr lang="it-IT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149080"/>
            <a:ext cx="2151544" cy="223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08720"/>
            <a:ext cx="1162744" cy="507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733" y="980728"/>
            <a:ext cx="536443" cy="40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2595" y="908720"/>
            <a:ext cx="579685" cy="5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30425" y="908720"/>
            <a:ext cx="669967" cy="48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772816"/>
            <a:ext cx="488627" cy="39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213" y="2420888"/>
            <a:ext cx="469387" cy="40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3504540"/>
            <a:ext cx="589210" cy="42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2924944"/>
            <a:ext cx="589211" cy="446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/>
          <p:nvPr/>
        </p:nvSpPr>
        <p:spPr>
          <a:xfrm>
            <a:off x="251520" y="1589891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+mj-lt"/>
              </a:rPr>
              <a:t>non contribuiscono  </a:t>
            </a:r>
          </a:p>
          <a:p>
            <a:pPr algn="ctr"/>
            <a:r>
              <a:rPr lang="it-IT" sz="2400" b="1" dirty="0" smtClean="0">
                <a:latin typeface="+mj-lt"/>
              </a:rPr>
              <a:t>al legame chimico</a:t>
            </a:r>
            <a:endParaRPr lang="it-IT" sz="2400" b="1" dirty="0">
              <a:latin typeface="+mj-lt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187624" y="2924944"/>
            <a:ext cx="160973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u="sng" dirty="0" smtClean="0">
                <a:latin typeface="+mj-lt"/>
              </a:rPr>
              <a:t>ibridazione</a:t>
            </a:r>
          </a:p>
          <a:p>
            <a:endParaRPr lang="it-IT" sz="2800" dirty="0" smtClean="0">
              <a:latin typeface="+mj-lt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843808" y="2742019"/>
            <a:ext cx="1255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u="sng" dirty="0" smtClean="0">
                <a:latin typeface="+mj-lt"/>
              </a:rPr>
              <a:t>orbitale </a:t>
            </a:r>
          </a:p>
          <a:p>
            <a:r>
              <a:rPr lang="it-IT" sz="2400" b="1" u="sng" dirty="0" smtClean="0">
                <a:latin typeface="+mj-lt"/>
              </a:rPr>
              <a:t>planare </a:t>
            </a:r>
            <a:endParaRPr lang="it-IT" sz="2400" b="1" u="sng" dirty="0">
              <a:latin typeface="+mj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39952" y="2849315"/>
            <a:ext cx="691882" cy="57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asellaDiTesto 16"/>
          <p:cNvSpPr txBox="1"/>
          <p:nvPr/>
        </p:nvSpPr>
        <p:spPr>
          <a:xfrm>
            <a:off x="4815941" y="2588711"/>
            <a:ext cx="16282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u="sng" dirty="0" smtClean="0">
                <a:latin typeface="+mj-lt"/>
              </a:rPr>
              <a:t>forte </a:t>
            </a:r>
          </a:p>
          <a:p>
            <a:pPr algn="ctr"/>
            <a:r>
              <a:rPr lang="it-IT" sz="2400" b="1" u="sng" dirty="0" smtClean="0">
                <a:latin typeface="+mj-lt"/>
              </a:rPr>
              <a:t>legame </a:t>
            </a:r>
          </a:p>
          <a:p>
            <a:pPr algn="ctr"/>
            <a:r>
              <a:rPr lang="it-IT" sz="2400" b="1" u="sng" dirty="0" smtClean="0">
                <a:latin typeface="+mj-lt"/>
              </a:rPr>
              <a:t>covalente   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7164288" y="5373216"/>
            <a:ext cx="1448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FF00"/>
                </a:solidFill>
                <a:latin typeface="+mj-lt"/>
              </a:rPr>
              <a:t>proprietà </a:t>
            </a:r>
          </a:p>
          <a:p>
            <a:r>
              <a:rPr lang="it-IT" sz="2400" b="1" dirty="0" smtClean="0">
                <a:solidFill>
                  <a:srgbClr val="FFFF00"/>
                </a:solidFill>
                <a:latin typeface="+mj-lt"/>
              </a:rPr>
              <a:t>elettriche</a:t>
            </a:r>
            <a:endParaRPr lang="it-IT" sz="24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32240" y="2910347"/>
            <a:ext cx="483865" cy="44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CasellaDiTesto 21"/>
          <p:cNvSpPr txBox="1"/>
          <p:nvPr/>
        </p:nvSpPr>
        <p:spPr>
          <a:xfrm>
            <a:off x="2267744" y="692696"/>
            <a:ext cx="34004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FFFF00"/>
                </a:solidFill>
                <a:latin typeface="+mj-lt"/>
              </a:rPr>
              <a:t>CONFIGURAZIONE </a:t>
            </a:r>
          </a:p>
          <a:p>
            <a:pPr algn="ctr"/>
            <a:r>
              <a:rPr lang="it-IT" sz="3200" b="1" dirty="0" smtClean="0">
                <a:solidFill>
                  <a:srgbClr val="FFFF00"/>
                </a:solidFill>
                <a:latin typeface="+mj-lt"/>
              </a:rPr>
              <a:t>ELETTRONICA</a:t>
            </a:r>
            <a:endParaRPr lang="it-IT" sz="32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7452320" y="2609036"/>
            <a:ext cx="15853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FF00"/>
                </a:solidFill>
                <a:latin typeface="+mj-lt"/>
              </a:rPr>
              <a:t>  stabilità </a:t>
            </a:r>
          </a:p>
          <a:p>
            <a:r>
              <a:rPr lang="it-IT" sz="2400" b="1" dirty="0" smtClean="0">
                <a:solidFill>
                  <a:srgbClr val="FFFF00"/>
                </a:solidFill>
                <a:latin typeface="+mj-lt"/>
              </a:rPr>
              <a:t>meccanica </a:t>
            </a:r>
          </a:p>
          <a:p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9718" y="4164310"/>
            <a:ext cx="5934490" cy="236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Freccia a destra 19"/>
          <p:cNvSpPr/>
          <p:nvPr/>
        </p:nvSpPr>
        <p:spPr>
          <a:xfrm>
            <a:off x="6218299" y="3120368"/>
            <a:ext cx="369925" cy="45719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48264" y="4509120"/>
            <a:ext cx="613023" cy="48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41563" y="4529311"/>
            <a:ext cx="506901" cy="41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Freccia a destra 24"/>
          <p:cNvSpPr/>
          <p:nvPr/>
        </p:nvSpPr>
        <p:spPr>
          <a:xfrm>
            <a:off x="7730467" y="4823441"/>
            <a:ext cx="369925" cy="45719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0637" y="1"/>
            <a:ext cx="9154637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-10189640" y="44624"/>
            <a:ext cx="476848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 smtClean="0"/>
          </a:p>
          <a:p>
            <a:r>
              <a:rPr lang="it-IT" sz="2400" b="1" dirty="0" smtClean="0">
                <a:latin typeface="+mj-lt"/>
              </a:rPr>
              <a:t>Guerre Stellari: </a:t>
            </a:r>
            <a:r>
              <a:rPr lang="it-IT" sz="2400" b="1" dirty="0" err="1" smtClean="0">
                <a:latin typeface="+mj-lt"/>
                <a:hlinkClick r:id="rId2"/>
              </a:rPr>
              <a:t>Swinburn</a:t>
            </a:r>
            <a:r>
              <a:rPr lang="it-IT" sz="2400" b="1" dirty="0" smtClean="0">
                <a:latin typeface="+mj-lt"/>
                <a:hlinkClick r:id="rId2"/>
              </a:rPr>
              <a:t> </a:t>
            </a:r>
            <a:r>
              <a:rPr lang="it-IT" sz="2400" b="1" dirty="0" err="1" smtClean="0">
                <a:latin typeface="+mj-lt"/>
                <a:hlinkClick r:id="rId2"/>
              </a:rPr>
              <a:t>University</a:t>
            </a:r>
            <a:endParaRPr lang="it-IT" sz="2400" b="1" dirty="0" smtClean="0">
              <a:latin typeface="+mj-lt"/>
            </a:endParaRP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3707904" y="836712"/>
            <a:ext cx="54036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+mj-lt"/>
              </a:rPr>
              <a:t>luce attraversa i pixel di un </a:t>
            </a:r>
          </a:p>
          <a:p>
            <a:pPr algn="ctr"/>
            <a:r>
              <a:rPr lang="it-IT" sz="2800" dirty="0" smtClean="0">
                <a:latin typeface="+mj-lt"/>
              </a:rPr>
              <a:t>display olografico digitale </a:t>
            </a:r>
          </a:p>
          <a:p>
            <a:pPr algn="ctr"/>
            <a:r>
              <a:rPr lang="it-IT" sz="2800" b="1" u="sng" dirty="0" smtClean="0">
                <a:latin typeface="+mj-lt"/>
              </a:rPr>
              <a:t>deviata </a:t>
            </a:r>
          </a:p>
          <a:p>
            <a:pPr algn="ctr"/>
            <a:r>
              <a:rPr lang="it-IT" sz="2800" b="1" dirty="0" smtClean="0">
                <a:solidFill>
                  <a:srgbClr val="FFFF00"/>
                </a:solidFill>
                <a:latin typeface="+mj-lt"/>
              </a:rPr>
              <a:t>indice di rifrazione del materiale</a:t>
            </a:r>
            <a:endParaRPr lang="it-IT" sz="2800" dirty="0" smtClean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1195788" cy="131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692696"/>
            <a:ext cx="17526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1205880" y="2780928"/>
            <a:ext cx="10350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latin typeface="+mj-lt"/>
              </a:rPr>
              <a:t>immagine 3D fluttua </a:t>
            </a:r>
          </a:p>
          <a:p>
            <a:pPr algn="ctr"/>
            <a:r>
              <a:rPr lang="it-IT" sz="2800" dirty="0" smtClean="0">
                <a:latin typeface="+mj-lt"/>
              </a:rPr>
              <a:t>nello spazio sopra il display</a:t>
            </a:r>
          </a:p>
          <a:p>
            <a:r>
              <a:rPr lang="it-IT" sz="2800" dirty="0" smtClean="0">
                <a:latin typeface="+mj-lt"/>
              </a:rPr>
              <a:t> </a:t>
            </a:r>
            <a:endParaRPr lang="it-IT" sz="2800" dirty="0">
              <a:latin typeface="+mj-l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11560" y="4071263"/>
            <a:ext cx="4309513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dirty="0" smtClean="0">
                <a:latin typeface="+mj-lt"/>
              </a:rPr>
              <a:t>impulsi laser per modificare </a:t>
            </a:r>
          </a:p>
          <a:p>
            <a:pPr algn="ctr"/>
            <a:r>
              <a:rPr lang="it-IT" sz="2800" dirty="0" smtClean="0">
                <a:latin typeface="+mj-lt"/>
              </a:rPr>
              <a:t>indice di rifrazione di pixel </a:t>
            </a:r>
          </a:p>
          <a:p>
            <a:pPr algn="ctr"/>
            <a:r>
              <a:rPr lang="it-IT" sz="2800" dirty="0" smtClean="0">
                <a:latin typeface="+mj-lt"/>
              </a:rPr>
              <a:t>di </a:t>
            </a:r>
            <a:r>
              <a:rPr lang="it-IT" sz="2800" b="1" dirty="0" smtClean="0">
                <a:solidFill>
                  <a:srgbClr val="FFFF00"/>
                </a:solidFill>
                <a:latin typeface="+mj-lt"/>
              </a:rPr>
              <a:t>ossido di </a:t>
            </a:r>
            <a:r>
              <a:rPr lang="it-IT" sz="2800" b="1" dirty="0" err="1" smtClean="0">
                <a:solidFill>
                  <a:srgbClr val="FFFF00"/>
                </a:solidFill>
                <a:latin typeface="+mj-lt"/>
              </a:rPr>
              <a:t>grafene</a:t>
            </a:r>
            <a:r>
              <a:rPr lang="it-IT" sz="2800" b="1" dirty="0" smtClean="0">
                <a:solidFill>
                  <a:srgbClr val="FFFF00"/>
                </a:solidFill>
                <a:latin typeface="+mj-lt"/>
              </a:rPr>
              <a:t> </a:t>
            </a:r>
          </a:p>
          <a:p>
            <a:pPr algn="ctr"/>
            <a:r>
              <a:rPr lang="it-IT" sz="2800" dirty="0" smtClean="0">
                <a:latin typeface="+mj-lt"/>
              </a:rPr>
              <a:t>(ordine dei nanometri) </a:t>
            </a:r>
          </a:p>
          <a:p>
            <a:endParaRPr lang="it-IT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6996" y="3933056"/>
            <a:ext cx="144532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942989" y="6035134"/>
            <a:ext cx="34179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Min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Gu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 </a:t>
            </a:r>
            <a:r>
              <a:rPr kumimoji="0" lang="it-IT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Xiangping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Li</a:t>
            </a:r>
            <a:endParaRPr kumimoji="0" lang="it-IT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1538789"/>
            <a:ext cx="50193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+mj-lt"/>
              </a:rPr>
              <a:t>Materiale analogo al </a:t>
            </a:r>
            <a:r>
              <a:rPr lang="it-IT" sz="2800" dirty="0" err="1" smtClean="0">
                <a:latin typeface="+mj-lt"/>
              </a:rPr>
              <a:t>grafene</a:t>
            </a:r>
            <a:r>
              <a:rPr lang="it-IT" sz="2800" dirty="0" smtClean="0">
                <a:latin typeface="+mj-lt"/>
              </a:rPr>
              <a:t> </a:t>
            </a:r>
          </a:p>
          <a:p>
            <a:r>
              <a:rPr lang="it-IT" sz="2800" dirty="0" smtClean="0">
                <a:latin typeface="+mj-lt"/>
              </a:rPr>
              <a:t>con atomi di ossigeno aggiuntivi: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23528" y="3700189"/>
            <a:ext cx="416344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dirty="0" smtClean="0">
                <a:latin typeface="+mj-lt"/>
              </a:rPr>
              <a:t> nano-dimensioni dei pixel </a:t>
            </a:r>
          </a:p>
          <a:p>
            <a:pPr algn="ctr"/>
            <a:r>
              <a:rPr lang="it-IT" sz="2800" dirty="0" smtClean="0">
                <a:latin typeface="+mj-lt"/>
              </a:rPr>
              <a:t>possibilità di cambiare </a:t>
            </a:r>
          </a:p>
          <a:p>
            <a:pPr algn="ctr"/>
            <a:r>
              <a:rPr lang="it-IT" sz="2800" dirty="0" smtClean="0">
                <a:latin typeface="+mj-lt"/>
              </a:rPr>
              <a:t>l'indice di rifrazione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12710" y="5008527"/>
            <a:ext cx="37991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u="sng" dirty="0" smtClean="0">
                <a:latin typeface="+mj-lt"/>
              </a:rPr>
              <a:t>immagini 3D con un </a:t>
            </a:r>
          </a:p>
          <a:p>
            <a:pPr algn="ctr"/>
            <a:r>
              <a:rPr lang="it-IT" sz="2800" b="1" u="sng" dirty="0" smtClean="0">
                <a:latin typeface="+mj-lt"/>
              </a:rPr>
              <a:t>ampio angolo di visione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771800" y="764704"/>
            <a:ext cx="4084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FFFF00"/>
                </a:solidFill>
                <a:latin typeface="+mj-lt"/>
              </a:rPr>
              <a:t>OSSIDO </a:t>
            </a:r>
            <a:r>
              <a:rPr lang="it-IT" sz="3600" b="1" dirty="0" err="1" smtClean="0">
                <a:solidFill>
                  <a:srgbClr val="FFFF00"/>
                </a:solidFill>
                <a:latin typeface="+mj-lt"/>
              </a:rPr>
              <a:t>DI</a:t>
            </a:r>
            <a:r>
              <a:rPr lang="it-IT" sz="3600" b="1" dirty="0" smtClean="0">
                <a:solidFill>
                  <a:srgbClr val="FFFF00"/>
                </a:solidFill>
                <a:latin typeface="+mj-lt"/>
              </a:rPr>
              <a:t> GRAFENE</a:t>
            </a:r>
            <a:endParaRPr lang="it-IT" sz="36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636912"/>
            <a:ext cx="3618929" cy="248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491366" y="2564904"/>
            <a:ext cx="34683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dirty="0" smtClean="0">
                <a:latin typeface="+mj-lt"/>
              </a:rPr>
              <a:t> </a:t>
            </a:r>
            <a:r>
              <a:rPr lang="it-IT" sz="2800" b="1" u="sng" dirty="0" smtClean="0">
                <a:solidFill>
                  <a:srgbClr val="FFFF00"/>
                </a:solidFill>
                <a:latin typeface="+mj-lt"/>
              </a:rPr>
              <a:t>dispositivi </a:t>
            </a:r>
          </a:p>
          <a:p>
            <a:pPr algn="ctr"/>
            <a:r>
              <a:rPr lang="it-IT" sz="2800" b="1" u="sng" dirty="0" smtClean="0">
                <a:solidFill>
                  <a:srgbClr val="FFFF00"/>
                </a:solidFill>
                <a:latin typeface="+mj-lt"/>
              </a:rPr>
              <a:t>trasparenti e flessibili</a:t>
            </a:r>
            <a:endParaRPr lang="it-IT" sz="2800" b="1" u="sng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809177" y="6093296"/>
            <a:ext cx="593117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+mj-lt"/>
              </a:rPr>
              <a:t>52° &gt; schermi olografici a cristalli liquidi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51920" y="1124744"/>
            <a:ext cx="2805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it-IT" sz="28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Verdana" pitchFamily="34" charset="0"/>
              </a:rPr>
              <a:t>P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Verdana" pitchFamily="34" charset="0"/>
              </a:rPr>
              <a:t>rof. </a:t>
            </a:r>
            <a:r>
              <a:rPr kumimoji="0" lang="it-IT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Verdana" pitchFamily="34" charset="0"/>
              </a:rPr>
              <a:t>Jari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Verdana" pitchFamily="34" charset="0"/>
              </a:rPr>
              <a:t> </a:t>
            </a:r>
            <a:r>
              <a:rPr kumimoji="0" lang="it-IT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Verdana" pitchFamily="34" charset="0"/>
              </a:rPr>
              <a:t>Kinaret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Verdana" pitchFamily="34" charset="0"/>
              </a:rPr>
              <a:t> </a:t>
            </a:r>
            <a:endParaRPr kumimoji="0" lang="it-IT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3605" y="836712"/>
            <a:ext cx="24288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776" y="908720"/>
            <a:ext cx="3310136" cy="82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5536" y="2132856"/>
            <a:ext cx="59316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Verdana" pitchFamily="34" charset="0"/>
              </a:rPr>
              <a:t>"Tecnologie 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Verdana" pitchFamily="34" charset="0"/>
              </a:rPr>
              <a:t>future ed emergenti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Verdana" pitchFamily="34" charset="0"/>
              </a:rPr>
              <a:t>" 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Verdana" pitchFamily="34" charset="0"/>
              </a:rPr>
              <a:t>(FET)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Verdana" pitchFamily="34" charset="0"/>
              </a:rPr>
              <a:t>Orizzonte 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Verdana" pitchFamily="34" charset="0"/>
              </a:rPr>
              <a:t>2020 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11560" y="3284984"/>
            <a:ext cx="32510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Verdana" pitchFamily="34" charset="0"/>
              </a:rPr>
              <a:t>126 gruppi di ricerca 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39552" y="4635133"/>
            <a:ext cx="715343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it-IT" sz="2800" b="1" dirty="0" smtClean="0">
                <a:latin typeface="Calibri" pitchFamily="34" charset="0"/>
                <a:ea typeface="Calibri" pitchFamily="34" charset="0"/>
                <a:cs typeface="Verdana" pitchFamily="34" charset="0"/>
              </a:rPr>
              <a:t>N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Verdana" pitchFamily="34" charset="0"/>
              </a:rPr>
              <a:t>uovi 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Verdana" pitchFamily="34" charset="0"/>
              </a:rPr>
              <a:t>paradigmi computazionali</a:t>
            </a:r>
            <a:r>
              <a:rPr kumimoji="0" lang="it-IT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Verdana" pitchFamily="34" charset="0"/>
              </a:rPr>
              <a:t> 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Verdana" pitchFamily="34" charset="0"/>
              </a:rPr>
              <a:t>e applicazioni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it-IT" sz="2800" dirty="0" smtClean="0">
                <a:latin typeface="Calibri" pitchFamily="34" charset="0"/>
                <a:ea typeface="Calibri" pitchFamily="34" charset="0"/>
                <a:cs typeface="Verdana" pitchFamily="34" charset="0"/>
              </a:rPr>
              <a:t>(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Verdana" pitchFamily="34" charset="0"/>
              </a:rPr>
              <a:t>retina artificiale)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Verdana" pitchFamily="34" charset="0"/>
              </a:rPr>
              <a:t>  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11560" y="3985900"/>
            <a:ext cx="25994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Verdana" pitchFamily="34" charset="0"/>
              </a:rPr>
              <a:t>17 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Verdana" pitchFamily="34" charset="0"/>
              </a:rPr>
              <a:t>paesi 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Verdana" pitchFamily="34" charset="0"/>
              </a:rPr>
              <a:t>europei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Verdana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79512" y="5786100"/>
            <a:ext cx="9050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Verdana" pitchFamily="34" charset="0"/>
              </a:rPr>
              <a:t>elettronica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Verdana" pitchFamily="34" charset="0"/>
              </a:rPr>
              <a:t>, </a:t>
            </a:r>
            <a:r>
              <a:rPr kumimoji="0" lang="it-IT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Verdana" pitchFamily="34" charset="0"/>
              </a:rPr>
              <a:t>spintronica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Verdana" pitchFamily="34" charset="0"/>
              </a:rPr>
              <a:t>, 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Verdana" pitchFamily="34" charset="0"/>
              </a:rPr>
              <a:t>fotonica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Verdana" pitchFamily="34" charset="0"/>
              </a:rPr>
              <a:t>, </a:t>
            </a:r>
            <a:r>
              <a:rPr kumimoji="0" lang="it-IT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Verdana" pitchFamily="34" charset="0"/>
              </a:rPr>
              <a:t>plasmonica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Verdana" pitchFamily="34" charset="0"/>
              </a:rPr>
              <a:t> e 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Verdana" pitchFamily="34" charset="0"/>
              </a:rPr>
              <a:t>meccanica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Verdana" pitchFamily="34" charset="0"/>
              </a:rPr>
              <a:t>  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5799" y="1075097"/>
            <a:ext cx="6600577" cy="437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2411760" y="5301208"/>
            <a:ext cx="46394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600" b="1" dirty="0" smtClean="0">
                <a:solidFill>
                  <a:srgbClr val="FFFF00"/>
                </a:solidFill>
                <a:latin typeface="+mj-lt"/>
              </a:rPr>
              <a:t>THE END</a:t>
            </a:r>
            <a:endParaRPr lang="it-IT" sz="9600" b="1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.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9" y="1659014"/>
            <a:ext cx="5112568" cy="475504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51520" y="836712"/>
            <a:ext cx="8648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FF00"/>
                </a:solidFill>
                <a:latin typeface="+mj-lt"/>
              </a:rPr>
              <a:t>ALLOTROPI  DEL  CARBONIO</a:t>
            </a:r>
          </a:p>
          <a:p>
            <a:pPr algn="ctr"/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20028" y="2060848"/>
            <a:ext cx="255582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dirty="0" smtClean="0">
                <a:latin typeface="+mj-lt"/>
              </a:rPr>
              <a:t>Grafite 3D</a:t>
            </a:r>
          </a:p>
          <a:p>
            <a:pPr algn="ctr"/>
            <a:endParaRPr lang="it-IT" sz="3600" dirty="0" smtClean="0">
              <a:latin typeface="+mj-lt"/>
            </a:endParaRPr>
          </a:p>
          <a:p>
            <a:pPr algn="ctr"/>
            <a:r>
              <a:rPr lang="it-IT" sz="3600" dirty="0" err="1" smtClean="0">
                <a:latin typeface="+mj-lt"/>
              </a:rPr>
              <a:t>Grafene</a:t>
            </a:r>
            <a:r>
              <a:rPr lang="it-IT" sz="3600" dirty="0" smtClean="0">
                <a:latin typeface="+mj-lt"/>
              </a:rPr>
              <a:t>  2D</a:t>
            </a:r>
          </a:p>
          <a:p>
            <a:pPr algn="ctr"/>
            <a:endParaRPr lang="it-IT" sz="3600" dirty="0" smtClean="0">
              <a:latin typeface="+mj-lt"/>
            </a:endParaRPr>
          </a:p>
          <a:p>
            <a:pPr algn="ctr"/>
            <a:r>
              <a:rPr lang="it-IT" sz="3600" dirty="0" err="1" smtClean="0">
                <a:latin typeface="+mj-lt"/>
              </a:rPr>
              <a:t>Nanotubi</a:t>
            </a:r>
            <a:r>
              <a:rPr lang="it-IT" sz="3600" dirty="0" smtClean="0">
                <a:latin typeface="+mj-lt"/>
              </a:rPr>
              <a:t> 1D</a:t>
            </a:r>
          </a:p>
          <a:p>
            <a:pPr algn="ctr"/>
            <a:endParaRPr lang="it-IT" sz="3600" dirty="0" smtClean="0">
              <a:latin typeface="+mj-lt"/>
            </a:endParaRPr>
          </a:p>
          <a:p>
            <a:pPr algn="ctr"/>
            <a:r>
              <a:rPr lang="it-IT" sz="3600" dirty="0" smtClean="0">
                <a:latin typeface="+mj-lt"/>
              </a:rPr>
              <a:t>Fullerene 0D</a:t>
            </a:r>
            <a:endParaRPr lang="it-IT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.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852936"/>
            <a:ext cx="4243143" cy="363238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650486" y="764704"/>
            <a:ext cx="4369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FFFF00"/>
                </a:solidFill>
                <a:latin typeface="+mj-lt"/>
              </a:rPr>
              <a:t>RETICOLI  </a:t>
            </a:r>
            <a:r>
              <a:rPr lang="it-IT" sz="3600" b="1" dirty="0" err="1" smtClean="0">
                <a:solidFill>
                  <a:srgbClr val="FFFF00"/>
                </a:solidFill>
                <a:latin typeface="+mj-lt"/>
              </a:rPr>
              <a:t>DI</a:t>
            </a:r>
            <a:r>
              <a:rPr lang="it-IT" sz="3600" b="1" dirty="0" smtClean="0">
                <a:solidFill>
                  <a:srgbClr val="FFFF00"/>
                </a:solidFill>
                <a:latin typeface="+mj-lt"/>
              </a:rPr>
              <a:t>  BRAVAIS</a:t>
            </a:r>
            <a:endParaRPr lang="it-IT" sz="36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it-IT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3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4836" name="Rectangle 20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84784"/>
            <a:ext cx="1545327" cy="62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2276872"/>
            <a:ext cx="636836" cy="577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933056"/>
            <a:ext cx="1408162" cy="73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5922" y="5445224"/>
            <a:ext cx="1738486" cy="72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CasellaDiTesto 32"/>
          <p:cNvSpPr txBox="1"/>
          <p:nvPr/>
        </p:nvSpPr>
        <p:spPr>
          <a:xfrm>
            <a:off x="2915816" y="1484784"/>
            <a:ext cx="2057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+mj-lt"/>
              </a:rPr>
              <a:t>cella unitaria</a:t>
            </a:r>
            <a:endParaRPr lang="it-IT" sz="2800" dirty="0">
              <a:latin typeface="+mj-lt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611560" y="2276872"/>
            <a:ext cx="4201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+mj-lt"/>
              </a:rPr>
              <a:t>          due atomi di carbonio</a:t>
            </a:r>
            <a:endParaRPr lang="it-IT" sz="2800" dirty="0">
              <a:latin typeface="+mj-lt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5910892" y="1340768"/>
            <a:ext cx="28375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+mj-lt"/>
              </a:rPr>
              <a:t>spettro di energia </a:t>
            </a:r>
          </a:p>
          <a:p>
            <a:r>
              <a:rPr lang="it-IT" sz="2800" dirty="0" smtClean="0">
                <a:latin typeface="+mj-lt"/>
              </a:rPr>
              <a:t>degli orbitali</a:t>
            </a:r>
            <a:endParaRPr lang="it-IT" sz="2800" dirty="0">
              <a:latin typeface="+mj-lt"/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5868144" y="3284984"/>
            <a:ext cx="2613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+mj-lt"/>
              </a:rPr>
              <a:t>banda di valenza</a:t>
            </a:r>
            <a:endParaRPr lang="it-IT" sz="2800" dirty="0">
              <a:latin typeface="+mj-lt"/>
            </a:endParaRPr>
          </a:p>
        </p:txBody>
      </p:sp>
      <p:sp>
        <p:nvSpPr>
          <p:cNvPr id="38" name="Rettangolo 37"/>
          <p:cNvSpPr/>
          <p:nvPr/>
        </p:nvSpPr>
        <p:spPr>
          <a:xfrm>
            <a:off x="5580112" y="4797152"/>
            <a:ext cx="3214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smtClean="0">
                <a:latin typeface="+mj-lt"/>
              </a:rPr>
              <a:t>banda di conduzione</a:t>
            </a:r>
            <a:endParaRPr lang="it-IT" sz="2800" dirty="0">
              <a:latin typeface="+mj-lt"/>
            </a:endParaRPr>
          </a:p>
        </p:txBody>
      </p:sp>
      <p:sp>
        <p:nvSpPr>
          <p:cNvPr id="39" name="Freccia circolare a sinistra 38"/>
          <p:cNvSpPr/>
          <p:nvPr/>
        </p:nvSpPr>
        <p:spPr>
          <a:xfrm>
            <a:off x="5076056" y="1772816"/>
            <a:ext cx="648072" cy="864096"/>
          </a:xfrm>
          <a:prstGeom prst="curved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.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3780" y="3140968"/>
            <a:ext cx="6144684" cy="345638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83568" y="764704"/>
            <a:ext cx="83804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FF00"/>
                </a:solidFill>
                <a:latin typeface="+mj-lt"/>
              </a:rPr>
              <a:t>BANDE </a:t>
            </a:r>
            <a:r>
              <a:rPr lang="it-IT" sz="3600" b="1" dirty="0" err="1" smtClean="0">
                <a:solidFill>
                  <a:srgbClr val="FFFF00"/>
                </a:solidFill>
                <a:latin typeface="+mj-lt"/>
              </a:rPr>
              <a:t>DI</a:t>
            </a:r>
            <a:r>
              <a:rPr lang="it-IT" sz="3600" b="1" dirty="0" smtClean="0">
                <a:solidFill>
                  <a:srgbClr val="FFFF00"/>
                </a:solidFill>
                <a:latin typeface="+mj-lt"/>
              </a:rPr>
              <a:t> CONDUZIONE  </a:t>
            </a:r>
          </a:p>
          <a:p>
            <a:pPr algn="ctr"/>
            <a:r>
              <a:rPr lang="it-IT" sz="3600" b="1" dirty="0" smtClean="0">
                <a:solidFill>
                  <a:srgbClr val="FFFF00"/>
                </a:solidFill>
                <a:latin typeface="+mj-lt"/>
              </a:rPr>
              <a:t>BANDE </a:t>
            </a:r>
            <a:r>
              <a:rPr lang="it-IT" sz="3600" b="1" dirty="0" err="1" smtClean="0">
                <a:solidFill>
                  <a:srgbClr val="FFFF00"/>
                </a:solidFill>
                <a:latin typeface="+mj-lt"/>
              </a:rPr>
              <a:t>DI</a:t>
            </a:r>
            <a:r>
              <a:rPr lang="it-IT" sz="3600" b="1" dirty="0" smtClean="0">
                <a:solidFill>
                  <a:srgbClr val="FFFF00"/>
                </a:solidFill>
                <a:latin typeface="+mj-lt"/>
              </a:rPr>
              <a:t> VALENZA </a:t>
            </a:r>
          </a:p>
          <a:p>
            <a:pPr algn="ctr"/>
            <a:endParaRPr lang="it-IT" sz="3200" b="1" dirty="0">
              <a:solidFill>
                <a:srgbClr val="FFFF66"/>
              </a:solidFill>
              <a:latin typeface="+mj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79512" y="3429000"/>
            <a:ext cx="2234073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dirty="0" smtClean="0">
                <a:latin typeface="+mj-lt"/>
              </a:rPr>
              <a:t>simmetriche </a:t>
            </a:r>
          </a:p>
          <a:p>
            <a:pPr algn="ctr"/>
            <a:r>
              <a:rPr lang="it-IT" sz="2800" dirty="0" smtClean="0">
                <a:latin typeface="+mj-lt"/>
              </a:rPr>
              <a:t>rispetto </a:t>
            </a:r>
          </a:p>
          <a:p>
            <a:pPr algn="ctr"/>
            <a:r>
              <a:rPr lang="it-IT" sz="2800" dirty="0" smtClean="0">
                <a:latin typeface="+mj-lt"/>
              </a:rPr>
              <a:t>all’energia </a:t>
            </a:r>
          </a:p>
          <a:p>
            <a:pPr algn="ctr"/>
            <a:r>
              <a:rPr lang="it-IT" sz="2800" dirty="0" smtClean="0">
                <a:latin typeface="+mj-lt"/>
              </a:rPr>
              <a:t>di Fermi </a:t>
            </a:r>
          </a:p>
          <a:p>
            <a:pPr algn="ctr"/>
            <a:r>
              <a:rPr lang="it-IT" sz="2800" dirty="0" smtClean="0">
                <a:latin typeface="+mj-lt"/>
              </a:rPr>
              <a:t> </a:t>
            </a:r>
          </a:p>
          <a:p>
            <a:endParaRPr lang="it-IT" sz="3200" dirty="0">
              <a:latin typeface="+mj-lt"/>
            </a:endParaRP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420888"/>
            <a:ext cx="558397" cy="42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7580" y="1938164"/>
            <a:ext cx="542732" cy="41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7452320" y="1825660"/>
            <a:ext cx="9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+mj-lt"/>
              </a:rPr>
              <a:t>piena</a:t>
            </a:r>
            <a:endParaRPr lang="it-IT" sz="2800" dirty="0">
              <a:latin typeface="+mj-lt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448167" y="2348880"/>
            <a:ext cx="1012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+mj-lt"/>
              </a:rPr>
              <a:t>vuota</a:t>
            </a:r>
            <a:endParaRPr lang="it-IT" sz="280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120" y="5517232"/>
            <a:ext cx="1695624" cy="63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2204864"/>
            <a:ext cx="47636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899592" y="2113692"/>
            <a:ext cx="5853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+mj-lt"/>
              </a:rPr>
              <a:t>orbitali          contributo: 1 elettrone      </a:t>
            </a:r>
            <a:endParaRPr lang="it-IT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27584" y="5572397"/>
            <a:ext cx="75428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+mj-lt"/>
              </a:rPr>
              <a:t>  gli altri punti quattro equivalenti a questa coppia </a:t>
            </a:r>
          </a:p>
          <a:p>
            <a:r>
              <a:rPr lang="it-IT" sz="2800" dirty="0" smtClean="0">
                <a:latin typeface="+mj-lt"/>
              </a:rPr>
              <a:t>e collegati a questi da vettori del reticolo reciproco</a:t>
            </a:r>
          </a:p>
          <a:p>
            <a:endParaRPr lang="it-IT" sz="2800" dirty="0">
              <a:latin typeface="+mj-l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67544" y="920914"/>
            <a:ext cx="35353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FF00"/>
                </a:solidFill>
                <a:latin typeface="+mj-lt"/>
              </a:rPr>
              <a:t>PUNTI </a:t>
            </a:r>
            <a:r>
              <a:rPr lang="it-IT" sz="4000" b="1" dirty="0" err="1" smtClean="0">
                <a:solidFill>
                  <a:srgbClr val="FFFF00"/>
                </a:solidFill>
                <a:latin typeface="+mj-lt"/>
              </a:rPr>
              <a:t>DI</a:t>
            </a:r>
            <a:r>
              <a:rPr lang="it-IT" sz="4000" b="1" dirty="0" smtClean="0">
                <a:solidFill>
                  <a:srgbClr val="FFFF00"/>
                </a:solidFill>
                <a:latin typeface="+mj-lt"/>
              </a:rPr>
              <a:t> DIRAC</a:t>
            </a:r>
            <a:endParaRPr lang="it-IT" sz="40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5116041"/>
            <a:ext cx="668652" cy="40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1443" y="5085184"/>
            <a:ext cx="660517" cy="46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5054322"/>
            <a:ext cx="416619" cy="46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5077941"/>
            <a:ext cx="507677" cy="43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4437648" y="2761764"/>
            <a:ext cx="4706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+mj-lt"/>
              </a:rPr>
              <a:t>traslazione del livello di Fermi </a:t>
            </a:r>
          </a:p>
        </p:txBody>
      </p:sp>
      <p:sp>
        <p:nvSpPr>
          <p:cNvPr id="10" name="Rettangolo 9"/>
          <p:cNvSpPr/>
          <p:nvPr/>
        </p:nvSpPr>
        <p:spPr>
          <a:xfrm>
            <a:off x="4392488" y="96272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800" dirty="0" smtClean="0">
                <a:latin typeface="+mj-lt"/>
              </a:rPr>
              <a:t>proprietà del sistema </a:t>
            </a:r>
          </a:p>
          <a:p>
            <a:r>
              <a:rPr lang="it-IT" sz="2800" dirty="0" smtClean="0">
                <a:latin typeface="+mj-lt"/>
              </a:rPr>
              <a:t>in due punti della 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4670" y="1468700"/>
            <a:ext cx="751706" cy="44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3304856"/>
            <a:ext cx="2952552" cy="55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3091606"/>
            <a:ext cx="2380992" cy="156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tangolo 13"/>
          <p:cNvSpPr/>
          <p:nvPr/>
        </p:nvSpPr>
        <p:spPr>
          <a:xfrm>
            <a:off x="755576" y="211485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800" b="1" u="sng" dirty="0" smtClean="0">
                <a:solidFill>
                  <a:srgbClr val="FFFF00"/>
                </a:solidFill>
                <a:latin typeface="+mj-lt"/>
              </a:rPr>
              <a:t>semiconduttore </a:t>
            </a:r>
          </a:p>
          <a:p>
            <a:r>
              <a:rPr lang="it-IT" sz="2800" b="1" u="sng" dirty="0" smtClean="0">
                <a:solidFill>
                  <a:srgbClr val="FFFF00"/>
                </a:solidFill>
                <a:latin typeface="+mj-lt"/>
              </a:rPr>
              <a:t>con </a:t>
            </a:r>
            <a:r>
              <a:rPr lang="it-IT" sz="2800" b="1" u="sng" dirty="0" err="1" smtClean="0">
                <a:solidFill>
                  <a:srgbClr val="FFFF00"/>
                </a:solidFill>
                <a:latin typeface="+mj-lt"/>
              </a:rPr>
              <a:t>energy</a:t>
            </a:r>
            <a:r>
              <a:rPr lang="it-IT" sz="2800" b="1" u="sng" dirty="0" smtClean="0">
                <a:solidFill>
                  <a:srgbClr val="FFFF00"/>
                </a:solidFill>
                <a:latin typeface="+mj-lt"/>
              </a:rPr>
              <a:t> gap nullo 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5181195" y="3861048"/>
            <a:ext cx="291919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  <a:latin typeface="+mj-lt"/>
              </a:rPr>
              <a:t>inversione dei </a:t>
            </a:r>
          </a:p>
          <a:p>
            <a:r>
              <a:rPr lang="it-IT" sz="2800" b="1" dirty="0" smtClean="0">
                <a:solidFill>
                  <a:srgbClr val="FFFF00"/>
                </a:solidFill>
                <a:latin typeface="+mj-lt"/>
              </a:rPr>
              <a:t>portatori di carica </a:t>
            </a:r>
          </a:p>
          <a:p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5148064" y="2113692"/>
            <a:ext cx="3766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+mj-lt"/>
              </a:rPr>
              <a:t>vertici esagono </a:t>
            </a:r>
            <a:r>
              <a:rPr lang="it-IT" sz="2800" dirty="0" err="1" smtClean="0">
                <a:latin typeface="+mj-lt"/>
              </a:rPr>
              <a:t>Brillouin</a:t>
            </a:r>
            <a:r>
              <a:rPr lang="it-IT" sz="2800" dirty="0" smtClean="0">
                <a:latin typeface="+mj-lt"/>
              </a:rPr>
              <a:t> </a:t>
            </a:r>
          </a:p>
        </p:txBody>
      </p:sp>
      <p:sp>
        <p:nvSpPr>
          <p:cNvPr id="17" name="Freccia a destra 16"/>
          <p:cNvSpPr/>
          <p:nvPr/>
        </p:nvSpPr>
        <p:spPr>
          <a:xfrm rot="19461781">
            <a:off x="6710207" y="2098963"/>
            <a:ext cx="360040" cy="45719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.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44824"/>
            <a:ext cx="4831504" cy="460851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987824" y="2693238"/>
            <a:ext cx="80648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u="sng" dirty="0" smtClean="0">
                <a:latin typeface="+mj-lt"/>
              </a:rPr>
              <a:t>Nei punti in cui le </a:t>
            </a:r>
          </a:p>
          <a:p>
            <a:pPr algn="ctr"/>
            <a:r>
              <a:rPr lang="it-IT" sz="2800" u="sng" dirty="0" smtClean="0">
                <a:latin typeface="+mj-lt"/>
              </a:rPr>
              <a:t>bande sono a contatto </a:t>
            </a:r>
          </a:p>
          <a:p>
            <a:pPr algn="ctr"/>
            <a:r>
              <a:rPr lang="it-IT" sz="2800" u="sng" dirty="0" smtClean="0">
                <a:latin typeface="+mj-lt"/>
              </a:rPr>
              <a:t>non vi è </a:t>
            </a:r>
            <a:r>
              <a:rPr lang="it-IT" sz="2800" b="1" u="sng" dirty="0" err="1" smtClean="0">
                <a:latin typeface="+mj-lt"/>
              </a:rPr>
              <a:t>energy</a:t>
            </a:r>
            <a:r>
              <a:rPr lang="it-IT" sz="2800" b="1" u="sng" dirty="0" smtClean="0">
                <a:latin typeface="+mj-lt"/>
              </a:rPr>
              <a:t> gap</a:t>
            </a:r>
          </a:p>
          <a:p>
            <a:pPr algn="ctr"/>
            <a:endParaRPr lang="it-IT" sz="2800" dirty="0" smtClean="0">
              <a:latin typeface="+mj-l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339752" y="836712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rgbClr val="FFFF00"/>
                </a:solidFill>
                <a:latin typeface="+mj-lt"/>
              </a:rPr>
              <a:t>   LIVELLI  </a:t>
            </a:r>
            <a:r>
              <a:rPr lang="it-IT" sz="4000" b="1" dirty="0" err="1" smtClean="0">
                <a:solidFill>
                  <a:srgbClr val="FFFF00"/>
                </a:solidFill>
                <a:latin typeface="+mj-lt"/>
              </a:rPr>
              <a:t>DI</a:t>
            </a:r>
            <a:r>
              <a:rPr lang="it-IT" sz="4000" b="1" dirty="0" smtClean="0">
                <a:solidFill>
                  <a:srgbClr val="FFFF00"/>
                </a:solidFill>
                <a:latin typeface="+mj-lt"/>
              </a:rPr>
              <a:t>  FERMI</a:t>
            </a:r>
            <a:endParaRPr lang="it-IT" sz="40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148064" y="4502150"/>
            <a:ext cx="3915432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 err="1" smtClean="0">
                <a:solidFill>
                  <a:srgbClr val="FFFF00"/>
                </a:solidFill>
                <a:latin typeface="+mj-lt"/>
              </a:rPr>
              <a:t>Grafene</a:t>
            </a:r>
            <a:r>
              <a:rPr lang="it-IT" sz="2800" b="1" dirty="0" smtClean="0">
                <a:solidFill>
                  <a:srgbClr val="FFFF00"/>
                </a:solidFill>
                <a:latin typeface="+mj-lt"/>
              </a:rPr>
              <a:t>:</a:t>
            </a:r>
            <a:r>
              <a:rPr lang="it-IT" sz="28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it-IT" sz="2800" dirty="0" smtClean="0">
                <a:latin typeface="+mj-lt"/>
              </a:rPr>
              <a:t>semiconduttore </a:t>
            </a:r>
          </a:p>
          <a:p>
            <a:pPr algn="ctr"/>
            <a:r>
              <a:rPr lang="it-IT" sz="2800" dirty="0" smtClean="0">
                <a:latin typeface="+mj-lt"/>
              </a:rPr>
              <a:t>con </a:t>
            </a:r>
            <a:r>
              <a:rPr lang="it-IT" sz="2800" b="1" dirty="0" err="1" smtClean="0">
                <a:solidFill>
                  <a:srgbClr val="FFFF00"/>
                </a:solidFill>
                <a:latin typeface="+mj-lt"/>
              </a:rPr>
              <a:t>energy</a:t>
            </a:r>
            <a:r>
              <a:rPr lang="it-IT" sz="2800" b="1" dirty="0" smtClean="0">
                <a:solidFill>
                  <a:srgbClr val="FFFF00"/>
                </a:solidFill>
                <a:latin typeface="+mj-lt"/>
              </a:rPr>
              <a:t> gap nullo 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-60344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99592" y="908720"/>
            <a:ext cx="78517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FFFF00"/>
                </a:solidFill>
                <a:latin typeface="+mj-lt"/>
              </a:rPr>
              <a:t>LEGGE </a:t>
            </a:r>
            <a:r>
              <a:rPr lang="it-IT" sz="3600" b="1" dirty="0" err="1" smtClean="0">
                <a:solidFill>
                  <a:srgbClr val="FFFF00"/>
                </a:solidFill>
                <a:latin typeface="+mj-lt"/>
              </a:rPr>
              <a:t>DI</a:t>
            </a:r>
            <a:r>
              <a:rPr lang="it-IT" sz="3600" b="1" dirty="0" smtClean="0">
                <a:solidFill>
                  <a:srgbClr val="FFFF00"/>
                </a:solidFill>
                <a:latin typeface="+mj-lt"/>
              </a:rPr>
              <a:t> DISPERSIONE:</a:t>
            </a:r>
            <a:r>
              <a:rPr lang="it-IT" sz="2800" dirty="0" smtClean="0">
                <a:solidFill>
                  <a:srgbClr val="FFFF00"/>
                </a:solidFill>
                <a:latin typeface="+mj-lt"/>
              </a:rPr>
              <a:t>   </a:t>
            </a:r>
            <a:r>
              <a:rPr lang="it-IT" sz="2800" dirty="0" smtClean="0">
                <a:latin typeface="+mj-lt"/>
              </a:rPr>
              <a:t>andamento lineare </a:t>
            </a:r>
          </a:p>
          <a:p>
            <a:r>
              <a:rPr lang="it-IT" sz="2800" dirty="0" smtClean="0">
                <a:latin typeface="+mj-lt"/>
              </a:rPr>
              <a:t>                                                         con il vettore d’onda </a:t>
            </a:r>
          </a:p>
          <a:p>
            <a:endParaRPr lang="it-IT" sz="2800" dirty="0" smtClean="0">
              <a:latin typeface="+mj-lt"/>
            </a:endParaRPr>
          </a:p>
          <a:p>
            <a:r>
              <a:rPr lang="it-IT" sz="2800" dirty="0" smtClean="0">
                <a:latin typeface="+mj-lt"/>
              </a:rPr>
              <a:t> </a:t>
            </a:r>
            <a:endParaRPr lang="it-IT" sz="2800" dirty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1739" y="1700808"/>
            <a:ext cx="198022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9466" y="2060848"/>
            <a:ext cx="2322934" cy="73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/>
          <p:cNvSpPr txBox="1"/>
          <p:nvPr/>
        </p:nvSpPr>
        <p:spPr>
          <a:xfrm>
            <a:off x="899592" y="2905780"/>
            <a:ext cx="4957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FFFF00"/>
                </a:solidFill>
                <a:latin typeface="+mj-lt"/>
              </a:rPr>
              <a:t>punti CNP: </a:t>
            </a:r>
            <a:r>
              <a:rPr lang="it-IT" sz="2800" dirty="0" smtClean="0">
                <a:latin typeface="+mj-lt"/>
              </a:rPr>
              <a:t>bande a forma conica</a:t>
            </a:r>
            <a:endParaRPr lang="it-IT" sz="2800" dirty="0">
              <a:latin typeface="+mj-lt"/>
            </a:endParaRPr>
          </a:p>
        </p:txBody>
      </p:sp>
      <p:pic>
        <p:nvPicPr>
          <p:cNvPr id="14" name="Immagine 13" descr="1.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3501008"/>
            <a:ext cx="4968552" cy="289766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1817" y="0"/>
            <a:ext cx="9165817" cy="691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Personalizzato 1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22486</TotalTime>
  <Words>1310</Words>
  <Application>Microsoft Office PowerPoint</Application>
  <PresentationFormat>Presentazione su schermo (4:3)</PresentationFormat>
  <Paragraphs>360</Paragraphs>
  <Slides>33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4" baseType="lpstr">
      <vt:lpstr>Equinozio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elisa</cp:lastModifiedBy>
  <cp:revision>2089</cp:revision>
  <dcterms:created xsi:type="dcterms:W3CDTF">2010-11-05T17:03:35Z</dcterms:created>
  <dcterms:modified xsi:type="dcterms:W3CDTF">2019-07-09T17:40:28Z</dcterms:modified>
</cp:coreProperties>
</file>