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22.jpg" ContentType="image/jpeg"/>
  <Override PartName="/ppt/media/image123.jpg" ContentType="image/jpeg"/>
  <Override PartName="/ppt/media/image174.jpg" ContentType="image/jpeg"/>
  <Override PartName="/ppt/notesSlides/notesSlide4.xml" ContentType="application/vnd.openxmlformats-officedocument.presentationml.notesSlide+xml"/>
  <Override PartName="/ppt/media/image195.jpg" ContentType="image/jpeg"/>
  <Override PartName="/ppt/media/image19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6"/>
  </p:notesMasterIdLst>
  <p:sldIdLst>
    <p:sldId id="256" r:id="rId2"/>
    <p:sldId id="278" r:id="rId3"/>
    <p:sldId id="390" r:id="rId4"/>
    <p:sldId id="382" r:id="rId5"/>
    <p:sldId id="381" r:id="rId6"/>
    <p:sldId id="647" r:id="rId7"/>
    <p:sldId id="641" r:id="rId8"/>
    <p:sldId id="642" r:id="rId9"/>
    <p:sldId id="349" r:id="rId10"/>
    <p:sldId id="354" r:id="rId11"/>
    <p:sldId id="351" r:id="rId12"/>
    <p:sldId id="646" r:id="rId13"/>
    <p:sldId id="644" r:id="rId14"/>
    <p:sldId id="645" r:id="rId15"/>
    <p:sldId id="352" r:id="rId16"/>
    <p:sldId id="643" r:id="rId17"/>
    <p:sldId id="635" r:id="rId18"/>
    <p:sldId id="766" r:id="rId19"/>
    <p:sldId id="355" r:id="rId20"/>
    <p:sldId id="360" r:id="rId21"/>
    <p:sldId id="650" r:id="rId22"/>
    <p:sldId id="651" r:id="rId23"/>
    <p:sldId id="656" r:id="rId24"/>
    <p:sldId id="634" r:id="rId25"/>
    <p:sldId id="652" r:id="rId26"/>
    <p:sldId id="653" r:id="rId27"/>
    <p:sldId id="654" r:id="rId28"/>
    <p:sldId id="655" r:id="rId29"/>
    <p:sldId id="364" r:id="rId30"/>
    <p:sldId id="633" r:id="rId31"/>
    <p:sldId id="366" r:id="rId32"/>
    <p:sldId id="648" r:id="rId33"/>
    <p:sldId id="649" r:id="rId34"/>
    <p:sldId id="758" r:id="rId35"/>
    <p:sldId id="760" r:id="rId36"/>
    <p:sldId id="767" r:id="rId37"/>
    <p:sldId id="761" r:id="rId38"/>
    <p:sldId id="762" r:id="rId39"/>
    <p:sldId id="763" r:id="rId40"/>
    <p:sldId id="764" r:id="rId41"/>
    <p:sldId id="765" r:id="rId42"/>
    <p:sldId id="759" r:id="rId43"/>
    <p:sldId id="640" r:id="rId44"/>
    <p:sldId id="301" r:id="rId45"/>
    <p:sldId id="636" r:id="rId46"/>
    <p:sldId id="637" r:id="rId47"/>
    <p:sldId id="346" r:id="rId48"/>
    <p:sldId id="672" r:id="rId49"/>
    <p:sldId id="674" r:id="rId50"/>
    <p:sldId id="713" r:id="rId51"/>
    <p:sldId id="714" r:id="rId52"/>
    <p:sldId id="722" r:id="rId53"/>
    <p:sldId id="757" r:id="rId54"/>
    <p:sldId id="277" r:id="rId55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9E"/>
    <a:srgbClr val="0432FF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5"/>
    <p:restoredTop sz="94014"/>
  </p:normalViewPr>
  <p:slideViewPr>
    <p:cSldViewPr>
      <p:cViewPr>
        <p:scale>
          <a:sx n="110" d="100"/>
          <a:sy n="110" d="100"/>
        </p:scale>
        <p:origin x="1440" y="29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1215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E716C-ECF9-7849-989B-EE85B97CBBD7}" type="datetimeFigureOut">
              <a:rPr lang="en-US" smtClean="0"/>
              <a:t>5/6/26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F4267-DB0D-CC47-B461-22F65216A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3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4267-DB0D-CC47-B461-22F65216A3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90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4267-DB0D-CC47-B461-22F65216A3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49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4267-DB0D-CC47-B461-22F65216A3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67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4267-DB0D-CC47-B461-22F65216A3D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spc="-1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25th June 2023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33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spc="-1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25th June 2023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33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spc="-1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25th June 2023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33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spc="-1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25th June 2023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spc="-1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25th June 2023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25th June 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Bianco, PhD Lectures | Gaseous Detectors | 13th-14th May 2026, Siena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033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6315455"/>
            <a:ext cx="12191999" cy="5425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5427" y="203149"/>
            <a:ext cx="3201035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33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9999" y="2288540"/>
            <a:ext cx="11392001" cy="2094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53509" y="6354378"/>
            <a:ext cx="6181725" cy="379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spc="-1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25th June 2023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11991" y="6460127"/>
            <a:ext cx="217170" cy="167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51.jp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Relationship Id="rId30" Type="http://schemas.openxmlformats.org/officeDocument/2006/relationships/image" Target="../media/image7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103.jpg"/><Relationship Id="rId7" Type="http://schemas.openxmlformats.org/officeDocument/2006/relationships/image" Target="../media/image107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g"/><Relationship Id="rId9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0.png"/><Relationship Id="rId7" Type="http://schemas.openxmlformats.org/officeDocument/2006/relationships/hyperlink" Target="https://indico.cern.ch/event/1175363/attachments/2477073/4252122/MBianco_CMS_GEM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indico.cern.ch/event/1175363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emf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7" Type="http://schemas.openxmlformats.org/officeDocument/2006/relationships/hyperlink" Target="https://indico.cern.ch/event/1172978/attachments/2468524/4234156/2022_06_24_CERN_Seminar_rmunzer_v4.pdf" TargetMode="External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jpg"/><Relationship Id="rId4" Type="http://schemas.openxmlformats.org/officeDocument/2006/relationships/image" Target="../media/image14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g"/><Relationship Id="rId5" Type="http://schemas.openxmlformats.org/officeDocument/2006/relationships/image" Target="../media/image155.jpg"/><Relationship Id="rId4" Type="http://schemas.openxmlformats.org/officeDocument/2006/relationships/image" Target="../media/image1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s://indico.cern.ch/event/581417/contributions/2558346/attachments/1465881/2266161/2017_05_Philadelphia_MPGD2017-ConferenceSummary_25052017_MS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175363/attachments/2477073/4252122/MBianco_CMS_GEM.pdf" TargetMode="External"/><Relationship Id="rId3" Type="http://schemas.openxmlformats.org/officeDocument/2006/relationships/hyperlink" Target="https://indico.cern.ch/event/696066/contributions/2927894/attachments/1618327/2573211/RDonGaseousDetectorTechnologies.pdf" TargetMode="External"/><Relationship Id="rId7" Type="http://schemas.openxmlformats.org/officeDocument/2006/relationships/hyperlink" Target="https://indico.cern.ch/event/1120714/contributions/4867134/attachments/2469534/4236245/MBianco_Poster_for_iWorid2022_V2.pdf" TargetMode="External"/><Relationship Id="rId2" Type="http://schemas.openxmlformats.org/officeDocument/2006/relationships/hyperlink" Target="https://indico.cern.ch/event/702148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ndico.desy.de/event/22513/contributions/46788/attachments/30337/38104/20200224-EDIT-GaseousDetectors.pdf" TargetMode="External"/><Relationship Id="rId11" Type="http://schemas.openxmlformats.org/officeDocument/2006/relationships/hyperlink" Target="https://agenda.infn.it/event/18156/timetable/?view=standard" TargetMode="External"/><Relationship Id="rId5" Type="http://schemas.openxmlformats.org/officeDocument/2006/relationships/hyperlink" Target="https://indico.cern.ch/event/1022051/timetable/?view=standard" TargetMode="External"/><Relationship Id="rId10" Type="http://schemas.openxmlformats.org/officeDocument/2006/relationships/hyperlink" Target="https://indico.cern.ch/event/1172978/attachments/2468524/4234156/2022_06_24_CERN_Seminar_rmunzer_v4.pdf" TargetMode="External"/><Relationship Id="rId4" Type="http://schemas.openxmlformats.org/officeDocument/2006/relationships/hyperlink" Target="https://indico.cern.ch/event/999799/" TargetMode="External"/><Relationship Id="rId9" Type="http://schemas.openxmlformats.org/officeDocument/2006/relationships/hyperlink" Target="https://indico.cern.ch/event/1168778/attachments/2464624/4227403/_2022_06_17-TV-DetSeminar.pdf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7" Type="http://schemas.openxmlformats.org/officeDocument/2006/relationships/hyperlink" Target="https://indico.cern.ch/event/976526/" TargetMode="External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jpg"/><Relationship Id="rId4" Type="http://schemas.openxmlformats.org/officeDocument/2006/relationships/image" Target="../media/image19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jpg"/><Relationship Id="rId4" Type="http://schemas.openxmlformats.org/officeDocument/2006/relationships/image" Target="../media/image197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2.jpg"/><Relationship Id="rId7" Type="http://schemas.openxmlformats.org/officeDocument/2006/relationships/image" Target="../media/image206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0.png"/><Relationship Id="rId2" Type="http://schemas.openxmlformats.org/officeDocument/2006/relationships/image" Target="../media/image200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3028" y="152400"/>
            <a:ext cx="8882380" cy="3693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rtl="0">
              <a:lnSpc>
                <a:spcPts val="4105"/>
              </a:lnSpc>
              <a:spcBef>
                <a:spcPts val="100"/>
              </a:spcBef>
            </a:pPr>
            <a:r>
              <a:rPr lang="en-US" sz="2800" dirty="0">
                <a:solidFill>
                  <a:srgbClr val="00329E"/>
                </a:solidFill>
              </a:rPr>
              <a:t> </a:t>
            </a:r>
            <a:br>
              <a:rPr lang="en-US" sz="800" b="0" dirty="0"/>
            </a:br>
            <a:br>
              <a:rPr lang="en-US" sz="800" b="0" dirty="0"/>
            </a:br>
            <a:br>
              <a:rPr lang="en-US" sz="800" b="0" dirty="0"/>
            </a:br>
            <a:br>
              <a:rPr lang="en-US" sz="800" b="0" dirty="0"/>
            </a:br>
            <a:br>
              <a:rPr lang="en-US" sz="800" b="0" dirty="0"/>
            </a:br>
            <a:r>
              <a:rPr lang="it" sz="4400" dirty="0">
                <a:solidFill>
                  <a:srgbClr val="00329E"/>
                </a:solidFill>
              </a:rPr>
              <a:t>Gaseous particle detectors  </a:t>
            </a:r>
            <a:br>
              <a:rPr lang="it" sz="3600" dirty="0">
                <a:solidFill>
                  <a:srgbClr val="00329E"/>
                </a:solidFill>
              </a:rPr>
            </a:br>
            <a:r>
              <a:rPr lang="en-US" dirty="0"/>
              <a:t> </a:t>
            </a:r>
            <a:r>
              <a:rPr lang="en-US" b="0" spc="-20" dirty="0">
                <a:latin typeface="Symbol"/>
                <a:cs typeface="Symbol"/>
              </a:rPr>
              <a:t> </a:t>
            </a:r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2438400" y="5170374"/>
            <a:ext cx="779653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800" b="1" spc="-5" dirty="0">
                <a:solidFill>
                  <a:srgbClr val="171717"/>
                </a:solidFill>
                <a:latin typeface="Arial"/>
                <a:cs typeface="Arial"/>
              </a:rPr>
              <a:t>Michele Bianco</a:t>
            </a:r>
            <a:r>
              <a:rPr sz="1800" b="1" spc="-10" dirty="0">
                <a:solidFill>
                  <a:srgbClr val="171717"/>
                </a:solidFill>
                <a:latin typeface="Arial"/>
                <a:cs typeface="Arial"/>
              </a:rPr>
              <a:t>,</a:t>
            </a:r>
            <a:r>
              <a:rPr sz="1800" b="1" spc="45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171717"/>
                </a:solidFill>
                <a:latin typeface="Arial"/>
                <a:cs typeface="Arial"/>
              </a:rPr>
              <a:t>CERN</a:t>
            </a:r>
            <a:r>
              <a:rPr sz="1800" b="1" spc="2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1800" b="1" spc="20" dirty="0">
                <a:solidFill>
                  <a:srgbClr val="171717"/>
                </a:solidFill>
                <a:latin typeface="Arial"/>
                <a:cs typeface="Arial"/>
              </a:rPr>
              <a:t>EP-</a:t>
            </a:r>
            <a:r>
              <a:rPr lang="en-US" b="1" spc="-15" dirty="0">
                <a:solidFill>
                  <a:srgbClr val="171717"/>
                </a:solidFill>
                <a:latin typeface="Arial"/>
                <a:cs typeface="Arial"/>
              </a:rPr>
              <a:t>CMX</a:t>
            </a:r>
            <a:r>
              <a:rPr sz="1800" b="1" spc="-15" dirty="0">
                <a:solidFill>
                  <a:srgbClr val="171717"/>
                </a:solidFill>
                <a:latin typeface="Arial"/>
                <a:cs typeface="Arial"/>
              </a:rPr>
              <a:t>-</a:t>
            </a:r>
            <a:r>
              <a:rPr lang="en-US" sz="1800" b="1" spc="-15" dirty="0">
                <a:solidFill>
                  <a:srgbClr val="171717"/>
                </a:solidFill>
                <a:latin typeface="Arial"/>
                <a:cs typeface="Arial"/>
              </a:rPr>
              <a:t>IC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2555" y="5867400"/>
            <a:ext cx="1136332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25" dirty="0">
                <a:solidFill>
                  <a:srgbClr val="171717"/>
                </a:solidFill>
                <a:latin typeface="Arial"/>
                <a:cs typeface="Arial"/>
              </a:rPr>
              <a:t>PhD Lectures 2026, Siena</a:t>
            </a:r>
            <a:r>
              <a:rPr sz="2000" b="1" dirty="0">
                <a:solidFill>
                  <a:srgbClr val="171717"/>
                </a:solidFill>
                <a:latin typeface="Arial"/>
                <a:cs typeface="Arial"/>
              </a:rPr>
              <a:t>,</a:t>
            </a:r>
            <a:r>
              <a:rPr sz="2000" b="1" spc="-45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000" b="1" spc="-45" dirty="0">
                <a:solidFill>
                  <a:srgbClr val="171717"/>
                </a:solidFill>
                <a:latin typeface="Arial"/>
                <a:cs typeface="Arial"/>
              </a:rPr>
              <a:t>13</a:t>
            </a:r>
            <a:r>
              <a:rPr lang="en-US" sz="2000" b="1" spc="-45" baseline="30000" dirty="0">
                <a:solidFill>
                  <a:srgbClr val="171717"/>
                </a:solidFill>
                <a:latin typeface="Arial"/>
                <a:cs typeface="Arial"/>
              </a:rPr>
              <a:t>th</a:t>
            </a:r>
            <a:r>
              <a:rPr lang="en-US" sz="2000" b="1" spc="-45" dirty="0">
                <a:solidFill>
                  <a:srgbClr val="171717"/>
                </a:solidFill>
                <a:latin typeface="Arial"/>
                <a:cs typeface="Arial"/>
              </a:rPr>
              <a:t>-</a:t>
            </a:r>
            <a:r>
              <a:rPr lang="en-US" sz="2000" b="1" spc="15" dirty="0">
                <a:solidFill>
                  <a:srgbClr val="171717"/>
                </a:solidFill>
                <a:latin typeface="Arial"/>
                <a:cs typeface="Arial"/>
              </a:rPr>
              <a:t>14</a:t>
            </a:r>
            <a:r>
              <a:rPr sz="1950" b="1" spc="22" baseline="25641" dirty="0">
                <a:solidFill>
                  <a:srgbClr val="171717"/>
                </a:solidFill>
                <a:latin typeface="Arial"/>
                <a:cs typeface="Arial"/>
              </a:rPr>
              <a:t>th</a:t>
            </a:r>
            <a:r>
              <a:rPr sz="2000" b="1" spc="-2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en-US" sz="2000" b="1" spc="-20" dirty="0">
                <a:solidFill>
                  <a:srgbClr val="171717"/>
                </a:solidFill>
                <a:latin typeface="Arial"/>
                <a:cs typeface="Arial"/>
              </a:rPr>
              <a:t>May </a:t>
            </a:r>
            <a:r>
              <a:rPr sz="2000" b="1" dirty="0">
                <a:solidFill>
                  <a:srgbClr val="171717"/>
                </a:solidFill>
                <a:latin typeface="Arial"/>
                <a:cs typeface="Arial"/>
              </a:rPr>
              <a:t>202</a:t>
            </a:r>
            <a:r>
              <a:rPr lang="en-US" sz="2000" b="1" dirty="0">
                <a:solidFill>
                  <a:srgbClr val="171717"/>
                </a:solidFill>
                <a:latin typeface="Arial"/>
                <a:cs typeface="Arial"/>
              </a:rPr>
              <a:t>6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07494" y="6448145"/>
            <a:ext cx="958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25BBA4-B5B1-3918-ABC8-68CC558D267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971800" y="6486305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69B0E0-2EAA-0658-DB93-20623714014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endParaRPr lang="en-US" spc="-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A5A0-C999-395E-62C3-9A6C24046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0501173" cy="553998"/>
          </a:xfrm>
        </p:spPr>
        <p:txBody>
          <a:bodyPr/>
          <a:lstStyle/>
          <a:p>
            <a:r>
              <a:rPr lang="en-US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Building large Micromegas: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Non-bulk technique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3667-A585-74D5-7C14-BD2B9831977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81337" y="6478905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EURIZON Detector School | Gaseous Detectors | 17th-28th 2023  Wuppertal</a:t>
            </a:r>
            <a:endParaRPr lang="en-US" spc="-15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40DA8-35E5-4077-DC18-5C952F91D1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endParaRPr lang="en-US" spc="-5" dirty="0"/>
          </a:p>
        </p:txBody>
      </p:sp>
      <p:pic>
        <p:nvPicPr>
          <p:cNvPr id="3" name="Picture 7" descr="L2_readout_panel_P1010437.jpg">
            <a:extLst>
              <a:ext uri="{FF2B5EF4-FFF2-40B4-BE49-F238E27FC236}">
                <a16:creationId xmlns:a16="http://schemas.microsoft.com/office/drawing/2014/main" id="{396DE187-3280-A8A3-2CA2-344CC8AFEB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23" y="3705895"/>
            <a:ext cx="3096848" cy="2611066"/>
          </a:xfrm>
          <a:prstGeom prst="rect">
            <a:avLst/>
          </a:prstGeom>
        </p:spPr>
      </p:pic>
      <p:pic>
        <p:nvPicPr>
          <p:cNvPr id="4" name="Picture 2" descr="C:\Users\Givi\Pictures\ATLAS_MM_fotos\DSCN1661.JPG">
            <a:extLst>
              <a:ext uri="{FF2B5EF4-FFF2-40B4-BE49-F238E27FC236}">
                <a16:creationId xmlns:a16="http://schemas.microsoft.com/office/drawing/2014/main" id="{C0127ED8-3BEF-FA16-6322-D177B777C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935" y="3695470"/>
            <a:ext cx="3468254" cy="26011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8E39077-9DAA-7DD5-D322-684D20A82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599" y="1782722"/>
            <a:ext cx="4079447" cy="18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E44605D7-13A9-2189-2092-4E060A031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5953" y="1834708"/>
            <a:ext cx="3684588" cy="18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ccia circolare in giù 22">
            <a:extLst>
              <a:ext uri="{FF2B5EF4-FFF2-40B4-BE49-F238E27FC236}">
                <a16:creationId xmlns:a16="http://schemas.microsoft.com/office/drawing/2014/main" id="{D2981970-F2AB-780E-6A5C-7D431371D752}"/>
              </a:ext>
            </a:extLst>
          </p:cNvPr>
          <p:cNvSpPr/>
          <p:nvPr/>
        </p:nvSpPr>
        <p:spPr>
          <a:xfrm>
            <a:off x="4805582" y="1782722"/>
            <a:ext cx="2383694" cy="461019"/>
          </a:xfrm>
          <a:prstGeom prst="curved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Rettangolo 23">
            <a:extLst>
              <a:ext uri="{FF2B5EF4-FFF2-40B4-BE49-F238E27FC236}">
                <a16:creationId xmlns:a16="http://schemas.microsoft.com/office/drawing/2014/main" id="{6220CD51-5AF5-8771-8174-C26C829EBBAB}"/>
              </a:ext>
            </a:extLst>
          </p:cNvPr>
          <p:cNvSpPr/>
          <p:nvPr/>
        </p:nvSpPr>
        <p:spPr>
          <a:xfrm>
            <a:off x="395427" y="822272"/>
            <a:ext cx="112040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Non-bulk technique (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floating mesh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that uses also pillars to keep the mesh at a defined distance from the board,  the mesh is integrated with the drift-electrode panel and placed on the pillars when the chamber is closed. This allows us to build very large chambers using standard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printed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circuit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boards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PCB)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ccia circolare in giù 22">
            <a:extLst>
              <a:ext uri="{FF2B5EF4-FFF2-40B4-BE49-F238E27FC236}">
                <a16:creationId xmlns:a16="http://schemas.microsoft.com/office/drawing/2014/main" id="{BF8CC57C-F496-FD7D-AA47-6F3ECB8119AF}"/>
              </a:ext>
            </a:extLst>
          </p:cNvPr>
          <p:cNvSpPr/>
          <p:nvPr/>
        </p:nvSpPr>
        <p:spPr>
          <a:xfrm>
            <a:off x="4780956" y="4051682"/>
            <a:ext cx="2383694" cy="461019"/>
          </a:xfrm>
          <a:prstGeom prst="curved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27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A5A0-C999-395E-62C3-9A6C24046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0501173" cy="553998"/>
          </a:xfrm>
        </p:spPr>
        <p:txBody>
          <a:bodyPr/>
          <a:lstStyle/>
          <a:p>
            <a:r>
              <a:rPr lang="en-US" sz="3600" i="0" u="none" strike="noStrike" cap="none" dirty="0">
                <a:solidFill>
                  <a:srgbClr val="00329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Micromegas for the ATLAS NSW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3667-A585-74D5-7C14-BD2B9831977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81337" y="6478905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EURIZON Detector School | Gaseous Detectors | 17th-28th 2023  Wuppertal</a:t>
            </a:r>
            <a:endParaRPr lang="en-US" spc="-15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40DA8-35E5-4077-DC18-5C952F91D1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endParaRPr lang="en-US" spc="-5" dirty="0"/>
          </a:p>
        </p:txBody>
      </p:sp>
      <p:pic>
        <p:nvPicPr>
          <p:cNvPr id="33" name="object 12">
            <a:extLst>
              <a:ext uri="{FF2B5EF4-FFF2-40B4-BE49-F238E27FC236}">
                <a16:creationId xmlns:a16="http://schemas.microsoft.com/office/drawing/2014/main" id="{8BADD5B7-027E-D4B1-7711-4CA110BD16D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6226" y="3599071"/>
            <a:ext cx="2351068" cy="2648995"/>
          </a:xfrm>
          <a:prstGeom prst="rect">
            <a:avLst/>
          </a:prstGeom>
        </p:spPr>
      </p:pic>
      <p:grpSp>
        <p:nvGrpSpPr>
          <p:cNvPr id="34" name="object 14">
            <a:extLst>
              <a:ext uri="{FF2B5EF4-FFF2-40B4-BE49-F238E27FC236}">
                <a16:creationId xmlns:a16="http://schemas.microsoft.com/office/drawing/2014/main" id="{D4DCAE47-54F4-C5D7-9D94-08E58F31DABB}"/>
              </a:ext>
            </a:extLst>
          </p:cNvPr>
          <p:cNvGrpSpPr/>
          <p:nvPr/>
        </p:nvGrpSpPr>
        <p:grpSpPr>
          <a:xfrm>
            <a:off x="732153" y="3081568"/>
            <a:ext cx="3438525" cy="513715"/>
            <a:chOff x="1213173" y="3595575"/>
            <a:chExt cx="3438525" cy="513715"/>
          </a:xfrm>
        </p:grpSpPr>
        <p:pic>
          <p:nvPicPr>
            <p:cNvPr id="35" name="object 15">
              <a:extLst>
                <a:ext uri="{FF2B5EF4-FFF2-40B4-BE49-F238E27FC236}">
                  <a16:creationId xmlns:a16="http://schemas.microsoft.com/office/drawing/2014/main" id="{B96FB755-BD6E-1787-E0C0-51700265396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7935" y="3701938"/>
              <a:ext cx="3428999" cy="304800"/>
            </a:xfrm>
            <a:prstGeom prst="rect">
              <a:avLst/>
            </a:prstGeom>
          </p:spPr>
        </p:pic>
        <p:sp>
          <p:nvSpPr>
            <p:cNvPr id="36" name="object 16">
              <a:extLst>
                <a:ext uri="{FF2B5EF4-FFF2-40B4-BE49-F238E27FC236}">
                  <a16:creationId xmlns:a16="http://schemas.microsoft.com/office/drawing/2014/main" id="{4E5D7EF8-2E63-4AC9-73CE-50A05729C703}"/>
                </a:ext>
              </a:extLst>
            </p:cNvPr>
            <p:cNvSpPr/>
            <p:nvPr/>
          </p:nvSpPr>
          <p:spPr>
            <a:xfrm>
              <a:off x="1217935" y="3701938"/>
              <a:ext cx="3429000" cy="304800"/>
            </a:xfrm>
            <a:custGeom>
              <a:avLst/>
              <a:gdLst/>
              <a:ahLst/>
              <a:cxnLst/>
              <a:rect l="l" t="t" r="r" b="b"/>
              <a:pathLst>
                <a:path w="3429000" h="304800">
                  <a:moveTo>
                    <a:pt x="0" y="0"/>
                  </a:moveTo>
                  <a:lnTo>
                    <a:pt x="3428999" y="0"/>
                  </a:lnTo>
                  <a:lnTo>
                    <a:pt x="3428999" y="304799"/>
                  </a:lnTo>
                  <a:lnTo>
                    <a:pt x="0" y="304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7">
              <a:extLst>
                <a:ext uri="{FF2B5EF4-FFF2-40B4-BE49-F238E27FC236}">
                  <a16:creationId xmlns:a16="http://schemas.microsoft.com/office/drawing/2014/main" id="{5143DF68-F95E-125E-F702-609D1F2E5EC3}"/>
                </a:ext>
              </a:extLst>
            </p:cNvPr>
            <p:cNvSpPr/>
            <p:nvPr/>
          </p:nvSpPr>
          <p:spPr>
            <a:xfrm>
              <a:off x="4494536" y="3701938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1524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152400" y="3048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18">
              <a:extLst>
                <a:ext uri="{FF2B5EF4-FFF2-40B4-BE49-F238E27FC236}">
                  <a16:creationId xmlns:a16="http://schemas.microsoft.com/office/drawing/2014/main" id="{B8A2A985-4BBC-F6CF-78C8-62559AEF2BC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4536" y="3701938"/>
              <a:ext cx="152400" cy="304800"/>
            </a:xfrm>
            <a:prstGeom prst="rect">
              <a:avLst/>
            </a:prstGeom>
          </p:spPr>
        </p:pic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12CF927A-0BBC-D278-6382-E946B2B951BE}"/>
                </a:ext>
              </a:extLst>
            </p:cNvPr>
            <p:cNvSpPr/>
            <p:nvPr/>
          </p:nvSpPr>
          <p:spPr>
            <a:xfrm>
              <a:off x="4494536" y="3701938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0" y="0"/>
                  </a:moveTo>
                  <a:lnTo>
                    <a:pt x="152400" y="0"/>
                  </a:lnTo>
                  <a:lnTo>
                    <a:pt x="152400" y="304799"/>
                  </a:lnTo>
                  <a:lnTo>
                    <a:pt x="0" y="304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0">
              <a:extLst>
                <a:ext uri="{FF2B5EF4-FFF2-40B4-BE49-F238E27FC236}">
                  <a16:creationId xmlns:a16="http://schemas.microsoft.com/office/drawing/2014/main" id="{38EA70B1-EEFB-82E3-5604-0D2306EF5D8A}"/>
                </a:ext>
              </a:extLst>
            </p:cNvPr>
            <p:cNvSpPr/>
            <p:nvPr/>
          </p:nvSpPr>
          <p:spPr>
            <a:xfrm>
              <a:off x="1370336" y="4099876"/>
              <a:ext cx="3276600" cy="0"/>
            </a:xfrm>
            <a:custGeom>
              <a:avLst/>
              <a:gdLst/>
              <a:ahLst/>
              <a:cxnLst/>
              <a:rect l="l" t="t" r="r" b="b"/>
              <a:pathLst>
                <a:path w="3276600">
                  <a:moveTo>
                    <a:pt x="0" y="1"/>
                  </a:moveTo>
                  <a:lnTo>
                    <a:pt x="327659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1">
              <a:extLst>
                <a:ext uri="{FF2B5EF4-FFF2-40B4-BE49-F238E27FC236}">
                  <a16:creationId xmlns:a16="http://schemas.microsoft.com/office/drawing/2014/main" id="{2F141D14-842A-1105-91F6-ECE6503DE00E}"/>
                </a:ext>
              </a:extLst>
            </p:cNvPr>
            <p:cNvSpPr/>
            <p:nvPr/>
          </p:nvSpPr>
          <p:spPr>
            <a:xfrm>
              <a:off x="1217935" y="4099612"/>
              <a:ext cx="3429000" cy="5080"/>
            </a:xfrm>
            <a:custGeom>
              <a:avLst/>
              <a:gdLst/>
              <a:ahLst/>
              <a:cxnLst/>
              <a:rect l="l" t="t" r="r" b="b"/>
              <a:pathLst>
                <a:path w="3429000" h="5079">
                  <a:moveTo>
                    <a:pt x="0" y="0"/>
                  </a:moveTo>
                  <a:lnTo>
                    <a:pt x="3428999" y="0"/>
                  </a:lnTo>
                </a:path>
                <a:path w="3429000" h="5079">
                  <a:moveTo>
                    <a:pt x="0" y="4763"/>
                  </a:moveTo>
                  <a:lnTo>
                    <a:pt x="3428999" y="4763"/>
                  </a:lnTo>
                </a:path>
              </a:pathLst>
            </a:custGeom>
            <a:ln w="8998">
              <a:solidFill>
                <a:srgbClr val="021C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2">
              <a:extLst>
                <a:ext uri="{FF2B5EF4-FFF2-40B4-BE49-F238E27FC236}">
                  <a16:creationId xmlns:a16="http://schemas.microsoft.com/office/drawing/2014/main" id="{889D2A1A-E693-FA7B-D7EB-591E2C0E1D6A}"/>
                </a:ext>
              </a:extLst>
            </p:cNvPr>
            <p:cNvSpPr/>
            <p:nvPr/>
          </p:nvSpPr>
          <p:spPr>
            <a:xfrm>
              <a:off x="1217935" y="3981344"/>
              <a:ext cx="152400" cy="123189"/>
            </a:xfrm>
            <a:custGeom>
              <a:avLst/>
              <a:gdLst/>
              <a:ahLst/>
              <a:cxnLst/>
              <a:rect l="l" t="t" r="r" b="b"/>
              <a:pathLst>
                <a:path w="152400" h="123189">
                  <a:moveTo>
                    <a:pt x="152400" y="0"/>
                  </a:moveTo>
                  <a:lnTo>
                    <a:pt x="0" y="0"/>
                  </a:lnTo>
                  <a:lnTo>
                    <a:pt x="0" y="122767"/>
                  </a:lnTo>
                  <a:lnTo>
                    <a:pt x="152400" y="122767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23">
              <a:extLst>
                <a:ext uri="{FF2B5EF4-FFF2-40B4-BE49-F238E27FC236}">
                  <a16:creationId xmlns:a16="http://schemas.microsoft.com/office/drawing/2014/main" id="{0ECD19DB-A665-42BF-5E4E-0045BB280A3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7935" y="3981344"/>
              <a:ext cx="152400" cy="122767"/>
            </a:xfrm>
            <a:prstGeom prst="rect">
              <a:avLst/>
            </a:prstGeom>
          </p:spPr>
        </p:pic>
        <p:sp>
          <p:nvSpPr>
            <p:cNvPr id="44" name="object 24">
              <a:extLst>
                <a:ext uri="{FF2B5EF4-FFF2-40B4-BE49-F238E27FC236}">
                  <a16:creationId xmlns:a16="http://schemas.microsoft.com/office/drawing/2014/main" id="{CD9C1E0C-F21C-D6D4-3A7F-C1023C6684AD}"/>
                </a:ext>
              </a:extLst>
            </p:cNvPr>
            <p:cNvSpPr/>
            <p:nvPr/>
          </p:nvSpPr>
          <p:spPr>
            <a:xfrm>
              <a:off x="1217935" y="3981344"/>
              <a:ext cx="152400" cy="123189"/>
            </a:xfrm>
            <a:custGeom>
              <a:avLst/>
              <a:gdLst/>
              <a:ahLst/>
              <a:cxnLst/>
              <a:rect l="l" t="t" r="r" b="b"/>
              <a:pathLst>
                <a:path w="152400" h="123189">
                  <a:moveTo>
                    <a:pt x="0" y="0"/>
                  </a:moveTo>
                  <a:lnTo>
                    <a:pt x="152399" y="0"/>
                  </a:lnTo>
                  <a:lnTo>
                    <a:pt x="152399" y="122766"/>
                  </a:lnTo>
                  <a:lnTo>
                    <a:pt x="0" y="12276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5">
              <a:extLst>
                <a:ext uri="{FF2B5EF4-FFF2-40B4-BE49-F238E27FC236}">
                  <a16:creationId xmlns:a16="http://schemas.microsoft.com/office/drawing/2014/main" id="{37CFC806-A2BF-774B-A611-B9193C7A936D}"/>
                </a:ext>
              </a:extLst>
            </p:cNvPr>
            <p:cNvSpPr/>
            <p:nvPr/>
          </p:nvSpPr>
          <p:spPr>
            <a:xfrm>
              <a:off x="1217935" y="3701938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1524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152400" y="3048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26">
              <a:extLst>
                <a:ext uri="{FF2B5EF4-FFF2-40B4-BE49-F238E27FC236}">
                  <a16:creationId xmlns:a16="http://schemas.microsoft.com/office/drawing/2014/main" id="{BF216A18-0BF3-C3A7-776F-3317301A4D6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7935" y="3701938"/>
              <a:ext cx="152400" cy="304800"/>
            </a:xfrm>
            <a:prstGeom prst="rect">
              <a:avLst/>
            </a:prstGeom>
          </p:spPr>
        </p:pic>
        <p:sp>
          <p:nvSpPr>
            <p:cNvPr id="47" name="object 27">
              <a:extLst>
                <a:ext uri="{FF2B5EF4-FFF2-40B4-BE49-F238E27FC236}">
                  <a16:creationId xmlns:a16="http://schemas.microsoft.com/office/drawing/2014/main" id="{3B577034-240D-FB04-C8C5-1A663D93929A}"/>
                </a:ext>
              </a:extLst>
            </p:cNvPr>
            <p:cNvSpPr/>
            <p:nvPr/>
          </p:nvSpPr>
          <p:spPr>
            <a:xfrm>
              <a:off x="1217935" y="3701938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0" y="0"/>
                  </a:moveTo>
                  <a:lnTo>
                    <a:pt x="152399" y="0"/>
                  </a:lnTo>
                  <a:lnTo>
                    <a:pt x="152399" y="304799"/>
                  </a:lnTo>
                  <a:lnTo>
                    <a:pt x="0" y="304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28">
              <a:extLst>
                <a:ext uri="{FF2B5EF4-FFF2-40B4-BE49-F238E27FC236}">
                  <a16:creationId xmlns:a16="http://schemas.microsoft.com/office/drawing/2014/main" id="{3316C4F2-095E-0509-6E5D-98C20654BE77}"/>
                </a:ext>
              </a:extLst>
            </p:cNvPr>
            <p:cNvSpPr/>
            <p:nvPr/>
          </p:nvSpPr>
          <p:spPr>
            <a:xfrm>
              <a:off x="1217935" y="3608805"/>
              <a:ext cx="3276600" cy="0"/>
            </a:xfrm>
            <a:custGeom>
              <a:avLst/>
              <a:gdLst/>
              <a:ahLst/>
              <a:cxnLst/>
              <a:rect l="l" t="t" r="r" b="b"/>
              <a:pathLst>
                <a:path w="3276600">
                  <a:moveTo>
                    <a:pt x="0" y="1"/>
                  </a:moveTo>
                  <a:lnTo>
                    <a:pt x="327660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29">
              <a:extLst>
                <a:ext uri="{FF2B5EF4-FFF2-40B4-BE49-F238E27FC236}">
                  <a16:creationId xmlns:a16="http://schemas.microsoft.com/office/drawing/2014/main" id="{BAA49C6A-4F57-AB6E-2691-588450A47F2E}"/>
                </a:ext>
              </a:extLst>
            </p:cNvPr>
            <p:cNvSpPr/>
            <p:nvPr/>
          </p:nvSpPr>
          <p:spPr>
            <a:xfrm>
              <a:off x="1217935" y="3608805"/>
              <a:ext cx="3276600" cy="0"/>
            </a:xfrm>
            <a:custGeom>
              <a:avLst/>
              <a:gdLst/>
              <a:ahLst/>
              <a:cxnLst/>
              <a:rect l="l" t="t" r="r" b="b"/>
              <a:pathLst>
                <a:path w="3276600">
                  <a:moveTo>
                    <a:pt x="0" y="0"/>
                  </a:moveTo>
                  <a:lnTo>
                    <a:pt x="3276600" y="0"/>
                  </a:lnTo>
                </a:path>
              </a:pathLst>
            </a:custGeom>
            <a:ln w="9526">
              <a:solidFill>
                <a:srgbClr val="021C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30">
              <a:extLst>
                <a:ext uri="{FF2B5EF4-FFF2-40B4-BE49-F238E27FC236}">
                  <a16:creationId xmlns:a16="http://schemas.microsoft.com/office/drawing/2014/main" id="{2748E5F6-EB90-33D1-D358-770EC838F9D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94536" y="3600338"/>
              <a:ext cx="152400" cy="101601"/>
            </a:xfrm>
            <a:prstGeom prst="rect">
              <a:avLst/>
            </a:prstGeom>
          </p:spPr>
        </p:pic>
        <p:sp>
          <p:nvSpPr>
            <p:cNvPr id="51" name="object 31">
              <a:extLst>
                <a:ext uri="{FF2B5EF4-FFF2-40B4-BE49-F238E27FC236}">
                  <a16:creationId xmlns:a16="http://schemas.microsoft.com/office/drawing/2014/main" id="{1317767C-0693-EEE5-C991-708229E48DB3}"/>
                </a:ext>
              </a:extLst>
            </p:cNvPr>
            <p:cNvSpPr/>
            <p:nvPr/>
          </p:nvSpPr>
          <p:spPr>
            <a:xfrm>
              <a:off x="4494536" y="3600338"/>
              <a:ext cx="152400" cy="101600"/>
            </a:xfrm>
            <a:custGeom>
              <a:avLst/>
              <a:gdLst/>
              <a:ahLst/>
              <a:cxnLst/>
              <a:rect l="l" t="t" r="r" b="b"/>
              <a:pathLst>
                <a:path w="152400" h="101600">
                  <a:moveTo>
                    <a:pt x="0" y="0"/>
                  </a:moveTo>
                  <a:lnTo>
                    <a:pt x="152400" y="0"/>
                  </a:lnTo>
                  <a:lnTo>
                    <a:pt x="152400" y="101601"/>
                  </a:lnTo>
                  <a:lnTo>
                    <a:pt x="0" y="101601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32">
              <a:extLst>
                <a:ext uri="{FF2B5EF4-FFF2-40B4-BE49-F238E27FC236}">
                  <a16:creationId xmlns:a16="http://schemas.microsoft.com/office/drawing/2014/main" id="{2671AC61-CB57-1380-9DAB-9EBAEF4531A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7935" y="3604571"/>
              <a:ext cx="152400" cy="97368"/>
            </a:xfrm>
            <a:prstGeom prst="rect">
              <a:avLst/>
            </a:prstGeom>
          </p:spPr>
        </p:pic>
        <p:sp>
          <p:nvSpPr>
            <p:cNvPr id="53" name="object 33">
              <a:extLst>
                <a:ext uri="{FF2B5EF4-FFF2-40B4-BE49-F238E27FC236}">
                  <a16:creationId xmlns:a16="http://schemas.microsoft.com/office/drawing/2014/main" id="{5994EBE2-DC9E-6B61-5CC1-FD9D1D8EEFF2}"/>
                </a:ext>
              </a:extLst>
            </p:cNvPr>
            <p:cNvSpPr/>
            <p:nvPr/>
          </p:nvSpPr>
          <p:spPr>
            <a:xfrm>
              <a:off x="1217935" y="3604571"/>
              <a:ext cx="152400" cy="97790"/>
            </a:xfrm>
            <a:custGeom>
              <a:avLst/>
              <a:gdLst/>
              <a:ahLst/>
              <a:cxnLst/>
              <a:rect l="l" t="t" r="r" b="b"/>
              <a:pathLst>
                <a:path w="152400" h="97789">
                  <a:moveTo>
                    <a:pt x="0" y="0"/>
                  </a:moveTo>
                  <a:lnTo>
                    <a:pt x="152399" y="0"/>
                  </a:lnTo>
                  <a:lnTo>
                    <a:pt x="152399" y="97368"/>
                  </a:lnTo>
                  <a:lnTo>
                    <a:pt x="0" y="9736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34">
              <a:extLst>
                <a:ext uri="{FF2B5EF4-FFF2-40B4-BE49-F238E27FC236}">
                  <a16:creationId xmlns:a16="http://schemas.microsoft.com/office/drawing/2014/main" id="{194E58F1-ADBD-D885-173E-B7F5902A1429}"/>
                </a:ext>
              </a:extLst>
            </p:cNvPr>
            <p:cNvSpPr/>
            <p:nvPr/>
          </p:nvSpPr>
          <p:spPr>
            <a:xfrm>
              <a:off x="1412661" y="3693472"/>
              <a:ext cx="3048000" cy="0"/>
            </a:xfrm>
            <a:custGeom>
              <a:avLst/>
              <a:gdLst/>
              <a:ahLst/>
              <a:cxnLst/>
              <a:rect l="l" t="t" r="r" b="b"/>
              <a:pathLst>
                <a:path w="3048000">
                  <a:moveTo>
                    <a:pt x="3048000" y="0"/>
                  </a:moveTo>
                  <a:lnTo>
                    <a:pt x="0" y="0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35">
              <a:extLst>
                <a:ext uri="{FF2B5EF4-FFF2-40B4-BE49-F238E27FC236}">
                  <a16:creationId xmlns:a16="http://schemas.microsoft.com/office/drawing/2014/main" id="{41D1381E-39CA-847E-3C3F-3BFE8C3CC16E}"/>
                </a:ext>
              </a:extLst>
            </p:cNvPr>
            <p:cNvSpPr/>
            <p:nvPr/>
          </p:nvSpPr>
          <p:spPr>
            <a:xfrm>
              <a:off x="1412661" y="3693472"/>
              <a:ext cx="3048000" cy="0"/>
            </a:xfrm>
            <a:custGeom>
              <a:avLst/>
              <a:gdLst/>
              <a:ahLst/>
              <a:cxnLst/>
              <a:rect l="l" t="t" r="r" b="b"/>
              <a:pathLst>
                <a:path w="3048000">
                  <a:moveTo>
                    <a:pt x="0" y="0"/>
                  </a:moveTo>
                  <a:lnTo>
                    <a:pt x="3047999" y="1"/>
                  </a:lnTo>
                </a:path>
              </a:pathLst>
            </a:custGeom>
            <a:ln w="28574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36">
              <a:extLst>
                <a:ext uri="{FF2B5EF4-FFF2-40B4-BE49-F238E27FC236}">
                  <a16:creationId xmlns:a16="http://schemas.microsoft.com/office/drawing/2014/main" id="{861A475C-197D-476C-A028-82F4D6ED644F}"/>
                </a:ext>
              </a:extLst>
            </p:cNvPr>
            <p:cNvSpPr/>
            <p:nvPr/>
          </p:nvSpPr>
          <p:spPr>
            <a:xfrm>
              <a:off x="1429602" y="4023669"/>
              <a:ext cx="3048000" cy="0"/>
            </a:xfrm>
            <a:custGeom>
              <a:avLst/>
              <a:gdLst/>
              <a:ahLst/>
              <a:cxnLst/>
              <a:rect l="l" t="t" r="r" b="b"/>
              <a:pathLst>
                <a:path w="3048000">
                  <a:moveTo>
                    <a:pt x="3047998" y="1"/>
                  </a:moveTo>
                  <a:lnTo>
                    <a:pt x="0" y="0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37">
              <a:extLst>
                <a:ext uri="{FF2B5EF4-FFF2-40B4-BE49-F238E27FC236}">
                  <a16:creationId xmlns:a16="http://schemas.microsoft.com/office/drawing/2014/main" id="{D7E74197-5C85-BF0A-A3EE-247AEC0D9412}"/>
                </a:ext>
              </a:extLst>
            </p:cNvPr>
            <p:cNvSpPr/>
            <p:nvPr/>
          </p:nvSpPr>
          <p:spPr>
            <a:xfrm>
              <a:off x="1429602" y="4023669"/>
              <a:ext cx="3048000" cy="0"/>
            </a:xfrm>
            <a:custGeom>
              <a:avLst/>
              <a:gdLst/>
              <a:ahLst/>
              <a:cxnLst/>
              <a:rect l="l" t="t" r="r" b="b"/>
              <a:pathLst>
                <a:path w="3048000">
                  <a:moveTo>
                    <a:pt x="0" y="0"/>
                  </a:moveTo>
                  <a:lnTo>
                    <a:pt x="3047999" y="1"/>
                  </a:lnTo>
                </a:path>
              </a:pathLst>
            </a:custGeom>
            <a:ln w="28574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object 38">
            <a:extLst>
              <a:ext uri="{FF2B5EF4-FFF2-40B4-BE49-F238E27FC236}">
                <a16:creationId xmlns:a16="http://schemas.microsoft.com/office/drawing/2014/main" id="{23E02FE8-DE04-4BBD-960B-A6CB2C6EEE41}"/>
              </a:ext>
            </a:extLst>
          </p:cNvPr>
          <p:cNvGrpSpPr/>
          <p:nvPr/>
        </p:nvGrpSpPr>
        <p:grpSpPr>
          <a:xfrm>
            <a:off x="503556" y="1295100"/>
            <a:ext cx="3895725" cy="1358900"/>
            <a:chOff x="984576" y="1809107"/>
            <a:chExt cx="3895725" cy="1358900"/>
          </a:xfrm>
        </p:grpSpPr>
        <p:pic>
          <p:nvPicPr>
            <p:cNvPr id="59" name="object 39">
              <a:extLst>
                <a:ext uri="{FF2B5EF4-FFF2-40B4-BE49-F238E27FC236}">
                  <a16:creationId xmlns:a16="http://schemas.microsoft.com/office/drawing/2014/main" id="{0C8E2C11-77D6-3A72-3895-E5588432D82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9339" y="2838338"/>
              <a:ext cx="3886201" cy="304800"/>
            </a:xfrm>
            <a:prstGeom prst="rect">
              <a:avLst/>
            </a:prstGeom>
          </p:spPr>
        </p:pic>
        <p:sp>
          <p:nvSpPr>
            <p:cNvPr id="60" name="object 40">
              <a:extLst>
                <a:ext uri="{FF2B5EF4-FFF2-40B4-BE49-F238E27FC236}">
                  <a16:creationId xmlns:a16="http://schemas.microsoft.com/office/drawing/2014/main" id="{8706E138-2D4A-C9A0-95AE-BF8E78961AF5}"/>
                </a:ext>
              </a:extLst>
            </p:cNvPr>
            <p:cNvSpPr/>
            <p:nvPr/>
          </p:nvSpPr>
          <p:spPr>
            <a:xfrm>
              <a:off x="989339" y="2838338"/>
              <a:ext cx="3886200" cy="304800"/>
            </a:xfrm>
            <a:custGeom>
              <a:avLst/>
              <a:gdLst/>
              <a:ahLst/>
              <a:cxnLst/>
              <a:rect l="l" t="t" r="r" b="b"/>
              <a:pathLst>
                <a:path w="3886200" h="304800">
                  <a:moveTo>
                    <a:pt x="0" y="0"/>
                  </a:moveTo>
                  <a:lnTo>
                    <a:pt x="3886200" y="0"/>
                  </a:lnTo>
                  <a:lnTo>
                    <a:pt x="3886200" y="304799"/>
                  </a:lnTo>
                  <a:lnTo>
                    <a:pt x="0" y="304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21C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41">
              <a:extLst>
                <a:ext uri="{FF2B5EF4-FFF2-40B4-BE49-F238E27FC236}">
                  <a16:creationId xmlns:a16="http://schemas.microsoft.com/office/drawing/2014/main" id="{0356C56C-2FBA-805D-06AA-9A88B5FCB7A5}"/>
                </a:ext>
              </a:extLst>
            </p:cNvPr>
            <p:cNvSpPr/>
            <p:nvPr/>
          </p:nvSpPr>
          <p:spPr>
            <a:xfrm>
              <a:off x="1446536" y="2825635"/>
              <a:ext cx="2870835" cy="0"/>
            </a:xfrm>
            <a:custGeom>
              <a:avLst/>
              <a:gdLst/>
              <a:ahLst/>
              <a:cxnLst/>
              <a:rect l="l" t="t" r="r" b="b"/>
              <a:pathLst>
                <a:path w="2870835">
                  <a:moveTo>
                    <a:pt x="2870470" y="1"/>
                  </a:moveTo>
                  <a:lnTo>
                    <a:pt x="0" y="0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42">
              <a:extLst>
                <a:ext uri="{FF2B5EF4-FFF2-40B4-BE49-F238E27FC236}">
                  <a16:creationId xmlns:a16="http://schemas.microsoft.com/office/drawing/2014/main" id="{84CB2320-E6B5-91D5-857F-D8317C2026A4}"/>
                </a:ext>
              </a:extLst>
            </p:cNvPr>
            <p:cNvSpPr/>
            <p:nvPr/>
          </p:nvSpPr>
          <p:spPr>
            <a:xfrm>
              <a:off x="1446536" y="2825636"/>
              <a:ext cx="2870835" cy="0"/>
            </a:xfrm>
            <a:custGeom>
              <a:avLst/>
              <a:gdLst/>
              <a:ahLst/>
              <a:cxnLst/>
              <a:rect l="l" t="t" r="r" b="b"/>
              <a:pathLst>
                <a:path w="2870835">
                  <a:moveTo>
                    <a:pt x="0" y="0"/>
                  </a:moveTo>
                  <a:lnTo>
                    <a:pt x="2870471" y="1"/>
                  </a:lnTo>
                </a:path>
              </a:pathLst>
            </a:custGeom>
            <a:ln w="19049">
              <a:solidFill>
                <a:srgbClr val="FF7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43">
              <a:extLst>
                <a:ext uri="{FF2B5EF4-FFF2-40B4-BE49-F238E27FC236}">
                  <a16:creationId xmlns:a16="http://schemas.microsoft.com/office/drawing/2014/main" id="{8B272DE8-466B-68FA-A06C-B6CBC0D0ED81}"/>
                </a:ext>
              </a:extLst>
            </p:cNvPr>
            <p:cNvSpPr/>
            <p:nvPr/>
          </p:nvSpPr>
          <p:spPr>
            <a:xfrm>
              <a:off x="1460766" y="3158050"/>
              <a:ext cx="2870835" cy="0"/>
            </a:xfrm>
            <a:custGeom>
              <a:avLst/>
              <a:gdLst/>
              <a:ahLst/>
              <a:cxnLst/>
              <a:rect l="l" t="t" r="r" b="b"/>
              <a:pathLst>
                <a:path w="2870835">
                  <a:moveTo>
                    <a:pt x="2870471" y="1"/>
                  </a:moveTo>
                  <a:lnTo>
                    <a:pt x="0" y="0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44">
              <a:extLst>
                <a:ext uri="{FF2B5EF4-FFF2-40B4-BE49-F238E27FC236}">
                  <a16:creationId xmlns:a16="http://schemas.microsoft.com/office/drawing/2014/main" id="{D9646774-5C8A-940A-A03D-345D80A320C5}"/>
                </a:ext>
              </a:extLst>
            </p:cNvPr>
            <p:cNvSpPr/>
            <p:nvPr/>
          </p:nvSpPr>
          <p:spPr>
            <a:xfrm>
              <a:off x="1460766" y="3158050"/>
              <a:ext cx="2870835" cy="0"/>
            </a:xfrm>
            <a:custGeom>
              <a:avLst/>
              <a:gdLst/>
              <a:ahLst/>
              <a:cxnLst/>
              <a:rect l="l" t="t" r="r" b="b"/>
              <a:pathLst>
                <a:path w="2870835">
                  <a:moveTo>
                    <a:pt x="0" y="0"/>
                  </a:moveTo>
                  <a:lnTo>
                    <a:pt x="2870471" y="1"/>
                  </a:lnTo>
                </a:path>
              </a:pathLst>
            </a:custGeom>
            <a:ln w="19049">
              <a:solidFill>
                <a:srgbClr val="FF7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45">
              <a:extLst>
                <a:ext uri="{FF2B5EF4-FFF2-40B4-BE49-F238E27FC236}">
                  <a16:creationId xmlns:a16="http://schemas.microsoft.com/office/drawing/2014/main" id="{24CE1D81-0783-CE0A-78AD-184CB0C26426}"/>
                </a:ext>
              </a:extLst>
            </p:cNvPr>
            <p:cNvSpPr/>
            <p:nvPr/>
          </p:nvSpPr>
          <p:spPr>
            <a:xfrm>
              <a:off x="1217935" y="2838338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1524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152400" y="3048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46">
              <a:extLst>
                <a:ext uri="{FF2B5EF4-FFF2-40B4-BE49-F238E27FC236}">
                  <a16:creationId xmlns:a16="http://schemas.microsoft.com/office/drawing/2014/main" id="{F4ED7DF7-DBAD-2F57-B1EC-BCD5D21B9E2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17935" y="2838338"/>
              <a:ext cx="152400" cy="304800"/>
            </a:xfrm>
            <a:prstGeom prst="rect">
              <a:avLst/>
            </a:prstGeom>
          </p:spPr>
        </p:pic>
        <p:sp>
          <p:nvSpPr>
            <p:cNvPr id="67" name="object 47">
              <a:extLst>
                <a:ext uri="{FF2B5EF4-FFF2-40B4-BE49-F238E27FC236}">
                  <a16:creationId xmlns:a16="http://schemas.microsoft.com/office/drawing/2014/main" id="{2A239D6D-A6DB-2493-23AE-14E1B8B2ADF6}"/>
                </a:ext>
              </a:extLst>
            </p:cNvPr>
            <p:cNvSpPr/>
            <p:nvPr/>
          </p:nvSpPr>
          <p:spPr>
            <a:xfrm>
              <a:off x="1217935" y="2838338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0" y="0"/>
                  </a:moveTo>
                  <a:lnTo>
                    <a:pt x="152399" y="0"/>
                  </a:lnTo>
                  <a:lnTo>
                    <a:pt x="152399" y="304799"/>
                  </a:lnTo>
                  <a:lnTo>
                    <a:pt x="0" y="304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48">
              <a:extLst>
                <a:ext uri="{FF2B5EF4-FFF2-40B4-BE49-F238E27FC236}">
                  <a16:creationId xmlns:a16="http://schemas.microsoft.com/office/drawing/2014/main" id="{8E0953DF-AFA1-C9F3-C7C4-3B2E0B90AD5E}"/>
                </a:ext>
              </a:extLst>
            </p:cNvPr>
            <p:cNvSpPr/>
            <p:nvPr/>
          </p:nvSpPr>
          <p:spPr>
            <a:xfrm>
              <a:off x="4494536" y="2838338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1524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152400" y="3048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49">
              <a:extLst>
                <a:ext uri="{FF2B5EF4-FFF2-40B4-BE49-F238E27FC236}">
                  <a16:creationId xmlns:a16="http://schemas.microsoft.com/office/drawing/2014/main" id="{150411DF-5A56-EF6C-CAB7-AA5E03B73284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94536" y="2838338"/>
              <a:ext cx="152400" cy="304800"/>
            </a:xfrm>
            <a:prstGeom prst="rect">
              <a:avLst/>
            </a:prstGeom>
          </p:spPr>
        </p:pic>
        <p:sp>
          <p:nvSpPr>
            <p:cNvPr id="70" name="object 50">
              <a:extLst>
                <a:ext uri="{FF2B5EF4-FFF2-40B4-BE49-F238E27FC236}">
                  <a16:creationId xmlns:a16="http://schemas.microsoft.com/office/drawing/2014/main" id="{AC242C52-2A8E-32CA-DA40-734D05180271}"/>
                </a:ext>
              </a:extLst>
            </p:cNvPr>
            <p:cNvSpPr/>
            <p:nvPr/>
          </p:nvSpPr>
          <p:spPr>
            <a:xfrm>
              <a:off x="4494536" y="2838338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0" y="0"/>
                  </a:moveTo>
                  <a:lnTo>
                    <a:pt x="152400" y="0"/>
                  </a:lnTo>
                  <a:lnTo>
                    <a:pt x="152400" y="304799"/>
                  </a:lnTo>
                  <a:lnTo>
                    <a:pt x="0" y="304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51">
              <a:extLst>
                <a:ext uri="{FF2B5EF4-FFF2-40B4-BE49-F238E27FC236}">
                  <a16:creationId xmlns:a16="http://schemas.microsoft.com/office/drawing/2014/main" id="{BF96B2CA-5324-37EB-54E4-FB3A4A0DB640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17935" y="1813869"/>
              <a:ext cx="3428999" cy="304800"/>
            </a:xfrm>
            <a:prstGeom prst="rect">
              <a:avLst/>
            </a:prstGeom>
          </p:spPr>
        </p:pic>
        <p:sp>
          <p:nvSpPr>
            <p:cNvPr id="72" name="object 52">
              <a:extLst>
                <a:ext uri="{FF2B5EF4-FFF2-40B4-BE49-F238E27FC236}">
                  <a16:creationId xmlns:a16="http://schemas.microsoft.com/office/drawing/2014/main" id="{9E748237-6B42-F02B-9DA0-4042B6D3757C}"/>
                </a:ext>
              </a:extLst>
            </p:cNvPr>
            <p:cNvSpPr/>
            <p:nvPr/>
          </p:nvSpPr>
          <p:spPr>
            <a:xfrm>
              <a:off x="1217935" y="1813869"/>
              <a:ext cx="3429000" cy="304800"/>
            </a:xfrm>
            <a:custGeom>
              <a:avLst/>
              <a:gdLst/>
              <a:ahLst/>
              <a:cxnLst/>
              <a:rect l="l" t="t" r="r" b="b"/>
              <a:pathLst>
                <a:path w="3429000" h="304800">
                  <a:moveTo>
                    <a:pt x="0" y="0"/>
                  </a:moveTo>
                  <a:lnTo>
                    <a:pt x="3428999" y="0"/>
                  </a:lnTo>
                  <a:lnTo>
                    <a:pt x="3428999" y="304799"/>
                  </a:lnTo>
                  <a:lnTo>
                    <a:pt x="0" y="304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53">
              <a:extLst>
                <a:ext uri="{FF2B5EF4-FFF2-40B4-BE49-F238E27FC236}">
                  <a16:creationId xmlns:a16="http://schemas.microsoft.com/office/drawing/2014/main" id="{060B44FF-4B24-2F76-9ADD-B1E3A9C40856}"/>
                </a:ext>
              </a:extLst>
            </p:cNvPr>
            <p:cNvSpPr/>
            <p:nvPr/>
          </p:nvSpPr>
          <p:spPr>
            <a:xfrm>
              <a:off x="4494536" y="1813869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1524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152400" y="3048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54">
              <a:extLst>
                <a:ext uri="{FF2B5EF4-FFF2-40B4-BE49-F238E27FC236}">
                  <a16:creationId xmlns:a16="http://schemas.microsoft.com/office/drawing/2014/main" id="{E23B51C7-0F40-AFBB-634B-AE5AE9A7CE60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94536" y="1813869"/>
              <a:ext cx="152400" cy="304800"/>
            </a:xfrm>
            <a:prstGeom prst="rect">
              <a:avLst/>
            </a:prstGeom>
          </p:spPr>
        </p:pic>
        <p:sp>
          <p:nvSpPr>
            <p:cNvPr id="75" name="object 55">
              <a:extLst>
                <a:ext uri="{FF2B5EF4-FFF2-40B4-BE49-F238E27FC236}">
                  <a16:creationId xmlns:a16="http://schemas.microsoft.com/office/drawing/2014/main" id="{06A4481D-88E3-36F4-897A-9928D5960D9E}"/>
                </a:ext>
              </a:extLst>
            </p:cNvPr>
            <p:cNvSpPr/>
            <p:nvPr/>
          </p:nvSpPr>
          <p:spPr>
            <a:xfrm>
              <a:off x="4494536" y="1813869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0" y="0"/>
                  </a:moveTo>
                  <a:lnTo>
                    <a:pt x="152400" y="0"/>
                  </a:lnTo>
                  <a:lnTo>
                    <a:pt x="152400" y="304799"/>
                  </a:lnTo>
                  <a:lnTo>
                    <a:pt x="0" y="304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56">
              <a:extLst>
                <a:ext uri="{FF2B5EF4-FFF2-40B4-BE49-F238E27FC236}">
                  <a16:creationId xmlns:a16="http://schemas.microsoft.com/office/drawing/2014/main" id="{5BF41CAA-7528-811D-2254-F4AAEEB71354}"/>
                </a:ext>
              </a:extLst>
            </p:cNvPr>
            <p:cNvSpPr/>
            <p:nvPr/>
          </p:nvSpPr>
          <p:spPr>
            <a:xfrm>
              <a:off x="1370336" y="2220271"/>
              <a:ext cx="3124200" cy="0"/>
            </a:xfrm>
            <a:custGeom>
              <a:avLst/>
              <a:gdLst/>
              <a:ahLst/>
              <a:cxnLst/>
              <a:rect l="l" t="t" r="r" b="b"/>
              <a:pathLst>
                <a:path w="3124200">
                  <a:moveTo>
                    <a:pt x="0" y="1"/>
                  </a:moveTo>
                  <a:lnTo>
                    <a:pt x="312420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57">
              <a:extLst>
                <a:ext uri="{FF2B5EF4-FFF2-40B4-BE49-F238E27FC236}">
                  <a16:creationId xmlns:a16="http://schemas.microsoft.com/office/drawing/2014/main" id="{50716460-1C4E-1969-86AD-2FA0A7A57FE7}"/>
                </a:ext>
              </a:extLst>
            </p:cNvPr>
            <p:cNvSpPr/>
            <p:nvPr/>
          </p:nvSpPr>
          <p:spPr>
            <a:xfrm>
              <a:off x="1370336" y="2220271"/>
              <a:ext cx="3124200" cy="0"/>
            </a:xfrm>
            <a:custGeom>
              <a:avLst/>
              <a:gdLst/>
              <a:ahLst/>
              <a:cxnLst/>
              <a:rect l="l" t="t" r="r" b="b"/>
              <a:pathLst>
                <a:path w="3124200">
                  <a:moveTo>
                    <a:pt x="0" y="0"/>
                  </a:moveTo>
                  <a:lnTo>
                    <a:pt x="3124200" y="0"/>
                  </a:lnTo>
                </a:path>
              </a:pathLst>
            </a:custGeom>
            <a:ln w="9526">
              <a:solidFill>
                <a:srgbClr val="021C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58">
              <a:extLst>
                <a:ext uri="{FF2B5EF4-FFF2-40B4-BE49-F238E27FC236}">
                  <a16:creationId xmlns:a16="http://schemas.microsoft.com/office/drawing/2014/main" id="{D41F5F81-A63A-AE79-41E6-DD66DBCC5544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17935" y="2127149"/>
              <a:ext cx="152400" cy="101601"/>
            </a:xfrm>
            <a:prstGeom prst="rect">
              <a:avLst/>
            </a:prstGeom>
          </p:spPr>
        </p:pic>
        <p:sp>
          <p:nvSpPr>
            <p:cNvPr id="79" name="object 59">
              <a:extLst>
                <a:ext uri="{FF2B5EF4-FFF2-40B4-BE49-F238E27FC236}">
                  <a16:creationId xmlns:a16="http://schemas.microsoft.com/office/drawing/2014/main" id="{F2B9F6AA-5383-8CD7-E0BB-6844194D74BC}"/>
                </a:ext>
              </a:extLst>
            </p:cNvPr>
            <p:cNvSpPr/>
            <p:nvPr/>
          </p:nvSpPr>
          <p:spPr>
            <a:xfrm>
              <a:off x="1217935" y="2127149"/>
              <a:ext cx="152400" cy="101600"/>
            </a:xfrm>
            <a:custGeom>
              <a:avLst/>
              <a:gdLst/>
              <a:ahLst/>
              <a:cxnLst/>
              <a:rect l="l" t="t" r="r" b="b"/>
              <a:pathLst>
                <a:path w="152400" h="101600">
                  <a:moveTo>
                    <a:pt x="0" y="0"/>
                  </a:moveTo>
                  <a:lnTo>
                    <a:pt x="152399" y="0"/>
                  </a:lnTo>
                  <a:lnTo>
                    <a:pt x="152399" y="101601"/>
                  </a:lnTo>
                  <a:lnTo>
                    <a:pt x="0" y="101601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60">
              <a:extLst>
                <a:ext uri="{FF2B5EF4-FFF2-40B4-BE49-F238E27FC236}">
                  <a16:creationId xmlns:a16="http://schemas.microsoft.com/office/drawing/2014/main" id="{DBE7E3BD-EA30-F11B-2F48-CE94C8E554DB}"/>
                </a:ext>
              </a:extLst>
            </p:cNvPr>
            <p:cNvSpPr/>
            <p:nvPr/>
          </p:nvSpPr>
          <p:spPr>
            <a:xfrm>
              <a:off x="1217935" y="1813869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1524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152400" y="3048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61">
              <a:extLst>
                <a:ext uri="{FF2B5EF4-FFF2-40B4-BE49-F238E27FC236}">
                  <a16:creationId xmlns:a16="http://schemas.microsoft.com/office/drawing/2014/main" id="{0BE9B9EE-BF52-4903-6D22-A30128F0DC6E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17935" y="1813869"/>
              <a:ext cx="152400" cy="304800"/>
            </a:xfrm>
            <a:prstGeom prst="rect">
              <a:avLst/>
            </a:prstGeom>
          </p:spPr>
        </p:pic>
        <p:sp>
          <p:nvSpPr>
            <p:cNvPr id="82" name="object 62">
              <a:extLst>
                <a:ext uri="{FF2B5EF4-FFF2-40B4-BE49-F238E27FC236}">
                  <a16:creationId xmlns:a16="http://schemas.microsoft.com/office/drawing/2014/main" id="{1F0EFD4B-05B9-D501-4311-1235C157507E}"/>
                </a:ext>
              </a:extLst>
            </p:cNvPr>
            <p:cNvSpPr/>
            <p:nvPr/>
          </p:nvSpPr>
          <p:spPr>
            <a:xfrm>
              <a:off x="1217935" y="1813869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0" y="0"/>
                  </a:moveTo>
                  <a:lnTo>
                    <a:pt x="152399" y="0"/>
                  </a:lnTo>
                  <a:lnTo>
                    <a:pt x="152399" y="304799"/>
                  </a:lnTo>
                  <a:lnTo>
                    <a:pt x="0" y="304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63">
              <a:extLst>
                <a:ext uri="{FF2B5EF4-FFF2-40B4-BE49-F238E27FC236}">
                  <a16:creationId xmlns:a16="http://schemas.microsoft.com/office/drawing/2014/main" id="{F3EC3FD5-768E-4404-5425-CD13226A30B2}"/>
                </a:ext>
              </a:extLst>
            </p:cNvPr>
            <p:cNvSpPr/>
            <p:nvPr/>
          </p:nvSpPr>
          <p:spPr>
            <a:xfrm>
              <a:off x="1412667" y="2127136"/>
              <a:ext cx="3048000" cy="0"/>
            </a:xfrm>
            <a:custGeom>
              <a:avLst/>
              <a:gdLst/>
              <a:ahLst/>
              <a:cxnLst/>
              <a:rect l="l" t="t" r="r" b="b"/>
              <a:pathLst>
                <a:path w="3048000">
                  <a:moveTo>
                    <a:pt x="3048000" y="1"/>
                  </a:moveTo>
                  <a:lnTo>
                    <a:pt x="0" y="0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64">
              <a:extLst>
                <a:ext uri="{FF2B5EF4-FFF2-40B4-BE49-F238E27FC236}">
                  <a16:creationId xmlns:a16="http://schemas.microsoft.com/office/drawing/2014/main" id="{101E3637-380F-065B-5709-C35ED7765ECF}"/>
                </a:ext>
              </a:extLst>
            </p:cNvPr>
            <p:cNvSpPr/>
            <p:nvPr/>
          </p:nvSpPr>
          <p:spPr>
            <a:xfrm>
              <a:off x="1412667" y="2127136"/>
              <a:ext cx="3048000" cy="0"/>
            </a:xfrm>
            <a:custGeom>
              <a:avLst/>
              <a:gdLst/>
              <a:ahLst/>
              <a:cxnLst/>
              <a:rect l="l" t="t" r="r" b="b"/>
              <a:pathLst>
                <a:path w="3048000">
                  <a:moveTo>
                    <a:pt x="0" y="0"/>
                  </a:moveTo>
                  <a:lnTo>
                    <a:pt x="3047999" y="1"/>
                  </a:lnTo>
                </a:path>
              </a:pathLst>
            </a:custGeom>
            <a:ln w="28574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5" name="object 65">
            <a:extLst>
              <a:ext uri="{FF2B5EF4-FFF2-40B4-BE49-F238E27FC236}">
                <a16:creationId xmlns:a16="http://schemas.microsoft.com/office/drawing/2014/main" id="{F1B8ACCA-15B8-06C6-9380-164DF315903C}"/>
              </a:ext>
            </a:extLst>
          </p:cNvPr>
          <p:cNvGrpSpPr/>
          <p:nvPr/>
        </p:nvGrpSpPr>
        <p:grpSpPr>
          <a:xfrm>
            <a:off x="503556" y="4142319"/>
            <a:ext cx="3895725" cy="354965"/>
            <a:chOff x="984576" y="4656326"/>
            <a:chExt cx="3895725" cy="354965"/>
          </a:xfrm>
        </p:grpSpPr>
        <p:pic>
          <p:nvPicPr>
            <p:cNvPr id="86" name="object 66">
              <a:extLst>
                <a:ext uri="{FF2B5EF4-FFF2-40B4-BE49-F238E27FC236}">
                  <a16:creationId xmlns:a16="http://schemas.microsoft.com/office/drawing/2014/main" id="{CDCF756B-7F21-E0BD-D799-78AEE32396BB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89339" y="4679643"/>
              <a:ext cx="3886201" cy="304800"/>
            </a:xfrm>
            <a:prstGeom prst="rect">
              <a:avLst/>
            </a:prstGeom>
          </p:spPr>
        </p:pic>
        <p:sp>
          <p:nvSpPr>
            <p:cNvPr id="87" name="object 67">
              <a:extLst>
                <a:ext uri="{FF2B5EF4-FFF2-40B4-BE49-F238E27FC236}">
                  <a16:creationId xmlns:a16="http://schemas.microsoft.com/office/drawing/2014/main" id="{CA392801-05BD-1128-D84E-2AFA016E01F6}"/>
                </a:ext>
              </a:extLst>
            </p:cNvPr>
            <p:cNvSpPr/>
            <p:nvPr/>
          </p:nvSpPr>
          <p:spPr>
            <a:xfrm>
              <a:off x="989339" y="4679643"/>
              <a:ext cx="3886200" cy="304800"/>
            </a:xfrm>
            <a:custGeom>
              <a:avLst/>
              <a:gdLst/>
              <a:ahLst/>
              <a:cxnLst/>
              <a:rect l="l" t="t" r="r" b="b"/>
              <a:pathLst>
                <a:path w="3886200" h="304800">
                  <a:moveTo>
                    <a:pt x="0" y="0"/>
                  </a:moveTo>
                  <a:lnTo>
                    <a:pt x="3886200" y="0"/>
                  </a:lnTo>
                  <a:lnTo>
                    <a:pt x="3886200" y="304799"/>
                  </a:lnTo>
                  <a:lnTo>
                    <a:pt x="0" y="304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21C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68">
              <a:extLst>
                <a:ext uri="{FF2B5EF4-FFF2-40B4-BE49-F238E27FC236}">
                  <a16:creationId xmlns:a16="http://schemas.microsoft.com/office/drawing/2014/main" id="{D3D35374-428F-BD27-5B46-8057F41C3CCF}"/>
                </a:ext>
              </a:extLst>
            </p:cNvPr>
            <p:cNvSpPr/>
            <p:nvPr/>
          </p:nvSpPr>
          <p:spPr>
            <a:xfrm>
              <a:off x="1464998" y="4665851"/>
              <a:ext cx="2870835" cy="0"/>
            </a:xfrm>
            <a:custGeom>
              <a:avLst/>
              <a:gdLst/>
              <a:ahLst/>
              <a:cxnLst/>
              <a:rect l="l" t="t" r="r" b="b"/>
              <a:pathLst>
                <a:path w="2870835">
                  <a:moveTo>
                    <a:pt x="2870470" y="1"/>
                  </a:moveTo>
                  <a:lnTo>
                    <a:pt x="0" y="0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69">
              <a:extLst>
                <a:ext uri="{FF2B5EF4-FFF2-40B4-BE49-F238E27FC236}">
                  <a16:creationId xmlns:a16="http://schemas.microsoft.com/office/drawing/2014/main" id="{D52A221C-1510-35A8-C668-C4462DFBE196}"/>
                </a:ext>
              </a:extLst>
            </p:cNvPr>
            <p:cNvSpPr/>
            <p:nvPr/>
          </p:nvSpPr>
          <p:spPr>
            <a:xfrm>
              <a:off x="1464998" y="4665851"/>
              <a:ext cx="2870835" cy="0"/>
            </a:xfrm>
            <a:custGeom>
              <a:avLst/>
              <a:gdLst/>
              <a:ahLst/>
              <a:cxnLst/>
              <a:rect l="l" t="t" r="r" b="b"/>
              <a:pathLst>
                <a:path w="2870835">
                  <a:moveTo>
                    <a:pt x="0" y="0"/>
                  </a:moveTo>
                  <a:lnTo>
                    <a:pt x="2870471" y="0"/>
                  </a:lnTo>
                </a:path>
              </a:pathLst>
            </a:custGeom>
            <a:ln w="19049">
              <a:solidFill>
                <a:srgbClr val="FF7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70">
              <a:extLst>
                <a:ext uri="{FF2B5EF4-FFF2-40B4-BE49-F238E27FC236}">
                  <a16:creationId xmlns:a16="http://schemas.microsoft.com/office/drawing/2014/main" id="{0ED5D0A7-2A73-0404-AFD2-6081382207EE}"/>
                </a:ext>
              </a:extLst>
            </p:cNvPr>
            <p:cNvSpPr/>
            <p:nvPr/>
          </p:nvSpPr>
          <p:spPr>
            <a:xfrm>
              <a:off x="1471664" y="5001572"/>
              <a:ext cx="2870835" cy="0"/>
            </a:xfrm>
            <a:custGeom>
              <a:avLst/>
              <a:gdLst/>
              <a:ahLst/>
              <a:cxnLst/>
              <a:rect l="l" t="t" r="r" b="b"/>
              <a:pathLst>
                <a:path w="2870835">
                  <a:moveTo>
                    <a:pt x="2870471" y="0"/>
                  </a:moveTo>
                  <a:lnTo>
                    <a:pt x="0" y="0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71">
              <a:extLst>
                <a:ext uri="{FF2B5EF4-FFF2-40B4-BE49-F238E27FC236}">
                  <a16:creationId xmlns:a16="http://schemas.microsoft.com/office/drawing/2014/main" id="{74B34B9D-3DE8-0384-E213-B28FC07F67A5}"/>
                </a:ext>
              </a:extLst>
            </p:cNvPr>
            <p:cNvSpPr/>
            <p:nvPr/>
          </p:nvSpPr>
          <p:spPr>
            <a:xfrm>
              <a:off x="1471664" y="5001572"/>
              <a:ext cx="2870835" cy="0"/>
            </a:xfrm>
            <a:custGeom>
              <a:avLst/>
              <a:gdLst/>
              <a:ahLst/>
              <a:cxnLst/>
              <a:rect l="l" t="t" r="r" b="b"/>
              <a:pathLst>
                <a:path w="2870835">
                  <a:moveTo>
                    <a:pt x="0" y="0"/>
                  </a:moveTo>
                  <a:lnTo>
                    <a:pt x="2870471" y="0"/>
                  </a:lnTo>
                </a:path>
              </a:pathLst>
            </a:custGeom>
            <a:ln w="19049">
              <a:solidFill>
                <a:srgbClr val="FF7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72">
              <a:extLst>
                <a:ext uri="{FF2B5EF4-FFF2-40B4-BE49-F238E27FC236}">
                  <a16:creationId xmlns:a16="http://schemas.microsoft.com/office/drawing/2014/main" id="{E0883B06-D523-7CCB-DD1B-57216F3FB206}"/>
                </a:ext>
              </a:extLst>
            </p:cNvPr>
            <p:cNvSpPr/>
            <p:nvPr/>
          </p:nvSpPr>
          <p:spPr>
            <a:xfrm>
              <a:off x="1217935" y="4679643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152400" y="0"/>
                  </a:moveTo>
                  <a:lnTo>
                    <a:pt x="0" y="0"/>
                  </a:lnTo>
                  <a:lnTo>
                    <a:pt x="0" y="304799"/>
                  </a:lnTo>
                  <a:lnTo>
                    <a:pt x="152400" y="30479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73">
              <a:extLst>
                <a:ext uri="{FF2B5EF4-FFF2-40B4-BE49-F238E27FC236}">
                  <a16:creationId xmlns:a16="http://schemas.microsoft.com/office/drawing/2014/main" id="{3C9DBB79-5351-F2ED-3319-4C1D0288842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17935" y="4679643"/>
              <a:ext cx="152400" cy="304800"/>
            </a:xfrm>
            <a:prstGeom prst="rect">
              <a:avLst/>
            </a:prstGeom>
          </p:spPr>
        </p:pic>
        <p:sp>
          <p:nvSpPr>
            <p:cNvPr id="94" name="object 74">
              <a:extLst>
                <a:ext uri="{FF2B5EF4-FFF2-40B4-BE49-F238E27FC236}">
                  <a16:creationId xmlns:a16="http://schemas.microsoft.com/office/drawing/2014/main" id="{A8294E62-6F07-41B3-D9BB-C2CD1DEB50D3}"/>
                </a:ext>
              </a:extLst>
            </p:cNvPr>
            <p:cNvSpPr/>
            <p:nvPr/>
          </p:nvSpPr>
          <p:spPr>
            <a:xfrm>
              <a:off x="1217935" y="4679643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0" y="0"/>
                  </a:moveTo>
                  <a:lnTo>
                    <a:pt x="152399" y="0"/>
                  </a:lnTo>
                  <a:lnTo>
                    <a:pt x="152399" y="304799"/>
                  </a:lnTo>
                  <a:lnTo>
                    <a:pt x="0" y="304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75">
              <a:extLst>
                <a:ext uri="{FF2B5EF4-FFF2-40B4-BE49-F238E27FC236}">
                  <a16:creationId xmlns:a16="http://schemas.microsoft.com/office/drawing/2014/main" id="{BCC1CC7B-5DFC-2C97-4284-F0C6C223A83A}"/>
                </a:ext>
              </a:extLst>
            </p:cNvPr>
            <p:cNvSpPr/>
            <p:nvPr/>
          </p:nvSpPr>
          <p:spPr>
            <a:xfrm>
              <a:off x="4494536" y="4679643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152400" y="0"/>
                  </a:moveTo>
                  <a:lnTo>
                    <a:pt x="0" y="0"/>
                  </a:lnTo>
                  <a:lnTo>
                    <a:pt x="0" y="304799"/>
                  </a:lnTo>
                  <a:lnTo>
                    <a:pt x="152400" y="30479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76">
              <a:extLst>
                <a:ext uri="{FF2B5EF4-FFF2-40B4-BE49-F238E27FC236}">
                  <a16:creationId xmlns:a16="http://schemas.microsoft.com/office/drawing/2014/main" id="{83997FD6-B7A1-5097-3897-4DD7676BC4FF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94536" y="4679643"/>
              <a:ext cx="152400" cy="304800"/>
            </a:xfrm>
            <a:prstGeom prst="rect">
              <a:avLst/>
            </a:prstGeom>
          </p:spPr>
        </p:pic>
        <p:sp>
          <p:nvSpPr>
            <p:cNvPr id="97" name="object 77">
              <a:extLst>
                <a:ext uri="{FF2B5EF4-FFF2-40B4-BE49-F238E27FC236}">
                  <a16:creationId xmlns:a16="http://schemas.microsoft.com/office/drawing/2014/main" id="{AD0C43A4-B393-357B-B2BC-EFE86063929D}"/>
                </a:ext>
              </a:extLst>
            </p:cNvPr>
            <p:cNvSpPr/>
            <p:nvPr/>
          </p:nvSpPr>
          <p:spPr>
            <a:xfrm>
              <a:off x="4494536" y="4679643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0" y="0"/>
                  </a:moveTo>
                  <a:lnTo>
                    <a:pt x="152400" y="0"/>
                  </a:lnTo>
                  <a:lnTo>
                    <a:pt x="152400" y="304799"/>
                  </a:lnTo>
                  <a:lnTo>
                    <a:pt x="0" y="304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8" name="object 78">
            <a:extLst>
              <a:ext uri="{FF2B5EF4-FFF2-40B4-BE49-F238E27FC236}">
                <a16:creationId xmlns:a16="http://schemas.microsoft.com/office/drawing/2014/main" id="{04EA2DFF-AD30-EAF1-9218-EB9CC9C4C360}"/>
              </a:ext>
            </a:extLst>
          </p:cNvPr>
          <p:cNvGrpSpPr/>
          <p:nvPr/>
        </p:nvGrpSpPr>
        <p:grpSpPr>
          <a:xfrm>
            <a:off x="732153" y="4940001"/>
            <a:ext cx="3438525" cy="412115"/>
            <a:chOff x="1213173" y="5454008"/>
            <a:chExt cx="3438525" cy="412115"/>
          </a:xfrm>
        </p:grpSpPr>
        <p:pic>
          <p:nvPicPr>
            <p:cNvPr id="99" name="object 79">
              <a:extLst>
                <a:ext uri="{FF2B5EF4-FFF2-40B4-BE49-F238E27FC236}">
                  <a16:creationId xmlns:a16="http://schemas.microsoft.com/office/drawing/2014/main" id="{8DCFE025-F976-383B-D885-4934E1EB36E1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17935" y="5556135"/>
              <a:ext cx="3428999" cy="304800"/>
            </a:xfrm>
            <a:prstGeom prst="rect">
              <a:avLst/>
            </a:prstGeom>
          </p:spPr>
        </p:pic>
        <p:sp>
          <p:nvSpPr>
            <p:cNvPr id="100" name="object 80">
              <a:extLst>
                <a:ext uri="{FF2B5EF4-FFF2-40B4-BE49-F238E27FC236}">
                  <a16:creationId xmlns:a16="http://schemas.microsoft.com/office/drawing/2014/main" id="{27C3AD28-782A-30AC-9869-6B9A0312383C}"/>
                </a:ext>
              </a:extLst>
            </p:cNvPr>
            <p:cNvSpPr/>
            <p:nvPr/>
          </p:nvSpPr>
          <p:spPr>
            <a:xfrm>
              <a:off x="1217935" y="5556135"/>
              <a:ext cx="3429000" cy="304800"/>
            </a:xfrm>
            <a:custGeom>
              <a:avLst/>
              <a:gdLst/>
              <a:ahLst/>
              <a:cxnLst/>
              <a:rect l="l" t="t" r="r" b="b"/>
              <a:pathLst>
                <a:path w="3429000" h="304800">
                  <a:moveTo>
                    <a:pt x="0" y="0"/>
                  </a:moveTo>
                  <a:lnTo>
                    <a:pt x="3428999" y="0"/>
                  </a:lnTo>
                  <a:lnTo>
                    <a:pt x="3428999" y="304799"/>
                  </a:lnTo>
                  <a:lnTo>
                    <a:pt x="0" y="304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81">
              <a:extLst>
                <a:ext uri="{FF2B5EF4-FFF2-40B4-BE49-F238E27FC236}">
                  <a16:creationId xmlns:a16="http://schemas.microsoft.com/office/drawing/2014/main" id="{F5F9D0F2-F5A4-F3B8-3A12-1181F3DD0110}"/>
                </a:ext>
              </a:extLst>
            </p:cNvPr>
            <p:cNvSpPr/>
            <p:nvPr/>
          </p:nvSpPr>
          <p:spPr>
            <a:xfrm>
              <a:off x="4494536" y="5556135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1524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152400" y="3048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82">
              <a:extLst>
                <a:ext uri="{FF2B5EF4-FFF2-40B4-BE49-F238E27FC236}">
                  <a16:creationId xmlns:a16="http://schemas.microsoft.com/office/drawing/2014/main" id="{5833E985-755A-FA77-601C-197CFAE93FF7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494536" y="5556135"/>
              <a:ext cx="152400" cy="304800"/>
            </a:xfrm>
            <a:prstGeom prst="rect">
              <a:avLst/>
            </a:prstGeom>
          </p:spPr>
        </p:pic>
        <p:sp>
          <p:nvSpPr>
            <p:cNvPr id="103" name="object 83">
              <a:extLst>
                <a:ext uri="{FF2B5EF4-FFF2-40B4-BE49-F238E27FC236}">
                  <a16:creationId xmlns:a16="http://schemas.microsoft.com/office/drawing/2014/main" id="{7B0BD580-C1F6-89BA-C3E1-315EA9677D37}"/>
                </a:ext>
              </a:extLst>
            </p:cNvPr>
            <p:cNvSpPr/>
            <p:nvPr/>
          </p:nvSpPr>
          <p:spPr>
            <a:xfrm>
              <a:off x="4494536" y="5556135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0" y="0"/>
                  </a:moveTo>
                  <a:lnTo>
                    <a:pt x="152400" y="0"/>
                  </a:lnTo>
                  <a:lnTo>
                    <a:pt x="152400" y="304799"/>
                  </a:lnTo>
                  <a:lnTo>
                    <a:pt x="0" y="304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84">
              <a:extLst>
                <a:ext uri="{FF2B5EF4-FFF2-40B4-BE49-F238E27FC236}">
                  <a16:creationId xmlns:a16="http://schemas.microsoft.com/office/drawing/2014/main" id="{DF872A32-FC69-7A0D-3173-474E0812BD19}"/>
                </a:ext>
              </a:extLst>
            </p:cNvPr>
            <p:cNvSpPr/>
            <p:nvPr/>
          </p:nvSpPr>
          <p:spPr>
            <a:xfrm>
              <a:off x="1217935" y="5463002"/>
              <a:ext cx="3429000" cy="0"/>
            </a:xfrm>
            <a:custGeom>
              <a:avLst/>
              <a:gdLst/>
              <a:ahLst/>
              <a:cxnLst/>
              <a:rect l="l" t="t" r="r" b="b"/>
              <a:pathLst>
                <a:path w="3429000">
                  <a:moveTo>
                    <a:pt x="3428999" y="1"/>
                  </a:moveTo>
                  <a:lnTo>
                    <a:pt x="0" y="0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85">
              <a:extLst>
                <a:ext uri="{FF2B5EF4-FFF2-40B4-BE49-F238E27FC236}">
                  <a16:creationId xmlns:a16="http://schemas.microsoft.com/office/drawing/2014/main" id="{8BE76752-05C6-C0F3-8A99-1BC3E0550423}"/>
                </a:ext>
              </a:extLst>
            </p:cNvPr>
            <p:cNvSpPr/>
            <p:nvPr/>
          </p:nvSpPr>
          <p:spPr>
            <a:xfrm>
              <a:off x="1217935" y="5463002"/>
              <a:ext cx="3429000" cy="0"/>
            </a:xfrm>
            <a:custGeom>
              <a:avLst/>
              <a:gdLst/>
              <a:ahLst/>
              <a:cxnLst/>
              <a:rect l="l" t="t" r="r" b="b"/>
              <a:pathLst>
                <a:path w="3429000">
                  <a:moveTo>
                    <a:pt x="0" y="0"/>
                  </a:moveTo>
                  <a:lnTo>
                    <a:pt x="3428999" y="0"/>
                  </a:lnTo>
                </a:path>
              </a:pathLst>
            </a:custGeom>
            <a:ln w="9524">
              <a:solidFill>
                <a:srgbClr val="021C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86">
              <a:extLst>
                <a:ext uri="{FF2B5EF4-FFF2-40B4-BE49-F238E27FC236}">
                  <a16:creationId xmlns:a16="http://schemas.microsoft.com/office/drawing/2014/main" id="{97DF1184-7D0B-1CBD-3084-B368D96F72DB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494536" y="5458771"/>
              <a:ext cx="152400" cy="97365"/>
            </a:xfrm>
            <a:prstGeom prst="rect">
              <a:avLst/>
            </a:prstGeom>
          </p:spPr>
        </p:pic>
        <p:sp>
          <p:nvSpPr>
            <p:cNvPr id="107" name="object 87">
              <a:extLst>
                <a:ext uri="{FF2B5EF4-FFF2-40B4-BE49-F238E27FC236}">
                  <a16:creationId xmlns:a16="http://schemas.microsoft.com/office/drawing/2014/main" id="{D52EB2D6-F759-5EB6-6A3E-735BEE42C412}"/>
                </a:ext>
              </a:extLst>
            </p:cNvPr>
            <p:cNvSpPr/>
            <p:nvPr/>
          </p:nvSpPr>
          <p:spPr>
            <a:xfrm>
              <a:off x="4494536" y="5458771"/>
              <a:ext cx="152400" cy="97790"/>
            </a:xfrm>
            <a:custGeom>
              <a:avLst/>
              <a:gdLst/>
              <a:ahLst/>
              <a:cxnLst/>
              <a:rect l="l" t="t" r="r" b="b"/>
              <a:pathLst>
                <a:path w="152400" h="97789">
                  <a:moveTo>
                    <a:pt x="0" y="0"/>
                  </a:moveTo>
                  <a:lnTo>
                    <a:pt x="152400" y="0"/>
                  </a:lnTo>
                  <a:lnTo>
                    <a:pt x="152400" y="97365"/>
                  </a:lnTo>
                  <a:lnTo>
                    <a:pt x="0" y="9736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88">
              <a:extLst>
                <a:ext uri="{FF2B5EF4-FFF2-40B4-BE49-F238E27FC236}">
                  <a16:creationId xmlns:a16="http://schemas.microsoft.com/office/drawing/2014/main" id="{44E2E347-FEDA-8CB8-66B4-4A8BA0C61CBB}"/>
                </a:ext>
              </a:extLst>
            </p:cNvPr>
            <p:cNvSpPr/>
            <p:nvPr/>
          </p:nvSpPr>
          <p:spPr>
            <a:xfrm>
              <a:off x="1217935" y="5556135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1524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152400" y="3048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89">
              <a:extLst>
                <a:ext uri="{FF2B5EF4-FFF2-40B4-BE49-F238E27FC236}">
                  <a16:creationId xmlns:a16="http://schemas.microsoft.com/office/drawing/2014/main" id="{BC58E3F2-FB52-1767-2D63-AF5EA8F7C9F6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17935" y="5556135"/>
              <a:ext cx="152400" cy="304800"/>
            </a:xfrm>
            <a:prstGeom prst="rect">
              <a:avLst/>
            </a:prstGeom>
          </p:spPr>
        </p:pic>
        <p:sp>
          <p:nvSpPr>
            <p:cNvPr id="110" name="object 90">
              <a:extLst>
                <a:ext uri="{FF2B5EF4-FFF2-40B4-BE49-F238E27FC236}">
                  <a16:creationId xmlns:a16="http://schemas.microsoft.com/office/drawing/2014/main" id="{BABBABE9-9938-F2D8-34BF-530E9E573011}"/>
                </a:ext>
              </a:extLst>
            </p:cNvPr>
            <p:cNvSpPr/>
            <p:nvPr/>
          </p:nvSpPr>
          <p:spPr>
            <a:xfrm>
              <a:off x="1217935" y="5556135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0" y="0"/>
                  </a:moveTo>
                  <a:lnTo>
                    <a:pt x="152399" y="0"/>
                  </a:lnTo>
                  <a:lnTo>
                    <a:pt x="152399" y="304799"/>
                  </a:lnTo>
                  <a:lnTo>
                    <a:pt x="0" y="3047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91">
              <a:extLst>
                <a:ext uri="{FF2B5EF4-FFF2-40B4-BE49-F238E27FC236}">
                  <a16:creationId xmlns:a16="http://schemas.microsoft.com/office/drawing/2014/main" id="{EFD88CE7-63B1-BBFF-9573-FC685CEC00B9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17935" y="5458771"/>
              <a:ext cx="152400" cy="97365"/>
            </a:xfrm>
            <a:prstGeom prst="rect">
              <a:avLst/>
            </a:prstGeom>
          </p:spPr>
        </p:pic>
        <p:sp>
          <p:nvSpPr>
            <p:cNvPr id="112" name="object 92">
              <a:extLst>
                <a:ext uri="{FF2B5EF4-FFF2-40B4-BE49-F238E27FC236}">
                  <a16:creationId xmlns:a16="http://schemas.microsoft.com/office/drawing/2014/main" id="{23F2AD08-62FE-BEB3-E6C8-408F78EB8782}"/>
                </a:ext>
              </a:extLst>
            </p:cNvPr>
            <p:cNvSpPr/>
            <p:nvPr/>
          </p:nvSpPr>
          <p:spPr>
            <a:xfrm>
              <a:off x="1217935" y="5458771"/>
              <a:ext cx="152400" cy="97790"/>
            </a:xfrm>
            <a:custGeom>
              <a:avLst/>
              <a:gdLst/>
              <a:ahLst/>
              <a:cxnLst/>
              <a:rect l="l" t="t" r="r" b="b"/>
              <a:pathLst>
                <a:path w="152400" h="97789">
                  <a:moveTo>
                    <a:pt x="0" y="0"/>
                  </a:moveTo>
                  <a:lnTo>
                    <a:pt x="152399" y="0"/>
                  </a:lnTo>
                  <a:lnTo>
                    <a:pt x="152399" y="97365"/>
                  </a:lnTo>
                  <a:lnTo>
                    <a:pt x="0" y="9736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93">
              <a:extLst>
                <a:ext uri="{FF2B5EF4-FFF2-40B4-BE49-F238E27FC236}">
                  <a16:creationId xmlns:a16="http://schemas.microsoft.com/office/drawing/2014/main" id="{E976F577-E91C-5A2E-AE2B-B90E24181AD3}"/>
                </a:ext>
              </a:extLst>
            </p:cNvPr>
            <p:cNvSpPr/>
            <p:nvPr/>
          </p:nvSpPr>
          <p:spPr>
            <a:xfrm>
              <a:off x="1446536" y="5547667"/>
              <a:ext cx="3048000" cy="0"/>
            </a:xfrm>
            <a:custGeom>
              <a:avLst/>
              <a:gdLst/>
              <a:ahLst/>
              <a:cxnLst/>
              <a:rect l="l" t="t" r="r" b="b"/>
              <a:pathLst>
                <a:path w="3048000">
                  <a:moveTo>
                    <a:pt x="3047998" y="0"/>
                  </a:moveTo>
                  <a:lnTo>
                    <a:pt x="0" y="0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94">
              <a:extLst>
                <a:ext uri="{FF2B5EF4-FFF2-40B4-BE49-F238E27FC236}">
                  <a16:creationId xmlns:a16="http://schemas.microsoft.com/office/drawing/2014/main" id="{98C884B0-472F-ED06-12EB-9A3B043E10B1}"/>
                </a:ext>
              </a:extLst>
            </p:cNvPr>
            <p:cNvSpPr/>
            <p:nvPr/>
          </p:nvSpPr>
          <p:spPr>
            <a:xfrm>
              <a:off x="1446536" y="5547667"/>
              <a:ext cx="3048000" cy="0"/>
            </a:xfrm>
            <a:custGeom>
              <a:avLst/>
              <a:gdLst/>
              <a:ahLst/>
              <a:cxnLst/>
              <a:rect l="l" t="t" r="r" b="b"/>
              <a:pathLst>
                <a:path w="3048000">
                  <a:moveTo>
                    <a:pt x="0" y="0"/>
                  </a:moveTo>
                  <a:lnTo>
                    <a:pt x="3047999" y="0"/>
                  </a:lnTo>
                </a:path>
              </a:pathLst>
            </a:custGeom>
            <a:ln w="28574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5" name="object 95">
            <a:extLst>
              <a:ext uri="{FF2B5EF4-FFF2-40B4-BE49-F238E27FC236}">
                <a16:creationId xmlns:a16="http://schemas.microsoft.com/office/drawing/2014/main" id="{BDF74340-2800-B944-9828-D701C52BA88A}"/>
              </a:ext>
            </a:extLst>
          </p:cNvPr>
          <p:cNvSpPr txBox="1"/>
          <p:nvPr/>
        </p:nvSpPr>
        <p:spPr>
          <a:xfrm>
            <a:off x="894078" y="1341351"/>
            <a:ext cx="31146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96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1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–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External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Drift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Panel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16" name="object 96">
            <a:extLst>
              <a:ext uri="{FF2B5EF4-FFF2-40B4-BE49-F238E27FC236}">
                <a16:creationId xmlns:a16="http://schemas.microsoft.com/office/drawing/2014/main" id="{5EB9FC73-1E02-7130-0725-69FE5EBC9CDC}"/>
              </a:ext>
            </a:extLst>
          </p:cNvPr>
          <p:cNvSpPr txBox="1"/>
          <p:nvPr/>
        </p:nvSpPr>
        <p:spPr>
          <a:xfrm>
            <a:off x="894078" y="2357362"/>
            <a:ext cx="31146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96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2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–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Stereo Read-Out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Panel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17" name="object 97">
            <a:extLst>
              <a:ext uri="{FF2B5EF4-FFF2-40B4-BE49-F238E27FC236}">
                <a16:creationId xmlns:a16="http://schemas.microsoft.com/office/drawing/2014/main" id="{2D48BC64-D875-5913-645B-E2825ECD703C}"/>
              </a:ext>
            </a:extLst>
          </p:cNvPr>
          <p:cNvSpPr txBox="1"/>
          <p:nvPr/>
        </p:nvSpPr>
        <p:spPr>
          <a:xfrm>
            <a:off x="894078" y="3220952"/>
            <a:ext cx="31146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96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3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–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Central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Drift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panel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18" name="object 98">
            <a:extLst>
              <a:ext uri="{FF2B5EF4-FFF2-40B4-BE49-F238E27FC236}">
                <a16:creationId xmlns:a16="http://schemas.microsoft.com/office/drawing/2014/main" id="{FB41DF0D-217D-3844-9BC4-E2695C51AC94}"/>
              </a:ext>
            </a:extLst>
          </p:cNvPr>
          <p:cNvSpPr txBox="1"/>
          <p:nvPr/>
        </p:nvSpPr>
        <p:spPr>
          <a:xfrm>
            <a:off x="894078" y="4198667"/>
            <a:ext cx="31146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96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4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–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Eta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Read-out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Panel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19" name="object 99">
            <a:extLst>
              <a:ext uri="{FF2B5EF4-FFF2-40B4-BE49-F238E27FC236}">
                <a16:creationId xmlns:a16="http://schemas.microsoft.com/office/drawing/2014/main" id="{E4CB99A5-B71F-7FAE-011E-4CF9AF1036FD}"/>
              </a:ext>
            </a:extLst>
          </p:cNvPr>
          <p:cNvSpPr txBox="1"/>
          <p:nvPr/>
        </p:nvSpPr>
        <p:spPr>
          <a:xfrm>
            <a:off x="894078" y="5069090"/>
            <a:ext cx="31146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96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5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–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External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Drift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Panel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20" name="object 100">
            <a:extLst>
              <a:ext uri="{FF2B5EF4-FFF2-40B4-BE49-F238E27FC236}">
                <a16:creationId xmlns:a16="http://schemas.microsoft.com/office/drawing/2014/main" id="{71E60587-5594-233C-9189-39763F29345A}"/>
              </a:ext>
            </a:extLst>
          </p:cNvPr>
          <p:cNvSpPr txBox="1"/>
          <p:nvPr/>
        </p:nvSpPr>
        <p:spPr>
          <a:xfrm>
            <a:off x="1876186" y="1838265"/>
            <a:ext cx="6978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0000"/>
                </a:solidFill>
                <a:latin typeface="Arial MT"/>
                <a:cs typeface="Arial MT"/>
              </a:rPr>
              <a:t>Cathode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21" name="object 101">
            <a:extLst>
              <a:ext uri="{FF2B5EF4-FFF2-40B4-BE49-F238E27FC236}">
                <a16:creationId xmlns:a16="http://schemas.microsoft.com/office/drawing/2014/main" id="{85F6D732-D5D5-B896-849C-19C8D5106227}"/>
              </a:ext>
            </a:extLst>
          </p:cNvPr>
          <p:cNvGrpSpPr/>
          <p:nvPr/>
        </p:nvGrpSpPr>
        <p:grpSpPr>
          <a:xfrm>
            <a:off x="490858" y="1608380"/>
            <a:ext cx="3917950" cy="1115695"/>
            <a:chOff x="971878" y="2122387"/>
            <a:chExt cx="3917950" cy="1115695"/>
          </a:xfrm>
        </p:grpSpPr>
        <p:sp>
          <p:nvSpPr>
            <p:cNvPr id="122" name="object 102">
              <a:extLst>
                <a:ext uri="{FF2B5EF4-FFF2-40B4-BE49-F238E27FC236}">
                  <a16:creationId xmlns:a16="http://schemas.microsoft.com/office/drawing/2014/main" id="{64D6329B-999F-1592-A73D-23284AE073FB}"/>
                </a:ext>
              </a:extLst>
            </p:cNvPr>
            <p:cNvSpPr/>
            <p:nvPr/>
          </p:nvSpPr>
          <p:spPr>
            <a:xfrm>
              <a:off x="1442298" y="2804467"/>
              <a:ext cx="2895600" cy="0"/>
            </a:xfrm>
            <a:custGeom>
              <a:avLst/>
              <a:gdLst/>
              <a:ahLst/>
              <a:cxnLst/>
              <a:rect l="l" t="t" r="r" b="b"/>
              <a:pathLst>
                <a:path w="2895600">
                  <a:moveTo>
                    <a:pt x="2895600" y="1"/>
                  </a:moveTo>
                  <a:lnTo>
                    <a:pt x="0" y="0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03">
              <a:extLst>
                <a:ext uri="{FF2B5EF4-FFF2-40B4-BE49-F238E27FC236}">
                  <a16:creationId xmlns:a16="http://schemas.microsoft.com/office/drawing/2014/main" id="{25B96614-0CB3-9C43-FA8B-43EE1841BAD6}"/>
                </a:ext>
              </a:extLst>
            </p:cNvPr>
            <p:cNvSpPr/>
            <p:nvPr/>
          </p:nvSpPr>
          <p:spPr>
            <a:xfrm>
              <a:off x="1442298" y="2804467"/>
              <a:ext cx="2895600" cy="0"/>
            </a:xfrm>
            <a:custGeom>
              <a:avLst/>
              <a:gdLst/>
              <a:ahLst/>
              <a:cxnLst/>
              <a:rect l="l" t="t" r="r" b="b"/>
              <a:pathLst>
                <a:path w="2895600">
                  <a:moveTo>
                    <a:pt x="0" y="0"/>
                  </a:moveTo>
                  <a:lnTo>
                    <a:pt x="2895600" y="1"/>
                  </a:lnTo>
                </a:path>
              </a:pathLst>
            </a:custGeom>
            <a:ln w="28574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04">
              <a:extLst>
                <a:ext uri="{FF2B5EF4-FFF2-40B4-BE49-F238E27FC236}">
                  <a16:creationId xmlns:a16="http://schemas.microsoft.com/office/drawing/2014/main" id="{71A7E260-2CF0-EA3E-C0A9-40235AA79861}"/>
                </a:ext>
              </a:extLst>
            </p:cNvPr>
            <p:cNvSpPr/>
            <p:nvPr/>
          </p:nvSpPr>
          <p:spPr>
            <a:xfrm>
              <a:off x="1446536" y="3181240"/>
              <a:ext cx="2895600" cy="0"/>
            </a:xfrm>
            <a:custGeom>
              <a:avLst/>
              <a:gdLst/>
              <a:ahLst/>
              <a:cxnLst/>
              <a:rect l="l" t="t" r="r" b="b"/>
              <a:pathLst>
                <a:path w="2895600">
                  <a:moveTo>
                    <a:pt x="2895600" y="1"/>
                  </a:moveTo>
                  <a:lnTo>
                    <a:pt x="0" y="0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05">
              <a:extLst>
                <a:ext uri="{FF2B5EF4-FFF2-40B4-BE49-F238E27FC236}">
                  <a16:creationId xmlns:a16="http://schemas.microsoft.com/office/drawing/2014/main" id="{2B6F236F-BC11-AC5D-AED6-C2C89D30643D}"/>
                </a:ext>
              </a:extLst>
            </p:cNvPr>
            <p:cNvSpPr/>
            <p:nvPr/>
          </p:nvSpPr>
          <p:spPr>
            <a:xfrm>
              <a:off x="1446536" y="3181240"/>
              <a:ext cx="2895600" cy="0"/>
            </a:xfrm>
            <a:custGeom>
              <a:avLst/>
              <a:gdLst/>
              <a:ahLst/>
              <a:cxnLst/>
              <a:rect l="l" t="t" r="r" b="b"/>
              <a:pathLst>
                <a:path w="2895600">
                  <a:moveTo>
                    <a:pt x="0" y="0"/>
                  </a:moveTo>
                  <a:lnTo>
                    <a:pt x="2895600" y="1"/>
                  </a:lnTo>
                </a:path>
              </a:pathLst>
            </a:custGeom>
            <a:ln w="28574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06">
              <a:extLst>
                <a:ext uri="{FF2B5EF4-FFF2-40B4-BE49-F238E27FC236}">
                  <a16:creationId xmlns:a16="http://schemas.microsoft.com/office/drawing/2014/main" id="{AA61AA16-7C5C-CD77-A699-C274457E3A4B}"/>
                </a:ext>
              </a:extLst>
            </p:cNvPr>
            <p:cNvSpPr/>
            <p:nvPr/>
          </p:nvSpPr>
          <p:spPr>
            <a:xfrm>
              <a:off x="1217930" y="2754528"/>
              <a:ext cx="3422650" cy="483234"/>
            </a:xfrm>
            <a:custGeom>
              <a:avLst/>
              <a:gdLst/>
              <a:ahLst/>
              <a:cxnLst/>
              <a:rect l="l" t="t" r="r" b="b"/>
              <a:pathLst>
                <a:path w="3422650" h="483235">
                  <a:moveTo>
                    <a:pt x="152400" y="437311"/>
                  </a:moveTo>
                  <a:lnTo>
                    <a:pt x="0" y="437311"/>
                  </a:lnTo>
                  <a:lnTo>
                    <a:pt x="0" y="483031"/>
                  </a:lnTo>
                  <a:lnTo>
                    <a:pt x="152400" y="483031"/>
                  </a:lnTo>
                  <a:lnTo>
                    <a:pt x="152400" y="437311"/>
                  </a:lnTo>
                  <a:close/>
                </a:path>
                <a:path w="3422650" h="483235">
                  <a:moveTo>
                    <a:pt x="152400" y="1066"/>
                  </a:moveTo>
                  <a:lnTo>
                    <a:pt x="0" y="1066"/>
                  </a:lnTo>
                  <a:lnTo>
                    <a:pt x="0" y="46786"/>
                  </a:lnTo>
                  <a:lnTo>
                    <a:pt x="152400" y="46786"/>
                  </a:lnTo>
                  <a:lnTo>
                    <a:pt x="152400" y="1066"/>
                  </a:lnTo>
                  <a:close/>
                </a:path>
                <a:path w="3422650" h="483235">
                  <a:moveTo>
                    <a:pt x="350520" y="436257"/>
                  </a:moveTo>
                  <a:lnTo>
                    <a:pt x="304800" y="436257"/>
                  </a:lnTo>
                  <a:lnTo>
                    <a:pt x="304800" y="481965"/>
                  </a:lnTo>
                  <a:lnTo>
                    <a:pt x="350520" y="481965"/>
                  </a:lnTo>
                  <a:lnTo>
                    <a:pt x="350520" y="436257"/>
                  </a:lnTo>
                  <a:close/>
                </a:path>
                <a:path w="3422650" h="483235">
                  <a:moveTo>
                    <a:pt x="350520" y="0"/>
                  </a:moveTo>
                  <a:lnTo>
                    <a:pt x="304800" y="0"/>
                  </a:lnTo>
                  <a:lnTo>
                    <a:pt x="304800" y="45720"/>
                  </a:lnTo>
                  <a:lnTo>
                    <a:pt x="350520" y="45720"/>
                  </a:lnTo>
                  <a:lnTo>
                    <a:pt x="350520" y="0"/>
                  </a:lnTo>
                  <a:close/>
                </a:path>
                <a:path w="3422650" h="483235">
                  <a:moveTo>
                    <a:pt x="762000" y="436257"/>
                  </a:moveTo>
                  <a:lnTo>
                    <a:pt x="716280" y="436257"/>
                  </a:lnTo>
                  <a:lnTo>
                    <a:pt x="716280" y="481965"/>
                  </a:lnTo>
                  <a:lnTo>
                    <a:pt x="762000" y="481965"/>
                  </a:lnTo>
                  <a:lnTo>
                    <a:pt x="762000" y="436257"/>
                  </a:lnTo>
                  <a:close/>
                </a:path>
                <a:path w="3422650" h="483235">
                  <a:moveTo>
                    <a:pt x="762000" y="0"/>
                  </a:moveTo>
                  <a:lnTo>
                    <a:pt x="716280" y="0"/>
                  </a:lnTo>
                  <a:lnTo>
                    <a:pt x="716280" y="45720"/>
                  </a:lnTo>
                  <a:lnTo>
                    <a:pt x="762000" y="45720"/>
                  </a:lnTo>
                  <a:lnTo>
                    <a:pt x="762000" y="0"/>
                  </a:lnTo>
                  <a:close/>
                </a:path>
                <a:path w="3422650" h="483235">
                  <a:moveTo>
                    <a:pt x="1188720" y="436257"/>
                  </a:moveTo>
                  <a:lnTo>
                    <a:pt x="1143000" y="436257"/>
                  </a:lnTo>
                  <a:lnTo>
                    <a:pt x="1143000" y="481965"/>
                  </a:lnTo>
                  <a:lnTo>
                    <a:pt x="1188720" y="481965"/>
                  </a:lnTo>
                  <a:lnTo>
                    <a:pt x="1188720" y="436257"/>
                  </a:lnTo>
                  <a:close/>
                </a:path>
                <a:path w="3422650" h="483235">
                  <a:moveTo>
                    <a:pt x="1188720" y="0"/>
                  </a:moveTo>
                  <a:lnTo>
                    <a:pt x="1143000" y="0"/>
                  </a:lnTo>
                  <a:lnTo>
                    <a:pt x="1143000" y="45720"/>
                  </a:lnTo>
                  <a:lnTo>
                    <a:pt x="1188720" y="45720"/>
                  </a:lnTo>
                  <a:lnTo>
                    <a:pt x="1188720" y="0"/>
                  </a:lnTo>
                  <a:close/>
                </a:path>
                <a:path w="3422650" h="483235">
                  <a:moveTo>
                    <a:pt x="1524000" y="436257"/>
                  </a:moveTo>
                  <a:lnTo>
                    <a:pt x="1478292" y="436257"/>
                  </a:lnTo>
                  <a:lnTo>
                    <a:pt x="1478292" y="481965"/>
                  </a:lnTo>
                  <a:lnTo>
                    <a:pt x="1524000" y="481965"/>
                  </a:lnTo>
                  <a:lnTo>
                    <a:pt x="1524000" y="436257"/>
                  </a:lnTo>
                  <a:close/>
                </a:path>
                <a:path w="3422650" h="483235">
                  <a:moveTo>
                    <a:pt x="1524000" y="0"/>
                  </a:moveTo>
                  <a:lnTo>
                    <a:pt x="1478292" y="0"/>
                  </a:lnTo>
                  <a:lnTo>
                    <a:pt x="1478292" y="45720"/>
                  </a:lnTo>
                  <a:lnTo>
                    <a:pt x="1524000" y="45720"/>
                  </a:lnTo>
                  <a:lnTo>
                    <a:pt x="1524000" y="0"/>
                  </a:lnTo>
                  <a:close/>
                </a:path>
                <a:path w="3422650" h="483235">
                  <a:moveTo>
                    <a:pt x="1950720" y="436257"/>
                  </a:moveTo>
                  <a:lnTo>
                    <a:pt x="1905000" y="436257"/>
                  </a:lnTo>
                  <a:lnTo>
                    <a:pt x="1905000" y="481965"/>
                  </a:lnTo>
                  <a:lnTo>
                    <a:pt x="1950720" y="481965"/>
                  </a:lnTo>
                  <a:lnTo>
                    <a:pt x="1950720" y="436257"/>
                  </a:lnTo>
                  <a:close/>
                </a:path>
                <a:path w="3422650" h="483235">
                  <a:moveTo>
                    <a:pt x="1950720" y="0"/>
                  </a:moveTo>
                  <a:lnTo>
                    <a:pt x="1905000" y="0"/>
                  </a:lnTo>
                  <a:lnTo>
                    <a:pt x="1905000" y="45720"/>
                  </a:lnTo>
                  <a:lnTo>
                    <a:pt x="1950720" y="45720"/>
                  </a:lnTo>
                  <a:lnTo>
                    <a:pt x="1950720" y="0"/>
                  </a:lnTo>
                  <a:close/>
                </a:path>
                <a:path w="3422650" h="483235">
                  <a:moveTo>
                    <a:pt x="2362200" y="436257"/>
                  </a:moveTo>
                  <a:lnTo>
                    <a:pt x="2316480" y="436257"/>
                  </a:lnTo>
                  <a:lnTo>
                    <a:pt x="2316480" y="481965"/>
                  </a:lnTo>
                  <a:lnTo>
                    <a:pt x="2362200" y="481965"/>
                  </a:lnTo>
                  <a:lnTo>
                    <a:pt x="2362200" y="436257"/>
                  </a:lnTo>
                  <a:close/>
                </a:path>
                <a:path w="3422650" h="483235">
                  <a:moveTo>
                    <a:pt x="2362200" y="0"/>
                  </a:moveTo>
                  <a:lnTo>
                    <a:pt x="2316480" y="0"/>
                  </a:lnTo>
                  <a:lnTo>
                    <a:pt x="2316480" y="45720"/>
                  </a:lnTo>
                  <a:lnTo>
                    <a:pt x="2362200" y="45720"/>
                  </a:lnTo>
                  <a:lnTo>
                    <a:pt x="2362200" y="0"/>
                  </a:lnTo>
                  <a:close/>
                </a:path>
                <a:path w="3422650" h="483235">
                  <a:moveTo>
                    <a:pt x="2788920" y="436257"/>
                  </a:moveTo>
                  <a:lnTo>
                    <a:pt x="2743200" y="436257"/>
                  </a:lnTo>
                  <a:lnTo>
                    <a:pt x="2743200" y="481965"/>
                  </a:lnTo>
                  <a:lnTo>
                    <a:pt x="2788920" y="481965"/>
                  </a:lnTo>
                  <a:lnTo>
                    <a:pt x="2788920" y="436257"/>
                  </a:lnTo>
                  <a:close/>
                </a:path>
                <a:path w="3422650" h="483235">
                  <a:moveTo>
                    <a:pt x="2788920" y="0"/>
                  </a:moveTo>
                  <a:lnTo>
                    <a:pt x="2743200" y="0"/>
                  </a:lnTo>
                  <a:lnTo>
                    <a:pt x="2743200" y="45720"/>
                  </a:lnTo>
                  <a:lnTo>
                    <a:pt x="2788920" y="45720"/>
                  </a:lnTo>
                  <a:lnTo>
                    <a:pt x="2788920" y="0"/>
                  </a:lnTo>
                  <a:close/>
                </a:path>
                <a:path w="3422650" h="483235">
                  <a:moveTo>
                    <a:pt x="3124200" y="436257"/>
                  </a:moveTo>
                  <a:lnTo>
                    <a:pt x="3078480" y="436257"/>
                  </a:lnTo>
                  <a:lnTo>
                    <a:pt x="3078480" y="481965"/>
                  </a:lnTo>
                  <a:lnTo>
                    <a:pt x="3124200" y="481965"/>
                  </a:lnTo>
                  <a:lnTo>
                    <a:pt x="3124200" y="436257"/>
                  </a:lnTo>
                  <a:close/>
                </a:path>
                <a:path w="3422650" h="483235">
                  <a:moveTo>
                    <a:pt x="3124200" y="0"/>
                  </a:moveTo>
                  <a:lnTo>
                    <a:pt x="3078480" y="0"/>
                  </a:lnTo>
                  <a:lnTo>
                    <a:pt x="3078480" y="45720"/>
                  </a:lnTo>
                  <a:lnTo>
                    <a:pt x="3124200" y="45720"/>
                  </a:lnTo>
                  <a:lnTo>
                    <a:pt x="3124200" y="0"/>
                  </a:lnTo>
                  <a:close/>
                </a:path>
                <a:path w="3422650" h="483235">
                  <a:moveTo>
                    <a:pt x="3422650" y="436257"/>
                  </a:moveTo>
                  <a:lnTo>
                    <a:pt x="3270250" y="436257"/>
                  </a:lnTo>
                  <a:lnTo>
                    <a:pt x="3270250" y="481965"/>
                  </a:lnTo>
                  <a:lnTo>
                    <a:pt x="3422650" y="481965"/>
                  </a:lnTo>
                  <a:lnTo>
                    <a:pt x="3422650" y="436257"/>
                  </a:lnTo>
                  <a:close/>
                </a:path>
                <a:path w="3422650" h="483235">
                  <a:moveTo>
                    <a:pt x="3422650" y="0"/>
                  </a:moveTo>
                  <a:lnTo>
                    <a:pt x="3270250" y="0"/>
                  </a:lnTo>
                  <a:lnTo>
                    <a:pt x="3270250" y="45720"/>
                  </a:lnTo>
                  <a:lnTo>
                    <a:pt x="3422650" y="45720"/>
                  </a:lnTo>
                  <a:lnTo>
                    <a:pt x="3422650" y="0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07">
              <a:extLst>
                <a:ext uri="{FF2B5EF4-FFF2-40B4-BE49-F238E27FC236}">
                  <a16:creationId xmlns:a16="http://schemas.microsoft.com/office/drawing/2014/main" id="{315101FC-1748-9B95-3674-D92F6B793096}"/>
                </a:ext>
              </a:extLst>
            </p:cNvPr>
            <p:cNvSpPr/>
            <p:nvPr/>
          </p:nvSpPr>
          <p:spPr>
            <a:xfrm>
              <a:off x="4377066" y="3162190"/>
              <a:ext cx="498475" cy="0"/>
            </a:xfrm>
            <a:custGeom>
              <a:avLst/>
              <a:gdLst/>
              <a:ahLst/>
              <a:cxnLst/>
              <a:rect l="l" t="t" r="r" b="b"/>
              <a:pathLst>
                <a:path w="498475">
                  <a:moveTo>
                    <a:pt x="498475" y="1"/>
                  </a:moveTo>
                  <a:lnTo>
                    <a:pt x="0" y="0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08">
              <a:extLst>
                <a:ext uri="{FF2B5EF4-FFF2-40B4-BE49-F238E27FC236}">
                  <a16:creationId xmlns:a16="http://schemas.microsoft.com/office/drawing/2014/main" id="{EB4D7A11-BCAD-4004-9E30-2C1BAACDB7B9}"/>
                </a:ext>
              </a:extLst>
            </p:cNvPr>
            <p:cNvSpPr/>
            <p:nvPr/>
          </p:nvSpPr>
          <p:spPr>
            <a:xfrm>
              <a:off x="4377065" y="3162190"/>
              <a:ext cx="498475" cy="0"/>
            </a:xfrm>
            <a:custGeom>
              <a:avLst/>
              <a:gdLst/>
              <a:ahLst/>
              <a:cxnLst/>
              <a:rect l="l" t="t" r="r" b="b"/>
              <a:pathLst>
                <a:path w="498475">
                  <a:moveTo>
                    <a:pt x="0" y="0"/>
                  </a:moveTo>
                  <a:lnTo>
                    <a:pt x="498474" y="1"/>
                  </a:lnTo>
                </a:path>
              </a:pathLst>
            </a:custGeom>
            <a:ln w="28574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09">
              <a:extLst>
                <a:ext uri="{FF2B5EF4-FFF2-40B4-BE49-F238E27FC236}">
                  <a16:creationId xmlns:a16="http://schemas.microsoft.com/office/drawing/2014/main" id="{80EF2069-C3B5-A08E-FD19-38306D2A47B7}"/>
                </a:ext>
              </a:extLst>
            </p:cNvPr>
            <p:cNvSpPr/>
            <p:nvPr/>
          </p:nvSpPr>
          <p:spPr>
            <a:xfrm>
              <a:off x="986166" y="3162199"/>
              <a:ext cx="422275" cy="0"/>
            </a:xfrm>
            <a:custGeom>
              <a:avLst/>
              <a:gdLst/>
              <a:ahLst/>
              <a:cxnLst/>
              <a:rect l="l" t="t" r="r" b="b"/>
              <a:pathLst>
                <a:path w="422275">
                  <a:moveTo>
                    <a:pt x="422275" y="0"/>
                  </a:moveTo>
                  <a:lnTo>
                    <a:pt x="0" y="2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10">
              <a:extLst>
                <a:ext uri="{FF2B5EF4-FFF2-40B4-BE49-F238E27FC236}">
                  <a16:creationId xmlns:a16="http://schemas.microsoft.com/office/drawing/2014/main" id="{068D339F-BC16-3B43-C55C-7D3A363F2C64}"/>
                </a:ext>
              </a:extLst>
            </p:cNvPr>
            <p:cNvSpPr/>
            <p:nvPr/>
          </p:nvSpPr>
          <p:spPr>
            <a:xfrm>
              <a:off x="986165" y="3162199"/>
              <a:ext cx="422275" cy="0"/>
            </a:xfrm>
            <a:custGeom>
              <a:avLst/>
              <a:gdLst/>
              <a:ahLst/>
              <a:cxnLst/>
              <a:rect l="l" t="t" r="r" b="b"/>
              <a:pathLst>
                <a:path w="422275">
                  <a:moveTo>
                    <a:pt x="0" y="3"/>
                  </a:moveTo>
                  <a:lnTo>
                    <a:pt x="422274" y="0"/>
                  </a:lnTo>
                </a:path>
              </a:pathLst>
            </a:custGeom>
            <a:ln w="28574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11">
              <a:extLst>
                <a:ext uri="{FF2B5EF4-FFF2-40B4-BE49-F238E27FC236}">
                  <a16:creationId xmlns:a16="http://schemas.microsoft.com/office/drawing/2014/main" id="{96FC899C-49B4-086D-7650-EDA879C086C9}"/>
                </a:ext>
              </a:extLst>
            </p:cNvPr>
            <p:cNvSpPr/>
            <p:nvPr/>
          </p:nvSpPr>
          <p:spPr>
            <a:xfrm>
              <a:off x="989337" y="2819297"/>
              <a:ext cx="422275" cy="0"/>
            </a:xfrm>
            <a:custGeom>
              <a:avLst/>
              <a:gdLst/>
              <a:ahLst/>
              <a:cxnLst/>
              <a:rect l="l" t="t" r="r" b="b"/>
              <a:pathLst>
                <a:path w="422275">
                  <a:moveTo>
                    <a:pt x="422274" y="0"/>
                  </a:moveTo>
                  <a:lnTo>
                    <a:pt x="0" y="2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12">
              <a:extLst>
                <a:ext uri="{FF2B5EF4-FFF2-40B4-BE49-F238E27FC236}">
                  <a16:creationId xmlns:a16="http://schemas.microsoft.com/office/drawing/2014/main" id="{6F82A2B1-3A69-7194-E4AC-0808D6BB501A}"/>
                </a:ext>
              </a:extLst>
            </p:cNvPr>
            <p:cNvSpPr/>
            <p:nvPr/>
          </p:nvSpPr>
          <p:spPr>
            <a:xfrm>
              <a:off x="989337" y="2819296"/>
              <a:ext cx="422275" cy="0"/>
            </a:xfrm>
            <a:custGeom>
              <a:avLst/>
              <a:gdLst/>
              <a:ahLst/>
              <a:cxnLst/>
              <a:rect l="l" t="t" r="r" b="b"/>
              <a:pathLst>
                <a:path w="422275">
                  <a:moveTo>
                    <a:pt x="0" y="3"/>
                  </a:moveTo>
                  <a:lnTo>
                    <a:pt x="422274" y="0"/>
                  </a:lnTo>
                </a:path>
              </a:pathLst>
            </a:custGeom>
            <a:ln w="28574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13">
              <a:extLst>
                <a:ext uri="{FF2B5EF4-FFF2-40B4-BE49-F238E27FC236}">
                  <a16:creationId xmlns:a16="http://schemas.microsoft.com/office/drawing/2014/main" id="{15DCF17C-579B-C8E3-D64B-564ACF4FDB1A}"/>
                </a:ext>
              </a:extLst>
            </p:cNvPr>
            <p:cNvSpPr/>
            <p:nvPr/>
          </p:nvSpPr>
          <p:spPr>
            <a:xfrm>
              <a:off x="4377066" y="2822463"/>
              <a:ext cx="498475" cy="0"/>
            </a:xfrm>
            <a:custGeom>
              <a:avLst/>
              <a:gdLst/>
              <a:ahLst/>
              <a:cxnLst/>
              <a:rect l="l" t="t" r="r" b="b"/>
              <a:pathLst>
                <a:path w="498475">
                  <a:moveTo>
                    <a:pt x="498475" y="1"/>
                  </a:moveTo>
                  <a:lnTo>
                    <a:pt x="0" y="0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14">
              <a:extLst>
                <a:ext uri="{FF2B5EF4-FFF2-40B4-BE49-F238E27FC236}">
                  <a16:creationId xmlns:a16="http://schemas.microsoft.com/office/drawing/2014/main" id="{34135CEA-AFB1-2779-B371-0B668F81C954}"/>
                </a:ext>
              </a:extLst>
            </p:cNvPr>
            <p:cNvSpPr/>
            <p:nvPr/>
          </p:nvSpPr>
          <p:spPr>
            <a:xfrm>
              <a:off x="4377065" y="2822463"/>
              <a:ext cx="498475" cy="0"/>
            </a:xfrm>
            <a:custGeom>
              <a:avLst/>
              <a:gdLst/>
              <a:ahLst/>
              <a:cxnLst/>
              <a:rect l="l" t="t" r="r" b="b"/>
              <a:pathLst>
                <a:path w="498475">
                  <a:moveTo>
                    <a:pt x="0" y="0"/>
                  </a:moveTo>
                  <a:lnTo>
                    <a:pt x="498474" y="1"/>
                  </a:lnTo>
                </a:path>
              </a:pathLst>
            </a:custGeom>
            <a:ln w="28574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15">
              <a:extLst>
                <a:ext uri="{FF2B5EF4-FFF2-40B4-BE49-F238E27FC236}">
                  <a16:creationId xmlns:a16="http://schemas.microsoft.com/office/drawing/2014/main" id="{7944E1DE-17B4-6A82-D1B7-CCBA3259873F}"/>
                </a:ext>
              </a:extLst>
            </p:cNvPr>
            <p:cNvSpPr/>
            <p:nvPr/>
          </p:nvSpPr>
          <p:spPr>
            <a:xfrm>
              <a:off x="3638562" y="2230948"/>
              <a:ext cx="442595" cy="325120"/>
            </a:xfrm>
            <a:custGeom>
              <a:avLst/>
              <a:gdLst/>
              <a:ahLst/>
              <a:cxnLst/>
              <a:rect l="l" t="t" r="r" b="b"/>
              <a:pathLst>
                <a:path w="442595" h="325119">
                  <a:moveTo>
                    <a:pt x="442539" y="324742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21C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16">
              <a:extLst>
                <a:ext uri="{FF2B5EF4-FFF2-40B4-BE49-F238E27FC236}">
                  <a16:creationId xmlns:a16="http://schemas.microsoft.com/office/drawing/2014/main" id="{D155D94E-DC39-844F-9FEA-DAEC21252794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18241" y="2216037"/>
              <a:ext cx="121417" cy="110272"/>
            </a:xfrm>
            <a:prstGeom prst="rect">
              <a:avLst/>
            </a:prstGeom>
          </p:spPr>
        </p:pic>
        <p:pic>
          <p:nvPicPr>
            <p:cNvPr id="137" name="object 117">
              <a:extLst>
                <a:ext uri="{FF2B5EF4-FFF2-40B4-BE49-F238E27FC236}">
                  <a16:creationId xmlns:a16="http://schemas.microsoft.com/office/drawing/2014/main" id="{DB81B46C-F37D-E2C8-8AE1-91357323F2CC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494536" y="2127149"/>
              <a:ext cx="152400" cy="101601"/>
            </a:xfrm>
            <a:prstGeom prst="rect">
              <a:avLst/>
            </a:prstGeom>
          </p:spPr>
        </p:pic>
        <p:sp>
          <p:nvSpPr>
            <p:cNvPr id="138" name="object 118">
              <a:extLst>
                <a:ext uri="{FF2B5EF4-FFF2-40B4-BE49-F238E27FC236}">
                  <a16:creationId xmlns:a16="http://schemas.microsoft.com/office/drawing/2014/main" id="{9E471F5F-1EB9-E0E5-C7A7-211FD607CFEE}"/>
                </a:ext>
              </a:extLst>
            </p:cNvPr>
            <p:cNvSpPr/>
            <p:nvPr/>
          </p:nvSpPr>
          <p:spPr>
            <a:xfrm>
              <a:off x="4494536" y="2127149"/>
              <a:ext cx="152400" cy="101600"/>
            </a:xfrm>
            <a:custGeom>
              <a:avLst/>
              <a:gdLst/>
              <a:ahLst/>
              <a:cxnLst/>
              <a:rect l="l" t="t" r="r" b="b"/>
              <a:pathLst>
                <a:path w="152400" h="101600">
                  <a:moveTo>
                    <a:pt x="0" y="0"/>
                  </a:moveTo>
                  <a:lnTo>
                    <a:pt x="152400" y="0"/>
                  </a:lnTo>
                  <a:lnTo>
                    <a:pt x="152400" y="101601"/>
                  </a:lnTo>
                  <a:lnTo>
                    <a:pt x="0" y="101601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9" name="object 119">
            <a:extLst>
              <a:ext uri="{FF2B5EF4-FFF2-40B4-BE49-F238E27FC236}">
                <a16:creationId xmlns:a16="http://schemas.microsoft.com/office/drawing/2014/main" id="{A999299E-3503-B4A7-2F64-89E73C8C7964}"/>
              </a:ext>
            </a:extLst>
          </p:cNvPr>
          <p:cNvGrpSpPr/>
          <p:nvPr/>
        </p:nvGrpSpPr>
        <p:grpSpPr>
          <a:xfrm>
            <a:off x="4008753" y="3483735"/>
            <a:ext cx="161925" cy="111125"/>
            <a:chOff x="4489773" y="3997742"/>
            <a:chExt cx="161925" cy="111125"/>
          </a:xfrm>
        </p:grpSpPr>
        <p:pic>
          <p:nvPicPr>
            <p:cNvPr id="140" name="object 120">
              <a:extLst>
                <a:ext uri="{FF2B5EF4-FFF2-40B4-BE49-F238E27FC236}">
                  <a16:creationId xmlns:a16="http://schemas.microsoft.com/office/drawing/2014/main" id="{725BFD6C-A0E1-D72C-67EB-E206C9DD1F1D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494536" y="4002505"/>
              <a:ext cx="152400" cy="101601"/>
            </a:xfrm>
            <a:prstGeom prst="rect">
              <a:avLst/>
            </a:prstGeom>
          </p:spPr>
        </p:pic>
        <p:sp>
          <p:nvSpPr>
            <p:cNvPr id="141" name="object 121">
              <a:extLst>
                <a:ext uri="{FF2B5EF4-FFF2-40B4-BE49-F238E27FC236}">
                  <a16:creationId xmlns:a16="http://schemas.microsoft.com/office/drawing/2014/main" id="{A05C9F2A-20FC-AD8A-0D40-88DAABD7499A}"/>
                </a:ext>
              </a:extLst>
            </p:cNvPr>
            <p:cNvSpPr/>
            <p:nvPr/>
          </p:nvSpPr>
          <p:spPr>
            <a:xfrm>
              <a:off x="4494536" y="4002505"/>
              <a:ext cx="152400" cy="101600"/>
            </a:xfrm>
            <a:custGeom>
              <a:avLst/>
              <a:gdLst/>
              <a:ahLst/>
              <a:cxnLst/>
              <a:rect l="l" t="t" r="r" b="b"/>
              <a:pathLst>
                <a:path w="152400" h="101600">
                  <a:moveTo>
                    <a:pt x="0" y="0"/>
                  </a:moveTo>
                  <a:lnTo>
                    <a:pt x="152400" y="0"/>
                  </a:lnTo>
                  <a:lnTo>
                    <a:pt x="152400" y="101601"/>
                  </a:lnTo>
                  <a:lnTo>
                    <a:pt x="0" y="101601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2" name="object 122">
            <a:extLst>
              <a:ext uri="{FF2B5EF4-FFF2-40B4-BE49-F238E27FC236}">
                <a16:creationId xmlns:a16="http://schemas.microsoft.com/office/drawing/2014/main" id="{B99FBAFE-40BA-FFB8-9CC5-F828536B78A7}"/>
              </a:ext>
            </a:extLst>
          </p:cNvPr>
          <p:cNvGrpSpPr/>
          <p:nvPr/>
        </p:nvGrpSpPr>
        <p:grpSpPr>
          <a:xfrm>
            <a:off x="508317" y="4077788"/>
            <a:ext cx="3886200" cy="485140"/>
            <a:chOff x="989337" y="4591795"/>
            <a:chExt cx="3886200" cy="485140"/>
          </a:xfrm>
        </p:grpSpPr>
        <p:sp>
          <p:nvSpPr>
            <p:cNvPr id="143" name="object 123">
              <a:extLst>
                <a:ext uri="{FF2B5EF4-FFF2-40B4-BE49-F238E27FC236}">
                  <a16:creationId xmlns:a16="http://schemas.microsoft.com/office/drawing/2014/main" id="{5CE5E6BA-2177-1A8B-A502-C113CBE65D8B}"/>
                </a:ext>
              </a:extLst>
            </p:cNvPr>
            <p:cNvSpPr/>
            <p:nvPr/>
          </p:nvSpPr>
          <p:spPr>
            <a:xfrm>
              <a:off x="1446536" y="4641739"/>
              <a:ext cx="2895600" cy="0"/>
            </a:xfrm>
            <a:custGeom>
              <a:avLst/>
              <a:gdLst/>
              <a:ahLst/>
              <a:cxnLst/>
              <a:rect l="l" t="t" r="r" b="b"/>
              <a:pathLst>
                <a:path w="2895600">
                  <a:moveTo>
                    <a:pt x="2895600" y="1"/>
                  </a:moveTo>
                  <a:lnTo>
                    <a:pt x="0" y="0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24">
              <a:extLst>
                <a:ext uri="{FF2B5EF4-FFF2-40B4-BE49-F238E27FC236}">
                  <a16:creationId xmlns:a16="http://schemas.microsoft.com/office/drawing/2014/main" id="{649502D2-5556-E2E6-2BD9-4FAB64A97B4C}"/>
                </a:ext>
              </a:extLst>
            </p:cNvPr>
            <p:cNvSpPr/>
            <p:nvPr/>
          </p:nvSpPr>
          <p:spPr>
            <a:xfrm>
              <a:off x="1446536" y="4641739"/>
              <a:ext cx="2895600" cy="0"/>
            </a:xfrm>
            <a:custGeom>
              <a:avLst/>
              <a:gdLst/>
              <a:ahLst/>
              <a:cxnLst/>
              <a:rect l="l" t="t" r="r" b="b"/>
              <a:pathLst>
                <a:path w="2895600">
                  <a:moveTo>
                    <a:pt x="0" y="0"/>
                  </a:moveTo>
                  <a:lnTo>
                    <a:pt x="2895600" y="0"/>
                  </a:lnTo>
                </a:path>
              </a:pathLst>
            </a:custGeom>
            <a:ln w="28574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25">
              <a:extLst>
                <a:ext uri="{FF2B5EF4-FFF2-40B4-BE49-F238E27FC236}">
                  <a16:creationId xmlns:a16="http://schemas.microsoft.com/office/drawing/2014/main" id="{7BB4E406-D13F-8A6C-DB50-DE7EEEB81824}"/>
                </a:ext>
              </a:extLst>
            </p:cNvPr>
            <p:cNvSpPr/>
            <p:nvPr/>
          </p:nvSpPr>
          <p:spPr>
            <a:xfrm>
              <a:off x="1450774" y="5022739"/>
              <a:ext cx="2895600" cy="0"/>
            </a:xfrm>
            <a:custGeom>
              <a:avLst/>
              <a:gdLst/>
              <a:ahLst/>
              <a:cxnLst/>
              <a:rect l="l" t="t" r="r" b="b"/>
              <a:pathLst>
                <a:path w="2895600">
                  <a:moveTo>
                    <a:pt x="2895600" y="1"/>
                  </a:moveTo>
                  <a:lnTo>
                    <a:pt x="0" y="0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26">
              <a:extLst>
                <a:ext uri="{FF2B5EF4-FFF2-40B4-BE49-F238E27FC236}">
                  <a16:creationId xmlns:a16="http://schemas.microsoft.com/office/drawing/2014/main" id="{A570800F-D183-7CFB-1764-ECFF6A4231EC}"/>
                </a:ext>
              </a:extLst>
            </p:cNvPr>
            <p:cNvSpPr/>
            <p:nvPr/>
          </p:nvSpPr>
          <p:spPr>
            <a:xfrm>
              <a:off x="1450774" y="5022739"/>
              <a:ext cx="2895600" cy="0"/>
            </a:xfrm>
            <a:custGeom>
              <a:avLst/>
              <a:gdLst/>
              <a:ahLst/>
              <a:cxnLst/>
              <a:rect l="l" t="t" r="r" b="b"/>
              <a:pathLst>
                <a:path w="2895600">
                  <a:moveTo>
                    <a:pt x="0" y="0"/>
                  </a:moveTo>
                  <a:lnTo>
                    <a:pt x="2895600" y="0"/>
                  </a:lnTo>
                </a:path>
              </a:pathLst>
            </a:custGeom>
            <a:ln w="28574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27">
              <a:extLst>
                <a:ext uri="{FF2B5EF4-FFF2-40B4-BE49-F238E27FC236}">
                  <a16:creationId xmlns:a16="http://schemas.microsoft.com/office/drawing/2014/main" id="{C25D6A70-79AF-A586-C2E5-6108168D088B}"/>
                </a:ext>
              </a:extLst>
            </p:cNvPr>
            <p:cNvSpPr/>
            <p:nvPr/>
          </p:nvSpPr>
          <p:spPr>
            <a:xfrm>
              <a:off x="1217930" y="4591798"/>
              <a:ext cx="3422650" cy="46990"/>
            </a:xfrm>
            <a:custGeom>
              <a:avLst/>
              <a:gdLst/>
              <a:ahLst/>
              <a:cxnLst/>
              <a:rect l="l" t="t" r="r" b="b"/>
              <a:pathLst>
                <a:path w="3422650" h="46989">
                  <a:moveTo>
                    <a:pt x="152400" y="1066"/>
                  </a:moveTo>
                  <a:lnTo>
                    <a:pt x="0" y="1066"/>
                  </a:lnTo>
                  <a:lnTo>
                    <a:pt x="0" y="46786"/>
                  </a:lnTo>
                  <a:lnTo>
                    <a:pt x="152400" y="46786"/>
                  </a:lnTo>
                  <a:lnTo>
                    <a:pt x="152400" y="1066"/>
                  </a:lnTo>
                  <a:close/>
                </a:path>
                <a:path w="3422650" h="46989">
                  <a:moveTo>
                    <a:pt x="350520" y="0"/>
                  </a:moveTo>
                  <a:lnTo>
                    <a:pt x="304800" y="0"/>
                  </a:lnTo>
                  <a:lnTo>
                    <a:pt x="304800" y="45720"/>
                  </a:lnTo>
                  <a:lnTo>
                    <a:pt x="350520" y="45720"/>
                  </a:lnTo>
                  <a:lnTo>
                    <a:pt x="350520" y="0"/>
                  </a:lnTo>
                  <a:close/>
                </a:path>
                <a:path w="3422650" h="46989">
                  <a:moveTo>
                    <a:pt x="762000" y="0"/>
                  </a:moveTo>
                  <a:lnTo>
                    <a:pt x="716280" y="0"/>
                  </a:lnTo>
                  <a:lnTo>
                    <a:pt x="716280" y="45720"/>
                  </a:lnTo>
                  <a:lnTo>
                    <a:pt x="762000" y="45720"/>
                  </a:lnTo>
                  <a:lnTo>
                    <a:pt x="762000" y="0"/>
                  </a:lnTo>
                  <a:close/>
                </a:path>
                <a:path w="3422650" h="46989">
                  <a:moveTo>
                    <a:pt x="1188720" y="0"/>
                  </a:moveTo>
                  <a:lnTo>
                    <a:pt x="1143000" y="0"/>
                  </a:lnTo>
                  <a:lnTo>
                    <a:pt x="1143000" y="45720"/>
                  </a:lnTo>
                  <a:lnTo>
                    <a:pt x="1188720" y="45720"/>
                  </a:lnTo>
                  <a:lnTo>
                    <a:pt x="1188720" y="0"/>
                  </a:lnTo>
                  <a:close/>
                </a:path>
                <a:path w="3422650" h="46989">
                  <a:moveTo>
                    <a:pt x="1524000" y="0"/>
                  </a:moveTo>
                  <a:lnTo>
                    <a:pt x="1478292" y="0"/>
                  </a:lnTo>
                  <a:lnTo>
                    <a:pt x="1478292" y="45720"/>
                  </a:lnTo>
                  <a:lnTo>
                    <a:pt x="1524000" y="45720"/>
                  </a:lnTo>
                  <a:lnTo>
                    <a:pt x="1524000" y="0"/>
                  </a:lnTo>
                  <a:close/>
                </a:path>
                <a:path w="3422650" h="46989">
                  <a:moveTo>
                    <a:pt x="1950720" y="0"/>
                  </a:moveTo>
                  <a:lnTo>
                    <a:pt x="1905000" y="0"/>
                  </a:lnTo>
                  <a:lnTo>
                    <a:pt x="1905000" y="45720"/>
                  </a:lnTo>
                  <a:lnTo>
                    <a:pt x="1950720" y="45720"/>
                  </a:lnTo>
                  <a:lnTo>
                    <a:pt x="1950720" y="0"/>
                  </a:lnTo>
                  <a:close/>
                </a:path>
                <a:path w="3422650" h="46989">
                  <a:moveTo>
                    <a:pt x="2362200" y="0"/>
                  </a:moveTo>
                  <a:lnTo>
                    <a:pt x="2316480" y="0"/>
                  </a:lnTo>
                  <a:lnTo>
                    <a:pt x="2316480" y="45720"/>
                  </a:lnTo>
                  <a:lnTo>
                    <a:pt x="2362200" y="45720"/>
                  </a:lnTo>
                  <a:lnTo>
                    <a:pt x="2362200" y="0"/>
                  </a:lnTo>
                  <a:close/>
                </a:path>
                <a:path w="3422650" h="46989">
                  <a:moveTo>
                    <a:pt x="2788920" y="0"/>
                  </a:moveTo>
                  <a:lnTo>
                    <a:pt x="2743200" y="0"/>
                  </a:lnTo>
                  <a:lnTo>
                    <a:pt x="2743200" y="45720"/>
                  </a:lnTo>
                  <a:lnTo>
                    <a:pt x="2788920" y="45720"/>
                  </a:lnTo>
                  <a:lnTo>
                    <a:pt x="2788920" y="0"/>
                  </a:lnTo>
                  <a:close/>
                </a:path>
                <a:path w="3422650" h="46989">
                  <a:moveTo>
                    <a:pt x="3124200" y="0"/>
                  </a:moveTo>
                  <a:lnTo>
                    <a:pt x="3078480" y="0"/>
                  </a:lnTo>
                  <a:lnTo>
                    <a:pt x="3078480" y="45720"/>
                  </a:lnTo>
                  <a:lnTo>
                    <a:pt x="3124200" y="45720"/>
                  </a:lnTo>
                  <a:lnTo>
                    <a:pt x="3124200" y="0"/>
                  </a:lnTo>
                  <a:close/>
                </a:path>
                <a:path w="3422650" h="46989">
                  <a:moveTo>
                    <a:pt x="3422650" y="0"/>
                  </a:moveTo>
                  <a:lnTo>
                    <a:pt x="3270250" y="0"/>
                  </a:lnTo>
                  <a:lnTo>
                    <a:pt x="3270250" y="45720"/>
                  </a:lnTo>
                  <a:lnTo>
                    <a:pt x="3422650" y="45720"/>
                  </a:lnTo>
                  <a:lnTo>
                    <a:pt x="3422650" y="0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28">
              <a:extLst>
                <a:ext uri="{FF2B5EF4-FFF2-40B4-BE49-F238E27FC236}">
                  <a16:creationId xmlns:a16="http://schemas.microsoft.com/office/drawing/2014/main" id="{56CE1E12-7DA6-9CE3-D561-FA52143362C6}"/>
                </a:ext>
              </a:extLst>
            </p:cNvPr>
            <p:cNvSpPr/>
            <p:nvPr/>
          </p:nvSpPr>
          <p:spPr>
            <a:xfrm>
              <a:off x="989338" y="4667149"/>
              <a:ext cx="422275" cy="0"/>
            </a:xfrm>
            <a:custGeom>
              <a:avLst/>
              <a:gdLst/>
              <a:ahLst/>
              <a:cxnLst/>
              <a:rect l="l" t="t" r="r" b="b"/>
              <a:pathLst>
                <a:path w="422275">
                  <a:moveTo>
                    <a:pt x="422274" y="0"/>
                  </a:moveTo>
                  <a:lnTo>
                    <a:pt x="0" y="2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29">
              <a:extLst>
                <a:ext uri="{FF2B5EF4-FFF2-40B4-BE49-F238E27FC236}">
                  <a16:creationId xmlns:a16="http://schemas.microsoft.com/office/drawing/2014/main" id="{6A756584-5A0D-A2B1-8217-3DE483EEE879}"/>
                </a:ext>
              </a:extLst>
            </p:cNvPr>
            <p:cNvSpPr/>
            <p:nvPr/>
          </p:nvSpPr>
          <p:spPr>
            <a:xfrm>
              <a:off x="989337" y="4667149"/>
              <a:ext cx="422275" cy="0"/>
            </a:xfrm>
            <a:custGeom>
              <a:avLst/>
              <a:gdLst/>
              <a:ahLst/>
              <a:cxnLst/>
              <a:rect l="l" t="t" r="r" b="b"/>
              <a:pathLst>
                <a:path w="422275">
                  <a:moveTo>
                    <a:pt x="0" y="2"/>
                  </a:moveTo>
                  <a:lnTo>
                    <a:pt x="422274" y="0"/>
                  </a:lnTo>
                </a:path>
              </a:pathLst>
            </a:custGeom>
            <a:ln w="28574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30">
              <a:extLst>
                <a:ext uri="{FF2B5EF4-FFF2-40B4-BE49-F238E27FC236}">
                  <a16:creationId xmlns:a16="http://schemas.microsoft.com/office/drawing/2014/main" id="{19F13333-0BB9-37C1-D02B-05BD3C20B04C}"/>
                </a:ext>
              </a:extLst>
            </p:cNvPr>
            <p:cNvSpPr/>
            <p:nvPr/>
          </p:nvSpPr>
          <p:spPr>
            <a:xfrm>
              <a:off x="989338" y="5000524"/>
              <a:ext cx="422275" cy="0"/>
            </a:xfrm>
            <a:custGeom>
              <a:avLst/>
              <a:gdLst/>
              <a:ahLst/>
              <a:cxnLst/>
              <a:rect l="l" t="t" r="r" b="b"/>
              <a:pathLst>
                <a:path w="422275">
                  <a:moveTo>
                    <a:pt x="422274" y="0"/>
                  </a:moveTo>
                  <a:lnTo>
                    <a:pt x="0" y="2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31">
              <a:extLst>
                <a:ext uri="{FF2B5EF4-FFF2-40B4-BE49-F238E27FC236}">
                  <a16:creationId xmlns:a16="http://schemas.microsoft.com/office/drawing/2014/main" id="{9AFD2302-FB54-CBB9-CEE7-2DF892D9666A}"/>
                </a:ext>
              </a:extLst>
            </p:cNvPr>
            <p:cNvSpPr/>
            <p:nvPr/>
          </p:nvSpPr>
          <p:spPr>
            <a:xfrm>
              <a:off x="989337" y="5000524"/>
              <a:ext cx="422275" cy="0"/>
            </a:xfrm>
            <a:custGeom>
              <a:avLst/>
              <a:gdLst/>
              <a:ahLst/>
              <a:cxnLst/>
              <a:rect l="l" t="t" r="r" b="b"/>
              <a:pathLst>
                <a:path w="422275">
                  <a:moveTo>
                    <a:pt x="0" y="2"/>
                  </a:moveTo>
                  <a:lnTo>
                    <a:pt x="422274" y="0"/>
                  </a:lnTo>
                </a:path>
              </a:pathLst>
            </a:custGeom>
            <a:ln w="28574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32">
              <a:extLst>
                <a:ext uri="{FF2B5EF4-FFF2-40B4-BE49-F238E27FC236}">
                  <a16:creationId xmlns:a16="http://schemas.microsoft.com/office/drawing/2014/main" id="{87969A3B-B341-4172-F515-34B700FF7FD0}"/>
                </a:ext>
              </a:extLst>
            </p:cNvPr>
            <p:cNvSpPr/>
            <p:nvPr/>
          </p:nvSpPr>
          <p:spPr>
            <a:xfrm>
              <a:off x="1217930" y="5029948"/>
              <a:ext cx="3422650" cy="46990"/>
            </a:xfrm>
            <a:custGeom>
              <a:avLst/>
              <a:gdLst/>
              <a:ahLst/>
              <a:cxnLst/>
              <a:rect l="l" t="t" r="r" b="b"/>
              <a:pathLst>
                <a:path w="3422650" h="46989">
                  <a:moveTo>
                    <a:pt x="152400" y="1066"/>
                  </a:moveTo>
                  <a:lnTo>
                    <a:pt x="0" y="1066"/>
                  </a:lnTo>
                  <a:lnTo>
                    <a:pt x="0" y="46786"/>
                  </a:lnTo>
                  <a:lnTo>
                    <a:pt x="152400" y="46786"/>
                  </a:lnTo>
                  <a:lnTo>
                    <a:pt x="152400" y="1066"/>
                  </a:lnTo>
                  <a:close/>
                </a:path>
                <a:path w="3422650" h="46989">
                  <a:moveTo>
                    <a:pt x="350520" y="0"/>
                  </a:moveTo>
                  <a:lnTo>
                    <a:pt x="304800" y="0"/>
                  </a:lnTo>
                  <a:lnTo>
                    <a:pt x="304800" y="45720"/>
                  </a:lnTo>
                  <a:lnTo>
                    <a:pt x="350520" y="45720"/>
                  </a:lnTo>
                  <a:lnTo>
                    <a:pt x="350520" y="0"/>
                  </a:lnTo>
                  <a:close/>
                </a:path>
                <a:path w="3422650" h="46989">
                  <a:moveTo>
                    <a:pt x="762000" y="0"/>
                  </a:moveTo>
                  <a:lnTo>
                    <a:pt x="716280" y="0"/>
                  </a:lnTo>
                  <a:lnTo>
                    <a:pt x="716280" y="45720"/>
                  </a:lnTo>
                  <a:lnTo>
                    <a:pt x="762000" y="45720"/>
                  </a:lnTo>
                  <a:lnTo>
                    <a:pt x="762000" y="0"/>
                  </a:lnTo>
                  <a:close/>
                </a:path>
                <a:path w="3422650" h="46989">
                  <a:moveTo>
                    <a:pt x="1188720" y="0"/>
                  </a:moveTo>
                  <a:lnTo>
                    <a:pt x="1143000" y="0"/>
                  </a:lnTo>
                  <a:lnTo>
                    <a:pt x="1143000" y="45720"/>
                  </a:lnTo>
                  <a:lnTo>
                    <a:pt x="1188720" y="45720"/>
                  </a:lnTo>
                  <a:lnTo>
                    <a:pt x="1188720" y="0"/>
                  </a:lnTo>
                  <a:close/>
                </a:path>
                <a:path w="3422650" h="46989">
                  <a:moveTo>
                    <a:pt x="1524000" y="0"/>
                  </a:moveTo>
                  <a:lnTo>
                    <a:pt x="1478292" y="0"/>
                  </a:lnTo>
                  <a:lnTo>
                    <a:pt x="1478292" y="45720"/>
                  </a:lnTo>
                  <a:lnTo>
                    <a:pt x="1524000" y="45720"/>
                  </a:lnTo>
                  <a:lnTo>
                    <a:pt x="1524000" y="0"/>
                  </a:lnTo>
                  <a:close/>
                </a:path>
                <a:path w="3422650" h="46989">
                  <a:moveTo>
                    <a:pt x="1950720" y="0"/>
                  </a:moveTo>
                  <a:lnTo>
                    <a:pt x="1905000" y="0"/>
                  </a:lnTo>
                  <a:lnTo>
                    <a:pt x="1905000" y="45720"/>
                  </a:lnTo>
                  <a:lnTo>
                    <a:pt x="1950720" y="45720"/>
                  </a:lnTo>
                  <a:lnTo>
                    <a:pt x="1950720" y="0"/>
                  </a:lnTo>
                  <a:close/>
                </a:path>
                <a:path w="3422650" h="46989">
                  <a:moveTo>
                    <a:pt x="2362200" y="0"/>
                  </a:moveTo>
                  <a:lnTo>
                    <a:pt x="2316480" y="0"/>
                  </a:lnTo>
                  <a:lnTo>
                    <a:pt x="2316480" y="45720"/>
                  </a:lnTo>
                  <a:lnTo>
                    <a:pt x="2362200" y="45720"/>
                  </a:lnTo>
                  <a:lnTo>
                    <a:pt x="2362200" y="0"/>
                  </a:lnTo>
                  <a:close/>
                </a:path>
                <a:path w="3422650" h="46989">
                  <a:moveTo>
                    <a:pt x="2788920" y="0"/>
                  </a:moveTo>
                  <a:lnTo>
                    <a:pt x="2743200" y="0"/>
                  </a:lnTo>
                  <a:lnTo>
                    <a:pt x="2743200" y="45720"/>
                  </a:lnTo>
                  <a:lnTo>
                    <a:pt x="2788920" y="45720"/>
                  </a:lnTo>
                  <a:lnTo>
                    <a:pt x="2788920" y="0"/>
                  </a:lnTo>
                  <a:close/>
                </a:path>
                <a:path w="3422650" h="46989">
                  <a:moveTo>
                    <a:pt x="3124200" y="0"/>
                  </a:moveTo>
                  <a:lnTo>
                    <a:pt x="3078480" y="0"/>
                  </a:lnTo>
                  <a:lnTo>
                    <a:pt x="3078480" y="45720"/>
                  </a:lnTo>
                  <a:lnTo>
                    <a:pt x="3124200" y="45720"/>
                  </a:lnTo>
                  <a:lnTo>
                    <a:pt x="3124200" y="0"/>
                  </a:lnTo>
                  <a:close/>
                </a:path>
                <a:path w="3422650" h="46989">
                  <a:moveTo>
                    <a:pt x="3422650" y="0"/>
                  </a:moveTo>
                  <a:lnTo>
                    <a:pt x="3270250" y="0"/>
                  </a:lnTo>
                  <a:lnTo>
                    <a:pt x="3270250" y="45720"/>
                  </a:lnTo>
                  <a:lnTo>
                    <a:pt x="3422650" y="45720"/>
                  </a:lnTo>
                  <a:lnTo>
                    <a:pt x="3422650" y="0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33">
              <a:extLst>
                <a:ext uri="{FF2B5EF4-FFF2-40B4-BE49-F238E27FC236}">
                  <a16:creationId xmlns:a16="http://schemas.microsoft.com/office/drawing/2014/main" id="{60434C1F-3864-A54B-8311-71EC4BB7222B}"/>
                </a:ext>
              </a:extLst>
            </p:cNvPr>
            <p:cNvSpPr/>
            <p:nvPr/>
          </p:nvSpPr>
          <p:spPr>
            <a:xfrm>
              <a:off x="4377066" y="4667138"/>
              <a:ext cx="498475" cy="0"/>
            </a:xfrm>
            <a:custGeom>
              <a:avLst/>
              <a:gdLst/>
              <a:ahLst/>
              <a:cxnLst/>
              <a:rect l="l" t="t" r="r" b="b"/>
              <a:pathLst>
                <a:path w="498475">
                  <a:moveTo>
                    <a:pt x="498475" y="0"/>
                  </a:moveTo>
                  <a:lnTo>
                    <a:pt x="0" y="0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34">
              <a:extLst>
                <a:ext uri="{FF2B5EF4-FFF2-40B4-BE49-F238E27FC236}">
                  <a16:creationId xmlns:a16="http://schemas.microsoft.com/office/drawing/2014/main" id="{C1026D12-98EF-B1A2-6535-BD4BA35004ED}"/>
                </a:ext>
              </a:extLst>
            </p:cNvPr>
            <p:cNvSpPr/>
            <p:nvPr/>
          </p:nvSpPr>
          <p:spPr>
            <a:xfrm>
              <a:off x="4377066" y="4667138"/>
              <a:ext cx="498475" cy="0"/>
            </a:xfrm>
            <a:custGeom>
              <a:avLst/>
              <a:gdLst/>
              <a:ahLst/>
              <a:cxnLst/>
              <a:rect l="l" t="t" r="r" b="b"/>
              <a:pathLst>
                <a:path w="498475">
                  <a:moveTo>
                    <a:pt x="0" y="0"/>
                  </a:moveTo>
                  <a:lnTo>
                    <a:pt x="498474" y="0"/>
                  </a:lnTo>
                </a:path>
              </a:pathLst>
            </a:custGeom>
            <a:ln w="28574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35">
              <a:extLst>
                <a:ext uri="{FF2B5EF4-FFF2-40B4-BE49-F238E27FC236}">
                  <a16:creationId xmlns:a16="http://schemas.microsoft.com/office/drawing/2014/main" id="{D8F190EB-90B3-C9E5-0371-633550F6D353}"/>
                </a:ext>
              </a:extLst>
            </p:cNvPr>
            <p:cNvSpPr/>
            <p:nvPr/>
          </p:nvSpPr>
          <p:spPr>
            <a:xfrm>
              <a:off x="4377066" y="4997338"/>
              <a:ext cx="498475" cy="0"/>
            </a:xfrm>
            <a:custGeom>
              <a:avLst/>
              <a:gdLst/>
              <a:ahLst/>
              <a:cxnLst/>
              <a:rect l="l" t="t" r="r" b="b"/>
              <a:pathLst>
                <a:path w="498475">
                  <a:moveTo>
                    <a:pt x="498475" y="0"/>
                  </a:moveTo>
                  <a:lnTo>
                    <a:pt x="0" y="0"/>
                  </a:lnTo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36">
              <a:extLst>
                <a:ext uri="{FF2B5EF4-FFF2-40B4-BE49-F238E27FC236}">
                  <a16:creationId xmlns:a16="http://schemas.microsoft.com/office/drawing/2014/main" id="{81FBAD5D-7CAE-9B1C-5B8B-3389A7DD6998}"/>
                </a:ext>
              </a:extLst>
            </p:cNvPr>
            <p:cNvSpPr/>
            <p:nvPr/>
          </p:nvSpPr>
          <p:spPr>
            <a:xfrm>
              <a:off x="4377066" y="4997338"/>
              <a:ext cx="498475" cy="0"/>
            </a:xfrm>
            <a:custGeom>
              <a:avLst/>
              <a:gdLst/>
              <a:ahLst/>
              <a:cxnLst/>
              <a:rect l="l" t="t" r="r" b="b"/>
              <a:pathLst>
                <a:path w="498475">
                  <a:moveTo>
                    <a:pt x="0" y="0"/>
                  </a:moveTo>
                  <a:lnTo>
                    <a:pt x="498474" y="0"/>
                  </a:lnTo>
                </a:path>
              </a:pathLst>
            </a:custGeom>
            <a:ln w="28574">
              <a:solidFill>
                <a:srgbClr val="9191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7" name="object 137">
            <a:extLst>
              <a:ext uri="{FF2B5EF4-FFF2-40B4-BE49-F238E27FC236}">
                <a16:creationId xmlns:a16="http://schemas.microsoft.com/office/drawing/2014/main" id="{84F93ECD-4608-358C-85C4-C383379D4044}"/>
              </a:ext>
            </a:extLst>
          </p:cNvPr>
          <p:cNvSpPr txBox="1"/>
          <p:nvPr/>
        </p:nvSpPr>
        <p:spPr>
          <a:xfrm>
            <a:off x="467644" y="1797060"/>
            <a:ext cx="7073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RO</a:t>
            </a:r>
            <a:r>
              <a:rPr sz="1400" spc="-8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PCB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58" name="object 138">
            <a:extLst>
              <a:ext uri="{FF2B5EF4-FFF2-40B4-BE49-F238E27FC236}">
                <a16:creationId xmlns:a16="http://schemas.microsoft.com/office/drawing/2014/main" id="{37276DDD-9C43-A730-5F9E-2BB96398DE71}"/>
              </a:ext>
            </a:extLst>
          </p:cNvPr>
          <p:cNvSpPr txBox="1"/>
          <p:nvPr/>
        </p:nvSpPr>
        <p:spPr>
          <a:xfrm>
            <a:off x="3632251" y="1908115"/>
            <a:ext cx="4603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00090"/>
                </a:solidFill>
                <a:latin typeface="Arial MT"/>
                <a:cs typeface="Arial MT"/>
              </a:rPr>
              <a:t>Mesh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59" name="object 139">
            <a:extLst>
              <a:ext uri="{FF2B5EF4-FFF2-40B4-BE49-F238E27FC236}">
                <a16:creationId xmlns:a16="http://schemas.microsoft.com/office/drawing/2014/main" id="{36542960-32B1-47E8-04DB-421D16771C42}"/>
              </a:ext>
            </a:extLst>
          </p:cNvPr>
          <p:cNvGrpSpPr/>
          <p:nvPr/>
        </p:nvGrpSpPr>
        <p:grpSpPr>
          <a:xfrm>
            <a:off x="1214758" y="1625830"/>
            <a:ext cx="650240" cy="650875"/>
            <a:chOff x="1695778" y="2139837"/>
            <a:chExt cx="650240" cy="650875"/>
          </a:xfrm>
        </p:grpSpPr>
        <p:sp>
          <p:nvSpPr>
            <p:cNvPr id="160" name="object 140">
              <a:extLst>
                <a:ext uri="{FF2B5EF4-FFF2-40B4-BE49-F238E27FC236}">
                  <a16:creationId xmlns:a16="http://schemas.microsoft.com/office/drawing/2014/main" id="{26BD9C99-AD7F-C760-9BBE-FE458B083A7A}"/>
                </a:ext>
              </a:extLst>
            </p:cNvPr>
            <p:cNvSpPr/>
            <p:nvPr/>
          </p:nvSpPr>
          <p:spPr>
            <a:xfrm>
              <a:off x="1898662" y="2154748"/>
              <a:ext cx="442595" cy="325120"/>
            </a:xfrm>
            <a:custGeom>
              <a:avLst/>
              <a:gdLst/>
              <a:ahLst/>
              <a:cxnLst/>
              <a:rect l="l" t="t" r="r" b="b"/>
              <a:pathLst>
                <a:path w="442594" h="325119">
                  <a:moveTo>
                    <a:pt x="442539" y="324742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41">
              <a:extLst>
                <a:ext uri="{FF2B5EF4-FFF2-40B4-BE49-F238E27FC236}">
                  <a16:creationId xmlns:a16="http://schemas.microsoft.com/office/drawing/2014/main" id="{D29CD094-ECDD-65E1-0E0C-EB7F994B94AF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878341" y="2139837"/>
              <a:ext cx="121417" cy="110272"/>
            </a:xfrm>
            <a:prstGeom prst="rect">
              <a:avLst/>
            </a:prstGeom>
          </p:spPr>
        </p:pic>
        <p:sp>
          <p:nvSpPr>
            <p:cNvPr id="162" name="object 142">
              <a:extLst>
                <a:ext uri="{FF2B5EF4-FFF2-40B4-BE49-F238E27FC236}">
                  <a16:creationId xmlns:a16="http://schemas.microsoft.com/office/drawing/2014/main" id="{36346376-F542-3B5A-CA89-BFBE2A3430CF}"/>
                </a:ext>
              </a:extLst>
            </p:cNvPr>
            <p:cNvSpPr/>
            <p:nvPr/>
          </p:nvSpPr>
          <p:spPr>
            <a:xfrm>
              <a:off x="1700541" y="2450987"/>
              <a:ext cx="442595" cy="325120"/>
            </a:xfrm>
            <a:custGeom>
              <a:avLst/>
              <a:gdLst/>
              <a:ahLst/>
              <a:cxnLst/>
              <a:rect l="l" t="t" r="r" b="b"/>
              <a:pathLst>
                <a:path w="442594" h="325119">
                  <a:moveTo>
                    <a:pt x="0" y="0"/>
                  </a:moveTo>
                  <a:lnTo>
                    <a:pt x="442438" y="32480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43">
              <a:extLst>
                <a:ext uri="{FF2B5EF4-FFF2-40B4-BE49-F238E27FC236}">
                  <a16:creationId xmlns:a16="http://schemas.microsoft.com/office/drawing/2014/main" id="{AA862F6E-3331-DF6A-00BF-CE92221AFEDA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041885" y="2680429"/>
              <a:ext cx="121412" cy="110282"/>
            </a:xfrm>
            <a:prstGeom prst="rect">
              <a:avLst/>
            </a:prstGeom>
          </p:spPr>
        </p:pic>
      </p:grpSp>
      <p:sp>
        <p:nvSpPr>
          <p:cNvPr id="164" name="object 144">
            <a:extLst>
              <a:ext uri="{FF2B5EF4-FFF2-40B4-BE49-F238E27FC236}">
                <a16:creationId xmlns:a16="http://schemas.microsoft.com/office/drawing/2014/main" id="{E06A9595-E50C-BE8B-58AA-EA189E8A58B5}"/>
              </a:ext>
            </a:extLst>
          </p:cNvPr>
          <p:cNvSpPr txBox="1"/>
          <p:nvPr/>
        </p:nvSpPr>
        <p:spPr>
          <a:xfrm>
            <a:off x="824983" y="795247"/>
            <a:ext cx="73634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06010" algn="l"/>
              </a:tabLst>
            </a:pPr>
            <a:r>
              <a:rPr sz="1800" i="1" dirty="0">
                <a:solidFill>
                  <a:srgbClr val="0000FF"/>
                </a:solidFill>
                <a:latin typeface="Arial"/>
                <a:cs typeface="Arial"/>
              </a:rPr>
              <a:t>MM </a:t>
            </a:r>
            <a:r>
              <a:rPr sz="1800" i="1" spc="-5" dirty="0">
                <a:solidFill>
                  <a:srgbClr val="0000FF"/>
                </a:solidFill>
                <a:latin typeface="Arial"/>
                <a:cs typeface="Arial"/>
              </a:rPr>
              <a:t>Quadruplet</a:t>
            </a:r>
            <a:r>
              <a:rPr sz="1800" i="1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00FF"/>
                </a:solidFill>
                <a:latin typeface="Arial"/>
                <a:cs typeface="Arial"/>
              </a:rPr>
              <a:t>Exploded</a:t>
            </a:r>
            <a:r>
              <a:rPr sz="1800" i="1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0000FF"/>
                </a:solidFill>
                <a:latin typeface="Arial"/>
                <a:cs typeface="Arial"/>
              </a:rPr>
              <a:t>View	</a:t>
            </a:r>
            <a:r>
              <a:rPr sz="1800" i="1" dirty="0">
                <a:solidFill>
                  <a:srgbClr val="0000FF"/>
                </a:solidFill>
                <a:latin typeface="Arial"/>
                <a:cs typeface="Arial"/>
              </a:rPr>
              <a:t>Building</a:t>
            </a:r>
            <a:r>
              <a:rPr sz="1800" i="1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00FF"/>
                </a:solidFill>
                <a:latin typeface="Arial"/>
                <a:cs typeface="Arial"/>
              </a:rPr>
              <a:t>Large</a:t>
            </a:r>
            <a:r>
              <a:rPr sz="1800" i="1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00FF"/>
                </a:solidFill>
                <a:latin typeface="Arial"/>
                <a:cs typeface="Arial"/>
              </a:rPr>
              <a:t>Area</a:t>
            </a:r>
            <a:r>
              <a:rPr sz="1800" i="1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00FF"/>
                </a:solidFill>
                <a:latin typeface="Arial"/>
                <a:cs typeface="Arial"/>
              </a:rPr>
              <a:t>MM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5" name="object 145">
            <a:extLst>
              <a:ext uri="{FF2B5EF4-FFF2-40B4-BE49-F238E27FC236}">
                <a16:creationId xmlns:a16="http://schemas.microsoft.com/office/drawing/2014/main" id="{551E4EC7-A8B0-6049-E1C0-BA04FF370140}"/>
              </a:ext>
            </a:extLst>
          </p:cNvPr>
          <p:cNvSpPr txBox="1"/>
          <p:nvPr/>
        </p:nvSpPr>
        <p:spPr>
          <a:xfrm>
            <a:off x="1204658" y="2770756"/>
            <a:ext cx="23933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 MT"/>
                <a:cs typeface="Arial MT"/>
              </a:rPr>
              <a:t>Stereo</a:t>
            </a:r>
            <a:r>
              <a:rPr sz="1400" spc="-9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Angle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: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+/-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1.5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degrees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66" name="object 146">
            <a:extLst>
              <a:ext uri="{FF2B5EF4-FFF2-40B4-BE49-F238E27FC236}">
                <a16:creationId xmlns:a16="http://schemas.microsoft.com/office/drawing/2014/main" id="{105BD380-AB6D-9F54-2793-B9BD2ACA8D5A}"/>
              </a:ext>
            </a:extLst>
          </p:cNvPr>
          <p:cNvSpPr txBox="1"/>
          <p:nvPr/>
        </p:nvSpPr>
        <p:spPr>
          <a:xfrm>
            <a:off x="798258" y="4624956"/>
            <a:ext cx="33826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Mesh: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Steel Wire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Dia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30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µm;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Pitch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100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µm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67" name="object 147">
            <a:extLst>
              <a:ext uri="{FF2B5EF4-FFF2-40B4-BE49-F238E27FC236}">
                <a16:creationId xmlns:a16="http://schemas.microsoft.com/office/drawing/2014/main" id="{FE1F837B-4572-2820-2194-BEAF23FD2ABA}"/>
              </a:ext>
            </a:extLst>
          </p:cNvPr>
          <p:cNvSpPr txBox="1"/>
          <p:nvPr/>
        </p:nvSpPr>
        <p:spPr>
          <a:xfrm>
            <a:off x="6787235" y="3903008"/>
            <a:ext cx="943610" cy="307975"/>
          </a:xfrm>
          <a:prstGeom prst="rect">
            <a:avLst/>
          </a:prstGeom>
          <a:solidFill>
            <a:srgbClr val="FFFFFF">
              <a:alpha val="30198"/>
            </a:srgbClr>
          </a:solidFill>
        </p:spPr>
        <p:txBody>
          <a:bodyPr vert="horz" wrap="square" lIns="0" tIns="45719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59"/>
              </a:spcBef>
            </a:pPr>
            <a:r>
              <a:rPr sz="1400" b="1" dirty="0">
                <a:solidFill>
                  <a:srgbClr val="0000FF"/>
                </a:solidFill>
                <a:latin typeface="Calibri"/>
                <a:cs typeface="Calibri"/>
              </a:rPr>
              <a:t>Half</a:t>
            </a:r>
            <a:r>
              <a:rPr sz="1400" b="1" spc="-4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0000FF"/>
                </a:solidFill>
                <a:latin typeface="Calibri"/>
                <a:cs typeface="Calibri"/>
              </a:rPr>
              <a:t>Panel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68" name="object 148">
            <a:extLst>
              <a:ext uri="{FF2B5EF4-FFF2-40B4-BE49-F238E27FC236}">
                <a16:creationId xmlns:a16="http://schemas.microsoft.com/office/drawing/2014/main" id="{9B968337-6309-7338-20B8-B26867F04152}"/>
              </a:ext>
            </a:extLst>
          </p:cNvPr>
          <p:cNvSpPr txBox="1"/>
          <p:nvPr/>
        </p:nvSpPr>
        <p:spPr>
          <a:xfrm>
            <a:off x="1115758" y="3735956"/>
            <a:ext cx="25527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Each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Panel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is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about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30" dirty="0">
                <a:latin typeface="Arial MT"/>
                <a:cs typeface="Arial MT"/>
              </a:rPr>
              <a:t>11mm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thick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69" name="object 149">
            <a:extLst>
              <a:ext uri="{FF2B5EF4-FFF2-40B4-BE49-F238E27FC236}">
                <a16:creationId xmlns:a16="http://schemas.microsoft.com/office/drawing/2014/main" id="{3810A9D1-C3E2-7E50-B03F-F55D85A98AE4}"/>
              </a:ext>
            </a:extLst>
          </p:cNvPr>
          <p:cNvSpPr txBox="1"/>
          <p:nvPr/>
        </p:nvSpPr>
        <p:spPr>
          <a:xfrm>
            <a:off x="395427" y="5472895"/>
            <a:ext cx="3999229" cy="584835"/>
          </a:xfrm>
          <a:prstGeom prst="rect">
            <a:avLst/>
          </a:prstGeom>
          <a:solidFill>
            <a:srgbClr val="F5E3E2"/>
          </a:solidFill>
        </p:spPr>
        <p:txBody>
          <a:bodyPr vert="horz" wrap="square" lIns="0" tIns="55879" rIns="0" bIns="0" rtlCol="0">
            <a:spAutoFit/>
          </a:bodyPr>
          <a:lstStyle/>
          <a:p>
            <a:pPr marL="91440" marR="427355">
              <a:lnSpc>
                <a:spcPts val="1900"/>
              </a:lnSpc>
              <a:spcBef>
                <a:spcPts val="439"/>
              </a:spcBef>
            </a:pPr>
            <a:r>
              <a:rPr sz="1600" dirty="0">
                <a:latin typeface="Calibri"/>
                <a:cs typeface="Calibri"/>
              </a:rPr>
              <a:t>Five panels </a:t>
            </a:r>
            <a:r>
              <a:rPr sz="1600" spc="-5" dirty="0">
                <a:latin typeface="Calibri"/>
                <a:cs typeface="Calibri"/>
              </a:rPr>
              <a:t>joined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5" dirty="0">
                <a:latin typeface="Calibri"/>
                <a:cs typeface="Calibri"/>
              </a:rPr>
              <a:t>make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5" dirty="0">
                <a:latin typeface="Calibri"/>
                <a:cs typeface="Calibri"/>
              </a:rPr>
              <a:t>detector </a:t>
            </a:r>
            <a:r>
              <a:rPr sz="1600" dirty="0">
                <a:latin typeface="Calibri"/>
                <a:cs typeface="Calibri"/>
              </a:rPr>
              <a:t>unit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(Quadruplet) with</a:t>
            </a:r>
            <a:r>
              <a:rPr sz="1600" dirty="0">
                <a:latin typeface="Calibri"/>
                <a:cs typeface="Calibri"/>
              </a:rPr>
              <a:t> 4 gas </a:t>
            </a:r>
            <a:r>
              <a:rPr sz="1600" spc="-5" dirty="0">
                <a:latin typeface="Calibri"/>
                <a:cs typeface="Calibri"/>
              </a:rPr>
              <a:t>layers.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0" name="object 150">
            <a:extLst>
              <a:ext uri="{FF2B5EF4-FFF2-40B4-BE49-F238E27FC236}">
                <a16:creationId xmlns:a16="http://schemas.microsoft.com/office/drawing/2014/main" id="{14D08515-28A5-3AEE-786A-D3AB32AC44A3}"/>
              </a:ext>
            </a:extLst>
          </p:cNvPr>
          <p:cNvSpPr txBox="1"/>
          <p:nvPr/>
        </p:nvSpPr>
        <p:spPr>
          <a:xfrm>
            <a:off x="7132954" y="5193575"/>
            <a:ext cx="1168400" cy="306705"/>
          </a:xfrm>
          <a:prstGeom prst="rect">
            <a:avLst/>
          </a:prstGeom>
          <a:solidFill>
            <a:srgbClr val="FFFFFF">
              <a:alpha val="30198"/>
            </a:srgbClr>
          </a:solidFill>
        </p:spPr>
        <p:txBody>
          <a:bodyPr vert="horz" wrap="square" lIns="0" tIns="45719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59"/>
              </a:spcBef>
            </a:pPr>
            <a:r>
              <a:rPr sz="1400" dirty="0">
                <a:solidFill>
                  <a:srgbClr val="0000FF"/>
                </a:solidFill>
                <a:latin typeface="Symbol"/>
                <a:cs typeface="Symbol"/>
              </a:rPr>
              <a:t></a:t>
            </a:r>
            <a:r>
              <a:rPr sz="1400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FF"/>
                </a:solidFill>
                <a:latin typeface="Calibri"/>
                <a:cs typeface="Calibri"/>
              </a:rPr>
              <a:t>=</a:t>
            </a:r>
            <a:r>
              <a:rPr sz="1400" b="1" spc="-2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0000FF"/>
                </a:solidFill>
                <a:latin typeface="Calibri"/>
                <a:cs typeface="Calibri"/>
              </a:rPr>
              <a:t>50</a:t>
            </a:r>
            <a:r>
              <a:rPr sz="1400" b="1" spc="-2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00FF"/>
                </a:solidFill>
                <a:latin typeface="Calibri"/>
                <a:cs typeface="Calibri"/>
              </a:rPr>
              <a:t>kg/m</a:t>
            </a:r>
            <a:r>
              <a:rPr sz="1350" b="1" baseline="24691" dirty="0">
                <a:solidFill>
                  <a:srgbClr val="0433FF"/>
                </a:solidFill>
                <a:latin typeface="Calibri"/>
                <a:cs typeface="Calibri"/>
              </a:rPr>
              <a:t>3</a:t>
            </a:r>
            <a:endParaRPr sz="1350" baseline="24691" dirty="0">
              <a:latin typeface="Calibri"/>
              <a:cs typeface="Calibri"/>
            </a:endParaRPr>
          </a:p>
        </p:txBody>
      </p:sp>
      <p:pic>
        <p:nvPicPr>
          <p:cNvPr id="171" name="object 129">
            <a:extLst>
              <a:ext uri="{FF2B5EF4-FFF2-40B4-BE49-F238E27FC236}">
                <a16:creationId xmlns:a16="http://schemas.microsoft.com/office/drawing/2014/main" id="{68A4C445-D233-D62B-3A6B-10ED80E060A9}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822266" y="3488498"/>
            <a:ext cx="1687127" cy="2701823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F74578F7-E0BB-27BA-E0FE-E85F6276FF65}"/>
              </a:ext>
            </a:extLst>
          </p:cNvPr>
          <p:cNvGrpSpPr/>
          <p:nvPr/>
        </p:nvGrpSpPr>
        <p:grpSpPr>
          <a:xfrm>
            <a:off x="8431050" y="628174"/>
            <a:ext cx="3405307" cy="2675373"/>
            <a:chOff x="6139869" y="1393403"/>
            <a:chExt cx="3405307" cy="2675373"/>
          </a:xfrm>
        </p:grpSpPr>
        <p:grpSp>
          <p:nvGrpSpPr>
            <p:cNvPr id="173" name="object 8">
              <a:extLst>
                <a:ext uri="{FF2B5EF4-FFF2-40B4-BE49-F238E27FC236}">
                  <a16:creationId xmlns:a16="http://schemas.microsoft.com/office/drawing/2014/main" id="{146D4028-2B32-380B-1CAC-86E06A7862C5}"/>
                </a:ext>
              </a:extLst>
            </p:cNvPr>
            <p:cNvGrpSpPr/>
            <p:nvPr/>
          </p:nvGrpSpPr>
          <p:grpSpPr>
            <a:xfrm>
              <a:off x="6513567" y="1812365"/>
              <a:ext cx="981075" cy="224154"/>
              <a:chOff x="6513567" y="1812365"/>
              <a:chExt cx="981075" cy="224154"/>
            </a:xfrm>
          </p:grpSpPr>
          <p:sp>
            <p:nvSpPr>
              <p:cNvPr id="284" name="object 9">
                <a:extLst>
                  <a:ext uri="{FF2B5EF4-FFF2-40B4-BE49-F238E27FC236}">
                    <a16:creationId xmlns:a16="http://schemas.microsoft.com/office/drawing/2014/main" id="{1705A971-7EA7-B867-5C1A-1CB7C7C28376}"/>
                  </a:ext>
                </a:extLst>
              </p:cNvPr>
              <p:cNvSpPr/>
              <p:nvPr/>
            </p:nvSpPr>
            <p:spPr>
              <a:xfrm>
                <a:off x="6586499" y="1817127"/>
                <a:ext cx="12509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9050">
                    <a:moveTo>
                      <a:pt x="124489" y="0"/>
                    </a:moveTo>
                    <a:lnTo>
                      <a:pt x="0" y="0"/>
                    </a:lnTo>
                    <a:lnTo>
                      <a:pt x="0" y="19030"/>
                    </a:lnTo>
                    <a:lnTo>
                      <a:pt x="124489" y="19030"/>
                    </a:lnTo>
                    <a:lnTo>
                      <a:pt x="124489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5" name="object 10">
                <a:extLst>
                  <a:ext uri="{FF2B5EF4-FFF2-40B4-BE49-F238E27FC236}">
                    <a16:creationId xmlns:a16="http://schemas.microsoft.com/office/drawing/2014/main" id="{7CF6B3E5-5FDD-02E6-6A7E-59CE1C4FD90D}"/>
                  </a:ext>
                </a:extLst>
              </p:cNvPr>
              <p:cNvSpPr/>
              <p:nvPr/>
            </p:nvSpPr>
            <p:spPr>
              <a:xfrm>
                <a:off x="6581737" y="1812365"/>
                <a:ext cx="13462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34620" h="25400">
                    <a:moveTo>
                      <a:pt x="0" y="24856"/>
                    </a:moveTo>
                    <a:lnTo>
                      <a:pt x="134014" y="24856"/>
                    </a:lnTo>
                    <a:lnTo>
                      <a:pt x="134014" y="0"/>
                    </a:lnTo>
                    <a:lnTo>
                      <a:pt x="0" y="0"/>
                    </a:lnTo>
                    <a:lnTo>
                      <a:pt x="0" y="24856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6" name="object 11">
                <a:extLst>
                  <a:ext uri="{FF2B5EF4-FFF2-40B4-BE49-F238E27FC236}">
                    <a16:creationId xmlns:a16="http://schemas.microsoft.com/office/drawing/2014/main" id="{1EA3529B-7988-7E9C-B7E9-47084F8CD72D}"/>
                  </a:ext>
                </a:extLst>
              </p:cNvPr>
              <p:cNvSpPr/>
              <p:nvPr/>
            </p:nvSpPr>
            <p:spPr>
              <a:xfrm>
                <a:off x="6783607" y="1817127"/>
                <a:ext cx="12509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9050">
                    <a:moveTo>
                      <a:pt x="124489" y="0"/>
                    </a:moveTo>
                    <a:lnTo>
                      <a:pt x="0" y="0"/>
                    </a:lnTo>
                    <a:lnTo>
                      <a:pt x="0" y="19030"/>
                    </a:lnTo>
                    <a:lnTo>
                      <a:pt x="124489" y="19030"/>
                    </a:lnTo>
                    <a:lnTo>
                      <a:pt x="124489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7" name="object 12">
                <a:extLst>
                  <a:ext uri="{FF2B5EF4-FFF2-40B4-BE49-F238E27FC236}">
                    <a16:creationId xmlns:a16="http://schemas.microsoft.com/office/drawing/2014/main" id="{DAEF7C03-78A2-029B-25E6-F7C4482DED59}"/>
                  </a:ext>
                </a:extLst>
              </p:cNvPr>
              <p:cNvSpPr/>
              <p:nvPr/>
            </p:nvSpPr>
            <p:spPr>
              <a:xfrm>
                <a:off x="6778844" y="1812365"/>
                <a:ext cx="13462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34620" h="25400">
                    <a:moveTo>
                      <a:pt x="0" y="24856"/>
                    </a:moveTo>
                    <a:lnTo>
                      <a:pt x="134014" y="24856"/>
                    </a:lnTo>
                    <a:lnTo>
                      <a:pt x="134014" y="0"/>
                    </a:lnTo>
                    <a:lnTo>
                      <a:pt x="0" y="0"/>
                    </a:lnTo>
                    <a:lnTo>
                      <a:pt x="0" y="24856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8" name="object 13">
                <a:extLst>
                  <a:ext uri="{FF2B5EF4-FFF2-40B4-BE49-F238E27FC236}">
                    <a16:creationId xmlns:a16="http://schemas.microsoft.com/office/drawing/2014/main" id="{5693B286-0BC1-17D8-C876-0929FB0A36DC}"/>
                  </a:ext>
                </a:extLst>
              </p:cNvPr>
              <p:cNvSpPr/>
              <p:nvPr/>
            </p:nvSpPr>
            <p:spPr>
              <a:xfrm>
                <a:off x="6970340" y="1817127"/>
                <a:ext cx="12509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9050">
                    <a:moveTo>
                      <a:pt x="124489" y="0"/>
                    </a:moveTo>
                    <a:lnTo>
                      <a:pt x="0" y="0"/>
                    </a:lnTo>
                    <a:lnTo>
                      <a:pt x="0" y="19030"/>
                    </a:lnTo>
                    <a:lnTo>
                      <a:pt x="124489" y="19030"/>
                    </a:lnTo>
                    <a:lnTo>
                      <a:pt x="124489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9" name="object 14">
                <a:extLst>
                  <a:ext uri="{FF2B5EF4-FFF2-40B4-BE49-F238E27FC236}">
                    <a16:creationId xmlns:a16="http://schemas.microsoft.com/office/drawing/2014/main" id="{ECFFC9D4-087C-A77E-57A9-6E7233C5A0CE}"/>
                  </a:ext>
                </a:extLst>
              </p:cNvPr>
              <p:cNvSpPr/>
              <p:nvPr/>
            </p:nvSpPr>
            <p:spPr>
              <a:xfrm>
                <a:off x="6965578" y="1812365"/>
                <a:ext cx="13462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34620" h="25400">
                    <a:moveTo>
                      <a:pt x="0" y="24856"/>
                    </a:moveTo>
                    <a:lnTo>
                      <a:pt x="134014" y="24856"/>
                    </a:lnTo>
                    <a:lnTo>
                      <a:pt x="134014" y="0"/>
                    </a:lnTo>
                    <a:lnTo>
                      <a:pt x="0" y="0"/>
                    </a:lnTo>
                    <a:lnTo>
                      <a:pt x="0" y="24856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0" name="object 15">
                <a:extLst>
                  <a:ext uri="{FF2B5EF4-FFF2-40B4-BE49-F238E27FC236}">
                    <a16:creationId xmlns:a16="http://schemas.microsoft.com/office/drawing/2014/main" id="{BD4E5790-403D-EB46-6AB4-E0EEE521F9D9}"/>
                  </a:ext>
                </a:extLst>
              </p:cNvPr>
              <p:cNvSpPr/>
              <p:nvPr/>
            </p:nvSpPr>
            <p:spPr>
              <a:xfrm>
                <a:off x="7146700" y="1817127"/>
                <a:ext cx="12509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9050">
                    <a:moveTo>
                      <a:pt x="124489" y="0"/>
                    </a:moveTo>
                    <a:lnTo>
                      <a:pt x="0" y="0"/>
                    </a:lnTo>
                    <a:lnTo>
                      <a:pt x="0" y="19030"/>
                    </a:lnTo>
                    <a:lnTo>
                      <a:pt x="124489" y="19030"/>
                    </a:lnTo>
                    <a:lnTo>
                      <a:pt x="124489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1" name="object 16">
                <a:extLst>
                  <a:ext uri="{FF2B5EF4-FFF2-40B4-BE49-F238E27FC236}">
                    <a16:creationId xmlns:a16="http://schemas.microsoft.com/office/drawing/2014/main" id="{E6657960-204B-B3AB-B8CC-916481FC3F5E}"/>
                  </a:ext>
                </a:extLst>
              </p:cNvPr>
              <p:cNvSpPr/>
              <p:nvPr/>
            </p:nvSpPr>
            <p:spPr>
              <a:xfrm>
                <a:off x="7141937" y="1812365"/>
                <a:ext cx="13462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34620" h="25400">
                    <a:moveTo>
                      <a:pt x="0" y="24856"/>
                    </a:moveTo>
                    <a:lnTo>
                      <a:pt x="134014" y="24856"/>
                    </a:lnTo>
                    <a:lnTo>
                      <a:pt x="134014" y="0"/>
                    </a:lnTo>
                    <a:lnTo>
                      <a:pt x="0" y="0"/>
                    </a:lnTo>
                    <a:lnTo>
                      <a:pt x="0" y="24856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2" name="object 17">
                <a:extLst>
                  <a:ext uri="{FF2B5EF4-FFF2-40B4-BE49-F238E27FC236}">
                    <a16:creationId xmlns:a16="http://schemas.microsoft.com/office/drawing/2014/main" id="{0FB2A646-A710-0944-6F72-613D07C658A6}"/>
                  </a:ext>
                </a:extLst>
              </p:cNvPr>
              <p:cNvSpPr/>
              <p:nvPr/>
            </p:nvSpPr>
            <p:spPr>
              <a:xfrm>
                <a:off x="7333433" y="1817127"/>
                <a:ext cx="12509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9050">
                    <a:moveTo>
                      <a:pt x="124489" y="0"/>
                    </a:moveTo>
                    <a:lnTo>
                      <a:pt x="0" y="0"/>
                    </a:lnTo>
                    <a:lnTo>
                      <a:pt x="0" y="19030"/>
                    </a:lnTo>
                    <a:lnTo>
                      <a:pt x="124489" y="19030"/>
                    </a:lnTo>
                    <a:lnTo>
                      <a:pt x="124489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3" name="object 18">
                <a:extLst>
                  <a:ext uri="{FF2B5EF4-FFF2-40B4-BE49-F238E27FC236}">
                    <a16:creationId xmlns:a16="http://schemas.microsoft.com/office/drawing/2014/main" id="{A7E6C2FB-A556-FCF8-AB8F-AEE10F7E4F9D}"/>
                  </a:ext>
                </a:extLst>
              </p:cNvPr>
              <p:cNvSpPr/>
              <p:nvPr/>
            </p:nvSpPr>
            <p:spPr>
              <a:xfrm>
                <a:off x="7328671" y="1812365"/>
                <a:ext cx="13462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34620" h="25400">
                    <a:moveTo>
                      <a:pt x="0" y="24856"/>
                    </a:moveTo>
                    <a:lnTo>
                      <a:pt x="134014" y="24856"/>
                    </a:lnTo>
                    <a:lnTo>
                      <a:pt x="134014" y="0"/>
                    </a:lnTo>
                    <a:lnTo>
                      <a:pt x="0" y="0"/>
                    </a:lnTo>
                    <a:lnTo>
                      <a:pt x="0" y="24856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4" name="object 19">
                <a:extLst>
                  <a:ext uri="{FF2B5EF4-FFF2-40B4-BE49-F238E27FC236}">
                    <a16:creationId xmlns:a16="http://schemas.microsoft.com/office/drawing/2014/main" id="{D47E5E06-B63F-7547-7FC3-3A1CF6203F4D}"/>
                  </a:ext>
                </a:extLst>
              </p:cNvPr>
              <p:cNvSpPr/>
              <p:nvPr/>
            </p:nvSpPr>
            <p:spPr>
              <a:xfrm>
                <a:off x="6518329" y="1837221"/>
                <a:ext cx="971550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971550" h="194310">
                    <a:moveTo>
                      <a:pt x="971122" y="0"/>
                    </a:moveTo>
                    <a:lnTo>
                      <a:pt x="0" y="0"/>
                    </a:lnTo>
                    <a:lnTo>
                      <a:pt x="0" y="194280"/>
                    </a:lnTo>
                    <a:lnTo>
                      <a:pt x="971122" y="194280"/>
                    </a:lnTo>
                    <a:lnTo>
                      <a:pt x="971122" y="0"/>
                    </a:lnTo>
                    <a:close/>
                  </a:path>
                </a:pathLst>
              </a:custGeom>
              <a:solidFill>
                <a:srgbClr val="A1D56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5" name="object 20">
                <a:extLst>
                  <a:ext uri="{FF2B5EF4-FFF2-40B4-BE49-F238E27FC236}">
                    <a16:creationId xmlns:a16="http://schemas.microsoft.com/office/drawing/2014/main" id="{6E33089D-4896-D375-3DAD-1157C5F88A26}"/>
                  </a:ext>
                </a:extLst>
              </p:cNvPr>
              <p:cNvSpPr/>
              <p:nvPr/>
            </p:nvSpPr>
            <p:spPr>
              <a:xfrm>
                <a:off x="6518330" y="1837221"/>
                <a:ext cx="971550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971550" h="194310">
                    <a:moveTo>
                      <a:pt x="0" y="0"/>
                    </a:moveTo>
                    <a:lnTo>
                      <a:pt x="971122" y="0"/>
                    </a:lnTo>
                    <a:lnTo>
                      <a:pt x="971122" y="194280"/>
                    </a:lnTo>
                    <a:lnTo>
                      <a:pt x="0" y="194280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74" name="object 21">
              <a:extLst>
                <a:ext uri="{FF2B5EF4-FFF2-40B4-BE49-F238E27FC236}">
                  <a16:creationId xmlns:a16="http://schemas.microsoft.com/office/drawing/2014/main" id="{B0A1C2E2-9F96-A03D-76AC-D7257890D5BF}"/>
                </a:ext>
              </a:extLst>
            </p:cNvPr>
            <p:cNvGrpSpPr/>
            <p:nvPr/>
          </p:nvGrpSpPr>
          <p:grpSpPr>
            <a:xfrm>
              <a:off x="7925997" y="1820402"/>
              <a:ext cx="981075" cy="87630"/>
              <a:chOff x="7925997" y="1820402"/>
              <a:chExt cx="981075" cy="87630"/>
            </a:xfrm>
          </p:grpSpPr>
          <p:sp>
            <p:nvSpPr>
              <p:cNvPr id="272" name="object 22">
                <a:extLst>
                  <a:ext uri="{FF2B5EF4-FFF2-40B4-BE49-F238E27FC236}">
                    <a16:creationId xmlns:a16="http://schemas.microsoft.com/office/drawing/2014/main" id="{477045C1-64DE-DA6F-A7BD-61F730CDD0FB}"/>
                  </a:ext>
                </a:extLst>
              </p:cNvPr>
              <p:cNvSpPr/>
              <p:nvPr/>
            </p:nvSpPr>
            <p:spPr>
              <a:xfrm>
                <a:off x="7930760" y="1843011"/>
                <a:ext cx="97155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971550" h="60325">
                    <a:moveTo>
                      <a:pt x="971122" y="0"/>
                    </a:moveTo>
                    <a:lnTo>
                      <a:pt x="0" y="0"/>
                    </a:lnTo>
                    <a:lnTo>
                      <a:pt x="0" y="59880"/>
                    </a:lnTo>
                    <a:lnTo>
                      <a:pt x="971122" y="59880"/>
                    </a:lnTo>
                    <a:lnTo>
                      <a:pt x="971122" y="0"/>
                    </a:lnTo>
                    <a:close/>
                  </a:path>
                </a:pathLst>
              </a:custGeom>
              <a:solidFill>
                <a:srgbClr val="FFC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3" name="object 23">
                <a:extLst>
                  <a:ext uri="{FF2B5EF4-FFF2-40B4-BE49-F238E27FC236}">
                    <a16:creationId xmlns:a16="http://schemas.microsoft.com/office/drawing/2014/main" id="{32BEF728-3203-1405-3889-387CB91E23C9}"/>
                  </a:ext>
                </a:extLst>
              </p:cNvPr>
              <p:cNvSpPr/>
              <p:nvPr/>
            </p:nvSpPr>
            <p:spPr>
              <a:xfrm>
                <a:off x="7930760" y="1843011"/>
                <a:ext cx="97155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971550" h="60325">
                    <a:moveTo>
                      <a:pt x="0" y="0"/>
                    </a:moveTo>
                    <a:lnTo>
                      <a:pt x="971122" y="0"/>
                    </a:lnTo>
                    <a:lnTo>
                      <a:pt x="971122" y="59880"/>
                    </a:lnTo>
                    <a:lnTo>
                      <a:pt x="0" y="59880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FFC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4" name="object 24">
                <a:extLst>
                  <a:ext uri="{FF2B5EF4-FFF2-40B4-BE49-F238E27FC236}">
                    <a16:creationId xmlns:a16="http://schemas.microsoft.com/office/drawing/2014/main" id="{82DC2D8E-C2AA-38A2-57EA-EBEB070FFE46}"/>
                  </a:ext>
                </a:extLst>
              </p:cNvPr>
              <p:cNvSpPr/>
              <p:nvPr/>
            </p:nvSpPr>
            <p:spPr>
              <a:xfrm>
                <a:off x="7998483" y="1825165"/>
                <a:ext cx="130810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30809" h="18414">
                    <a:moveTo>
                      <a:pt x="130313" y="0"/>
                    </a:moveTo>
                    <a:lnTo>
                      <a:pt x="0" y="0"/>
                    </a:lnTo>
                    <a:lnTo>
                      <a:pt x="0" y="17846"/>
                    </a:lnTo>
                    <a:lnTo>
                      <a:pt x="130313" y="17846"/>
                    </a:lnTo>
                    <a:lnTo>
                      <a:pt x="1303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5" name="object 25">
                <a:extLst>
                  <a:ext uri="{FF2B5EF4-FFF2-40B4-BE49-F238E27FC236}">
                    <a16:creationId xmlns:a16="http://schemas.microsoft.com/office/drawing/2014/main" id="{CE8FE61D-12E7-5760-0C40-F874A85C6866}"/>
                  </a:ext>
                </a:extLst>
              </p:cNvPr>
              <p:cNvSpPr/>
              <p:nvPr/>
            </p:nvSpPr>
            <p:spPr>
              <a:xfrm>
                <a:off x="7998482" y="1825165"/>
                <a:ext cx="130810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30809" h="18414">
                    <a:moveTo>
                      <a:pt x="0" y="0"/>
                    </a:moveTo>
                    <a:lnTo>
                      <a:pt x="130312" y="0"/>
                    </a:lnTo>
                    <a:lnTo>
                      <a:pt x="130312" y="17845"/>
                    </a:lnTo>
                    <a:lnTo>
                      <a:pt x="0" y="17845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6" name="object 26">
                <a:extLst>
                  <a:ext uri="{FF2B5EF4-FFF2-40B4-BE49-F238E27FC236}">
                    <a16:creationId xmlns:a16="http://schemas.microsoft.com/office/drawing/2014/main" id="{CC68E342-D411-B456-C36C-737C0521A049}"/>
                  </a:ext>
                </a:extLst>
              </p:cNvPr>
              <p:cNvSpPr/>
              <p:nvPr/>
            </p:nvSpPr>
            <p:spPr>
              <a:xfrm>
                <a:off x="8185620" y="1825165"/>
                <a:ext cx="11620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8414">
                    <a:moveTo>
                      <a:pt x="115916" y="0"/>
                    </a:moveTo>
                    <a:lnTo>
                      <a:pt x="0" y="0"/>
                    </a:lnTo>
                    <a:lnTo>
                      <a:pt x="0" y="17846"/>
                    </a:lnTo>
                    <a:lnTo>
                      <a:pt x="115916" y="17846"/>
                    </a:lnTo>
                    <a:lnTo>
                      <a:pt x="11591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7" name="object 27">
                <a:extLst>
                  <a:ext uri="{FF2B5EF4-FFF2-40B4-BE49-F238E27FC236}">
                    <a16:creationId xmlns:a16="http://schemas.microsoft.com/office/drawing/2014/main" id="{81EDC004-89E8-D28E-284F-6ED2BB7F060C}"/>
                  </a:ext>
                </a:extLst>
              </p:cNvPr>
              <p:cNvSpPr/>
              <p:nvPr/>
            </p:nvSpPr>
            <p:spPr>
              <a:xfrm>
                <a:off x="8185620" y="1825165"/>
                <a:ext cx="11620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8414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17845"/>
                    </a:lnTo>
                    <a:lnTo>
                      <a:pt x="0" y="17845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8" name="object 28">
                <a:extLst>
                  <a:ext uri="{FF2B5EF4-FFF2-40B4-BE49-F238E27FC236}">
                    <a16:creationId xmlns:a16="http://schemas.microsoft.com/office/drawing/2014/main" id="{9C72B673-1B64-5B85-EAC3-85917F93D9F5}"/>
                  </a:ext>
                </a:extLst>
              </p:cNvPr>
              <p:cNvSpPr/>
              <p:nvPr/>
            </p:nvSpPr>
            <p:spPr>
              <a:xfrm>
                <a:off x="8358361" y="1825165"/>
                <a:ext cx="11620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8414">
                    <a:moveTo>
                      <a:pt x="115917" y="0"/>
                    </a:moveTo>
                    <a:lnTo>
                      <a:pt x="0" y="0"/>
                    </a:lnTo>
                    <a:lnTo>
                      <a:pt x="0" y="17846"/>
                    </a:lnTo>
                    <a:lnTo>
                      <a:pt x="115917" y="17846"/>
                    </a:lnTo>
                    <a:lnTo>
                      <a:pt x="11591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9" name="object 29">
                <a:extLst>
                  <a:ext uri="{FF2B5EF4-FFF2-40B4-BE49-F238E27FC236}">
                    <a16:creationId xmlns:a16="http://schemas.microsoft.com/office/drawing/2014/main" id="{BFAF1561-CFB2-4F85-1A9B-5AE62ED259FB}"/>
                  </a:ext>
                </a:extLst>
              </p:cNvPr>
              <p:cNvSpPr/>
              <p:nvPr/>
            </p:nvSpPr>
            <p:spPr>
              <a:xfrm>
                <a:off x="8358361" y="1825165"/>
                <a:ext cx="11620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8414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17845"/>
                    </a:lnTo>
                    <a:lnTo>
                      <a:pt x="0" y="17845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0" name="object 30">
                <a:extLst>
                  <a:ext uri="{FF2B5EF4-FFF2-40B4-BE49-F238E27FC236}">
                    <a16:creationId xmlns:a16="http://schemas.microsoft.com/office/drawing/2014/main" id="{537EF456-DDFB-B949-0301-25145C810F53}"/>
                  </a:ext>
                </a:extLst>
              </p:cNvPr>
              <p:cNvSpPr/>
              <p:nvPr/>
            </p:nvSpPr>
            <p:spPr>
              <a:xfrm>
                <a:off x="8531104" y="1825165"/>
                <a:ext cx="11620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8414">
                    <a:moveTo>
                      <a:pt x="115916" y="0"/>
                    </a:moveTo>
                    <a:lnTo>
                      <a:pt x="0" y="0"/>
                    </a:lnTo>
                    <a:lnTo>
                      <a:pt x="0" y="17846"/>
                    </a:lnTo>
                    <a:lnTo>
                      <a:pt x="115916" y="17846"/>
                    </a:lnTo>
                    <a:lnTo>
                      <a:pt x="11591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1" name="object 31">
                <a:extLst>
                  <a:ext uri="{FF2B5EF4-FFF2-40B4-BE49-F238E27FC236}">
                    <a16:creationId xmlns:a16="http://schemas.microsoft.com/office/drawing/2014/main" id="{EBD2F852-58D7-C85E-C262-A6085BBF1EF6}"/>
                  </a:ext>
                </a:extLst>
              </p:cNvPr>
              <p:cNvSpPr/>
              <p:nvPr/>
            </p:nvSpPr>
            <p:spPr>
              <a:xfrm>
                <a:off x="8531103" y="1825165"/>
                <a:ext cx="11620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8414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17845"/>
                    </a:lnTo>
                    <a:lnTo>
                      <a:pt x="0" y="17845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2" name="object 32">
                <a:extLst>
                  <a:ext uri="{FF2B5EF4-FFF2-40B4-BE49-F238E27FC236}">
                    <a16:creationId xmlns:a16="http://schemas.microsoft.com/office/drawing/2014/main" id="{9B6C5B49-CFC5-3CF5-8BFC-203897A2F715}"/>
                  </a:ext>
                </a:extLst>
              </p:cNvPr>
              <p:cNvSpPr/>
              <p:nvPr/>
            </p:nvSpPr>
            <p:spPr>
              <a:xfrm>
                <a:off x="8703846" y="1825165"/>
                <a:ext cx="115570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15570" h="18414">
                    <a:moveTo>
                      <a:pt x="115161" y="0"/>
                    </a:moveTo>
                    <a:lnTo>
                      <a:pt x="0" y="0"/>
                    </a:lnTo>
                    <a:lnTo>
                      <a:pt x="0" y="17846"/>
                    </a:lnTo>
                    <a:lnTo>
                      <a:pt x="115161" y="17846"/>
                    </a:lnTo>
                    <a:lnTo>
                      <a:pt x="11516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3" name="object 33">
                <a:extLst>
                  <a:ext uri="{FF2B5EF4-FFF2-40B4-BE49-F238E27FC236}">
                    <a16:creationId xmlns:a16="http://schemas.microsoft.com/office/drawing/2014/main" id="{247CD399-E061-6E3B-9EC6-CAC398357B41}"/>
                  </a:ext>
                </a:extLst>
              </p:cNvPr>
              <p:cNvSpPr/>
              <p:nvPr/>
            </p:nvSpPr>
            <p:spPr>
              <a:xfrm>
                <a:off x="8703845" y="1825165"/>
                <a:ext cx="115570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15570" h="18414">
                    <a:moveTo>
                      <a:pt x="0" y="0"/>
                    </a:moveTo>
                    <a:lnTo>
                      <a:pt x="115161" y="0"/>
                    </a:lnTo>
                    <a:lnTo>
                      <a:pt x="115161" y="17845"/>
                    </a:lnTo>
                    <a:lnTo>
                      <a:pt x="0" y="17845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75" name="object 34">
              <a:extLst>
                <a:ext uri="{FF2B5EF4-FFF2-40B4-BE49-F238E27FC236}">
                  <a16:creationId xmlns:a16="http://schemas.microsoft.com/office/drawing/2014/main" id="{939D93FE-E1D5-EB40-5E50-22415540B900}"/>
                </a:ext>
              </a:extLst>
            </p:cNvPr>
            <p:cNvGrpSpPr/>
            <p:nvPr/>
          </p:nvGrpSpPr>
          <p:grpSpPr>
            <a:xfrm>
              <a:off x="7209735" y="2456159"/>
              <a:ext cx="998855" cy="1512570"/>
              <a:chOff x="7209735" y="2456159"/>
              <a:chExt cx="998855" cy="1512570"/>
            </a:xfrm>
          </p:grpSpPr>
          <p:sp>
            <p:nvSpPr>
              <p:cNvPr id="202" name="object 35">
                <a:extLst>
                  <a:ext uri="{FF2B5EF4-FFF2-40B4-BE49-F238E27FC236}">
                    <a16:creationId xmlns:a16="http://schemas.microsoft.com/office/drawing/2014/main" id="{8CDB8A5C-8342-A61E-AC80-91811A0961AA}"/>
                  </a:ext>
                </a:extLst>
              </p:cNvPr>
              <p:cNvSpPr/>
              <p:nvPr/>
            </p:nvSpPr>
            <p:spPr>
              <a:xfrm>
                <a:off x="7214497" y="2480881"/>
                <a:ext cx="971550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971550" h="194310">
                    <a:moveTo>
                      <a:pt x="971122" y="0"/>
                    </a:moveTo>
                    <a:lnTo>
                      <a:pt x="0" y="0"/>
                    </a:lnTo>
                    <a:lnTo>
                      <a:pt x="0" y="194280"/>
                    </a:lnTo>
                    <a:lnTo>
                      <a:pt x="971122" y="194280"/>
                    </a:lnTo>
                    <a:lnTo>
                      <a:pt x="971122" y="0"/>
                    </a:lnTo>
                    <a:close/>
                  </a:path>
                </a:pathLst>
              </a:custGeom>
              <a:solidFill>
                <a:srgbClr val="A1D56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" name="object 36">
                <a:extLst>
                  <a:ext uri="{FF2B5EF4-FFF2-40B4-BE49-F238E27FC236}">
                    <a16:creationId xmlns:a16="http://schemas.microsoft.com/office/drawing/2014/main" id="{7FE66319-ABFB-8123-100F-9AC881A855EB}"/>
                  </a:ext>
                </a:extLst>
              </p:cNvPr>
              <p:cNvSpPr/>
              <p:nvPr/>
            </p:nvSpPr>
            <p:spPr>
              <a:xfrm>
                <a:off x="7214497" y="2480881"/>
                <a:ext cx="971550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971550" h="194310">
                    <a:moveTo>
                      <a:pt x="0" y="0"/>
                    </a:moveTo>
                    <a:lnTo>
                      <a:pt x="971121" y="0"/>
                    </a:lnTo>
                    <a:lnTo>
                      <a:pt x="971121" y="194280"/>
                    </a:lnTo>
                    <a:lnTo>
                      <a:pt x="0" y="194280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" name="object 37">
                <a:extLst>
                  <a:ext uri="{FF2B5EF4-FFF2-40B4-BE49-F238E27FC236}">
                    <a16:creationId xmlns:a16="http://schemas.microsoft.com/office/drawing/2014/main" id="{27FCC215-9655-74E7-ACFD-B48AC4F92307}"/>
                  </a:ext>
                </a:extLst>
              </p:cNvPr>
              <p:cNvSpPr/>
              <p:nvPr/>
            </p:nvSpPr>
            <p:spPr>
              <a:xfrm>
                <a:off x="7291557" y="2460922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115916" y="0"/>
                    </a:moveTo>
                    <a:lnTo>
                      <a:pt x="0" y="0"/>
                    </a:lnTo>
                    <a:lnTo>
                      <a:pt x="0" y="18712"/>
                    </a:lnTo>
                    <a:lnTo>
                      <a:pt x="115916" y="18712"/>
                    </a:lnTo>
                    <a:lnTo>
                      <a:pt x="115916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" name="object 38">
                <a:extLst>
                  <a:ext uri="{FF2B5EF4-FFF2-40B4-BE49-F238E27FC236}">
                    <a16:creationId xmlns:a16="http://schemas.microsoft.com/office/drawing/2014/main" id="{6C6C0DCE-42B9-A3F8-5725-6742F9B166A0}"/>
                  </a:ext>
                </a:extLst>
              </p:cNvPr>
              <p:cNvSpPr/>
              <p:nvPr/>
            </p:nvSpPr>
            <p:spPr>
              <a:xfrm>
                <a:off x="7291557" y="2460922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18712"/>
                    </a:lnTo>
                    <a:lnTo>
                      <a:pt x="0" y="18712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E75B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" name="object 39">
                <a:extLst>
                  <a:ext uri="{FF2B5EF4-FFF2-40B4-BE49-F238E27FC236}">
                    <a16:creationId xmlns:a16="http://schemas.microsoft.com/office/drawing/2014/main" id="{3F1382C9-41BD-DBFD-48D7-256C62FDED21}"/>
                  </a:ext>
                </a:extLst>
              </p:cNvPr>
              <p:cNvSpPr/>
              <p:nvPr/>
            </p:nvSpPr>
            <p:spPr>
              <a:xfrm>
                <a:off x="7475093" y="2460922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115916" y="0"/>
                    </a:moveTo>
                    <a:lnTo>
                      <a:pt x="0" y="0"/>
                    </a:lnTo>
                    <a:lnTo>
                      <a:pt x="0" y="18712"/>
                    </a:lnTo>
                    <a:lnTo>
                      <a:pt x="115916" y="18712"/>
                    </a:lnTo>
                    <a:lnTo>
                      <a:pt x="115916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" name="object 40">
                <a:extLst>
                  <a:ext uri="{FF2B5EF4-FFF2-40B4-BE49-F238E27FC236}">
                    <a16:creationId xmlns:a16="http://schemas.microsoft.com/office/drawing/2014/main" id="{1E8278F4-537F-F95F-911A-851B005A2FB7}"/>
                  </a:ext>
                </a:extLst>
              </p:cNvPr>
              <p:cNvSpPr/>
              <p:nvPr/>
            </p:nvSpPr>
            <p:spPr>
              <a:xfrm>
                <a:off x="7475093" y="2460922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18712"/>
                    </a:lnTo>
                    <a:lnTo>
                      <a:pt x="0" y="18712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E75B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" name="object 41">
                <a:extLst>
                  <a:ext uri="{FF2B5EF4-FFF2-40B4-BE49-F238E27FC236}">
                    <a16:creationId xmlns:a16="http://schemas.microsoft.com/office/drawing/2014/main" id="{C648D223-C7D3-D00D-031C-C9DD7B83A482}"/>
                  </a:ext>
                </a:extLst>
              </p:cNvPr>
              <p:cNvSpPr/>
              <p:nvPr/>
            </p:nvSpPr>
            <p:spPr>
              <a:xfrm>
                <a:off x="7648969" y="2460922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115916" y="0"/>
                    </a:moveTo>
                    <a:lnTo>
                      <a:pt x="0" y="0"/>
                    </a:lnTo>
                    <a:lnTo>
                      <a:pt x="0" y="18712"/>
                    </a:lnTo>
                    <a:lnTo>
                      <a:pt x="115916" y="18712"/>
                    </a:lnTo>
                    <a:lnTo>
                      <a:pt x="115916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" name="object 42">
                <a:extLst>
                  <a:ext uri="{FF2B5EF4-FFF2-40B4-BE49-F238E27FC236}">
                    <a16:creationId xmlns:a16="http://schemas.microsoft.com/office/drawing/2014/main" id="{27AB2E46-5589-A3D4-A26E-840F1EA6F62F}"/>
                  </a:ext>
                </a:extLst>
              </p:cNvPr>
              <p:cNvSpPr/>
              <p:nvPr/>
            </p:nvSpPr>
            <p:spPr>
              <a:xfrm>
                <a:off x="7648969" y="2460922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18712"/>
                    </a:lnTo>
                    <a:lnTo>
                      <a:pt x="0" y="18712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E75B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" name="object 43">
                <a:extLst>
                  <a:ext uri="{FF2B5EF4-FFF2-40B4-BE49-F238E27FC236}">
                    <a16:creationId xmlns:a16="http://schemas.microsoft.com/office/drawing/2014/main" id="{8BB57490-7C04-71CA-F034-F4F54D51620B}"/>
                  </a:ext>
                </a:extLst>
              </p:cNvPr>
              <p:cNvSpPr/>
              <p:nvPr/>
            </p:nvSpPr>
            <p:spPr>
              <a:xfrm>
                <a:off x="7813185" y="2460922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115916" y="0"/>
                    </a:moveTo>
                    <a:lnTo>
                      <a:pt x="0" y="0"/>
                    </a:lnTo>
                    <a:lnTo>
                      <a:pt x="0" y="18712"/>
                    </a:lnTo>
                    <a:lnTo>
                      <a:pt x="115916" y="18712"/>
                    </a:lnTo>
                    <a:lnTo>
                      <a:pt x="115916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" name="object 44">
                <a:extLst>
                  <a:ext uri="{FF2B5EF4-FFF2-40B4-BE49-F238E27FC236}">
                    <a16:creationId xmlns:a16="http://schemas.microsoft.com/office/drawing/2014/main" id="{35B70B07-A44B-6D2C-6560-7CFA73600ED9}"/>
                  </a:ext>
                </a:extLst>
              </p:cNvPr>
              <p:cNvSpPr/>
              <p:nvPr/>
            </p:nvSpPr>
            <p:spPr>
              <a:xfrm>
                <a:off x="7813185" y="2460922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18712"/>
                    </a:lnTo>
                    <a:lnTo>
                      <a:pt x="0" y="18712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E75B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" name="object 45">
                <a:extLst>
                  <a:ext uri="{FF2B5EF4-FFF2-40B4-BE49-F238E27FC236}">
                    <a16:creationId xmlns:a16="http://schemas.microsoft.com/office/drawing/2014/main" id="{480D31C7-D308-E0D2-FF11-65EFBD5B3BAB}"/>
                  </a:ext>
                </a:extLst>
              </p:cNvPr>
              <p:cNvSpPr/>
              <p:nvPr/>
            </p:nvSpPr>
            <p:spPr>
              <a:xfrm>
                <a:off x="7987061" y="2460922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115916" y="0"/>
                    </a:moveTo>
                    <a:lnTo>
                      <a:pt x="0" y="0"/>
                    </a:lnTo>
                    <a:lnTo>
                      <a:pt x="0" y="18712"/>
                    </a:lnTo>
                    <a:lnTo>
                      <a:pt x="115916" y="18712"/>
                    </a:lnTo>
                    <a:lnTo>
                      <a:pt x="115916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" name="object 46">
                <a:extLst>
                  <a:ext uri="{FF2B5EF4-FFF2-40B4-BE49-F238E27FC236}">
                    <a16:creationId xmlns:a16="http://schemas.microsoft.com/office/drawing/2014/main" id="{204D45E8-2437-44ED-2DEC-CBE1DAE1E650}"/>
                  </a:ext>
                </a:extLst>
              </p:cNvPr>
              <p:cNvSpPr/>
              <p:nvPr/>
            </p:nvSpPr>
            <p:spPr>
              <a:xfrm>
                <a:off x="7987061" y="2460922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18712"/>
                    </a:lnTo>
                    <a:lnTo>
                      <a:pt x="0" y="18712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E75B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4" name="object 47">
                <a:extLst>
                  <a:ext uri="{FF2B5EF4-FFF2-40B4-BE49-F238E27FC236}">
                    <a16:creationId xmlns:a16="http://schemas.microsoft.com/office/drawing/2014/main" id="{E9C46099-D2A6-5C78-0156-80595D6F363A}"/>
                  </a:ext>
                </a:extLst>
              </p:cNvPr>
              <p:cNvSpPr/>
              <p:nvPr/>
            </p:nvSpPr>
            <p:spPr>
              <a:xfrm>
                <a:off x="7240029" y="3025300"/>
                <a:ext cx="96266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962659" h="60960">
                    <a:moveTo>
                      <a:pt x="962299" y="0"/>
                    </a:moveTo>
                    <a:lnTo>
                      <a:pt x="0" y="0"/>
                    </a:lnTo>
                    <a:lnTo>
                      <a:pt x="0" y="60899"/>
                    </a:lnTo>
                    <a:lnTo>
                      <a:pt x="962299" y="60899"/>
                    </a:lnTo>
                    <a:lnTo>
                      <a:pt x="962299" y="0"/>
                    </a:lnTo>
                    <a:close/>
                  </a:path>
                </a:pathLst>
              </a:custGeom>
              <a:solidFill>
                <a:srgbClr val="FFC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5" name="object 48">
                <a:extLst>
                  <a:ext uri="{FF2B5EF4-FFF2-40B4-BE49-F238E27FC236}">
                    <a16:creationId xmlns:a16="http://schemas.microsoft.com/office/drawing/2014/main" id="{6F8D3E3A-00CF-0171-8368-B3FEF6D36E28}"/>
                  </a:ext>
                </a:extLst>
              </p:cNvPr>
              <p:cNvSpPr/>
              <p:nvPr/>
            </p:nvSpPr>
            <p:spPr>
              <a:xfrm>
                <a:off x="7240029" y="3025300"/>
                <a:ext cx="96266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962659" h="60960">
                    <a:moveTo>
                      <a:pt x="0" y="0"/>
                    </a:moveTo>
                    <a:lnTo>
                      <a:pt x="962300" y="0"/>
                    </a:lnTo>
                    <a:lnTo>
                      <a:pt x="962300" y="60898"/>
                    </a:lnTo>
                    <a:lnTo>
                      <a:pt x="0" y="60898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FFC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6" name="object 49">
                <a:extLst>
                  <a:ext uri="{FF2B5EF4-FFF2-40B4-BE49-F238E27FC236}">
                    <a16:creationId xmlns:a16="http://schemas.microsoft.com/office/drawing/2014/main" id="{24B7A207-4E02-E892-5A4F-70F8B60302AE}"/>
                  </a:ext>
                </a:extLst>
              </p:cNvPr>
              <p:cNvSpPr/>
              <p:nvPr/>
            </p:nvSpPr>
            <p:spPr>
              <a:xfrm>
                <a:off x="7276058" y="3007150"/>
                <a:ext cx="14033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40334" h="18414">
                    <a:moveTo>
                      <a:pt x="139948" y="0"/>
                    </a:moveTo>
                    <a:lnTo>
                      <a:pt x="0" y="0"/>
                    </a:lnTo>
                    <a:lnTo>
                      <a:pt x="0" y="18149"/>
                    </a:lnTo>
                    <a:lnTo>
                      <a:pt x="139948" y="18149"/>
                    </a:lnTo>
                    <a:lnTo>
                      <a:pt x="1399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7" name="object 50">
                <a:extLst>
                  <a:ext uri="{FF2B5EF4-FFF2-40B4-BE49-F238E27FC236}">
                    <a16:creationId xmlns:a16="http://schemas.microsoft.com/office/drawing/2014/main" id="{B7EA3017-BC8C-4DD3-E349-9485F36F7001}"/>
                  </a:ext>
                </a:extLst>
              </p:cNvPr>
              <p:cNvSpPr/>
              <p:nvPr/>
            </p:nvSpPr>
            <p:spPr>
              <a:xfrm>
                <a:off x="7276058" y="3007150"/>
                <a:ext cx="14033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40334" h="18414">
                    <a:moveTo>
                      <a:pt x="0" y="0"/>
                    </a:moveTo>
                    <a:lnTo>
                      <a:pt x="139948" y="0"/>
                    </a:lnTo>
                    <a:lnTo>
                      <a:pt x="139948" y="18148"/>
                    </a:lnTo>
                    <a:lnTo>
                      <a:pt x="0" y="18148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8" name="object 51">
                <a:extLst>
                  <a:ext uri="{FF2B5EF4-FFF2-40B4-BE49-F238E27FC236}">
                    <a16:creationId xmlns:a16="http://schemas.microsoft.com/office/drawing/2014/main" id="{09D55FBD-D01F-7720-A207-79A24EFCC4D4}"/>
                  </a:ext>
                </a:extLst>
              </p:cNvPr>
              <p:cNvSpPr/>
              <p:nvPr/>
            </p:nvSpPr>
            <p:spPr>
              <a:xfrm>
                <a:off x="7477033" y="3007150"/>
                <a:ext cx="12509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8414">
                    <a:moveTo>
                      <a:pt x="124489" y="0"/>
                    </a:moveTo>
                    <a:lnTo>
                      <a:pt x="0" y="0"/>
                    </a:lnTo>
                    <a:lnTo>
                      <a:pt x="0" y="18149"/>
                    </a:lnTo>
                    <a:lnTo>
                      <a:pt x="124489" y="18149"/>
                    </a:lnTo>
                    <a:lnTo>
                      <a:pt x="12448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9" name="object 52">
                <a:extLst>
                  <a:ext uri="{FF2B5EF4-FFF2-40B4-BE49-F238E27FC236}">
                    <a16:creationId xmlns:a16="http://schemas.microsoft.com/office/drawing/2014/main" id="{83A5E7AC-BA81-4535-91B4-D0DC96175030}"/>
                  </a:ext>
                </a:extLst>
              </p:cNvPr>
              <p:cNvSpPr/>
              <p:nvPr/>
            </p:nvSpPr>
            <p:spPr>
              <a:xfrm>
                <a:off x="7477032" y="3007150"/>
                <a:ext cx="12509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8414">
                    <a:moveTo>
                      <a:pt x="0" y="0"/>
                    </a:moveTo>
                    <a:lnTo>
                      <a:pt x="124489" y="0"/>
                    </a:lnTo>
                    <a:lnTo>
                      <a:pt x="124489" y="18148"/>
                    </a:lnTo>
                    <a:lnTo>
                      <a:pt x="0" y="18148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0" name="object 53">
                <a:extLst>
                  <a:ext uri="{FF2B5EF4-FFF2-40B4-BE49-F238E27FC236}">
                    <a16:creationId xmlns:a16="http://schemas.microsoft.com/office/drawing/2014/main" id="{C5A0B10E-4EAE-672A-6C56-0345AA5789C5}"/>
                  </a:ext>
                </a:extLst>
              </p:cNvPr>
              <p:cNvSpPr/>
              <p:nvPr/>
            </p:nvSpPr>
            <p:spPr>
              <a:xfrm>
                <a:off x="7662548" y="3007150"/>
                <a:ext cx="12509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8414">
                    <a:moveTo>
                      <a:pt x="124489" y="0"/>
                    </a:moveTo>
                    <a:lnTo>
                      <a:pt x="0" y="0"/>
                    </a:lnTo>
                    <a:lnTo>
                      <a:pt x="0" y="18149"/>
                    </a:lnTo>
                    <a:lnTo>
                      <a:pt x="124489" y="18149"/>
                    </a:lnTo>
                    <a:lnTo>
                      <a:pt x="12448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1" name="object 54">
                <a:extLst>
                  <a:ext uri="{FF2B5EF4-FFF2-40B4-BE49-F238E27FC236}">
                    <a16:creationId xmlns:a16="http://schemas.microsoft.com/office/drawing/2014/main" id="{FD65A0FA-213A-B248-9151-F7EA0D5DC682}"/>
                  </a:ext>
                </a:extLst>
              </p:cNvPr>
              <p:cNvSpPr/>
              <p:nvPr/>
            </p:nvSpPr>
            <p:spPr>
              <a:xfrm>
                <a:off x="7662548" y="3007150"/>
                <a:ext cx="12509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8414">
                    <a:moveTo>
                      <a:pt x="0" y="0"/>
                    </a:moveTo>
                    <a:lnTo>
                      <a:pt x="124489" y="0"/>
                    </a:lnTo>
                    <a:lnTo>
                      <a:pt x="124489" y="18148"/>
                    </a:lnTo>
                    <a:lnTo>
                      <a:pt x="0" y="18148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2" name="object 55">
                <a:extLst>
                  <a:ext uri="{FF2B5EF4-FFF2-40B4-BE49-F238E27FC236}">
                    <a16:creationId xmlns:a16="http://schemas.microsoft.com/office/drawing/2014/main" id="{22758148-19FF-AD64-FC2C-8B835489F41C}"/>
                  </a:ext>
                </a:extLst>
              </p:cNvPr>
              <p:cNvSpPr/>
              <p:nvPr/>
            </p:nvSpPr>
            <p:spPr>
              <a:xfrm>
                <a:off x="7848063" y="3007150"/>
                <a:ext cx="12509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8414">
                    <a:moveTo>
                      <a:pt x="124489" y="0"/>
                    </a:moveTo>
                    <a:lnTo>
                      <a:pt x="0" y="0"/>
                    </a:lnTo>
                    <a:lnTo>
                      <a:pt x="0" y="18149"/>
                    </a:lnTo>
                    <a:lnTo>
                      <a:pt x="124489" y="18149"/>
                    </a:lnTo>
                    <a:lnTo>
                      <a:pt x="12448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3" name="object 56">
                <a:extLst>
                  <a:ext uri="{FF2B5EF4-FFF2-40B4-BE49-F238E27FC236}">
                    <a16:creationId xmlns:a16="http://schemas.microsoft.com/office/drawing/2014/main" id="{80C5C4D1-55A3-C0B2-71E5-E63EE229FF6B}"/>
                  </a:ext>
                </a:extLst>
              </p:cNvPr>
              <p:cNvSpPr/>
              <p:nvPr/>
            </p:nvSpPr>
            <p:spPr>
              <a:xfrm>
                <a:off x="7848063" y="3007150"/>
                <a:ext cx="12509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8414">
                    <a:moveTo>
                      <a:pt x="0" y="0"/>
                    </a:moveTo>
                    <a:lnTo>
                      <a:pt x="124489" y="0"/>
                    </a:lnTo>
                    <a:lnTo>
                      <a:pt x="124489" y="18148"/>
                    </a:lnTo>
                    <a:lnTo>
                      <a:pt x="0" y="18148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4" name="object 57">
                <a:extLst>
                  <a:ext uri="{FF2B5EF4-FFF2-40B4-BE49-F238E27FC236}">
                    <a16:creationId xmlns:a16="http://schemas.microsoft.com/office/drawing/2014/main" id="{6B5E1ACF-3D0C-977B-4148-606D6DA70539}"/>
                  </a:ext>
                </a:extLst>
              </p:cNvPr>
              <p:cNvSpPr/>
              <p:nvPr/>
            </p:nvSpPr>
            <p:spPr>
              <a:xfrm>
                <a:off x="8033580" y="3007150"/>
                <a:ext cx="12382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23825" h="18414">
                    <a:moveTo>
                      <a:pt x="123676" y="0"/>
                    </a:moveTo>
                    <a:lnTo>
                      <a:pt x="0" y="0"/>
                    </a:lnTo>
                    <a:lnTo>
                      <a:pt x="0" y="18149"/>
                    </a:lnTo>
                    <a:lnTo>
                      <a:pt x="123676" y="18149"/>
                    </a:lnTo>
                    <a:lnTo>
                      <a:pt x="12367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5" name="object 58">
                <a:extLst>
                  <a:ext uri="{FF2B5EF4-FFF2-40B4-BE49-F238E27FC236}">
                    <a16:creationId xmlns:a16="http://schemas.microsoft.com/office/drawing/2014/main" id="{CA1D2BA9-F58A-F99B-E59F-1C712C7D29CA}"/>
                  </a:ext>
                </a:extLst>
              </p:cNvPr>
              <p:cNvSpPr/>
              <p:nvPr/>
            </p:nvSpPr>
            <p:spPr>
              <a:xfrm>
                <a:off x="8033580" y="3007150"/>
                <a:ext cx="12382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23825" h="18414">
                    <a:moveTo>
                      <a:pt x="0" y="0"/>
                    </a:moveTo>
                    <a:lnTo>
                      <a:pt x="123676" y="0"/>
                    </a:lnTo>
                    <a:lnTo>
                      <a:pt x="123676" y="18148"/>
                    </a:lnTo>
                    <a:lnTo>
                      <a:pt x="0" y="18148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6" name="object 59">
                <a:extLst>
                  <a:ext uri="{FF2B5EF4-FFF2-40B4-BE49-F238E27FC236}">
                    <a16:creationId xmlns:a16="http://schemas.microsoft.com/office/drawing/2014/main" id="{945F7220-080B-FA90-D4B2-BF8274D53805}"/>
                  </a:ext>
                </a:extLst>
              </p:cNvPr>
              <p:cNvSpPr/>
              <p:nvPr/>
            </p:nvSpPr>
            <p:spPr>
              <a:xfrm>
                <a:off x="7286084" y="3067519"/>
                <a:ext cx="12509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9050">
                    <a:moveTo>
                      <a:pt x="124489" y="0"/>
                    </a:moveTo>
                    <a:lnTo>
                      <a:pt x="0" y="0"/>
                    </a:lnTo>
                    <a:lnTo>
                      <a:pt x="0" y="19030"/>
                    </a:lnTo>
                    <a:lnTo>
                      <a:pt x="124489" y="19030"/>
                    </a:lnTo>
                    <a:lnTo>
                      <a:pt x="124489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7" name="object 60">
                <a:extLst>
                  <a:ext uri="{FF2B5EF4-FFF2-40B4-BE49-F238E27FC236}">
                    <a16:creationId xmlns:a16="http://schemas.microsoft.com/office/drawing/2014/main" id="{0ED30A4C-7768-979A-1A66-4C6E2376FEED}"/>
                  </a:ext>
                </a:extLst>
              </p:cNvPr>
              <p:cNvSpPr/>
              <p:nvPr/>
            </p:nvSpPr>
            <p:spPr>
              <a:xfrm>
                <a:off x="7281322" y="3062757"/>
                <a:ext cx="13462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134620" h="27939">
                    <a:moveTo>
                      <a:pt x="0" y="27532"/>
                    </a:moveTo>
                    <a:lnTo>
                      <a:pt x="134014" y="27532"/>
                    </a:lnTo>
                    <a:lnTo>
                      <a:pt x="134014" y="0"/>
                    </a:lnTo>
                    <a:lnTo>
                      <a:pt x="0" y="0"/>
                    </a:lnTo>
                    <a:lnTo>
                      <a:pt x="0" y="27532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8" name="object 61">
                <a:extLst>
                  <a:ext uri="{FF2B5EF4-FFF2-40B4-BE49-F238E27FC236}">
                    <a16:creationId xmlns:a16="http://schemas.microsoft.com/office/drawing/2014/main" id="{7E817A01-FDE3-5C12-EAC4-07CD8531B85C}"/>
                  </a:ext>
                </a:extLst>
              </p:cNvPr>
              <p:cNvSpPr/>
              <p:nvPr/>
            </p:nvSpPr>
            <p:spPr>
              <a:xfrm>
                <a:off x="7483192" y="3067519"/>
                <a:ext cx="12509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9050">
                    <a:moveTo>
                      <a:pt x="124489" y="0"/>
                    </a:moveTo>
                    <a:lnTo>
                      <a:pt x="0" y="0"/>
                    </a:lnTo>
                    <a:lnTo>
                      <a:pt x="0" y="19030"/>
                    </a:lnTo>
                    <a:lnTo>
                      <a:pt x="124489" y="19030"/>
                    </a:lnTo>
                    <a:lnTo>
                      <a:pt x="124489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9" name="object 62">
                <a:extLst>
                  <a:ext uri="{FF2B5EF4-FFF2-40B4-BE49-F238E27FC236}">
                    <a16:creationId xmlns:a16="http://schemas.microsoft.com/office/drawing/2014/main" id="{9D7C263E-3D68-07FA-6723-ADFA10DD4994}"/>
                  </a:ext>
                </a:extLst>
              </p:cNvPr>
              <p:cNvSpPr/>
              <p:nvPr/>
            </p:nvSpPr>
            <p:spPr>
              <a:xfrm>
                <a:off x="7478430" y="3062757"/>
                <a:ext cx="13462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134620" h="27939">
                    <a:moveTo>
                      <a:pt x="0" y="27532"/>
                    </a:moveTo>
                    <a:lnTo>
                      <a:pt x="134014" y="27532"/>
                    </a:lnTo>
                    <a:lnTo>
                      <a:pt x="134014" y="0"/>
                    </a:lnTo>
                    <a:lnTo>
                      <a:pt x="0" y="0"/>
                    </a:lnTo>
                    <a:lnTo>
                      <a:pt x="0" y="27532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0" name="object 63">
                <a:extLst>
                  <a:ext uri="{FF2B5EF4-FFF2-40B4-BE49-F238E27FC236}">
                    <a16:creationId xmlns:a16="http://schemas.microsoft.com/office/drawing/2014/main" id="{CE7D7E7C-D6CA-C2AD-B498-1A3BB983A973}"/>
                  </a:ext>
                </a:extLst>
              </p:cNvPr>
              <p:cNvSpPr/>
              <p:nvPr/>
            </p:nvSpPr>
            <p:spPr>
              <a:xfrm>
                <a:off x="7669925" y="3067519"/>
                <a:ext cx="12509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9050">
                    <a:moveTo>
                      <a:pt x="124489" y="0"/>
                    </a:moveTo>
                    <a:lnTo>
                      <a:pt x="0" y="0"/>
                    </a:lnTo>
                    <a:lnTo>
                      <a:pt x="0" y="19030"/>
                    </a:lnTo>
                    <a:lnTo>
                      <a:pt x="124489" y="19030"/>
                    </a:lnTo>
                    <a:lnTo>
                      <a:pt x="124489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1" name="object 64">
                <a:extLst>
                  <a:ext uri="{FF2B5EF4-FFF2-40B4-BE49-F238E27FC236}">
                    <a16:creationId xmlns:a16="http://schemas.microsoft.com/office/drawing/2014/main" id="{FDDEFBCE-08F6-2DDE-AE78-4BC020D493E6}"/>
                  </a:ext>
                </a:extLst>
              </p:cNvPr>
              <p:cNvSpPr/>
              <p:nvPr/>
            </p:nvSpPr>
            <p:spPr>
              <a:xfrm>
                <a:off x="7665163" y="3062757"/>
                <a:ext cx="13462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134620" h="27939">
                    <a:moveTo>
                      <a:pt x="0" y="27532"/>
                    </a:moveTo>
                    <a:lnTo>
                      <a:pt x="134014" y="27532"/>
                    </a:lnTo>
                    <a:lnTo>
                      <a:pt x="134014" y="0"/>
                    </a:lnTo>
                    <a:lnTo>
                      <a:pt x="0" y="0"/>
                    </a:lnTo>
                    <a:lnTo>
                      <a:pt x="0" y="27532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2" name="object 65">
                <a:extLst>
                  <a:ext uri="{FF2B5EF4-FFF2-40B4-BE49-F238E27FC236}">
                    <a16:creationId xmlns:a16="http://schemas.microsoft.com/office/drawing/2014/main" id="{11DD4315-7CC9-2778-8371-4AE49CD5A498}"/>
                  </a:ext>
                </a:extLst>
              </p:cNvPr>
              <p:cNvSpPr/>
              <p:nvPr/>
            </p:nvSpPr>
            <p:spPr>
              <a:xfrm>
                <a:off x="7846285" y="3067519"/>
                <a:ext cx="12509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9050">
                    <a:moveTo>
                      <a:pt x="124489" y="0"/>
                    </a:moveTo>
                    <a:lnTo>
                      <a:pt x="0" y="0"/>
                    </a:lnTo>
                    <a:lnTo>
                      <a:pt x="0" y="19030"/>
                    </a:lnTo>
                    <a:lnTo>
                      <a:pt x="124489" y="19030"/>
                    </a:lnTo>
                    <a:lnTo>
                      <a:pt x="124489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3" name="object 66">
                <a:extLst>
                  <a:ext uri="{FF2B5EF4-FFF2-40B4-BE49-F238E27FC236}">
                    <a16:creationId xmlns:a16="http://schemas.microsoft.com/office/drawing/2014/main" id="{F1B00ED7-C69A-E177-EE3B-2D7DBF520C6B}"/>
                  </a:ext>
                </a:extLst>
              </p:cNvPr>
              <p:cNvSpPr/>
              <p:nvPr/>
            </p:nvSpPr>
            <p:spPr>
              <a:xfrm>
                <a:off x="7841523" y="3062757"/>
                <a:ext cx="13462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134620" h="27939">
                    <a:moveTo>
                      <a:pt x="0" y="27532"/>
                    </a:moveTo>
                    <a:lnTo>
                      <a:pt x="134014" y="27532"/>
                    </a:lnTo>
                    <a:lnTo>
                      <a:pt x="134014" y="0"/>
                    </a:lnTo>
                    <a:lnTo>
                      <a:pt x="0" y="0"/>
                    </a:lnTo>
                    <a:lnTo>
                      <a:pt x="0" y="27532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4" name="object 67">
                <a:extLst>
                  <a:ext uri="{FF2B5EF4-FFF2-40B4-BE49-F238E27FC236}">
                    <a16:creationId xmlns:a16="http://schemas.microsoft.com/office/drawing/2014/main" id="{2DA06817-8B00-B8B5-7A8F-50862989A411}"/>
                  </a:ext>
                </a:extLst>
              </p:cNvPr>
              <p:cNvSpPr/>
              <p:nvPr/>
            </p:nvSpPr>
            <p:spPr>
              <a:xfrm>
                <a:off x="8033018" y="3067519"/>
                <a:ext cx="12509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9050">
                    <a:moveTo>
                      <a:pt x="124489" y="0"/>
                    </a:moveTo>
                    <a:lnTo>
                      <a:pt x="0" y="0"/>
                    </a:lnTo>
                    <a:lnTo>
                      <a:pt x="0" y="19030"/>
                    </a:lnTo>
                    <a:lnTo>
                      <a:pt x="124489" y="19030"/>
                    </a:lnTo>
                    <a:lnTo>
                      <a:pt x="124489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5" name="object 68">
                <a:extLst>
                  <a:ext uri="{FF2B5EF4-FFF2-40B4-BE49-F238E27FC236}">
                    <a16:creationId xmlns:a16="http://schemas.microsoft.com/office/drawing/2014/main" id="{AE01F710-1463-D2E6-2C4D-605BC43C4F18}"/>
                  </a:ext>
                </a:extLst>
              </p:cNvPr>
              <p:cNvSpPr/>
              <p:nvPr/>
            </p:nvSpPr>
            <p:spPr>
              <a:xfrm>
                <a:off x="8028256" y="3062757"/>
                <a:ext cx="13462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134620" h="27939">
                    <a:moveTo>
                      <a:pt x="0" y="27532"/>
                    </a:moveTo>
                    <a:lnTo>
                      <a:pt x="134014" y="27532"/>
                    </a:lnTo>
                    <a:lnTo>
                      <a:pt x="134014" y="0"/>
                    </a:lnTo>
                    <a:lnTo>
                      <a:pt x="0" y="0"/>
                    </a:lnTo>
                    <a:lnTo>
                      <a:pt x="0" y="27532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6" name="object 69">
                <a:extLst>
                  <a:ext uri="{FF2B5EF4-FFF2-40B4-BE49-F238E27FC236}">
                    <a16:creationId xmlns:a16="http://schemas.microsoft.com/office/drawing/2014/main" id="{AB0A561D-DB84-76C1-05AA-E686DFC382D4}"/>
                  </a:ext>
                </a:extLst>
              </p:cNvPr>
              <p:cNvSpPr/>
              <p:nvPr/>
            </p:nvSpPr>
            <p:spPr>
              <a:xfrm>
                <a:off x="7227482" y="3090289"/>
                <a:ext cx="971550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971550" h="194310">
                    <a:moveTo>
                      <a:pt x="971122" y="0"/>
                    </a:moveTo>
                    <a:lnTo>
                      <a:pt x="0" y="0"/>
                    </a:lnTo>
                    <a:lnTo>
                      <a:pt x="0" y="194280"/>
                    </a:lnTo>
                    <a:lnTo>
                      <a:pt x="971122" y="194280"/>
                    </a:lnTo>
                    <a:lnTo>
                      <a:pt x="971122" y="0"/>
                    </a:lnTo>
                    <a:close/>
                  </a:path>
                </a:pathLst>
              </a:custGeom>
              <a:solidFill>
                <a:srgbClr val="A1D56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7" name="object 70">
                <a:extLst>
                  <a:ext uri="{FF2B5EF4-FFF2-40B4-BE49-F238E27FC236}">
                    <a16:creationId xmlns:a16="http://schemas.microsoft.com/office/drawing/2014/main" id="{FB27ADFA-19E3-7A1E-9C3A-1810B6478183}"/>
                  </a:ext>
                </a:extLst>
              </p:cNvPr>
              <p:cNvSpPr/>
              <p:nvPr/>
            </p:nvSpPr>
            <p:spPr>
              <a:xfrm>
                <a:off x="7227481" y="3090289"/>
                <a:ext cx="971550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971550" h="194310">
                    <a:moveTo>
                      <a:pt x="0" y="0"/>
                    </a:moveTo>
                    <a:lnTo>
                      <a:pt x="971122" y="0"/>
                    </a:lnTo>
                    <a:lnTo>
                      <a:pt x="971122" y="194280"/>
                    </a:lnTo>
                    <a:lnTo>
                      <a:pt x="0" y="194280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8" name="object 71">
                <a:extLst>
                  <a:ext uri="{FF2B5EF4-FFF2-40B4-BE49-F238E27FC236}">
                    <a16:creationId xmlns:a16="http://schemas.microsoft.com/office/drawing/2014/main" id="{D826673F-E146-D59B-501A-48669DD39B88}"/>
                  </a:ext>
                </a:extLst>
              </p:cNvPr>
              <p:cNvSpPr/>
              <p:nvPr/>
            </p:nvSpPr>
            <p:spPr>
              <a:xfrm>
                <a:off x="7616767" y="2710536"/>
                <a:ext cx="160020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160020" h="270510">
                    <a:moveTo>
                      <a:pt x="119559" y="0"/>
                    </a:moveTo>
                    <a:lnTo>
                      <a:pt x="39852" y="0"/>
                    </a:lnTo>
                    <a:lnTo>
                      <a:pt x="39852" y="190355"/>
                    </a:lnTo>
                    <a:lnTo>
                      <a:pt x="0" y="190355"/>
                    </a:lnTo>
                    <a:lnTo>
                      <a:pt x="79706" y="270061"/>
                    </a:lnTo>
                    <a:lnTo>
                      <a:pt x="159412" y="190355"/>
                    </a:lnTo>
                    <a:lnTo>
                      <a:pt x="119559" y="190355"/>
                    </a:lnTo>
                    <a:lnTo>
                      <a:pt x="119559" y="0"/>
                    </a:lnTo>
                    <a:close/>
                  </a:path>
                </a:pathLst>
              </a:custGeom>
              <a:solidFill>
                <a:srgbClr val="B0CF1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9" name="object 72">
                <a:extLst>
                  <a:ext uri="{FF2B5EF4-FFF2-40B4-BE49-F238E27FC236}">
                    <a16:creationId xmlns:a16="http://schemas.microsoft.com/office/drawing/2014/main" id="{4214A825-FE0E-726A-D953-B975CE32A484}"/>
                  </a:ext>
                </a:extLst>
              </p:cNvPr>
              <p:cNvSpPr/>
              <p:nvPr/>
            </p:nvSpPr>
            <p:spPr>
              <a:xfrm>
                <a:off x="7616767" y="2710536"/>
                <a:ext cx="160020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160020" h="270510">
                    <a:moveTo>
                      <a:pt x="0" y="190355"/>
                    </a:moveTo>
                    <a:lnTo>
                      <a:pt x="39852" y="190355"/>
                    </a:lnTo>
                    <a:lnTo>
                      <a:pt x="39852" y="0"/>
                    </a:lnTo>
                    <a:lnTo>
                      <a:pt x="119558" y="0"/>
                    </a:lnTo>
                    <a:lnTo>
                      <a:pt x="119558" y="190355"/>
                    </a:lnTo>
                    <a:lnTo>
                      <a:pt x="159411" y="190355"/>
                    </a:lnTo>
                    <a:lnTo>
                      <a:pt x="79705" y="270061"/>
                    </a:lnTo>
                    <a:lnTo>
                      <a:pt x="0" y="190355"/>
                    </a:lnTo>
                    <a:close/>
                  </a:path>
                </a:pathLst>
              </a:custGeom>
              <a:ln w="25399">
                <a:solidFill>
                  <a:srgbClr val="88A00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0" name="object 73">
                <a:extLst>
                  <a:ext uri="{FF2B5EF4-FFF2-40B4-BE49-F238E27FC236}">
                    <a16:creationId xmlns:a16="http://schemas.microsoft.com/office/drawing/2014/main" id="{473AF3D9-DCC7-B970-A4C5-040EAAC78D6C}"/>
                  </a:ext>
                </a:extLst>
              </p:cNvPr>
              <p:cNvSpPr/>
              <p:nvPr/>
            </p:nvSpPr>
            <p:spPr>
              <a:xfrm>
                <a:off x="7900029" y="3598788"/>
                <a:ext cx="8826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88265" h="114300">
                    <a:moveTo>
                      <a:pt x="87803" y="0"/>
                    </a:moveTo>
                    <a:lnTo>
                      <a:pt x="0" y="0"/>
                    </a:lnTo>
                    <a:lnTo>
                      <a:pt x="0" y="113997"/>
                    </a:lnTo>
                    <a:lnTo>
                      <a:pt x="87803" y="113997"/>
                    </a:lnTo>
                    <a:lnTo>
                      <a:pt x="87803" y="0"/>
                    </a:lnTo>
                    <a:close/>
                  </a:path>
                </a:pathLst>
              </a:custGeom>
              <a:solidFill>
                <a:srgbClr val="FFC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1" name="object 74">
                <a:extLst>
                  <a:ext uri="{FF2B5EF4-FFF2-40B4-BE49-F238E27FC236}">
                    <a16:creationId xmlns:a16="http://schemas.microsoft.com/office/drawing/2014/main" id="{19B8D436-4449-99F4-15EF-03C716A965D8}"/>
                  </a:ext>
                </a:extLst>
              </p:cNvPr>
              <p:cNvSpPr/>
              <p:nvPr/>
            </p:nvSpPr>
            <p:spPr>
              <a:xfrm>
                <a:off x="7900029" y="3598788"/>
                <a:ext cx="8826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88265" h="114300">
                    <a:moveTo>
                      <a:pt x="0" y="0"/>
                    </a:moveTo>
                    <a:lnTo>
                      <a:pt x="87803" y="0"/>
                    </a:lnTo>
                    <a:lnTo>
                      <a:pt x="87803" y="113998"/>
                    </a:lnTo>
                    <a:lnTo>
                      <a:pt x="0" y="113998"/>
                    </a:lnTo>
                    <a:lnTo>
                      <a:pt x="0" y="0"/>
                    </a:lnTo>
                    <a:close/>
                  </a:path>
                </a:pathLst>
              </a:custGeom>
              <a:ln w="25399">
                <a:solidFill>
                  <a:srgbClr val="FFC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2" name="object 75">
                <a:extLst>
                  <a:ext uri="{FF2B5EF4-FFF2-40B4-BE49-F238E27FC236}">
                    <a16:creationId xmlns:a16="http://schemas.microsoft.com/office/drawing/2014/main" id="{65521B13-7770-F3C1-B2EC-FBE022FC0F80}"/>
                  </a:ext>
                </a:extLst>
              </p:cNvPr>
              <p:cNvSpPr/>
              <p:nvPr/>
            </p:nvSpPr>
            <p:spPr>
              <a:xfrm>
                <a:off x="7660261" y="3598788"/>
                <a:ext cx="8826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88265" h="114300">
                    <a:moveTo>
                      <a:pt x="87803" y="0"/>
                    </a:moveTo>
                    <a:lnTo>
                      <a:pt x="0" y="0"/>
                    </a:lnTo>
                    <a:lnTo>
                      <a:pt x="0" y="113997"/>
                    </a:lnTo>
                    <a:lnTo>
                      <a:pt x="87803" y="113997"/>
                    </a:lnTo>
                    <a:lnTo>
                      <a:pt x="87803" y="0"/>
                    </a:lnTo>
                    <a:close/>
                  </a:path>
                </a:pathLst>
              </a:custGeom>
              <a:solidFill>
                <a:srgbClr val="FFC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3" name="object 76">
                <a:extLst>
                  <a:ext uri="{FF2B5EF4-FFF2-40B4-BE49-F238E27FC236}">
                    <a16:creationId xmlns:a16="http://schemas.microsoft.com/office/drawing/2014/main" id="{4624D1C5-E5C0-4DBF-9150-4732283AD2DF}"/>
                  </a:ext>
                </a:extLst>
              </p:cNvPr>
              <p:cNvSpPr/>
              <p:nvPr/>
            </p:nvSpPr>
            <p:spPr>
              <a:xfrm>
                <a:off x="7660261" y="3598788"/>
                <a:ext cx="8826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88265" h="114300">
                    <a:moveTo>
                      <a:pt x="0" y="0"/>
                    </a:moveTo>
                    <a:lnTo>
                      <a:pt x="87803" y="0"/>
                    </a:lnTo>
                    <a:lnTo>
                      <a:pt x="87803" y="113998"/>
                    </a:lnTo>
                    <a:lnTo>
                      <a:pt x="0" y="113998"/>
                    </a:lnTo>
                    <a:lnTo>
                      <a:pt x="0" y="0"/>
                    </a:lnTo>
                    <a:close/>
                  </a:path>
                </a:pathLst>
              </a:custGeom>
              <a:ln w="25399">
                <a:solidFill>
                  <a:srgbClr val="FFC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4" name="object 77">
                <a:extLst>
                  <a:ext uri="{FF2B5EF4-FFF2-40B4-BE49-F238E27FC236}">
                    <a16:creationId xmlns:a16="http://schemas.microsoft.com/office/drawing/2014/main" id="{F30C06D4-F0D6-F5A1-D476-44BC6A2130AB}"/>
                  </a:ext>
                </a:extLst>
              </p:cNvPr>
              <p:cNvSpPr/>
              <p:nvPr/>
            </p:nvSpPr>
            <p:spPr>
              <a:xfrm>
                <a:off x="7418718" y="3598788"/>
                <a:ext cx="8826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88265" h="114300">
                    <a:moveTo>
                      <a:pt x="87803" y="0"/>
                    </a:moveTo>
                    <a:lnTo>
                      <a:pt x="0" y="0"/>
                    </a:lnTo>
                    <a:lnTo>
                      <a:pt x="0" y="113997"/>
                    </a:lnTo>
                    <a:lnTo>
                      <a:pt x="87803" y="113997"/>
                    </a:lnTo>
                    <a:lnTo>
                      <a:pt x="87803" y="0"/>
                    </a:lnTo>
                    <a:close/>
                  </a:path>
                </a:pathLst>
              </a:custGeom>
              <a:solidFill>
                <a:srgbClr val="FFC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5" name="object 78">
                <a:extLst>
                  <a:ext uri="{FF2B5EF4-FFF2-40B4-BE49-F238E27FC236}">
                    <a16:creationId xmlns:a16="http://schemas.microsoft.com/office/drawing/2014/main" id="{33B93469-0167-DF90-53F2-5776563E4141}"/>
                  </a:ext>
                </a:extLst>
              </p:cNvPr>
              <p:cNvSpPr/>
              <p:nvPr/>
            </p:nvSpPr>
            <p:spPr>
              <a:xfrm>
                <a:off x="7418718" y="3598788"/>
                <a:ext cx="8826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88265" h="114300">
                    <a:moveTo>
                      <a:pt x="0" y="0"/>
                    </a:moveTo>
                    <a:lnTo>
                      <a:pt x="87803" y="0"/>
                    </a:lnTo>
                    <a:lnTo>
                      <a:pt x="87803" y="113998"/>
                    </a:lnTo>
                    <a:lnTo>
                      <a:pt x="0" y="113998"/>
                    </a:lnTo>
                    <a:lnTo>
                      <a:pt x="0" y="0"/>
                    </a:lnTo>
                    <a:close/>
                  </a:path>
                </a:pathLst>
              </a:custGeom>
              <a:ln w="25399">
                <a:solidFill>
                  <a:srgbClr val="FFC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6" name="object 79">
                <a:extLst>
                  <a:ext uri="{FF2B5EF4-FFF2-40B4-BE49-F238E27FC236}">
                    <a16:creationId xmlns:a16="http://schemas.microsoft.com/office/drawing/2014/main" id="{555DBE26-6F4F-AD43-FB7F-DA4A34B13CF0}"/>
                  </a:ext>
                </a:extLst>
              </p:cNvPr>
              <p:cNvSpPr/>
              <p:nvPr/>
            </p:nvSpPr>
            <p:spPr>
              <a:xfrm>
                <a:off x="7232659" y="3769638"/>
                <a:ext cx="971550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971550" h="194310">
                    <a:moveTo>
                      <a:pt x="971122" y="0"/>
                    </a:moveTo>
                    <a:lnTo>
                      <a:pt x="0" y="0"/>
                    </a:lnTo>
                    <a:lnTo>
                      <a:pt x="0" y="194280"/>
                    </a:lnTo>
                    <a:lnTo>
                      <a:pt x="971122" y="194280"/>
                    </a:lnTo>
                    <a:lnTo>
                      <a:pt x="971122" y="0"/>
                    </a:lnTo>
                    <a:close/>
                  </a:path>
                </a:pathLst>
              </a:custGeom>
              <a:solidFill>
                <a:srgbClr val="A1D56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7" name="object 80">
                <a:extLst>
                  <a:ext uri="{FF2B5EF4-FFF2-40B4-BE49-F238E27FC236}">
                    <a16:creationId xmlns:a16="http://schemas.microsoft.com/office/drawing/2014/main" id="{B87434D5-6504-8A7D-C1D6-D0623BFB264D}"/>
                  </a:ext>
                </a:extLst>
              </p:cNvPr>
              <p:cNvSpPr/>
              <p:nvPr/>
            </p:nvSpPr>
            <p:spPr>
              <a:xfrm>
                <a:off x="7232659" y="3769638"/>
                <a:ext cx="971550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971550" h="194310">
                    <a:moveTo>
                      <a:pt x="0" y="0"/>
                    </a:moveTo>
                    <a:lnTo>
                      <a:pt x="971121" y="0"/>
                    </a:lnTo>
                    <a:lnTo>
                      <a:pt x="971121" y="194280"/>
                    </a:lnTo>
                    <a:lnTo>
                      <a:pt x="0" y="194280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8" name="object 81">
                <a:extLst>
                  <a:ext uri="{FF2B5EF4-FFF2-40B4-BE49-F238E27FC236}">
                    <a16:creationId xmlns:a16="http://schemas.microsoft.com/office/drawing/2014/main" id="{A0446D37-361D-7437-03E4-003A5373DBA1}"/>
                  </a:ext>
                </a:extLst>
              </p:cNvPr>
              <p:cNvSpPr/>
              <p:nvPr/>
            </p:nvSpPr>
            <p:spPr>
              <a:xfrm>
                <a:off x="7232510" y="3708162"/>
                <a:ext cx="97155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971550" h="60325">
                    <a:moveTo>
                      <a:pt x="971122" y="0"/>
                    </a:moveTo>
                    <a:lnTo>
                      <a:pt x="0" y="0"/>
                    </a:lnTo>
                    <a:lnTo>
                      <a:pt x="0" y="59881"/>
                    </a:lnTo>
                    <a:lnTo>
                      <a:pt x="971122" y="59881"/>
                    </a:lnTo>
                    <a:lnTo>
                      <a:pt x="971122" y="0"/>
                    </a:lnTo>
                    <a:close/>
                  </a:path>
                </a:pathLst>
              </a:custGeom>
              <a:solidFill>
                <a:srgbClr val="FFC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9" name="object 82">
                <a:extLst>
                  <a:ext uri="{FF2B5EF4-FFF2-40B4-BE49-F238E27FC236}">
                    <a16:creationId xmlns:a16="http://schemas.microsoft.com/office/drawing/2014/main" id="{D0ED6F33-2BE8-5DED-5BB3-EC4AFEB483DF}"/>
                  </a:ext>
                </a:extLst>
              </p:cNvPr>
              <p:cNvSpPr/>
              <p:nvPr/>
            </p:nvSpPr>
            <p:spPr>
              <a:xfrm>
                <a:off x="7232509" y="3708162"/>
                <a:ext cx="97155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971550" h="60325">
                    <a:moveTo>
                      <a:pt x="0" y="0"/>
                    </a:moveTo>
                    <a:lnTo>
                      <a:pt x="971122" y="0"/>
                    </a:lnTo>
                    <a:lnTo>
                      <a:pt x="971122" y="59880"/>
                    </a:lnTo>
                    <a:lnTo>
                      <a:pt x="0" y="59880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FFC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0" name="object 83">
                <a:extLst>
                  <a:ext uri="{FF2B5EF4-FFF2-40B4-BE49-F238E27FC236}">
                    <a16:creationId xmlns:a16="http://schemas.microsoft.com/office/drawing/2014/main" id="{77E1B069-8DE7-7A87-4E69-B0F9456F55D4}"/>
                  </a:ext>
                </a:extLst>
              </p:cNvPr>
              <p:cNvSpPr/>
              <p:nvPr/>
            </p:nvSpPr>
            <p:spPr>
              <a:xfrm>
                <a:off x="7300382" y="3690316"/>
                <a:ext cx="130810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30809" h="18414">
                    <a:moveTo>
                      <a:pt x="130313" y="0"/>
                    </a:moveTo>
                    <a:lnTo>
                      <a:pt x="0" y="0"/>
                    </a:lnTo>
                    <a:lnTo>
                      <a:pt x="0" y="17846"/>
                    </a:lnTo>
                    <a:lnTo>
                      <a:pt x="130313" y="17846"/>
                    </a:lnTo>
                    <a:lnTo>
                      <a:pt x="1303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1" name="object 84">
                <a:extLst>
                  <a:ext uri="{FF2B5EF4-FFF2-40B4-BE49-F238E27FC236}">
                    <a16:creationId xmlns:a16="http://schemas.microsoft.com/office/drawing/2014/main" id="{93B627E9-5FEC-6075-ECA3-3F0F6E36DFB2}"/>
                  </a:ext>
                </a:extLst>
              </p:cNvPr>
              <p:cNvSpPr/>
              <p:nvPr/>
            </p:nvSpPr>
            <p:spPr>
              <a:xfrm>
                <a:off x="7300382" y="3690316"/>
                <a:ext cx="130810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30809" h="18414">
                    <a:moveTo>
                      <a:pt x="0" y="0"/>
                    </a:moveTo>
                    <a:lnTo>
                      <a:pt x="130312" y="0"/>
                    </a:lnTo>
                    <a:lnTo>
                      <a:pt x="130312" y="17845"/>
                    </a:lnTo>
                    <a:lnTo>
                      <a:pt x="0" y="17845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2" name="object 85">
                <a:extLst>
                  <a:ext uri="{FF2B5EF4-FFF2-40B4-BE49-F238E27FC236}">
                    <a16:creationId xmlns:a16="http://schemas.microsoft.com/office/drawing/2014/main" id="{BDFE0520-4968-4FB0-4194-138C3F70EF25}"/>
                  </a:ext>
                </a:extLst>
              </p:cNvPr>
              <p:cNvSpPr/>
              <p:nvPr/>
            </p:nvSpPr>
            <p:spPr>
              <a:xfrm>
                <a:off x="7487519" y="3690316"/>
                <a:ext cx="11620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8414">
                    <a:moveTo>
                      <a:pt x="115917" y="0"/>
                    </a:moveTo>
                    <a:lnTo>
                      <a:pt x="0" y="0"/>
                    </a:lnTo>
                    <a:lnTo>
                      <a:pt x="0" y="17846"/>
                    </a:lnTo>
                    <a:lnTo>
                      <a:pt x="115917" y="17846"/>
                    </a:lnTo>
                    <a:lnTo>
                      <a:pt x="11591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3" name="object 86">
                <a:extLst>
                  <a:ext uri="{FF2B5EF4-FFF2-40B4-BE49-F238E27FC236}">
                    <a16:creationId xmlns:a16="http://schemas.microsoft.com/office/drawing/2014/main" id="{038DA8A6-0C52-1DE6-D2ED-82EA2189462B}"/>
                  </a:ext>
                </a:extLst>
              </p:cNvPr>
              <p:cNvSpPr/>
              <p:nvPr/>
            </p:nvSpPr>
            <p:spPr>
              <a:xfrm>
                <a:off x="7487519" y="3690316"/>
                <a:ext cx="11620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8414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17845"/>
                    </a:lnTo>
                    <a:lnTo>
                      <a:pt x="0" y="17845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4" name="object 87">
                <a:extLst>
                  <a:ext uri="{FF2B5EF4-FFF2-40B4-BE49-F238E27FC236}">
                    <a16:creationId xmlns:a16="http://schemas.microsoft.com/office/drawing/2014/main" id="{61231188-A791-0BD2-4BBC-F96375F45144}"/>
                  </a:ext>
                </a:extLst>
              </p:cNvPr>
              <p:cNvSpPr/>
              <p:nvPr/>
            </p:nvSpPr>
            <p:spPr>
              <a:xfrm>
                <a:off x="7660261" y="3690316"/>
                <a:ext cx="11620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8414">
                    <a:moveTo>
                      <a:pt x="115916" y="0"/>
                    </a:moveTo>
                    <a:lnTo>
                      <a:pt x="0" y="0"/>
                    </a:lnTo>
                    <a:lnTo>
                      <a:pt x="0" y="17846"/>
                    </a:lnTo>
                    <a:lnTo>
                      <a:pt x="115916" y="17846"/>
                    </a:lnTo>
                    <a:lnTo>
                      <a:pt x="11591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5" name="object 88">
                <a:extLst>
                  <a:ext uri="{FF2B5EF4-FFF2-40B4-BE49-F238E27FC236}">
                    <a16:creationId xmlns:a16="http://schemas.microsoft.com/office/drawing/2014/main" id="{A131EFB3-03C2-0D66-0500-3894850FB78A}"/>
                  </a:ext>
                </a:extLst>
              </p:cNvPr>
              <p:cNvSpPr/>
              <p:nvPr/>
            </p:nvSpPr>
            <p:spPr>
              <a:xfrm>
                <a:off x="7660261" y="3690316"/>
                <a:ext cx="11620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8414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17845"/>
                    </a:lnTo>
                    <a:lnTo>
                      <a:pt x="0" y="17845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6" name="object 89">
                <a:extLst>
                  <a:ext uri="{FF2B5EF4-FFF2-40B4-BE49-F238E27FC236}">
                    <a16:creationId xmlns:a16="http://schemas.microsoft.com/office/drawing/2014/main" id="{D35F7BA2-31E1-9A56-1263-69616CCBB227}"/>
                  </a:ext>
                </a:extLst>
              </p:cNvPr>
              <p:cNvSpPr/>
              <p:nvPr/>
            </p:nvSpPr>
            <p:spPr>
              <a:xfrm>
                <a:off x="7833004" y="3690316"/>
                <a:ext cx="11620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8414">
                    <a:moveTo>
                      <a:pt x="115916" y="0"/>
                    </a:moveTo>
                    <a:lnTo>
                      <a:pt x="0" y="0"/>
                    </a:lnTo>
                    <a:lnTo>
                      <a:pt x="0" y="17846"/>
                    </a:lnTo>
                    <a:lnTo>
                      <a:pt x="115916" y="17846"/>
                    </a:lnTo>
                    <a:lnTo>
                      <a:pt x="11591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7" name="object 90">
                <a:extLst>
                  <a:ext uri="{FF2B5EF4-FFF2-40B4-BE49-F238E27FC236}">
                    <a16:creationId xmlns:a16="http://schemas.microsoft.com/office/drawing/2014/main" id="{BF765938-BE10-2BCF-E7C5-687BBD61F0ED}"/>
                  </a:ext>
                </a:extLst>
              </p:cNvPr>
              <p:cNvSpPr/>
              <p:nvPr/>
            </p:nvSpPr>
            <p:spPr>
              <a:xfrm>
                <a:off x="7833003" y="3690316"/>
                <a:ext cx="11620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8414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17845"/>
                    </a:lnTo>
                    <a:lnTo>
                      <a:pt x="0" y="17845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8" name="object 91">
                <a:extLst>
                  <a:ext uri="{FF2B5EF4-FFF2-40B4-BE49-F238E27FC236}">
                    <a16:creationId xmlns:a16="http://schemas.microsoft.com/office/drawing/2014/main" id="{118454E4-A2BB-B0DB-0520-12F89019A862}"/>
                  </a:ext>
                </a:extLst>
              </p:cNvPr>
              <p:cNvSpPr/>
              <p:nvPr/>
            </p:nvSpPr>
            <p:spPr>
              <a:xfrm>
                <a:off x="8005745" y="3690316"/>
                <a:ext cx="115570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15570" h="18414">
                    <a:moveTo>
                      <a:pt x="115161" y="0"/>
                    </a:moveTo>
                    <a:lnTo>
                      <a:pt x="0" y="0"/>
                    </a:lnTo>
                    <a:lnTo>
                      <a:pt x="0" y="17846"/>
                    </a:lnTo>
                    <a:lnTo>
                      <a:pt x="115161" y="17846"/>
                    </a:lnTo>
                    <a:lnTo>
                      <a:pt x="11516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9" name="object 92">
                <a:extLst>
                  <a:ext uri="{FF2B5EF4-FFF2-40B4-BE49-F238E27FC236}">
                    <a16:creationId xmlns:a16="http://schemas.microsoft.com/office/drawing/2014/main" id="{C311052B-1827-0FE3-3FA5-32398E048FE5}"/>
                  </a:ext>
                </a:extLst>
              </p:cNvPr>
              <p:cNvSpPr/>
              <p:nvPr/>
            </p:nvSpPr>
            <p:spPr>
              <a:xfrm>
                <a:off x="8005745" y="3690316"/>
                <a:ext cx="115570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115570" h="18414">
                    <a:moveTo>
                      <a:pt x="0" y="0"/>
                    </a:moveTo>
                    <a:lnTo>
                      <a:pt x="115161" y="0"/>
                    </a:lnTo>
                    <a:lnTo>
                      <a:pt x="115161" y="17845"/>
                    </a:lnTo>
                    <a:lnTo>
                      <a:pt x="0" y="17845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0" name="object 93">
                <a:extLst>
                  <a:ext uri="{FF2B5EF4-FFF2-40B4-BE49-F238E27FC236}">
                    <a16:creationId xmlns:a16="http://schemas.microsoft.com/office/drawing/2014/main" id="{EA7B6071-30EC-D97D-9B07-EB6EADB3A31F}"/>
                  </a:ext>
                </a:extLst>
              </p:cNvPr>
              <p:cNvSpPr/>
              <p:nvPr/>
            </p:nvSpPr>
            <p:spPr>
              <a:xfrm>
                <a:off x="7309719" y="3749677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115917" y="0"/>
                    </a:moveTo>
                    <a:lnTo>
                      <a:pt x="0" y="0"/>
                    </a:lnTo>
                    <a:lnTo>
                      <a:pt x="0" y="18713"/>
                    </a:lnTo>
                    <a:lnTo>
                      <a:pt x="115917" y="18713"/>
                    </a:lnTo>
                    <a:lnTo>
                      <a:pt x="115917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1" name="object 94">
                <a:extLst>
                  <a:ext uri="{FF2B5EF4-FFF2-40B4-BE49-F238E27FC236}">
                    <a16:creationId xmlns:a16="http://schemas.microsoft.com/office/drawing/2014/main" id="{9EA94639-C95E-E052-7E5D-F14FB85E8D0E}"/>
                  </a:ext>
                </a:extLst>
              </p:cNvPr>
              <p:cNvSpPr/>
              <p:nvPr/>
            </p:nvSpPr>
            <p:spPr>
              <a:xfrm>
                <a:off x="7309719" y="3749677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18712"/>
                    </a:lnTo>
                    <a:lnTo>
                      <a:pt x="0" y="18712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E75B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2" name="object 95">
                <a:extLst>
                  <a:ext uri="{FF2B5EF4-FFF2-40B4-BE49-F238E27FC236}">
                    <a16:creationId xmlns:a16="http://schemas.microsoft.com/office/drawing/2014/main" id="{0F487ED5-4A77-61D0-579B-389C6AC13A5C}"/>
                  </a:ext>
                </a:extLst>
              </p:cNvPr>
              <p:cNvSpPr/>
              <p:nvPr/>
            </p:nvSpPr>
            <p:spPr>
              <a:xfrm>
                <a:off x="7493256" y="3749677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115916" y="0"/>
                    </a:moveTo>
                    <a:lnTo>
                      <a:pt x="0" y="0"/>
                    </a:lnTo>
                    <a:lnTo>
                      <a:pt x="0" y="18713"/>
                    </a:lnTo>
                    <a:lnTo>
                      <a:pt x="115916" y="18713"/>
                    </a:lnTo>
                    <a:lnTo>
                      <a:pt x="115916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3" name="object 96">
                <a:extLst>
                  <a:ext uri="{FF2B5EF4-FFF2-40B4-BE49-F238E27FC236}">
                    <a16:creationId xmlns:a16="http://schemas.microsoft.com/office/drawing/2014/main" id="{D3531B9F-3534-B947-0098-404F29EF3BE0}"/>
                  </a:ext>
                </a:extLst>
              </p:cNvPr>
              <p:cNvSpPr/>
              <p:nvPr/>
            </p:nvSpPr>
            <p:spPr>
              <a:xfrm>
                <a:off x="7493255" y="3749677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18712"/>
                    </a:lnTo>
                    <a:lnTo>
                      <a:pt x="0" y="18712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E75B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4" name="object 97">
                <a:extLst>
                  <a:ext uri="{FF2B5EF4-FFF2-40B4-BE49-F238E27FC236}">
                    <a16:creationId xmlns:a16="http://schemas.microsoft.com/office/drawing/2014/main" id="{62B2701B-B4DA-4B8F-17DC-F9D51AECA33C}"/>
                  </a:ext>
                </a:extLst>
              </p:cNvPr>
              <p:cNvSpPr/>
              <p:nvPr/>
            </p:nvSpPr>
            <p:spPr>
              <a:xfrm>
                <a:off x="7667131" y="3749677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115916" y="0"/>
                    </a:moveTo>
                    <a:lnTo>
                      <a:pt x="0" y="0"/>
                    </a:lnTo>
                    <a:lnTo>
                      <a:pt x="0" y="18713"/>
                    </a:lnTo>
                    <a:lnTo>
                      <a:pt x="115916" y="18713"/>
                    </a:lnTo>
                    <a:lnTo>
                      <a:pt x="115916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5" name="object 98">
                <a:extLst>
                  <a:ext uri="{FF2B5EF4-FFF2-40B4-BE49-F238E27FC236}">
                    <a16:creationId xmlns:a16="http://schemas.microsoft.com/office/drawing/2014/main" id="{43F7A7C4-C54D-D261-6780-3DB51DBA4489}"/>
                  </a:ext>
                </a:extLst>
              </p:cNvPr>
              <p:cNvSpPr/>
              <p:nvPr/>
            </p:nvSpPr>
            <p:spPr>
              <a:xfrm>
                <a:off x="7667131" y="3749677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18712"/>
                    </a:lnTo>
                    <a:lnTo>
                      <a:pt x="0" y="18712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E75B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6" name="object 99">
                <a:extLst>
                  <a:ext uri="{FF2B5EF4-FFF2-40B4-BE49-F238E27FC236}">
                    <a16:creationId xmlns:a16="http://schemas.microsoft.com/office/drawing/2014/main" id="{9A50B9A3-DE37-A237-A826-A80A7AC68908}"/>
                  </a:ext>
                </a:extLst>
              </p:cNvPr>
              <p:cNvSpPr/>
              <p:nvPr/>
            </p:nvSpPr>
            <p:spPr>
              <a:xfrm>
                <a:off x="7831348" y="3749677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115916" y="0"/>
                    </a:moveTo>
                    <a:lnTo>
                      <a:pt x="0" y="0"/>
                    </a:lnTo>
                    <a:lnTo>
                      <a:pt x="0" y="18713"/>
                    </a:lnTo>
                    <a:lnTo>
                      <a:pt x="115916" y="18713"/>
                    </a:lnTo>
                    <a:lnTo>
                      <a:pt x="115916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7" name="object 100">
                <a:extLst>
                  <a:ext uri="{FF2B5EF4-FFF2-40B4-BE49-F238E27FC236}">
                    <a16:creationId xmlns:a16="http://schemas.microsoft.com/office/drawing/2014/main" id="{17BCAAB3-B2A0-DF05-6B65-12AF584A1532}"/>
                  </a:ext>
                </a:extLst>
              </p:cNvPr>
              <p:cNvSpPr/>
              <p:nvPr/>
            </p:nvSpPr>
            <p:spPr>
              <a:xfrm>
                <a:off x="7831348" y="3749677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18712"/>
                    </a:lnTo>
                    <a:lnTo>
                      <a:pt x="0" y="18712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E75B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8" name="object 101">
                <a:extLst>
                  <a:ext uri="{FF2B5EF4-FFF2-40B4-BE49-F238E27FC236}">
                    <a16:creationId xmlns:a16="http://schemas.microsoft.com/office/drawing/2014/main" id="{47748C87-F8A3-D7CA-12FA-4742FB857920}"/>
                  </a:ext>
                </a:extLst>
              </p:cNvPr>
              <p:cNvSpPr/>
              <p:nvPr/>
            </p:nvSpPr>
            <p:spPr>
              <a:xfrm>
                <a:off x="8005222" y="3749677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115916" y="0"/>
                    </a:moveTo>
                    <a:lnTo>
                      <a:pt x="0" y="0"/>
                    </a:lnTo>
                    <a:lnTo>
                      <a:pt x="0" y="18713"/>
                    </a:lnTo>
                    <a:lnTo>
                      <a:pt x="115916" y="18713"/>
                    </a:lnTo>
                    <a:lnTo>
                      <a:pt x="115916" y="0"/>
                    </a:lnTo>
                    <a:close/>
                  </a:path>
                </a:pathLst>
              </a:custGeom>
              <a:solidFill>
                <a:srgbClr val="E75B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9" name="object 102">
                <a:extLst>
                  <a:ext uri="{FF2B5EF4-FFF2-40B4-BE49-F238E27FC236}">
                    <a16:creationId xmlns:a16="http://schemas.microsoft.com/office/drawing/2014/main" id="{25AF6B12-FDFA-815A-BA7C-FBF398F395F8}"/>
                  </a:ext>
                </a:extLst>
              </p:cNvPr>
              <p:cNvSpPr/>
              <p:nvPr/>
            </p:nvSpPr>
            <p:spPr>
              <a:xfrm>
                <a:off x="8005222" y="3749677"/>
                <a:ext cx="1162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9050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18712"/>
                    </a:lnTo>
                    <a:lnTo>
                      <a:pt x="0" y="18712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E75B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0" name="object 103">
                <a:extLst>
                  <a:ext uri="{FF2B5EF4-FFF2-40B4-BE49-F238E27FC236}">
                    <a16:creationId xmlns:a16="http://schemas.microsoft.com/office/drawing/2014/main" id="{01925D1F-8907-E1D2-416C-00C201F61D6E}"/>
                  </a:ext>
                </a:extLst>
              </p:cNvPr>
              <p:cNvSpPr/>
              <p:nvPr/>
            </p:nvSpPr>
            <p:spPr>
              <a:xfrm>
                <a:off x="7626608" y="3317507"/>
                <a:ext cx="160020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160020" h="270510">
                    <a:moveTo>
                      <a:pt x="119559" y="0"/>
                    </a:moveTo>
                    <a:lnTo>
                      <a:pt x="39852" y="0"/>
                    </a:lnTo>
                    <a:lnTo>
                      <a:pt x="39852" y="190355"/>
                    </a:lnTo>
                    <a:lnTo>
                      <a:pt x="0" y="190355"/>
                    </a:lnTo>
                    <a:lnTo>
                      <a:pt x="79706" y="270061"/>
                    </a:lnTo>
                    <a:lnTo>
                      <a:pt x="159412" y="190355"/>
                    </a:lnTo>
                    <a:lnTo>
                      <a:pt x="119559" y="190355"/>
                    </a:lnTo>
                    <a:lnTo>
                      <a:pt x="119559" y="0"/>
                    </a:lnTo>
                    <a:close/>
                  </a:path>
                </a:pathLst>
              </a:custGeom>
              <a:solidFill>
                <a:srgbClr val="B0CF1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1" name="object 104">
                <a:extLst>
                  <a:ext uri="{FF2B5EF4-FFF2-40B4-BE49-F238E27FC236}">
                    <a16:creationId xmlns:a16="http://schemas.microsoft.com/office/drawing/2014/main" id="{AD21FBFC-CD91-070D-8C47-D9F77D6AE913}"/>
                  </a:ext>
                </a:extLst>
              </p:cNvPr>
              <p:cNvSpPr/>
              <p:nvPr/>
            </p:nvSpPr>
            <p:spPr>
              <a:xfrm>
                <a:off x="7626608" y="3317508"/>
                <a:ext cx="160020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160020" h="270510">
                    <a:moveTo>
                      <a:pt x="0" y="190355"/>
                    </a:moveTo>
                    <a:lnTo>
                      <a:pt x="39852" y="190355"/>
                    </a:lnTo>
                    <a:lnTo>
                      <a:pt x="39852" y="0"/>
                    </a:lnTo>
                    <a:lnTo>
                      <a:pt x="119558" y="0"/>
                    </a:lnTo>
                    <a:lnTo>
                      <a:pt x="119558" y="190355"/>
                    </a:lnTo>
                    <a:lnTo>
                      <a:pt x="159411" y="190355"/>
                    </a:lnTo>
                    <a:lnTo>
                      <a:pt x="79705" y="270061"/>
                    </a:lnTo>
                    <a:lnTo>
                      <a:pt x="0" y="190355"/>
                    </a:lnTo>
                    <a:close/>
                  </a:path>
                </a:pathLst>
              </a:custGeom>
              <a:ln w="25399">
                <a:solidFill>
                  <a:srgbClr val="88A00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76" name="object 105">
              <a:extLst>
                <a:ext uri="{FF2B5EF4-FFF2-40B4-BE49-F238E27FC236}">
                  <a16:creationId xmlns:a16="http://schemas.microsoft.com/office/drawing/2014/main" id="{F1DD13D6-F135-B903-58CD-464517D16CCE}"/>
                </a:ext>
              </a:extLst>
            </p:cNvPr>
            <p:cNvGrpSpPr/>
            <p:nvPr/>
          </p:nvGrpSpPr>
          <p:grpSpPr>
            <a:xfrm>
              <a:off x="6696044" y="2174442"/>
              <a:ext cx="1494155" cy="415290"/>
              <a:chOff x="6696044" y="2174442"/>
              <a:chExt cx="1494155" cy="415290"/>
            </a:xfrm>
          </p:grpSpPr>
          <p:sp>
            <p:nvSpPr>
              <p:cNvPr id="187" name="object 106">
                <a:extLst>
                  <a:ext uri="{FF2B5EF4-FFF2-40B4-BE49-F238E27FC236}">
                    <a16:creationId xmlns:a16="http://schemas.microsoft.com/office/drawing/2014/main" id="{D939ADE6-8D7A-E840-9907-DCEDBCE910E8}"/>
                  </a:ext>
                </a:extLst>
              </p:cNvPr>
              <p:cNvSpPr/>
              <p:nvPr/>
            </p:nvSpPr>
            <p:spPr>
              <a:xfrm>
                <a:off x="7206273" y="2215823"/>
                <a:ext cx="97155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971550" h="60325">
                    <a:moveTo>
                      <a:pt x="971122" y="0"/>
                    </a:moveTo>
                    <a:lnTo>
                      <a:pt x="0" y="0"/>
                    </a:lnTo>
                    <a:lnTo>
                      <a:pt x="0" y="59881"/>
                    </a:lnTo>
                    <a:lnTo>
                      <a:pt x="971122" y="59881"/>
                    </a:lnTo>
                    <a:lnTo>
                      <a:pt x="971122" y="0"/>
                    </a:lnTo>
                    <a:close/>
                  </a:path>
                </a:pathLst>
              </a:custGeom>
              <a:solidFill>
                <a:srgbClr val="FFC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" name="object 107">
                <a:extLst>
                  <a:ext uri="{FF2B5EF4-FFF2-40B4-BE49-F238E27FC236}">
                    <a16:creationId xmlns:a16="http://schemas.microsoft.com/office/drawing/2014/main" id="{E8C612EE-24DD-5BF0-14FB-A9D5343A4C32}"/>
                  </a:ext>
                </a:extLst>
              </p:cNvPr>
              <p:cNvSpPr/>
              <p:nvPr/>
            </p:nvSpPr>
            <p:spPr>
              <a:xfrm>
                <a:off x="7206273" y="2215823"/>
                <a:ext cx="97155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971550" h="60325">
                    <a:moveTo>
                      <a:pt x="0" y="0"/>
                    </a:moveTo>
                    <a:lnTo>
                      <a:pt x="971122" y="0"/>
                    </a:lnTo>
                    <a:lnTo>
                      <a:pt x="971122" y="59880"/>
                    </a:lnTo>
                    <a:lnTo>
                      <a:pt x="0" y="59880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FFC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" name="object 108">
                <a:extLst>
                  <a:ext uri="{FF2B5EF4-FFF2-40B4-BE49-F238E27FC236}">
                    <a16:creationId xmlns:a16="http://schemas.microsoft.com/office/drawing/2014/main" id="{6CD3346B-2C78-F45C-BF97-958EDE966660}"/>
                  </a:ext>
                </a:extLst>
              </p:cNvPr>
              <p:cNvSpPr/>
              <p:nvPr/>
            </p:nvSpPr>
            <p:spPr>
              <a:xfrm>
                <a:off x="7273996" y="2194956"/>
                <a:ext cx="13081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30809" h="20955">
                    <a:moveTo>
                      <a:pt x="130313" y="0"/>
                    </a:moveTo>
                    <a:lnTo>
                      <a:pt x="0" y="0"/>
                    </a:lnTo>
                    <a:lnTo>
                      <a:pt x="0" y="20867"/>
                    </a:lnTo>
                    <a:lnTo>
                      <a:pt x="130313" y="20867"/>
                    </a:lnTo>
                    <a:lnTo>
                      <a:pt x="1303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0" name="object 109">
                <a:extLst>
                  <a:ext uri="{FF2B5EF4-FFF2-40B4-BE49-F238E27FC236}">
                    <a16:creationId xmlns:a16="http://schemas.microsoft.com/office/drawing/2014/main" id="{4E06C9A7-AB67-8AAA-DA0B-F573EDA4320B}"/>
                  </a:ext>
                </a:extLst>
              </p:cNvPr>
              <p:cNvSpPr/>
              <p:nvPr/>
            </p:nvSpPr>
            <p:spPr>
              <a:xfrm>
                <a:off x="7273996" y="2194956"/>
                <a:ext cx="13081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30809" h="20955">
                    <a:moveTo>
                      <a:pt x="0" y="0"/>
                    </a:moveTo>
                    <a:lnTo>
                      <a:pt x="130312" y="0"/>
                    </a:lnTo>
                    <a:lnTo>
                      <a:pt x="130312" y="20868"/>
                    </a:lnTo>
                    <a:lnTo>
                      <a:pt x="0" y="20868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1" name="object 110">
                <a:extLst>
                  <a:ext uri="{FF2B5EF4-FFF2-40B4-BE49-F238E27FC236}">
                    <a16:creationId xmlns:a16="http://schemas.microsoft.com/office/drawing/2014/main" id="{B78DFF2F-1D07-077E-8574-C0E3E2431B4E}"/>
                  </a:ext>
                </a:extLst>
              </p:cNvPr>
              <p:cNvSpPr/>
              <p:nvPr/>
            </p:nvSpPr>
            <p:spPr>
              <a:xfrm>
                <a:off x="7461133" y="2194956"/>
                <a:ext cx="116205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20955">
                    <a:moveTo>
                      <a:pt x="115916" y="0"/>
                    </a:moveTo>
                    <a:lnTo>
                      <a:pt x="0" y="0"/>
                    </a:lnTo>
                    <a:lnTo>
                      <a:pt x="0" y="20867"/>
                    </a:lnTo>
                    <a:lnTo>
                      <a:pt x="115916" y="20867"/>
                    </a:lnTo>
                    <a:lnTo>
                      <a:pt x="11591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" name="object 111">
                <a:extLst>
                  <a:ext uri="{FF2B5EF4-FFF2-40B4-BE49-F238E27FC236}">
                    <a16:creationId xmlns:a16="http://schemas.microsoft.com/office/drawing/2014/main" id="{74D12129-1BCE-CD83-AEAD-F3BA3D133A0A}"/>
                  </a:ext>
                </a:extLst>
              </p:cNvPr>
              <p:cNvSpPr/>
              <p:nvPr/>
            </p:nvSpPr>
            <p:spPr>
              <a:xfrm>
                <a:off x="7461133" y="2194956"/>
                <a:ext cx="116205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20955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20868"/>
                    </a:lnTo>
                    <a:lnTo>
                      <a:pt x="0" y="20868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" name="object 112">
                <a:extLst>
                  <a:ext uri="{FF2B5EF4-FFF2-40B4-BE49-F238E27FC236}">
                    <a16:creationId xmlns:a16="http://schemas.microsoft.com/office/drawing/2014/main" id="{2BC35FC4-1007-4508-B5C0-6D7D6A457C66}"/>
                  </a:ext>
                </a:extLst>
              </p:cNvPr>
              <p:cNvSpPr/>
              <p:nvPr/>
            </p:nvSpPr>
            <p:spPr>
              <a:xfrm>
                <a:off x="7633874" y="2194956"/>
                <a:ext cx="116205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20955">
                    <a:moveTo>
                      <a:pt x="115916" y="0"/>
                    </a:moveTo>
                    <a:lnTo>
                      <a:pt x="0" y="0"/>
                    </a:lnTo>
                    <a:lnTo>
                      <a:pt x="0" y="20867"/>
                    </a:lnTo>
                    <a:lnTo>
                      <a:pt x="115916" y="20867"/>
                    </a:lnTo>
                    <a:lnTo>
                      <a:pt x="11591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" name="object 113">
                <a:extLst>
                  <a:ext uri="{FF2B5EF4-FFF2-40B4-BE49-F238E27FC236}">
                    <a16:creationId xmlns:a16="http://schemas.microsoft.com/office/drawing/2014/main" id="{2EBB030D-0791-9CBF-F3EC-06522DD079C8}"/>
                  </a:ext>
                </a:extLst>
              </p:cNvPr>
              <p:cNvSpPr/>
              <p:nvPr/>
            </p:nvSpPr>
            <p:spPr>
              <a:xfrm>
                <a:off x="7633874" y="2194956"/>
                <a:ext cx="116205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20955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20868"/>
                    </a:lnTo>
                    <a:lnTo>
                      <a:pt x="0" y="20868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5" name="object 114">
                <a:extLst>
                  <a:ext uri="{FF2B5EF4-FFF2-40B4-BE49-F238E27FC236}">
                    <a16:creationId xmlns:a16="http://schemas.microsoft.com/office/drawing/2014/main" id="{6A228936-6391-12D9-B39D-206537D2B5F4}"/>
                  </a:ext>
                </a:extLst>
              </p:cNvPr>
              <p:cNvSpPr/>
              <p:nvPr/>
            </p:nvSpPr>
            <p:spPr>
              <a:xfrm>
                <a:off x="7806617" y="2194956"/>
                <a:ext cx="116205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20955">
                    <a:moveTo>
                      <a:pt x="115916" y="0"/>
                    </a:moveTo>
                    <a:lnTo>
                      <a:pt x="0" y="0"/>
                    </a:lnTo>
                    <a:lnTo>
                      <a:pt x="0" y="20867"/>
                    </a:lnTo>
                    <a:lnTo>
                      <a:pt x="115916" y="20867"/>
                    </a:lnTo>
                    <a:lnTo>
                      <a:pt x="11591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6" name="object 115">
                <a:extLst>
                  <a:ext uri="{FF2B5EF4-FFF2-40B4-BE49-F238E27FC236}">
                    <a16:creationId xmlns:a16="http://schemas.microsoft.com/office/drawing/2014/main" id="{1E8DF10C-58F4-7311-9014-246BA1CE1D36}"/>
                  </a:ext>
                </a:extLst>
              </p:cNvPr>
              <p:cNvSpPr/>
              <p:nvPr/>
            </p:nvSpPr>
            <p:spPr>
              <a:xfrm>
                <a:off x="7806617" y="2194956"/>
                <a:ext cx="116205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20955">
                    <a:moveTo>
                      <a:pt x="0" y="0"/>
                    </a:moveTo>
                    <a:lnTo>
                      <a:pt x="115916" y="0"/>
                    </a:lnTo>
                    <a:lnTo>
                      <a:pt x="115916" y="20868"/>
                    </a:lnTo>
                    <a:lnTo>
                      <a:pt x="0" y="20868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" name="object 116">
                <a:extLst>
                  <a:ext uri="{FF2B5EF4-FFF2-40B4-BE49-F238E27FC236}">
                    <a16:creationId xmlns:a16="http://schemas.microsoft.com/office/drawing/2014/main" id="{4AE8D48A-0A38-0DB0-0DA4-E4D402B8455F}"/>
                  </a:ext>
                </a:extLst>
              </p:cNvPr>
              <p:cNvSpPr/>
              <p:nvPr/>
            </p:nvSpPr>
            <p:spPr>
              <a:xfrm>
                <a:off x="7979359" y="2194956"/>
                <a:ext cx="11557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15570" h="20955">
                    <a:moveTo>
                      <a:pt x="115161" y="0"/>
                    </a:moveTo>
                    <a:lnTo>
                      <a:pt x="0" y="0"/>
                    </a:lnTo>
                    <a:lnTo>
                      <a:pt x="0" y="20867"/>
                    </a:lnTo>
                    <a:lnTo>
                      <a:pt x="115161" y="20867"/>
                    </a:lnTo>
                    <a:lnTo>
                      <a:pt x="11516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8" name="object 117">
                <a:extLst>
                  <a:ext uri="{FF2B5EF4-FFF2-40B4-BE49-F238E27FC236}">
                    <a16:creationId xmlns:a16="http://schemas.microsoft.com/office/drawing/2014/main" id="{9E105050-144D-BA3D-F6F3-1F9982EB4455}"/>
                  </a:ext>
                </a:extLst>
              </p:cNvPr>
              <p:cNvSpPr/>
              <p:nvPr/>
            </p:nvSpPr>
            <p:spPr>
              <a:xfrm>
                <a:off x="7979359" y="2194956"/>
                <a:ext cx="11557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15570" h="20955">
                    <a:moveTo>
                      <a:pt x="0" y="0"/>
                    </a:moveTo>
                    <a:lnTo>
                      <a:pt x="115161" y="0"/>
                    </a:lnTo>
                    <a:lnTo>
                      <a:pt x="115161" y="20868"/>
                    </a:lnTo>
                    <a:lnTo>
                      <a:pt x="0" y="20868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" name="object 118">
                <a:extLst>
                  <a:ext uri="{FF2B5EF4-FFF2-40B4-BE49-F238E27FC236}">
                    <a16:creationId xmlns:a16="http://schemas.microsoft.com/office/drawing/2014/main" id="{143BFFCE-B2D2-F9ED-65AA-68C96520A19F}"/>
                  </a:ext>
                </a:extLst>
              </p:cNvPr>
              <p:cNvSpPr/>
              <p:nvPr/>
            </p:nvSpPr>
            <p:spPr>
              <a:xfrm>
                <a:off x="7206273" y="2362318"/>
                <a:ext cx="971550" cy="33020"/>
              </a:xfrm>
              <a:custGeom>
                <a:avLst/>
                <a:gdLst/>
                <a:ahLst/>
                <a:cxnLst/>
                <a:rect l="l" t="t" r="r" b="b"/>
                <a:pathLst>
                  <a:path w="971550" h="33019">
                    <a:moveTo>
                      <a:pt x="0" y="0"/>
                    </a:moveTo>
                    <a:lnTo>
                      <a:pt x="971122" y="0"/>
                    </a:lnTo>
                    <a:lnTo>
                      <a:pt x="971122" y="32868"/>
                    </a:lnTo>
                    <a:lnTo>
                      <a:pt x="0" y="32868"/>
                    </a:lnTo>
                    <a:lnTo>
                      <a:pt x="0" y="0"/>
                    </a:lnTo>
                    <a:close/>
                  </a:path>
                </a:pathLst>
              </a:custGeom>
              <a:ln w="25399">
                <a:solidFill>
                  <a:srgbClr val="88A00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" name="object 119">
                <a:extLst>
                  <a:ext uri="{FF2B5EF4-FFF2-40B4-BE49-F238E27FC236}">
                    <a16:creationId xmlns:a16="http://schemas.microsoft.com/office/drawing/2014/main" id="{3F75144D-C362-0241-8D58-45042785D55F}"/>
                  </a:ext>
                </a:extLst>
              </p:cNvPr>
              <p:cNvSpPr/>
              <p:nvPr/>
            </p:nvSpPr>
            <p:spPr>
              <a:xfrm>
                <a:off x="6708744" y="2187143"/>
                <a:ext cx="436880" cy="389890"/>
              </a:xfrm>
              <a:custGeom>
                <a:avLst/>
                <a:gdLst/>
                <a:ahLst/>
                <a:cxnLst/>
                <a:rect l="l" t="t" r="r" b="b"/>
                <a:pathLst>
                  <a:path w="436879" h="389889">
                    <a:moveTo>
                      <a:pt x="70519" y="0"/>
                    </a:moveTo>
                    <a:lnTo>
                      <a:pt x="0" y="85208"/>
                    </a:lnTo>
                    <a:lnTo>
                      <a:pt x="316059" y="346782"/>
                    </a:lnTo>
                    <a:lnTo>
                      <a:pt x="280800" y="389385"/>
                    </a:lnTo>
                    <a:lnTo>
                      <a:pt x="436528" y="374695"/>
                    </a:lnTo>
                    <a:lnTo>
                      <a:pt x="421838" y="218969"/>
                    </a:lnTo>
                    <a:lnTo>
                      <a:pt x="386579" y="261573"/>
                    </a:lnTo>
                    <a:lnTo>
                      <a:pt x="70519" y="0"/>
                    </a:lnTo>
                    <a:close/>
                  </a:path>
                </a:pathLst>
              </a:custGeom>
              <a:solidFill>
                <a:srgbClr val="B0CF1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" name="object 120">
                <a:extLst>
                  <a:ext uri="{FF2B5EF4-FFF2-40B4-BE49-F238E27FC236}">
                    <a16:creationId xmlns:a16="http://schemas.microsoft.com/office/drawing/2014/main" id="{4ED6D3DB-F447-8F22-000A-7B5A265F3BA2}"/>
                  </a:ext>
                </a:extLst>
              </p:cNvPr>
              <p:cNvSpPr/>
              <p:nvPr/>
            </p:nvSpPr>
            <p:spPr>
              <a:xfrm>
                <a:off x="6708744" y="2187142"/>
                <a:ext cx="436880" cy="389890"/>
              </a:xfrm>
              <a:custGeom>
                <a:avLst/>
                <a:gdLst/>
                <a:ahLst/>
                <a:cxnLst/>
                <a:rect l="l" t="t" r="r" b="b"/>
                <a:pathLst>
                  <a:path w="436879" h="389889">
                    <a:moveTo>
                      <a:pt x="280801" y="389385"/>
                    </a:moveTo>
                    <a:lnTo>
                      <a:pt x="316060" y="346782"/>
                    </a:lnTo>
                    <a:lnTo>
                      <a:pt x="0" y="85208"/>
                    </a:lnTo>
                    <a:lnTo>
                      <a:pt x="70519" y="0"/>
                    </a:lnTo>
                    <a:lnTo>
                      <a:pt x="386579" y="261573"/>
                    </a:lnTo>
                    <a:lnTo>
                      <a:pt x="421838" y="218969"/>
                    </a:lnTo>
                    <a:lnTo>
                      <a:pt x="436528" y="374696"/>
                    </a:lnTo>
                    <a:lnTo>
                      <a:pt x="280801" y="389385"/>
                    </a:lnTo>
                    <a:close/>
                  </a:path>
                </a:pathLst>
              </a:custGeom>
              <a:ln w="25399">
                <a:solidFill>
                  <a:srgbClr val="88A00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77" name="object 121">
              <a:extLst>
                <a:ext uri="{FF2B5EF4-FFF2-40B4-BE49-F238E27FC236}">
                  <a16:creationId xmlns:a16="http://schemas.microsoft.com/office/drawing/2014/main" id="{71DB33B5-8B70-A43A-095F-0552CD027656}"/>
                </a:ext>
              </a:extLst>
            </p:cNvPr>
            <p:cNvGrpSpPr/>
            <p:nvPr/>
          </p:nvGrpSpPr>
          <p:grpSpPr>
            <a:xfrm>
              <a:off x="8228611" y="1961229"/>
              <a:ext cx="305435" cy="302260"/>
              <a:chOff x="8228611" y="1961229"/>
              <a:chExt cx="305435" cy="302260"/>
            </a:xfrm>
          </p:grpSpPr>
          <p:sp>
            <p:nvSpPr>
              <p:cNvPr id="185" name="object 122">
                <a:extLst>
                  <a:ext uri="{FF2B5EF4-FFF2-40B4-BE49-F238E27FC236}">
                    <a16:creationId xmlns:a16="http://schemas.microsoft.com/office/drawing/2014/main" id="{FD473DF1-D564-6273-C78F-437475C679B3}"/>
                  </a:ext>
                </a:extLst>
              </p:cNvPr>
              <p:cNvSpPr/>
              <p:nvPr/>
            </p:nvSpPr>
            <p:spPr>
              <a:xfrm>
                <a:off x="8241311" y="1973930"/>
                <a:ext cx="280035" cy="276860"/>
              </a:xfrm>
              <a:custGeom>
                <a:avLst/>
                <a:gdLst/>
                <a:ahLst/>
                <a:cxnLst/>
                <a:rect l="l" t="t" r="r" b="b"/>
                <a:pathLst>
                  <a:path w="280034" h="276860">
                    <a:moveTo>
                      <a:pt x="202324" y="0"/>
                    </a:moveTo>
                    <a:lnTo>
                      <a:pt x="40487" y="158055"/>
                    </a:lnTo>
                    <a:lnTo>
                      <a:pt x="1847" y="118491"/>
                    </a:lnTo>
                    <a:lnTo>
                      <a:pt x="0" y="274899"/>
                    </a:lnTo>
                    <a:lnTo>
                      <a:pt x="156406" y="276748"/>
                    </a:lnTo>
                    <a:lnTo>
                      <a:pt x="117767" y="237183"/>
                    </a:lnTo>
                    <a:lnTo>
                      <a:pt x="279605" y="79128"/>
                    </a:lnTo>
                    <a:lnTo>
                      <a:pt x="202324" y="0"/>
                    </a:lnTo>
                    <a:close/>
                  </a:path>
                </a:pathLst>
              </a:custGeom>
              <a:solidFill>
                <a:srgbClr val="B0CF1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" name="object 123">
                <a:extLst>
                  <a:ext uri="{FF2B5EF4-FFF2-40B4-BE49-F238E27FC236}">
                    <a16:creationId xmlns:a16="http://schemas.microsoft.com/office/drawing/2014/main" id="{4C1D71CC-30B7-01E2-BE28-703F2961F49E}"/>
                  </a:ext>
                </a:extLst>
              </p:cNvPr>
              <p:cNvSpPr/>
              <p:nvPr/>
            </p:nvSpPr>
            <p:spPr>
              <a:xfrm>
                <a:off x="8241311" y="1973929"/>
                <a:ext cx="280035" cy="276860"/>
              </a:xfrm>
              <a:custGeom>
                <a:avLst/>
                <a:gdLst/>
                <a:ahLst/>
                <a:cxnLst/>
                <a:rect l="l" t="t" r="r" b="b"/>
                <a:pathLst>
                  <a:path w="280034" h="276860">
                    <a:moveTo>
                      <a:pt x="1847" y="118492"/>
                    </a:moveTo>
                    <a:lnTo>
                      <a:pt x="40487" y="158056"/>
                    </a:lnTo>
                    <a:lnTo>
                      <a:pt x="202325" y="0"/>
                    </a:lnTo>
                    <a:lnTo>
                      <a:pt x="279605" y="79128"/>
                    </a:lnTo>
                    <a:lnTo>
                      <a:pt x="117767" y="237184"/>
                    </a:lnTo>
                    <a:lnTo>
                      <a:pt x="156406" y="276748"/>
                    </a:lnTo>
                    <a:lnTo>
                      <a:pt x="0" y="274899"/>
                    </a:lnTo>
                    <a:lnTo>
                      <a:pt x="1847" y="118492"/>
                    </a:lnTo>
                    <a:close/>
                  </a:path>
                </a:pathLst>
              </a:custGeom>
              <a:ln w="25399">
                <a:solidFill>
                  <a:srgbClr val="88A00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78" name="object 124">
              <a:extLst>
                <a:ext uri="{FF2B5EF4-FFF2-40B4-BE49-F238E27FC236}">
                  <a16:creationId xmlns:a16="http://schemas.microsoft.com/office/drawing/2014/main" id="{89A51A72-353E-40FC-64AD-208B37D31904}"/>
                </a:ext>
              </a:extLst>
            </p:cNvPr>
            <p:cNvSpPr txBox="1"/>
            <p:nvPr/>
          </p:nvSpPr>
          <p:spPr>
            <a:xfrm>
              <a:off x="8437101" y="2257925"/>
              <a:ext cx="1038225" cy="193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dirty="0">
                  <a:latin typeface="Arial MT"/>
                  <a:cs typeface="Arial MT"/>
                </a:rPr>
                <a:t>25µm</a:t>
              </a:r>
              <a:r>
                <a:rPr sz="1100" spc="-50" dirty="0">
                  <a:latin typeface="Arial MT"/>
                  <a:cs typeface="Arial MT"/>
                </a:rPr>
                <a:t> </a:t>
              </a:r>
              <a:r>
                <a:rPr sz="1100" dirty="0">
                  <a:latin typeface="Arial MT"/>
                  <a:cs typeface="Arial MT"/>
                </a:rPr>
                <a:t>solid</a:t>
              </a:r>
              <a:r>
                <a:rPr sz="1100" spc="-40" dirty="0">
                  <a:latin typeface="Arial MT"/>
                  <a:cs typeface="Arial MT"/>
                </a:rPr>
                <a:t> </a:t>
              </a:r>
              <a:r>
                <a:rPr sz="1100" dirty="0">
                  <a:latin typeface="Arial MT"/>
                  <a:cs typeface="Arial MT"/>
                </a:rPr>
                <a:t>Glue</a:t>
              </a:r>
              <a:endParaRPr sz="1100">
                <a:latin typeface="Arial MT"/>
                <a:cs typeface="Arial MT"/>
              </a:endParaRPr>
            </a:p>
          </p:txBody>
        </p:sp>
        <p:sp>
          <p:nvSpPr>
            <p:cNvPr id="179" name="object 125">
              <a:extLst>
                <a:ext uri="{FF2B5EF4-FFF2-40B4-BE49-F238E27FC236}">
                  <a16:creationId xmlns:a16="http://schemas.microsoft.com/office/drawing/2014/main" id="{28AA7F0F-F917-3B68-6B7F-80F8A2DCCDC9}"/>
                </a:ext>
              </a:extLst>
            </p:cNvPr>
            <p:cNvSpPr txBox="1"/>
            <p:nvPr/>
          </p:nvSpPr>
          <p:spPr>
            <a:xfrm>
              <a:off x="6171072" y="2869553"/>
              <a:ext cx="934085" cy="523240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74295" marR="5080" indent="-62230" algn="r">
                <a:lnSpc>
                  <a:spcPts val="1300"/>
                </a:lnSpc>
                <a:spcBef>
                  <a:spcPts val="160"/>
                </a:spcBef>
              </a:pPr>
              <a:r>
                <a:rPr sz="1100" dirty="0">
                  <a:latin typeface="Arial MT"/>
                  <a:cs typeface="Arial MT"/>
                </a:rPr>
                <a:t>High</a:t>
              </a:r>
              <a:r>
                <a:rPr sz="1100" spc="-50" dirty="0">
                  <a:latin typeface="Arial MT"/>
                  <a:cs typeface="Arial MT"/>
                </a:rPr>
                <a:t> </a:t>
              </a:r>
              <a:r>
                <a:rPr sz="1100" dirty="0">
                  <a:latin typeface="Arial MT"/>
                  <a:cs typeface="Arial MT"/>
                </a:rPr>
                <a:t>temp</a:t>
              </a:r>
              <a:r>
                <a:rPr sz="1100" spc="-50" dirty="0">
                  <a:latin typeface="Arial MT"/>
                  <a:cs typeface="Arial MT"/>
                </a:rPr>
                <a:t> </a:t>
              </a:r>
              <a:r>
                <a:rPr sz="1100" dirty="0">
                  <a:latin typeface="Arial MT"/>
                  <a:cs typeface="Arial MT"/>
                </a:rPr>
                <a:t>and </a:t>
              </a:r>
              <a:r>
                <a:rPr sz="1100" spc="-295" dirty="0">
                  <a:latin typeface="Arial MT"/>
                  <a:cs typeface="Arial MT"/>
                </a:rPr>
                <a:t> </a:t>
              </a:r>
              <a:r>
                <a:rPr sz="1100" dirty="0">
                  <a:latin typeface="Arial MT"/>
                  <a:cs typeface="Arial MT"/>
                </a:rPr>
                <a:t>high pressure</a:t>
              </a:r>
              <a:endParaRPr sz="1100">
                <a:latin typeface="Arial MT"/>
                <a:cs typeface="Arial MT"/>
              </a:endParaRPr>
            </a:p>
            <a:p>
              <a:pPr marR="5080" algn="r">
                <a:lnSpc>
                  <a:spcPts val="1260"/>
                </a:lnSpc>
              </a:pPr>
              <a:r>
                <a:rPr sz="1100" dirty="0">
                  <a:latin typeface="Arial MT"/>
                  <a:cs typeface="Arial MT"/>
                </a:rPr>
                <a:t>Gluing</a:t>
              </a:r>
              <a:endParaRPr sz="1100">
                <a:latin typeface="Arial MT"/>
                <a:cs typeface="Arial MT"/>
              </a:endParaRPr>
            </a:p>
          </p:txBody>
        </p:sp>
        <p:sp>
          <p:nvSpPr>
            <p:cNvPr id="180" name="object 126">
              <a:extLst>
                <a:ext uri="{FF2B5EF4-FFF2-40B4-BE49-F238E27FC236}">
                  <a16:creationId xmlns:a16="http://schemas.microsoft.com/office/drawing/2014/main" id="{96A0623C-2526-D1DA-819D-FD67CD3A74D2}"/>
                </a:ext>
              </a:extLst>
            </p:cNvPr>
            <p:cNvSpPr txBox="1"/>
            <p:nvPr/>
          </p:nvSpPr>
          <p:spPr>
            <a:xfrm>
              <a:off x="6139869" y="3745740"/>
              <a:ext cx="941705" cy="193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dirty="0">
                  <a:latin typeface="Arial MT"/>
                  <a:cs typeface="Arial MT"/>
                </a:rPr>
                <a:t>Pillars</a:t>
              </a:r>
              <a:r>
                <a:rPr sz="1100" spc="-5" dirty="0">
                  <a:latin typeface="Arial MT"/>
                  <a:cs typeface="Arial MT"/>
                </a:rPr>
                <a:t> </a:t>
              </a:r>
              <a:r>
                <a:rPr sz="1100" dirty="0">
                  <a:latin typeface="Arial MT"/>
                  <a:cs typeface="Arial MT"/>
                </a:rPr>
                <a:t>creation</a:t>
              </a:r>
              <a:endParaRPr sz="1100">
                <a:latin typeface="Arial MT"/>
                <a:cs typeface="Arial MT"/>
              </a:endParaRPr>
            </a:p>
          </p:txBody>
        </p:sp>
        <p:sp>
          <p:nvSpPr>
            <p:cNvPr id="181" name="object 127">
              <a:extLst>
                <a:ext uri="{FF2B5EF4-FFF2-40B4-BE49-F238E27FC236}">
                  <a16:creationId xmlns:a16="http://schemas.microsoft.com/office/drawing/2014/main" id="{AE7E5577-A47D-A7FB-4033-56805A508565}"/>
                </a:ext>
              </a:extLst>
            </p:cNvPr>
            <p:cNvSpPr txBox="1"/>
            <p:nvPr/>
          </p:nvSpPr>
          <p:spPr>
            <a:xfrm>
              <a:off x="6216069" y="1545347"/>
              <a:ext cx="1318895" cy="193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dirty="0">
                  <a:latin typeface="Arial MT"/>
                  <a:cs typeface="Arial MT"/>
                </a:rPr>
                <a:t>PCB</a:t>
              </a:r>
              <a:r>
                <a:rPr sz="1100" spc="-25" dirty="0">
                  <a:latin typeface="Arial MT"/>
                  <a:cs typeface="Arial MT"/>
                </a:rPr>
                <a:t> </a:t>
              </a:r>
              <a:r>
                <a:rPr sz="1100" dirty="0">
                  <a:latin typeface="Arial MT"/>
                  <a:cs typeface="Arial MT"/>
                </a:rPr>
                <a:t>+</a:t>
              </a:r>
              <a:r>
                <a:rPr sz="1100" spc="-20" dirty="0">
                  <a:latin typeface="Arial MT"/>
                  <a:cs typeface="Arial MT"/>
                </a:rPr>
                <a:t> </a:t>
              </a:r>
              <a:r>
                <a:rPr sz="1100" dirty="0">
                  <a:latin typeface="Arial MT"/>
                  <a:cs typeface="Arial MT"/>
                </a:rPr>
                <a:t>readout</a:t>
              </a:r>
              <a:r>
                <a:rPr sz="1100" spc="-30" dirty="0">
                  <a:latin typeface="Arial MT"/>
                  <a:cs typeface="Arial MT"/>
                </a:rPr>
                <a:t> </a:t>
              </a:r>
              <a:r>
                <a:rPr sz="1100" spc="-5" dirty="0">
                  <a:latin typeface="Arial MT"/>
                  <a:cs typeface="Arial MT"/>
                </a:rPr>
                <a:t>strips</a:t>
              </a:r>
              <a:endParaRPr sz="1100">
                <a:latin typeface="Arial MT"/>
                <a:cs typeface="Arial MT"/>
              </a:endParaRPr>
            </a:p>
          </p:txBody>
        </p:sp>
        <p:sp>
          <p:nvSpPr>
            <p:cNvPr id="182" name="object 128">
              <a:extLst>
                <a:ext uri="{FF2B5EF4-FFF2-40B4-BE49-F238E27FC236}">
                  <a16:creationId xmlns:a16="http://schemas.microsoft.com/office/drawing/2014/main" id="{35EDC883-FC27-8A5D-A6EC-00EB51CBDB14}"/>
                </a:ext>
              </a:extLst>
            </p:cNvPr>
            <p:cNvSpPr txBox="1"/>
            <p:nvPr/>
          </p:nvSpPr>
          <p:spPr>
            <a:xfrm>
              <a:off x="7972075" y="1393403"/>
              <a:ext cx="1146175" cy="358140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lnSpc>
                  <a:spcPts val="1300"/>
                </a:lnSpc>
                <a:spcBef>
                  <a:spcPts val="160"/>
                </a:spcBef>
              </a:pPr>
              <a:r>
                <a:rPr sz="1100" dirty="0">
                  <a:latin typeface="Arial MT"/>
                  <a:cs typeface="Arial MT"/>
                </a:rPr>
                <a:t>50µm</a:t>
              </a:r>
              <a:r>
                <a:rPr sz="1100" spc="-55" dirty="0">
                  <a:latin typeface="Arial MT"/>
                  <a:cs typeface="Arial MT"/>
                </a:rPr>
                <a:t> </a:t>
              </a:r>
              <a:r>
                <a:rPr sz="1100" dirty="0">
                  <a:latin typeface="Arial MT"/>
                  <a:cs typeface="Arial MT"/>
                </a:rPr>
                <a:t>Kapton</a:t>
              </a:r>
              <a:r>
                <a:rPr sz="1100" spc="-50" dirty="0">
                  <a:latin typeface="Arial MT"/>
                  <a:cs typeface="Arial MT"/>
                </a:rPr>
                <a:t> </a:t>
              </a:r>
              <a:r>
                <a:rPr sz="1100" spc="-5" dirty="0">
                  <a:latin typeface="Arial MT"/>
                  <a:cs typeface="Arial MT"/>
                </a:rPr>
                <a:t>with </a:t>
              </a:r>
              <a:r>
                <a:rPr sz="1100" spc="-290" dirty="0">
                  <a:latin typeface="Arial MT"/>
                  <a:cs typeface="Arial MT"/>
                </a:rPr>
                <a:t> </a:t>
              </a:r>
              <a:r>
                <a:rPr sz="1100" spc="-5" dirty="0">
                  <a:latin typeface="Arial MT"/>
                  <a:cs typeface="Arial MT"/>
                </a:rPr>
                <a:t>resistive strips</a:t>
              </a:r>
              <a:endParaRPr sz="1100">
                <a:latin typeface="Arial MT"/>
                <a:cs typeface="Arial MT"/>
              </a:endParaRPr>
            </a:p>
          </p:txBody>
        </p:sp>
        <p:sp>
          <p:nvSpPr>
            <p:cNvPr id="183" name="object 130">
              <a:extLst>
                <a:ext uri="{FF2B5EF4-FFF2-40B4-BE49-F238E27FC236}">
                  <a16:creationId xmlns:a16="http://schemas.microsoft.com/office/drawing/2014/main" id="{2FF99B07-6CDD-9EF7-049B-51D286DE4AED}"/>
                </a:ext>
              </a:extLst>
            </p:cNvPr>
            <p:cNvSpPr txBox="1"/>
            <p:nvPr/>
          </p:nvSpPr>
          <p:spPr>
            <a:xfrm>
              <a:off x="8354876" y="2982119"/>
              <a:ext cx="853440" cy="3581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>
                <a:lnSpc>
                  <a:spcPts val="1310"/>
                </a:lnSpc>
                <a:spcBef>
                  <a:spcPts val="100"/>
                </a:spcBef>
              </a:pPr>
              <a:r>
                <a:rPr sz="1100" dirty="0">
                  <a:latin typeface="Arial MT"/>
                  <a:cs typeface="Arial MT"/>
                </a:rPr>
                <a:t>170</a:t>
              </a:r>
              <a:r>
                <a:rPr sz="1100" spc="-55" dirty="0">
                  <a:latin typeface="Arial MT"/>
                  <a:cs typeface="Arial MT"/>
                </a:rPr>
                <a:t> </a:t>
              </a:r>
              <a:r>
                <a:rPr sz="1100" dirty="0">
                  <a:latin typeface="Arial MT"/>
                  <a:cs typeface="Arial MT"/>
                </a:rPr>
                <a:t>degrees</a:t>
              </a:r>
              <a:endParaRPr sz="1100">
                <a:latin typeface="Arial MT"/>
                <a:cs typeface="Arial MT"/>
              </a:endParaRPr>
            </a:p>
            <a:p>
              <a:pPr marL="38100">
                <a:lnSpc>
                  <a:spcPts val="1310"/>
                </a:lnSpc>
              </a:pPr>
              <a:r>
                <a:rPr sz="1100" dirty="0">
                  <a:latin typeface="Arial MT"/>
                  <a:cs typeface="Arial MT"/>
                </a:rPr>
                <a:t>12</a:t>
              </a:r>
              <a:r>
                <a:rPr sz="1100" spc="-40" dirty="0">
                  <a:latin typeface="Arial MT"/>
                  <a:cs typeface="Arial MT"/>
                </a:rPr>
                <a:t> </a:t>
              </a:r>
              <a:r>
                <a:rPr sz="1100" dirty="0">
                  <a:latin typeface="Arial MT"/>
                  <a:cs typeface="Arial MT"/>
                </a:rPr>
                <a:t>kg/cm</a:t>
              </a:r>
              <a:r>
                <a:rPr sz="1050" baseline="27777" dirty="0">
                  <a:latin typeface="Arial MT"/>
                  <a:cs typeface="Arial MT"/>
                </a:rPr>
                <a:t>2</a:t>
              </a:r>
              <a:endParaRPr sz="1050" baseline="27777">
                <a:latin typeface="Arial MT"/>
                <a:cs typeface="Arial MT"/>
              </a:endParaRPr>
            </a:p>
          </p:txBody>
        </p:sp>
        <p:sp>
          <p:nvSpPr>
            <p:cNvPr id="184" name="object 131">
              <a:extLst>
                <a:ext uri="{FF2B5EF4-FFF2-40B4-BE49-F238E27FC236}">
                  <a16:creationId xmlns:a16="http://schemas.microsoft.com/office/drawing/2014/main" id="{2E9A159E-70C2-C465-8BCC-28154D074A40}"/>
                </a:ext>
              </a:extLst>
            </p:cNvPr>
            <p:cNvSpPr txBox="1"/>
            <p:nvPr/>
          </p:nvSpPr>
          <p:spPr>
            <a:xfrm>
              <a:off x="8437101" y="3710636"/>
              <a:ext cx="1108075" cy="358140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lnSpc>
                  <a:spcPts val="1300"/>
                </a:lnSpc>
                <a:spcBef>
                  <a:spcPts val="160"/>
                </a:spcBef>
              </a:pPr>
              <a:r>
                <a:rPr sz="1100" dirty="0">
                  <a:latin typeface="Arial MT"/>
                  <a:cs typeface="Arial MT"/>
                </a:rPr>
                <a:t>2</a:t>
              </a:r>
              <a:r>
                <a:rPr sz="1100" spc="-35" dirty="0">
                  <a:latin typeface="Arial MT"/>
                  <a:cs typeface="Arial MT"/>
                </a:rPr>
                <a:t> </a:t>
              </a:r>
              <a:r>
                <a:rPr sz="1100" dirty="0">
                  <a:latin typeface="Arial MT"/>
                  <a:cs typeface="Arial MT"/>
                </a:rPr>
                <a:t>x</a:t>
              </a:r>
              <a:r>
                <a:rPr sz="1100" spc="-35" dirty="0">
                  <a:latin typeface="Arial MT"/>
                  <a:cs typeface="Arial MT"/>
                </a:rPr>
                <a:t> </a:t>
              </a:r>
              <a:r>
                <a:rPr sz="1100" dirty="0">
                  <a:latin typeface="Arial MT"/>
                  <a:cs typeface="Arial MT"/>
                </a:rPr>
                <a:t>64µm</a:t>
              </a:r>
              <a:r>
                <a:rPr sz="1100" spc="-35" dirty="0">
                  <a:latin typeface="Arial MT"/>
                  <a:cs typeface="Arial MT"/>
                </a:rPr>
                <a:t> </a:t>
              </a:r>
              <a:r>
                <a:rPr sz="1100" dirty="0">
                  <a:latin typeface="Arial MT"/>
                  <a:cs typeface="Arial MT"/>
                </a:rPr>
                <a:t>Pyralux </a:t>
              </a:r>
              <a:r>
                <a:rPr sz="1100" spc="-290" dirty="0">
                  <a:latin typeface="Arial MT"/>
                  <a:cs typeface="Arial MT"/>
                </a:rPr>
                <a:t> </a:t>
              </a:r>
              <a:r>
                <a:rPr sz="1100" dirty="0">
                  <a:latin typeface="Arial MT"/>
                  <a:cs typeface="Arial MT"/>
                </a:rPr>
                <a:t>lamination</a:t>
              </a:r>
              <a:endParaRPr sz="1100">
                <a:latin typeface="Arial MT"/>
                <a:cs typeface="Arial MT"/>
              </a:endParaRPr>
            </a:p>
          </p:txBody>
        </p:sp>
      </p:grpSp>
      <p:pic>
        <p:nvPicPr>
          <p:cNvPr id="296" name="object 7">
            <a:extLst>
              <a:ext uri="{FF2B5EF4-FFF2-40B4-BE49-F238E27FC236}">
                <a16:creationId xmlns:a16="http://schemas.microsoft.com/office/drawing/2014/main" id="{1EA1970B-AAE9-6B0C-8AB7-B97756BC60D6}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538863" y="1208700"/>
            <a:ext cx="3864247" cy="1816318"/>
          </a:xfrm>
          <a:prstGeom prst="rect">
            <a:avLst/>
          </a:prstGeom>
        </p:spPr>
      </p:pic>
      <p:sp>
        <p:nvSpPr>
          <p:cNvPr id="297" name="object 141">
            <a:extLst>
              <a:ext uri="{FF2B5EF4-FFF2-40B4-BE49-F238E27FC236}">
                <a16:creationId xmlns:a16="http://schemas.microsoft.com/office/drawing/2014/main" id="{41F3B0AC-EE3D-5AC1-293D-6FAC95E04BDF}"/>
              </a:ext>
            </a:extLst>
          </p:cNvPr>
          <p:cNvSpPr txBox="1"/>
          <p:nvPr/>
        </p:nvSpPr>
        <p:spPr>
          <a:xfrm>
            <a:off x="10074517" y="5541772"/>
            <a:ext cx="1198245" cy="523240"/>
          </a:xfrm>
          <a:prstGeom prst="rect">
            <a:avLst/>
          </a:prstGeom>
          <a:solidFill>
            <a:srgbClr val="FFFFFF">
              <a:alpha val="30198"/>
            </a:srgbClr>
          </a:solidFill>
        </p:spPr>
        <p:txBody>
          <a:bodyPr vert="horz" wrap="square" lIns="0" tIns="60960" rIns="0" bIns="0" rtlCol="0">
            <a:spAutoFit/>
          </a:bodyPr>
          <a:lstStyle/>
          <a:p>
            <a:pPr marL="91440" marR="94615">
              <a:lnSpc>
                <a:spcPts val="1600"/>
              </a:lnSpc>
              <a:spcBef>
                <a:spcPts val="480"/>
              </a:spcBef>
            </a:pPr>
            <a:r>
              <a:rPr sz="1400" b="1" spc="-5" dirty="0">
                <a:solidFill>
                  <a:srgbClr val="0000FF"/>
                </a:solidFill>
                <a:latin typeface="Calibri"/>
                <a:cs typeface="Calibri"/>
              </a:rPr>
              <a:t>Max </a:t>
            </a:r>
            <a:r>
              <a:rPr sz="1400" b="1" dirty="0">
                <a:solidFill>
                  <a:srgbClr val="0000FF"/>
                </a:solidFill>
                <a:latin typeface="Calibri"/>
                <a:cs typeface="Calibri"/>
              </a:rPr>
              <a:t>PCB </a:t>
            </a:r>
            <a:r>
              <a:rPr sz="1400" b="1" spc="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00FF"/>
                </a:solidFill>
                <a:latin typeface="Calibri"/>
                <a:cs typeface="Calibri"/>
              </a:rPr>
              <a:t>Length</a:t>
            </a:r>
            <a:r>
              <a:rPr sz="1400" b="1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00FF"/>
                </a:solidFill>
                <a:latin typeface="Calibri"/>
                <a:cs typeface="Calibri"/>
              </a:rPr>
              <a:t>:</a:t>
            </a:r>
            <a:r>
              <a:rPr sz="1400" b="1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00FF"/>
                </a:solidFill>
                <a:latin typeface="Calibri"/>
                <a:cs typeface="Calibri"/>
              </a:rPr>
              <a:t>2.2m</a:t>
            </a:r>
            <a:endParaRPr sz="1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6284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F5F2E-D3B2-3CD0-7472-ED247FACD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6691173" cy="1661993"/>
          </a:xfrm>
        </p:spPr>
        <p:txBody>
          <a:bodyPr/>
          <a:lstStyle/>
          <a:p>
            <a:r>
              <a:rPr lang="en-US" dirty="0"/>
              <a:t>ATLAS MM Efficiency studies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A4C87B-3069-B745-22F0-126E571BBB1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E6EEA-4DF7-F118-D975-808EC7468A1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endParaRPr lang="en-US" spc="-5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CC1DC1-D9E0-8163-B6EF-015BF6BEAE78}"/>
              </a:ext>
            </a:extLst>
          </p:cNvPr>
          <p:cNvSpPr/>
          <p:nvPr/>
        </p:nvSpPr>
        <p:spPr>
          <a:xfrm>
            <a:off x="593368" y="821577"/>
            <a:ext cx="105092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29E"/>
                </a:solidFill>
                <a:cs typeface="Times New Roman"/>
              </a:rPr>
              <a:t>Hit reconstruction efficiency as a function of the extrapolated reference track hit for a single </a:t>
            </a:r>
          </a:p>
          <a:p>
            <a:r>
              <a:rPr lang="en-US" dirty="0">
                <a:solidFill>
                  <a:srgbClr val="00329E"/>
                </a:solidFill>
                <a:cs typeface="Times New Roman"/>
              </a:rPr>
              <a:t>readout chamber of T type (10 x 10 cm2).</a:t>
            </a:r>
          </a:p>
          <a:p>
            <a:endParaRPr lang="en-US" dirty="0">
              <a:solidFill>
                <a:srgbClr val="00329E"/>
              </a:solidFill>
              <a:cs typeface="Times New Roman"/>
            </a:endParaRPr>
          </a:p>
          <a:p>
            <a:r>
              <a:rPr lang="en-US" dirty="0">
                <a:solidFill>
                  <a:srgbClr val="FF0000"/>
                </a:solidFill>
                <a:cs typeface="Times New Roman"/>
              </a:rPr>
              <a:t>Left plots </a:t>
            </a:r>
            <a:r>
              <a:rPr lang="en-US" dirty="0">
                <a:solidFill>
                  <a:srgbClr val="00329E"/>
                </a:solidFill>
                <a:cs typeface="Times New Roman"/>
              </a:rPr>
              <a:t>corresponds to the reconstruction efficiency obtained by using </a:t>
            </a:r>
            <a:r>
              <a:rPr lang="en-US" dirty="0">
                <a:solidFill>
                  <a:srgbClr val="FF0000"/>
                </a:solidFill>
                <a:cs typeface="Times New Roman"/>
              </a:rPr>
              <a:t>vertical track</a:t>
            </a:r>
            <a:r>
              <a:rPr lang="en-US" dirty="0">
                <a:solidFill>
                  <a:srgbClr val="00329E"/>
                </a:solidFill>
                <a:cs typeface="Times New Roman"/>
              </a:rPr>
              <a:t>, while the </a:t>
            </a:r>
            <a:r>
              <a:rPr lang="en-US" dirty="0">
                <a:solidFill>
                  <a:srgbClr val="7030A0"/>
                </a:solidFill>
                <a:cs typeface="Times New Roman"/>
              </a:rPr>
              <a:t>central plots </a:t>
            </a:r>
            <a:r>
              <a:rPr lang="en-US" dirty="0">
                <a:solidFill>
                  <a:srgbClr val="00329E"/>
                </a:solidFill>
                <a:cs typeface="Times New Roman"/>
              </a:rPr>
              <a:t>reports efficiency obtained with </a:t>
            </a:r>
            <a:r>
              <a:rPr lang="en-US" dirty="0">
                <a:solidFill>
                  <a:srgbClr val="7030A0"/>
                </a:solidFill>
                <a:cs typeface="Times New Roman"/>
              </a:rPr>
              <a:t>30</a:t>
            </a:r>
            <a:r>
              <a:rPr lang="en-US" baseline="30000" dirty="0">
                <a:solidFill>
                  <a:srgbClr val="7030A0"/>
                </a:solidFill>
                <a:cs typeface="Times New Roman"/>
              </a:rPr>
              <a:t>0 </a:t>
            </a:r>
            <a:r>
              <a:rPr lang="en-US" dirty="0">
                <a:solidFill>
                  <a:srgbClr val="7030A0"/>
                </a:solidFill>
                <a:cs typeface="Times New Roman"/>
              </a:rPr>
              <a:t>inclined track</a:t>
            </a:r>
            <a:r>
              <a:rPr lang="en-US" dirty="0">
                <a:solidFill>
                  <a:srgbClr val="00329E"/>
                </a:solidFill>
                <a:cs typeface="Times New Roman"/>
              </a:rPr>
              <a:t>.</a:t>
            </a:r>
          </a:p>
          <a:p>
            <a:r>
              <a:rPr lang="en-US" dirty="0">
                <a:solidFill>
                  <a:srgbClr val="00329E"/>
                </a:solidFill>
                <a:cs typeface="Times New Roman"/>
              </a:rPr>
              <a:t>The efficiency deeps ( about 5%) appearing every 2,5 mm correspond to the pillar structure supporting the mesh, the effect of the pillars became less evident with the inclined track which produce larger clusters.</a:t>
            </a:r>
          </a:p>
          <a:p>
            <a:r>
              <a:rPr lang="en-US" dirty="0">
                <a:solidFill>
                  <a:srgbClr val="00329E"/>
                </a:solidFill>
                <a:cs typeface="Times New Roman"/>
              </a:rPr>
              <a:t>On the right side a 2D efficiency plots for a T chamber, the pillar grid is structure is clearly </a:t>
            </a:r>
            <a:r>
              <a:rPr lang="en-US" dirty="0" err="1">
                <a:solidFill>
                  <a:srgbClr val="00329E"/>
                </a:solidFill>
                <a:cs typeface="Times New Roman"/>
              </a:rPr>
              <a:t>eveident</a:t>
            </a:r>
            <a:r>
              <a:rPr lang="en-US" dirty="0">
                <a:solidFill>
                  <a:srgbClr val="00329E"/>
                </a:solidFill>
                <a:cs typeface="Times New Roman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029C0C-E4CA-DC4A-0A23-187B61994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78" y="3342613"/>
            <a:ext cx="3424888" cy="2883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650E8A-002C-3894-6361-A02ACEFD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013" y="3095452"/>
            <a:ext cx="3112367" cy="3130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E970B2-209A-D9B1-0099-14F21532C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3095452"/>
            <a:ext cx="3348222" cy="313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34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F5F2E-D3B2-3CD0-7472-ED247FACD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9967773" cy="711251"/>
          </a:xfrm>
        </p:spPr>
        <p:txBody>
          <a:bodyPr/>
          <a:lstStyle/>
          <a:p>
            <a:r>
              <a:rPr lang="en-US" dirty="0"/>
              <a:t>ATLAS MM performance in magnet field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A4C87B-3069-B745-22F0-126E571BBB1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E6EEA-4DF7-F118-D975-808EC7468A1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endParaRPr lang="en-US"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9311FD-E845-75B4-2604-1A4FE70C2924}"/>
              </a:ext>
            </a:extLst>
          </p:cNvPr>
          <p:cNvSpPr/>
          <p:nvPr/>
        </p:nvSpPr>
        <p:spPr>
          <a:xfrm>
            <a:off x="286764" y="1040747"/>
            <a:ext cx="109908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29E"/>
                </a:solidFill>
                <a:cs typeface="Times New Roman"/>
              </a:rPr>
              <a:t>The MM chambers of the NSW are operated in a magnetic field of a magnitude up to about 0.3 T with different orientations with respect to the chamber planes but a sizable component orthogonal to the MM electric field. </a:t>
            </a:r>
          </a:p>
          <a:p>
            <a:r>
              <a:rPr lang="en-US" dirty="0">
                <a:solidFill>
                  <a:srgbClr val="00329E"/>
                </a:solidFill>
                <a:cs typeface="Times New Roman"/>
              </a:rPr>
              <a:t>The effect of the magnetic field on the detector operation has been studied with test beam data and simulations</a:t>
            </a:r>
            <a:r>
              <a:rPr lang="en-US" dirty="0">
                <a:latin typeface="Times New Roman"/>
                <a:cs typeface="Times New Roman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07D24A-00F8-9373-8232-F629351F6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64" y="2264714"/>
            <a:ext cx="6939348" cy="36334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37D85D-84EF-8996-7F87-652C38EAFD6B}"/>
              </a:ext>
            </a:extLst>
          </p:cNvPr>
          <p:cNvSpPr/>
          <p:nvPr/>
        </p:nvSpPr>
        <p:spPr>
          <a:xfrm>
            <a:off x="7467600" y="2388859"/>
            <a:ext cx="3222249" cy="3785652"/>
          </a:xfrm>
          <a:prstGeom prst="rect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The drift direction of the ionization electrons is tilted with respect to the electric field direction by the Lorentz angle </a:t>
            </a:r>
            <a:r>
              <a:rPr lang="en-US" sz="1600" dirty="0" err="1">
                <a:latin typeface="Times New Roman"/>
                <a:cs typeface="Times New Roman"/>
              </a:rPr>
              <a:t>θL</a:t>
            </a:r>
            <a:r>
              <a:rPr lang="en-US" sz="1600" dirty="0">
                <a:latin typeface="Times New Roman"/>
                <a:cs typeface="Times New Roman"/>
              </a:rPr>
              <a:t> . </a:t>
            </a:r>
          </a:p>
          <a:p>
            <a:r>
              <a:rPr lang="en-US" sz="1600" dirty="0">
                <a:latin typeface="Times New Roman"/>
                <a:cs typeface="Times New Roman"/>
              </a:rPr>
              <a:t>The tilt of the drift direction gives a sizable shift (</a:t>
            </a:r>
            <a:r>
              <a:rPr lang="en-US" sz="1600" dirty="0" err="1">
                <a:latin typeface="Times New Roman"/>
                <a:cs typeface="Times New Roman"/>
              </a:rPr>
              <a:t>δx</a:t>
            </a:r>
            <a:r>
              <a:rPr lang="en-US" sz="1600" dirty="0">
                <a:latin typeface="Times New Roman"/>
                <a:cs typeface="Times New Roman"/>
              </a:rPr>
              <a:t>) of the reconstructed hit position.</a:t>
            </a:r>
          </a:p>
          <a:p>
            <a:r>
              <a:rPr lang="en-US" sz="1600" dirty="0">
                <a:latin typeface="Times New Roman"/>
                <a:cs typeface="Times New Roman"/>
              </a:rPr>
              <a:t>At the singular configuration, the bad performance of the </a:t>
            </a:r>
            <a:r>
              <a:rPr lang="en-US" sz="1600" dirty="0" err="1">
                <a:latin typeface="Times New Roman"/>
                <a:cs typeface="Times New Roman"/>
              </a:rPr>
              <a:t>μTPC</a:t>
            </a:r>
            <a:r>
              <a:rPr lang="en-US" sz="1600" dirty="0">
                <a:latin typeface="Times New Roman"/>
                <a:cs typeface="Times New Roman"/>
              </a:rPr>
              <a:t> method is compensated by the good performance of the cluster centroid method, due to the very small cluster size. A combination algorithm can be applied to have a constant resolution through all configurations </a:t>
            </a:r>
          </a:p>
        </p:txBody>
      </p:sp>
    </p:spTree>
    <p:extLst>
      <p:ext uri="{BB962C8B-B14F-4D97-AF65-F5344CB8AC3E}">
        <p14:creationId xmlns:p14="http://schemas.microsoft.com/office/powerpoint/2010/main" val="3807975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F5F2E-D3B2-3CD0-7472-ED247FACD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6691173" cy="553998"/>
          </a:xfrm>
        </p:spPr>
        <p:txBody>
          <a:bodyPr/>
          <a:lstStyle/>
          <a:p>
            <a:r>
              <a:rPr lang="en-US" dirty="0"/>
              <a:t>Adding a quencher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A4C87B-3069-B745-22F0-126E571BBB1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E6EEA-4DF7-F118-D975-808EC7468A1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endParaRPr lang="en-US" spc="-5" dirty="0"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59A7B304-55AA-A857-77B5-64AAFBC5D8DE}"/>
              </a:ext>
            </a:extLst>
          </p:cNvPr>
          <p:cNvGrpSpPr/>
          <p:nvPr/>
        </p:nvGrpSpPr>
        <p:grpSpPr>
          <a:xfrm>
            <a:off x="4615506" y="3750143"/>
            <a:ext cx="4589716" cy="2170178"/>
            <a:chOff x="4352925" y="3200400"/>
            <a:chExt cx="3810635" cy="1514475"/>
          </a:xfrm>
        </p:grpSpPr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B371F348-7CEB-27F3-0B6F-43DA7E99042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5800" y="3343275"/>
              <a:ext cx="3667327" cy="1371600"/>
            </a:xfrm>
            <a:prstGeom prst="rect">
              <a:avLst/>
            </a:prstGeom>
          </p:spPr>
        </p:pic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D9DBD0E-628A-3B4C-C406-EA1C9CC537AA}"/>
                </a:ext>
              </a:extLst>
            </p:cNvPr>
            <p:cNvSpPr/>
            <p:nvPr/>
          </p:nvSpPr>
          <p:spPr>
            <a:xfrm>
              <a:off x="4352925" y="3200400"/>
              <a:ext cx="352425" cy="276225"/>
            </a:xfrm>
            <a:custGeom>
              <a:avLst/>
              <a:gdLst/>
              <a:ahLst/>
              <a:cxnLst/>
              <a:rect l="l" t="t" r="r" b="b"/>
              <a:pathLst>
                <a:path w="352425" h="276225">
                  <a:moveTo>
                    <a:pt x="352425" y="0"/>
                  </a:moveTo>
                  <a:lnTo>
                    <a:pt x="0" y="0"/>
                  </a:lnTo>
                  <a:lnTo>
                    <a:pt x="0" y="276225"/>
                  </a:lnTo>
                  <a:lnTo>
                    <a:pt x="352425" y="276225"/>
                  </a:lnTo>
                  <a:lnTo>
                    <a:pt x="352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6">
            <a:extLst>
              <a:ext uri="{FF2B5EF4-FFF2-40B4-BE49-F238E27FC236}">
                <a16:creationId xmlns:a16="http://schemas.microsoft.com/office/drawing/2014/main" id="{6B456FCC-F922-102E-F9C9-A9025D7E1099}"/>
              </a:ext>
            </a:extLst>
          </p:cNvPr>
          <p:cNvGrpSpPr/>
          <p:nvPr/>
        </p:nvGrpSpPr>
        <p:grpSpPr>
          <a:xfrm>
            <a:off x="450790" y="4069762"/>
            <a:ext cx="4045010" cy="1645238"/>
            <a:chOff x="619125" y="3351757"/>
            <a:chExt cx="3552825" cy="1240155"/>
          </a:xfrm>
        </p:grpSpPr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F9F99756-7587-E2A2-6F3F-FF2D0FDC24E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9125" y="3371497"/>
              <a:ext cx="1767072" cy="1219905"/>
            </a:xfrm>
            <a:prstGeom prst="rect">
              <a:avLst/>
            </a:prstGeom>
          </p:spPr>
        </p:pic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A01BCFD4-F4BB-6BDB-D46A-23A31C6E164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0300" y="3351757"/>
              <a:ext cx="1771650" cy="1225179"/>
            </a:xfrm>
            <a:prstGeom prst="rect">
              <a:avLst/>
            </a:prstGeom>
          </p:spPr>
        </p:pic>
      </p:grpSp>
      <p:pic>
        <p:nvPicPr>
          <p:cNvPr id="11" name="object 10">
            <a:extLst>
              <a:ext uri="{FF2B5EF4-FFF2-40B4-BE49-F238E27FC236}">
                <a16:creationId xmlns:a16="http://schemas.microsoft.com/office/drawing/2014/main" id="{83210960-AC31-7D97-DE03-B92B3094A13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15400" y="2360831"/>
            <a:ext cx="2615663" cy="1633098"/>
          </a:xfrm>
          <a:prstGeom prst="rect">
            <a:avLst/>
          </a:prstGeom>
        </p:spPr>
      </p:pic>
      <p:sp>
        <p:nvSpPr>
          <p:cNvPr id="12" name="object 11">
            <a:extLst>
              <a:ext uri="{FF2B5EF4-FFF2-40B4-BE49-F238E27FC236}">
                <a16:creationId xmlns:a16="http://schemas.microsoft.com/office/drawing/2014/main" id="{C13815CB-7944-B985-64C4-CB749B9D7886}"/>
              </a:ext>
            </a:extLst>
          </p:cNvPr>
          <p:cNvSpPr txBox="1"/>
          <p:nvPr/>
        </p:nvSpPr>
        <p:spPr>
          <a:xfrm>
            <a:off x="643089" y="3484580"/>
            <a:ext cx="6906897" cy="4398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110"/>
              </a:spcBef>
            </a:pPr>
            <a:r>
              <a:rPr sz="1400" spc="-10" dirty="0">
                <a:solidFill>
                  <a:srgbClr val="17375E"/>
                </a:solidFill>
                <a:latin typeface="Tahoma"/>
                <a:cs typeface="Tahoma"/>
              </a:rPr>
              <a:t>Passivation</a:t>
            </a:r>
            <a:r>
              <a:rPr sz="1400" spc="-5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17375E"/>
                </a:solidFill>
                <a:latin typeface="Tahoma"/>
                <a:cs typeface="Tahoma"/>
              </a:rPr>
              <a:t>technique:</a:t>
            </a:r>
            <a:r>
              <a:rPr sz="1400" spc="-20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17375E"/>
                </a:solidFill>
                <a:latin typeface="Tahoma"/>
                <a:cs typeface="Tahoma"/>
              </a:rPr>
              <a:t>increase</a:t>
            </a:r>
            <a:r>
              <a:rPr sz="1400" spc="-75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17375E"/>
                </a:solidFill>
                <a:latin typeface="Tahoma"/>
                <a:cs typeface="Tahoma"/>
              </a:rPr>
              <a:t>the</a:t>
            </a:r>
            <a:r>
              <a:rPr sz="1400" spc="5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spc="-35" dirty="0">
                <a:solidFill>
                  <a:srgbClr val="17375E"/>
                </a:solidFill>
                <a:latin typeface="Tahoma"/>
                <a:cs typeface="Tahoma"/>
              </a:rPr>
              <a:t>minimum</a:t>
            </a:r>
            <a:r>
              <a:rPr sz="1400" spc="-85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17375E"/>
                </a:solidFill>
                <a:latin typeface="Tahoma"/>
                <a:cs typeface="Tahoma"/>
              </a:rPr>
              <a:t>distance</a:t>
            </a:r>
            <a:r>
              <a:rPr sz="1400" spc="5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17375E"/>
                </a:solidFill>
                <a:latin typeface="Tahoma"/>
                <a:cs typeface="Tahoma"/>
              </a:rPr>
              <a:t>between</a:t>
            </a:r>
            <a:r>
              <a:rPr sz="1400" spc="-5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17375E"/>
                </a:solidFill>
                <a:latin typeface="Tahoma"/>
                <a:cs typeface="Tahoma"/>
              </a:rPr>
              <a:t>the</a:t>
            </a:r>
            <a:r>
              <a:rPr sz="1400" spc="-75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17375E"/>
                </a:solidFill>
                <a:latin typeface="Tahoma"/>
                <a:cs typeface="Tahoma"/>
              </a:rPr>
              <a:t>active</a:t>
            </a:r>
            <a:r>
              <a:rPr sz="1400" spc="-80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17375E"/>
                </a:solidFill>
                <a:latin typeface="Tahoma"/>
                <a:cs typeface="Tahoma"/>
              </a:rPr>
              <a:t>area</a:t>
            </a:r>
            <a:r>
              <a:rPr sz="1400" spc="5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17375E"/>
                </a:solidFill>
                <a:latin typeface="Tahoma"/>
                <a:cs typeface="Tahoma"/>
              </a:rPr>
              <a:t>and</a:t>
            </a:r>
            <a:r>
              <a:rPr sz="1400" spc="-15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17375E"/>
                </a:solidFill>
                <a:latin typeface="Tahoma"/>
                <a:cs typeface="Tahoma"/>
              </a:rPr>
              <a:t>the</a:t>
            </a:r>
            <a:r>
              <a:rPr sz="1400" spc="-80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17375E"/>
                </a:solidFill>
                <a:latin typeface="Tahoma"/>
                <a:cs typeface="Tahoma"/>
              </a:rPr>
              <a:t>HV</a:t>
            </a:r>
            <a:r>
              <a:rPr sz="1400" spc="10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17375E"/>
                </a:solidFill>
                <a:latin typeface="Tahoma"/>
                <a:cs typeface="Tahoma"/>
              </a:rPr>
              <a:t>line </a:t>
            </a:r>
            <a:r>
              <a:rPr sz="1400" dirty="0">
                <a:solidFill>
                  <a:srgbClr val="17375E"/>
                </a:solidFill>
                <a:latin typeface="Tahoma"/>
                <a:cs typeface="Tahoma"/>
              </a:rPr>
              <a:t>(DOCA=</a:t>
            </a:r>
            <a:r>
              <a:rPr sz="1400" spc="-25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17375E"/>
                </a:solidFill>
                <a:latin typeface="Tahoma"/>
                <a:cs typeface="Tahoma"/>
              </a:rPr>
              <a:t>Distance</a:t>
            </a:r>
            <a:r>
              <a:rPr sz="1400" spc="10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17375E"/>
                </a:solidFill>
                <a:latin typeface="Tahoma"/>
                <a:cs typeface="Tahoma"/>
              </a:rPr>
              <a:t>Of</a:t>
            </a:r>
            <a:r>
              <a:rPr sz="1400" spc="5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17375E"/>
                </a:solidFill>
                <a:latin typeface="Tahoma"/>
                <a:cs typeface="Tahoma"/>
              </a:rPr>
              <a:t>Closest</a:t>
            </a:r>
            <a:r>
              <a:rPr sz="1400" spc="-25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17375E"/>
                </a:solidFill>
                <a:latin typeface="Tahoma"/>
                <a:cs typeface="Tahoma"/>
              </a:rPr>
              <a:t>Approach)</a:t>
            </a:r>
            <a:r>
              <a:rPr sz="1400" spc="-45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17375E"/>
                </a:solidFill>
                <a:latin typeface="Wingdings"/>
                <a:cs typeface="Wingdings"/>
              </a:rPr>
              <a:t></a:t>
            </a:r>
            <a:r>
              <a:rPr sz="1400" spc="5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17375E"/>
                </a:solidFill>
                <a:latin typeface="Tahoma"/>
                <a:cs typeface="Tahoma"/>
              </a:rPr>
              <a:t>increase</a:t>
            </a:r>
            <a:r>
              <a:rPr sz="1400" spc="5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17375E"/>
                </a:solidFill>
                <a:latin typeface="Tahoma"/>
                <a:cs typeface="Tahoma"/>
              </a:rPr>
              <a:t>of</a:t>
            </a:r>
            <a:r>
              <a:rPr sz="1400" spc="-75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spc="-30" dirty="0">
                <a:solidFill>
                  <a:srgbClr val="17375E"/>
                </a:solidFill>
                <a:latin typeface="Tahoma"/>
                <a:cs typeface="Tahoma"/>
              </a:rPr>
              <a:t>minimum</a:t>
            </a:r>
            <a:r>
              <a:rPr sz="1400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17375E"/>
                </a:solidFill>
                <a:latin typeface="Tahoma"/>
                <a:cs typeface="Tahoma"/>
              </a:rPr>
              <a:t>resistance</a:t>
            </a:r>
            <a:endParaRPr sz="1400" dirty="0">
              <a:latin typeface="Tahoma"/>
              <a:cs typeface="Tahoma"/>
            </a:endParaRPr>
          </a:p>
        </p:txBody>
      </p:sp>
      <p:grpSp>
        <p:nvGrpSpPr>
          <p:cNvPr id="14" name="object 13">
            <a:extLst>
              <a:ext uri="{FF2B5EF4-FFF2-40B4-BE49-F238E27FC236}">
                <a16:creationId xmlns:a16="http://schemas.microsoft.com/office/drawing/2014/main" id="{79372580-CAF0-6CC8-1F92-6E0D9255C223}"/>
              </a:ext>
            </a:extLst>
          </p:cNvPr>
          <p:cNvGrpSpPr/>
          <p:nvPr/>
        </p:nvGrpSpPr>
        <p:grpSpPr>
          <a:xfrm>
            <a:off x="1337685" y="1985901"/>
            <a:ext cx="3999878" cy="1421414"/>
            <a:chOff x="2909583" y="1574422"/>
            <a:chExt cx="2242820" cy="1031240"/>
          </a:xfrm>
        </p:grpSpPr>
        <p:pic>
          <p:nvPicPr>
            <p:cNvPr id="15" name="object 14">
              <a:extLst>
                <a:ext uri="{FF2B5EF4-FFF2-40B4-BE49-F238E27FC236}">
                  <a16:creationId xmlns:a16="http://schemas.microsoft.com/office/drawing/2014/main" id="{F8A2D587-313E-9C2C-3B8F-6A314A8BB54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09583" y="1574422"/>
              <a:ext cx="2242562" cy="1031097"/>
            </a:xfrm>
            <a:prstGeom prst="rect">
              <a:avLst/>
            </a:prstGeom>
          </p:spPr>
        </p:pic>
        <p:pic>
          <p:nvPicPr>
            <p:cNvPr id="16" name="object 15">
              <a:extLst>
                <a:ext uri="{FF2B5EF4-FFF2-40B4-BE49-F238E27FC236}">
                  <a16:creationId xmlns:a16="http://schemas.microsoft.com/office/drawing/2014/main" id="{6B28FDBC-7A89-003C-1D2E-5B71C1E6BF8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00425" y="1819275"/>
              <a:ext cx="238125" cy="238125"/>
            </a:xfrm>
            <a:prstGeom prst="rect">
              <a:avLst/>
            </a:prstGeom>
          </p:spPr>
        </p:pic>
      </p:grpSp>
      <p:sp>
        <p:nvSpPr>
          <p:cNvPr id="17" name="object 16">
            <a:extLst>
              <a:ext uri="{FF2B5EF4-FFF2-40B4-BE49-F238E27FC236}">
                <a16:creationId xmlns:a16="http://schemas.microsoft.com/office/drawing/2014/main" id="{49E01933-4B40-48DE-ABF1-42728E21029C}"/>
              </a:ext>
            </a:extLst>
          </p:cNvPr>
          <p:cNvSpPr txBox="1"/>
          <p:nvPr/>
        </p:nvSpPr>
        <p:spPr>
          <a:xfrm>
            <a:off x="685800" y="4344035"/>
            <a:ext cx="563880" cy="1517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dirty="0">
                <a:latin typeface="Times New Roman"/>
                <a:cs typeface="Times New Roman"/>
              </a:rPr>
              <a:t>Ar:CO2</a:t>
            </a:r>
            <a:r>
              <a:rPr sz="800" spc="-35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93:7</a:t>
            </a:r>
            <a:endParaRPr sz="800" dirty="0">
              <a:latin typeface="Times New Roman"/>
              <a:cs typeface="Times New Roman"/>
            </a:endParaRPr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167B52D3-A4A2-BED4-52C8-7893FD613B4C}"/>
              </a:ext>
            </a:extLst>
          </p:cNvPr>
          <p:cNvSpPr txBox="1"/>
          <p:nvPr/>
        </p:nvSpPr>
        <p:spPr>
          <a:xfrm>
            <a:off x="2825495" y="4267200"/>
            <a:ext cx="991869" cy="1517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dirty="0">
                <a:latin typeface="Times New Roman"/>
                <a:cs typeface="Times New Roman"/>
              </a:rPr>
              <a:t>Ar:CO2:iC4H10</a:t>
            </a:r>
            <a:r>
              <a:rPr sz="800" spc="-4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93:5:2</a:t>
            </a:r>
            <a:endParaRPr sz="800" dirty="0">
              <a:latin typeface="Times New Roman"/>
              <a:cs typeface="Times New Roman"/>
            </a:endParaRPr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7B9F45A4-6899-25AA-A338-77120ABE11E2}"/>
              </a:ext>
            </a:extLst>
          </p:cNvPr>
          <p:cNvSpPr txBox="1"/>
          <p:nvPr/>
        </p:nvSpPr>
        <p:spPr>
          <a:xfrm>
            <a:off x="145073" y="880304"/>
            <a:ext cx="8278191" cy="1047916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390"/>
              </a:spcBef>
              <a:buFont typeface="Wingdings"/>
              <a:buChar char=""/>
              <a:tabLst>
                <a:tab pos="355600" algn="l"/>
              </a:tabLst>
            </a:pPr>
            <a:r>
              <a:rPr spc="-10" dirty="0">
                <a:latin typeface="Tahoma"/>
                <a:cs typeface="Tahoma"/>
              </a:rPr>
              <a:t>Several</a:t>
            </a:r>
            <a:r>
              <a:rPr spc="-70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action</a:t>
            </a:r>
            <a:r>
              <a:rPr spc="-95" dirty="0">
                <a:latin typeface="Tahoma"/>
                <a:cs typeface="Tahoma"/>
              </a:rPr>
              <a:t> </a:t>
            </a:r>
            <a:r>
              <a:rPr spc="-30" dirty="0">
                <a:latin typeface="Tahoma"/>
                <a:cs typeface="Tahoma"/>
              </a:rPr>
              <a:t>taken</a:t>
            </a:r>
            <a:r>
              <a:rPr spc="-45" dirty="0">
                <a:latin typeface="Tahoma"/>
                <a:cs typeface="Tahoma"/>
              </a:rPr>
              <a:t> </a:t>
            </a:r>
            <a:r>
              <a:rPr spc="-25" dirty="0">
                <a:latin typeface="Tahoma"/>
                <a:cs typeface="Tahoma"/>
              </a:rPr>
              <a:t>to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spc="-35" dirty="0">
                <a:latin typeface="Tahoma"/>
                <a:cs typeface="Tahoma"/>
              </a:rPr>
              <a:t>further</a:t>
            </a:r>
            <a:r>
              <a:rPr spc="-85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suppress</a:t>
            </a:r>
            <a:r>
              <a:rPr spc="-15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HV</a:t>
            </a:r>
            <a:r>
              <a:rPr spc="-40" dirty="0">
                <a:latin typeface="Tahoma"/>
                <a:cs typeface="Tahoma"/>
              </a:rPr>
              <a:t> </a:t>
            </a:r>
            <a:r>
              <a:rPr spc="-35" dirty="0">
                <a:latin typeface="Tahoma"/>
                <a:cs typeface="Tahoma"/>
              </a:rPr>
              <a:t>instabilities,</a:t>
            </a:r>
            <a:r>
              <a:rPr spc="-15" dirty="0">
                <a:latin typeface="Tahoma"/>
                <a:cs typeface="Tahoma"/>
              </a:rPr>
              <a:t> </a:t>
            </a:r>
            <a:r>
              <a:rPr spc="-20" dirty="0">
                <a:latin typeface="Tahoma"/>
                <a:cs typeface="Tahoma"/>
              </a:rPr>
              <a:t>among</a:t>
            </a:r>
            <a:r>
              <a:rPr spc="-40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which:</a:t>
            </a:r>
            <a:endParaRPr dirty="0">
              <a:latin typeface="Tahoma"/>
              <a:cs typeface="Tahoma"/>
            </a:endParaRPr>
          </a:p>
          <a:p>
            <a:pPr marL="757555" lvl="1" indent="-287020">
              <a:lnSpc>
                <a:spcPct val="100000"/>
              </a:lnSpc>
              <a:spcBef>
                <a:spcPts val="290"/>
              </a:spcBef>
              <a:buFont typeface="Courier New"/>
              <a:buChar char="o"/>
              <a:tabLst>
                <a:tab pos="757555" algn="l"/>
              </a:tabLst>
            </a:pPr>
            <a:r>
              <a:rPr spc="-10" dirty="0">
                <a:latin typeface="Tahoma"/>
                <a:cs typeface="Tahoma"/>
              </a:rPr>
              <a:t>Edge</a:t>
            </a:r>
            <a:r>
              <a:rPr spc="-85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passivation</a:t>
            </a:r>
            <a:endParaRPr dirty="0">
              <a:latin typeface="Tahoma"/>
              <a:cs typeface="Tahoma"/>
            </a:endParaRPr>
          </a:p>
          <a:p>
            <a:pPr marL="757555" lvl="1" indent="-287020">
              <a:lnSpc>
                <a:spcPts val="1435"/>
              </a:lnSpc>
              <a:spcBef>
                <a:spcPts val="285"/>
              </a:spcBef>
              <a:buFont typeface="Courier New"/>
              <a:buChar char="o"/>
              <a:tabLst>
                <a:tab pos="757555" algn="l"/>
              </a:tabLst>
            </a:pPr>
            <a:r>
              <a:rPr dirty="0">
                <a:solidFill>
                  <a:srgbClr val="920805"/>
                </a:solidFill>
                <a:latin typeface="Tahoma"/>
                <a:cs typeface="Tahoma"/>
              </a:rPr>
              <a:t>Gas</a:t>
            </a:r>
            <a:r>
              <a:rPr spc="-10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40" dirty="0">
                <a:solidFill>
                  <a:srgbClr val="920805"/>
                </a:solidFill>
                <a:latin typeface="Tahoma"/>
                <a:cs typeface="Tahoma"/>
              </a:rPr>
              <a:t>mixture</a:t>
            </a:r>
            <a:r>
              <a:rPr spc="5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920805"/>
                </a:solidFill>
                <a:latin typeface="Tahoma"/>
                <a:cs typeface="Tahoma"/>
              </a:rPr>
              <a:t>changed</a:t>
            </a:r>
            <a:r>
              <a:rPr spc="-35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50" dirty="0">
                <a:solidFill>
                  <a:srgbClr val="920805"/>
                </a:solidFill>
                <a:latin typeface="Tahoma"/>
                <a:cs typeface="Tahoma"/>
              </a:rPr>
              <a:t>from</a:t>
            </a:r>
            <a:r>
              <a:rPr spc="-40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920805"/>
                </a:solidFill>
                <a:latin typeface="Tahoma"/>
                <a:cs typeface="Tahoma"/>
              </a:rPr>
              <a:t>Ar:CO2</a:t>
            </a:r>
            <a:r>
              <a:rPr spc="-40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920805"/>
                </a:solidFill>
                <a:latin typeface="Tahoma"/>
                <a:cs typeface="Tahoma"/>
              </a:rPr>
              <a:t>93:7</a:t>
            </a:r>
            <a:r>
              <a:rPr spc="20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25" dirty="0">
                <a:solidFill>
                  <a:srgbClr val="920805"/>
                </a:solidFill>
                <a:latin typeface="Tahoma"/>
                <a:cs typeface="Tahoma"/>
              </a:rPr>
              <a:t>to</a:t>
            </a:r>
            <a:r>
              <a:rPr spc="-65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920805"/>
                </a:solidFill>
                <a:latin typeface="Tahoma"/>
                <a:cs typeface="Tahoma"/>
              </a:rPr>
              <a:t>Ar:CO2:iC4H10</a:t>
            </a:r>
            <a:r>
              <a:rPr spc="-25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920805"/>
                </a:solidFill>
                <a:latin typeface="Tahoma"/>
                <a:cs typeface="Tahoma"/>
              </a:rPr>
              <a:t>93:5:2</a:t>
            </a:r>
            <a:endParaRPr dirty="0">
              <a:latin typeface="Tahoma"/>
              <a:cs typeface="Tahoma"/>
            </a:endParaRPr>
          </a:p>
          <a:p>
            <a:pPr marL="756285">
              <a:lnSpc>
                <a:spcPts val="1435"/>
              </a:lnSpc>
            </a:pPr>
            <a:r>
              <a:rPr dirty="0">
                <a:solidFill>
                  <a:srgbClr val="920805"/>
                </a:solidFill>
                <a:latin typeface="Wingdings"/>
                <a:cs typeface="Wingdings"/>
              </a:rPr>
              <a:t></a:t>
            </a:r>
            <a:r>
              <a:rPr spc="20" dirty="0">
                <a:solidFill>
                  <a:srgbClr val="920805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920805"/>
                </a:solidFill>
                <a:latin typeface="Tahoma"/>
                <a:cs typeface="Tahoma"/>
              </a:rPr>
              <a:t>reduced</a:t>
            </a:r>
            <a:r>
              <a:rPr spc="-45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35" dirty="0">
                <a:solidFill>
                  <a:srgbClr val="920805"/>
                </a:solidFill>
                <a:latin typeface="Tahoma"/>
                <a:cs typeface="Tahoma"/>
              </a:rPr>
              <a:t>voltage</a:t>
            </a:r>
            <a:r>
              <a:rPr spc="-95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920805"/>
                </a:solidFill>
                <a:latin typeface="Tahoma"/>
                <a:cs typeface="Tahoma"/>
              </a:rPr>
              <a:t>at</a:t>
            </a:r>
            <a:r>
              <a:rPr spc="-40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920805"/>
                </a:solidFill>
                <a:latin typeface="Tahoma"/>
                <a:cs typeface="Tahoma"/>
              </a:rPr>
              <a:t>same</a:t>
            </a:r>
            <a:r>
              <a:rPr spc="-90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40" dirty="0">
                <a:solidFill>
                  <a:srgbClr val="920805"/>
                </a:solidFill>
                <a:latin typeface="Tahoma"/>
                <a:cs typeface="Tahoma"/>
              </a:rPr>
              <a:t>gain;</a:t>
            </a:r>
            <a:r>
              <a:rPr spc="-25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920805"/>
                </a:solidFill>
                <a:latin typeface="Tahoma"/>
                <a:cs typeface="Tahoma"/>
              </a:rPr>
              <a:t>suppress</a:t>
            </a:r>
            <a:r>
              <a:rPr spc="-100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25" dirty="0">
                <a:solidFill>
                  <a:srgbClr val="920805"/>
                </a:solidFill>
                <a:latin typeface="Tahoma"/>
                <a:cs typeface="Tahoma"/>
              </a:rPr>
              <a:t>tail</a:t>
            </a:r>
            <a:r>
              <a:rPr spc="-70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35" dirty="0">
                <a:solidFill>
                  <a:srgbClr val="920805"/>
                </a:solidFill>
                <a:latin typeface="Tahoma"/>
                <a:cs typeface="Tahoma"/>
              </a:rPr>
              <a:t>of</a:t>
            </a:r>
            <a:r>
              <a:rPr spc="-70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30" dirty="0">
                <a:solidFill>
                  <a:srgbClr val="920805"/>
                </a:solidFill>
                <a:latin typeface="Tahoma"/>
                <a:cs typeface="Tahoma"/>
              </a:rPr>
              <a:t>events</a:t>
            </a:r>
            <a:r>
              <a:rPr spc="-20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55" dirty="0">
                <a:solidFill>
                  <a:srgbClr val="920805"/>
                </a:solidFill>
                <a:latin typeface="Tahoma"/>
                <a:cs typeface="Tahoma"/>
              </a:rPr>
              <a:t>with</a:t>
            </a:r>
            <a:r>
              <a:rPr spc="-25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45" dirty="0">
                <a:solidFill>
                  <a:srgbClr val="920805"/>
                </a:solidFill>
                <a:latin typeface="Tahoma"/>
                <a:cs typeface="Tahoma"/>
              </a:rPr>
              <a:t>high</a:t>
            </a:r>
            <a:r>
              <a:rPr spc="-25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920805"/>
                </a:solidFill>
                <a:latin typeface="Tahoma"/>
                <a:cs typeface="Tahoma"/>
              </a:rPr>
              <a:t>charge</a:t>
            </a:r>
            <a:endParaRPr dirty="0">
              <a:latin typeface="Tahoma"/>
              <a:cs typeface="Tahoma"/>
            </a:endParaRPr>
          </a:p>
        </p:txBody>
      </p:sp>
      <p:pic>
        <p:nvPicPr>
          <p:cNvPr id="20" name="object 19">
            <a:extLst>
              <a:ext uri="{FF2B5EF4-FFF2-40B4-BE49-F238E27FC236}">
                <a16:creationId xmlns:a16="http://schemas.microsoft.com/office/drawing/2014/main" id="{68FB58C5-5EDB-BBC2-3E12-7A1E9C8D9263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39200" y="457200"/>
            <a:ext cx="2957373" cy="1647825"/>
          </a:xfrm>
          <a:prstGeom prst="rect">
            <a:avLst/>
          </a:prstGeom>
        </p:spPr>
      </p:pic>
      <p:sp>
        <p:nvSpPr>
          <p:cNvPr id="21" name="object 9">
            <a:extLst>
              <a:ext uri="{FF2B5EF4-FFF2-40B4-BE49-F238E27FC236}">
                <a16:creationId xmlns:a16="http://schemas.microsoft.com/office/drawing/2014/main" id="{969CAC10-B23E-852E-AA24-2E20CEA959A8}"/>
              </a:ext>
            </a:extLst>
          </p:cNvPr>
          <p:cNvSpPr txBox="1"/>
          <p:nvPr/>
        </p:nvSpPr>
        <p:spPr>
          <a:xfrm>
            <a:off x="7772400" y="6006284"/>
            <a:ext cx="3530023" cy="23147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FF0000"/>
                </a:solidFill>
                <a:cs typeface="Tahoma"/>
              </a:rPr>
              <a:t>HV</a:t>
            </a:r>
            <a:r>
              <a:rPr sz="1400" spc="5" dirty="0">
                <a:solidFill>
                  <a:srgbClr val="FF0000"/>
                </a:solidFill>
                <a:cs typeface="Tahoma"/>
              </a:rPr>
              <a:t> </a:t>
            </a:r>
            <a:r>
              <a:rPr sz="1400" dirty="0">
                <a:solidFill>
                  <a:srgbClr val="FF0000"/>
                </a:solidFill>
                <a:cs typeface="Tahoma"/>
              </a:rPr>
              <a:t>stability</a:t>
            </a:r>
            <a:r>
              <a:rPr sz="1400" spc="-10" dirty="0">
                <a:solidFill>
                  <a:srgbClr val="FF0000"/>
                </a:solidFill>
                <a:cs typeface="Tahoma"/>
              </a:rPr>
              <a:t> </a:t>
            </a:r>
            <a:r>
              <a:rPr sz="1400" dirty="0">
                <a:solidFill>
                  <a:srgbClr val="FF0000"/>
                </a:solidFill>
                <a:cs typeface="Tahoma"/>
              </a:rPr>
              <a:t>improved</a:t>
            </a:r>
            <a:r>
              <a:rPr sz="1400" spc="-15" dirty="0">
                <a:solidFill>
                  <a:srgbClr val="FF0000"/>
                </a:solidFill>
                <a:cs typeface="Tahoma"/>
              </a:rPr>
              <a:t> </a:t>
            </a:r>
            <a:r>
              <a:rPr sz="1400" dirty="0">
                <a:solidFill>
                  <a:srgbClr val="FF0000"/>
                </a:solidFill>
                <a:cs typeface="Tahoma"/>
              </a:rPr>
              <a:t>by</a:t>
            </a:r>
            <a:r>
              <a:rPr sz="1400" spc="-5" dirty="0">
                <a:solidFill>
                  <a:srgbClr val="FF0000"/>
                </a:solidFill>
                <a:cs typeface="Tahoma"/>
              </a:rPr>
              <a:t> </a:t>
            </a:r>
            <a:r>
              <a:rPr sz="1400" dirty="0">
                <a:solidFill>
                  <a:srgbClr val="FF0000"/>
                </a:solidFill>
                <a:cs typeface="Tahoma"/>
              </a:rPr>
              <a:t>adding</a:t>
            </a:r>
            <a:r>
              <a:rPr sz="1400" spc="-15" dirty="0">
                <a:solidFill>
                  <a:srgbClr val="FF0000"/>
                </a:solidFill>
                <a:cs typeface="Tahoma"/>
              </a:rPr>
              <a:t> </a:t>
            </a:r>
            <a:r>
              <a:rPr sz="1400" dirty="0">
                <a:solidFill>
                  <a:srgbClr val="FF0000"/>
                </a:solidFill>
                <a:cs typeface="Tahoma"/>
              </a:rPr>
              <a:t>2%</a:t>
            </a:r>
            <a:r>
              <a:rPr sz="1400" spc="50" dirty="0">
                <a:solidFill>
                  <a:srgbClr val="FF0000"/>
                </a:solidFill>
                <a:cs typeface="Tahoma"/>
              </a:rPr>
              <a:t> </a:t>
            </a:r>
            <a:r>
              <a:rPr sz="1400" dirty="0">
                <a:solidFill>
                  <a:srgbClr val="FF0000"/>
                </a:solidFill>
                <a:cs typeface="Tahoma"/>
              </a:rPr>
              <a:t>of</a:t>
            </a:r>
            <a:r>
              <a:rPr sz="1400" spc="-25" dirty="0">
                <a:solidFill>
                  <a:srgbClr val="FF0000"/>
                </a:solidFill>
                <a:cs typeface="Tahoma"/>
              </a:rPr>
              <a:t> </a:t>
            </a:r>
            <a:r>
              <a:rPr sz="1400" spc="-10" dirty="0">
                <a:solidFill>
                  <a:srgbClr val="FF0000"/>
                </a:solidFill>
                <a:cs typeface="Tahoma"/>
              </a:rPr>
              <a:t>iC</a:t>
            </a:r>
            <a:r>
              <a:rPr sz="1400" spc="-15" baseline="-12820" dirty="0">
                <a:solidFill>
                  <a:srgbClr val="FF0000"/>
                </a:solidFill>
                <a:cs typeface="Tahoma"/>
              </a:rPr>
              <a:t>4</a:t>
            </a:r>
            <a:r>
              <a:rPr sz="1400" spc="-10" dirty="0">
                <a:solidFill>
                  <a:srgbClr val="FF0000"/>
                </a:solidFill>
                <a:cs typeface="Tahoma"/>
              </a:rPr>
              <a:t>H</a:t>
            </a:r>
            <a:r>
              <a:rPr sz="1400" spc="-15" baseline="-12820" dirty="0">
                <a:solidFill>
                  <a:srgbClr val="FF0000"/>
                </a:solidFill>
                <a:cs typeface="Tahoma"/>
              </a:rPr>
              <a:t>10</a:t>
            </a:r>
            <a:endParaRPr sz="1400" baseline="-12820" dirty="0">
              <a:solidFill>
                <a:srgbClr val="FF0000"/>
              </a:solidFill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88094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A5A0-C999-395E-62C3-9A6C24046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43" y="137610"/>
            <a:ext cx="10501173" cy="553998"/>
          </a:xfrm>
        </p:spPr>
        <p:txBody>
          <a:bodyPr/>
          <a:lstStyle/>
          <a:p>
            <a:r>
              <a:rPr lang="en-US" sz="3600" i="0" u="none" strike="noStrike" cap="none" dirty="0">
                <a:solidFill>
                  <a:srgbClr val="00329E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Micromegas for the ATLAS NSW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3667-A585-74D5-7C14-BD2B9831977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81337" y="6478905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EURIZON Detector School | Gaseous Detectors | 17th-28th 2023  Wuppertal</a:t>
            </a:r>
            <a:endParaRPr lang="en-US" spc="-15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40DA8-35E5-4077-DC18-5C952F91D1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endParaRPr lang="en-US" spc="-5" dirty="0"/>
          </a:p>
        </p:txBody>
      </p:sp>
      <p:pic>
        <p:nvPicPr>
          <p:cNvPr id="8" name="Picture 7" descr="A collage of different colored lines&#10;&#10;Description automatically generated">
            <a:extLst>
              <a:ext uri="{FF2B5EF4-FFF2-40B4-BE49-F238E27FC236}">
                <a16:creationId xmlns:a16="http://schemas.microsoft.com/office/drawing/2014/main" id="{5D7274D3-1485-4F0B-4B8E-6A4876C5A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084" y="668171"/>
            <a:ext cx="5639956" cy="34304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3788B8-CE17-05E5-C1E0-5A0D880FD164}"/>
              </a:ext>
            </a:extLst>
          </p:cNvPr>
          <p:cNvSpPr txBox="1"/>
          <p:nvPr/>
        </p:nvSpPr>
        <p:spPr>
          <a:xfrm>
            <a:off x="8077200" y="4313514"/>
            <a:ext cx="4114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29E"/>
                </a:solidFill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00329E"/>
                </a:solidFill>
                <a:effectLst/>
                <a:cs typeface="Times New Roman" panose="02020603050405020304" pitchFamily="18" charset="0"/>
              </a:rPr>
              <a:t>luster width (top left), mean cluster charge (top right) and efficiency (bottom) of different layers of the NSW as a function of the amplification voltage</a:t>
            </a:r>
            <a:endParaRPr lang="en-US" dirty="0">
              <a:solidFill>
                <a:srgbClr val="00329E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10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FE4BAA6C-48DE-F893-F630-497672E42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78" y="3236312"/>
            <a:ext cx="4990469" cy="29358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8E8B8-0C7A-19D9-2B28-526DF94E19B4}"/>
              </a:ext>
            </a:extLst>
          </p:cNvPr>
          <p:cNvSpPr txBox="1"/>
          <p:nvPr/>
        </p:nvSpPr>
        <p:spPr>
          <a:xfrm>
            <a:off x="0" y="4045607"/>
            <a:ext cx="36248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29E"/>
                </a:solidFill>
                <a:effectLst/>
                <a:cs typeface="Times New Roman" panose="02020603050405020304" pitchFamily="18" charset="0"/>
              </a:rPr>
              <a:t>Efficiency turn on curve comparing the performances of the 2 gas mixture under study: </a:t>
            </a:r>
            <a:r>
              <a:rPr lang="en-US" dirty="0" err="1">
                <a:solidFill>
                  <a:srgbClr val="00329E"/>
                </a:solidFill>
                <a:effectLst/>
                <a:cs typeface="Times New Roman" panose="02020603050405020304" pitchFamily="18" charset="0"/>
              </a:rPr>
              <a:t>Ar</a:t>
            </a:r>
            <a:r>
              <a:rPr lang="en-US" dirty="0">
                <a:solidFill>
                  <a:srgbClr val="00329E"/>
                </a:solidFill>
                <a:effectLst/>
                <a:cs typeface="Times New Roman" panose="02020603050405020304" pitchFamily="18" charset="0"/>
              </a:rPr>
              <a:t>: CO2 (93: 7) (red) and </a:t>
            </a:r>
            <a:r>
              <a:rPr lang="en-US" dirty="0" err="1">
                <a:solidFill>
                  <a:srgbClr val="00329E"/>
                </a:solidFill>
                <a:effectLst/>
                <a:cs typeface="Times New Roman" panose="02020603050405020304" pitchFamily="18" charset="0"/>
              </a:rPr>
              <a:t>Ar</a:t>
            </a:r>
            <a:r>
              <a:rPr lang="en-US" dirty="0">
                <a:solidFill>
                  <a:srgbClr val="00329E"/>
                </a:solidFill>
                <a:effectLst/>
                <a:cs typeface="Times New Roman" panose="02020603050405020304" pitchFamily="18" charset="0"/>
              </a:rPr>
              <a:t>: CO2: iC4H10 (93: 5: 2)</a:t>
            </a:r>
            <a:endParaRPr lang="en-US" dirty="0">
              <a:solidFill>
                <a:srgbClr val="00329E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D53D05-1EB4-0E2D-0C04-FDD05CD80EAC}"/>
              </a:ext>
            </a:extLst>
          </p:cNvPr>
          <p:cNvGrpSpPr/>
          <p:nvPr/>
        </p:nvGrpSpPr>
        <p:grpSpPr>
          <a:xfrm>
            <a:off x="108960" y="671090"/>
            <a:ext cx="4457214" cy="2698799"/>
            <a:chOff x="850372" y="4018558"/>
            <a:chExt cx="4457214" cy="2698799"/>
          </a:xfrm>
        </p:grpSpPr>
        <p:grpSp>
          <p:nvGrpSpPr>
            <p:cNvPr id="17" name="object 11">
              <a:extLst>
                <a:ext uri="{FF2B5EF4-FFF2-40B4-BE49-F238E27FC236}">
                  <a16:creationId xmlns:a16="http://schemas.microsoft.com/office/drawing/2014/main" id="{41654BA7-ACB5-F040-8094-0E321682EA54}"/>
                </a:ext>
              </a:extLst>
            </p:cNvPr>
            <p:cNvGrpSpPr/>
            <p:nvPr/>
          </p:nvGrpSpPr>
          <p:grpSpPr>
            <a:xfrm>
              <a:off x="1268929" y="4424079"/>
              <a:ext cx="3705860" cy="2047875"/>
              <a:chOff x="1268929" y="4424079"/>
              <a:chExt cx="3705860" cy="2047875"/>
            </a:xfrm>
          </p:grpSpPr>
          <p:sp>
            <p:nvSpPr>
              <p:cNvPr id="59" name="object 12">
                <a:extLst>
                  <a:ext uri="{FF2B5EF4-FFF2-40B4-BE49-F238E27FC236}">
                    <a16:creationId xmlns:a16="http://schemas.microsoft.com/office/drawing/2014/main" id="{B5A89A0F-EDC9-CC0B-D667-FAAB48237DE2}"/>
                  </a:ext>
                </a:extLst>
              </p:cNvPr>
              <p:cNvSpPr/>
              <p:nvPr/>
            </p:nvSpPr>
            <p:spPr>
              <a:xfrm>
                <a:off x="1275279" y="4427254"/>
                <a:ext cx="3693160" cy="2038350"/>
              </a:xfrm>
              <a:custGeom>
                <a:avLst/>
                <a:gdLst/>
                <a:ahLst/>
                <a:cxnLst/>
                <a:rect l="l" t="t" r="r" b="b"/>
                <a:pathLst>
                  <a:path w="3693160" h="2038350">
                    <a:moveTo>
                      <a:pt x="0" y="2038285"/>
                    </a:moveTo>
                    <a:lnTo>
                      <a:pt x="3692790" y="2038285"/>
                    </a:lnTo>
                    <a:lnTo>
                      <a:pt x="3692790" y="0"/>
                    </a:lnTo>
                    <a:lnTo>
                      <a:pt x="0" y="0"/>
                    </a:lnTo>
                    <a:lnTo>
                      <a:pt x="0" y="2038285"/>
                    </a:lnTo>
                    <a:close/>
                  </a:path>
                  <a:path w="3693160" h="2038350">
                    <a:moveTo>
                      <a:pt x="0" y="2038285"/>
                    </a:moveTo>
                    <a:lnTo>
                      <a:pt x="3692790" y="2038285"/>
                    </a:lnTo>
                    <a:lnTo>
                      <a:pt x="3692790" y="0"/>
                    </a:lnTo>
                    <a:lnTo>
                      <a:pt x="0" y="0"/>
                    </a:lnTo>
                    <a:lnTo>
                      <a:pt x="0" y="2038285"/>
                    </a:lnTo>
                    <a:close/>
                  </a:path>
                </a:pathLst>
              </a:custGeom>
              <a:ln w="618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13">
                <a:extLst>
                  <a:ext uri="{FF2B5EF4-FFF2-40B4-BE49-F238E27FC236}">
                    <a16:creationId xmlns:a16="http://schemas.microsoft.com/office/drawing/2014/main" id="{3B964350-0A7E-085B-251F-4462E7CAD807}"/>
                  </a:ext>
                </a:extLst>
              </p:cNvPr>
              <p:cNvSpPr/>
              <p:nvPr/>
            </p:nvSpPr>
            <p:spPr>
              <a:xfrm>
                <a:off x="1275279" y="4524314"/>
                <a:ext cx="3693160" cy="1941830"/>
              </a:xfrm>
              <a:custGeom>
                <a:avLst/>
                <a:gdLst/>
                <a:ahLst/>
                <a:cxnLst/>
                <a:rect l="l" t="t" r="r" b="b"/>
                <a:pathLst>
                  <a:path w="3693160" h="1941829">
                    <a:moveTo>
                      <a:pt x="0" y="1941224"/>
                    </a:moveTo>
                    <a:lnTo>
                      <a:pt x="0" y="1941224"/>
                    </a:lnTo>
                    <a:lnTo>
                      <a:pt x="61545" y="1941224"/>
                    </a:lnTo>
                    <a:lnTo>
                      <a:pt x="123094" y="1941224"/>
                    </a:lnTo>
                    <a:lnTo>
                      <a:pt x="184636" y="1941224"/>
                    </a:lnTo>
                    <a:lnTo>
                      <a:pt x="246186" y="1941224"/>
                    </a:lnTo>
                    <a:lnTo>
                      <a:pt x="307728" y="1941224"/>
                    </a:lnTo>
                    <a:lnTo>
                      <a:pt x="307728" y="1937365"/>
                    </a:lnTo>
                    <a:lnTo>
                      <a:pt x="369278" y="1937365"/>
                    </a:lnTo>
                    <a:lnTo>
                      <a:pt x="369278" y="1941224"/>
                    </a:lnTo>
                    <a:lnTo>
                      <a:pt x="430828" y="1941224"/>
                    </a:lnTo>
                    <a:lnTo>
                      <a:pt x="492370" y="1941224"/>
                    </a:lnTo>
                    <a:lnTo>
                      <a:pt x="553920" y="1941224"/>
                    </a:lnTo>
                    <a:lnTo>
                      <a:pt x="553920" y="1929646"/>
                    </a:lnTo>
                    <a:lnTo>
                      <a:pt x="615462" y="1929646"/>
                    </a:lnTo>
                    <a:lnTo>
                      <a:pt x="677012" y="1929646"/>
                    </a:lnTo>
                    <a:lnTo>
                      <a:pt x="677012" y="1933505"/>
                    </a:lnTo>
                    <a:lnTo>
                      <a:pt x="738554" y="1933505"/>
                    </a:lnTo>
                    <a:lnTo>
                      <a:pt x="800104" y="1933505"/>
                    </a:lnTo>
                    <a:lnTo>
                      <a:pt x="800104" y="1937365"/>
                    </a:lnTo>
                    <a:lnTo>
                      <a:pt x="861654" y="1937365"/>
                    </a:lnTo>
                    <a:lnTo>
                      <a:pt x="861654" y="1941224"/>
                    </a:lnTo>
                    <a:lnTo>
                      <a:pt x="923196" y="1941224"/>
                    </a:lnTo>
                    <a:lnTo>
                      <a:pt x="923196" y="1937365"/>
                    </a:lnTo>
                    <a:lnTo>
                      <a:pt x="984746" y="1937365"/>
                    </a:lnTo>
                    <a:lnTo>
                      <a:pt x="984746" y="1933505"/>
                    </a:lnTo>
                    <a:lnTo>
                      <a:pt x="1046288" y="1933505"/>
                    </a:lnTo>
                    <a:lnTo>
                      <a:pt x="1046288" y="1929646"/>
                    </a:lnTo>
                    <a:lnTo>
                      <a:pt x="1107838" y="1929646"/>
                    </a:lnTo>
                    <a:lnTo>
                      <a:pt x="1169379" y="1929646"/>
                    </a:lnTo>
                    <a:lnTo>
                      <a:pt x="1169379" y="1933505"/>
                    </a:lnTo>
                    <a:lnTo>
                      <a:pt x="1230930" y="1933505"/>
                    </a:lnTo>
                    <a:lnTo>
                      <a:pt x="1230930" y="1918069"/>
                    </a:lnTo>
                    <a:lnTo>
                      <a:pt x="1292480" y="1918069"/>
                    </a:lnTo>
                    <a:lnTo>
                      <a:pt x="1292480" y="1914209"/>
                    </a:lnTo>
                    <a:lnTo>
                      <a:pt x="1354021" y="1914209"/>
                    </a:lnTo>
                    <a:lnTo>
                      <a:pt x="1354021" y="1910349"/>
                    </a:lnTo>
                    <a:lnTo>
                      <a:pt x="1415572" y="1910349"/>
                    </a:lnTo>
                    <a:lnTo>
                      <a:pt x="1415572" y="1879475"/>
                    </a:lnTo>
                    <a:lnTo>
                      <a:pt x="1477113" y="1879475"/>
                    </a:lnTo>
                    <a:lnTo>
                      <a:pt x="1477113" y="1875616"/>
                    </a:lnTo>
                    <a:lnTo>
                      <a:pt x="1538663" y="1875616"/>
                    </a:lnTo>
                    <a:lnTo>
                      <a:pt x="1538663" y="1767556"/>
                    </a:lnTo>
                    <a:lnTo>
                      <a:pt x="1600205" y="1767556"/>
                    </a:lnTo>
                    <a:lnTo>
                      <a:pt x="1600205" y="1563013"/>
                    </a:lnTo>
                    <a:lnTo>
                      <a:pt x="1661755" y="1563013"/>
                    </a:lnTo>
                    <a:lnTo>
                      <a:pt x="1661755" y="1227258"/>
                    </a:lnTo>
                    <a:lnTo>
                      <a:pt x="1723305" y="1227258"/>
                    </a:lnTo>
                    <a:lnTo>
                      <a:pt x="1723305" y="563457"/>
                    </a:lnTo>
                    <a:lnTo>
                      <a:pt x="1784847" y="563457"/>
                    </a:lnTo>
                    <a:lnTo>
                      <a:pt x="1784847" y="281728"/>
                    </a:lnTo>
                    <a:lnTo>
                      <a:pt x="1846397" y="281728"/>
                    </a:lnTo>
                    <a:lnTo>
                      <a:pt x="1846397" y="42454"/>
                    </a:lnTo>
                    <a:lnTo>
                      <a:pt x="1907939" y="42454"/>
                    </a:lnTo>
                    <a:lnTo>
                      <a:pt x="1907939" y="0"/>
                    </a:lnTo>
                    <a:lnTo>
                      <a:pt x="1969489" y="0"/>
                    </a:lnTo>
                    <a:lnTo>
                      <a:pt x="1969489" y="544163"/>
                    </a:lnTo>
                    <a:lnTo>
                      <a:pt x="2031031" y="544163"/>
                    </a:lnTo>
                    <a:lnTo>
                      <a:pt x="2031031" y="1103754"/>
                    </a:lnTo>
                    <a:lnTo>
                      <a:pt x="2092581" y="1103754"/>
                    </a:lnTo>
                    <a:lnTo>
                      <a:pt x="2092581" y="1316017"/>
                    </a:lnTo>
                    <a:lnTo>
                      <a:pt x="2154131" y="1316017"/>
                    </a:lnTo>
                    <a:lnTo>
                      <a:pt x="2154131" y="1620903"/>
                    </a:lnTo>
                    <a:lnTo>
                      <a:pt x="2215673" y="1620903"/>
                    </a:lnTo>
                    <a:lnTo>
                      <a:pt x="2215673" y="1748259"/>
                    </a:lnTo>
                    <a:lnTo>
                      <a:pt x="2277223" y="1748259"/>
                    </a:lnTo>
                    <a:lnTo>
                      <a:pt x="2277223" y="1887194"/>
                    </a:lnTo>
                    <a:lnTo>
                      <a:pt x="2338765" y="1887194"/>
                    </a:lnTo>
                    <a:lnTo>
                      <a:pt x="2338765" y="1875616"/>
                    </a:lnTo>
                    <a:lnTo>
                      <a:pt x="2400315" y="1875616"/>
                    </a:lnTo>
                    <a:lnTo>
                      <a:pt x="2400315" y="1906491"/>
                    </a:lnTo>
                    <a:lnTo>
                      <a:pt x="2461857" y="1906491"/>
                    </a:lnTo>
                    <a:lnTo>
                      <a:pt x="2461857" y="1921927"/>
                    </a:lnTo>
                    <a:lnTo>
                      <a:pt x="2523407" y="1921927"/>
                    </a:lnTo>
                    <a:lnTo>
                      <a:pt x="2523407" y="1937365"/>
                    </a:lnTo>
                    <a:lnTo>
                      <a:pt x="2584949" y="1937365"/>
                    </a:lnTo>
                    <a:lnTo>
                      <a:pt x="2584949" y="1910349"/>
                    </a:lnTo>
                    <a:lnTo>
                      <a:pt x="2646499" y="1910349"/>
                    </a:lnTo>
                    <a:lnTo>
                      <a:pt x="2646499" y="1937365"/>
                    </a:lnTo>
                    <a:lnTo>
                      <a:pt x="2708049" y="1937365"/>
                    </a:lnTo>
                    <a:lnTo>
                      <a:pt x="2769591" y="1937365"/>
                    </a:lnTo>
                    <a:lnTo>
                      <a:pt x="2769591" y="1933505"/>
                    </a:lnTo>
                    <a:lnTo>
                      <a:pt x="2831141" y="1933505"/>
                    </a:lnTo>
                    <a:lnTo>
                      <a:pt x="2892683" y="1933505"/>
                    </a:lnTo>
                    <a:lnTo>
                      <a:pt x="2892683" y="1937365"/>
                    </a:lnTo>
                    <a:lnTo>
                      <a:pt x="2954233" y="1937365"/>
                    </a:lnTo>
                    <a:lnTo>
                      <a:pt x="3015775" y="1937365"/>
                    </a:lnTo>
                    <a:lnTo>
                      <a:pt x="3015775" y="1941224"/>
                    </a:lnTo>
                    <a:lnTo>
                      <a:pt x="3077325" y="1941224"/>
                    </a:lnTo>
                    <a:lnTo>
                      <a:pt x="3077325" y="1937365"/>
                    </a:lnTo>
                    <a:lnTo>
                      <a:pt x="3138875" y="1937365"/>
                    </a:lnTo>
                    <a:lnTo>
                      <a:pt x="3138875" y="1941224"/>
                    </a:lnTo>
                    <a:lnTo>
                      <a:pt x="3200417" y="1941224"/>
                    </a:lnTo>
                    <a:lnTo>
                      <a:pt x="3200417" y="1933505"/>
                    </a:lnTo>
                    <a:lnTo>
                      <a:pt x="3261967" y="1933505"/>
                    </a:lnTo>
                    <a:lnTo>
                      <a:pt x="3261967" y="1941224"/>
                    </a:lnTo>
                    <a:lnTo>
                      <a:pt x="3323509" y="1941224"/>
                    </a:lnTo>
                    <a:lnTo>
                      <a:pt x="3385058" y="1941224"/>
                    </a:lnTo>
                    <a:lnTo>
                      <a:pt x="3385058" y="1937365"/>
                    </a:lnTo>
                    <a:lnTo>
                      <a:pt x="3446601" y="1937365"/>
                    </a:lnTo>
                    <a:lnTo>
                      <a:pt x="3446601" y="1941224"/>
                    </a:lnTo>
                    <a:lnTo>
                      <a:pt x="3508151" y="1941224"/>
                    </a:lnTo>
                    <a:lnTo>
                      <a:pt x="3569702" y="1941224"/>
                    </a:lnTo>
                    <a:lnTo>
                      <a:pt x="3569702" y="1937365"/>
                    </a:lnTo>
                    <a:lnTo>
                      <a:pt x="3631243" y="1937365"/>
                    </a:lnTo>
                    <a:lnTo>
                      <a:pt x="3631243" y="1941224"/>
                    </a:lnTo>
                    <a:lnTo>
                      <a:pt x="3692793" y="1941224"/>
                    </a:lnTo>
                  </a:path>
                </a:pathLst>
              </a:custGeom>
              <a:ln w="12367">
                <a:solidFill>
                  <a:srgbClr val="00009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F2A3D8D7-39AE-7953-6D95-FD1A5952AA22}"/>
                </a:ext>
              </a:extLst>
            </p:cNvPr>
            <p:cNvSpPr txBox="1"/>
            <p:nvPr/>
          </p:nvSpPr>
          <p:spPr>
            <a:xfrm>
              <a:off x="3578879" y="4599370"/>
              <a:ext cx="1181735" cy="7143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735"/>
                </a:lnSpc>
                <a:tabLst>
                  <a:tab pos="833119" algn="l"/>
                </a:tabLst>
              </a:pPr>
              <a:r>
                <a:rPr sz="975" spc="7" baseline="4273" dirty="0">
                  <a:latin typeface="Symbol"/>
                  <a:cs typeface="Symbol"/>
                </a:rPr>
                <a:t></a:t>
              </a:r>
              <a:r>
                <a:rPr sz="675" spc="7" baseline="30864" dirty="0">
                  <a:latin typeface="Arial MT"/>
                  <a:cs typeface="Arial MT"/>
                </a:rPr>
                <a:t>2</a:t>
              </a:r>
              <a:r>
                <a:rPr sz="675" spc="97" baseline="30864" dirty="0">
                  <a:latin typeface="Arial MT"/>
                  <a:cs typeface="Arial MT"/>
                </a:rPr>
                <a:t> </a:t>
              </a:r>
              <a:r>
                <a:rPr sz="975" spc="7" baseline="4273" dirty="0">
                  <a:latin typeface="Arial MT"/>
                  <a:cs typeface="Arial MT"/>
                </a:rPr>
                <a:t>/ </a:t>
              </a:r>
              <a:r>
                <a:rPr sz="975" spc="15" baseline="4273" dirty="0">
                  <a:latin typeface="Arial MT"/>
                  <a:cs typeface="Arial MT"/>
                </a:rPr>
                <a:t>ndf	</a:t>
              </a:r>
              <a:r>
                <a:rPr sz="650" spc="10" dirty="0">
                  <a:latin typeface="Arial MT"/>
                  <a:cs typeface="Arial MT"/>
                </a:rPr>
                <a:t>27.54</a:t>
              </a:r>
              <a:r>
                <a:rPr sz="650" spc="-40" dirty="0">
                  <a:latin typeface="Arial MT"/>
                  <a:cs typeface="Arial MT"/>
                </a:rPr>
                <a:t> </a:t>
              </a:r>
              <a:r>
                <a:rPr sz="650" spc="5" dirty="0">
                  <a:latin typeface="Arial MT"/>
                  <a:cs typeface="Arial MT"/>
                </a:rPr>
                <a:t>/</a:t>
              </a:r>
              <a:r>
                <a:rPr sz="650" spc="-40" dirty="0">
                  <a:latin typeface="Arial MT"/>
                  <a:cs typeface="Arial MT"/>
                </a:rPr>
                <a:t> </a:t>
              </a:r>
              <a:r>
                <a:rPr sz="650" spc="15" dirty="0">
                  <a:latin typeface="Arial MT"/>
                  <a:cs typeface="Arial MT"/>
                </a:rPr>
                <a:t>9</a:t>
              </a:r>
              <a:endParaRPr sz="65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409"/>
                </a:spcBef>
                <a:tabLst>
                  <a:tab pos="808355" algn="l"/>
                </a:tabLst>
              </a:pPr>
              <a:r>
                <a:rPr sz="650" spc="15" dirty="0">
                  <a:latin typeface="Arial MT"/>
                  <a:cs typeface="Arial MT"/>
                </a:rPr>
                <a:t>Prob	</a:t>
              </a:r>
              <a:r>
                <a:rPr sz="650" spc="10" dirty="0">
                  <a:latin typeface="Arial MT"/>
                  <a:cs typeface="Arial MT"/>
                </a:rPr>
                <a:t>0.001139</a:t>
              </a:r>
              <a:endParaRPr sz="65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434"/>
                </a:spcBef>
                <a:tabLst>
                  <a:tab pos="685800" algn="l"/>
                </a:tabLst>
              </a:pPr>
              <a:r>
                <a:rPr sz="650" spc="10" dirty="0">
                  <a:latin typeface="Arial MT"/>
                  <a:cs typeface="Arial MT"/>
                </a:rPr>
                <a:t>Constant	489.9</a:t>
              </a:r>
              <a:r>
                <a:rPr sz="650" spc="-15" dirty="0">
                  <a:latin typeface="Arial MT"/>
                  <a:cs typeface="Arial MT"/>
                </a:rPr>
                <a:t> </a:t>
              </a:r>
              <a:r>
                <a:rPr sz="650" spc="30" dirty="0">
                  <a:latin typeface="Symbol"/>
                  <a:cs typeface="Symbol"/>
                </a:rPr>
                <a:t></a:t>
              </a:r>
              <a:r>
                <a:rPr sz="650" spc="-15" dirty="0">
                  <a:latin typeface="Times New Roman"/>
                  <a:cs typeface="Times New Roman"/>
                </a:rPr>
                <a:t> </a:t>
              </a:r>
              <a:r>
                <a:rPr sz="650" spc="-45" dirty="0">
                  <a:latin typeface="Arial MT"/>
                  <a:cs typeface="Arial MT"/>
                </a:rPr>
                <a:t>11.8</a:t>
              </a:r>
              <a:endParaRPr sz="65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440"/>
                </a:spcBef>
                <a:tabLst>
                  <a:tab pos="444500" algn="l"/>
                </a:tabLst>
              </a:pPr>
              <a:r>
                <a:rPr sz="650" spc="15" dirty="0">
                  <a:latin typeface="Arial MT"/>
                  <a:cs typeface="Arial MT"/>
                </a:rPr>
                <a:t>Mean	</a:t>
              </a:r>
              <a:r>
                <a:rPr sz="650" spc="10" dirty="0">
                  <a:latin typeface="Arial MT"/>
                  <a:cs typeface="Arial MT"/>
                </a:rPr>
                <a:t>0.02562</a:t>
              </a:r>
              <a:r>
                <a:rPr sz="650" spc="-15" dirty="0">
                  <a:latin typeface="Arial MT"/>
                  <a:cs typeface="Arial MT"/>
                </a:rPr>
                <a:t> </a:t>
              </a:r>
              <a:r>
                <a:rPr sz="650" spc="30" dirty="0">
                  <a:latin typeface="Symbol"/>
                  <a:cs typeface="Symbol"/>
                </a:rPr>
                <a:t></a:t>
              </a:r>
              <a:r>
                <a:rPr sz="650" spc="-20" dirty="0">
                  <a:latin typeface="Times New Roman"/>
                  <a:cs typeface="Times New Roman"/>
                </a:rPr>
                <a:t> </a:t>
              </a:r>
              <a:r>
                <a:rPr sz="650" spc="-15" dirty="0">
                  <a:latin typeface="Arial MT"/>
                  <a:cs typeface="Arial MT"/>
                </a:rPr>
                <a:t>0.00158</a:t>
              </a:r>
              <a:endParaRPr sz="65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409"/>
                </a:spcBef>
                <a:tabLst>
                  <a:tab pos="459105" algn="l"/>
                </a:tabLst>
              </a:pPr>
              <a:r>
                <a:rPr sz="975" spc="22" baseline="4273" dirty="0">
                  <a:latin typeface="Arial MT"/>
                  <a:cs typeface="Arial MT"/>
                </a:rPr>
                <a:t>Sigma	</a:t>
              </a:r>
              <a:r>
                <a:rPr sz="650" spc="10" dirty="0">
                  <a:latin typeface="Arial MT"/>
                  <a:cs typeface="Arial MT"/>
                </a:rPr>
                <a:t>0.08136</a:t>
              </a:r>
              <a:r>
                <a:rPr sz="650" dirty="0">
                  <a:latin typeface="Arial MT"/>
                  <a:cs typeface="Arial MT"/>
                </a:rPr>
                <a:t> </a:t>
              </a:r>
              <a:r>
                <a:rPr sz="650" spc="30" dirty="0">
                  <a:latin typeface="Symbol"/>
                  <a:cs typeface="Symbol"/>
                </a:rPr>
                <a:t></a:t>
              </a:r>
              <a:r>
                <a:rPr sz="650" spc="-10" dirty="0">
                  <a:latin typeface="Times New Roman"/>
                  <a:cs typeface="Times New Roman"/>
                </a:rPr>
                <a:t> </a:t>
              </a:r>
              <a:r>
                <a:rPr sz="650" spc="-35" dirty="0">
                  <a:latin typeface="Arial MT"/>
                  <a:cs typeface="Arial MT"/>
                </a:rPr>
                <a:t>0.00141</a:t>
              </a:r>
              <a:endParaRPr sz="650">
                <a:latin typeface="Arial MT"/>
                <a:cs typeface="Arial MT"/>
              </a:endParaRPr>
            </a:p>
          </p:txBody>
        </p:sp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551DC413-CFE3-2CD5-DF91-A600A5CADAFA}"/>
                </a:ext>
              </a:extLst>
            </p:cNvPr>
            <p:cNvSpPr/>
            <p:nvPr/>
          </p:nvSpPr>
          <p:spPr>
            <a:xfrm>
              <a:off x="3154913" y="4574716"/>
              <a:ext cx="361950" cy="1761489"/>
            </a:xfrm>
            <a:custGeom>
              <a:avLst/>
              <a:gdLst/>
              <a:ahLst/>
              <a:cxnLst/>
              <a:rect l="l" t="t" r="r" b="b"/>
              <a:pathLst>
                <a:path w="361950" h="1761489">
                  <a:moveTo>
                    <a:pt x="0" y="8245"/>
                  </a:moveTo>
                  <a:lnTo>
                    <a:pt x="7379" y="1846"/>
                  </a:lnTo>
                  <a:lnTo>
                    <a:pt x="14767" y="0"/>
                  </a:lnTo>
                  <a:lnTo>
                    <a:pt x="22154" y="2720"/>
                  </a:lnTo>
                  <a:lnTo>
                    <a:pt x="44309" y="37919"/>
                  </a:lnTo>
                  <a:lnTo>
                    <a:pt x="59084" y="83003"/>
                  </a:lnTo>
                  <a:lnTo>
                    <a:pt x="73851" y="143960"/>
                  </a:lnTo>
                  <a:lnTo>
                    <a:pt x="88627" y="219098"/>
                  </a:lnTo>
                  <a:lnTo>
                    <a:pt x="96006" y="261371"/>
                  </a:lnTo>
                  <a:lnTo>
                    <a:pt x="103394" y="306406"/>
                  </a:lnTo>
                  <a:lnTo>
                    <a:pt x="110781" y="353915"/>
                  </a:lnTo>
                  <a:lnTo>
                    <a:pt x="118169" y="403600"/>
                  </a:lnTo>
                  <a:lnTo>
                    <a:pt x="125548" y="455149"/>
                  </a:lnTo>
                  <a:lnTo>
                    <a:pt x="132936" y="508256"/>
                  </a:lnTo>
                  <a:lnTo>
                    <a:pt x="140324" y="562616"/>
                  </a:lnTo>
                  <a:lnTo>
                    <a:pt x="147703" y="617924"/>
                  </a:lnTo>
                  <a:lnTo>
                    <a:pt x="155091" y="673868"/>
                  </a:lnTo>
                  <a:lnTo>
                    <a:pt x="162479" y="730158"/>
                  </a:lnTo>
                  <a:lnTo>
                    <a:pt x="169866" y="786521"/>
                  </a:lnTo>
                  <a:lnTo>
                    <a:pt x="177246" y="842687"/>
                  </a:lnTo>
                  <a:lnTo>
                    <a:pt x="184633" y="898392"/>
                  </a:lnTo>
                  <a:lnTo>
                    <a:pt x="192021" y="953412"/>
                  </a:lnTo>
                  <a:lnTo>
                    <a:pt x="199409" y="1007516"/>
                  </a:lnTo>
                  <a:lnTo>
                    <a:pt x="206788" y="1060508"/>
                  </a:lnTo>
                  <a:lnTo>
                    <a:pt x="214176" y="1112197"/>
                  </a:lnTo>
                  <a:lnTo>
                    <a:pt x="221563" y="1162443"/>
                  </a:lnTo>
                  <a:lnTo>
                    <a:pt x="228951" y="1211081"/>
                  </a:lnTo>
                  <a:lnTo>
                    <a:pt x="236330" y="1258004"/>
                  </a:lnTo>
                  <a:lnTo>
                    <a:pt x="243718" y="1303113"/>
                  </a:lnTo>
                  <a:lnTo>
                    <a:pt x="251106" y="1346326"/>
                  </a:lnTo>
                  <a:lnTo>
                    <a:pt x="258493" y="1387577"/>
                  </a:lnTo>
                  <a:lnTo>
                    <a:pt x="265873" y="1426824"/>
                  </a:lnTo>
                  <a:lnTo>
                    <a:pt x="280648" y="1499231"/>
                  </a:lnTo>
                  <a:lnTo>
                    <a:pt x="295415" y="1563516"/>
                  </a:lnTo>
                  <a:lnTo>
                    <a:pt x="310190" y="1619880"/>
                  </a:lnTo>
                  <a:lnTo>
                    <a:pt x="324958" y="1668695"/>
                  </a:lnTo>
                  <a:lnTo>
                    <a:pt x="339733" y="1710469"/>
                  </a:lnTo>
                  <a:lnTo>
                    <a:pt x="354500" y="1745794"/>
                  </a:lnTo>
                  <a:lnTo>
                    <a:pt x="361888" y="1761241"/>
                  </a:lnTo>
                </a:path>
              </a:pathLst>
            </a:custGeom>
            <a:ln w="1236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0" name="object 16">
              <a:extLst>
                <a:ext uri="{FF2B5EF4-FFF2-40B4-BE49-F238E27FC236}">
                  <a16:creationId xmlns:a16="http://schemas.microsoft.com/office/drawing/2014/main" id="{6EDAB159-5D33-5AFF-461C-1F80AB41E775}"/>
                </a:ext>
              </a:extLst>
            </p:cNvPr>
            <p:cNvGrpSpPr/>
            <p:nvPr/>
          </p:nvGrpSpPr>
          <p:grpSpPr>
            <a:xfrm>
              <a:off x="1272104" y="4576612"/>
              <a:ext cx="3699510" cy="1892300"/>
              <a:chOff x="1272104" y="4576612"/>
              <a:chExt cx="3699510" cy="1892300"/>
            </a:xfrm>
          </p:grpSpPr>
          <p:sp>
            <p:nvSpPr>
              <p:cNvPr id="57" name="object 17">
                <a:extLst>
                  <a:ext uri="{FF2B5EF4-FFF2-40B4-BE49-F238E27FC236}">
                    <a16:creationId xmlns:a16="http://schemas.microsoft.com/office/drawing/2014/main" id="{831865AD-00DE-412C-4F24-62CA87E878A2}"/>
                  </a:ext>
                </a:extLst>
              </p:cNvPr>
              <p:cNvSpPr/>
              <p:nvPr/>
            </p:nvSpPr>
            <p:spPr>
              <a:xfrm>
                <a:off x="2793017" y="4582962"/>
                <a:ext cx="731520" cy="1800225"/>
              </a:xfrm>
              <a:custGeom>
                <a:avLst/>
                <a:gdLst/>
                <a:ahLst/>
                <a:cxnLst/>
                <a:rect l="l" t="t" r="r" b="b"/>
                <a:pathLst>
                  <a:path w="731520" h="1800225">
                    <a:moveTo>
                      <a:pt x="0" y="1800046"/>
                    </a:moveTo>
                    <a:lnTo>
                      <a:pt x="22154" y="1764491"/>
                    </a:lnTo>
                    <a:lnTo>
                      <a:pt x="44309" y="1717255"/>
                    </a:lnTo>
                    <a:lnTo>
                      <a:pt x="59084" y="1678166"/>
                    </a:lnTo>
                    <a:lnTo>
                      <a:pt x="73851" y="1632267"/>
                    </a:lnTo>
                    <a:lnTo>
                      <a:pt x="88627" y="1579010"/>
                    </a:lnTo>
                    <a:lnTo>
                      <a:pt x="103394" y="1517963"/>
                    </a:lnTo>
                    <a:lnTo>
                      <a:pt x="118169" y="1448855"/>
                    </a:lnTo>
                    <a:lnTo>
                      <a:pt x="125557" y="1411249"/>
                    </a:lnTo>
                    <a:lnTo>
                      <a:pt x="132936" y="1371614"/>
                    </a:lnTo>
                    <a:lnTo>
                      <a:pt x="140324" y="1329984"/>
                    </a:lnTo>
                    <a:lnTo>
                      <a:pt x="147711" y="1286400"/>
                    </a:lnTo>
                    <a:lnTo>
                      <a:pt x="155099" y="1240945"/>
                    </a:lnTo>
                    <a:lnTo>
                      <a:pt x="162479" y="1193684"/>
                    </a:lnTo>
                    <a:lnTo>
                      <a:pt x="169866" y="1144724"/>
                    </a:lnTo>
                    <a:lnTo>
                      <a:pt x="177254" y="1094198"/>
                    </a:lnTo>
                    <a:lnTo>
                      <a:pt x="184642" y="1042237"/>
                    </a:lnTo>
                    <a:lnTo>
                      <a:pt x="192021" y="989022"/>
                    </a:lnTo>
                    <a:lnTo>
                      <a:pt x="199409" y="934728"/>
                    </a:lnTo>
                    <a:lnTo>
                      <a:pt x="206796" y="879560"/>
                    </a:lnTo>
                    <a:lnTo>
                      <a:pt x="214184" y="823748"/>
                    </a:lnTo>
                    <a:lnTo>
                      <a:pt x="221563" y="767525"/>
                    </a:lnTo>
                    <a:lnTo>
                      <a:pt x="228951" y="711152"/>
                    </a:lnTo>
                    <a:lnTo>
                      <a:pt x="236339" y="654904"/>
                    </a:lnTo>
                    <a:lnTo>
                      <a:pt x="243726" y="599060"/>
                    </a:lnTo>
                    <a:lnTo>
                      <a:pt x="251106" y="543916"/>
                    </a:lnTo>
                    <a:lnTo>
                      <a:pt x="258493" y="489770"/>
                    </a:lnTo>
                    <a:lnTo>
                      <a:pt x="265881" y="436935"/>
                    </a:lnTo>
                    <a:lnTo>
                      <a:pt x="273269" y="385716"/>
                    </a:lnTo>
                    <a:lnTo>
                      <a:pt x="280648" y="336418"/>
                    </a:lnTo>
                    <a:lnTo>
                      <a:pt x="288036" y="289363"/>
                    </a:lnTo>
                    <a:lnTo>
                      <a:pt x="295423" y="244831"/>
                    </a:lnTo>
                    <a:lnTo>
                      <a:pt x="302811" y="203127"/>
                    </a:lnTo>
                    <a:lnTo>
                      <a:pt x="310190" y="164515"/>
                    </a:lnTo>
                    <a:lnTo>
                      <a:pt x="324966" y="97589"/>
                    </a:lnTo>
                    <a:lnTo>
                      <a:pt x="339733" y="45909"/>
                    </a:lnTo>
                    <a:lnTo>
                      <a:pt x="354508" y="10916"/>
                    </a:lnTo>
                    <a:lnTo>
                      <a:pt x="361896" y="0"/>
                    </a:lnTo>
                  </a:path>
                  <a:path w="731520" h="1800225">
                    <a:moveTo>
                      <a:pt x="723784" y="1752996"/>
                    </a:moveTo>
                    <a:lnTo>
                      <a:pt x="731172" y="1767077"/>
                    </a:lnTo>
                  </a:path>
                </a:pathLst>
              </a:custGeom>
              <a:ln w="12367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18">
                <a:extLst>
                  <a:ext uri="{FF2B5EF4-FFF2-40B4-BE49-F238E27FC236}">
                    <a16:creationId xmlns:a16="http://schemas.microsoft.com/office/drawing/2014/main" id="{E6C84C36-7940-7EE4-F61D-96AE74554293}"/>
                  </a:ext>
                </a:extLst>
              </p:cNvPr>
              <p:cNvSpPr/>
              <p:nvPr/>
            </p:nvSpPr>
            <p:spPr>
              <a:xfrm>
                <a:off x="1275279" y="6404390"/>
                <a:ext cx="3693160" cy="61594"/>
              </a:xfrm>
              <a:custGeom>
                <a:avLst/>
                <a:gdLst/>
                <a:ahLst/>
                <a:cxnLst/>
                <a:rect l="l" t="t" r="r" b="b"/>
                <a:pathLst>
                  <a:path w="3693160" h="61595">
                    <a:moveTo>
                      <a:pt x="0" y="61148"/>
                    </a:moveTo>
                    <a:lnTo>
                      <a:pt x="3692793" y="61148"/>
                    </a:lnTo>
                  </a:path>
                  <a:path w="3693160" h="61595">
                    <a:moveTo>
                      <a:pt x="0" y="0"/>
                    </a:moveTo>
                    <a:lnTo>
                      <a:pt x="0" y="61148"/>
                    </a:lnTo>
                  </a:path>
                  <a:path w="3693160" h="61595">
                    <a:moveTo>
                      <a:pt x="92323" y="30573"/>
                    </a:moveTo>
                    <a:lnTo>
                      <a:pt x="92323" y="61148"/>
                    </a:lnTo>
                  </a:path>
                  <a:path w="3693160" h="61595">
                    <a:moveTo>
                      <a:pt x="184636" y="30573"/>
                    </a:moveTo>
                    <a:lnTo>
                      <a:pt x="184636" y="61148"/>
                    </a:lnTo>
                  </a:path>
                  <a:path w="3693160" h="61595">
                    <a:moveTo>
                      <a:pt x="276957" y="30573"/>
                    </a:moveTo>
                    <a:lnTo>
                      <a:pt x="276957" y="61148"/>
                    </a:lnTo>
                  </a:path>
                  <a:path w="3693160" h="61595">
                    <a:moveTo>
                      <a:pt x="369278" y="0"/>
                    </a:moveTo>
                    <a:lnTo>
                      <a:pt x="369278" y="61148"/>
                    </a:lnTo>
                  </a:path>
                  <a:path w="3693160" h="61595">
                    <a:moveTo>
                      <a:pt x="461599" y="30573"/>
                    </a:moveTo>
                    <a:lnTo>
                      <a:pt x="461599" y="61148"/>
                    </a:lnTo>
                  </a:path>
                  <a:path w="3693160" h="61595">
                    <a:moveTo>
                      <a:pt x="553920" y="30573"/>
                    </a:moveTo>
                    <a:lnTo>
                      <a:pt x="553920" y="61148"/>
                    </a:lnTo>
                  </a:path>
                  <a:path w="3693160" h="61595">
                    <a:moveTo>
                      <a:pt x="646241" y="30573"/>
                    </a:moveTo>
                    <a:lnTo>
                      <a:pt x="646241" y="61148"/>
                    </a:lnTo>
                  </a:path>
                  <a:path w="3693160" h="61595">
                    <a:moveTo>
                      <a:pt x="738554" y="0"/>
                    </a:moveTo>
                    <a:lnTo>
                      <a:pt x="738554" y="61148"/>
                    </a:lnTo>
                  </a:path>
                  <a:path w="3693160" h="61595">
                    <a:moveTo>
                      <a:pt x="830875" y="30573"/>
                    </a:moveTo>
                    <a:lnTo>
                      <a:pt x="830875" y="61148"/>
                    </a:lnTo>
                  </a:path>
                  <a:path w="3693160" h="61595">
                    <a:moveTo>
                      <a:pt x="923196" y="30573"/>
                    </a:moveTo>
                    <a:lnTo>
                      <a:pt x="923196" y="61148"/>
                    </a:lnTo>
                  </a:path>
                  <a:path w="3693160" h="61595">
                    <a:moveTo>
                      <a:pt x="1015517" y="30573"/>
                    </a:moveTo>
                    <a:lnTo>
                      <a:pt x="1015517" y="61148"/>
                    </a:lnTo>
                  </a:path>
                  <a:path w="3693160" h="61595">
                    <a:moveTo>
                      <a:pt x="1107838" y="0"/>
                    </a:moveTo>
                    <a:lnTo>
                      <a:pt x="1107838" y="61148"/>
                    </a:lnTo>
                  </a:path>
                  <a:path w="3693160" h="61595">
                    <a:moveTo>
                      <a:pt x="1200159" y="30573"/>
                    </a:moveTo>
                    <a:lnTo>
                      <a:pt x="1200159" y="61148"/>
                    </a:lnTo>
                  </a:path>
                  <a:path w="3693160" h="61595">
                    <a:moveTo>
                      <a:pt x="1292480" y="30573"/>
                    </a:moveTo>
                    <a:lnTo>
                      <a:pt x="1292480" y="61148"/>
                    </a:lnTo>
                  </a:path>
                  <a:path w="3693160" h="61595">
                    <a:moveTo>
                      <a:pt x="1384792" y="30573"/>
                    </a:moveTo>
                    <a:lnTo>
                      <a:pt x="1384792" y="61148"/>
                    </a:lnTo>
                  </a:path>
                  <a:path w="3693160" h="61595">
                    <a:moveTo>
                      <a:pt x="1477113" y="0"/>
                    </a:moveTo>
                    <a:lnTo>
                      <a:pt x="1477113" y="61148"/>
                    </a:lnTo>
                  </a:path>
                  <a:path w="3693160" h="61595">
                    <a:moveTo>
                      <a:pt x="1569434" y="30573"/>
                    </a:moveTo>
                    <a:lnTo>
                      <a:pt x="1569434" y="61148"/>
                    </a:lnTo>
                  </a:path>
                  <a:path w="3693160" h="61595">
                    <a:moveTo>
                      <a:pt x="1661755" y="30573"/>
                    </a:moveTo>
                    <a:lnTo>
                      <a:pt x="1661755" y="61148"/>
                    </a:lnTo>
                  </a:path>
                  <a:path w="3693160" h="61595">
                    <a:moveTo>
                      <a:pt x="1754076" y="30573"/>
                    </a:moveTo>
                    <a:lnTo>
                      <a:pt x="1754076" y="61148"/>
                    </a:lnTo>
                  </a:path>
                  <a:path w="3693160" h="61595">
                    <a:moveTo>
                      <a:pt x="1846397" y="0"/>
                    </a:moveTo>
                    <a:lnTo>
                      <a:pt x="1846397" y="61148"/>
                    </a:lnTo>
                  </a:path>
                  <a:path w="3693160" h="61595">
                    <a:moveTo>
                      <a:pt x="1938718" y="30573"/>
                    </a:moveTo>
                    <a:lnTo>
                      <a:pt x="1938718" y="61148"/>
                    </a:lnTo>
                  </a:path>
                  <a:path w="3693160" h="61595">
                    <a:moveTo>
                      <a:pt x="2031031" y="30573"/>
                    </a:moveTo>
                    <a:lnTo>
                      <a:pt x="2031031" y="61148"/>
                    </a:lnTo>
                  </a:path>
                  <a:path w="3693160" h="61595">
                    <a:moveTo>
                      <a:pt x="2123352" y="30573"/>
                    </a:moveTo>
                    <a:lnTo>
                      <a:pt x="2123352" y="61148"/>
                    </a:lnTo>
                  </a:path>
                  <a:path w="3693160" h="61595">
                    <a:moveTo>
                      <a:pt x="2215673" y="0"/>
                    </a:moveTo>
                    <a:lnTo>
                      <a:pt x="2215673" y="61148"/>
                    </a:lnTo>
                  </a:path>
                  <a:path w="3693160" h="61595">
                    <a:moveTo>
                      <a:pt x="2307994" y="30573"/>
                    </a:moveTo>
                    <a:lnTo>
                      <a:pt x="2307994" y="61148"/>
                    </a:lnTo>
                  </a:path>
                  <a:path w="3693160" h="61595">
                    <a:moveTo>
                      <a:pt x="2400315" y="30573"/>
                    </a:moveTo>
                    <a:lnTo>
                      <a:pt x="2400315" y="61148"/>
                    </a:lnTo>
                  </a:path>
                  <a:path w="3693160" h="61595">
                    <a:moveTo>
                      <a:pt x="2492636" y="30573"/>
                    </a:moveTo>
                    <a:lnTo>
                      <a:pt x="2492636" y="61148"/>
                    </a:lnTo>
                  </a:path>
                  <a:path w="3693160" h="61595">
                    <a:moveTo>
                      <a:pt x="2584949" y="0"/>
                    </a:moveTo>
                    <a:lnTo>
                      <a:pt x="2584949" y="61148"/>
                    </a:lnTo>
                  </a:path>
                  <a:path w="3693160" h="61595">
                    <a:moveTo>
                      <a:pt x="2677270" y="30573"/>
                    </a:moveTo>
                    <a:lnTo>
                      <a:pt x="2677270" y="61148"/>
                    </a:lnTo>
                  </a:path>
                  <a:path w="3693160" h="61595">
                    <a:moveTo>
                      <a:pt x="2769591" y="30573"/>
                    </a:moveTo>
                    <a:lnTo>
                      <a:pt x="2769591" y="61148"/>
                    </a:lnTo>
                  </a:path>
                  <a:path w="3693160" h="61595">
                    <a:moveTo>
                      <a:pt x="2861912" y="30573"/>
                    </a:moveTo>
                    <a:lnTo>
                      <a:pt x="2861912" y="61148"/>
                    </a:lnTo>
                  </a:path>
                  <a:path w="3693160" h="61595">
                    <a:moveTo>
                      <a:pt x="2954233" y="0"/>
                    </a:moveTo>
                    <a:lnTo>
                      <a:pt x="2954233" y="61148"/>
                    </a:lnTo>
                  </a:path>
                  <a:path w="3693160" h="61595">
                    <a:moveTo>
                      <a:pt x="3046554" y="30573"/>
                    </a:moveTo>
                    <a:lnTo>
                      <a:pt x="3046554" y="61148"/>
                    </a:lnTo>
                  </a:path>
                  <a:path w="3693160" h="61595">
                    <a:moveTo>
                      <a:pt x="3138875" y="30573"/>
                    </a:moveTo>
                    <a:lnTo>
                      <a:pt x="3138875" y="61148"/>
                    </a:lnTo>
                  </a:path>
                  <a:path w="3693160" h="61595">
                    <a:moveTo>
                      <a:pt x="3231188" y="30573"/>
                    </a:moveTo>
                    <a:lnTo>
                      <a:pt x="3231188" y="61148"/>
                    </a:lnTo>
                  </a:path>
                  <a:path w="3693160" h="61595">
                    <a:moveTo>
                      <a:pt x="3323509" y="0"/>
                    </a:moveTo>
                    <a:lnTo>
                      <a:pt x="3323509" y="61148"/>
                    </a:lnTo>
                  </a:path>
                  <a:path w="3693160" h="61595">
                    <a:moveTo>
                      <a:pt x="3415830" y="30573"/>
                    </a:moveTo>
                    <a:lnTo>
                      <a:pt x="3415830" y="61148"/>
                    </a:lnTo>
                  </a:path>
                  <a:path w="3693160" h="61595">
                    <a:moveTo>
                      <a:pt x="3508151" y="30573"/>
                    </a:moveTo>
                    <a:lnTo>
                      <a:pt x="3508151" y="61148"/>
                    </a:lnTo>
                  </a:path>
                  <a:path w="3693160" h="61595">
                    <a:moveTo>
                      <a:pt x="3600472" y="30573"/>
                    </a:moveTo>
                    <a:lnTo>
                      <a:pt x="3600472" y="61148"/>
                    </a:lnTo>
                  </a:path>
                  <a:path w="3693160" h="61595">
                    <a:moveTo>
                      <a:pt x="3692793" y="0"/>
                    </a:moveTo>
                    <a:lnTo>
                      <a:pt x="3692793" y="61148"/>
                    </a:lnTo>
                  </a:path>
                  <a:path w="3693160" h="61595">
                    <a:moveTo>
                      <a:pt x="0" y="0"/>
                    </a:moveTo>
                    <a:lnTo>
                      <a:pt x="0" y="61148"/>
                    </a:lnTo>
                  </a:path>
                </a:pathLst>
              </a:custGeom>
              <a:ln w="618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7BAF0ECE-4C41-3780-5080-53F13A79806F}"/>
                </a:ext>
              </a:extLst>
            </p:cNvPr>
            <p:cNvSpPr txBox="1"/>
            <p:nvPr/>
          </p:nvSpPr>
          <p:spPr>
            <a:xfrm>
              <a:off x="1219973" y="6451831"/>
              <a:ext cx="114935" cy="1250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50" spc="-20" dirty="0">
                  <a:latin typeface="Symbol"/>
                  <a:cs typeface="Symbol"/>
                </a:rPr>
                <a:t></a:t>
              </a:r>
              <a:r>
                <a:rPr sz="650" dirty="0">
                  <a:latin typeface="Arial MT"/>
                  <a:cs typeface="Arial MT"/>
                </a:rPr>
                <a:t>1</a:t>
              </a:r>
              <a:endParaRPr sz="650">
                <a:latin typeface="Arial MT"/>
                <a:cs typeface="Arial MT"/>
              </a:endParaRPr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EAA34BC3-5CF8-6CAA-5F50-1AB57DBC28F0}"/>
                </a:ext>
              </a:extLst>
            </p:cNvPr>
            <p:cNvSpPr txBox="1"/>
            <p:nvPr/>
          </p:nvSpPr>
          <p:spPr>
            <a:xfrm>
              <a:off x="1547435" y="6451831"/>
              <a:ext cx="187325" cy="1250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50" spc="10" dirty="0">
                  <a:latin typeface="Symbol"/>
                  <a:cs typeface="Symbol"/>
                </a:rPr>
                <a:t></a:t>
              </a:r>
              <a:r>
                <a:rPr sz="650" spc="-5" dirty="0">
                  <a:latin typeface="Arial MT"/>
                  <a:cs typeface="Arial MT"/>
                </a:rPr>
                <a:t>0.8</a:t>
              </a:r>
              <a:endParaRPr sz="650">
                <a:latin typeface="Arial MT"/>
                <a:cs typeface="Arial MT"/>
              </a:endParaRPr>
            </a:p>
          </p:txBody>
        </p:sp>
        <p:sp>
          <p:nvSpPr>
            <p:cNvPr id="23" name="object 21">
              <a:extLst>
                <a:ext uri="{FF2B5EF4-FFF2-40B4-BE49-F238E27FC236}">
                  <a16:creationId xmlns:a16="http://schemas.microsoft.com/office/drawing/2014/main" id="{7D0B2CEA-B24A-F148-4A37-E40537D747EB}"/>
                </a:ext>
              </a:extLst>
            </p:cNvPr>
            <p:cNvSpPr txBox="1"/>
            <p:nvPr/>
          </p:nvSpPr>
          <p:spPr>
            <a:xfrm>
              <a:off x="1918079" y="6451831"/>
              <a:ext cx="187325" cy="1250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50" spc="10" dirty="0">
                  <a:latin typeface="Symbol"/>
                  <a:cs typeface="Symbol"/>
                </a:rPr>
                <a:t></a:t>
              </a:r>
              <a:r>
                <a:rPr sz="650" spc="-5" dirty="0">
                  <a:latin typeface="Arial MT"/>
                  <a:cs typeface="Arial MT"/>
                </a:rPr>
                <a:t>0.6</a:t>
              </a:r>
              <a:endParaRPr sz="650">
                <a:latin typeface="Arial MT"/>
                <a:cs typeface="Arial MT"/>
              </a:endParaRPr>
            </a:p>
          </p:txBody>
        </p:sp>
        <p:sp>
          <p:nvSpPr>
            <p:cNvPr id="24" name="object 22">
              <a:extLst>
                <a:ext uri="{FF2B5EF4-FFF2-40B4-BE49-F238E27FC236}">
                  <a16:creationId xmlns:a16="http://schemas.microsoft.com/office/drawing/2014/main" id="{253D725C-F0C2-8E64-4973-072B903042B3}"/>
                </a:ext>
              </a:extLst>
            </p:cNvPr>
            <p:cNvSpPr txBox="1"/>
            <p:nvPr/>
          </p:nvSpPr>
          <p:spPr>
            <a:xfrm>
              <a:off x="2285121" y="6451831"/>
              <a:ext cx="187325" cy="1250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50" spc="10" dirty="0">
                  <a:latin typeface="Symbol"/>
                  <a:cs typeface="Symbol"/>
                </a:rPr>
                <a:t></a:t>
              </a:r>
              <a:r>
                <a:rPr sz="650" spc="-5" dirty="0">
                  <a:latin typeface="Arial MT"/>
                  <a:cs typeface="Arial MT"/>
                </a:rPr>
                <a:t>0.4</a:t>
              </a:r>
              <a:endParaRPr sz="650">
                <a:latin typeface="Arial MT"/>
                <a:cs typeface="Arial MT"/>
              </a:endParaRPr>
            </a:p>
          </p:txBody>
        </p:sp>
        <p:sp>
          <p:nvSpPr>
            <p:cNvPr id="25" name="object 23">
              <a:extLst>
                <a:ext uri="{FF2B5EF4-FFF2-40B4-BE49-F238E27FC236}">
                  <a16:creationId xmlns:a16="http://schemas.microsoft.com/office/drawing/2014/main" id="{16F50F9A-ADEA-441E-3AE9-6186FB9A013F}"/>
                </a:ext>
              </a:extLst>
            </p:cNvPr>
            <p:cNvSpPr txBox="1"/>
            <p:nvPr/>
          </p:nvSpPr>
          <p:spPr>
            <a:xfrm>
              <a:off x="2659360" y="6451831"/>
              <a:ext cx="184150" cy="1250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50" spc="-20" dirty="0">
                  <a:latin typeface="Symbol"/>
                  <a:cs typeface="Symbol"/>
                </a:rPr>
                <a:t></a:t>
              </a:r>
              <a:r>
                <a:rPr sz="650" spc="-5" dirty="0">
                  <a:latin typeface="Arial MT"/>
                  <a:cs typeface="Arial MT"/>
                </a:rPr>
                <a:t>0.2</a:t>
              </a:r>
              <a:endParaRPr sz="650">
                <a:latin typeface="Arial MT"/>
                <a:cs typeface="Arial MT"/>
              </a:endParaRPr>
            </a:p>
          </p:txBody>
        </p:sp>
        <p:sp>
          <p:nvSpPr>
            <p:cNvPr id="26" name="object 24">
              <a:extLst>
                <a:ext uri="{FF2B5EF4-FFF2-40B4-BE49-F238E27FC236}">
                  <a16:creationId xmlns:a16="http://schemas.microsoft.com/office/drawing/2014/main" id="{F6783209-628F-B32B-1531-90BE2EC91A49}"/>
                </a:ext>
              </a:extLst>
            </p:cNvPr>
            <p:cNvSpPr txBox="1"/>
            <p:nvPr/>
          </p:nvSpPr>
          <p:spPr>
            <a:xfrm>
              <a:off x="3083986" y="6451831"/>
              <a:ext cx="71755" cy="1250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50" dirty="0">
                  <a:latin typeface="Arial MT"/>
                  <a:cs typeface="Arial MT"/>
                </a:rPr>
                <a:t>0</a:t>
              </a:r>
              <a:endParaRPr sz="650">
                <a:latin typeface="Arial MT"/>
                <a:cs typeface="Arial MT"/>
              </a:endParaRPr>
            </a:p>
          </p:txBody>
        </p:sp>
        <p:sp>
          <p:nvSpPr>
            <p:cNvPr id="27" name="object 25">
              <a:extLst>
                <a:ext uri="{FF2B5EF4-FFF2-40B4-BE49-F238E27FC236}">
                  <a16:creationId xmlns:a16="http://schemas.microsoft.com/office/drawing/2014/main" id="{B721C2A1-346C-643E-DE9F-13AC08672AA8}"/>
                </a:ext>
              </a:extLst>
            </p:cNvPr>
            <p:cNvSpPr txBox="1"/>
            <p:nvPr/>
          </p:nvSpPr>
          <p:spPr>
            <a:xfrm>
              <a:off x="3418640" y="6451831"/>
              <a:ext cx="140970" cy="1250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50" spc="-5" dirty="0">
                  <a:latin typeface="Arial MT"/>
                  <a:cs typeface="Arial MT"/>
                </a:rPr>
                <a:t>0.2</a:t>
              </a:r>
              <a:endParaRPr sz="650">
                <a:latin typeface="Arial MT"/>
                <a:cs typeface="Arial MT"/>
              </a:endParaRPr>
            </a:p>
          </p:txBody>
        </p:sp>
        <p:sp>
          <p:nvSpPr>
            <p:cNvPr id="28" name="object 26">
              <a:extLst>
                <a:ext uri="{FF2B5EF4-FFF2-40B4-BE49-F238E27FC236}">
                  <a16:creationId xmlns:a16="http://schemas.microsoft.com/office/drawing/2014/main" id="{AD58F728-B8DD-0A58-92B0-070284F6FD34}"/>
                </a:ext>
              </a:extLst>
            </p:cNvPr>
            <p:cNvSpPr txBox="1"/>
            <p:nvPr/>
          </p:nvSpPr>
          <p:spPr>
            <a:xfrm>
              <a:off x="4937201" y="6451831"/>
              <a:ext cx="71755" cy="1250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50" dirty="0">
                  <a:latin typeface="Arial MT"/>
                  <a:cs typeface="Arial MT"/>
                </a:rPr>
                <a:t>1</a:t>
              </a:r>
              <a:endParaRPr sz="650">
                <a:latin typeface="Arial MT"/>
                <a:cs typeface="Arial MT"/>
              </a:endParaRPr>
            </a:p>
          </p:txBody>
        </p:sp>
        <p:sp>
          <p:nvSpPr>
            <p:cNvPr id="29" name="object 27">
              <a:extLst>
                <a:ext uri="{FF2B5EF4-FFF2-40B4-BE49-F238E27FC236}">
                  <a16:creationId xmlns:a16="http://schemas.microsoft.com/office/drawing/2014/main" id="{00A9EB41-B6D7-08CA-45B5-53603200E165}"/>
                </a:ext>
              </a:extLst>
            </p:cNvPr>
            <p:cNvSpPr/>
            <p:nvPr/>
          </p:nvSpPr>
          <p:spPr>
            <a:xfrm>
              <a:off x="1275279" y="4427252"/>
              <a:ext cx="3693160" cy="2038350"/>
            </a:xfrm>
            <a:custGeom>
              <a:avLst/>
              <a:gdLst/>
              <a:ahLst/>
              <a:cxnLst/>
              <a:rect l="l" t="t" r="r" b="b"/>
              <a:pathLst>
                <a:path w="3693160" h="2038350">
                  <a:moveTo>
                    <a:pt x="0" y="0"/>
                  </a:moveTo>
                  <a:lnTo>
                    <a:pt x="3692793" y="0"/>
                  </a:lnTo>
                </a:path>
                <a:path w="3693160" h="2038350">
                  <a:moveTo>
                    <a:pt x="0" y="61154"/>
                  </a:moveTo>
                  <a:lnTo>
                    <a:pt x="0" y="0"/>
                  </a:lnTo>
                </a:path>
                <a:path w="3693160" h="2038350">
                  <a:moveTo>
                    <a:pt x="92323" y="30573"/>
                  </a:moveTo>
                  <a:lnTo>
                    <a:pt x="92323" y="0"/>
                  </a:lnTo>
                </a:path>
                <a:path w="3693160" h="2038350">
                  <a:moveTo>
                    <a:pt x="184636" y="30573"/>
                  </a:moveTo>
                  <a:lnTo>
                    <a:pt x="184636" y="0"/>
                  </a:lnTo>
                </a:path>
                <a:path w="3693160" h="2038350">
                  <a:moveTo>
                    <a:pt x="276957" y="30573"/>
                  </a:moveTo>
                  <a:lnTo>
                    <a:pt x="276957" y="0"/>
                  </a:lnTo>
                </a:path>
                <a:path w="3693160" h="2038350">
                  <a:moveTo>
                    <a:pt x="369278" y="61154"/>
                  </a:moveTo>
                  <a:lnTo>
                    <a:pt x="369278" y="0"/>
                  </a:lnTo>
                </a:path>
                <a:path w="3693160" h="2038350">
                  <a:moveTo>
                    <a:pt x="461599" y="30573"/>
                  </a:moveTo>
                  <a:lnTo>
                    <a:pt x="461599" y="0"/>
                  </a:lnTo>
                </a:path>
                <a:path w="3693160" h="2038350">
                  <a:moveTo>
                    <a:pt x="553920" y="30573"/>
                  </a:moveTo>
                  <a:lnTo>
                    <a:pt x="553920" y="0"/>
                  </a:lnTo>
                </a:path>
                <a:path w="3693160" h="2038350">
                  <a:moveTo>
                    <a:pt x="646241" y="30573"/>
                  </a:moveTo>
                  <a:lnTo>
                    <a:pt x="646241" y="0"/>
                  </a:lnTo>
                </a:path>
                <a:path w="3693160" h="2038350">
                  <a:moveTo>
                    <a:pt x="738554" y="61154"/>
                  </a:moveTo>
                  <a:lnTo>
                    <a:pt x="738554" y="0"/>
                  </a:lnTo>
                </a:path>
                <a:path w="3693160" h="2038350">
                  <a:moveTo>
                    <a:pt x="830875" y="30573"/>
                  </a:moveTo>
                  <a:lnTo>
                    <a:pt x="830875" y="0"/>
                  </a:lnTo>
                </a:path>
                <a:path w="3693160" h="2038350">
                  <a:moveTo>
                    <a:pt x="923196" y="30573"/>
                  </a:moveTo>
                  <a:lnTo>
                    <a:pt x="923196" y="0"/>
                  </a:lnTo>
                </a:path>
                <a:path w="3693160" h="2038350">
                  <a:moveTo>
                    <a:pt x="1015517" y="30573"/>
                  </a:moveTo>
                  <a:lnTo>
                    <a:pt x="1015517" y="0"/>
                  </a:lnTo>
                </a:path>
                <a:path w="3693160" h="2038350">
                  <a:moveTo>
                    <a:pt x="1107838" y="61154"/>
                  </a:moveTo>
                  <a:lnTo>
                    <a:pt x="1107838" y="0"/>
                  </a:lnTo>
                </a:path>
                <a:path w="3693160" h="2038350">
                  <a:moveTo>
                    <a:pt x="1200159" y="30573"/>
                  </a:moveTo>
                  <a:lnTo>
                    <a:pt x="1200159" y="0"/>
                  </a:lnTo>
                </a:path>
                <a:path w="3693160" h="2038350">
                  <a:moveTo>
                    <a:pt x="1292480" y="30573"/>
                  </a:moveTo>
                  <a:lnTo>
                    <a:pt x="1292480" y="0"/>
                  </a:lnTo>
                </a:path>
                <a:path w="3693160" h="2038350">
                  <a:moveTo>
                    <a:pt x="1384792" y="30573"/>
                  </a:moveTo>
                  <a:lnTo>
                    <a:pt x="1384792" y="0"/>
                  </a:lnTo>
                </a:path>
                <a:path w="3693160" h="2038350">
                  <a:moveTo>
                    <a:pt x="1477113" y="61154"/>
                  </a:moveTo>
                  <a:lnTo>
                    <a:pt x="1477113" y="0"/>
                  </a:lnTo>
                </a:path>
                <a:path w="3693160" h="2038350">
                  <a:moveTo>
                    <a:pt x="1569434" y="30573"/>
                  </a:moveTo>
                  <a:lnTo>
                    <a:pt x="1569434" y="0"/>
                  </a:lnTo>
                </a:path>
                <a:path w="3693160" h="2038350">
                  <a:moveTo>
                    <a:pt x="1661755" y="30573"/>
                  </a:moveTo>
                  <a:lnTo>
                    <a:pt x="1661755" y="0"/>
                  </a:lnTo>
                </a:path>
                <a:path w="3693160" h="2038350">
                  <a:moveTo>
                    <a:pt x="1754076" y="30573"/>
                  </a:moveTo>
                  <a:lnTo>
                    <a:pt x="1754076" y="0"/>
                  </a:lnTo>
                </a:path>
                <a:path w="3693160" h="2038350">
                  <a:moveTo>
                    <a:pt x="1846397" y="61154"/>
                  </a:moveTo>
                  <a:lnTo>
                    <a:pt x="1846397" y="0"/>
                  </a:lnTo>
                </a:path>
                <a:path w="3693160" h="2038350">
                  <a:moveTo>
                    <a:pt x="1938718" y="30573"/>
                  </a:moveTo>
                  <a:lnTo>
                    <a:pt x="1938718" y="0"/>
                  </a:lnTo>
                </a:path>
                <a:path w="3693160" h="2038350">
                  <a:moveTo>
                    <a:pt x="2031031" y="30573"/>
                  </a:moveTo>
                  <a:lnTo>
                    <a:pt x="2031031" y="0"/>
                  </a:lnTo>
                </a:path>
                <a:path w="3693160" h="2038350">
                  <a:moveTo>
                    <a:pt x="2123352" y="30573"/>
                  </a:moveTo>
                  <a:lnTo>
                    <a:pt x="2123352" y="0"/>
                  </a:lnTo>
                </a:path>
                <a:path w="3693160" h="2038350">
                  <a:moveTo>
                    <a:pt x="2215673" y="61154"/>
                  </a:moveTo>
                  <a:lnTo>
                    <a:pt x="2215673" y="0"/>
                  </a:lnTo>
                </a:path>
                <a:path w="3693160" h="2038350">
                  <a:moveTo>
                    <a:pt x="2307994" y="30573"/>
                  </a:moveTo>
                  <a:lnTo>
                    <a:pt x="2307994" y="0"/>
                  </a:lnTo>
                </a:path>
                <a:path w="3693160" h="2038350">
                  <a:moveTo>
                    <a:pt x="2400315" y="30573"/>
                  </a:moveTo>
                  <a:lnTo>
                    <a:pt x="2400315" y="0"/>
                  </a:lnTo>
                </a:path>
                <a:path w="3693160" h="2038350">
                  <a:moveTo>
                    <a:pt x="2492636" y="30573"/>
                  </a:moveTo>
                  <a:lnTo>
                    <a:pt x="2492636" y="0"/>
                  </a:lnTo>
                </a:path>
                <a:path w="3693160" h="2038350">
                  <a:moveTo>
                    <a:pt x="2584949" y="61154"/>
                  </a:moveTo>
                  <a:lnTo>
                    <a:pt x="2584949" y="0"/>
                  </a:lnTo>
                </a:path>
                <a:path w="3693160" h="2038350">
                  <a:moveTo>
                    <a:pt x="2677270" y="30573"/>
                  </a:moveTo>
                  <a:lnTo>
                    <a:pt x="2677270" y="0"/>
                  </a:lnTo>
                </a:path>
                <a:path w="3693160" h="2038350">
                  <a:moveTo>
                    <a:pt x="2769591" y="30573"/>
                  </a:moveTo>
                  <a:lnTo>
                    <a:pt x="2769591" y="0"/>
                  </a:lnTo>
                </a:path>
                <a:path w="3693160" h="2038350">
                  <a:moveTo>
                    <a:pt x="2861912" y="30573"/>
                  </a:moveTo>
                  <a:lnTo>
                    <a:pt x="2861912" y="0"/>
                  </a:lnTo>
                </a:path>
                <a:path w="3693160" h="2038350">
                  <a:moveTo>
                    <a:pt x="2954233" y="61154"/>
                  </a:moveTo>
                  <a:lnTo>
                    <a:pt x="2954233" y="0"/>
                  </a:lnTo>
                </a:path>
                <a:path w="3693160" h="2038350">
                  <a:moveTo>
                    <a:pt x="3046554" y="30573"/>
                  </a:moveTo>
                  <a:lnTo>
                    <a:pt x="3046554" y="0"/>
                  </a:lnTo>
                </a:path>
                <a:path w="3693160" h="2038350">
                  <a:moveTo>
                    <a:pt x="3138875" y="30573"/>
                  </a:moveTo>
                  <a:lnTo>
                    <a:pt x="3138875" y="0"/>
                  </a:lnTo>
                </a:path>
                <a:path w="3693160" h="2038350">
                  <a:moveTo>
                    <a:pt x="3231188" y="30573"/>
                  </a:moveTo>
                  <a:lnTo>
                    <a:pt x="3231188" y="0"/>
                  </a:lnTo>
                </a:path>
                <a:path w="3693160" h="2038350">
                  <a:moveTo>
                    <a:pt x="3323509" y="61154"/>
                  </a:moveTo>
                  <a:lnTo>
                    <a:pt x="3323509" y="0"/>
                  </a:lnTo>
                </a:path>
                <a:path w="3693160" h="2038350">
                  <a:moveTo>
                    <a:pt x="3415830" y="30573"/>
                  </a:moveTo>
                  <a:lnTo>
                    <a:pt x="3415830" y="0"/>
                  </a:lnTo>
                </a:path>
                <a:path w="3693160" h="2038350">
                  <a:moveTo>
                    <a:pt x="3508151" y="30573"/>
                  </a:moveTo>
                  <a:lnTo>
                    <a:pt x="3508151" y="0"/>
                  </a:lnTo>
                </a:path>
                <a:path w="3693160" h="2038350">
                  <a:moveTo>
                    <a:pt x="3600472" y="30573"/>
                  </a:moveTo>
                  <a:lnTo>
                    <a:pt x="3600472" y="0"/>
                  </a:lnTo>
                </a:path>
                <a:path w="3693160" h="2038350">
                  <a:moveTo>
                    <a:pt x="3692793" y="61154"/>
                  </a:moveTo>
                  <a:lnTo>
                    <a:pt x="3692793" y="0"/>
                  </a:lnTo>
                </a:path>
                <a:path w="3693160" h="2038350">
                  <a:moveTo>
                    <a:pt x="0" y="61154"/>
                  </a:moveTo>
                  <a:lnTo>
                    <a:pt x="0" y="0"/>
                  </a:lnTo>
                </a:path>
                <a:path w="3693160" h="2038350">
                  <a:moveTo>
                    <a:pt x="0" y="2038286"/>
                  </a:moveTo>
                  <a:lnTo>
                    <a:pt x="0" y="0"/>
                  </a:lnTo>
                </a:path>
                <a:path w="3693160" h="2038350">
                  <a:moveTo>
                    <a:pt x="110784" y="2038286"/>
                  </a:moveTo>
                  <a:lnTo>
                    <a:pt x="0" y="2038286"/>
                  </a:lnTo>
                </a:path>
                <a:path w="3693160" h="2038350">
                  <a:moveTo>
                    <a:pt x="55391" y="1961100"/>
                  </a:moveTo>
                  <a:lnTo>
                    <a:pt x="0" y="1961100"/>
                  </a:lnTo>
                </a:path>
                <a:path w="3693160" h="2038350">
                  <a:moveTo>
                    <a:pt x="55391" y="1883915"/>
                  </a:moveTo>
                  <a:lnTo>
                    <a:pt x="0" y="1883915"/>
                  </a:lnTo>
                </a:path>
                <a:path w="3693160" h="2038350">
                  <a:moveTo>
                    <a:pt x="55391" y="1806728"/>
                  </a:moveTo>
                  <a:lnTo>
                    <a:pt x="0" y="1806728"/>
                  </a:lnTo>
                </a:path>
                <a:path w="3693160" h="2038350">
                  <a:moveTo>
                    <a:pt x="55391" y="1729543"/>
                  </a:moveTo>
                  <a:lnTo>
                    <a:pt x="0" y="1729543"/>
                  </a:lnTo>
                </a:path>
                <a:path w="3693160" h="2038350">
                  <a:moveTo>
                    <a:pt x="110784" y="1652357"/>
                  </a:moveTo>
                  <a:lnTo>
                    <a:pt x="0" y="1652357"/>
                  </a:lnTo>
                </a:path>
                <a:path w="3693160" h="2038350">
                  <a:moveTo>
                    <a:pt x="55391" y="1575171"/>
                  </a:moveTo>
                  <a:lnTo>
                    <a:pt x="0" y="1575171"/>
                  </a:lnTo>
                </a:path>
                <a:path w="3693160" h="2038350">
                  <a:moveTo>
                    <a:pt x="55391" y="1497988"/>
                  </a:moveTo>
                  <a:lnTo>
                    <a:pt x="0" y="1497988"/>
                  </a:lnTo>
                </a:path>
                <a:path w="3693160" h="2038350">
                  <a:moveTo>
                    <a:pt x="55391" y="1420797"/>
                  </a:moveTo>
                  <a:lnTo>
                    <a:pt x="0" y="1420797"/>
                  </a:lnTo>
                </a:path>
                <a:path w="3693160" h="2038350">
                  <a:moveTo>
                    <a:pt x="55391" y="1343614"/>
                  </a:moveTo>
                  <a:lnTo>
                    <a:pt x="0" y="1343614"/>
                  </a:lnTo>
                </a:path>
                <a:path w="3693160" h="2038350">
                  <a:moveTo>
                    <a:pt x="110784" y="1266431"/>
                  </a:moveTo>
                  <a:lnTo>
                    <a:pt x="0" y="1266431"/>
                  </a:lnTo>
                </a:path>
                <a:path w="3693160" h="2038350">
                  <a:moveTo>
                    <a:pt x="55391" y="1189240"/>
                  </a:moveTo>
                  <a:lnTo>
                    <a:pt x="0" y="1189240"/>
                  </a:lnTo>
                </a:path>
                <a:path w="3693160" h="2038350">
                  <a:moveTo>
                    <a:pt x="55391" y="1112057"/>
                  </a:moveTo>
                  <a:lnTo>
                    <a:pt x="0" y="1112057"/>
                  </a:lnTo>
                </a:path>
                <a:path w="3693160" h="2038350">
                  <a:moveTo>
                    <a:pt x="55391" y="1034874"/>
                  </a:moveTo>
                  <a:lnTo>
                    <a:pt x="0" y="1034874"/>
                  </a:lnTo>
                </a:path>
                <a:path w="3693160" h="2038350">
                  <a:moveTo>
                    <a:pt x="55391" y="957683"/>
                  </a:moveTo>
                  <a:lnTo>
                    <a:pt x="0" y="957683"/>
                  </a:lnTo>
                </a:path>
                <a:path w="3693160" h="2038350">
                  <a:moveTo>
                    <a:pt x="110784" y="880500"/>
                  </a:moveTo>
                  <a:lnTo>
                    <a:pt x="0" y="880500"/>
                  </a:lnTo>
                </a:path>
                <a:path w="3693160" h="2038350">
                  <a:moveTo>
                    <a:pt x="55391" y="803317"/>
                  </a:moveTo>
                  <a:lnTo>
                    <a:pt x="0" y="803317"/>
                  </a:lnTo>
                </a:path>
                <a:path w="3693160" h="2038350">
                  <a:moveTo>
                    <a:pt x="55391" y="726126"/>
                  </a:moveTo>
                  <a:lnTo>
                    <a:pt x="0" y="726126"/>
                  </a:lnTo>
                </a:path>
                <a:path w="3693160" h="2038350">
                  <a:moveTo>
                    <a:pt x="55391" y="648943"/>
                  </a:moveTo>
                  <a:lnTo>
                    <a:pt x="0" y="648943"/>
                  </a:lnTo>
                </a:path>
                <a:path w="3693160" h="2038350">
                  <a:moveTo>
                    <a:pt x="55391" y="571752"/>
                  </a:moveTo>
                  <a:lnTo>
                    <a:pt x="0" y="571752"/>
                  </a:lnTo>
                </a:path>
                <a:path w="3693160" h="2038350">
                  <a:moveTo>
                    <a:pt x="110784" y="494569"/>
                  </a:moveTo>
                  <a:lnTo>
                    <a:pt x="0" y="494569"/>
                  </a:lnTo>
                </a:path>
                <a:path w="3693160" h="2038350">
                  <a:moveTo>
                    <a:pt x="55391" y="417386"/>
                  </a:moveTo>
                  <a:lnTo>
                    <a:pt x="0" y="417386"/>
                  </a:lnTo>
                </a:path>
                <a:path w="3693160" h="2038350">
                  <a:moveTo>
                    <a:pt x="55391" y="340195"/>
                  </a:moveTo>
                  <a:lnTo>
                    <a:pt x="0" y="340195"/>
                  </a:lnTo>
                </a:path>
                <a:path w="3693160" h="2038350">
                  <a:moveTo>
                    <a:pt x="55391" y="263012"/>
                  </a:moveTo>
                  <a:lnTo>
                    <a:pt x="0" y="263012"/>
                  </a:lnTo>
                </a:path>
                <a:path w="3693160" h="2038350">
                  <a:moveTo>
                    <a:pt x="55391" y="185829"/>
                  </a:moveTo>
                  <a:lnTo>
                    <a:pt x="0" y="185829"/>
                  </a:lnTo>
                </a:path>
                <a:path w="3693160" h="2038350">
                  <a:moveTo>
                    <a:pt x="110784" y="108638"/>
                  </a:moveTo>
                  <a:lnTo>
                    <a:pt x="0" y="108638"/>
                  </a:lnTo>
                </a:path>
                <a:path w="3693160" h="2038350">
                  <a:moveTo>
                    <a:pt x="110784" y="108638"/>
                  </a:moveTo>
                  <a:lnTo>
                    <a:pt x="0" y="108638"/>
                  </a:lnTo>
                </a:path>
                <a:path w="3693160" h="2038350">
                  <a:moveTo>
                    <a:pt x="55391" y="31455"/>
                  </a:moveTo>
                  <a:lnTo>
                    <a:pt x="0" y="31455"/>
                  </a:lnTo>
                </a:path>
              </a:pathLst>
            </a:custGeom>
            <a:ln w="6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8">
              <a:extLst>
                <a:ext uri="{FF2B5EF4-FFF2-40B4-BE49-F238E27FC236}">
                  <a16:creationId xmlns:a16="http://schemas.microsoft.com/office/drawing/2014/main" id="{D54515C8-3A78-6CF9-113B-B766057EFF29}"/>
                </a:ext>
              </a:extLst>
            </p:cNvPr>
            <p:cNvSpPr txBox="1"/>
            <p:nvPr/>
          </p:nvSpPr>
          <p:spPr>
            <a:xfrm>
              <a:off x="850372" y="4405869"/>
              <a:ext cx="108585" cy="72961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730"/>
                </a:lnSpc>
              </a:pPr>
              <a:r>
                <a:rPr sz="650" dirty="0">
                  <a:latin typeface="Arial MT"/>
                  <a:cs typeface="Arial MT"/>
                </a:rPr>
                <a:t>Entries</a:t>
              </a:r>
              <a:r>
                <a:rPr sz="650" spc="-25" dirty="0">
                  <a:latin typeface="Arial MT"/>
                  <a:cs typeface="Arial MT"/>
                </a:rPr>
                <a:t> </a:t>
              </a:r>
              <a:r>
                <a:rPr sz="650" dirty="0">
                  <a:latin typeface="Arial MT"/>
                  <a:cs typeface="Arial MT"/>
                </a:rPr>
                <a:t>/</a:t>
              </a:r>
              <a:r>
                <a:rPr sz="650" spc="-25" dirty="0">
                  <a:latin typeface="Arial MT"/>
                  <a:cs typeface="Arial MT"/>
                </a:rPr>
                <a:t> </a:t>
              </a:r>
              <a:r>
                <a:rPr sz="650" dirty="0">
                  <a:latin typeface="Arial MT"/>
                  <a:cs typeface="Arial MT"/>
                </a:rPr>
                <a:t>(0.02</a:t>
              </a:r>
              <a:r>
                <a:rPr sz="650" spc="-25" dirty="0">
                  <a:latin typeface="Arial MT"/>
                  <a:cs typeface="Arial MT"/>
                </a:rPr>
                <a:t> </a:t>
              </a:r>
              <a:r>
                <a:rPr sz="650" dirty="0">
                  <a:latin typeface="Arial MT"/>
                  <a:cs typeface="Arial MT"/>
                </a:rPr>
                <a:t>mm)</a:t>
              </a:r>
              <a:endParaRPr sz="650">
                <a:latin typeface="Arial MT"/>
                <a:cs typeface="Arial MT"/>
              </a:endParaRPr>
            </a:p>
          </p:txBody>
        </p:sp>
        <p:sp>
          <p:nvSpPr>
            <p:cNvPr id="31" name="object 29">
              <a:extLst>
                <a:ext uri="{FF2B5EF4-FFF2-40B4-BE49-F238E27FC236}">
                  <a16:creationId xmlns:a16="http://schemas.microsoft.com/office/drawing/2014/main" id="{76354741-A10B-5CB1-5FBE-E3B7EFC1FADB}"/>
                </a:ext>
              </a:extLst>
            </p:cNvPr>
            <p:cNvSpPr txBox="1"/>
            <p:nvPr/>
          </p:nvSpPr>
          <p:spPr>
            <a:xfrm>
              <a:off x="1194783" y="6401452"/>
              <a:ext cx="71755" cy="1250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50" dirty="0">
                  <a:latin typeface="Arial MT"/>
                  <a:cs typeface="Arial MT"/>
                </a:rPr>
                <a:t>0</a:t>
              </a:r>
              <a:endParaRPr sz="650">
                <a:latin typeface="Arial MT"/>
                <a:cs typeface="Arial MT"/>
              </a:endParaRPr>
            </a:p>
          </p:txBody>
        </p:sp>
        <p:sp>
          <p:nvSpPr>
            <p:cNvPr id="32" name="object 30">
              <a:extLst>
                <a:ext uri="{FF2B5EF4-FFF2-40B4-BE49-F238E27FC236}">
                  <a16:creationId xmlns:a16="http://schemas.microsoft.com/office/drawing/2014/main" id="{8654FDF0-CC6A-566F-A9B4-13B956A9BB65}"/>
                </a:ext>
              </a:extLst>
            </p:cNvPr>
            <p:cNvSpPr txBox="1"/>
            <p:nvPr/>
          </p:nvSpPr>
          <p:spPr>
            <a:xfrm>
              <a:off x="1101223" y="6016415"/>
              <a:ext cx="163830" cy="1250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50" spc="-5" dirty="0">
                  <a:latin typeface="Arial MT"/>
                  <a:cs typeface="Arial MT"/>
                </a:rPr>
                <a:t>100</a:t>
              </a:r>
              <a:endParaRPr sz="650">
                <a:latin typeface="Arial MT"/>
                <a:cs typeface="Arial MT"/>
              </a:endParaRPr>
            </a:p>
          </p:txBody>
        </p:sp>
        <p:sp>
          <p:nvSpPr>
            <p:cNvPr id="33" name="object 31">
              <a:extLst>
                <a:ext uri="{FF2B5EF4-FFF2-40B4-BE49-F238E27FC236}">
                  <a16:creationId xmlns:a16="http://schemas.microsoft.com/office/drawing/2014/main" id="{7BFF57FF-0DA7-D26B-B3AF-AA8199E86961}"/>
                </a:ext>
              </a:extLst>
            </p:cNvPr>
            <p:cNvSpPr txBox="1"/>
            <p:nvPr/>
          </p:nvSpPr>
          <p:spPr>
            <a:xfrm>
              <a:off x="1101223" y="5627777"/>
              <a:ext cx="163830" cy="1250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50" spc="-5" dirty="0">
                  <a:latin typeface="Arial MT"/>
                  <a:cs typeface="Arial MT"/>
                </a:rPr>
                <a:t>200</a:t>
              </a:r>
              <a:endParaRPr sz="650">
                <a:latin typeface="Arial MT"/>
                <a:cs typeface="Arial MT"/>
              </a:endParaRPr>
            </a:p>
          </p:txBody>
        </p:sp>
        <p:sp>
          <p:nvSpPr>
            <p:cNvPr id="34" name="object 32">
              <a:extLst>
                <a:ext uri="{FF2B5EF4-FFF2-40B4-BE49-F238E27FC236}">
                  <a16:creationId xmlns:a16="http://schemas.microsoft.com/office/drawing/2014/main" id="{26D17BED-E53D-74E9-5717-7FE49AF63D6E}"/>
                </a:ext>
              </a:extLst>
            </p:cNvPr>
            <p:cNvSpPr txBox="1"/>
            <p:nvPr/>
          </p:nvSpPr>
          <p:spPr>
            <a:xfrm>
              <a:off x="1101223" y="5242745"/>
              <a:ext cx="163830" cy="1250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50" spc="-5" dirty="0">
                  <a:latin typeface="Arial MT"/>
                  <a:cs typeface="Arial MT"/>
                </a:rPr>
                <a:t>300</a:t>
              </a:r>
              <a:endParaRPr sz="650">
                <a:latin typeface="Arial MT"/>
                <a:cs typeface="Arial MT"/>
              </a:endParaRPr>
            </a:p>
          </p:txBody>
        </p:sp>
        <p:sp>
          <p:nvSpPr>
            <p:cNvPr id="35" name="object 33">
              <a:extLst>
                <a:ext uri="{FF2B5EF4-FFF2-40B4-BE49-F238E27FC236}">
                  <a16:creationId xmlns:a16="http://schemas.microsoft.com/office/drawing/2014/main" id="{8D5BE49C-FFCB-4E5F-2781-620B017678B1}"/>
                </a:ext>
              </a:extLst>
            </p:cNvPr>
            <p:cNvSpPr txBox="1"/>
            <p:nvPr/>
          </p:nvSpPr>
          <p:spPr>
            <a:xfrm>
              <a:off x="1101223" y="4857704"/>
              <a:ext cx="163830" cy="1250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50" spc="-5" dirty="0">
                  <a:latin typeface="Arial MT"/>
                  <a:cs typeface="Arial MT"/>
                </a:rPr>
                <a:t>400</a:t>
              </a:r>
              <a:endParaRPr sz="650">
                <a:latin typeface="Arial MT"/>
                <a:cs typeface="Arial MT"/>
              </a:endParaRPr>
            </a:p>
          </p:txBody>
        </p:sp>
        <p:sp>
          <p:nvSpPr>
            <p:cNvPr id="36" name="object 34">
              <a:extLst>
                <a:ext uri="{FF2B5EF4-FFF2-40B4-BE49-F238E27FC236}">
                  <a16:creationId xmlns:a16="http://schemas.microsoft.com/office/drawing/2014/main" id="{913C4BA5-89CD-9B14-99D9-30CAD99085CD}"/>
                </a:ext>
              </a:extLst>
            </p:cNvPr>
            <p:cNvSpPr txBox="1"/>
            <p:nvPr/>
          </p:nvSpPr>
          <p:spPr>
            <a:xfrm>
              <a:off x="1101223" y="4472671"/>
              <a:ext cx="163830" cy="1250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50" spc="-5" dirty="0">
                  <a:latin typeface="Arial MT"/>
                  <a:cs typeface="Arial MT"/>
                </a:rPr>
                <a:t>500</a:t>
              </a:r>
              <a:endParaRPr sz="650">
                <a:latin typeface="Arial MT"/>
                <a:cs typeface="Arial MT"/>
              </a:endParaRPr>
            </a:p>
          </p:txBody>
        </p:sp>
        <p:grpSp>
          <p:nvGrpSpPr>
            <p:cNvPr id="37" name="object 35">
              <a:extLst>
                <a:ext uri="{FF2B5EF4-FFF2-40B4-BE49-F238E27FC236}">
                  <a16:creationId xmlns:a16="http://schemas.microsoft.com/office/drawing/2014/main" id="{09A09B28-23F2-BFD9-F700-92FB36895AEE}"/>
                </a:ext>
              </a:extLst>
            </p:cNvPr>
            <p:cNvGrpSpPr/>
            <p:nvPr/>
          </p:nvGrpSpPr>
          <p:grpSpPr>
            <a:xfrm>
              <a:off x="3517708" y="4424077"/>
              <a:ext cx="1454150" cy="2044700"/>
              <a:chOff x="3517708" y="4424077"/>
              <a:chExt cx="1454150" cy="2044700"/>
            </a:xfrm>
          </p:grpSpPr>
          <p:sp>
            <p:nvSpPr>
              <p:cNvPr id="55" name="object 36">
                <a:extLst>
                  <a:ext uri="{FF2B5EF4-FFF2-40B4-BE49-F238E27FC236}">
                    <a16:creationId xmlns:a16="http://schemas.microsoft.com/office/drawing/2014/main" id="{013EE43C-6779-0E10-B25F-C4496E8C4ED7}"/>
                  </a:ext>
                </a:extLst>
              </p:cNvPr>
              <p:cNvSpPr/>
              <p:nvPr/>
            </p:nvSpPr>
            <p:spPr>
              <a:xfrm>
                <a:off x="4857282" y="4427252"/>
                <a:ext cx="111125" cy="2038350"/>
              </a:xfrm>
              <a:custGeom>
                <a:avLst/>
                <a:gdLst/>
                <a:ahLst/>
                <a:cxnLst/>
                <a:rect l="l" t="t" r="r" b="b"/>
                <a:pathLst>
                  <a:path w="111125" h="2038350">
                    <a:moveTo>
                      <a:pt x="110790" y="2038286"/>
                    </a:moveTo>
                    <a:lnTo>
                      <a:pt x="110790" y="0"/>
                    </a:lnTo>
                  </a:path>
                  <a:path w="111125" h="2038350">
                    <a:moveTo>
                      <a:pt x="0" y="2038286"/>
                    </a:moveTo>
                    <a:lnTo>
                      <a:pt x="110790" y="2038286"/>
                    </a:lnTo>
                  </a:path>
                  <a:path w="111125" h="2038350">
                    <a:moveTo>
                      <a:pt x="55400" y="1961100"/>
                    </a:moveTo>
                    <a:lnTo>
                      <a:pt x="110790" y="1961100"/>
                    </a:lnTo>
                  </a:path>
                  <a:path w="111125" h="2038350">
                    <a:moveTo>
                      <a:pt x="55400" y="1883915"/>
                    </a:moveTo>
                    <a:lnTo>
                      <a:pt x="110790" y="1883915"/>
                    </a:lnTo>
                  </a:path>
                  <a:path w="111125" h="2038350">
                    <a:moveTo>
                      <a:pt x="55400" y="1806728"/>
                    </a:moveTo>
                    <a:lnTo>
                      <a:pt x="110790" y="1806728"/>
                    </a:lnTo>
                  </a:path>
                  <a:path w="111125" h="2038350">
                    <a:moveTo>
                      <a:pt x="55400" y="1729543"/>
                    </a:moveTo>
                    <a:lnTo>
                      <a:pt x="110790" y="1729543"/>
                    </a:lnTo>
                  </a:path>
                  <a:path w="111125" h="2038350">
                    <a:moveTo>
                      <a:pt x="55400" y="1575171"/>
                    </a:moveTo>
                    <a:lnTo>
                      <a:pt x="110790" y="1575171"/>
                    </a:lnTo>
                  </a:path>
                  <a:path w="111125" h="2038350">
                    <a:moveTo>
                      <a:pt x="55400" y="1497988"/>
                    </a:moveTo>
                    <a:lnTo>
                      <a:pt x="110790" y="1497988"/>
                    </a:lnTo>
                  </a:path>
                  <a:path w="111125" h="2038350">
                    <a:moveTo>
                      <a:pt x="55400" y="1420797"/>
                    </a:moveTo>
                    <a:lnTo>
                      <a:pt x="110790" y="1420797"/>
                    </a:lnTo>
                  </a:path>
                  <a:path w="111125" h="2038350">
                    <a:moveTo>
                      <a:pt x="55400" y="1343614"/>
                    </a:moveTo>
                    <a:lnTo>
                      <a:pt x="110790" y="1343614"/>
                    </a:lnTo>
                  </a:path>
                  <a:path w="111125" h="2038350">
                    <a:moveTo>
                      <a:pt x="55400" y="1189240"/>
                    </a:moveTo>
                    <a:lnTo>
                      <a:pt x="110790" y="1189240"/>
                    </a:lnTo>
                  </a:path>
                  <a:path w="111125" h="2038350">
                    <a:moveTo>
                      <a:pt x="55400" y="1112057"/>
                    </a:moveTo>
                    <a:lnTo>
                      <a:pt x="110790" y="1112057"/>
                    </a:lnTo>
                  </a:path>
                  <a:path w="111125" h="2038350">
                    <a:moveTo>
                      <a:pt x="55400" y="1034874"/>
                    </a:moveTo>
                    <a:lnTo>
                      <a:pt x="110790" y="1034874"/>
                    </a:lnTo>
                  </a:path>
                  <a:path w="111125" h="2038350">
                    <a:moveTo>
                      <a:pt x="55400" y="957683"/>
                    </a:moveTo>
                    <a:lnTo>
                      <a:pt x="110790" y="957683"/>
                    </a:lnTo>
                  </a:path>
                  <a:path w="111125" h="2038350">
                    <a:moveTo>
                      <a:pt x="55400" y="803317"/>
                    </a:moveTo>
                    <a:lnTo>
                      <a:pt x="110790" y="803317"/>
                    </a:lnTo>
                  </a:path>
                  <a:path w="111125" h="2038350">
                    <a:moveTo>
                      <a:pt x="55400" y="726126"/>
                    </a:moveTo>
                    <a:lnTo>
                      <a:pt x="110790" y="726126"/>
                    </a:lnTo>
                  </a:path>
                  <a:path w="111125" h="2038350">
                    <a:moveTo>
                      <a:pt x="55400" y="648943"/>
                    </a:moveTo>
                    <a:lnTo>
                      <a:pt x="110790" y="648943"/>
                    </a:lnTo>
                  </a:path>
                  <a:path w="111125" h="2038350">
                    <a:moveTo>
                      <a:pt x="55400" y="571752"/>
                    </a:moveTo>
                    <a:lnTo>
                      <a:pt x="110790" y="571752"/>
                    </a:lnTo>
                  </a:path>
                  <a:path w="111125" h="2038350">
                    <a:moveTo>
                      <a:pt x="55400" y="417386"/>
                    </a:moveTo>
                    <a:lnTo>
                      <a:pt x="110790" y="417386"/>
                    </a:lnTo>
                  </a:path>
                  <a:path w="111125" h="2038350">
                    <a:moveTo>
                      <a:pt x="55400" y="340195"/>
                    </a:moveTo>
                    <a:lnTo>
                      <a:pt x="110790" y="340195"/>
                    </a:lnTo>
                  </a:path>
                  <a:path w="111125" h="2038350">
                    <a:moveTo>
                      <a:pt x="55400" y="263012"/>
                    </a:moveTo>
                    <a:lnTo>
                      <a:pt x="110790" y="263012"/>
                    </a:lnTo>
                  </a:path>
                  <a:path w="111125" h="2038350">
                    <a:moveTo>
                      <a:pt x="55400" y="185829"/>
                    </a:moveTo>
                    <a:lnTo>
                      <a:pt x="110790" y="185829"/>
                    </a:lnTo>
                  </a:path>
                  <a:path w="111125" h="2038350">
                    <a:moveTo>
                      <a:pt x="0" y="108638"/>
                    </a:moveTo>
                    <a:lnTo>
                      <a:pt x="110790" y="108638"/>
                    </a:lnTo>
                  </a:path>
                  <a:path w="111125" h="2038350">
                    <a:moveTo>
                      <a:pt x="0" y="108638"/>
                    </a:moveTo>
                    <a:lnTo>
                      <a:pt x="110790" y="108638"/>
                    </a:lnTo>
                  </a:path>
                  <a:path w="111125" h="2038350">
                    <a:moveTo>
                      <a:pt x="55400" y="31455"/>
                    </a:moveTo>
                    <a:lnTo>
                      <a:pt x="110790" y="31455"/>
                    </a:lnTo>
                  </a:path>
                </a:pathLst>
              </a:custGeom>
              <a:ln w="618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37">
                <a:extLst>
                  <a:ext uri="{FF2B5EF4-FFF2-40B4-BE49-F238E27FC236}">
                    <a16:creationId xmlns:a16="http://schemas.microsoft.com/office/drawing/2014/main" id="{2A42CB37-6031-897F-E97D-E6F2B5E19783}"/>
                  </a:ext>
                </a:extLst>
              </p:cNvPr>
              <p:cNvSpPr/>
              <p:nvPr/>
            </p:nvSpPr>
            <p:spPr>
              <a:xfrm>
                <a:off x="3517708" y="4568131"/>
                <a:ext cx="1292225" cy="767080"/>
              </a:xfrm>
              <a:custGeom>
                <a:avLst/>
                <a:gdLst/>
                <a:ahLst/>
                <a:cxnLst/>
                <a:rect l="l" t="t" r="r" b="b"/>
                <a:pathLst>
                  <a:path w="1292225" h="767079">
                    <a:moveTo>
                      <a:pt x="1291850" y="0"/>
                    </a:moveTo>
                    <a:lnTo>
                      <a:pt x="0" y="0"/>
                    </a:lnTo>
                    <a:lnTo>
                      <a:pt x="0" y="766475"/>
                    </a:lnTo>
                    <a:lnTo>
                      <a:pt x="1291850" y="766475"/>
                    </a:lnTo>
                    <a:lnTo>
                      <a:pt x="1291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8" name="object 38">
              <a:extLst>
                <a:ext uri="{FF2B5EF4-FFF2-40B4-BE49-F238E27FC236}">
                  <a16:creationId xmlns:a16="http://schemas.microsoft.com/office/drawing/2014/main" id="{4D836D90-3E20-F004-1B76-706FF7101E3B}"/>
                </a:ext>
              </a:extLst>
            </p:cNvPr>
            <p:cNvSpPr txBox="1"/>
            <p:nvPr/>
          </p:nvSpPr>
          <p:spPr>
            <a:xfrm>
              <a:off x="4844582" y="4728161"/>
              <a:ext cx="136525" cy="129539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650" u="sng" spc="5" dirty="0">
                  <a:uFill>
                    <a:solidFill>
                      <a:srgbClr val="000000"/>
                    </a:solidFill>
                  </a:uFill>
                  <a:latin typeface="Arial MT"/>
                  <a:cs typeface="Arial MT"/>
                </a:rPr>
                <a:t> </a:t>
              </a:r>
              <a:r>
                <a:rPr sz="650" u="sng" spc="-40" dirty="0">
                  <a:uFill>
                    <a:solidFill>
                      <a:srgbClr val="000000"/>
                    </a:solidFill>
                  </a:uFill>
                  <a:latin typeface="Arial MT"/>
                  <a:cs typeface="Arial MT"/>
                </a:rPr>
                <a:t> </a:t>
              </a:r>
              <a:endParaRPr sz="650">
                <a:latin typeface="Arial MT"/>
                <a:cs typeface="Arial MT"/>
              </a:endParaRPr>
            </a:p>
          </p:txBody>
        </p:sp>
        <p:sp>
          <p:nvSpPr>
            <p:cNvPr id="39" name="object 39">
              <a:extLst>
                <a:ext uri="{FF2B5EF4-FFF2-40B4-BE49-F238E27FC236}">
                  <a16:creationId xmlns:a16="http://schemas.microsoft.com/office/drawing/2014/main" id="{05700C48-F258-EBC5-3D72-C145FC28DA87}"/>
                </a:ext>
              </a:extLst>
            </p:cNvPr>
            <p:cNvSpPr txBox="1"/>
            <p:nvPr/>
          </p:nvSpPr>
          <p:spPr>
            <a:xfrm>
              <a:off x="4844582" y="5188768"/>
              <a:ext cx="136525" cy="129539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650" u="sng" spc="5" dirty="0">
                  <a:uFill>
                    <a:solidFill>
                      <a:srgbClr val="000000"/>
                    </a:solidFill>
                  </a:uFill>
                  <a:latin typeface="Arial MT"/>
                  <a:cs typeface="Arial MT"/>
                </a:rPr>
                <a:t> </a:t>
              </a:r>
              <a:r>
                <a:rPr sz="650" u="sng" spc="-40" dirty="0">
                  <a:uFill>
                    <a:solidFill>
                      <a:srgbClr val="000000"/>
                    </a:solidFill>
                  </a:uFill>
                  <a:latin typeface="Arial MT"/>
                  <a:cs typeface="Arial MT"/>
                </a:rPr>
                <a:t> </a:t>
              </a:r>
              <a:endParaRPr sz="650">
                <a:latin typeface="Arial MT"/>
                <a:cs typeface="Arial MT"/>
              </a:endParaRPr>
            </a:p>
          </p:txBody>
        </p:sp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E8D26275-67FD-B2C5-BB5E-7D99FBED1AED}"/>
                </a:ext>
              </a:extLst>
            </p:cNvPr>
            <p:cNvSpPr txBox="1"/>
            <p:nvPr/>
          </p:nvSpPr>
          <p:spPr>
            <a:xfrm>
              <a:off x="3517708" y="4568137"/>
              <a:ext cx="1292225" cy="767080"/>
            </a:xfrm>
            <a:prstGeom prst="rect">
              <a:avLst/>
            </a:prstGeom>
            <a:ln w="6183">
              <a:solidFill>
                <a:srgbClr val="000000"/>
              </a:solidFill>
            </a:ln>
          </p:spPr>
          <p:txBody>
            <a:bodyPr vert="horz" wrap="square" lIns="0" tIns="25400" rIns="0" bIns="0" rtlCol="0">
              <a:spAutoFit/>
            </a:bodyPr>
            <a:lstStyle/>
            <a:p>
              <a:pPr marL="60960">
                <a:lnSpc>
                  <a:spcPct val="100000"/>
                </a:lnSpc>
                <a:spcBef>
                  <a:spcPts val="200"/>
                </a:spcBef>
                <a:tabLst>
                  <a:tab pos="894715" algn="l"/>
                </a:tabLst>
              </a:pPr>
              <a:r>
                <a:rPr sz="975" spc="7" baseline="4273" dirty="0">
                  <a:latin typeface="Symbol"/>
                  <a:cs typeface="Symbol"/>
                </a:rPr>
                <a:t></a:t>
              </a:r>
              <a:r>
                <a:rPr sz="675" spc="7" baseline="30864" dirty="0">
                  <a:latin typeface="Arial MT"/>
                  <a:cs typeface="Arial MT"/>
                </a:rPr>
                <a:t>2</a:t>
              </a:r>
              <a:r>
                <a:rPr sz="675" spc="97" baseline="30864" dirty="0">
                  <a:latin typeface="Arial MT"/>
                  <a:cs typeface="Arial MT"/>
                </a:rPr>
                <a:t> </a:t>
              </a:r>
              <a:r>
                <a:rPr sz="975" spc="7" baseline="4273" dirty="0">
                  <a:latin typeface="Arial MT"/>
                  <a:cs typeface="Arial MT"/>
                </a:rPr>
                <a:t>/ </a:t>
              </a:r>
              <a:r>
                <a:rPr sz="975" spc="15" baseline="4273" dirty="0">
                  <a:latin typeface="Arial MT"/>
                  <a:cs typeface="Arial MT"/>
                </a:rPr>
                <a:t>ndf	</a:t>
              </a:r>
              <a:r>
                <a:rPr sz="650" spc="10" dirty="0">
                  <a:latin typeface="Arial MT"/>
                  <a:cs typeface="Arial MT"/>
                </a:rPr>
                <a:t>27.54</a:t>
              </a:r>
              <a:r>
                <a:rPr sz="650" spc="-40" dirty="0">
                  <a:latin typeface="Arial MT"/>
                  <a:cs typeface="Arial MT"/>
                </a:rPr>
                <a:t> </a:t>
              </a:r>
              <a:r>
                <a:rPr sz="650" spc="5" dirty="0">
                  <a:latin typeface="Arial MT"/>
                  <a:cs typeface="Arial MT"/>
                </a:rPr>
                <a:t>/</a:t>
              </a:r>
              <a:r>
                <a:rPr sz="650" spc="-40" dirty="0">
                  <a:latin typeface="Arial MT"/>
                  <a:cs typeface="Arial MT"/>
                </a:rPr>
                <a:t> </a:t>
              </a:r>
              <a:r>
                <a:rPr sz="650" spc="15" dirty="0">
                  <a:latin typeface="Arial MT"/>
                  <a:cs typeface="Arial MT"/>
                </a:rPr>
                <a:t>9</a:t>
              </a:r>
              <a:endParaRPr sz="650">
                <a:latin typeface="Arial MT"/>
                <a:cs typeface="Arial MT"/>
              </a:endParaRPr>
            </a:p>
            <a:p>
              <a:pPr marL="60960">
                <a:lnSpc>
                  <a:spcPct val="100000"/>
                </a:lnSpc>
                <a:spcBef>
                  <a:spcPts val="409"/>
                </a:spcBef>
                <a:tabLst>
                  <a:tab pos="869315" algn="l"/>
                </a:tabLst>
              </a:pPr>
              <a:r>
                <a:rPr sz="650" spc="15" dirty="0">
                  <a:latin typeface="Arial MT"/>
                  <a:cs typeface="Arial MT"/>
                </a:rPr>
                <a:t>Prob	</a:t>
              </a:r>
              <a:r>
                <a:rPr sz="650" spc="10" dirty="0">
                  <a:latin typeface="Arial MT"/>
                  <a:cs typeface="Arial MT"/>
                </a:rPr>
                <a:t>0.001139</a:t>
              </a:r>
              <a:endParaRPr sz="650">
                <a:latin typeface="Arial MT"/>
                <a:cs typeface="Arial MT"/>
              </a:endParaRPr>
            </a:p>
            <a:p>
              <a:pPr marL="60960">
                <a:lnSpc>
                  <a:spcPct val="100000"/>
                </a:lnSpc>
                <a:spcBef>
                  <a:spcPts val="434"/>
                </a:spcBef>
                <a:tabLst>
                  <a:tab pos="746760" algn="l"/>
                </a:tabLst>
              </a:pPr>
              <a:r>
                <a:rPr sz="650" spc="10" dirty="0">
                  <a:latin typeface="Arial MT"/>
                  <a:cs typeface="Arial MT"/>
                </a:rPr>
                <a:t>Constant	489.9</a:t>
              </a:r>
              <a:r>
                <a:rPr sz="650" spc="-15" dirty="0">
                  <a:latin typeface="Arial MT"/>
                  <a:cs typeface="Arial MT"/>
                </a:rPr>
                <a:t> </a:t>
              </a:r>
              <a:r>
                <a:rPr sz="650" spc="15" dirty="0">
                  <a:latin typeface="Symbol"/>
                  <a:cs typeface="Symbol"/>
                </a:rPr>
                <a:t></a:t>
              </a:r>
              <a:r>
                <a:rPr sz="650" spc="-15" dirty="0">
                  <a:latin typeface="Times New Roman"/>
                  <a:cs typeface="Times New Roman"/>
                </a:rPr>
                <a:t> </a:t>
              </a:r>
              <a:r>
                <a:rPr sz="650" spc="5" dirty="0">
                  <a:latin typeface="Arial MT"/>
                  <a:cs typeface="Arial MT"/>
                </a:rPr>
                <a:t>11.8</a:t>
              </a:r>
              <a:endParaRPr sz="650">
                <a:latin typeface="Arial MT"/>
                <a:cs typeface="Arial MT"/>
              </a:endParaRPr>
            </a:p>
            <a:p>
              <a:pPr marL="60960">
                <a:lnSpc>
                  <a:spcPct val="100000"/>
                </a:lnSpc>
                <a:spcBef>
                  <a:spcPts val="440"/>
                </a:spcBef>
                <a:tabLst>
                  <a:tab pos="506095" algn="l"/>
                </a:tabLst>
              </a:pPr>
              <a:r>
                <a:rPr sz="650" spc="15" dirty="0">
                  <a:latin typeface="Arial MT"/>
                  <a:cs typeface="Arial MT"/>
                </a:rPr>
                <a:t>Mean	</a:t>
              </a:r>
              <a:r>
                <a:rPr sz="650" spc="10" dirty="0">
                  <a:latin typeface="Arial MT"/>
                  <a:cs typeface="Arial MT"/>
                </a:rPr>
                <a:t>0.02562</a:t>
              </a:r>
              <a:r>
                <a:rPr sz="650" spc="-15" dirty="0">
                  <a:latin typeface="Arial MT"/>
                  <a:cs typeface="Arial MT"/>
                </a:rPr>
                <a:t> </a:t>
              </a:r>
              <a:r>
                <a:rPr sz="650" spc="15" dirty="0">
                  <a:latin typeface="Symbol"/>
                  <a:cs typeface="Symbol"/>
                </a:rPr>
                <a:t></a:t>
              </a:r>
              <a:r>
                <a:rPr sz="650" spc="-20" dirty="0">
                  <a:latin typeface="Times New Roman"/>
                  <a:cs typeface="Times New Roman"/>
                </a:rPr>
                <a:t> </a:t>
              </a:r>
              <a:r>
                <a:rPr sz="650" spc="10" dirty="0">
                  <a:latin typeface="Arial MT"/>
                  <a:cs typeface="Arial MT"/>
                </a:rPr>
                <a:t>0.00158</a:t>
              </a:r>
              <a:endParaRPr sz="650">
                <a:latin typeface="Arial MT"/>
                <a:cs typeface="Arial MT"/>
              </a:endParaRPr>
            </a:p>
            <a:p>
              <a:pPr marL="60960">
                <a:lnSpc>
                  <a:spcPct val="100000"/>
                </a:lnSpc>
                <a:spcBef>
                  <a:spcPts val="409"/>
                </a:spcBef>
                <a:tabLst>
                  <a:tab pos="520065" algn="l"/>
                </a:tabLst>
              </a:pPr>
              <a:r>
                <a:rPr sz="975" spc="22" baseline="4273" dirty="0">
                  <a:latin typeface="Arial MT"/>
                  <a:cs typeface="Arial MT"/>
                </a:rPr>
                <a:t>Sigma	</a:t>
              </a:r>
              <a:r>
                <a:rPr sz="650" spc="10" dirty="0">
                  <a:latin typeface="Arial MT"/>
                  <a:cs typeface="Arial MT"/>
                </a:rPr>
                <a:t>0.08136</a:t>
              </a:r>
              <a:r>
                <a:rPr sz="650" spc="-15" dirty="0">
                  <a:latin typeface="Arial MT"/>
                  <a:cs typeface="Arial MT"/>
                </a:rPr>
                <a:t> </a:t>
              </a:r>
              <a:r>
                <a:rPr sz="650" spc="15" dirty="0">
                  <a:latin typeface="Symbol"/>
                  <a:cs typeface="Symbol"/>
                </a:rPr>
                <a:t></a:t>
              </a:r>
              <a:r>
                <a:rPr sz="650" spc="-20" dirty="0">
                  <a:latin typeface="Times New Roman"/>
                  <a:cs typeface="Times New Roman"/>
                </a:rPr>
                <a:t> </a:t>
              </a:r>
              <a:r>
                <a:rPr sz="650" spc="10" dirty="0">
                  <a:latin typeface="Arial MT"/>
                  <a:cs typeface="Arial MT"/>
                </a:rPr>
                <a:t>0.00141</a:t>
              </a:r>
              <a:endParaRPr sz="650">
                <a:latin typeface="Arial MT"/>
                <a:cs typeface="Arial MT"/>
              </a:endParaRPr>
            </a:p>
          </p:txBody>
        </p:sp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BB8FEEB9-BA02-665A-1E45-225A94D24A12}"/>
                </a:ext>
              </a:extLst>
            </p:cNvPr>
            <p:cNvSpPr txBox="1"/>
            <p:nvPr/>
          </p:nvSpPr>
          <p:spPr>
            <a:xfrm>
              <a:off x="1459379" y="4721388"/>
              <a:ext cx="1112520" cy="1187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sz="900" b="1" i="1" spc="15" dirty="0">
                  <a:latin typeface="Arial"/>
                  <a:cs typeface="Arial"/>
                </a:rPr>
                <a:t>ATLA</a:t>
              </a:r>
              <a:r>
                <a:rPr sz="900" b="1" i="1" spc="20" dirty="0">
                  <a:latin typeface="Arial"/>
                  <a:cs typeface="Arial"/>
                </a:rPr>
                <a:t>S</a:t>
              </a:r>
              <a:r>
                <a:rPr sz="900" b="1" i="1" spc="5" dirty="0">
                  <a:latin typeface="Arial"/>
                  <a:cs typeface="Arial"/>
                </a:rPr>
                <a:t> </a:t>
              </a:r>
              <a:r>
                <a:rPr sz="900" b="1" i="1" spc="15" dirty="0">
                  <a:latin typeface="Arial"/>
                  <a:cs typeface="Arial"/>
                </a:rPr>
                <a:t>NS</a:t>
              </a:r>
              <a:r>
                <a:rPr sz="900" b="1" i="1" spc="30" dirty="0">
                  <a:latin typeface="Arial"/>
                  <a:cs typeface="Arial"/>
                </a:rPr>
                <a:t>W</a:t>
              </a:r>
              <a:r>
                <a:rPr sz="900" b="1" i="1" spc="-170" dirty="0">
                  <a:latin typeface="Arial"/>
                  <a:cs typeface="Arial"/>
                </a:rPr>
                <a:t> </a:t>
              </a:r>
              <a:r>
                <a:rPr sz="900" spc="10" dirty="0">
                  <a:latin typeface="Arial MT"/>
                  <a:cs typeface="Arial MT"/>
                </a:rPr>
                <a:t>Internal</a:t>
              </a:r>
              <a:endParaRPr sz="900">
                <a:latin typeface="Arial MT"/>
                <a:cs typeface="Arial MT"/>
              </a:endParaRPr>
            </a:p>
          </p:txBody>
        </p:sp>
        <p:sp>
          <p:nvSpPr>
            <p:cNvPr id="42" name="object 42">
              <a:extLst>
                <a:ext uri="{FF2B5EF4-FFF2-40B4-BE49-F238E27FC236}">
                  <a16:creationId xmlns:a16="http://schemas.microsoft.com/office/drawing/2014/main" id="{40B97239-0332-7F05-845C-63A65430C528}"/>
                </a:ext>
              </a:extLst>
            </p:cNvPr>
            <p:cNvSpPr txBox="1"/>
            <p:nvPr/>
          </p:nvSpPr>
          <p:spPr>
            <a:xfrm>
              <a:off x="1511453" y="5616986"/>
              <a:ext cx="313690" cy="11176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550" dirty="0">
                  <a:latin typeface="Arial MT"/>
                  <a:cs typeface="Arial MT"/>
                </a:rPr>
                <a:t>gaussian</a:t>
              </a:r>
              <a:endParaRPr sz="550">
                <a:latin typeface="Arial MT"/>
                <a:cs typeface="Arial MT"/>
              </a:endParaRPr>
            </a:p>
          </p:txBody>
        </p:sp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F82979EC-530F-5667-666F-4F6E8B969935}"/>
                </a:ext>
              </a:extLst>
            </p:cNvPr>
            <p:cNvSpPr txBox="1"/>
            <p:nvPr/>
          </p:nvSpPr>
          <p:spPr>
            <a:xfrm>
              <a:off x="1446679" y="5545011"/>
              <a:ext cx="784860" cy="1549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391160" algn="l"/>
                </a:tabLst>
              </a:pPr>
              <a:r>
                <a:rPr sz="850" dirty="0">
                  <a:latin typeface="Symbol"/>
                  <a:cs typeface="Symbol"/>
                </a:rPr>
                <a:t></a:t>
              </a:r>
              <a:r>
                <a:rPr sz="850" dirty="0">
                  <a:latin typeface="Times New Roman"/>
                  <a:cs typeface="Times New Roman"/>
                </a:rPr>
                <a:t>	</a:t>
              </a:r>
              <a:r>
                <a:rPr sz="850" dirty="0">
                  <a:latin typeface="Arial MT"/>
                  <a:cs typeface="Arial MT"/>
                </a:rPr>
                <a:t>= </a:t>
              </a:r>
              <a:r>
                <a:rPr sz="850" spc="-5" dirty="0">
                  <a:latin typeface="Arial MT"/>
                  <a:cs typeface="Arial MT"/>
                </a:rPr>
                <a:t>8</a:t>
              </a:r>
              <a:r>
                <a:rPr sz="850" dirty="0">
                  <a:latin typeface="Arial MT"/>
                  <a:cs typeface="Arial MT"/>
                </a:rPr>
                <a:t>1</a:t>
              </a:r>
              <a:r>
                <a:rPr sz="850" spc="-114" dirty="0">
                  <a:latin typeface="Arial MT"/>
                  <a:cs typeface="Arial MT"/>
                </a:rPr>
                <a:t> </a:t>
              </a:r>
              <a:r>
                <a:rPr sz="850" spc="-10" dirty="0">
                  <a:latin typeface="Symbol"/>
                  <a:cs typeface="Symbol"/>
                </a:rPr>
                <a:t></a:t>
              </a:r>
              <a:r>
                <a:rPr sz="850" dirty="0">
                  <a:latin typeface="Arial MT"/>
                  <a:cs typeface="Arial MT"/>
                </a:rPr>
                <a:t>m</a:t>
              </a:r>
              <a:endParaRPr sz="850">
                <a:latin typeface="Arial MT"/>
                <a:cs typeface="Arial MT"/>
              </a:endParaRPr>
            </a:p>
          </p:txBody>
        </p:sp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035D2086-6B53-37BC-3980-03889A58E712}"/>
                </a:ext>
              </a:extLst>
            </p:cNvPr>
            <p:cNvSpPr txBox="1"/>
            <p:nvPr/>
          </p:nvSpPr>
          <p:spPr>
            <a:xfrm>
              <a:off x="1446679" y="5804107"/>
              <a:ext cx="1144905" cy="1549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50" dirty="0">
                  <a:latin typeface="Arial MT"/>
                  <a:cs typeface="Arial MT"/>
                </a:rPr>
                <a:t>Evts</a:t>
              </a:r>
              <a:r>
                <a:rPr sz="850" spc="-20" dirty="0">
                  <a:latin typeface="Arial MT"/>
                  <a:cs typeface="Arial MT"/>
                </a:rPr>
                <a:t> </a:t>
              </a:r>
              <a:r>
                <a:rPr sz="850" spc="-5" dirty="0">
                  <a:latin typeface="Arial MT"/>
                  <a:cs typeface="Arial MT"/>
                </a:rPr>
                <a:t>in</a:t>
              </a:r>
              <a:r>
                <a:rPr sz="850" spc="-20" dirty="0">
                  <a:latin typeface="Arial MT"/>
                  <a:cs typeface="Arial MT"/>
                </a:rPr>
                <a:t> </a:t>
              </a:r>
              <a:r>
                <a:rPr sz="850" dirty="0">
                  <a:latin typeface="Arial MT"/>
                  <a:cs typeface="Arial MT"/>
                </a:rPr>
                <a:t>Fit</a:t>
              </a:r>
              <a:r>
                <a:rPr sz="850" spc="-20" dirty="0">
                  <a:latin typeface="Arial MT"/>
                  <a:cs typeface="Arial MT"/>
                </a:rPr>
                <a:t> </a:t>
              </a:r>
              <a:r>
                <a:rPr sz="850" dirty="0">
                  <a:latin typeface="Arial MT"/>
                  <a:cs typeface="Arial MT"/>
                </a:rPr>
                <a:t>range</a:t>
              </a:r>
              <a:r>
                <a:rPr sz="850" spc="-15" dirty="0">
                  <a:latin typeface="Arial MT"/>
                  <a:cs typeface="Arial MT"/>
                </a:rPr>
                <a:t> </a:t>
              </a:r>
              <a:r>
                <a:rPr sz="850" dirty="0">
                  <a:latin typeface="Arial MT"/>
                  <a:cs typeface="Arial MT"/>
                </a:rPr>
                <a:t>=</a:t>
              </a:r>
              <a:r>
                <a:rPr sz="850" spc="-20" dirty="0">
                  <a:latin typeface="Arial MT"/>
                  <a:cs typeface="Arial MT"/>
                </a:rPr>
                <a:t> </a:t>
              </a:r>
              <a:r>
                <a:rPr sz="850" spc="-5" dirty="0">
                  <a:latin typeface="Arial MT"/>
                  <a:cs typeface="Arial MT"/>
                </a:rPr>
                <a:t>95%</a:t>
              </a:r>
              <a:endParaRPr sz="850">
                <a:latin typeface="Arial MT"/>
                <a:cs typeface="Arial MT"/>
              </a:endParaRPr>
            </a:p>
          </p:txBody>
        </p:sp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78BC4971-A8EA-61BA-D238-C15F16124B6F}"/>
                </a:ext>
              </a:extLst>
            </p:cNvPr>
            <p:cNvSpPr txBox="1"/>
            <p:nvPr/>
          </p:nvSpPr>
          <p:spPr>
            <a:xfrm>
              <a:off x="1111783" y="4018558"/>
              <a:ext cx="4195803" cy="297516"/>
            </a:xfrm>
            <a:prstGeom prst="rect">
              <a:avLst/>
            </a:prstGeom>
          </p:spPr>
          <p:txBody>
            <a:bodyPr vert="horz" wrap="square" lIns="0" tIns="27939" rIns="0" bIns="0" rtlCol="0">
              <a:spAutoFit/>
            </a:bodyPr>
            <a:lstStyle/>
            <a:p>
              <a:pPr marL="12700" marR="5080">
                <a:lnSpc>
                  <a:spcPts val="2100"/>
                </a:lnSpc>
                <a:spcBef>
                  <a:spcPts val="219"/>
                </a:spcBef>
              </a:pPr>
              <a:r>
                <a:rPr sz="1800" spc="-5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Spatial</a:t>
              </a:r>
              <a:r>
                <a:rPr sz="1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z="1800" spc="-5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Resolution </a:t>
              </a:r>
              <a:r>
                <a:rPr sz="1800" spc="-484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z="1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sz="1800" spc="-1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z="1800" spc="-5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sz="1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precision</a:t>
              </a:r>
              <a:r>
                <a:rPr sz="1800" spc="-5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coordinate</a:t>
              </a:r>
              <a:endParaRPr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01129223-9955-72CD-2662-8A82835A59D0}"/>
                </a:ext>
              </a:extLst>
            </p:cNvPr>
            <p:cNvSpPr txBox="1"/>
            <p:nvPr/>
          </p:nvSpPr>
          <p:spPr>
            <a:xfrm>
              <a:off x="4134164" y="5445452"/>
              <a:ext cx="847090" cy="2387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b="1" spc="-5" dirty="0">
                  <a:solidFill>
                    <a:srgbClr val="0000FF"/>
                  </a:solidFill>
                  <a:latin typeface="Calibri"/>
                  <a:cs typeface="Calibri"/>
                </a:rPr>
                <a:t>Precision </a:t>
              </a:r>
              <a:r>
                <a:rPr sz="1400" u="sng" dirty="0">
                  <a:solidFill>
                    <a:srgbClr val="0000FF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1400" u="sng" spc="170" dirty="0">
                  <a:solidFill>
                    <a:srgbClr val="0000FF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</a:rPr>
                <a:t> </a:t>
              </a:r>
              <a:endParaRPr sz="1400">
                <a:latin typeface="Times New Roman"/>
                <a:cs typeface="Times New Roman"/>
              </a:endParaRPr>
            </a:p>
          </p:txBody>
        </p:sp>
        <p:sp>
          <p:nvSpPr>
            <p:cNvPr id="47" name="object 47">
              <a:extLst>
                <a:ext uri="{FF2B5EF4-FFF2-40B4-BE49-F238E27FC236}">
                  <a16:creationId xmlns:a16="http://schemas.microsoft.com/office/drawing/2014/main" id="{0015C38C-08AA-5D91-1881-0304EB0A6B9A}"/>
                </a:ext>
              </a:extLst>
            </p:cNvPr>
            <p:cNvSpPr txBox="1"/>
            <p:nvPr/>
          </p:nvSpPr>
          <p:spPr>
            <a:xfrm>
              <a:off x="3603108" y="5648652"/>
              <a:ext cx="1227455" cy="2387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b="1" spc="-5" dirty="0">
                  <a:solidFill>
                    <a:srgbClr val="0000FF"/>
                  </a:solidFill>
                  <a:latin typeface="Calibri"/>
                  <a:cs typeface="Calibri"/>
                </a:rPr>
                <a:t>coordinate</a:t>
              </a:r>
              <a:r>
                <a:rPr sz="1400" b="1" spc="-50" dirty="0">
                  <a:solidFill>
                    <a:srgbClr val="0000FF"/>
                  </a:solidFill>
                  <a:latin typeface="Calibri"/>
                  <a:cs typeface="Calibri"/>
                </a:rPr>
                <a:t> </a:t>
              </a:r>
              <a:r>
                <a:rPr sz="1400" b="1" spc="-5" dirty="0">
                  <a:solidFill>
                    <a:srgbClr val="0000FF"/>
                  </a:solidFill>
                  <a:latin typeface="Calibri"/>
                  <a:cs typeface="Calibri"/>
                </a:rPr>
                <a:t>from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AB0380AA-318F-57EA-D840-C2D64E153340}"/>
                </a:ext>
              </a:extLst>
            </p:cNvPr>
            <p:cNvSpPr txBox="1"/>
            <p:nvPr/>
          </p:nvSpPr>
          <p:spPr>
            <a:xfrm>
              <a:off x="3854094" y="5864552"/>
              <a:ext cx="1127125" cy="2387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b="1" dirty="0">
                  <a:solidFill>
                    <a:srgbClr val="0000FF"/>
                  </a:solidFill>
                  <a:latin typeface="Calibri"/>
                  <a:cs typeface="Calibri"/>
                </a:rPr>
                <a:t>Eta</a:t>
              </a:r>
              <a:r>
                <a:rPr sz="1400" b="1" spc="-30" dirty="0">
                  <a:solidFill>
                    <a:srgbClr val="0000FF"/>
                  </a:solidFill>
                  <a:latin typeface="Calibri"/>
                  <a:cs typeface="Calibri"/>
                </a:rPr>
                <a:t> </a:t>
              </a:r>
              <a:r>
                <a:rPr sz="1400" b="1" spc="-5" dirty="0">
                  <a:solidFill>
                    <a:srgbClr val="0000FF"/>
                  </a:solidFill>
                  <a:latin typeface="Calibri"/>
                  <a:cs typeface="Calibri"/>
                </a:rPr>
                <a:t>Layer</a:t>
              </a:r>
              <a:r>
                <a:rPr sz="1400" b="1" spc="-20" dirty="0">
                  <a:solidFill>
                    <a:srgbClr val="0000FF"/>
                  </a:solidFill>
                  <a:latin typeface="Calibri"/>
                  <a:cs typeface="Calibri"/>
                </a:rPr>
                <a:t> </a:t>
              </a:r>
              <a:r>
                <a:rPr sz="1400" b="1" spc="-175" dirty="0">
                  <a:solidFill>
                    <a:srgbClr val="0000FF"/>
                  </a:solidFill>
                  <a:latin typeface="Calibri"/>
                  <a:cs typeface="Calibri"/>
                </a:rPr>
                <a:t>1-­‐2</a:t>
              </a:r>
              <a:r>
                <a:rPr sz="1400" b="1" spc="-10" dirty="0">
                  <a:solidFill>
                    <a:srgbClr val="0000FF"/>
                  </a:solidFill>
                  <a:latin typeface="Calibri"/>
                  <a:cs typeface="Calibri"/>
                </a:rPr>
                <a:t> </a:t>
              </a:r>
              <a:r>
                <a:rPr sz="1400" u="sng" dirty="0">
                  <a:solidFill>
                    <a:srgbClr val="0000FF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1400" u="sng" spc="170" dirty="0">
                  <a:solidFill>
                    <a:srgbClr val="0000FF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</a:rPr>
                <a:t> </a:t>
              </a:r>
              <a:endParaRPr sz="1400">
                <a:latin typeface="Times New Roman"/>
                <a:cs typeface="Times New Roman"/>
              </a:endParaRPr>
            </a:p>
          </p:txBody>
        </p:sp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CA354880-6D05-4560-DAFF-C55A481B0F53}"/>
                </a:ext>
              </a:extLst>
            </p:cNvPr>
            <p:cNvSpPr txBox="1"/>
            <p:nvPr/>
          </p:nvSpPr>
          <p:spPr>
            <a:xfrm>
              <a:off x="3762503" y="6080452"/>
              <a:ext cx="1193800" cy="63690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b="1" dirty="0">
                  <a:solidFill>
                    <a:srgbClr val="0000FF"/>
                  </a:solidFill>
                  <a:latin typeface="Calibri"/>
                  <a:cs typeface="Calibri"/>
                </a:rPr>
                <a:t>diﬀerence</a:t>
              </a:r>
              <a:r>
                <a:rPr sz="1400" b="1" spc="-40" dirty="0">
                  <a:solidFill>
                    <a:srgbClr val="0000FF"/>
                  </a:solidFill>
                  <a:latin typeface="Calibri"/>
                  <a:cs typeface="Calibri"/>
                </a:rPr>
                <a:t> </a:t>
              </a:r>
              <a:r>
                <a:rPr sz="1400" b="1" spc="-5" dirty="0">
                  <a:solidFill>
                    <a:srgbClr val="0000FF"/>
                  </a:solidFill>
                  <a:latin typeface="Calibri"/>
                  <a:cs typeface="Calibri"/>
                </a:rPr>
                <a:t>/√2</a:t>
              </a:r>
              <a:endParaRPr sz="1400">
                <a:latin typeface="Calibri"/>
                <a:cs typeface="Calibri"/>
              </a:endParaRPr>
            </a:p>
            <a:p>
              <a:pPr marL="39370">
                <a:lnSpc>
                  <a:spcPct val="100000"/>
                </a:lnSpc>
                <a:spcBef>
                  <a:spcPts val="1245"/>
                </a:spcBef>
                <a:tabLst>
                  <a:tab pos="406400" algn="l"/>
                  <a:tab pos="776605" algn="l"/>
                </a:tabLst>
              </a:pPr>
              <a:r>
                <a:rPr sz="650" spc="-5" dirty="0">
                  <a:latin typeface="Arial MT"/>
                  <a:cs typeface="Arial MT"/>
                </a:rPr>
                <a:t>0.4	0.6	0.8</a:t>
              </a:r>
              <a:endParaRPr sz="650">
                <a:latin typeface="Arial MT"/>
                <a:cs typeface="Arial MT"/>
              </a:endParaRPr>
            </a:p>
            <a:p>
              <a:pPr marL="224154">
                <a:lnSpc>
                  <a:spcPct val="100000"/>
                </a:lnSpc>
                <a:spcBef>
                  <a:spcPts val="325"/>
                </a:spcBef>
              </a:pPr>
              <a:r>
                <a:rPr sz="650" dirty="0">
                  <a:latin typeface="Arial MT"/>
                  <a:cs typeface="Arial MT"/>
                </a:rPr>
                <a:t>(L1_x</a:t>
              </a:r>
              <a:r>
                <a:rPr sz="650" spc="-20" dirty="0">
                  <a:latin typeface="Arial MT"/>
                  <a:cs typeface="Arial MT"/>
                </a:rPr>
                <a:t> </a:t>
              </a:r>
              <a:r>
                <a:rPr sz="650" dirty="0">
                  <a:latin typeface="Arial MT"/>
                  <a:cs typeface="Arial MT"/>
                </a:rPr>
                <a:t>-</a:t>
              </a:r>
              <a:r>
                <a:rPr sz="650" spc="-20" dirty="0">
                  <a:latin typeface="Arial MT"/>
                  <a:cs typeface="Arial MT"/>
                </a:rPr>
                <a:t> </a:t>
              </a:r>
              <a:r>
                <a:rPr sz="650" spc="-5" dirty="0">
                  <a:latin typeface="Arial MT"/>
                  <a:cs typeface="Arial MT"/>
                </a:rPr>
                <a:t>L2_x)/sqrt(2)</a:t>
              </a:r>
              <a:r>
                <a:rPr sz="650" spc="-20" dirty="0">
                  <a:latin typeface="Arial MT"/>
                  <a:cs typeface="Arial MT"/>
                </a:rPr>
                <a:t> </a:t>
              </a:r>
              <a:r>
                <a:rPr sz="650" dirty="0">
                  <a:latin typeface="Arial MT"/>
                  <a:cs typeface="Arial MT"/>
                </a:rPr>
                <a:t>[mm]</a:t>
              </a:r>
              <a:endParaRPr sz="650">
                <a:latin typeface="Arial MT"/>
                <a:cs typeface="Arial MT"/>
              </a:endParaRPr>
            </a:p>
          </p:txBody>
        </p:sp>
        <p:grpSp>
          <p:nvGrpSpPr>
            <p:cNvPr id="50" name="object 50">
              <a:extLst>
                <a:ext uri="{FF2B5EF4-FFF2-40B4-BE49-F238E27FC236}">
                  <a16:creationId xmlns:a16="http://schemas.microsoft.com/office/drawing/2014/main" id="{38F6D6E3-BEA4-9C05-66B3-523D2499D8FA}"/>
                </a:ext>
              </a:extLst>
            </p:cNvPr>
            <p:cNvGrpSpPr/>
            <p:nvPr/>
          </p:nvGrpSpPr>
          <p:grpSpPr>
            <a:xfrm>
              <a:off x="1264689" y="4599734"/>
              <a:ext cx="1332865" cy="1290320"/>
              <a:chOff x="1264689" y="4599734"/>
              <a:chExt cx="1332865" cy="1290320"/>
            </a:xfrm>
          </p:grpSpPr>
          <p:pic>
            <p:nvPicPr>
              <p:cNvPr id="52" name="object 51">
                <a:extLst>
                  <a:ext uri="{FF2B5EF4-FFF2-40B4-BE49-F238E27FC236}">
                    <a16:creationId xmlns:a16="http://schemas.microsoft.com/office/drawing/2014/main" id="{FE5B7431-57FC-C618-0AFE-6C82ADA6C4B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264689" y="5440679"/>
                <a:ext cx="1226127" cy="448887"/>
              </a:xfrm>
              <a:prstGeom prst="rect">
                <a:avLst/>
              </a:prstGeom>
            </p:spPr>
          </p:pic>
          <p:sp>
            <p:nvSpPr>
              <p:cNvPr id="53" name="object 52">
                <a:extLst>
                  <a:ext uri="{FF2B5EF4-FFF2-40B4-BE49-F238E27FC236}">
                    <a16:creationId xmlns:a16="http://schemas.microsoft.com/office/drawing/2014/main" id="{22FDD0B5-8873-4896-3116-76CC12E733F3}"/>
                  </a:ext>
                </a:extLst>
              </p:cNvPr>
              <p:cNvSpPr/>
              <p:nvPr/>
            </p:nvSpPr>
            <p:spPr>
              <a:xfrm>
                <a:off x="1317382" y="5468058"/>
                <a:ext cx="1120775" cy="348615"/>
              </a:xfrm>
              <a:custGeom>
                <a:avLst/>
                <a:gdLst/>
                <a:ahLst/>
                <a:cxnLst/>
                <a:rect l="l" t="t" r="r" b="b"/>
                <a:pathLst>
                  <a:path w="1120775" h="348614">
                    <a:moveTo>
                      <a:pt x="0" y="174021"/>
                    </a:moveTo>
                    <a:lnTo>
                      <a:pt x="17111" y="131173"/>
                    </a:lnTo>
                    <a:lnTo>
                      <a:pt x="65645" y="92213"/>
                    </a:lnTo>
                    <a:lnTo>
                      <a:pt x="100383" y="74599"/>
                    </a:lnTo>
                    <a:lnTo>
                      <a:pt x="141401" y="58447"/>
                    </a:lnTo>
                    <a:lnTo>
                      <a:pt x="188175" y="43919"/>
                    </a:lnTo>
                    <a:lnTo>
                      <a:pt x="240179" y="31178"/>
                    </a:lnTo>
                    <a:lnTo>
                      <a:pt x="296888" y="20389"/>
                    </a:lnTo>
                    <a:lnTo>
                      <a:pt x="357778" y="11713"/>
                    </a:lnTo>
                    <a:lnTo>
                      <a:pt x="422322" y="5314"/>
                    </a:lnTo>
                    <a:lnTo>
                      <a:pt x="489997" y="1355"/>
                    </a:lnTo>
                    <a:lnTo>
                      <a:pt x="560277" y="0"/>
                    </a:lnTo>
                    <a:lnTo>
                      <a:pt x="630557" y="1355"/>
                    </a:lnTo>
                    <a:lnTo>
                      <a:pt x="698232" y="5314"/>
                    </a:lnTo>
                    <a:lnTo>
                      <a:pt x="762777" y="11713"/>
                    </a:lnTo>
                    <a:lnTo>
                      <a:pt x="823667" y="20389"/>
                    </a:lnTo>
                    <a:lnTo>
                      <a:pt x="880376" y="31178"/>
                    </a:lnTo>
                    <a:lnTo>
                      <a:pt x="932380" y="43919"/>
                    </a:lnTo>
                    <a:lnTo>
                      <a:pt x="979154" y="58447"/>
                    </a:lnTo>
                    <a:lnTo>
                      <a:pt x="1020172" y="74599"/>
                    </a:lnTo>
                    <a:lnTo>
                      <a:pt x="1054910" y="92213"/>
                    </a:lnTo>
                    <a:lnTo>
                      <a:pt x="1103444" y="131173"/>
                    </a:lnTo>
                    <a:lnTo>
                      <a:pt x="1120555" y="174021"/>
                    </a:lnTo>
                    <a:lnTo>
                      <a:pt x="1116190" y="195850"/>
                    </a:lnTo>
                    <a:lnTo>
                      <a:pt x="1082842" y="236918"/>
                    </a:lnTo>
                    <a:lnTo>
                      <a:pt x="1020172" y="273444"/>
                    </a:lnTo>
                    <a:lnTo>
                      <a:pt x="979154" y="289596"/>
                    </a:lnTo>
                    <a:lnTo>
                      <a:pt x="932380" y="304124"/>
                    </a:lnTo>
                    <a:lnTo>
                      <a:pt x="880376" y="316864"/>
                    </a:lnTo>
                    <a:lnTo>
                      <a:pt x="823667" y="327654"/>
                    </a:lnTo>
                    <a:lnTo>
                      <a:pt x="762777" y="336330"/>
                    </a:lnTo>
                    <a:lnTo>
                      <a:pt x="698232" y="342729"/>
                    </a:lnTo>
                    <a:lnTo>
                      <a:pt x="630557" y="346687"/>
                    </a:lnTo>
                    <a:lnTo>
                      <a:pt x="560277" y="348043"/>
                    </a:lnTo>
                    <a:lnTo>
                      <a:pt x="489997" y="346687"/>
                    </a:lnTo>
                    <a:lnTo>
                      <a:pt x="422322" y="342729"/>
                    </a:lnTo>
                    <a:lnTo>
                      <a:pt x="357778" y="336330"/>
                    </a:lnTo>
                    <a:lnTo>
                      <a:pt x="296888" y="327654"/>
                    </a:lnTo>
                    <a:lnTo>
                      <a:pt x="240179" y="316864"/>
                    </a:lnTo>
                    <a:lnTo>
                      <a:pt x="188175" y="304124"/>
                    </a:lnTo>
                    <a:lnTo>
                      <a:pt x="141401" y="289596"/>
                    </a:lnTo>
                    <a:lnTo>
                      <a:pt x="100383" y="273444"/>
                    </a:lnTo>
                    <a:lnTo>
                      <a:pt x="65645" y="255830"/>
                    </a:lnTo>
                    <a:lnTo>
                      <a:pt x="17111" y="216870"/>
                    </a:lnTo>
                    <a:lnTo>
                      <a:pt x="0" y="174021"/>
                    </a:lnTo>
                    <a:close/>
                  </a:path>
                </a:pathLst>
              </a:custGeom>
              <a:ln w="12699">
                <a:solidFill>
                  <a:srgbClr val="FF26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3">
                <a:extLst>
                  <a:ext uri="{FF2B5EF4-FFF2-40B4-BE49-F238E27FC236}">
                    <a16:creationId xmlns:a16="http://schemas.microsoft.com/office/drawing/2014/main" id="{742DEBD5-7741-9A70-6E1B-67168BF35B3D}"/>
                  </a:ext>
                </a:extLst>
              </p:cNvPr>
              <p:cNvSpPr/>
              <p:nvPr/>
            </p:nvSpPr>
            <p:spPr>
              <a:xfrm>
                <a:off x="1434637" y="4599734"/>
                <a:ext cx="1163320" cy="462280"/>
              </a:xfrm>
              <a:custGeom>
                <a:avLst/>
                <a:gdLst/>
                <a:ahLst/>
                <a:cxnLst/>
                <a:rect l="l" t="t" r="r" b="b"/>
                <a:pathLst>
                  <a:path w="1163320" h="462279">
                    <a:moveTo>
                      <a:pt x="1162883" y="0"/>
                    </a:moveTo>
                    <a:lnTo>
                      <a:pt x="0" y="0"/>
                    </a:lnTo>
                    <a:lnTo>
                      <a:pt x="0" y="461665"/>
                    </a:lnTo>
                    <a:lnTo>
                      <a:pt x="1162883" y="461665"/>
                    </a:lnTo>
                    <a:lnTo>
                      <a:pt x="116288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1" name="object 54">
              <a:extLst>
                <a:ext uri="{FF2B5EF4-FFF2-40B4-BE49-F238E27FC236}">
                  <a16:creationId xmlns:a16="http://schemas.microsoft.com/office/drawing/2014/main" id="{F1AD52DD-A2E6-40FB-ADD9-EC3F7AFB1738}"/>
                </a:ext>
              </a:extLst>
            </p:cNvPr>
            <p:cNvSpPr txBox="1"/>
            <p:nvPr/>
          </p:nvSpPr>
          <p:spPr>
            <a:xfrm>
              <a:off x="1513377" y="4632755"/>
              <a:ext cx="871219" cy="386080"/>
            </a:xfrm>
            <a:prstGeom prst="rect">
              <a:avLst/>
            </a:prstGeom>
          </p:spPr>
          <p:txBody>
            <a:bodyPr vert="horz" wrap="square" lIns="0" tIns="22860" rIns="0" bIns="0" rtlCol="0">
              <a:spAutoFit/>
            </a:bodyPr>
            <a:lstStyle/>
            <a:p>
              <a:pPr marL="12700" marR="5080">
                <a:lnSpc>
                  <a:spcPts val="1400"/>
                </a:lnSpc>
                <a:spcBef>
                  <a:spcPts val="180"/>
                </a:spcBef>
              </a:pPr>
              <a:r>
                <a:rPr sz="1200" b="1" i="1" dirty="0">
                  <a:solidFill>
                    <a:srgbClr val="FF0000"/>
                  </a:solidFill>
                  <a:latin typeface="Calibri"/>
                  <a:cs typeface="Calibri"/>
                </a:rPr>
                <a:t>Well </a:t>
              </a:r>
              <a:r>
                <a:rPr sz="1200" b="1" i="1" spc="-5" dirty="0">
                  <a:solidFill>
                    <a:srgbClr val="FF0000"/>
                  </a:solidFill>
                  <a:latin typeface="Calibri"/>
                  <a:cs typeface="Calibri"/>
                </a:rPr>
                <a:t>within </a:t>
              </a:r>
              <a:r>
                <a:rPr sz="1200" b="1" i="1" dirty="0">
                  <a:solidFill>
                    <a:srgbClr val="FF0000"/>
                  </a:solidFill>
                  <a:latin typeface="Calibri"/>
                  <a:cs typeface="Calibri"/>
                </a:rPr>
                <a:t> requ</a:t>
              </a:r>
              <a:r>
                <a:rPr sz="1200" b="1" i="1" spc="-5" dirty="0">
                  <a:solidFill>
                    <a:srgbClr val="FF0000"/>
                  </a:solidFill>
                  <a:latin typeface="Calibri"/>
                  <a:cs typeface="Calibri"/>
                </a:rPr>
                <a:t>i</a:t>
              </a:r>
              <a:r>
                <a:rPr sz="1200" b="1" i="1" dirty="0">
                  <a:solidFill>
                    <a:srgbClr val="FF0000"/>
                  </a:solidFill>
                  <a:latin typeface="Calibri"/>
                  <a:cs typeface="Calibri"/>
                </a:rPr>
                <a:t>rements</a:t>
              </a:r>
              <a:endParaRPr sz="120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0692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0CEAB-26D5-351C-CE13-608BFD1CB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5167173" cy="635051"/>
          </a:xfrm>
        </p:spPr>
        <p:txBody>
          <a:bodyPr/>
          <a:lstStyle/>
          <a:p>
            <a:r>
              <a:rPr lang="en-US" dirty="0"/>
              <a:t>ATLAS Micromegas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64E42-9960-728F-EC84-288A40BF087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2751E-BD4B-261E-FB3A-7B3D316042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endParaRPr lang="en-US" spc="-5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2C8C4732-C3C9-D8AC-F726-17CFD6ECB541}"/>
              </a:ext>
            </a:extLst>
          </p:cNvPr>
          <p:cNvSpPr txBox="1"/>
          <p:nvPr/>
        </p:nvSpPr>
        <p:spPr>
          <a:xfrm>
            <a:off x="1009094" y="3472521"/>
            <a:ext cx="3715306" cy="262251"/>
          </a:xfrm>
          <a:prstGeom prst="rect">
            <a:avLst/>
          </a:prstGeom>
          <a:ln>
            <a:noFill/>
          </a:ln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600" spc="50" dirty="0">
                <a:solidFill>
                  <a:srgbClr val="00329E"/>
                </a:solidFill>
                <a:latin typeface="+mj-lt"/>
                <a:cs typeface="Tahoma"/>
              </a:rPr>
              <a:t>NSW</a:t>
            </a:r>
            <a:r>
              <a:rPr sz="1600" spc="-25" dirty="0">
                <a:solidFill>
                  <a:srgbClr val="00329E"/>
                </a:solidFill>
                <a:latin typeface="+mj-lt"/>
                <a:cs typeface="Tahoma"/>
              </a:rPr>
              <a:t> </a:t>
            </a:r>
            <a:r>
              <a:rPr sz="1600" dirty="0">
                <a:solidFill>
                  <a:srgbClr val="00329E"/>
                </a:solidFill>
                <a:latin typeface="+mj-lt"/>
                <a:cs typeface="Tahoma"/>
              </a:rPr>
              <a:t>does the</a:t>
            </a:r>
            <a:r>
              <a:rPr sz="1600" spc="15" dirty="0">
                <a:solidFill>
                  <a:srgbClr val="00329E"/>
                </a:solidFill>
                <a:latin typeface="+mj-lt"/>
                <a:cs typeface="Tahoma"/>
              </a:rPr>
              <a:t> </a:t>
            </a:r>
            <a:r>
              <a:rPr sz="1600" spc="-20" dirty="0">
                <a:solidFill>
                  <a:srgbClr val="00329E"/>
                </a:solidFill>
                <a:latin typeface="+mj-lt"/>
                <a:cs typeface="Tahoma"/>
              </a:rPr>
              <a:t>job</a:t>
            </a:r>
            <a:r>
              <a:rPr sz="1600" spc="-10" dirty="0">
                <a:solidFill>
                  <a:srgbClr val="00329E"/>
                </a:solidFill>
                <a:latin typeface="+mj-lt"/>
                <a:cs typeface="Tahoma"/>
              </a:rPr>
              <a:t> </a:t>
            </a:r>
            <a:r>
              <a:rPr sz="1600" dirty="0">
                <a:solidFill>
                  <a:srgbClr val="00329E"/>
                </a:solidFill>
                <a:latin typeface="+mj-lt"/>
                <a:cs typeface="Tahoma"/>
              </a:rPr>
              <a:t>in</a:t>
            </a:r>
            <a:r>
              <a:rPr sz="1600" spc="5" dirty="0">
                <a:solidFill>
                  <a:srgbClr val="00329E"/>
                </a:solidFill>
                <a:latin typeface="+mj-lt"/>
                <a:cs typeface="Tahoma"/>
              </a:rPr>
              <a:t> </a:t>
            </a:r>
            <a:r>
              <a:rPr sz="1600" dirty="0">
                <a:solidFill>
                  <a:srgbClr val="00329E"/>
                </a:solidFill>
                <a:latin typeface="+mj-lt"/>
                <a:cs typeface="Tahoma"/>
              </a:rPr>
              <a:t>fake</a:t>
            </a:r>
            <a:r>
              <a:rPr sz="1600" spc="-60" dirty="0">
                <a:solidFill>
                  <a:srgbClr val="00329E"/>
                </a:solidFill>
                <a:latin typeface="+mj-lt"/>
                <a:cs typeface="Tahoma"/>
              </a:rPr>
              <a:t> </a:t>
            </a:r>
            <a:r>
              <a:rPr sz="1600" dirty="0">
                <a:solidFill>
                  <a:srgbClr val="00329E"/>
                </a:solidFill>
                <a:latin typeface="+mj-lt"/>
                <a:cs typeface="Tahoma"/>
              </a:rPr>
              <a:t>trigger</a:t>
            </a:r>
            <a:r>
              <a:rPr sz="1600" spc="-30" dirty="0">
                <a:solidFill>
                  <a:srgbClr val="00329E"/>
                </a:solidFill>
                <a:latin typeface="+mj-lt"/>
                <a:cs typeface="Tahoma"/>
              </a:rPr>
              <a:t> </a:t>
            </a:r>
            <a:r>
              <a:rPr sz="1600" spc="-10" dirty="0">
                <a:solidFill>
                  <a:srgbClr val="00329E"/>
                </a:solidFill>
                <a:latin typeface="+mj-lt"/>
                <a:cs typeface="Tahoma"/>
              </a:rPr>
              <a:t>suppression</a:t>
            </a:r>
            <a:endParaRPr sz="1600" dirty="0">
              <a:solidFill>
                <a:srgbClr val="00329E"/>
              </a:solidFill>
              <a:latin typeface="+mj-lt"/>
              <a:cs typeface="Tahoma"/>
            </a:endParaRPr>
          </a:p>
        </p:txBody>
      </p:sp>
      <p:grpSp>
        <p:nvGrpSpPr>
          <p:cNvPr id="8" name="object 6">
            <a:extLst>
              <a:ext uri="{FF2B5EF4-FFF2-40B4-BE49-F238E27FC236}">
                <a16:creationId xmlns:a16="http://schemas.microsoft.com/office/drawing/2014/main" id="{379F2390-F326-AB09-1AB9-27331D26CCB5}"/>
              </a:ext>
            </a:extLst>
          </p:cNvPr>
          <p:cNvGrpSpPr/>
          <p:nvPr/>
        </p:nvGrpSpPr>
        <p:grpSpPr>
          <a:xfrm>
            <a:off x="7696200" y="520674"/>
            <a:ext cx="3581400" cy="4477091"/>
            <a:chOff x="5867400" y="485775"/>
            <a:chExt cx="2705100" cy="3922395"/>
          </a:xfrm>
        </p:grpSpPr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E695DB7D-CC2D-4EBE-C385-0D102754BEE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90968" y="2495515"/>
              <a:ext cx="2560196" cy="1912237"/>
            </a:xfrm>
            <a:prstGeom prst="rect">
              <a:avLst/>
            </a:prstGeom>
          </p:spPr>
        </p:pic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858B3D96-E215-B7D1-E232-8B5B5179C13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7400" y="485775"/>
              <a:ext cx="2705100" cy="2028825"/>
            </a:xfrm>
            <a:prstGeom prst="rect">
              <a:avLst/>
            </a:prstGeom>
          </p:spPr>
        </p:pic>
      </p:grpSp>
      <p:pic>
        <p:nvPicPr>
          <p:cNvPr id="11" name="object 9">
            <a:extLst>
              <a:ext uri="{FF2B5EF4-FFF2-40B4-BE49-F238E27FC236}">
                <a16:creationId xmlns:a16="http://schemas.microsoft.com/office/drawing/2014/main" id="{FCEC6BC5-9C11-9E09-63BE-37CED4C4A19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794" y="3866638"/>
            <a:ext cx="7056005" cy="240863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62F8742-8699-3B1D-628A-33A8F6BA17AE}"/>
              </a:ext>
            </a:extLst>
          </p:cNvPr>
          <p:cNvGrpSpPr/>
          <p:nvPr/>
        </p:nvGrpSpPr>
        <p:grpSpPr>
          <a:xfrm>
            <a:off x="842242" y="882193"/>
            <a:ext cx="4495800" cy="2612437"/>
            <a:chOff x="685800" y="1371600"/>
            <a:chExt cx="3134369" cy="2155237"/>
          </a:xfrm>
        </p:grpSpPr>
        <p:pic>
          <p:nvPicPr>
            <p:cNvPr id="6" name="object 2">
              <a:extLst>
                <a:ext uri="{FF2B5EF4-FFF2-40B4-BE49-F238E27FC236}">
                  <a16:creationId xmlns:a16="http://schemas.microsoft.com/office/drawing/2014/main" id="{F7161318-5908-D05E-DBBE-B315BCF181D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800" y="1371600"/>
              <a:ext cx="3134369" cy="2155237"/>
            </a:xfrm>
            <a:prstGeom prst="rect">
              <a:avLst/>
            </a:prstGeom>
          </p:spPr>
        </p:pic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6E5A277D-71C8-E837-5C99-409DBCEEBB89}"/>
                </a:ext>
              </a:extLst>
            </p:cNvPr>
            <p:cNvSpPr/>
            <p:nvPr/>
          </p:nvSpPr>
          <p:spPr>
            <a:xfrm>
              <a:off x="1887300" y="2658769"/>
              <a:ext cx="1133475" cy="542925"/>
            </a:xfrm>
            <a:custGeom>
              <a:avLst/>
              <a:gdLst/>
              <a:ahLst/>
              <a:cxnLst/>
              <a:rect l="l" t="t" r="r" b="b"/>
              <a:pathLst>
                <a:path w="1133475" h="542925">
                  <a:moveTo>
                    <a:pt x="1133475" y="0"/>
                  </a:moveTo>
                  <a:lnTo>
                    <a:pt x="0" y="0"/>
                  </a:lnTo>
                  <a:lnTo>
                    <a:pt x="0" y="542925"/>
                  </a:lnTo>
                  <a:lnTo>
                    <a:pt x="1133475" y="542925"/>
                  </a:lnTo>
                  <a:lnTo>
                    <a:pt x="11334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5">
            <a:extLst>
              <a:ext uri="{FF2B5EF4-FFF2-40B4-BE49-F238E27FC236}">
                <a16:creationId xmlns:a16="http://schemas.microsoft.com/office/drawing/2014/main" id="{6CAB05C8-D363-637C-B896-A62E5529FD04}"/>
              </a:ext>
            </a:extLst>
          </p:cNvPr>
          <p:cNvSpPr txBox="1"/>
          <p:nvPr/>
        </p:nvSpPr>
        <p:spPr>
          <a:xfrm>
            <a:off x="7636827" y="5257800"/>
            <a:ext cx="4326573" cy="391517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340360" marR="5080" indent="-328295">
              <a:lnSpc>
                <a:spcPct val="105500"/>
              </a:lnSpc>
              <a:spcBef>
                <a:spcPts val="65"/>
              </a:spcBef>
            </a:pPr>
            <a:r>
              <a:rPr sz="1200" dirty="0">
                <a:solidFill>
                  <a:srgbClr val="00329E"/>
                </a:solidFill>
                <a:cs typeface="Tahoma"/>
              </a:rPr>
              <a:t>Resolution</a:t>
            </a:r>
            <a:r>
              <a:rPr sz="1200" spc="-15" dirty="0">
                <a:solidFill>
                  <a:srgbClr val="00329E"/>
                </a:solidFill>
                <a:cs typeface="Tahoma"/>
              </a:rPr>
              <a:t> </a:t>
            </a:r>
            <a:r>
              <a:rPr sz="1200" dirty="0">
                <a:solidFill>
                  <a:srgbClr val="00329E"/>
                </a:solidFill>
                <a:cs typeface="Tahoma"/>
              </a:rPr>
              <a:t>vs</a:t>
            </a:r>
            <a:r>
              <a:rPr sz="1200" spc="-30" dirty="0">
                <a:solidFill>
                  <a:srgbClr val="00329E"/>
                </a:solidFill>
                <a:cs typeface="Tahoma"/>
              </a:rPr>
              <a:t> </a:t>
            </a:r>
            <a:r>
              <a:rPr sz="1200" dirty="0">
                <a:solidFill>
                  <a:srgbClr val="00329E"/>
                </a:solidFill>
                <a:cs typeface="Tahoma"/>
              </a:rPr>
              <a:t>track</a:t>
            </a:r>
            <a:r>
              <a:rPr sz="1200" spc="45" dirty="0">
                <a:solidFill>
                  <a:srgbClr val="00329E"/>
                </a:solidFill>
                <a:cs typeface="Tahoma"/>
              </a:rPr>
              <a:t> </a:t>
            </a:r>
            <a:r>
              <a:rPr sz="1200" dirty="0">
                <a:solidFill>
                  <a:srgbClr val="00329E"/>
                </a:solidFill>
                <a:cs typeface="Tahoma"/>
              </a:rPr>
              <a:t>impact</a:t>
            </a:r>
            <a:r>
              <a:rPr sz="1200" spc="5" dirty="0">
                <a:solidFill>
                  <a:srgbClr val="00329E"/>
                </a:solidFill>
                <a:cs typeface="Tahoma"/>
              </a:rPr>
              <a:t> </a:t>
            </a:r>
            <a:r>
              <a:rPr sz="1200" dirty="0">
                <a:solidFill>
                  <a:srgbClr val="00329E"/>
                </a:solidFill>
                <a:cs typeface="Tahoma"/>
              </a:rPr>
              <a:t>angle</a:t>
            </a:r>
            <a:r>
              <a:rPr sz="1200" spc="90" dirty="0">
                <a:solidFill>
                  <a:srgbClr val="00329E"/>
                </a:solidFill>
                <a:cs typeface="Tahoma"/>
              </a:rPr>
              <a:t> </a:t>
            </a:r>
            <a:r>
              <a:rPr sz="1200" spc="-10" dirty="0">
                <a:solidFill>
                  <a:srgbClr val="00329E"/>
                </a:solidFill>
                <a:cs typeface="Tahoma"/>
              </a:rPr>
              <a:t>with</a:t>
            </a:r>
            <a:r>
              <a:rPr sz="1200" spc="80" dirty="0">
                <a:solidFill>
                  <a:srgbClr val="00329E"/>
                </a:solidFill>
                <a:cs typeface="Tahoma"/>
              </a:rPr>
              <a:t> </a:t>
            </a:r>
            <a:r>
              <a:rPr sz="1200" dirty="0">
                <a:solidFill>
                  <a:srgbClr val="00329E"/>
                </a:solidFill>
                <a:cs typeface="Tahoma"/>
              </a:rPr>
              <a:t>cluster</a:t>
            </a:r>
            <a:r>
              <a:rPr sz="1200" spc="40" dirty="0">
                <a:solidFill>
                  <a:srgbClr val="00329E"/>
                </a:solidFill>
                <a:cs typeface="Tahoma"/>
              </a:rPr>
              <a:t> </a:t>
            </a:r>
            <a:r>
              <a:rPr sz="1200" dirty="0">
                <a:solidFill>
                  <a:srgbClr val="00329E"/>
                </a:solidFill>
                <a:cs typeface="Tahoma"/>
              </a:rPr>
              <a:t>centroid</a:t>
            </a:r>
            <a:r>
              <a:rPr sz="1200" spc="60" dirty="0">
                <a:solidFill>
                  <a:srgbClr val="00329E"/>
                </a:solidFill>
                <a:cs typeface="Tahoma"/>
              </a:rPr>
              <a:t> </a:t>
            </a:r>
            <a:r>
              <a:rPr sz="1200" dirty="0">
                <a:solidFill>
                  <a:srgbClr val="00329E"/>
                </a:solidFill>
                <a:cs typeface="Tahoma"/>
              </a:rPr>
              <a:t>in</a:t>
            </a:r>
            <a:r>
              <a:rPr sz="1200" spc="80" dirty="0">
                <a:solidFill>
                  <a:srgbClr val="00329E"/>
                </a:solidFill>
                <a:cs typeface="Tahoma"/>
              </a:rPr>
              <a:t> </a:t>
            </a:r>
            <a:r>
              <a:rPr sz="1200" dirty="0">
                <a:solidFill>
                  <a:srgbClr val="00329E"/>
                </a:solidFill>
                <a:cs typeface="Tahoma"/>
              </a:rPr>
              <a:t>pp</a:t>
            </a:r>
            <a:r>
              <a:rPr sz="1200" spc="60" dirty="0">
                <a:solidFill>
                  <a:srgbClr val="00329E"/>
                </a:solidFill>
                <a:cs typeface="Tahoma"/>
              </a:rPr>
              <a:t> </a:t>
            </a:r>
            <a:r>
              <a:rPr sz="1200" spc="-10" dirty="0">
                <a:solidFill>
                  <a:srgbClr val="00329E"/>
                </a:solidFill>
                <a:cs typeface="Tahoma"/>
              </a:rPr>
              <a:t>collision </a:t>
            </a:r>
            <a:r>
              <a:rPr sz="1200" dirty="0">
                <a:solidFill>
                  <a:srgbClr val="00329E"/>
                </a:solidFill>
                <a:cs typeface="Tahoma"/>
              </a:rPr>
              <a:t>in</a:t>
            </a:r>
            <a:r>
              <a:rPr sz="1200" spc="-45" dirty="0">
                <a:solidFill>
                  <a:srgbClr val="00329E"/>
                </a:solidFill>
                <a:cs typeface="Tahoma"/>
              </a:rPr>
              <a:t> </a:t>
            </a:r>
            <a:r>
              <a:rPr sz="1200" spc="50" dirty="0">
                <a:solidFill>
                  <a:srgbClr val="00329E"/>
                </a:solidFill>
                <a:cs typeface="Tahoma"/>
              </a:rPr>
              <a:t>ATLAS</a:t>
            </a:r>
            <a:r>
              <a:rPr sz="1200" spc="45" dirty="0">
                <a:solidFill>
                  <a:srgbClr val="00329E"/>
                </a:solidFill>
                <a:cs typeface="Tahoma"/>
              </a:rPr>
              <a:t> </a:t>
            </a:r>
            <a:r>
              <a:rPr sz="1200" dirty="0">
                <a:solidFill>
                  <a:srgbClr val="00329E"/>
                </a:solidFill>
                <a:cs typeface="Tahoma"/>
              </a:rPr>
              <a:t>(no</a:t>
            </a:r>
            <a:r>
              <a:rPr sz="1200" spc="-40" dirty="0">
                <a:solidFill>
                  <a:srgbClr val="00329E"/>
                </a:solidFill>
                <a:cs typeface="Tahoma"/>
              </a:rPr>
              <a:t> </a:t>
            </a:r>
            <a:r>
              <a:rPr sz="1200" dirty="0">
                <a:solidFill>
                  <a:srgbClr val="00329E"/>
                </a:solidFill>
                <a:cs typeface="Tahoma"/>
              </a:rPr>
              <a:t>alignment</a:t>
            </a:r>
            <a:r>
              <a:rPr sz="1200" spc="-25" dirty="0">
                <a:solidFill>
                  <a:srgbClr val="00329E"/>
                </a:solidFill>
                <a:cs typeface="Tahoma"/>
              </a:rPr>
              <a:t> </a:t>
            </a:r>
            <a:r>
              <a:rPr sz="1200" dirty="0">
                <a:solidFill>
                  <a:srgbClr val="00329E"/>
                </a:solidFill>
                <a:cs typeface="Tahoma"/>
              </a:rPr>
              <a:t>correction,</a:t>
            </a:r>
            <a:r>
              <a:rPr sz="1200" spc="75" dirty="0">
                <a:solidFill>
                  <a:srgbClr val="00329E"/>
                </a:solidFill>
                <a:cs typeface="Tahoma"/>
              </a:rPr>
              <a:t> </a:t>
            </a:r>
            <a:r>
              <a:rPr sz="1200" dirty="0">
                <a:solidFill>
                  <a:srgbClr val="00329E"/>
                </a:solidFill>
                <a:cs typeface="Tahoma"/>
              </a:rPr>
              <a:t>no</a:t>
            </a:r>
            <a:r>
              <a:rPr sz="1200" spc="-45" dirty="0">
                <a:solidFill>
                  <a:srgbClr val="00329E"/>
                </a:solidFill>
                <a:cs typeface="Tahoma"/>
              </a:rPr>
              <a:t> </a:t>
            </a:r>
            <a:r>
              <a:rPr sz="1200" dirty="0">
                <a:solidFill>
                  <a:srgbClr val="00329E"/>
                </a:solidFill>
                <a:cs typeface="Tahoma"/>
              </a:rPr>
              <a:t>time</a:t>
            </a:r>
            <a:r>
              <a:rPr sz="1200" spc="-30" dirty="0">
                <a:solidFill>
                  <a:srgbClr val="00329E"/>
                </a:solidFill>
                <a:cs typeface="Tahoma"/>
              </a:rPr>
              <a:t> </a:t>
            </a:r>
            <a:r>
              <a:rPr sz="1200" spc="-10" dirty="0">
                <a:solidFill>
                  <a:srgbClr val="00329E"/>
                </a:solidFill>
                <a:cs typeface="Tahoma"/>
              </a:rPr>
              <a:t>correction).</a:t>
            </a:r>
            <a:endParaRPr sz="1200" dirty="0">
              <a:solidFill>
                <a:srgbClr val="00329E"/>
              </a:solidFill>
              <a:cs typeface="Tahoma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6F8DA3CF-F999-953C-FE7E-3907F2579230}"/>
              </a:ext>
            </a:extLst>
          </p:cNvPr>
          <p:cNvSpPr txBox="1"/>
          <p:nvPr/>
        </p:nvSpPr>
        <p:spPr>
          <a:xfrm>
            <a:off x="8370298" y="5881971"/>
            <a:ext cx="2754901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55" dirty="0">
                <a:cs typeface="Tahoma"/>
              </a:rPr>
              <a:t>uTPC</a:t>
            </a:r>
            <a:r>
              <a:rPr sz="1200" spc="-35" dirty="0">
                <a:cs typeface="Tahoma"/>
              </a:rPr>
              <a:t> </a:t>
            </a:r>
            <a:r>
              <a:rPr sz="1200" dirty="0">
                <a:cs typeface="Tahoma"/>
              </a:rPr>
              <a:t>technique</a:t>
            </a:r>
            <a:r>
              <a:rPr sz="1200" spc="40" dirty="0">
                <a:cs typeface="Tahoma"/>
              </a:rPr>
              <a:t> </a:t>
            </a:r>
            <a:r>
              <a:rPr sz="1200" dirty="0">
                <a:cs typeface="Tahoma"/>
              </a:rPr>
              <a:t>not</a:t>
            </a:r>
            <a:r>
              <a:rPr sz="1200" spc="50" dirty="0">
                <a:cs typeface="Tahoma"/>
              </a:rPr>
              <a:t> </a:t>
            </a:r>
            <a:r>
              <a:rPr sz="1200" dirty="0">
                <a:cs typeface="Tahoma"/>
              </a:rPr>
              <a:t>exploited</a:t>
            </a:r>
            <a:r>
              <a:rPr sz="1200" spc="-65" dirty="0">
                <a:cs typeface="Tahoma"/>
              </a:rPr>
              <a:t> </a:t>
            </a:r>
            <a:r>
              <a:rPr sz="1200" dirty="0">
                <a:cs typeface="Tahoma"/>
              </a:rPr>
              <a:t>yet</a:t>
            </a:r>
            <a:r>
              <a:rPr sz="1200" spc="-35" dirty="0">
                <a:cs typeface="Tahoma"/>
              </a:rPr>
              <a:t> </a:t>
            </a:r>
            <a:r>
              <a:rPr sz="1200" dirty="0">
                <a:cs typeface="Tahoma"/>
              </a:rPr>
              <a:t>in</a:t>
            </a:r>
            <a:r>
              <a:rPr sz="1200" spc="-50" dirty="0">
                <a:cs typeface="Tahoma"/>
              </a:rPr>
              <a:t> </a:t>
            </a:r>
            <a:r>
              <a:rPr sz="1200" spc="45" dirty="0">
                <a:cs typeface="Tahoma"/>
              </a:rPr>
              <a:t>ATLAS</a:t>
            </a:r>
            <a:endParaRPr sz="1200" dirty="0"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81134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A5A0-C999-395E-62C3-9A6C24046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0501173" cy="553998"/>
          </a:xfrm>
        </p:spPr>
        <p:txBody>
          <a:bodyPr/>
          <a:lstStyle/>
          <a:p>
            <a:r>
              <a:rPr lang="en-US" sz="3600" i="0" u="none" strike="noStrike" cap="none" dirty="0">
                <a:solidFill>
                  <a:srgbClr val="00329E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Data fro</a:t>
            </a:r>
            <a:r>
              <a:rPr lang="en-US" dirty="0">
                <a:solidFill>
                  <a:srgbClr val="00329E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 </a:t>
            </a:r>
            <a:r>
              <a:rPr lang="en-US" sz="3600" i="0" u="none" strike="noStrike" cap="none" dirty="0">
                <a:solidFill>
                  <a:srgbClr val="00329E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ATLAS NSW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3667-A585-74D5-7C14-BD2B9831977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81337" y="6478905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EURIZON Detector School | Gaseous Detectors | 17th-28th 2023  Wuppertal</a:t>
            </a:r>
            <a:endParaRPr lang="en-US" spc="-15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40DA8-35E5-4077-DC18-5C952F91D1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17</a:t>
            </a:fld>
            <a:endParaRPr lang="en-US" spc="-5" dirty="0"/>
          </a:p>
        </p:txBody>
      </p:sp>
      <p:grpSp>
        <p:nvGrpSpPr>
          <p:cNvPr id="3" name="object 2">
            <a:extLst>
              <a:ext uri="{FF2B5EF4-FFF2-40B4-BE49-F238E27FC236}">
                <a16:creationId xmlns:a16="http://schemas.microsoft.com/office/drawing/2014/main" id="{886D4D9A-1F34-07F0-A6F8-508EEA9D8562}"/>
              </a:ext>
            </a:extLst>
          </p:cNvPr>
          <p:cNvGrpSpPr/>
          <p:nvPr/>
        </p:nvGrpSpPr>
        <p:grpSpPr>
          <a:xfrm>
            <a:off x="105117" y="1110915"/>
            <a:ext cx="5700395" cy="4051300"/>
            <a:chOff x="105117" y="1110915"/>
            <a:chExt cx="5700395" cy="4051300"/>
          </a:xfrm>
        </p:grpSpPr>
        <p:pic>
          <p:nvPicPr>
            <p:cNvPr id="4" name="object 3">
              <a:extLst>
                <a:ext uri="{FF2B5EF4-FFF2-40B4-BE49-F238E27FC236}">
                  <a16:creationId xmlns:a16="http://schemas.microsoft.com/office/drawing/2014/main" id="{812C72AB-B422-7077-B4DA-0FBBADA427E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117" y="1110915"/>
              <a:ext cx="5699837" cy="4050953"/>
            </a:xfrm>
            <a:prstGeom prst="rect">
              <a:avLst/>
            </a:prstGeom>
          </p:spPr>
        </p:pic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C9E585D7-75BB-BD75-30B1-2F952DC3809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652" y="1269491"/>
              <a:ext cx="5202936" cy="3553967"/>
            </a:xfrm>
            <a:prstGeom prst="rect">
              <a:avLst/>
            </a:prstGeom>
          </p:spPr>
        </p:pic>
      </p:grpSp>
      <p:sp>
        <p:nvSpPr>
          <p:cNvPr id="9" name="object 6">
            <a:extLst>
              <a:ext uri="{FF2B5EF4-FFF2-40B4-BE49-F238E27FC236}">
                <a16:creationId xmlns:a16="http://schemas.microsoft.com/office/drawing/2014/main" id="{7EA8247E-EE27-7E87-2F9F-9F7247A25F18}"/>
              </a:ext>
            </a:extLst>
          </p:cNvPr>
          <p:cNvSpPr txBox="1"/>
          <p:nvPr/>
        </p:nvSpPr>
        <p:spPr>
          <a:xfrm>
            <a:off x="486867" y="4989703"/>
            <a:ext cx="43484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00339F"/>
                </a:solidFill>
                <a:latin typeface="Arial MT"/>
                <a:cs typeface="Arial MT"/>
              </a:rPr>
              <a:t>T. 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Vafeiadis, </a:t>
            </a:r>
            <a:r>
              <a:rPr sz="1000" dirty="0">
                <a:solidFill>
                  <a:srgbClr val="00339F"/>
                </a:solidFill>
                <a:latin typeface="Arial MT"/>
                <a:cs typeface="Arial MT"/>
              </a:rPr>
              <a:t>The 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New Small </a:t>
            </a:r>
            <a:r>
              <a:rPr sz="1000" dirty="0">
                <a:solidFill>
                  <a:srgbClr val="00339F"/>
                </a:solidFill>
                <a:latin typeface="Arial MT"/>
                <a:cs typeface="Arial MT"/>
              </a:rPr>
              <a:t>Wheel 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project of ATLAS, CERN 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EP 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Detector </a:t>
            </a:r>
            <a:r>
              <a:rPr sz="1000" dirty="0">
                <a:solidFill>
                  <a:srgbClr val="00339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Seminar 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17/6/2022, 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http</a:t>
            </a:r>
            <a:r>
              <a:rPr sz="1000" dirty="0">
                <a:solidFill>
                  <a:srgbClr val="00339F"/>
                </a:solidFill>
                <a:latin typeface="Arial MT"/>
                <a:cs typeface="Arial MT"/>
              </a:rPr>
              <a:t>s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://</a:t>
            </a:r>
            <a:r>
              <a:rPr sz="1000" spc="-15" dirty="0">
                <a:solidFill>
                  <a:srgbClr val="00339F"/>
                </a:solidFill>
                <a:latin typeface="Arial MT"/>
                <a:cs typeface="Arial MT"/>
              </a:rPr>
              <a:t>i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n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di</a:t>
            </a:r>
            <a:r>
              <a:rPr sz="1000" dirty="0">
                <a:solidFill>
                  <a:srgbClr val="00339F"/>
                </a:solidFill>
                <a:latin typeface="Arial MT"/>
                <a:cs typeface="Arial MT"/>
              </a:rPr>
              <a:t>c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o.cern.</a:t>
            </a:r>
            <a:r>
              <a:rPr sz="1000" dirty="0">
                <a:solidFill>
                  <a:srgbClr val="00339F"/>
                </a:solidFill>
                <a:latin typeface="Arial MT"/>
                <a:cs typeface="Arial MT"/>
              </a:rPr>
              <a:t>c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h/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e</a:t>
            </a:r>
            <a:r>
              <a:rPr sz="1000" spc="-15" dirty="0">
                <a:solidFill>
                  <a:srgbClr val="00339F"/>
                </a:solidFill>
                <a:latin typeface="Arial MT"/>
                <a:cs typeface="Arial MT"/>
              </a:rPr>
              <a:t>v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e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n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t/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1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1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6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8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7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7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8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/a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t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ta</a:t>
            </a:r>
            <a:r>
              <a:rPr sz="1000" spc="-15" dirty="0">
                <a:solidFill>
                  <a:srgbClr val="00339F"/>
                </a:solidFill>
                <a:latin typeface="Arial MT"/>
                <a:cs typeface="Arial MT"/>
              </a:rPr>
              <a:t>c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h</a:t>
            </a:r>
            <a:r>
              <a:rPr sz="1000" dirty="0">
                <a:solidFill>
                  <a:srgbClr val="00339F"/>
                </a:solidFill>
                <a:latin typeface="Arial MT"/>
                <a:cs typeface="Arial MT"/>
              </a:rPr>
              <a:t>m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e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n</a:t>
            </a:r>
            <a:r>
              <a:rPr sz="1000" spc="-20" dirty="0">
                <a:solidFill>
                  <a:srgbClr val="00339F"/>
                </a:solidFill>
                <a:latin typeface="Arial MT"/>
                <a:cs typeface="Arial MT"/>
              </a:rPr>
              <a:t>t</a:t>
            </a:r>
            <a:r>
              <a:rPr sz="1000" dirty="0">
                <a:solidFill>
                  <a:srgbClr val="00339F"/>
                </a:solidFill>
                <a:latin typeface="Arial MT"/>
                <a:cs typeface="Arial MT"/>
              </a:rPr>
              <a:t>s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/2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4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6</a:t>
            </a:r>
            <a:r>
              <a:rPr sz="1000" spc="-25" dirty="0">
                <a:solidFill>
                  <a:srgbClr val="00339F"/>
                </a:solidFill>
                <a:latin typeface="Arial MT"/>
                <a:cs typeface="Arial MT"/>
              </a:rPr>
              <a:t>4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6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2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4/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4</a:t>
            </a:r>
            <a:r>
              <a:rPr sz="1000" spc="-20" dirty="0">
                <a:solidFill>
                  <a:srgbClr val="00339F"/>
                </a:solidFill>
                <a:latin typeface="Arial MT"/>
                <a:cs typeface="Arial MT"/>
              </a:rPr>
              <a:t>2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2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7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4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0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3/</a:t>
            </a:r>
            <a:r>
              <a:rPr sz="1000" spc="-25" dirty="0">
                <a:solidFill>
                  <a:srgbClr val="00339F"/>
                </a:solidFill>
                <a:latin typeface="Arial MT"/>
                <a:cs typeface="Arial MT"/>
              </a:rPr>
              <a:t>_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2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0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2</a:t>
            </a:r>
            <a:r>
              <a:rPr sz="1000" spc="-10" dirty="0">
                <a:solidFill>
                  <a:srgbClr val="00339F"/>
                </a:solidFill>
                <a:latin typeface="Arial MT"/>
                <a:cs typeface="Arial MT"/>
              </a:rPr>
              <a:t>2</a:t>
            </a:r>
            <a:r>
              <a:rPr sz="1000" spc="-5" dirty="0">
                <a:solidFill>
                  <a:srgbClr val="00339F"/>
                </a:solidFill>
                <a:latin typeface="Arial MT"/>
                <a:cs typeface="Arial MT"/>
              </a:rPr>
              <a:t>_0  6_17-TV-DetSeminar.pdf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AB61183B-6AFB-FC0C-2690-A8472F913903}"/>
              </a:ext>
            </a:extLst>
          </p:cNvPr>
          <p:cNvSpPr txBox="1"/>
          <p:nvPr/>
        </p:nvSpPr>
        <p:spPr>
          <a:xfrm>
            <a:off x="6363857" y="4989703"/>
            <a:ext cx="4685143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339F"/>
                </a:solidFill>
                <a:latin typeface="Arial MT"/>
                <a:cs typeface="Arial MT"/>
              </a:rPr>
              <a:t>151st </a:t>
            </a:r>
            <a:r>
              <a:rPr sz="1100" spc="-5" dirty="0">
                <a:solidFill>
                  <a:srgbClr val="00339F"/>
                </a:solidFill>
                <a:latin typeface="Arial MT"/>
                <a:cs typeface="Arial MT"/>
              </a:rPr>
              <a:t>LHCC Meeting </a:t>
            </a:r>
            <a:r>
              <a:rPr sz="1100" dirty="0">
                <a:solidFill>
                  <a:srgbClr val="00339F"/>
                </a:solidFill>
                <a:latin typeface="Arial MT"/>
                <a:cs typeface="Arial MT"/>
              </a:rPr>
              <a:t>- OPEN </a:t>
            </a:r>
            <a:r>
              <a:rPr sz="1100" spc="-5" dirty="0">
                <a:solidFill>
                  <a:srgbClr val="00339F"/>
                </a:solidFill>
                <a:latin typeface="Arial MT"/>
                <a:cs typeface="Arial MT"/>
              </a:rPr>
              <a:t>Session, </a:t>
            </a:r>
            <a:r>
              <a:rPr sz="1100" dirty="0">
                <a:solidFill>
                  <a:srgbClr val="00339F"/>
                </a:solidFill>
                <a:latin typeface="Arial MT"/>
                <a:cs typeface="Arial MT"/>
              </a:rPr>
              <a:t>ATLAS Status </a:t>
            </a:r>
            <a:r>
              <a:rPr sz="1100" spc="-5" dirty="0">
                <a:solidFill>
                  <a:srgbClr val="00339F"/>
                </a:solidFill>
                <a:latin typeface="Arial MT"/>
                <a:cs typeface="Arial MT"/>
              </a:rPr>
              <a:t>Report </a:t>
            </a:r>
            <a:r>
              <a:rPr sz="1100" dirty="0">
                <a:solidFill>
                  <a:srgbClr val="00339F"/>
                </a:solidFill>
                <a:latin typeface="Arial MT"/>
                <a:cs typeface="Arial MT"/>
              </a:rPr>
              <a:t>by T. J. </a:t>
            </a:r>
            <a:r>
              <a:rPr sz="1100" spc="-5" dirty="0">
                <a:solidFill>
                  <a:srgbClr val="00339F"/>
                </a:solidFill>
                <a:latin typeface="Arial MT"/>
                <a:cs typeface="Arial MT"/>
              </a:rPr>
              <a:t>Khoo, </a:t>
            </a:r>
            <a:r>
              <a:rPr sz="1100" dirty="0">
                <a:solidFill>
                  <a:srgbClr val="00339F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00339F"/>
                </a:solidFill>
                <a:latin typeface="Arial MT"/>
                <a:cs typeface="Arial MT"/>
              </a:rPr>
              <a:t>https://indico.cern.ch/event/1192325/contributions/5012980/attachments/2507852/4309670/LHCC_ </a:t>
            </a:r>
            <a:r>
              <a:rPr sz="1100" dirty="0">
                <a:solidFill>
                  <a:srgbClr val="00339F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00339F"/>
                </a:solidFill>
                <a:latin typeface="Arial MT"/>
                <a:cs typeface="Arial MT"/>
              </a:rPr>
              <a:t>20220914.pdf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61" name="Picture 60" descr="A screenshot of a graph&#10;&#10;Description automatically generated">
            <a:extLst>
              <a:ext uri="{FF2B5EF4-FFF2-40B4-BE49-F238E27FC236}">
                <a16:creationId xmlns:a16="http://schemas.microsoft.com/office/drawing/2014/main" id="{B5A02D05-1891-BC96-7225-3899752C3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25" y="203149"/>
            <a:ext cx="4588014" cy="467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86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0C21C-C497-8B2F-3C70-60ED740ECD6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776E7-162D-4F98-21B6-D93456DD032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18</a:t>
            </a:fld>
            <a:endParaRPr lang="en-US" spc="-5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DEFCFCE-42CD-18AE-1E93-3C2D04486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0501173" cy="553998"/>
          </a:xfrm>
        </p:spPr>
        <p:txBody>
          <a:bodyPr/>
          <a:lstStyle/>
          <a:p>
            <a:r>
              <a:rPr lang="en-US" sz="3600" i="0" u="none" strike="noStrike" cap="none" dirty="0">
                <a:solidFill>
                  <a:srgbClr val="00329E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ATLAS NSW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collage of images of a truck&#10;&#10;Description automatically generated">
            <a:extLst>
              <a:ext uri="{FF2B5EF4-FFF2-40B4-BE49-F238E27FC236}">
                <a16:creationId xmlns:a16="http://schemas.microsoft.com/office/drawing/2014/main" id="{3A62BA0A-FDA3-61F3-974E-CD12BDAC2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1" y="729438"/>
            <a:ext cx="10771337" cy="552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09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A5A0-C999-395E-62C3-9A6C24046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0501173" cy="553998"/>
          </a:xfrm>
        </p:spPr>
        <p:txBody>
          <a:bodyPr/>
          <a:lstStyle/>
          <a:p>
            <a:r>
              <a:rPr lang="en-US" sz="3600" i="0" u="none" strike="noStrike" cap="none" dirty="0">
                <a:solidFill>
                  <a:srgbClr val="00329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GEM for CMS Experiment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3667-A585-74D5-7C14-BD2B9831977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81337" y="6354081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EURIZON Detector School | Gaseous Detectors | 17th-28th 2023  Wuppertal</a:t>
            </a:r>
            <a:endParaRPr lang="en-US" spc="-15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40DA8-35E5-4077-DC18-5C952F91D1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19</a:t>
            </a:fld>
            <a:endParaRPr lang="en-US" spc="-5" dirty="0"/>
          </a:p>
        </p:txBody>
      </p:sp>
      <p:grpSp>
        <p:nvGrpSpPr>
          <p:cNvPr id="7" name="object 6">
            <a:extLst>
              <a:ext uri="{FF2B5EF4-FFF2-40B4-BE49-F238E27FC236}">
                <a16:creationId xmlns:a16="http://schemas.microsoft.com/office/drawing/2014/main" id="{583F9F00-0CDA-BBBF-D35C-96A7AAA850F8}"/>
              </a:ext>
            </a:extLst>
          </p:cNvPr>
          <p:cNvGrpSpPr/>
          <p:nvPr/>
        </p:nvGrpSpPr>
        <p:grpSpPr>
          <a:xfrm>
            <a:off x="3822192" y="1097059"/>
            <a:ext cx="6177138" cy="2046566"/>
            <a:chOff x="40505" y="1474163"/>
            <a:chExt cx="6913191" cy="2320019"/>
          </a:xfrm>
        </p:grpSpPr>
        <p:pic>
          <p:nvPicPr>
            <p:cNvPr id="8" name="object 7">
              <a:extLst>
                <a:ext uri="{FF2B5EF4-FFF2-40B4-BE49-F238E27FC236}">
                  <a16:creationId xmlns:a16="http://schemas.microsoft.com/office/drawing/2014/main" id="{57CFC4A9-DC46-41E4-F1EC-D72532721B7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268" y="1478925"/>
              <a:ext cx="2777859" cy="2315257"/>
            </a:xfrm>
            <a:prstGeom prst="rect">
              <a:avLst/>
            </a:prstGeom>
          </p:spPr>
        </p:pic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0A052633-9336-A2A5-19DC-F890DDFEA4F5}"/>
                </a:ext>
              </a:extLst>
            </p:cNvPr>
            <p:cNvSpPr/>
            <p:nvPr/>
          </p:nvSpPr>
          <p:spPr>
            <a:xfrm>
              <a:off x="40505" y="1474163"/>
              <a:ext cx="2752090" cy="2315258"/>
            </a:xfrm>
            <a:custGeom>
              <a:avLst/>
              <a:gdLst/>
              <a:ahLst/>
              <a:cxnLst/>
              <a:rect l="l" t="t" r="r" b="b"/>
              <a:pathLst>
                <a:path w="2752090" h="3009900">
                  <a:moveTo>
                    <a:pt x="0" y="0"/>
                  </a:moveTo>
                  <a:lnTo>
                    <a:pt x="2751599" y="0"/>
                  </a:lnTo>
                  <a:lnTo>
                    <a:pt x="2751599" y="3009463"/>
                  </a:lnTo>
                  <a:lnTo>
                    <a:pt x="0" y="300946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1E0E98FF-6F77-A6BC-E1BB-2B6A903582E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0798" y="1478925"/>
              <a:ext cx="1563619" cy="2266937"/>
            </a:xfrm>
            <a:prstGeom prst="rect">
              <a:avLst/>
            </a:prstGeom>
          </p:spPr>
        </p:pic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531CDAC5-12C1-35BC-357F-36233CECC501}"/>
                </a:ext>
              </a:extLst>
            </p:cNvPr>
            <p:cNvSpPr/>
            <p:nvPr/>
          </p:nvSpPr>
          <p:spPr>
            <a:xfrm>
              <a:off x="2804781" y="1474852"/>
              <a:ext cx="1732280" cy="2314569"/>
            </a:xfrm>
            <a:custGeom>
              <a:avLst/>
              <a:gdLst/>
              <a:ahLst/>
              <a:cxnLst/>
              <a:rect l="l" t="t" r="r" b="b"/>
              <a:pathLst>
                <a:path w="1732279" h="3009265">
                  <a:moveTo>
                    <a:pt x="0" y="0"/>
                  </a:moveTo>
                  <a:lnTo>
                    <a:pt x="1732089" y="0"/>
                  </a:lnTo>
                  <a:lnTo>
                    <a:pt x="1732089" y="3008774"/>
                  </a:lnTo>
                  <a:lnTo>
                    <a:pt x="0" y="300877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1">
              <a:extLst>
                <a:ext uri="{FF2B5EF4-FFF2-40B4-BE49-F238E27FC236}">
                  <a16:creationId xmlns:a16="http://schemas.microsoft.com/office/drawing/2014/main" id="{E26AB0BB-5675-7456-C243-A1DB73035C5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6259" y="1479613"/>
              <a:ext cx="2357437" cy="1847850"/>
            </a:xfrm>
            <a:prstGeom prst="rect">
              <a:avLst/>
            </a:prstGeom>
          </p:spPr>
        </p:pic>
      </p:grpSp>
      <p:sp>
        <p:nvSpPr>
          <p:cNvPr id="13" name="object 12">
            <a:extLst>
              <a:ext uri="{FF2B5EF4-FFF2-40B4-BE49-F238E27FC236}">
                <a16:creationId xmlns:a16="http://schemas.microsoft.com/office/drawing/2014/main" id="{C184E31F-F521-AF87-376D-6F0C0571C76D}"/>
              </a:ext>
            </a:extLst>
          </p:cNvPr>
          <p:cNvSpPr txBox="1"/>
          <p:nvPr/>
        </p:nvSpPr>
        <p:spPr>
          <a:xfrm>
            <a:off x="7627153" y="2662610"/>
            <a:ext cx="666115" cy="2165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-65" dirty="0">
                <a:latin typeface="Calibri"/>
                <a:cs typeface="Calibri"/>
              </a:rPr>
              <a:t>OR</a:t>
            </a:r>
            <a:r>
              <a:rPr sz="600" spc="-50" dirty="0">
                <a:latin typeface="Calibri"/>
                <a:cs typeface="Calibri"/>
              </a:rPr>
              <a:t>T</a:t>
            </a:r>
            <a:r>
              <a:rPr sz="600" spc="-15" dirty="0">
                <a:latin typeface="Calibri"/>
                <a:cs typeface="Calibri"/>
              </a:rPr>
              <a:t> </a:t>
            </a:r>
            <a:r>
              <a:rPr sz="600" spc="-60" dirty="0">
                <a:latin typeface="Calibri"/>
                <a:cs typeface="Calibri"/>
              </a:rPr>
              <a:t>AND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60" dirty="0">
                <a:latin typeface="Calibri"/>
                <a:cs typeface="Calibri"/>
              </a:rPr>
              <a:t>L</a:t>
            </a:r>
            <a:r>
              <a:rPr sz="600" spc="-70" dirty="0">
                <a:latin typeface="Calibri"/>
                <a:cs typeface="Calibri"/>
              </a:rPr>
              <a:t>O</a:t>
            </a:r>
            <a:r>
              <a:rPr sz="600" spc="-65" dirty="0">
                <a:latin typeface="Calibri"/>
                <a:cs typeface="Calibri"/>
              </a:rPr>
              <a:t>NG</a:t>
            </a:r>
            <a:r>
              <a:rPr sz="600" spc="-15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S</a:t>
            </a:r>
            <a:r>
              <a:rPr sz="600" spc="-45" dirty="0">
                <a:latin typeface="Calibri"/>
                <a:cs typeface="Calibri"/>
              </a:rPr>
              <a:t>Cs</a:t>
            </a:r>
            <a:endParaRPr sz="600">
              <a:latin typeface="Calibri"/>
              <a:cs typeface="Calibri"/>
            </a:endParaRPr>
          </a:p>
          <a:p>
            <a:pPr marL="13335">
              <a:lnSpc>
                <a:spcPct val="100000"/>
              </a:lnSpc>
              <a:spcBef>
                <a:spcPts val="30"/>
              </a:spcBef>
            </a:pPr>
            <a:r>
              <a:rPr sz="600" spc="-50" dirty="0">
                <a:latin typeface="Calibri"/>
                <a:cs typeface="Calibri"/>
              </a:rPr>
              <a:t>to</a:t>
            </a:r>
            <a:r>
              <a:rPr sz="600" spc="-45" dirty="0">
                <a:latin typeface="Calibri"/>
                <a:cs typeface="Calibri"/>
              </a:rPr>
              <a:t>nio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55" dirty="0">
                <a:latin typeface="Calibri"/>
                <a:cs typeface="Calibri"/>
              </a:rPr>
              <a:t>C</a:t>
            </a:r>
            <a:r>
              <a:rPr sz="600" spc="-60" dirty="0">
                <a:latin typeface="Calibri"/>
                <a:cs typeface="Calibri"/>
              </a:rPr>
              <a:t>o</a:t>
            </a:r>
            <a:r>
              <a:rPr sz="600" spc="-55" dirty="0">
                <a:latin typeface="Calibri"/>
                <a:cs typeface="Calibri"/>
              </a:rPr>
              <a:t>nde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5" dirty="0">
                <a:latin typeface="Calibri"/>
                <a:cs typeface="Calibri"/>
              </a:rPr>
              <a:t>15/10/20</a:t>
            </a:r>
            <a:r>
              <a:rPr sz="600" spc="-50" dirty="0">
                <a:latin typeface="Calibri"/>
                <a:cs typeface="Calibri"/>
              </a:rPr>
              <a:t>13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E5A82604-FCE4-F2C5-D886-6745B39C48FF}"/>
              </a:ext>
            </a:extLst>
          </p:cNvPr>
          <p:cNvSpPr/>
          <p:nvPr/>
        </p:nvSpPr>
        <p:spPr>
          <a:xfrm>
            <a:off x="7637091" y="1098307"/>
            <a:ext cx="2367280" cy="1857375"/>
          </a:xfrm>
          <a:custGeom>
            <a:avLst/>
            <a:gdLst/>
            <a:ahLst/>
            <a:cxnLst/>
            <a:rect l="l" t="t" r="r" b="b"/>
            <a:pathLst>
              <a:path w="2367279" h="1857375">
                <a:moveTo>
                  <a:pt x="0" y="0"/>
                </a:moveTo>
                <a:lnTo>
                  <a:pt x="2366963" y="0"/>
                </a:lnTo>
                <a:lnTo>
                  <a:pt x="2366963" y="1857375"/>
                </a:lnTo>
                <a:lnTo>
                  <a:pt x="0" y="185737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6C5077FE-4651-5C59-6E93-CAF09263DA48}"/>
              </a:ext>
            </a:extLst>
          </p:cNvPr>
          <p:cNvSpPr txBox="1"/>
          <p:nvPr/>
        </p:nvSpPr>
        <p:spPr>
          <a:xfrm>
            <a:off x="7968242" y="1830334"/>
            <a:ext cx="2889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100" b="1" spc="5" dirty="0">
                <a:latin typeface="Arial"/>
                <a:cs typeface="Arial"/>
              </a:rPr>
              <a:t>10</a:t>
            </a:r>
            <a:r>
              <a:rPr sz="1050" b="1" spc="7" baseline="27777" dirty="0">
                <a:latin typeface="Arial"/>
                <a:cs typeface="Arial"/>
              </a:rPr>
              <a:t>o</a:t>
            </a:r>
            <a:endParaRPr sz="1050" baseline="27777">
              <a:latin typeface="Arial"/>
              <a:cs typeface="Arial"/>
            </a:endParaRPr>
          </a:p>
        </p:txBody>
      </p:sp>
      <p:grpSp>
        <p:nvGrpSpPr>
          <p:cNvPr id="16" name="object 15">
            <a:extLst>
              <a:ext uri="{FF2B5EF4-FFF2-40B4-BE49-F238E27FC236}">
                <a16:creationId xmlns:a16="http://schemas.microsoft.com/office/drawing/2014/main" id="{05F402A0-730D-CD63-A7F6-AD382E2AC163}"/>
              </a:ext>
            </a:extLst>
          </p:cNvPr>
          <p:cNvGrpSpPr/>
          <p:nvPr/>
        </p:nvGrpSpPr>
        <p:grpSpPr>
          <a:xfrm>
            <a:off x="7963947" y="1240625"/>
            <a:ext cx="3385427" cy="4722363"/>
            <a:chOff x="4853137" y="1680633"/>
            <a:chExt cx="3385427" cy="4722363"/>
          </a:xfrm>
        </p:grpSpPr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1C011ED8-726A-2D0B-35DF-66AF6AC3A1E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73638" y="1860242"/>
              <a:ext cx="998185" cy="887729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5D544AC2-EC94-30EB-6339-1B3A5F48172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71167" y="1680633"/>
              <a:ext cx="359833" cy="359833"/>
            </a:xfrm>
            <a:prstGeom prst="rect">
              <a:avLst/>
            </a:prstGeom>
          </p:spPr>
        </p:pic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99FC82C8-640B-D348-0B17-F7D49835B9D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33310" y="1841522"/>
              <a:ext cx="117201" cy="115943"/>
            </a:xfrm>
            <a:prstGeom prst="rect">
              <a:avLst/>
            </a:prstGeom>
          </p:spPr>
        </p:pic>
        <p:pic>
          <p:nvPicPr>
            <p:cNvPr id="24" name="object 23">
              <a:extLst>
                <a:ext uri="{FF2B5EF4-FFF2-40B4-BE49-F238E27FC236}">
                  <a16:creationId xmlns:a16="http://schemas.microsoft.com/office/drawing/2014/main" id="{D6D882B8-6EA8-60BE-CD75-DE55375F871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53137" y="3347074"/>
              <a:ext cx="3385427" cy="2955113"/>
            </a:xfrm>
            <a:prstGeom prst="rect">
              <a:avLst/>
            </a:prstGeom>
          </p:spPr>
        </p:pic>
        <p:sp>
          <p:nvSpPr>
            <p:cNvPr id="25" name="object 24">
              <a:extLst>
                <a:ext uri="{FF2B5EF4-FFF2-40B4-BE49-F238E27FC236}">
                  <a16:creationId xmlns:a16="http://schemas.microsoft.com/office/drawing/2014/main" id="{9C10FC55-53E2-A857-71C6-4D89B8B6173F}"/>
                </a:ext>
              </a:extLst>
            </p:cNvPr>
            <p:cNvSpPr/>
            <p:nvPr/>
          </p:nvSpPr>
          <p:spPr>
            <a:xfrm>
              <a:off x="6741977" y="2314162"/>
              <a:ext cx="711200" cy="1227455"/>
            </a:xfrm>
            <a:custGeom>
              <a:avLst/>
              <a:gdLst/>
              <a:ahLst/>
              <a:cxnLst/>
              <a:rect l="l" t="t" r="r" b="b"/>
              <a:pathLst>
                <a:path w="711200" h="1227454">
                  <a:moveTo>
                    <a:pt x="710652" y="122689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02052B5A-5EB2-27FA-35FD-3C84DE808585}"/>
                </a:ext>
              </a:extLst>
            </p:cNvPr>
            <p:cNvSpPr/>
            <p:nvPr/>
          </p:nvSpPr>
          <p:spPr>
            <a:xfrm>
              <a:off x="5012781" y="3347075"/>
              <a:ext cx="603250" cy="990600"/>
            </a:xfrm>
            <a:custGeom>
              <a:avLst/>
              <a:gdLst/>
              <a:ahLst/>
              <a:cxnLst/>
              <a:rect l="l" t="t" r="r" b="b"/>
              <a:pathLst>
                <a:path w="603250" h="990600">
                  <a:moveTo>
                    <a:pt x="0" y="990206"/>
                  </a:moveTo>
                  <a:lnTo>
                    <a:pt x="603173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6">
              <a:extLst>
                <a:ext uri="{FF2B5EF4-FFF2-40B4-BE49-F238E27FC236}">
                  <a16:creationId xmlns:a16="http://schemas.microsoft.com/office/drawing/2014/main" id="{6D2D145D-FFE6-384A-9B75-75B39D602860}"/>
                </a:ext>
              </a:extLst>
            </p:cNvPr>
            <p:cNvSpPr/>
            <p:nvPr/>
          </p:nvSpPr>
          <p:spPr>
            <a:xfrm>
              <a:off x="5549150" y="5825146"/>
              <a:ext cx="2313305" cy="577850"/>
            </a:xfrm>
            <a:custGeom>
              <a:avLst/>
              <a:gdLst/>
              <a:ahLst/>
              <a:cxnLst/>
              <a:rect l="l" t="t" r="r" b="b"/>
              <a:pathLst>
                <a:path w="2313304" h="577850">
                  <a:moveTo>
                    <a:pt x="1336967" y="495782"/>
                  </a:moveTo>
                  <a:lnTo>
                    <a:pt x="1336814" y="494588"/>
                  </a:lnTo>
                  <a:lnTo>
                    <a:pt x="1336306" y="492417"/>
                  </a:lnTo>
                  <a:lnTo>
                    <a:pt x="1336192" y="491909"/>
                  </a:lnTo>
                  <a:lnTo>
                    <a:pt x="1331391" y="486384"/>
                  </a:lnTo>
                  <a:lnTo>
                    <a:pt x="1305369" y="492417"/>
                  </a:lnTo>
                  <a:lnTo>
                    <a:pt x="1281569" y="389750"/>
                  </a:lnTo>
                  <a:lnTo>
                    <a:pt x="1273848" y="366826"/>
                  </a:lnTo>
                  <a:lnTo>
                    <a:pt x="1272895" y="366839"/>
                  </a:lnTo>
                  <a:lnTo>
                    <a:pt x="1259344" y="370967"/>
                  </a:lnTo>
                  <a:lnTo>
                    <a:pt x="1231747" y="399249"/>
                  </a:lnTo>
                  <a:lnTo>
                    <a:pt x="1229817" y="403288"/>
                  </a:lnTo>
                  <a:lnTo>
                    <a:pt x="1229829" y="404050"/>
                  </a:lnTo>
                  <a:lnTo>
                    <a:pt x="1233906" y="414655"/>
                  </a:lnTo>
                  <a:lnTo>
                    <a:pt x="1234630" y="414655"/>
                  </a:lnTo>
                  <a:lnTo>
                    <a:pt x="1236218" y="413994"/>
                  </a:lnTo>
                  <a:lnTo>
                    <a:pt x="1237272" y="413245"/>
                  </a:lnTo>
                  <a:lnTo>
                    <a:pt x="1238427" y="412254"/>
                  </a:lnTo>
                  <a:lnTo>
                    <a:pt x="1261859" y="389750"/>
                  </a:lnTo>
                  <a:lnTo>
                    <a:pt x="1286433" y="495782"/>
                  </a:lnTo>
                  <a:lnTo>
                    <a:pt x="1286560" y="496773"/>
                  </a:lnTo>
                  <a:lnTo>
                    <a:pt x="1256728" y="503682"/>
                  </a:lnTo>
                  <a:lnTo>
                    <a:pt x="1256233" y="503974"/>
                  </a:lnTo>
                  <a:lnTo>
                    <a:pt x="1255445" y="504837"/>
                  </a:lnTo>
                  <a:lnTo>
                    <a:pt x="1255153" y="505409"/>
                  </a:lnTo>
                  <a:lnTo>
                    <a:pt x="1254785" y="506793"/>
                  </a:lnTo>
                  <a:lnTo>
                    <a:pt x="1254696" y="509612"/>
                  </a:lnTo>
                  <a:lnTo>
                    <a:pt x="1254848" y="510768"/>
                  </a:lnTo>
                  <a:lnTo>
                    <a:pt x="1260271" y="518680"/>
                  </a:lnTo>
                  <a:lnTo>
                    <a:pt x="1334795" y="501396"/>
                  </a:lnTo>
                  <a:lnTo>
                    <a:pt x="1335252" y="501154"/>
                  </a:lnTo>
                  <a:lnTo>
                    <a:pt x="1336078" y="500430"/>
                  </a:lnTo>
                  <a:lnTo>
                    <a:pt x="1336408" y="499922"/>
                  </a:lnTo>
                  <a:lnTo>
                    <a:pt x="1336852" y="498589"/>
                  </a:lnTo>
                  <a:lnTo>
                    <a:pt x="1336967" y="495782"/>
                  </a:lnTo>
                  <a:close/>
                </a:path>
                <a:path w="2313304" h="577850">
                  <a:moveTo>
                    <a:pt x="1388541" y="481876"/>
                  </a:moveTo>
                  <a:lnTo>
                    <a:pt x="1386192" y="471728"/>
                  </a:lnTo>
                  <a:lnTo>
                    <a:pt x="1384579" y="468591"/>
                  </a:lnTo>
                  <a:lnTo>
                    <a:pt x="1380477" y="466026"/>
                  </a:lnTo>
                  <a:lnTo>
                    <a:pt x="1377276" y="465886"/>
                  </a:lnTo>
                  <a:lnTo>
                    <a:pt x="1368425" y="467944"/>
                  </a:lnTo>
                  <a:lnTo>
                    <a:pt x="1365529" y="469506"/>
                  </a:lnTo>
                  <a:lnTo>
                    <a:pt x="1362913" y="473710"/>
                  </a:lnTo>
                  <a:lnTo>
                    <a:pt x="1362849" y="477329"/>
                  </a:lnTo>
                  <a:lnTo>
                    <a:pt x="1365211" y="487476"/>
                  </a:lnTo>
                  <a:lnTo>
                    <a:pt x="1366812" y="490613"/>
                  </a:lnTo>
                  <a:lnTo>
                    <a:pt x="1370914" y="493179"/>
                  </a:lnTo>
                  <a:lnTo>
                    <a:pt x="1374127" y="493318"/>
                  </a:lnTo>
                  <a:lnTo>
                    <a:pt x="1382966" y="491261"/>
                  </a:lnTo>
                  <a:lnTo>
                    <a:pt x="1385862" y="489699"/>
                  </a:lnTo>
                  <a:lnTo>
                    <a:pt x="1388478" y="485495"/>
                  </a:lnTo>
                  <a:lnTo>
                    <a:pt x="1388541" y="481876"/>
                  </a:lnTo>
                  <a:close/>
                </a:path>
                <a:path w="2313304" h="577850">
                  <a:moveTo>
                    <a:pt x="1505115" y="459066"/>
                  </a:moveTo>
                  <a:lnTo>
                    <a:pt x="1499108" y="446582"/>
                  </a:lnTo>
                  <a:lnTo>
                    <a:pt x="1437309" y="460908"/>
                  </a:lnTo>
                  <a:lnTo>
                    <a:pt x="1458544" y="425119"/>
                  </a:lnTo>
                  <a:lnTo>
                    <a:pt x="1476984" y="380415"/>
                  </a:lnTo>
                  <a:lnTo>
                    <a:pt x="1477556" y="375208"/>
                  </a:lnTo>
                  <a:lnTo>
                    <a:pt x="1477073" y="365874"/>
                  </a:lnTo>
                  <a:lnTo>
                    <a:pt x="1455229" y="330873"/>
                  </a:lnTo>
                  <a:lnTo>
                    <a:pt x="1439265" y="327748"/>
                  </a:lnTo>
                  <a:lnTo>
                    <a:pt x="1433080" y="328168"/>
                  </a:lnTo>
                  <a:lnTo>
                    <a:pt x="1395361" y="347179"/>
                  </a:lnTo>
                  <a:lnTo>
                    <a:pt x="1391831" y="354888"/>
                  </a:lnTo>
                  <a:lnTo>
                    <a:pt x="1392059" y="356514"/>
                  </a:lnTo>
                  <a:lnTo>
                    <a:pt x="1402613" y="361772"/>
                  </a:lnTo>
                  <a:lnTo>
                    <a:pt x="1404518" y="359930"/>
                  </a:lnTo>
                  <a:lnTo>
                    <a:pt x="1433868" y="346049"/>
                  </a:lnTo>
                  <a:lnTo>
                    <a:pt x="1440230" y="347179"/>
                  </a:lnTo>
                  <a:lnTo>
                    <a:pt x="1456639" y="378701"/>
                  </a:lnTo>
                  <a:lnTo>
                    <a:pt x="1456194" y="382968"/>
                  </a:lnTo>
                  <a:lnTo>
                    <a:pt x="1417434" y="462153"/>
                  </a:lnTo>
                  <a:lnTo>
                    <a:pt x="1416926" y="463207"/>
                  </a:lnTo>
                  <a:lnTo>
                    <a:pt x="1416227" y="465124"/>
                  </a:lnTo>
                  <a:lnTo>
                    <a:pt x="1415961" y="466064"/>
                  </a:lnTo>
                  <a:lnTo>
                    <a:pt x="1415630" y="467906"/>
                  </a:lnTo>
                  <a:lnTo>
                    <a:pt x="1415618" y="468922"/>
                  </a:lnTo>
                  <a:lnTo>
                    <a:pt x="1415897" y="471144"/>
                  </a:lnTo>
                  <a:lnTo>
                    <a:pt x="1422628" y="480910"/>
                  </a:lnTo>
                  <a:lnTo>
                    <a:pt x="1423555" y="480822"/>
                  </a:lnTo>
                  <a:lnTo>
                    <a:pt x="1502968" y="462419"/>
                  </a:lnTo>
                  <a:lnTo>
                    <a:pt x="1503527" y="462114"/>
                  </a:lnTo>
                  <a:lnTo>
                    <a:pt x="1504467" y="461213"/>
                  </a:lnTo>
                  <a:lnTo>
                    <a:pt x="1504619" y="460908"/>
                  </a:lnTo>
                  <a:lnTo>
                    <a:pt x="1504784" y="460603"/>
                  </a:lnTo>
                  <a:lnTo>
                    <a:pt x="1505115" y="459066"/>
                  </a:lnTo>
                  <a:close/>
                </a:path>
                <a:path w="2313304" h="577850">
                  <a:moveTo>
                    <a:pt x="1731200" y="407250"/>
                  </a:moveTo>
                  <a:lnTo>
                    <a:pt x="1715452" y="339293"/>
                  </a:lnTo>
                  <a:lnTo>
                    <a:pt x="1685505" y="310121"/>
                  </a:lnTo>
                  <a:lnTo>
                    <a:pt x="1679956" y="310235"/>
                  </a:lnTo>
                  <a:lnTo>
                    <a:pt x="1647088" y="334518"/>
                  </a:lnTo>
                  <a:lnTo>
                    <a:pt x="1644650" y="338823"/>
                  </a:lnTo>
                  <a:lnTo>
                    <a:pt x="1642808" y="336194"/>
                  </a:lnTo>
                  <a:lnTo>
                    <a:pt x="1617853" y="325132"/>
                  </a:lnTo>
                  <a:lnTo>
                    <a:pt x="1614030" y="325526"/>
                  </a:lnTo>
                  <a:lnTo>
                    <a:pt x="1582420" y="351637"/>
                  </a:lnTo>
                  <a:lnTo>
                    <a:pt x="1579283" y="338124"/>
                  </a:lnTo>
                  <a:lnTo>
                    <a:pt x="1575676" y="336308"/>
                  </a:lnTo>
                  <a:lnTo>
                    <a:pt x="1573530" y="336575"/>
                  </a:lnTo>
                  <a:lnTo>
                    <a:pt x="1563077" y="341363"/>
                  </a:lnTo>
                  <a:lnTo>
                    <a:pt x="1563141" y="342112"/>
                  </a:lnTo>
                  <a:lnTo>
                    <a:pt x="1586039" y="440905"/>
                  </a:lnTo>
                  <a:lnTo>
                    <a:pt x="1589036" y="442544"/>
                  </a:lnTo>
                  <a:lnTo>
                    <a:pt x="1590040" y="442544"/>
                  </a:lnTo>
                  <a:lnTo>
                    <a:pt x="1603984" y="436740"/>
                  </a:lnTo>
                  <a:lnTo>
                    <a:pt x="1587995" y="367766"/>
                  </a:lnTo>
                  <a:lnTo>
                    <a:pt x="1591487" y="360464"/>
                  </a:lnTo>
                  <a:lnTo>
                    <a:pt x="1613166" y="342112"/>
                  </a:lnTo>
                  <a:lnTo>
                    <a:pt x="1616278" y="342112"/>
                  </a:lnTo>
                  <a:lnTo>
                    <a:pt x="1649653" y="426161"/>
                  </a:lnTo>
                  <a:lnTo>
                    <a:pt x="1649895" y="426618"/>
                  </a:lnTo>
                  <a:lnTo>
                    <a:pt x="1650580" y="427291"/>
                  </a:lnTo>
                  <a:lnTo>
                    <a:pt x="1651139" y="427532"/>
                  </a:lnTo>
                  <a:lnTo>
                    <a:pt x="1652651" y="427786"/>
                  </a:lnTo>
                  <a:lnTo>
                    <a:pt x="1653641" y="427786"/>
                  </a:lnTo>
                  <a:lnTo>
                    <a:pt x="1667598" y="421995"/>
                  </a:lnTo>
                  <a:lnTo>
                    <a:pt x="1651609" y="353021"/>
                  </a:lnTo>
                  <a:lnTo>
                    <a:pt x="1655178" y="345706"/>
                  </a:lnTo>
                  <a:lnTo>
                    <a:pt x="1676781" y="327367"/>
                  </a:lnTo>
                  <a:lnTo>
                    <a:pt x="1679905" y="327367"/>
                  </a:lnTo>
                  <a:lnTo>
                    <a:pt x="1713153" y="411441"/>
                  </a:lnTo>
                  <a:lnTo>
                    <a:pt x="1713407" y="411886"/>
                  </a:lnTo>
                  <a:lnTo>
                    <a:pt x="1714182" y="412559"/>
                  </a:lnTo>
                  <a:lnTo>
                    <a:pt x="1714741" y="412788"/>
                  </a:lnTo>
                  <a:lnTo>
                    <a:pt x="1716265" y="413042"/>
                  </a:lnTo>
                  <a:lnTo>
                    <a:pt x="1717268" y="413042"/>
                  </a:lnTo>
                  <a:lnTo>
                    <a:pt x="1731175" y="407771"/>
                  </a:lnTo>
                  <a:lnTo>
                    <a:pt x="1731200" y="407250"/>
                  </a:lnTo>
                  <a:close/>
                </a:path>
                <a:path w="2313304" h="577850">
                  <a:moveTo>
                    <a:pt x="2312886" y="19850"/>
                  </a:moveTo>
                  <a:lnTo>
                    <a:pt x="2230043" y="0"/>
                  </a:lnTo>
                  <a:lnTo>
                    <a:pt x="2237714" y="32981"/>
                  </a:lnTo>
                  <a:lnTo>
                    <a:pt x="73253" y="536346"/>
                  </a:lnTo>
                  <a:lnTo>
                    <a:pt x="65582" y="503364"/>
                  </a:lnTo>
                  <a:lnTo>
                    <a:pt x="0" y="557733"/>
                  </a:lnTo>
                  <a:lnTo>
                    <a:pt x="82842" y="577583"/>
                  </a:lnTo>
                  <a:lnTo>
                    <a:pt x="75171" y="544588"/>
                  </a:lnTo>
                  <a:lnTo>
                    <a:pt x="2239632" y="41236"/>
                  </a:lnTo>
                  <a:lnTo>
                    <a:pt x="2247303" y="74218"/>
                  </a:lnTo>
                  <a:lnTo>
                    <a:pt x="2312886" y="198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7">
            <a:extLst>
              <a:ext uri="{FF2B5EF4-FFF2-40B4-BE49-F238E27FC236}">
                <a16:creationId xmlns:a16="http://schemas.microsoft.com/office/drawing/2014/main" id="{D0340B59-905E-967F-33D7-1AF0D4ED0EBB}"/>
              </a:ext>
            </a:extLst>
          </p:cNvPr>
          <p:cNvSpPr txBox="1"/>
          <p:nvPr/>
        </p:nvSpPr>
        <p:spPr>
          <a:xfrm>
            <a:off x="11282216" y="4352871"/>
            <a:ext cx="909319" cy="570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45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GEM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foils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45"/>
              </a:lnSpc>
            </a:pPr>
            <a:r>
              <a:rPr sz="1800" dirty="0">
                <a:latin typeface="Calibri"/>
                <a:cs typeface="Calibri"/>
              </a:rPr>
              <a:t>+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spacers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20A57B6D-5976-201E-917E-BCB0D6AF1470}"/>
              </a:ext>
            </a:extLst>
          </p:cNvPr>
          <p:cNvSpPr txBox="1"/>
          <p:nvPr/>
        </p:nvSpPr>
        <p:spPr>
          <a:xfrm>
            <a:off x="10813416" y="3143626"/>
            <a:ext cx="1093470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RO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board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600">
              <a:latin typeface="Calibri"/>
              <a:cs typeface="Calibri"/>
            </a:endParaRPr>
          </a:p>
          <a:p>
            <a:pPr marL="494665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F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m</a:t>
            </a:r>
            <a:r>
              <a:rPr sz="1800" dirty="0"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29">
            <a:extLst>
              <a:ext uri="{FF2B5EF4-FFF2-40B4-BE49-F238E27FC236}">
                <a16:creationId xmlns:a16="http://schemas.microsoft.com/office/drawing/2014/main" id="{CD7AE95B-FC13-ED6A-835C-BA61CC52CB9B}"/>
              </a:ext>
            </a:extLst>
          </p:cNvPr>
          <p:cNvSpPr txBox="1"/>
          <p:nvPr/>
        </p:nvSpPr>
        <p:spPr>
          <a:xfrm>
            <a:off x="11054347" y="5304098"/>
            <a:ext cx="1044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Drift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board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7AB3F0C5-5519-D800-FDA5-868DAF66B3C0}"/>
              </a:ext>
            </a:extLst>
          </p:cNvPr>
          <p:cNvSpPr txBox="1"/>
          <p:nvPr/>
        </p:nvSpPr>
        <p:spPr>
          <a:xfrm>
            <a:off x="10242308" y="1122701"/>
            <a:ext cx="1565275" cy="882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0"/>
              </a:spcBef>
            </a:pPr>
            <a:r>
              <a:rPr sz="1400" spc="-25" dirty="0">
                <a:solidFill>
                  <a:srgbClr val="0028DC"/>
                </a:solidFill>
                <a:latin typeface="Calibri"/>
                <a:cs typeface="Calibri"/>
              </a:rPr>
              <a:t>Two </a:t>
            </a:r>
            <a:r>
              <a:rPr sz="1400" spc="-10" dirty="0">
                <a:solidFill>
                  <a:srgbClr val="0028DC"/>
                </a:solidFill>
                <a:latin typeface="Calibri"/>
                <a:cs typeface="Calibri"/>
              </a:rPr>
              <a:t>different </a:t>
            </a:r>
            <a:r>
              <a:rPr sz="1400" dirty="0">
                <a:solidFill>
                  <a:srgbClr val="0028DC"/>
                </a:solidFill>
                <a:latin typeface="Calibri"/>
                <a:cs typeface="Calibri"/>
              </a:rPr>
              <a:t>shapes </a:t>
            </a:r>
            <a:r>
              <a:rPr sz="1400" spc="-305" dirty="0">
                <a:solidFill>
                  <a:srgbClr val="0028DC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28DC"/>
                </a:solidFill>
                <a:latin typeface="Calibri"/>
                <a:cs typeface="Calibri"/>
              </a:rPr>
              <a:t>(long</a:t>
            </a:r>
            <a:r>
              <a:rPr sz="1400" spc="-20" dirty="0">
                <a:solidFill>
                  <a:srgbClr val="0028D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28DC"/>
                </a:solidFill>
                <a:latin typeface="Calibri"/>
                <a:cs typeface="Calibri"/>
              </a:rPr>
              <a:t>and</a:t>
            </a:r>
            <a:r>
              <a:rPr sz="1400" spc="-20" dirty="0">
                <a:solidFill>
                  <a:srgbClr val="0028D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28DC"/>
                </a:solidFill>
                <a:latin typeface="Calibri"/>
                <a:cs typeface="Calibri"/>
              </a:rPr>
              <a:t>short)</a:t>
            </a:r>
            <a:r>
              <a:rPr sz="1400" spc="-20" dirty="0">
                <a:solidFill>
                  <a:srgbClr val="0028DC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28DC"/>
                </a:solidFill>
                <a:latin typeface="Calibri"/>
                <a:cs typeface="Calibri"/>
              </a:rPr>
              <a:t>to</a:t>
            </a:r>
            <a:r>
              <a:rPr sz="1400" spc="-20" dirty="0">
                <a:solidFill>
                  <a:srgbClr val="0028DC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28DC"/>
                </a:solidFill>
                <a:latin typeface="Calibri"/>
                <a:cs typeface="Calibri"/>
              </a:rPr>
              <a:t>fit </a:t>
            </a:r>
            <a:r>
              <a:rPr sz="1400" spc="-300" dirty="0">
                <a:solidFill>
                  <a:srgbClr val="0028D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28DC"/>
                </a:solidFill>
                <a:latin typeface="Calibri"/>
                <a:cs typeface="Calibri"/>
              </a:rPr>
              <a:t>the CMS </a:t>
            </a:r>
            <a:r>
              <a:rPr sz="1400" spc="-5" dirty="0">
                <a:solidFill>
                  <a:srgbClr val="0028DC"/>
                </a:solidFill>
                <a:latin typeface="Calibri"/>
                <a:cs typeface="Calibri"/>
              </a:rPr>
              <a:t>mechanical </a:t>
            </a:r>
            <a:r>
              <a:rPr sz="1400" dirty="0">
                <a:solidFill>
                  <a:srgbClr val="0028DC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28DC"/>
                </a:solidFill>
                <a:latin typeface="Calibri"/>
                <a:cs typeface="Calibri"/>
              </a:rPr>
              <a:t>structure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D8853C88-ADE0-E0BD-4B65-D1527D31765E}"/>
              </a:ext>
            </a:extLst>
          </p:cNvPr>
          <p:cNvSpPr/>
          <p:nvPr/>
        </p:nvSpPr>
        <p:spPr>
          <a:xfrm>
            <a:off x="9009374" y="1575242"/>
            <a:ext cx="1156335" cy="362585"/>
          </a:xfrm>
          <a:custGeom>
            <a:avLst/>
            <a:gdLst/>
            <a:ahLst/>
            <a:cxnLst/>
            <a:rect l="l" t="t" r="r" b="b"/>
            <a:pathLst>
              <a:path w="1156334" h="362585">
                <a:moveTo>
                  <a:pt x="1156322" y="7848"/>
                </a:moveTo>
                <a:lnTo>
                  <a:pt x="1154188" y="4203"/>
                </a:lnTo>
                <a:lnTo>
                  <a:pt x="1153668" y="0"/>
                </a:lnTo>
                <a:lnTo>
                  <a:pt x="75120" y="132473"/>
                </a:lnTo>
                <a:lnTo>
                  <a:pt x="70993" y="98856"/>
                </a:lnTo>
                <a:lnTo>
                  <a:pt x="0" y="145961"/>
                </a:lnTo>
                <a:lnTo>
                  <a:pt x="80276" y="174485"/>
                </a:lnTo>
                <a:lnTo>
                  <a:pt x="76149" y="140868"/>
                </a:lnTo>
                <a:lnTo>
                  <a:pt x="1134351" y="10896"/>
                </a:lnTo>
                <a:lnTo>
                  <a:pt x="605370" y="320255"/>
                </a:lnTo>
                <a:lnTo>
                  <a:pt x="588276" y="291020"/>
                </a:lnTo>
                <a:lnTo>
                  <a:pt x="541743" y="362381"/>
                </a:lnTo>
                <a:lnTo>
                  <a:pt x="626745" y="356806"/>
                </a:lnTo>
                <a:lnTo>
                  <a:pt x="609650" y="327571"/>
                </a:lnTo>
                <a:lnTo>
                  <a:pt x="1156322" y="7848"/>
                </a:lnTo>
                <a:close/>
              </a:path>
            </a:pathLst>
          </a:custGeom>
          <a:solidFill>
            <a:srgbClr val="002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11">
            <a:extLst>
              <a:ext uri="{FF2B5EF4-FFF2-40B4-BE49-F238E27FC236}">
                <a16:creationId xmlns:a16="http://schemas.microsoft.com/office/drawing/2014/main" id="{4677DCC7-CBA9-5F63-DC63-A1BD529AEBE3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3163" y="3224624"/>
            <a:ext cx="6672437" cy="2955113"/>
          </a:xfrm>
          <a:prstGeom prst="rect">
            <a:avLst/>
          </a:prstGeom>
        </p:spPr>
      </p:pic>
      <p:sp>
        <p:nvSpPr>
          <p:cNvPr id="36" name="object 13">
            <a:extLst>
              <a:ext uri="{FF2B5EF4-FFF2-40B4-BE49-F238E27FC236}">
                <a16:creationId xmlns:a16="http://schemas.microsoft.com/office/drawing/2014/main" id="{CC0FDE7E-FA87-CC3F-DF80-818B32F5267D}"/>
              </a:ext>
            </a:extLst>
          </p:cNvPr>
          <p:cNvSpPr/>
          <p:nvPr/>
        </p:nvSpPr>
        <p:spPr>
          <a:xfrm>
            <a:off x="2801608" y="4724400"/>
            <a:ext cx="1770392" cy="1245767"/>
          </a:xfrm>
          <a:custGeom>
            <a:avLst/>
            <a:gdLst/>
            <a:ahLst/>
            <a:cxnLst/>
            <a:rect l="l" t="t" r="r" b="b"/>
            <a:pathLst>
              <a:path w="1275079" h="1275079">
                <a:moveTo>
                  <a:pt x="0" y="637362"/>
                </a:moveTo>
                <a:lnTo>
                  <a:pt x="1748" y="589794"/>
                </a:lnTo>
                <a:lnTo>
                  <a:pt x="6910" y="543177"/>
                </a:lnTo>
                <a:lnTo>
                  <a:pt x="15364" y="497632"/>
                </a:lnTo>
                <a:lnTo>
                  <a:pt x="26985" y="453283"/>
                </a:lnTo>
                <a:lnTo>
                  <a:pt x="41651" y="410253"/>
                </a:lnTo>
                <a:lnTo>
                  <a:pt x="59238" y="368666"/>
                </a:lnTo>
                <a:lnTo>
                  <a:pt x="79623" y="328644"/>
                </a:lnTo>
                <a:lnTo>
                  <a:pt x="102682" y="290311"/>
                </a:lnTo>
                <a:lnTo>
                  <a:pt x="128294" y="253791"/>
                </a:lnTo>
                <a:lnTo>
                  <a:pt x="156334" y="219205"/>
                </a:lnTo>
                <a:lnTo>
                  <a:pt x="186679" y="186679"/>
                </a:lnTo>
                <a:lnTo>
                  <a:pt x="219205" y="156334"/>
                </a:lnTo>
                <a:lnTo>
                  <a:pt x="253791" y="128294"/>
                </a:lnTo>
                <a:lnTo>
                  <a:pt x="290311" y="102682"/>
                </a:lnTo>
                <a:lnTo>
                  <a:pt x="328644" y="79623"/>
                </a:lnTo>
                <a:lnTo>
                  <a:pt x="368666" y="59238"/>
                </a:lnTo>
                <a:lnTo>
                  <a:pt x="410253" y="41651"/>
                </a:lnTo>
                <a:lnTo>
                  <a:pt x="453283" y="26985"/>
                </a:lnTo>
                <a:lnTo>
                  <a:pt x="497632" y="15364"/>
                </a:lnTo>
                <a:lnTo>
                  <a:pt x="543177" y="6910"/>
                </a:lnTo>
                <a:lnTo>
                  <a:pt x="589794" y="1748"/>
                </a:lnTo>
                <a:lnTo>
                  <a:pt x="637362" y="0"/>
                </a:lnTo>
                <a:lnTo>
                  <a:pt x="684929" y="1748"/>
                </a:lnTo>
                <a:lnTo>
                  <a:pt x="731546" y="6910"/>
                </a:lnTo>
                <a:lnTo>
                  <a:pt x="777091" y="15364"/>
                </a:lnTo>
                <a:lnTo>
                  <a:pt x="821440" y="26985"/>
                </a:lnTo>
                <a:lnTo>
                  <a:pt x="864470" y="41651"/>
                </a:lnTo>
                <a:lnTo>
                  <a:pt x="906057" y="59238"/>
                </a:lnTo>
                <a:lnTo>
                  <a:pt x="946079" y="79623"/>
                </a:lnTo>
                <a:lnTo>
                  <a:pt x="984412" y="102682"/>
                </a:lnTo>
                <a:lnTo>
                  <a:pt x="1020932" y="128294"/>
                </a:lnTo>
                <a:lnTo>
                  <a:pt x="1055518" y="156334"/>
                </a:lnTo>
                <a:lnTo>
                  <a:pt x="1088045" y="186679"/>
                </a:lnTo>
                <a:lnTo>
                  <a:pt x="1118389" y="219205"/>
                </a:lnTo>
                <a:lnTo>
                  <a:pt x="1146429" y="253791"/>
                </a:lnTo>
                <a:lnTo>
                  <a:pt x="1172041" y="290311"/>
                </a:lnTo>
                <a:lnTo>
                  <a:pt x="1195100" y="328644"/>
                </a:lnTo>
                <a:lnTo>
                  <a:pt x="1215485" y="368666"/>
                </a:lnTo>
                <a:lnTo>
                  <a:pt x="1233072" y="410253"/>
                </a:lnTo>
                <a:lnTo>
                  <a:pt x="1247738" y="453283"/>
                </a:lnTo>
                <a:lnTo>
                  <a:pt x="1259359" y="497632"/>
                </a:lnTo>
                <a:lnTo>
                  <a:pt x="1267813" y="543177"/>
                </a:lnTo>
                <a:lnTo>
                  <a:pt x="1272975" y="589794"/>
                </a:lnTo>
                <a:lnTo>
                  <a:pt x="1274724" y="637362"/>
                </a:lnTo>
                <a:lnTo>
                  <a:pt x="1272975" y="684929"/>
                </a:lnTo>
                <a:lnTo>
                  <a:pt x="1267813" y="731546"/>
                </a:lnTo>
                <a:lnTo>
                  <a:pt x="1259359" y="777091"/>
                </a:lnTo>
                <a:lnTo>
                  <a:pt x="1247738" y="821440"/>
                </a:lnTo>
                <a:lnTo>
                  <a:pt x="1233072" y="864470"/>
                </a:lnTo>
                <a:lnTo>
                  <a:pt x="1215485" y="906057"/>
                </a:lnTo>
                <a:lnTo>
                  <a:pt x="1195100" y="946079"/>
                </a:lnTo>
                <a:lnTo>
                  <a:pt x="1172041" y="984412"/>
                </a:lnTo>
                <a:lnTo>
                  <a:pt x="1146429" y="1020932"/>
                </a:lnTo>
                <a:lnTo>
                  <a:pt x="1118389" y="1055518"/>
                </a:lnTo>
                <a:lnTo>
                  <a:pt x="1088045" y="1088045"/>
                </a:lnTo>
                <a:lnTo>
                  <a:pt x="1055518" y="1118389"/>
                </a:lnTo>
                <a:lnTo>
                  <a:pt x="1020932" y="1146429"/>
                </a:lnTo>
                <a:lnTo>
                  <a:pt x="984412" y="1172041"/>
                </a:lnTo>
                <a:lnTo>
                  <a:pt x="946079" y="1195100"/>
                </a:lnTo>
                <a:lnTo>
                  <a:pt x="906057" y="1215485"/>
                </a:lnTo>
                <a:lnTo>
                  <a:pt x="864470" y="1233072"/>
                </a:lnTo>
                <a:lnTo>
                  <a:pt x="821440" y="1247738"/>
                </a:lnTo>
                <a:lnTo>
                  <a:pt x="777091" y="1259359"/>
                </a:lnTo>
                <a:lnTo>
                  <a:pt x="731546" y="1267813"/>
                </a:lnTo>
                <a:lnTo>
                  <a:pt x="684929" y="1272975"/>
                </a:lnTo>
                <a:lnTo>
                  <a:pt x="637362" y="1274724"/>
                </a:lnTo>
                <a:lnTo>
                  <a:pt x="589794" y="1272975"/>
                </a:lnTo>
                <a:lnTo>
                  <a:pt x="543177" y="1267813"/>
                </a:lnTo>
                <a:lnTo>
                  <a:pt x="497632" y="1259359"/>
                </a:lnTo>
                <a:lnTo>
                  <a:pt x="453283" y="1247738"/>
                </a:lnTo>
                <a:lnTo>
                  <a:pt x="410253" y="1233072"/>
                </a:lnTo>
                <a:lnTo>
                  <a:pt x="368666" y="1215485"/>
                </a:lnTo>
                <a:lnTo>
                  <a:pt x="328644" y="1195100"/>
                </a:lnTo>
                <a:lnTo>
                  <a:pt x="290311" y="1172041"/>
                </a:lnTo>
                <a:lnTo>
                  <a:pt x="253791" y="1146429"/>
                </a:lnTo>
                <a:lnTo>
                  <a:pt x="219205" y="1118389"/>
                </a:lnTo>
                <a:lnTo>
                  <a:pt x="186679" y="1088045"/>
                </a:lnTo>
                <a:lnTo>
                  <a:pt x="156334" y="1055518"/>
                </a:lnTo>
                <a:lnTo>
                  <a:pt x="128294" y="1020932"/>
                </a:lnTo>
                <a:lnTo>
                  <a:pt x="102682" y="984412"/>
                </a:lnTo>
                <a:lnTo>
                  <a:pt x="79623" y="946079"/>
                </a:lnTo>
                <a:lnTo>
                  <a:pt x="59238" y="906057"/>
                </a:lnTo>
                <a:lnTo>
                  <a:pt x="41651" y="864470"/>
                </a:lnTo>
                <a:lnTo>
                  <a:pt x="26985" y="821440"/>
                </a:lnTo>
                <a:lnTo>
                  <a:pt x="15364" y="777091"/>
                </a:lnTo>
                <a:lnTo>
                  <a:pt x="6910" y="731546"/>
                </a:lnTo>
                <a:lnTo>
                  <a:pt x="1748" y="684929"/>
                </a:lnTo>
                <a:lnTo>
                  <a:pt x="0" y="637362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6E97D2-EC18-95AB-05EF-A3E91E853AE7}"/>
              </a:ext>
            </a:extLst>
          </p:cNvPr>
          <p:cNvSpPr txBox="1"/>
          <p:nvPr/>
        </p:nvSpPr>
        <p:spPr>
          <a:xfrm>
            <a:off x="290593" y="1401514"/>
            <a:ext cx="3378335" cy="1477631"/>
          </a:xfrm>
          <a:prstGeom prst="rect">
            <a:avLst/>
          </a:prstGeom>
          <a:solidFill>
            <a:srgbClr val="0032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spc="-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GEM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upgrade: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new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stations </a:t>
            </a:r>
            <a:r>
              <a:rPr lang="en-US" b="1" spc="-39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GE1/1, GE2/1</a:t>
            </a:r>
            <a:r>
              <a:rPr lang="en-US" b="1" spc="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ME0</a:t>
            </a:r>
            <a:r>
              <a:rPr lang="en-US" b="1" spc="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b="1" spc="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triple-GEM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DFE249D3-7F3A-6B14-BE35-7F77FCE229C4}"/>
              </a:ext>
            </a:extLst>
          </p:cNvPr>
          <p:cNvSpPr/>
          <p:nvPr/>
        </p:nvSpPr>
        <p:spPr>
          <a:xfrm flipH="1">
            <a:off x="2262672" y="2514601"/>
            <a:ext cx="1106247" cy="2209800"/>
          </a:xfrm>
          <a:custGeom>
            <a:avLst/>
            <a:gdLst/>
            <a:ahLst/>
            <a:cxnLst/>
            <a:rect l="l" t="t" r="r" b="b"/>
            <a:pathLst>
              <a:path w="1966595" h="1303020">
                <a:moveTo>
                  <a:pt x="1955528" y="0"/>
                </a:moveTo>
                <a:lnTo>
                  <a:pt x="58338" y="1252766"/>
                </a:lnTo>
                <a:lnTo>
                  <a:pt x="42593" y="1228921"/>
                </a:lnTo>
                <a:lnTo>
                  <a:pt x="0" y="1302703"/>
                </a:lnTo>
                <a:lnTo>
                  <a:pt x="84582" y="1292509"/>
                </a:lnTo>
                <a:lnTo>
                  <a:pt x="68836" y="1268663"/>
                </a:lnTo>
                <a:lnTo>
                  <a:pt x="1966024" y="15897"/>
                </a:lnTo>
                <a:lnTo>
                  <a:pt x="1955528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892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A5A0-C999-395E-62C3-9A6C24046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1644173" cy="492443"/>
          </a:xfrm>
        </p:spPr>
        <p:txBody>
          <a:bodyPr/>
          <a:lstStyle/>
          <a:p>
            <a:r>
              <a:rPr lang="it" sz="3200" dirty="0"/>
              <a:t>Lecture #6: </a:t>
            </a:r>
            <a:r>
              <a:rPr lang="en-US" sz="3200" i="0" u="none" strike="noStrike" cap="none" dirty="0">
                <a:solidFill>
                  <a:srgbClr val="00329E"/>
                </a:solidFill>
                <a:latin typeface="Arial"/>
                <a:ea typeface="Arial"/>
                <a:cs typeface="Arial"/>
                <a:sym typeface="Arial"/>
              </a:rPr>
              <a:t>MPGDs Applications</a:t>
            </a:r>
            <a:endParaRPr lang="en-US" sz="3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3667-A585-74D5-7C14-BD2B9831977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7" y="6394689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40DA8-35E5-4077-DC18-5C952F91D1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endParaRPr lang="en-US" spc="-5" dirty="0"/>
          </a:p>
        </p:txBody>
      </p:sp>
      <p:sp>
        <p:nvSpPr>
          <p:cNvPr id="3" name="Google Shape;73;p16">
            <a:extLst>
              <a:ext uri="{FF2B5EF4-FFF2-40B4-BE49-F238E27FC236}">
                <a16:creationId xmlns:a16="http://schemas.microsoft.com/office/drawing/2014/main" id="{4AD3473C-F7FE-80FA-620E-2D0E8F848CA6}"/>
              </a:ext>
            </a:extLst>
          </p:cNvPr>
          <p:cNvSpPr txBox="1"/>
          <p:nvPr/>
        </p:nvSpPr>
        <p:spPr>
          <a:xfrm>
            <a:off x="457200" y="1160399"/>
            <a:ext cx="10261237" cy="5155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79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</a:pPr>
            <a:endParaRPr lang="en-US" sz="1800" b="0" i="0" u="none" strike="noStrike" cap="none" dirty="0">
              <a:solidFill>
                <a:srgbClr val="00329E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625475" marR="0" lvl="0" indent="-307975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29E"/>
              </a:buClr>
              <a:buSzPct val="94000"/>
              <a:buFont typeface="Arial"/>
              <a:buChar char="●"/>
            </a:pPr>
            <a:r>
              <a:rPr lang="it" sz="2200" dirty="0">
                <a:solidFill>
                  <a:srgbClr val="003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MPGD family</a:t>
            </a:r>
          </a:p>
          <a:p>
            <a:pPr marL="625475" marR="0" lvl="0" indent="-307975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29E"/>
              </a:buClr>
              <a:buSzPct val="94000"/>
              <a:buFont typeface="Arial"/>
              <a:buChar char="●"/>
            </a:pPr>
            <a:r>
              <a:rPr lang="it" sz="2200" dirty="0">
                <a:solidFill>
                  <a:srgbClr val="003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 Applications</a:t>
            </a:r>
          </a:p>
          <a:p>
            <a:pPr marL="1082675" lvl="1" indent="-307975">
              <a:spcAft>
                <a:spcPts val="600"/>
              </a:spcAft>
              <a:buClr>
                <a:srgbClr val="00329E"/>
              </a:buClr>
              <a:buSzPct val="94000"/>
              <a:buFont typeface="Arial"/>
              <a:buChar char="●"/>
            </a:pPr>
            <a:r>
              <a:rPr lang="it" sz="2200" dirty="0">
                <a:latin typeface="Arial" panose="020B0604020202020204" pitchFamily="34" charset="0"/>
                <a:cs typeface="Arial" panose="020B0604020202020204" pitchFamily="34" charset="0"/>
              </a:rPr>
              <a:t>Gaseaus detector at LHC</a:t>
            </a:r>
          </a:p>
          <a:p>
            <a:pPr marL="1082675" lvl="1" indent="-307975">
              <a:spcAft>
                <a:spcPts val="600"/>
              </a:spcAft>
              <a:buClr>
                <a:srgbClr val="00329E"/>
              </a:buClr>
              <a:buSzPct val="94000"/>
              <a:buFont typeface="Arial"/>
              <a:buChar char="●"/>
            </a:pPr>
            <a:r>
              <a:rPr lang="it" sz="2200" dirty="0">
                <a:latin typeface="Arial" panose="020B0604020202020204" pitchFamily="34" charset="0"/>
                <a:cs typeface="Arial" panose="020B0604020202020204" pitchFamily="34" charset="0"/>
              </a:rPr>
              <a:t>The ATLAS NSW MM</a:t>
            </a:r>
          </a:p>
          <a:p>
            <a:pPr marL="1082675" lvl="1" indent="-307975">
              <a:spcAft>
                <a:spcPts val="600"/>
              </a:spcAft>
              <a:buClr>
                <a:srgbClr val="00329E"/>
              </a:buClr>
              <a:buSzPct val="94000"/>
              <a:buFont typeface="Arial"/>
              <a:buChar char="●"/>
            </a:pPr>
            <a:r>
              <a:rPr lang="it" sz="2200" b="0" i="0" u="none" strike="noStrike" cap="none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GEM: CMS, ALICE TPC, KLOE, LHCb, Totem,  </a:t>
            </a:r>
          </a:p>
          <a:p>
            <a:pPr marL="1082675" lvl="1" indent="-307975">
              <a:spcAft>
                <a:spcPts val="600"/>
              </a:spcAft>
              <a:buClr>
                <a:srgbClr val="00329E"/>
              </a:buClr>
              <a:buSzPct val="94000"/>
              <a:buFont typeface="Arial"/>
              <a:buChar char="●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Cylindrical Micromegas: CLAS12 @JLAB</a:t>
            </a:r>
            <a:endParaRPr lang="en-US" sz="2200" b="0" i="0" u="none" strike="noStrike" cap="none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082675" lvl="1" indent="-307975">
              <a:spcAft>
                <a:spcPts val="600"/>
              </a:spcAft>
              <a:buClr>
                <a:srgbClr val="00329E"/>
              </a:buClr>
              <a:buSzPct val="94000"/>
              <a:buFont typeface="Arial"/>
              <a:buChar char="●"/>
            </a:pPr>
            <a:r>
              <a:rPr lang="it" sz="22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Cylindrical GEM:</a:t>
            </a:r>
            <a:r>
              <a:rPr lang="it" sz="2200" b="0" i="0" u="none" strike="noStrike" cap="none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BESIII </a:t>
            </a:r>
          </a:p>
          <a:p>
            <a:pPr marL="625475" marR="0" lvl="0" indent="-307975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29E"/>
              </a:buClr>
              <a:buSzPct val="94000"/>
              <a:buFont typeface="Arial"/>
              <a:buChar char="●"/>
            </a:pPr>
            <a:r>
              <a:rPr lang="it" sz="2200" dirty="0">
                <a:solidFill>
                  <a:srgbClr val="00329E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Non-HEP Applications</a:t>
            </a:r>
          </a:p>
          <a:p>
            <a:pPr marL="1082675" lvl="1" indent="-307975">
              <a:spcAft>
                <a:spcPts val="600"/>
              </a:spcAft>
              <a:buClr>
                <a:srgbClr val="00329E"/>
              </a:buClr>
              <a:buSzPct val="94000"/>
              <a:buFont typeface="Arial"/>
              <a:buChar char="●"/>
            </a:pPr>
            <a:r>
              <a:rPr lang="it" sz="2200" b="0" i="0" u="none" strike="noStrike" cap="none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Muography</a:t>
            </a:r>
          </a:p>
          <a:p>
            <a:pPr marL="1539875" lvl="2" indent="-307975">
              <a:spcAft>
                <a:spcPts val="600"/>
              </a:spcAft>
              <a:buClr>
                <a:srgbClr val="00329E"/>
              </a:buClr>
              <a:buSzPct val="94000"/>
              <a:buFont typeface="Arial"/>
              <a:buChar char="●"/>
            </a:pPr>
            <a:r>
              <a:rPr lang="it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Neutrons</a:t>
            </a:r>
            <a:r>
              <a:rPr lang="it" b="0" i="0" u="none" strike="noStrike" cap="none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(only hints) </a:t>
            </a:r>
          </a:p>
          <a:p>
            <a:pPr marL="1539875" lvl="2" indent="-307975">
              <a:spcAft>
                <a:spcPts val="600"/>
              </a:spcAft>
              <a:buClr>
                <a:srgbClr val="00329E"/>
              </a:buClr>
              <a:buSzPct val="94000"/>
              <a:buFont typeface="Arial"/>
              <a:buChar char="●"/>
            </a:pPr>
            <a:r>
              <a:rPr lang="it" b="0" i="0" u="none" strike="noStrike" cap="none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Medical applications (only hints) </a:t>
            </a:r>
          </a:p>
          <a:p>
            <a:pPr marL="625475" marR="0" lvl="0" indent="-307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9E"/>
              </a:buClr>
              <a:buSzPct val="94000"/>
            </a:pPr>
            <a:endParaRPr sz="8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16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A5A0-C999-395E-62C3-9A6C24046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0501173" cy="553998"/>
          </a:xfrm>
        </p:spPr>
        <p:txBody>
          <a:bodyPr/>
          <a:lstStyle/>
          <a:p>
            <a:r>
              <a:rPr lang="en-US" sz="3600" i="0" u="none" strike="noStrike" cap="none" dirty="0">
                <a:solidFill>
                  <a:srgbClr val="00329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GEM for CMS Experiment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3667-A585-74D5-7C14-BD2B9831977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24200" y="6436154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EURIZON Detector School | Gaseous Detectors | 17th-28th 2023  Wuppertal</a:t>
            </a:r>
            <a:endParaRPr lang="en-US" spc="-15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40DA8-35E5-4077-DC18-5C952F91D1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20</a:t>
            </a:fld>
            <a:endParaRPr lang="en-US" spc="-5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5FBECD-B158-F2AD-93BC-27F7CA06E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31" y="953611"/>
            <a:ext cx="4250428" cy="233926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AE7CC56-F8FA-72D6-6877-D01924889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938" y="840218"/>
            <a:ext cx="3846646" cy="260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7FDFB99F-B0FD-1CC2-A455-28EFF4FD0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563" y="1166687"/>
            <a:ext cx="3217776" cy="234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D81106B-3682-81EB-B826-D7AE66441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584" y="3779620"/>
            <a:ext cx="3385524" cy="224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A43A1F-F0E7-CB04-683F-D49F16350FCD}"/>
              </a:ext>
            </a:extLst>
          </p:cNvPr>
          <p:cNvSpPr txBox="1"/>
          <p:nvPr/>
        </p:nvSpPr>
        <p:spPr>
          <a:xfrm>
            <a:off x="127531" y="5964205"/>
            <a:ext cx="7010476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329E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sz="1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indico.cern.ch</a:t>
            </a:r>
            <a:r>
              <a:rPr lang="en-US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/event/1175363/attachments/2477073/4252122/</a:t>
            </a:r>
            <a:r>
              <a:rPr lang="en-US" sz="1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MBianco_CMS_GEM.pdf</a:t>
            </a:r>
            <a:endParaRPr lang="en-US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ject 4">
            <a:extLst>
              <a:ext uri="{FF2B5EF4-FFF2-40B4-BE49-F238E27FC236}">
                <a16:creationId xmlns:a16="http://schemas.microsoft.com/office/drawing/2014/main" id="{17F5A2B6-1882-5C28-6DEF-1330062058F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76892" y="3558039"/>
            <a:ext cx="7516369" cy="23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86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7AD45-A109-7F91-AE43-C68E65EF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49" y="170562"/>
            <a:ext cx="6969851" cy="1107996"/>
          </a:xfrm>
        </p:spPr>
        <p:txBody>
          <a:bodyPr/>
          <a:lstStyle/>
          <a:p>
            <a:r>
              <a:rPr lang="en-US" dirty="0"/>
              <a:t>GE1/1 Production and QA/QC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D503D-4B1F-2E84-A33A-13A8E0C8BD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60127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E08CA-7972-677B-0601-9AFB4A79C5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21</a:t>
            </a:fld>
            <a:endParaRPr lang="en-US"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EE7E6C-4F3B-57CB-3E9C-BE6352A61616}"/>
              </a:ext>
            </a:extLst>
          </p:cNvPr>
          <p:cNvSpPr/>
          <p:nvPr/>
        </p:nvSpPr>
        <p:spPr>
          <a:xfrm>
            <a:off x="838200" y="4343400"/>
            <a:ext cx="9246651" cy="19555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38C1E-91D4-B1D8-2F91-A14E473FA7F8}"/>
              </a:ext>
            </a:extLst>
          </p:cNvPr>
          <p:cNvSpPr/>
          <p:nvPr/>
        </p:nvSpPr>
        <p:spPr>
          <a:xfrm>
            <a:off x="838201" y="678367"/>
            <a:ext cx="9246651" cy="35519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D1FA717-6DED-405C-C503-A072C33519BA}"/>
                  </a:ext>
                </a:extLst>
              </p:cNvPr>
              <p:cNvSpPr/>
              <p:nvPr/>
            </p:nvSpPr>
            <p:spPr>
              <a:xfrm>
                <a:off x="4872052" y="751162"/>
                <a:ext cx="4893599" cy="33999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000" b="1" dirty="0">
                    <a:solidFill>
                      <a:srgbClr val="009999"/>
                    </a:solidFill>
                  </a:rPr>
                  <a:t>“Single-chamber” production </a:t>
                </a:r>
                <a:r>
                  <a:rPr lang="it-IT" sz="2000" b="1" dirty="0" err="1">
                    <a:solidFill>
                      <a:srgbClr val="009999"/>
                    </a:solidFill>
                  </a:rPr>
                  <a:t>summary</a:t>
                </a:r>
                <a:r>
                  <a:rPr lang="it-IT" sz="2000" b="1" dirty="0">
                    <a:solidFill>
                      <a:srgbClr val="009999"/>
                    </a:solidFill>
                  </a:rPr>
                  <a:t>:</a:t>
                </a:r>
              </a:p>
              <a:p>
                <a:endParaRPr lang="it-IT" sz="500" b="1" dirty="0">
                  <a:solidFill>
                    <a:srgbClr val="009999"/>
                  </a:solidFill>
                </a:endParaRPr>
              </a:p>
              <a:p>
                <a:pPr marL="342900" indent="-342900">
                  <a:buClr>
                    <a:srgbClr val="009999"/>
                  </a:buClr>
                  <a:buFont typeface="Wingdings" panose="05000000000000000000" pitchFamily="2" charset="2"/>
                  <a:buChar char="ü"/>
                </a:pPr>
                <a:r>
                  <a:rPr lang="en-US" spc="35" dirty="0">
                    <a:cs typeface="Calibri"/>
                  </a:rPr>
                  <a:t>Successful </a:t>
                </a:r>
                <a:r>
                  <a:rPr lang="en-US" spc="-5" dirty="0">
                    <a:cs typeface="Calibri"/>
                  </a:rPr>
                  <a:t>and </a:t>
                </a:r>
                <a:r>
                  <a:rPr lang="en-US" spc="10" dirty="0">
                    <a:cs typeface="Calibri"/>
                  </a:rPr>
                  <a:t>on-time </a:t>
                </a:r>
                <a:r>
                  <a:rPr lang="en-US" spc="5" dirty="0">
                    <a:cs typeface="Calibri"/>
                  </a:rPr>
                  <a:t>production  </a:t>
                </a:r>
                <a:r>
                  <a:rPr lang="en-US" spc="10" dirty="0">
                    <a:cs typeface="Calibri"/>
                  </a:rPr>
                  <a:t>of both </a:t>
                </a:r>
                <a:r>
                  <a:rPr lang="en-US" dirty="0">
                    <a:cs typeface="Calibri"/>
                  </a:rPr>
                  <a:t>endcaps </a:t>
                </a:r>
                <a:r>
                  <a:rPr lang="en-US" spc="5" dirty="0">
                    <a:cs typeface="Calibri"/>
                  </a:rPr>
                  <a:t>from </a:t>
                </a:r>
                <a:r>
                  <a:rPr lang="en-US" spc="55" dirty="0">
                    <a:cs typeface="Calibri"/>
                  </a:rPr>
                  <a:t>Sept. </a:t>
                </a:r>
                <a:r>
                  <a:rPr lang="en-US" spc="35" dirty="0">
                    <a:cs typeface="Calibri"/>
                  </a:rPr>
                  <a:t>2017 </a:t>
                </a:r>
                <a:r>
                  <a:rPr lang="en-US" spc="40" dirty="0">
                    <a:cs typeface="Calibri"/>
                  </a:rPr>
                  <a:t>to </a:t>
                </a:r>
                <a:r>
                  <a:rPr lang="en-US" spc="90" dirty="0">
                    <a:cs typeface="Calibri"/>
                  </a:rPr>
                  <a:t>Dec.</a:t>
                </a:r>
                <a:r>
                  <a:rPr lang="en-US" spc="204" dirty="0">
                    <a:cs typeface="Calibri"/>
                  </a:rPr>
                  <a:t> </a:t>
                </a:r>
                <a:r>
                  <a:rPr lang="en-US" spc="35" dirty="0">
                    <a:cs typeface="Calibri"/>
                  </a:rPr>
                  <a:t>2018</a:t>
                </a:r>
              </a:p>
              <a:p>
                <a:pPr marL="342900" indent="-342900">
                  <a:buClr>
                    <a:srgbClr val="009999"/>
                  </a:buClr>
                  <a:buFont typeface="Wingdings" panose="05000000000000000000" pitchFamily="2" charset="2"/>
                  <a:buChar char="ü"/>
                </a:pPr>
                <a:endParaRPr lang="en-US" spc="35" dirty="0">
                  <a:cs typeface="Calibri"/>
                </a:endParaRPr>
              </a:p>
              <a:p>
                <a:pPr marL="342900" indent="-342900">
                  <a:buClr>
                    <a:srgbClr val="009999"/>
                  </a:buClr>
                  <a:buFont typeface="Wingdings" panose="05000000000000000000" pitchFamily="2" charset="2"/>
                  <a:buChar char="ü"/>
                </a:pPr>
                <a:r>
                  <a:rPr lang="en-US" dirty="0">
                    <a:cs typeface="Calibri"/>
                  </a:rPr>
                  <a:t>In total 161/144 GE1/1 detectors: </a:t>
                </a:r>
              </a:p>
              <a:p>
                <a:pPr marL="800100" lvl="1" indent="-342900">
                  <a:buClr>
                    <a:srgbClr val="009999"/>
                  </a:buClr>
                  <a:buFont typeface="Wingdings" panose="05000000000000000000" pitchFamily="2" charset="2"/>
                  <a:buChar char="§"/>
                </a:pPr>
                <a:r>
                  <a:rPr lang="en-US" dirty="0">
                    <a:cs typeface="Calibri"/>
                  </a:rPr>
                  <a:t>2 used for R&amp;D activities </a:t>
                </a:r>
              </a:p>
              <a:p>
                <a:pPr lvl="1">
                  <a:buClr>
                    <a:srgbClr val="009999"/>
                  </a:buClr>
                </a:pPr>
                <a:r>
                  <a:rPr lang="en-US" sz="1600" dirty="0">
                    <a:cs typeface="Calibri"/>
                  </a:rPr>
                  <a:t>       (aging and discharge studies)</a:t>
                </a:r>
              </a:p>
              <a:p>
                <a:pPr lvl="1">
                  <a:buClr>
                    <a:srgbClr val="009999"/>
                  </a:buClr>
                </a:pPr>
                <a:endParaRPr lang="en-US" sz="500" dirty="0">
                  <a:cs typeface="Calibri"/>
                </a:endParaRPr>
              </a:p>
              <a:p>
                <a:pPr marL="800100" lvl="1" indent="-342900">
                  <a:buClr>
                    <a:srgbClr val="009999"/>
                  </a:buClr>
                  <a:buFont typeface="Wingdings" panose="05000000000000000000" pitchFamily="2" charset="2"/>
                  <a:buChar char="§"/>
                </a:pPr>
                <a:r>
                  <a:rPr lang="en-US" dirty="0">
                    <a:cs typeface="Calibri"/>
                  </a:rPr>
                  <a:t>3 required in-depth investigation  (discarded)</a:t>
                </a:r>
              </a:p>
              <a:p>
                <a:pPr lvl="1">
                  <a:buClr>
                    <a:srgbClr val="009999"/>
                  </a:buClr>
                </a:pPr>
                <a:endParaRPr lang="en-US" sz="500" dirty="0">
                  <a:cs typeface="Calibri"/>
                </a:endParaRPr>
              </a:p>
              <a:p>
                <a:pPr marL="742950" lvl="1" indent="-285750">
                  <a:buClr>
                    <a:srgbClr val="009999"/>
                  </a:buClr>
                  <a:buFont typeface="Wingdings" panose="05000000000000000000" pitchFamily="2" charset="2"/>
                  <a:buChar char="§"/>
                </a:pPr>
                <a:r>
                  <a:rPr lang="en-US" dirty="0">
                    <a:cs typeface="Calibri"/>
                  </a:rPr>
                  <a:t>156 fully validated up to QC5</a:t>
                </a:r>
              </a:p>
              <a:p>
                <a:pPr lvl="1">
                  <a:buClr>
                    <a:srgbClr val="009999"/>
                  </a:buClr>
                </a:pPr>
                <a:r>
                  <a:rPr lang="en-US" sz="1600" dirty="0">
                    <a:cs typeface="Calibri"/>
                  </a:rPr>
                  <a:t>      (</a:t>
                </a:r>
                <a:r>
                  <a:rPr lang="en-US" sz="1600" dirty="0">
                    <a:solidFill>
                      <a:srgbClr val="7030A0"/>
                    </a:solidFill>
                    <a:cs typeface="Calibri"/>
                  </a:rPr>
                  <a:t>yield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Calibri"/>
                      </a:rPr>
                      <m:t>&gt;97%</m:t>
                    </m:r>
                  </m:oMath>
                </a14:m>
                <a:r>
                  <a:rPr lang="en-US" sz="1600" dirty="0">
                    <a:cs typeface="Calibri"/>
                  </a:rPr>
                  <a:t>)</a:t>
                </a:r>
                <a:endParaRPr lang="it-IT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D1FA717-6DED-405C-C503-A072C33519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052" y="751162"/>
                <a:ext cx="4893599" cy="3399943"/>
              </a:xfrm>
              <a:prstGeom prst="rect">
                <a:avLst/>
              </a:prstGeom>
              <a:blipFill>
                <a:blip r:embed="rId2"/>
                <a:stretch>
                  <a:fillRect l="-1295" t="-1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bject 22">
            <a:extLst>
              <a:ext uri="{FF2B5EF4-FFF2-40B4-BE49-F238E27FC236}">
                <a16:creationId xmlns:a16="http://schemas.microsoft.com/office/drawing/2014/main" id="{4FE37ADD-FCA3-077F-4AA0-4B92E839B73E}"/>
              </a:ext>
            </a:extLst>
          </p:cNvPr>
          <p:cNvSpPr txBox="1"/>
          <p:nvPr/>
        </p:nvSpPr>
        <p:spPr>
          <a:xfrm>
            <a:off x="5449870" y="4394473"/>
            <a:ext cx="4427425" cy="1391183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lang="it-IT" sz="2000" b="1" dirty="0">
                <a:solidFill>
                  <a:schemeClr val="accent2"/>
                </a:solidFill>
              </a:rPr>
              <a:t>“Super-</a:t>
            </a:r>
            <a:r>
              <a:rPr lang="it-IT" sz="2000" b="1" dirty="0" err="1">
                <a:solidFill>
                  <a:schemeClr val="accent2"/>
                </a:solidFill>
              </a:rPr>
              <a:t>chamber</a:t>
            </a:r>
            <a:r>
              <a:rPr lang="it-IT" sz="2000" b="1" dirty="0">
                <a:solidFill>
                  <a:schemeClr val="accent2"/>
                </a:solidFill>
              </a:rPr>
              <a:t>” production </a:t>
            </a:r>
            <a:r>
              <a:rPr lang="it-IT" sz="2000" b="1" dirty="0" err="1">
                <a:solidFill>
                  <a:schemeClr val="accent2"/>
                </a:solidFill>
              </a:rPr>
              <a:t>summary</a:t>
            </a:r>
            <a:r>
              <a:rPr lang="it-IT" sz="2000" b="1" dirty="0">
                <a:solidFill>
                  <a:schemeClr val="accent2"/>
                </a:solidFill>
              </a:rPr>
              <a:t>:</a:t>
            </a:r>
            <a:endParaRPr sz="2000" dirty="0">
              <a:solidFill>
                <a:schemeClr val="accent2"/>
              </a:solidFill>
              <a:cs typeface="Calibri"/>
            </a:endParaRPr>
          </a:p>
          <a:p>
            <a:pPr marL="2220595" marR="5080" lvl="1" indent="-285750">
              <a:spcBef>
                <a:spcPts val="865"/>
              </a:spcBef>
              <a:buClr>
                <a:srgbClr val="009999"/>
              </a:buClr>
              <a:buFont typeface="Wingdings"/>
              <a:buChar char=""/>
              <a:tabLst>
                <a:tab pos="1764030" algn="l"/>
              </a:tabLst>
            </a:pPr>
            <a:r>
              <a:rPr spc="105" dirty="0">
                <a:cs typeface="Calibri"/>
              </a:rPr>
              <a:t>100% </a:t>
            </a:r>
            <a:r>
              <a:rPr dirty="0">
                <a:cs typeface="Calibri"/>
              </a:rPr>
              <a:t>completed  </a:t>
            </a:r>
            <a:r>
              <a:rPr spc="114" dirty="0">
                <a:cs typeface="Calibri"/>
              </a:rPr>
              <a:t>(</a:t>
            </a:r>
            <a:r>
              <a:rPr spc="114" dirty="0">
                <a:solidFill>
                  <a:srgbClr val="7030A0"/>
                </a:solidFill>
                <a:cs typeface="Calibri"/>
              </a:rPr>
              <a:t>7</a:t>
            </a:r>
            <a:r>
              <a:rPr lang="en-US" spc="114" dirty="0">
                <a:solidFill>
                  <a:srgbClr val="7030A0"/>
                </a:solidFill>
                <a:cs typeface="Calibri"/>
              </a:rPr>
              <a:t>6</a:t>
            </a:r>
            <a:r>
              <a:rPr spc="114" dirty="0">
                <a:solidFill>
                  <a:srgbClr val="7030A0"/>
                </a:solidFill>
                <a:cs typeface="Calibri"/>
              </a:rPr>
              <a:t>/72</a:t>
            </a:r>
            <a:r>
              <a:rPr lang="en-US" spc="114" dirty="0">
                <a:solidFill>
                  <a:srgbClr val="7030A0"/>
                </a:solidFill>
                <a:cs typeface="Calibri"/>
              </a:rPr>
              <a:t> needed in CMS</a:t>
            </a:r>
            <a:r>
              <a:rPr spc="114" dirty="0">
                <a:cs typeface="Calibri"/>
              </a:rPr>
              <a:t>)</a:t>
            </a:r>
            <a:endParaRPr dirty="0">
              <a:cs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32FEC4-32A6-3A4B-C6DE-7A8F677BEBDC}"/>
              </a:ext>
            </a:extLst>
          </p:cNvPr>
          <p:cNvGrpSpPr/>
          <p:nvPr/>
        </p:nvGrpSpPr>
        <p:grpSpPr>
          <a:xfrm>
            <a:off x="5637994" y="4825021"/>
            <a:ext cx="1755667" cy="1282904"/>
            <a:chOff x="4737619" y="5058748"/>
            <a:chExt cx="1688348" cy="1260050"/>
          </a:xfrm>
        </p:grpSpPr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928AD50C-6402-082A-A6B5-F534234657AD}"/>
                </a:ext>
              </a:extLst>
            </p:cNvPr>
            <p:cNvSpPr/>
            <p:nvPr/>
          </p:nvSpPr>
          <p:spPr>
            <a:xfrm>
              <a:off x="4737619" y="5156361"/>
              <a:ext cx="1620514" cy="116243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FFE66B-2532-8AC1-09B5-38F10AFBC594}"/>
                </a:ext>
              </a:extLst>
            </p:cNvPr>
            <p:cNvSpPr/>
            <p:nvPr/>
          </p:nvSpPr>
          <p:spPr>
            <a:xfrm>
              <a:off x="5953377" y="5058748"/>
              <a:ext cx="472590" cy="4779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EE8226-C197-1C9F-9F5D-3E35DAE4B706}"/>
                </a:ext>
              </a:extLst>
            </p:cNvPr>
            <p:cNvSpPr/>
            <p:nvPr/>
          </p:nvSpPr>
          <p:spPr>
            <a:xfrm>
              <a:off x="6249237" y="5960037"/>
              <a:ext cx="150841" cy="198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D92E8767-1DB2-26A5-F399-093EE587F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282" y="704992"/>
            <a:ext cx="3862401" cy="3397295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39CE41A9-33C7-2754-3292-7B1A0772F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55" y="4497127"/>
            <a:ext cx="4227372" cy="165683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D917B3A-E1EE-32B4-3AE7-37BB9977A38A}"/>
              </a:ext>
            </a:extLst>
          </p:cNvPr>
          <p:cNvSpPr/>
          <p:nvPr/>
        </p:nvSpPr>
        <p:spPr>
          <a:xfrm>
            <a:off x="1294915" y="4487391"/>
            <a:ext cx="1922849" cy="143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35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7AD45-A109-7F91-AE43-C68E65EF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7224573" cy="558851"/>
          </a:xfrm>
        </p:spPr>
        <p:txBody>
          <a:bodyPr/>
          <a:lstStyle/>
          <a:p>
            <a:r>
              <a:rPr lang="en-US" dirty="0"/>
              <a:t>The process and the manuals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D503D-4B1F-2E84-A33A-13A8E0C8BD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60127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E08CA-7972-677B-0601-9AFB4A79C5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22</a:t>
            </a:fld>
            <a:endParaRPr lang="en-US" spc="-5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273722-3C47-AC02-00AE-93C799763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136" y="3519144"/>
            <a:ext cx="5769209" cy="10772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902B71-93D8-AFDB-809C-7177EFE4BB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b="55257"/>
          <a:stretch/>
        </p:blipFill>
        <p:spPr>
          <a:xfrm>
            <a:off x="3005136" y="2388163"/>
            <a:ext cx="5769209" cy="9952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36EF1A-93FE-F0CB-BDC6-A0023B597C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t="36771"/>
          <a:stretch/>
        </p:blipFill>
        <p:spPr>
          <a:xfrm>
            <a:off x="3005136" y="1447800"/>
            <a:ext cx="5769209" cy="7838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0431F9-D625-6B18-4E02-1B3961778953}"/>
              </a:ext>
            </a:extLst>
          </p:cNvPr>
          <p:cNvSpPr txBox="1"/>
          <p:nvPr/>
        </p:nvSpPr>
        <p:spPr>
          <a:xfrm>
            <a:off x="1682614" y="4830857"/>
            <a:ext cx="8374355" cy="33855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29E"/>
                </a:solidFill>
                <a:cs typeface="Comic Sans MS"/>
              </a:rPr>
              <a:t>Assembly video tutorial illustrates the preparation and the assembly (1,5 h video)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9B084D-BF73-438D-CCDB-9AE93DFDA4BD}"/>
              </a:ext>
            </a:extLst>
          </p:cNvPr>
          <p:cNvSpPr txBox="1"/>
          <p:nvPr/>
        </p:nvSpPr>
        <p:spPr>
          <a:xfrm>
            <a:off x="1842436" y="5359147"/>
            <a:ext cx="8148384" cy="40011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cs typeface="Comic Sans MS"/>
              </a:rPr>
              <a:t>Assembly training at CERN, 10 sessions, components of all production sites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6767E-BFB5-7F37-C184-F70BEF7E7888}"/>
              </a:ext>
            </a:extLst>
          </p:cNvPr>
          <p:cNvSpPr txBox="1"/>
          <p:nvPr/>
        </p:nvSpPr>
        <p:spPr>
          <a:xfrm rot="20562697">
            <a:off x="1541304" y="1157460"/>
            <a:ext cx="4051045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Manual for production site inspection and validation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2ADC13-BFBB-A87C-C171-73899426E163}"/>
              </a:ext>
            </a:extLst>
          </p:cNvPr>
          <p:cNvSpPr txBox="1"/>
          <p:nvPr/>
        </p:nvSpPr>
        <p:spPr>
          <a:xfrm rot="20610829">
            <a:off x="1600940" y="2542772"/>
            <a:ext cx="3931782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Manual for chamber assembly (+ dedicated papers)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05725C-B847-8D93-B000-F8058D49B6EB}"/>
              </a:ext>
            </a:extLst>
          </p:cNvPr>
          <p:cNvSpPr txBox="1"/>
          <p:nvPr/>
        </p:nvSpPr>
        <p:spPr>
          <a:xfrm rot="20562697">
            <a:off x="6466850" y="3993701"/>
            <a:ext cx="3855094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Manual for chamber qualification and certification</a:t>
            </a:r>
          </a:p>
        </p:txBody>
      </p:sp>
    </p:spTree>
    <p:extLst>
      <p:ext uri="{BB962C8B-B14F-4D97-AF65-F5344CB8AC3E}">
        <p14:creationId xmlns:p14="http://schemas.microsoft.com/office/powerpoint/2010/main" val="4078708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7AD45-A109-7F91-AE43-C68E65EF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4176573" cy="558851"/>
          </a:xfrm>
        </p:spPr>
        <p:txBody>
          <a:bodyPr/>
          <a:lstStyle/>
          <a:p>
            <a:r>
              <a:rPr lang="en-US" dirty="0"/>
              <a:t>GE1/1 Installation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D503D-4B1F-2E84-A33A-13A8E0C8BD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60127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E08CA-7972-677B-0601-9AFB4A79C5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23</a:t>
            </a:fld>
            <a:endParaRPr lang="en-US" spc="-5" dirty="0"/>
          </a:p>
        </p:txBody>
      </p:sp>
      <p:pic>
        <p:nvPicPr>
          <p:cNvPr id="9" name="Content Placeholder 4" descr="A picture containing text, indoor, table, cluttered&#10;&#10;Description automatically generated">
            <a:extLst>
              <a:ext uri="{FF2B5EF4-FFF2-40B4-BE49-F238E27FC236}">
                <a16:creationId xmlns:a16="http://schemas.microsoft.com/office/drawing/2014/main" id="{C3F81F87-0978-B9F9-422F-FF324C0C5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" y="1378567"/>
            <a:ext cx="8001000" cy="4478496"/>
          </a:xfrm>
          <a:prstGeom prst="rect">
            <a:avLst/>
          </a:prstGeom>
        </p:spPr>
      </p:pic>
      <p:pic>
        <p:nvPicPr>
          <p:cNvPr id="10" name="Picture 9" descr="A picture containing bicycle, engine, sitting, old&#10;&#10;Description automatically generated">
            <a:extLst>
              <a:ext uri="{FF2B5EF4-FFF2-40B4-BE49-F238E27FC236}">
                <a16:creationId xmlns:a16="http://schemas.microsoft.com/office/drawing/2014/main" id="{8ABB2EEB-FF3E-08E0-1A32-7AFB9D2B7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873" y="183858"/>
            <a:ext cx="4138907" cy="2759272"/>
          </a:xfrm>
          <a:prstGeom prst="rect">
            <a:avLst/>
          </a:prstGeom>
        </p:spPr>
      </p:pic>
      <p:pic>
        <p:nvPicPr>
          <p:cNvPr id="11" name="Picture 10" descr="A picture containing metal, step, engine, tiled&#10;&#10;Description automatically generated">
            <a:extLst>
              <a:ext uri="{FF2B5EF4-FFF2-40B4-BE49-F238E27FC236}">
                <a16:creationId xmlns:a16="http://schemas.microsoft.com/office/drawing/2014/main" id="{E3B9E716-3CE1-9DDD-0EA4-91B092ABE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401" y="3200400"/>
            <a:ext cx="4203627" cy="27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17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73643-F330-8CD6-F2FE-CE8DA18CD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6995973" cy="553998"/>
          </a:xfrm>
        </p:spPr>
        <p:txBody>
          <a:bodyPr/>
          <a:lstStyle/>
          <a:p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Data from CMS</a:t>
            </a:r>
            <a:r>
              <a:rPr lang="en-US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GEM</a:t>
            </a:r>
            <a:r>
              <a:rPr lang="en-US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GE1/1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25269-44A7-5B10-03D6-EBA8BC6EE8C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596462" y="636780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EURIZON Detector School | Gaseous Detectors | 17th-28th 2023  Wuppertal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2426E-AB48-D0F2-B7F4-CAFFF07AAD9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24</a:t>
            </a:fld>
            <a:endParaRPr lang="en-US" spc="-5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CED6EBB6-FE25-60D8-7E10-4246CFD7228C}"/>
              </a:ext>
            </a:extLst>
          </p:cNvPr>
          <p:cNvSpPr txBox="1"/>
          <p:nvPr/>
        </p:nvSpPr>
        <p:spPr>
          <a:xfrm>
            <a:off x="508508" y="5888228"/>
            <a:ext cx="84562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00339F"/>
                </a:solidFill>
                <a:latin typeface="Arial MT"/>
                <a:cs typeface="Arial MT"/>
              </a:rPr>
              <a:t>M.</a:t>
            </a:r>
            <a:r>
              <a:rPr sz="1100" spc="10" dirty="0">
                <a:solidFill>
                  <a:srgbClr val="00339F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00339F"/>
                </a:solidFill>
                <a:latin typeface="Arial MT"/>
                <a:cs typeface="Arial MT"/>
              </a:rPr>
              <a:t>Bianco,</a:t>
            </a:r>
            <a:r>
              <a:rPr sz="1100" spc="10" dirty="0">
                <a:solidFill>
                  <a:srgbClr val="00339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00339F"/>
                </a:solidFill>
                <a:latin typeface="Arial MT"/>
                <a:cs typeface="Arial MT"/>
              </a:rPr>
              <a:t>The</a:t>
            </a:r>
            <a:r>
              <a:rPr sz="1100" spc="5" dirty="0">
                <a:solidFill>
                  <a:srgbClr val="00339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00339F"/>
                </a:solidFill>
                <a:latin typeface="Arial MT"/>
                <a:cs typeface="Arial MT"/>
              </a:rPr>
              <a:t>GEM</a:t>
            </a:r>
            <a:r>
              <a:rPr sz="1100" spc="-20" dirty="0">
                <a:solidFill>
                  <a:srgbClr val="00339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00339F"/>
                </a:solidFill>
                <a:latin typeface="Arial MT"/>
                <a:cs typeface="Arial MT"/>
              </a:rPr>
              <a:t>detectors</a:t>
            </a:r>
            <a:r>
              <a:rPr sz="1100" spc="-30" dirty="0">
                <a:solidFill>
                  <a:srgbClr val="00339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00339F"/>
                </a:solidFill>
                <a:latin typeface="Arial MT"/>
                <a:cs typeface="Arial MT"/>
              </a:rPr>
              <a:t>within</a:t>
            </a:r>
            <a:r>
              <a:rPr sz="1100" spc="30" dirty="0">
                <a:solidFill>
                  <a:srgbClr val="00339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00339F"/>
                </a:solidFill>
                <a:latin typeface="Arial MT"/>
                <a:cs typeface="Arial MT"/>
              </a:rPr>
              <a:t>the</a:t>
            </a:r>
            <a:r>
              <a:rPr sz="1100" spc="5" dirty="0">
                <a:solidFill>
                  <a:srgbClr val="00339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00339F"/>
                </a:solidFill>
                <a:latin typeface="Arial MT"/>
                <a:cs typeface="Arial MT"/>
              </a:rPr>
              <a:t>CMS</a:t>
            </a:r>
            <a:r>
              <a:rPr sz="1100" spc="25" dirty="0">
                <a:solidFill>
                  <a:srgbClr val="00339F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00339F"/>
                </a:solidFill>
                <a:latin typeface="Arial MT"/>
                <a:cs typeface="Arial MT"/>
              </a:rPr>
              <a:t>Experiment,</a:t>
            </a:r>
            <a:r>
              <a:rPr sz="1100" spc="-15" dirty="0">
                <a:solidFill>
                  <a:srgbClr val="00339F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00339F"/>
                </a:solidFill>
                <a:latin typeface="Arial MT"/>
                <a:cs typeface="Arial MT"/>
              </a:rPr>
              <a:t>CERN</a:t>
            </a:r>
            <a:r>
              <a:rPr sz="1100" spc="35" dirty="0">
                <a:solidFill>
                  <a:srgbClr val="00339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00339F"/>
                </a:solidFill>
                <a:latin typeface="Arial MT"/>
                <a:cs typeface="Arial MT"/>
              </a:rPr>
              <a:t>EP</a:t>
            </a:r>
            <a:r>
              <a:rPr sz="1100" spc="15" dirty="0">
                <a:solidFill>
                  <a:srgbClr val="00339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00339F"/>
                </a:solidFill>
                <a:latin typeface="Arial MT"/>
                <a:cs typeface="Arial MT"/>
              </a:rPr>
              <a:t>Detector</a:t>
            </a:r>
            <a:r>
              <a:rPr sz="1100" spc="-25" dirty="0">
                <a:solidFill>
                  <a:srgbClr val="00339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00339F"/>
                </a:solidFill>
                <a:latin typeface="Arial MT"/>
                <a:cs typeface="Arial MT"/>
              </a:rPr>
              <a:t>Seminar, 8/7/2022,</a:t>
            </a:r>
            <a:r>
              <a:rPr sz="1100" dirty="0">
                <a:solidFill>
                  <a:srgbClr val="6C2366"/>
                </a:solidFill>
                <a:latin typeface="Arial MT"/>
                <a:cs typeface="Arial MT"/>
              </a:rPr>
              <a:t> </a:t>
            </a:r>
            <a:r>
              <a:rPr sz="1100" u="sng" spc="-5" dirty="0">
                <a:solidFill>
                  <a:srgbClr val="6C2366"/>
                </a:solidFill>
                <a:uFill>
                  <a:solidFill>
                    <a:srgbClr val="6C2366"/>
                  </a:solidFill>
                </a:uFill>
                <a:latin typeface="Arial MT"/>
                <a:cs typeface="Arial MT"/>
                <a:hlinkClick r:id="rId2"/>
              </a:rPr>
              <a:t>https://indico.cern.ch/event/1175363/</a:t>
            </a:r>
            <a:endParaRPr sz="1100">
              <a:latin typeface="Arial MT"/>
              <a:cs typeface="Arial MT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C487A7EC-651D-3084-73FF-618A8F3E56A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39255" y="1328927"/>
            <a:ext cx="5329428" cy="4163567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7C67BE6B-333A-5637-7039-22EF788A405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7472" y="1319783"/>
            <a:ext cx="5676900" cy="416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4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7AD45-A109-7F91-AE43-C68E65EF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48257"/>
            <a:ext cx="4862373" cy="558851"/>
          </a:xfrm>
        </p:spPr>
        <p:txBody>
          <a:bodyPr/>
          <a:lstStyle/>
          <a:p>
            <a:r>
              <a:rPr lang="en-US" dirty="0"/>
              <a:t>CMS GE2/1 Station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D503D-4B1F-2E84-A33A-13A8E0C8BD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60127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E08CA-7972-677B-0601-9AFB4A79C5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25</a:t>
            </a:fld>
            <a:endParaRPr lang="en-US" spc="-5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32C2612-CAFA-5464-E54E-1825AAF484F8}"/>
              </a:ext>
            </a:extLst>
          </p:cNvPr>
          <p:cNvSpPr txBox="1">
            <a:spLocks/>
          </p:cNvSpPr>
          <p:nvPr/>
        </p:nvSpPr>
        <p:spPr>
          <a:xfrm>
            <a:off x="395427" y="800660"/>
            <a:ext cx="7072173" cy="284003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en-US" kern="0" dirty="0">
                <a:solidFill>
                  <a:srgbClr val="00329E"/>
                </a:solidFill>
              </a:rPr>
              <a:t>Triple-GEM technology (same as GE1/1)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kern="0" dirty="0">
                <a:solidFill>
                  <a:srgbClr val="00329E"/>
                </a:solidFill>
              </a:rPr>
              <a:t>36 GE2/1 chambers per end-cap, organized in two layers of 18 chambers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kern="0" dirty="0">
                <a:solidFill>
                  <a:srgbClr val="00329E"/>
                </a:solidFill>
              </a:rPr>
              <a:t>Each chamber consists of 4 GE2/1 modules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kern="0" dirty="0">
                <a:solidFill>
                  <a:srgbClr val="00329E"/>
                </a:solidFill>
              </a:rPr>
              <a:t>288 modules in total 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300" kern="0" dirty="0">
              <a:solidFill>
                <a:srgbClr val="00329E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kern="0" dirty="0">
                <a:solidFill>
                  <a:srgbClr val="00329E"/>
                </a:solidFill>
              </a:rPr>
              <a:t>Two different types of chambers to avoid the overlapping of dead areas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kern="0" dirty="0">
                <a:solidFill>
                  <a:srgbClr val="00329E"/>
                </a:solidFill>
              </a:rPr>
              <a:t>8 different module designs called M1 to M8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500" kern="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b="1" kern="0" dirty="0">
                <a:solidFill>
                  <a:srgbClr val="0000FF"/>
                </a:solidFill>
                <a:highlight>
                  <a:srgbClr val="4EFB25"/>
                </a:highlight>
              </a:rPr>
              <a:t>Installation after LS3</a:t>
            </a: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4E84743-6CAD-1CF2-544E-C19DFCCB6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560" y="3519479"/>
            <a:ext cx="3917058" cy="2701419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9BF684F-38B8-3D87-25FE-886545D16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30" y="3485510"/>
            <a:ext cx="5268668" cy="2838223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FF38298-3DCC-4F2B-AB1F-6EA9128A7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270267"/>
            <a:ext cx="3247378" cy="30099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AE80E1-F996-FC81-8E32-CC0B9CC7AC37}"/>
              </a:ext>
            </a:extLst>
          </p:cNvPr>
          <p:cNvSpPr txBox="1"/>
          <p:nvPr/>
        </p:nvSpPr>
        <p:spPr>
          <a:xfrm>
            <a:off x="8915400" y="3215199"/>
            <a:ext cx="2468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GE2/1 First Design (M. Bianco 2016) </a:t>
            </a:r>
          </a:p>
        </p:txBody>
      </p:sp>
    </p:spTree>
    <p:extLst>
      <p:ext uri="{BB962C8B-B14F-4D97-AF65-F5344CB8AC3E}">
        <p14:creationId xmlns:p14="http://schemas.microsoft.com/office/powerpoint/2010/main" val="3111013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7AD45-A109-7F91-AE43-C68E65EF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4405173" cy="558851"/>
          </a:xfrm>
        </p:spPr>
        <p:txBody>
          <a:bodyPr/>
          <a:lstStyle/>
          <a:p>
            <a:r>
              <a:rPr lang="en-US" dirty="0"/>
              <a:t>CMS ME0 Station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D503D-4B1F-2E84-A33A-13A8E0C8BD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60127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E08CA-7972-677B-0601-9AFB4A79C5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26</a:t>
            </a:fld>
            <a:endParaRPr lang="en-US" spc="-5" dirty="0"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117B7664-671A-590F-C8D3-1E7B3BE36072}"/>
              </a:ext>
            </a:extLst>
          </p:cNvPr>
          <p:cNvSpPr txBox="1"/>
          <p:nvPr/>
        </p:nvSpPr>
        <p:spPr>
          <a:xfrm>
            <a:off x="471142" y="947064"/>
            <a:ext cx="3225148" cy="237599"/>
          </a:xfrm>
          <a:prstGeom prst="rect">
            <a:avLst/>
          </a:prstGeom>
        </p:spPr>
        <p:txBody>
          <a:bodyPr vert="horz" wrap="square" lIns="0" tIns="23909" rIns="0" bIns="0" rtlCol="0">
            <a:spAutoFit/>
          </a:bodyPr>
          <a:lstStyle/>
          <a:p>
            <a:pPr marL="252934" indent="-229025">
              <a:spcBef>
                <a:spcPts val="188"/>
              </a:spcBef>
              <a:buFont typeface="Lucida Sans Unicode"/>
              <a:buChar char="•"/>
              <a:tabLst>
                <a:tab pos="254193" algn="l"/>
              </a:tabLst>
            </a:pPr>
            <a:r>
              <a:rPr sz="1387" dirty="0">
                <a:solidFill>
                  <a:srgbClr val="00329E"/>
                </a:solidFill>
                <a:latin typeface="Microsoft Sans Serif"/>
                <a:cs typeface="Microsoft Sans Serif"/>
              </a:rPr>
              <a:t>The</a:t>
            </a:r>
            <a:r>
              <a:rPr sz="1387" spc="10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10" dirty="0">
                <a:solidFill>
                  <a:srgbClr val="00329E"/>
                </a:solidFill>
                <a:latin typeface="Microsoft Sans Serif"/>
                <a:cs typeface="Microsoft Sans Serif"/>
              </a:rPr>
              <a:t>ME0</a:t>
            </a:r>
            <a:r>
              <a:rPr sz="1387" spc="11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10" dirty="0">
                <a:solidFill>
                  <a:srgbClr val="00329E"/>
                </a:solidFill>
                <a:latin typeface="Microsoft Sans Serif"/>
                <a:cs typeface="Microsoft Sans Serif"/>
              </a:rPr>
              <a:t>detector</a:t>
            </a:r>
            <a:r>
              <a:rPr sz="1387" spc="11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50" dirty="0">
                <a:solidFill>
                  <a:srgbClr val="00329E"/>
                </a:solidFill>
                <a:latin typeface="Microsoft Sans Serif"/>
                <a:cs typeface="Microsoft Sans Serif"/>
              </a:rPr>
              <a:t>system</a:t>
            </a:r>
            <a:r>
              <a:rPr sz="1387" spc="11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50" dirty="0">
                <a:solidFill>
                  <a:srgbClr val="00329E"/>
                </a:solidFill>
                <a:latin typeface="Microsoft Sans Serif"/>
                <a:cs typeface="Microsoft Sans Serif"/>
              </a:rPr>
              <a:t>is</a:t>
            </a:r>
            <a:r>
              <a:rPr sz="1387" spc="11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69" dirty="0">
                <a:solidFill>
                  <a:srgbClr val="00329E"/>
                </a:solidFill>
                <a:latin typeface="Microsoft Sans Serif"/>
                <a:cs typeface="Microsoft Sans Serif"/>
              </a:rPr>
              <a:t>a</a:t>
            </a:r>
            <a:r>
              <a:rPr sz="1387" spc="10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59" dirty="0">
                <a:solidFill>
                  <a:srgbClr val="00329E"/>
                </a:solidFill>
                <a:latin typeface="Microsoft Sans Serif"/>
                <a:cs typeface="Microsoft Sans Serif"/>
              </a:rPr>
              <a:t>layered</a:t>
            </a:r>
            <a:endParaRPr sz="1387" dirty="0">
              <a:solidFill>
                <a:srgbClr val="00329E"/>
              </a:solidFill>
              <a:latin typeface="Microsoft Sans Serif"/>
              <a:cs typeface="Microsoft Sans Serif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E46A86AE-B212-66D0-48EC-B304A2A15879}"/>
              </a:ext>
            </a:extLst>
          </p:cNvPr>
          <p:cNvSpPr txBox="1"/>
          <p:nvPr/>
        </p:nvSpPr>
        <p:spPr>
          <a:xfrm>
            <a:off x="648921" y="1132584"/>
            <a:ext cx="2609815" cy="517022"/>
          </a:xfrm>
          <a:prstGeom prst="rect">
            <a:avLst/>
          </a:prstGeom>
        </p:spPr>
        <p:txBody>
          <a:bodyPr vert="horz" wrap="square" lIns="0" tIns="25167" rIns="0" bIns="0" rtlCol="0">
            <a:spAutoFit/>
          </a:bodyPr>
          <a:lstStyle/>
          <a:p>
            <a:pPr marL="75503" marR="60402">
              <a:lnSpc>
                <a:spcPct val="121000"/>
              </a:lnSpc>
              <a:spcBef>
                <a:spcPts val="198"/>
              </a:spcBef>
            </a:pPr>
            <a:r>
              <a:rPr sz="1387" spc="-20" dirty="0">
                <a:solidFill>
                  <a:srgbClr val="00329E"/>
                </a:solidFill>
                <a:latin typeface="Microsoft Sans Serif"/>
                <a:cs typeface="Microsoft Sans Serif"/>
              </a:rPr>
              <a:t>stack</a:t>
            </a:r>
            <a:r>
              <a:rPr sz="1387" spc="9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10" dirty="0">
                <a:solidFill>
                  <a:srgbClr val="00329E"/>
                </a:solidFill>
                <a:latin typeface="Microsoft Sans Serif"/>
                <a:cs typeface="Microsoft Sans Serif"/>
              </a:rPr>
              <a:t>of</a:t>
            </a:r>
            <a:r>
              <a:rPr sz="1387" spc="10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40" dirty="0">
                <a:solidFill>
                  <a:srgbClr val="00329E"/>
                </a:solidFill>
                <a:latin typeface="Microsoft Sans Serif"/>
                <a:cs typeface="Microsoft Sans Serif"/>
              </a:rPr>
              <a:t>6</a:t>
            </a:r>
            <a:r>
              <a:rPr sz="1387" spc="9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10" dirty="0">
                <a:solidFill>
                  <a:srgbClr val="00329E"/>
                </a:solidFill>
                <a:latin typeface="Microsoft Sans Serif"/>
                <a:cs typeface="Microsoft Sans Serif"/>
              </a:rPr>
              <a:t>triple-GEM</a:t>
            </a:r>
            <a:r>
              <a:rPr sz="1387" spc="10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30" dirty="0">
                <a:solidFill>
                  <a:srgbClr val="00329E"/>
                </a:solidFill>
                <a:latin typeface="Microsoft Sans Serif"/>
                <a:cs typeface="Microsoft Sans Serif"/>
              </a:rPr>
              <a:t>detectors </a:t>
            </a:r>
            <a:r>
              <a:rPr sz="1387" spc="-337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2081" spc="-14" baseline="7936" dirty="0">
                <a:solidFill>
                  <a:srgbClr val="00329E"/>
                </a:solidFill>
                <a:latin typeface="Microsoft Sans Serif"/>
                <a:cs typeface="Microsoft Sans Serif"/>
              </a:rPr>
              <a:t>(70:30</a:t>
            </a:r>
            <a:r>
              <a:rPr sz="2081" spc="162" baseline="7936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2081" spc="73" baseline="7936" dirty="0">
                <a:solidFill>
                  <a:srgbClr val="00329E"/>
                </a:solidFill>
                <a:latin typeface="Microsoft Sans Serif"/>
                <a:cs typeface="Microsoft Sans Serif"/>
              </a:rPr>
              <a:t>Ar/CO</a:t>
            </a:r>
            <a:r>
              <a:rPr sz="991" spc="50" dirty="0">
                <a:solidFill>
                  <a:srgbClr val="00329E"/>
                </a:solidFill>
                <a:latin typeface="Microsoft Sans Serif"/>
                <a:cs typeface="Microsoft Sans Serif"/>
              </a:rPr>
              <a:t>2</a:t>
            </a:r>
            <a:r>
              <a:rPr sz="991" spc="317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2081" spc="44" baseline="7936" dirty="0">
                <a:solidFill>
                  <a:srgbClr val="00329E"/>
                </a:solidFill>
                <a:latin typeface="Microsoft Sans Serif"/>
                <a:cs typeface="Microsoft Sans Serif"/>
              </a:rPr>
              <a:t>fill</a:t>
            </a:r>
            <a:r>
              <a:rPr sz="2081" spc="176" baseline="7936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2081" spc="-59" baseline="7936" dirty="0">
                <a:solidFill>
                  <a:srgbClr val="00329E"/>
                </a:solidFill>
                <a:latin typeface="Microsoft Sans Serif"/>
                <a:cs typeface="Microsoft Sans Serif"/>
              </a:rPr>
              <a:t>gas)</a:t>
            </a:r>
            <a:endParaRPr sz="2081" baseline="7936" dirty="0">
              <a:solidFill>
                <a:srgbClr val="00329E"/>
              </a:solidFill>
              <a:latin typeface="Microsoft Sans Serif"/>
              <a:cs typeface="Microsoft Sans Serif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207D95A7-74B9-BD97-594D-2964A94374C0}"/>
              </a:ext>
            </a:extLst>
          </p:cNvPr>
          <p:cNvSpPr txBox="1"/>
          <p:nvPr/>
        </p:nvSpPr>
        <p:spPr>
          <a:xfrm>
            <a:off x="471142" y="1639054"/>
            <a:ext cx="3592585" cy="237599"/>
          </a:xfrm>
          <a:prstGeom prst="rect">
            <a:avLst/>
          </a:prstGeom>
        </p:spPr>
        <p:txBody>
          <a:bodyPr vert="horz" wrap="square" lIns="0" tIns="23909" rIns="0" bIns="0" rtlCol="0">
            <a:spAutoFit/>
          </a:bodyPr>
          <a:lstStyle/>
          <a:p>
            <a:pPr marL="252934" indent="-229025">
              <a:spcBef>
                <a:spcPts val="188"/>
              </a:spcBef>
              <a:buFont typeface="Lucida Sans Unicode"/>
              <a:buChar char="•"/>
              <a:tabLst>
                <a:tab pos="254193" algn="l"/>
              </a:tabLst>
            </a:pPr>
            <a:r>
              <a:rPr sz="1387" spc="-40" dirty="0">
                <a:solidFill>
                  <a:srgbClr val="00329E"/>
                </a:solidFill>
                <a:latin typeface="Microsoft Sans Serif"/>
                <a:cs typeface="Microsoft Sans Serif"/>
              </a:rPr>
              <a:t>18</a:t>
            </a:r>
            <a:r>
              <a:rPr sz="1387" spc="10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40" dirty="0">
                <a:solidFill>
                  <a:srgbClr val="00329E"/>
                </a:solidFill>
                <a:latin typeface="Microsoft Sans Serif"/>
                <a:cs typeface="Microsoft Sans Serif"/>
              </a:rPr>
              <a:t>stacks</a:t>
            </a:r>
            <a:r>
              <a:rPr sz="1387" spc="10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20" dirty="0">
                <a:solidFill>
                  <a:srgbClr val="00329E"/>
                </a:solidFill>
                <a:latin typeface="Microsoft Sans Serif"/>
                <a:cs typeface="Microsoft Sans Serif"/>
              </a:rPr>
              <a:t>per</a:t>
            </a:r>
            <a:r>
              <a:rPr sz="1387" spc="10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50" dirty="0">
                <a:solidFill>
                  <a:srgbClr val="00329E"/>
                </a:solidFill>
                <a:latin typeface="Microsoft Sans Serif"/>
                <a:cs typeface="Microsoft Sans Serif"/>
              </a:rPr>
              <a:t>endcap</a:t>
            </a:r>
            <a:r>
              <a:rPr sz="1387" spc="10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10" dirty="0">
                <a:solidFill>
                  <a:srgbClr val="00329E"/>
                </a:solidFill>
                <a:latin typeface="Microsoft Sans Serif"/>
                <a:cs typeface="Microsoft Sans Serif"/>
              </a:rPr>
              <a:t>(36</a:t>
            </a:r>
            <a:r>
              <a:rPr sz="1387" spc="10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40" dirty="0">
                <a:solidFill>
                  <a:srgbClr val="00329E"/>
                </a:solidFill>
                <a:latin typeface="Microsoft Sans Serif"/>
                <a:cs typeface="Microsoft Sans Serif"/>
              </a:rPr>
              <a:t>total</a:t>
            </a:r>
            <a:r>
              <a:rPr sz="1387" spc="10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30" dirty="0">
                <a:solidFill>
                  <a:srgbClr val="00329E"/>
                </a:solidFill>
                <a:latin typeface="Microsoft Sans Serif"/>
                <a:cs typeface="Microsoft Sans Serif"/>
              </a:rPr>
              <a:t>stacks;</a:t>
            </a:r>
            <a:r>
              <a:rPr sz="1387" spc="10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40" dirty="0">
                <a:solidFill>
                  <a:srgbClr val="00329E"/>
                </a:solidFill>
                <a:latin typeface="Microsoft Sans Serif"/>
                <a:cs typeface="Microsoft Sans Serif"/>
              </a:rPr>
              <a:t>216</a:t>
            </a:r>
            <a:endParaRPr sz="1387" dirty="0">
              <a:solidFill>
                <a:srgbClr val="00329E"/>
              </a:solidFill>
              <a:latin typeface="Microsoft Sans Serif"/>
              <a:cs typeface="Microsoft Sans Serif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C09680EE-95EF-A880-DC08-B4EFABE0615E}"/>
              </a:ext>
            </a:extLst>
          </p:cNvPr>
          <p:cNvSpPr txBox="1"/>
          <p:nvPr/>
        </p:nvSpPr>
        <p:spPr>
          <a:xfrm>
            <a:off x="471142" y="1849666"/>
            <a:ext cx="3564902" cy="723312"/>
          </a:xfrm>
          <a:prstGeom prst="rect">
            <a:avLst/>
          </a:prstGeom>
        </p:spPr>
        <p:txBody>
          <a:bodyPr vert="horz" wrap="square" lIns="0" tIns="44042" rIns="0" bIns="0" rtlCol="0">
            <a:spAutoFit/>
          </a:bodyPr>
          <a:lstStyle/>
          <a:p>
            <a:pPr marL="252934">
              <a:spcBef>
                <a:spcPts val="347"/>
              </a:spcBef>
            </a:pPr>
            <a:r>
              <a:rPr sz="1387" spc="-40" dirty="0">
                <a:solidFill>
                  <a:srgbClr val="00329E"/>
                </a:solidFill>
                <a:latin typeface="Microsoft Sans Serif"/>
                <a:cs typeface="Microsoft Sans Serif"/>
              </a:rPr>
              <a:t>modules</a:t>
            </a:r>
            <a:r>
              <a:rPr sz="1387" spc="50" dirty="0">
                <a:solidFill>
                  <a:srgbClr val="00329E"/>
                </a:solidFill>
                <a:latin typeface="Microsoft Sans Serif"/>
                <a:cs typeface="Microsoft Sans Serif"/>
              </a:rPr>
              <a:t> total)</a:t>
            </a:r>
            <a:endParaRPr sz="1387" dirty="0">
              <a:solidFill>
                <a:srgbClr val="00329E"/>
              </a:solidFill>
              <a:latin typeface="Microsoft Sans Serif"/>
              <a:cs typeface="Microsoft Sans Serif"/>
            </a:endParaRPr>
          </a:p>
          <a:p>
            <a:pPr marL="252934" marR="10067" indent="-229025">
              <a:lnSpc>
                <a:spcPct val="109100"/>
              </a:lnSpc>
              <a:buFont typeface="Lucida Sans Unicode"/>
              <a:buChar char="•"/>
              <a:tabLst>
                <a:tab pos="254193" algn="l"/>
              </a:tabLst>
            </a:pPr>
            <a:r>
              <a:rPr sz="1387" spc="10" dirty="0">
                <a:solidFill>
                  <a:srgbClr val="00329E"/>
                </a:solidFill>
                <a:latin typeface="Microsoft Sans Serif"/>
                <a:cs typeface="Microsoft Sans Serif"/>
              </a:rPr>
              <a:t>ME0</a:t>
            </a:r>
            <a:r>
              <a:rPr sz="1387" spc="11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10" dirty="0">
                <a:solidFill>
                  <a:srgbClr val="00329E"/>
                </a:solidFill>
                <a:latin typeface="Microsoft Sans Serif"/>
                <a:cs typeface="Microsoft Sans Serif"/>
              </a:rPr>
              <a:t>detector</a:t>
            </a:r>
            <a:r>
              <a:rPr sz="1387" spc="12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50" dirty="0">
                <a:solidFill>
                  <a:srgbClr val="00329E"/>
                </a:solidFill>
                <a:latin typeface="Microsoft Sans Serif"/>
                <a:cs typeface="Microsoft Sans Serif"/>
              </a:rPr>
              <a:t>system</a:t>
            </a:r>
            <a:r>
              <a:rPr sz="1387" spc="12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50" dirty="0">
                <a:solidFill>
                  <a:srgbClr val="00329E"/>
                </a:solidFill>
                <a:latin typeface="Microsoft Sans Serif"/>
                <a:cs typeface="Microsoft Sans Serif"/>
              </a:rPr>
              <a:t>to</a:t>
            </a:r>
            <a:r>
              <a:rPr sz="1387" spc="12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59" dirty="0">
                <a:solidFill>
                  <a:srgbClr val="00329E"/>
                </a:solidFill>
                <a:latin typeface="Microsoft Sans Serif"/>
                <a:cs typeface="Microsoft Sans Serif"/>
              </a:rPr>
              <a:t>increase</a:t>
            </a:r>
            <a:r>
              <a:rPr sz="1387" spc="11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59" dirty="0">
                <a:solidFill>
                  <a:srgbClr val="00329E"/>
                </a:solidFill>
                <a:latin typeface="Microsoft Sans Serif"/>
                <a:cs typeface="Microsoft Sans Serif"/>
              </a:rPr>
              <a:t>coverage </a:t>
            </a:r>
            <a:r>
              <a:rPr sz="1387" spc="-337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10" dirty="0">
                <a:solidFill>
                  <a:srgbClr val="00329E"/>
                </a:solidFill>
                <a:latin typeface="Microsoft Sans Serif"/>
                <a:cs typeface="Microsoft Sans Serif"/>
              </a:rPr>
              <a:t>from</a:t>
            </a:r>
            <a:r>
              <a:rPr sz="1387" spc="10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40" dirty="0">
                <a:solidFill>
                  <a:srgbClr val="00329E"/>
                </a:solidFill>
                <a:latin typeface="Microsoft Sans Serif"/>
                <a:cs typeface="Microsoft Sans Serif"/>
              </a:rPr>
              <a:t>2</a:t>
            </a:r>
            <a:r>
              <a:rPr sz="1387" i="1" spc="-40" dirty="0">
                <a:solidFill>
                  <a:srgbClr val="00329E"/>
                </a:solidFill>
                <a:latin typeface="Verdana"/>
                <a:cs typeface="Verdana"/>
              </a:rPr>
              <a:t>.</a:t>
            </a:r>
            <a:r>
              <a:rPr sz="1387" spc="-40" dirty="0">
                <a:solidFill>
                  <a:srgbClr val="00329E"/>
                </a:solidFill>
                <a:latin typeface="Microsoft Sans Serif"/>
                <a:cs typeface="Microsoft Sans Serif"/>
              </a:rPr>
              <a:t>0</a:t>
            </a:r>
            <a:r>
              <a:rPr sz="1387" spc="7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i="1" spc="89" dirty="0">
                <a:solidFill>
                  <a:srgbClr val="00329E"/>
                </a:solidFill>
                <a:latin typeface="Verdana"/>
                <a:cs typeface="Verdana"/>
              </a:rPr>
              <a:t>&lt;</a:t>
            </a:r>
            <a:r>
              <a:rPr sz="1387" i="1" spc="-50" dirty="0">
                <a:solidFill>
                  <a:srgbClr val="00329E"/>
                </a:solidFill>
                <a:latin typeface="Verdana"/>
                <a:cs typeface="Verdana"/>
              </a:rPr>
              <a:t> </a:t>
            </a:r>
            <a:r>
              <a:rPr sz="1387" spc="-40" dirty="0">
                <a:solidFill>
                  <a:srgbClr val="00329E"/>
                </a:solidFill>
                <a:latin typeface="Lucida Sans Unicode"/>
                <a:cs typeface="Lucida Sans Unicode"/>
              </a:rPr>
              <a:t>|</a:t>
            </a:r>
            <a:r>
              <a:rPr sz="1387" i="1" spc="-40" dirty="0">
                <a:solidFill>
                  <a:srgbClr val="00329E"/>
                </a:solidFill>
                <a:latin typeface="Verdana"/>
                <a:cs typeface="Verdana"/>
              </a:rPr>
              <a:t>η</a:t>
            </a:r>
            <a:r>
              <a:rPr sz="1387" spc="-40" dirty="0">
                <a:solidFill>
                  <a:srgbClr val="00329E"/>
                </a:solidFill>
                <a:latin typeface="Lucida Sans Unicode"/>
                <a:cs typeface="Lucida Sans Unicode"/>
              </a:rPr>
              <a:t>|</a:t>
            </a:r>
            <a:r>
              <a:rPr sz="1387" spc="10" dirty="0">
                <a:solidFill>
                  <a:srgbClr val="00329E"/>
                </a:solidFill>
                <a:latin typeface="Lucida Sans Unicode"/>
                <a:cs typeface="Lucida Sans Unicode"/>
              </a:rPr>
              <a:t> </a:t>
            </a:r>
            <a:r>
              <a:rPr sz="1387" i="1" spc="89" dirty="0">
                <a:solidFill>
                  <a:srgbClr val="00329E"/>
                </a:solidFill>
                <a:latin typeface="Verdana"/>
                <a:cs typeface="Verdana"/>
              </a:rPr>
              <a:t>&lt;</a:t>
            </a:r>
            <a:r>
              <a:rPr sz="1387" i="1" spc="-40" dirty="0">
                <a:solidFill>
                  <a:srgbClr val="00329E"/>
                </a:solidFill>
                <a:latin typeface="Verdana"/>
                <a:cs typeface="Verdana"/>
              </a:rPr>
              <a:t> </a:t>
            </a:r>
            <a:r>
              <a:rPr sz="1387" spc="-40" dirty="0">
                <a:solidFill>
                  <a:srgbClr val="00329E"/>
                </a:solidFill>
                <a:latin typeface="Microsoft Sans Serif"/>
                <a:cs typeface="Microsoft Sans Serif"/>
              </a:rPr>
              <a:t>2</a:t>
            </a:r>
            <a:r>
              <a:rPr sz="1387" i="1" spc="-40" dirty="0">
                <a:solidFill>
                  <a:srgbClr val="00329E"/>
                </a:solidFill>
                <a:latin typeface="Verdana"/>
                <a:cs typeface="Verdana"/>
              </a:rPr>
              <a:t>.</a:t>
            </a:r>
            <a:r>
              <a:rPr sz="1387" spc="-40" dirty="0">
                <a:solidFill>
                  <a:srgbClr val="00329E"/>
                </a:solidFill>
                <a:latin typeface="Microsoft Sans Serif"/>
                <a:cs typeface="Microsoft Sans Serif"/>
              </a:rPr>
              <a:t>8</a:t>
            </a:r>
            <a:endParaRPr sz="1387" dirty="0">
              <a:solidFill>
                <a:srgbClr val="00329E"/>
              </a:solidFill>
              <a:latin typeface="Microsoft Sans Serif"/>
              <a:cs typeface="Microsoft Sans Serif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B95ACD82-DED0-60DF-C338-220CA7F5CDE7}"/>
              </a:ext>
            </a:extLst>
          </p:cNvPr>
          <p:cNvSpPr txBox="1"/>
          <p:nvPr/>
        </p:nvSpPr>
        <p:spPr>
          <a:xfrm>
            <a:off x="471141" y="2561751"/>
            <a:ext cx="3462975" cy="664511"/>
          </a:xfrm>
          <a:prstGeom prst="rect">
            <a:avLst/>
          </a:prstGeom>
        </p:spPr>
        <p:txBody>
          <a:bodyPr vert="horz" wrap="square" lIns="0" tIns="23909" rIns="0" bIns="0" rtlCol="0">
            <a:spAutoFit/>
          </a:bodyPr>
          <a:lstStyle/>
          <a:p>
            <a:pPr marL="252934" indent="-229025">
              <a:spcBef>
                <a:spcPts val="188"/>
              </a:spcBef>
              <a:buFont typeface="Lucida Sans Unicode"/>
              <a:buChar char="•"/>
              <a:tabLst>
                <a:tab pos="254193" algn="l"/>
              </a:tabLst>
            </a:pPr>
            <a:r>
              <a:rPr lang="en-US" sz="1387" spc="-50" dirty="0">
                <a:solidFill>
                  <a:srgbClr val="00329E"/>
                </a:solidFill>
                <a:latin typeface="Microsoft Sans Serif"/>
                <a:cs typeface="Microsoft Sans Serif"/>
              </a:rPr>
              <a:t>Module s</a:t>
            </a:r>
            <a:r>
              <a:rPr sz="1387" spc="-50" dirty="0">
                <a:solidFill>
                  <a:srgbClr val="00329E"/>
                </a:solidFill>
                <a:latin typeface="Microsoft Sans Serif"/>
                <a:cs typeface="Microsoft Sans Serif"/>
              </a:rPr>
              <a:t>egmented</a:t>
            </a:r>
            <a:r>
              <a:rPr sz="1387" spc="10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30" dirty="0">
                <a:solidFill>
                  <a:srgbClr val="00329E"/>
                </a:solidFill>
                <a:latin typeface="Microsoft Sans Serif"/>
                <a:cs typeface="Microsoft Sans Serif"/>
              </a:rPr>
              <a:t>into</a:t>
            </a:r>
            <a:r>
              <a:rPr sz="1387" spc="11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40" dirty="0">
                <a:solidFill>
                  <a:srgbClr val="00329E"/>
                </a:solidFill>
                <a:latin typeface="Microsoft Sans Serif"/>
                <a:cs typeface="Microsoft Sans Serif"/>
              </a:rPr>
              <a:t>8</a:t>
            </a:r>
            <a:r>
              <a:rPr sz="1387" spc="11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spc="-10" dirty="0">
                <a:solidFill>
                  <a:srgbClr val="00329E"/>
                </a:solidFill>
                <a:latin typeface="Microsoft Sans Serif"/>
                <a:cs typeface="Microsoft Sans Serif"/>
              </a:rPr>
              <a:t>readout</a:t>
            </a:r>
            <a:r>
              <a:rPr sz="1387" spc="10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dirty="0">
                <a:solidFill>
                  <a:srgbClr val="00329E"/>
                </a:solidFill>
                <a:latin typeface="Microsoft Sans Serif"/>
                <a:cs typeface="Microsoft Sans Serif"/>
              </a:rPr>
              <a:t>partitions</a:t>
            </a:r>
            <a:r>
              <a:rPr sz="1387" spc="11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dirty="0">
                <a:solidFill>
                  <a:srgbClr val="00329E"/>
                </a:solidFill>
                <a:latin typeface="Microsoft Sans Serif"/>
                <a:cs typeface="Microsoft Sans Serif"/>
              </a:rPr>
              <a:t>in</a:t>
            </a:r>
            <a:r>
              <a:rPr sz="1387" spc="10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sz="1387" i="1" spc="-69" dirty="0">
                <a:solidFill>
                  <a:srgbClr val="00329E"/>
                </a:solidFill>
                <a:latin typeface="Verdana"/>
                <a:cs typeface="Verdana"/>
              </a:rPr>
              <a:t>η</a:t>
            </a:r>
            <a:r>
              <a:rPr lang="en-US" sz="1387" i="1" spc="-69" dirty="0">
                <a:solidFill>
                  <a:srgbClr val="00329E"/>
                </a:solidFill>
                <a:latin typeface="Verdana"/>
                <a:cs typeface="Verdana"/>
              </a:rPr>
              <a:t> </a:t>
            </a:r>
            <a:r>
              <a:rPr lang="en-US" sz="1387" spc="-40" dirty="0">
                <a:solidFill>
                  <a:srgbClr val="00329E"/>
                </a:solidFill>
                <a:latin typeface="Microsoft Sans Serif"/>
                <a:cs typeface="Microsoft Sans Serif"/>
              </a:rPr>
              <a:t>and</a:t>
            </a:r>
            <a:r>
              <a:rPr lang="en-US" sz="1387" spc="11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lang="en-US" sz="1387" spc="-40" dirty="0">
                <a:solidFill>
                  <a:srgbClr val="00329E"/>
                </a:solidFill>
                <a:latin typeface="Microsoft Sans Serif"/>
                <a:cs typeface="Microsoft Sans Serif"/>
              </a:rPr>
              <a:t>3</a:t>
            </a:r>
            <a:r>
              <a:rPr lang="en-US" sz="1387" spc="11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lang="en-US" sz="1387" dirty="0">
                <a:solidFill>
                  <a:srgbClr val="00329E"/>
                </a:solidFill>
                <a:latin typeface="Microsoft Sans Serif"/>
                <a:cs typeface="Microsoft Sans Serif"/>
              </a:rPr>
              <a:t>in</a:t>
            </a:r>
            <a:r>
              <a:rPr lang="en-US" sz="1387" spc="11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lang="en-US" sz="1387" i="1" spc="-149" dirty="0">
                <a:solidFill>
                  <a:srgbClr val="00329E"/>
                </a:solidFill>
                <a:latin typeface="Verdana"/>
                <a:cs typeface="Verdana"/>
              </a:rPr>
              <a:t>φ</a:t>
            </a:r>
            <a:r>
              <a:rPr lang="en-US" sz="1387" i="1" dirty="0">
                <a:solidFill>
                  <a:srgbClr val="00329E"/>
                </a:solidFill>
                <a:latin typeface="Verdana"/>
                <a:cs typeface="Verdana"/>
              </a:rPr>
              <a:t>                         </a:t>
            </a:r>
            <a:r>
              <a:rPr lang="en-US" sz="1387" spc="10" dirty="0">
                <a:solidFill>
                  <a:srgbClr val="00329E"/>
                </a:solidFill>
                <a:latin typeface="Microsoft Sans Serif"/>
                <a:cs typeface="Microsoft Sans Serif"/>
              </a:rPr>
              <a:t>(24</a:t>
            </a:r>
            <a:r>
              <a:rPr lang="en-US" sz="1387" spc="11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lang="en-US" sz="1387" spc="40" dirty="0">
                <a:solidFill>
                  <a:srgbClr val="00329E"/>
                </a:solidFill>
                <a:latin typeface="Microsoft Sans Serif"/>
                <a:cs typeface="Microsoft Sans Serif"/>
              </a:rPr>
              <a:t>total</a:t>
            </a:r>
            <a:r>
              <a:rPr lang="en-US" sz="1387" spc="11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lang="en-US" sz="1387" spc="-30" dirty="0">
                <a:solidFill>
                  <a:srgbClr val="00329E"/>
                </a:solidFill>
                <a:latin typeface="Microsoft Sans Serif"/>
                <a:cs typeface="Microsoft Sans Serif"/>
              </a:rPr>
              <a:t>RO</a:t>
            </a:r>
            <a:r>
              <a:rPr lang="en-US" sz="1387" spc="119" dirty="0">
                <a:solidFill>
                  <a:srgbClr val="00329E"/>
                </a:solidFill>
                <a:latin typeface="Microsoft Sans Serif"/>
                <a:cs typeface="Microsoft Sans Serif"/>
              </a:rPr>
              <a:t> </a:t>
            </a:r>
            <a:r>
              <a:rPr lang="en-US" sz="1387" spc="-40" dirty="0">
                <a:solidFill>
                  <a:srgbClr val="00329E"/>
                </a:solidFill>
                <a:latin typeface="Microsoft Sans Serif"/>
                <a:cs typeface="Microsoft Sans Serif"/>
              </a:rPr>
              <a:t>sect</a:t>
            </a:r>
            <a:r>
              <a:rPr lang="en-US" sz="1387" spc="-89" dirty="0">
                <a:solidFill>
                  <a:srgbClr val="00329E"/>
                </a:solidFill>
                <a:latin typeface="Microsoft Sans Serif"/>
                <a:cs typeface="Microsoft Sans Serif"/>
              </a:rPr>
              <a:t>o</a:t>
            </a:r>
            <a:r>
              <a:rPr lang="en-US" sz="1387" dirty="0">
                <a:solidFill>
                  <a:srgbClr val="00329E"/>
                </a:solidFill>
                <a:latin typeface="Microsoft Sans Serif"/>
                <a:cs typeface="Microsoft Sans Serif"/>
              </a:rPr>
              <a:t>rs)</a:t>
            </a:r>
            <a:endParaRPr sz="1387" dirty="0">
              <a:solidFill>
                <a:srgbClr val="00329E"/>
              </a:solidFill>
              <a:latin typeface="Verdana"/>
              <a:cs typeface="Verdana"/>
            </a:endParaRPr>
          </a:p>
        </p:txBody>
      </p:sp>
      <p:pic>
        <p:nvPicPr>
          <p:cNvPr id="11" name="object 13">
            <a:extLst>
              <a:ext uri="{FF2B5EF4-FFF2-40B4-BE49-F238E27FC236}">
                <a16:creationId xmlns:a16="http://schemas.microsoft.com/office/drawing/2014/main" id="{1D497772-2DB7-7117-45AD-D760A60C98C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1763" y="3378750"/>
            <a:ext cx="3852471" cy="25321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59C023-3545-4BF5-AC47-A5550F1D8450}"/>
              </a:ext>
            </a:extLst>
          </p:cNvPr>
          <p:cNvSpPr txBox="1"/>
          <p:nvPr/>
        </p:nvSpPr>
        <p:spPr>
          <a:xfrm>
            <a:off x="1166681" y="4480428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ME0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760F5CA-048A-A296-0DA8-535DDDCC1718}"/>
              </a:ext>
            </a:extLst>
          </p:cNvPr>
          <p:cNvSpPr txBox="1"/>
          <p:nvPr/>
        </p:nvSpPr>
        <p:spPr>
          <a:xfrm>
            <a:off x="4878027" y="905794"/>
            <a:ext cx="4129391" cy="8207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50" indent="-285750">
              <a:lnSpc>
                <a:spcPts val="2145"/>
              </a:lnSpc>
              <a:spcBef>
                <a:spcPts val="100"/>
              </a:spcBef>
              <a:buFont typeface="Arial MT"/>
              <a:buChar char="•"/>
              <a:tabLst>
                <a:tab pos="323215" algn="l"/>
                <a:tab pos="323850" algn="l"/>
              </a:tabLst>
            </a:pPr>
            <a:r>
              <a:rPr sz="1800" spc="-5" dirty="0">
                <a:latin typeface="Calibri"/>
                <a:cs typeface="Calibri"/>
              </a:rPr>
              <a:t>Expected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Hit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Rate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dirty="0">
                <a:latin typeface="Wingdings"/>
                <a:cs typeface="Wingdings"/>
              </a:rPr>
              <a:t>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Calibri"/>
                <a:cs typeface="Calibri"/>
              </a:rPr>
              <a:t>[2,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144</a:t>
            </a:r>
            <a:r>
              <a:rPr sz="1800" dirty="0">
                <a:latin typeface="Calibri"/>
                <a:cs typeface="Calibri"/>
              </a:rPr>
              <a:t>]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kHz/cm</a:t>
            </a:r>
            <a:r>
              <a:rPr sz="1800" b="1" spc="-15" baseline="25462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endParaRPr sz="1800" baseline="25462" dirty="0">
              <a:latin typeface="Calibri"/>
              <a:cs typeface="Calibri"/>
            </a:endParaRPr>
          </a:p>
          <a:p>
            <a:pPr marL="323850" indent="-285750">
              <a:lnSpc>
                <a:spcPts val="2145"/>
              </a:lnSpc>
              <a:buFont typeface="Arial MT"/>
              <a:buChar char="•"/>
              <a:tabLst>
                <a:tab pos="323215" algn="l"/>
                <a:tab pos="323850" algn="l"/>
              </a:tabLst>
            </a:pPr>
            <a:r>
              <a:rPr sz="1800" spc="-20" dirty="0">
                <a:latin typeface="Calibri"/>
                <a:cs typeface="Calibri"/>
              </a:rPr>
              <a:t>Average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primary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energy</a:t>
            </a:r>
            <a:r>
              <a:rPr sz="1800" dirty="0">
                <a:latin typeface="Calibri"/>
                <a:cs typeface="Calibri"/>
              </a:rPr>
              <a:t> deposit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B0F0"/>
                </a:solidFill>
                <a:latin typeface="Calibri"/>
                <a:cs typeface="Calibri"/>
              </a:rPr>
              <a:t>5.8</a:t>
            </a:r>
            <a:r>
              <a:rPr sz="1800" b="1" spc="5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00B0F0"/>
                </a:solidFill>
                <a:latin typeface="Calibri"/>
                <a:cs typeface="Calibri"/>
              </a:rPr>
              <a:t>keV</a:t>
            </a:r>
            <a:r>
              <a:rPr sz="1800" b="1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i.e. </a:t>
            </a:r>
            <a:r>
              <a:rPr sz="1800" b="1" dirty="0">
                <a:solidFill>
                  <a:srgbClr val="00B0F0"/>
                </a:solidFill>
                <a:latin typeface="Calibri"/>
                <a:cs typeface="Calibri"/>
              </a:rPr>
              <a:t>200</a:t>
            </a:r>
            <a:r>
              <a:rPr sz="1800" b="1" spc="5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B0F0"/>
                </a:solidFill>
                <a:latin typeface="Calibri"/>
                <a:cs typeface="Calibri"/>
              </a:rPr>
              <a:t>e-ion</a:t>
            </a:r>
            <a:r>
              <a:rPr sz="1800" b="1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B0F0"/>
                </a:solidFill>
                <a:latin typeface="Calibri"/>
                <a:cs typeface="Calibri"/>
              </a:rPr>
              <a:t>pairs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12CE8457-48AD-3CBF-B7F1-6BC9CD492CCF}"/>
              </a:ext>
            </a:extLst>
          </p:cNvPr>
          <p:cNvSpPr txBox="1"/>
          <p:nvPr/>
        </p:nvSpPr>
        <p:spPr>
          <a:xfrm>
            <a:off x="4878027" y="1875075"/>
            <a:ext cx="3804082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50" indent="-28575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23215" algn="l"/>
                <a:tab pos="323850" algn="l"/>
              </a:tabLst>
            </a:pPr>
            <a:r>
              <a:rPr sz="1800" spc="-5" dirty="0">
                <a:latin typeface="Calibri"/>
                <a:cs typeface="Calibri"/>
              </a:rPr>
              <a:t>HIP: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Heavily</a:t>
            </a:r>
            <a:r>
              <a:rPr sz="1800" spc="-5" dirty="0">
                <a:latin typeface="Calibri"/>
                <a:cs typeface="Calibri"/>
              </a:rPr>
              <a:t> Ionizing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Particle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which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deposits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&gt;30</a:t>
            </a:r>
            <a:r>
              <a:rPr sz="18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FF0000"/>
                </a:solidFill>
                <a:latin typeface="Calibri"/>
                <a:cs typeface="Calibri"/>
              </a:rPr>
              <a:t>keV</a:t>
            </a:r>
            <a:r>
              <a:rPr sz="18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detector</a:t>
            </a:r>
            <a:endParaRPr sz="1800" dirty="0">
              <a:latin typeface="Calibri"/>
              <a:cs typeface="Calibri"/>
            </a:endParaRPr>
          </a:p>
          <a:p>
            <a:pPr marL="323850" indent="-28575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23215" algn="l"/>
                <a:tab pos="323850" algn="l"/>
              </a:tabLst>
            </a:pPr>
            <a:r>
              <a:rPr sz="1800" spc="-5" dirty="0">
                <a:latin typeface="Calibri"/>
                <a:cs typeface="Calibri"/>
              </a:rPr>
              <a:t>HIP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rate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Wingdings"/>
                <a:cs typeface="Wingdings"/>
              </a:rPr>
              <a:t>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Calibri"/>
                <a:cs typeface="Calibri"/>
              </a:rPr>
              <a:t>[0.05,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r>
              <a:rPr sz="1800" dirty="0">
                <a:latin typeface="Calibri"/>
                <a:cs typeface="Calibri"/>
              </a:rPr>
              <a:t>]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kHz/cm</a:t>
            </a:r>
            <a:r>
              <a:rPr sz="1800" b="1" spc="-15" baseline="25462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endParaRPr sz="1800" baseline="25462" dirty="0">
              <a:latin typeface="Calibri"/>
              <a:cs typeface="Calibri"/>
            </a:endParaRPr>
          </a:p>
        </p:txBody>
      </p:sp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0C68EF54-489F-1116-771B-0109EC64D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861" y="914975"/>
            <a:ext cx="2887295" cy="4430911"/>
          </a:xfrm>
          <a:prstGeom prst="rect">
            <a:avLst/>
          </a:prstGeom>
        </p:spPr>
      </p:pic>
      <p:sp>
        <p:nvSpPr>
          <p:cNvPr id="16" name="object 18">
            <a:extLst>
              <a:ext uri="{FF2B5EF4-FFF2-40B4-BE49-F238E27FC236}">
                <a16:creationId xmlns:a16="http://schemas.microsoft.com/office/drawing/2014/main" id="{96C716A1-C60F-E0DA-F5CB-29F4104C352B}"/>
              </a:ext>
            </a:extLst>
          </p:cNvPr>
          <p:cNvSpPr/>
          <p:nvPr/>
        </p:nvSpPr>
        <p:spPr>
          <a:xfrm rot="5400000">
            <a:off x="6671104" y="3007104"/>
            <a:ext cx="562610" cy="1407145"/>
          </a:xfrm>
          <a:custGeom>
            <a:avLst/>
            <a:gdLst/>
            <a:ahLst/>
            <a:cxnLst/>
            <a:rect l="l" t="t" r="r" b="b"/>
            <a:pathLst>
              <a:path w="562609" h="1156970">
                <a:moveTo>
                  <a:pt x="0" y="0"/>
                </a:moveTo>
                <a:lnTo>
                  <a:pt x="74714" y="1673"/>
                </a:lnTo>
                <a:lnTo>
                  <a:pt x="141852" y="6394"/>
                </a:lnTo>
                <a:lnTo>
                  <a:pt x="198733" y="13719"/>
                </a:lnTo>
                <a:lnTo>
                  <a:pt x="242680" y="23198"/>
                </a:lnTo>
                <a:lnTo>
                  <a:pt x="281052" y="46839"/>
                </a:lnTo>
                <a:lnTo>
                  <a:pt x="281052" y="531383"/>
                </a:lnTo>
                <a:lnTo>
                  <a:pt x="291091" y="543835"/>
                </a:lnTo>
                <a:lnTo>
                  <a:pt x="363370" y="564504"/>
                </a:lnTo>
                <a:lnTo>
                  <a:pt x="420251" y="571828"/>
                </a:lnTo>
                <a:lnTo>
                  <a:pt x="487389" y="576550"/>
                </a:lnTo>
                <a:lnTo>
                  <a:pt x="562104" y="578223"/>
                </a:lnTo>
                <a:lnTo>
                  <a:pt x="487389" y="579896"/>
                </a:lnTo>
                <a:lnTo>
                  <a:pt x="420251" y="584618"/>
                </a:lnTo>
                <a:lnTo>
                  <a:pt x="363370" y="591942"/>
                </a:lnTo>
                <a:lnTo>
                  <a:pt x="319423" y="601422"/>
                </a:lnTo>
                <a:lnTo>
                  <a:pt x="281052" y="625063"/>
                </a:lnTo>
                <a:lnTo>
                  <a:pt x="281052" y="1109607"/>
                </a:lnTo>
                <a:lnTo>
                  <a:pt x="271012" y="1122058"/>
                </a:lnTo>
                <a:lnTo>
                  <a:pt x="242680" y="1133248"/>
                </a:lnTo>
                <a:lnTo>
                  <a:pt x="198733" y="1142727"/>
                </a:lnTo>
                <a:lnTo>
                  <a:pt x="141852" y="1150051"/>
                </a:lnTo>
                <a:lnTo>
                  <a:pt x="74714" y="1154773"/>
                </a:lnTo>
                <a:lnTo>
                  <a:pt x="0" y="1156447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9">
            <a:extLst>
              <a:ext uri="{FF2B5EF4-FFF2-40B4-BE49-F238E27FC236}">
                <a16:creationId xmlns:a16="http://schemas.microsoft.com/office/drawing/2014/main" id="{61690510-3667-547E-A525-71014E176D49}"/>
              </a:ext>
            </a:extLst>
          </p:cNvPr>
          <p:cNvSpPr txBox="1"/>
          <p:nvPr/>
        </p:nvSpPr>
        <p:spPr>
          <a:xfrm>
            <a:off x="5562600" y="4129530"/>
            <a:ext cx="3299162" cy="505267"/>
          </a:xfrm>
          <a:prstGeom prst="rect">
            <a:avLst/>
          </a:prstGeom>
          <a:solidFill>
            <a:srgbClr val="0000FF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99800"/>
              </a:lnSpc>
              <a:spcBef>
                <a:spcPts val="100"/>
              </a:spcBef>
            </a:pPr>
            <a:r>
              <a:rPr sz="1600" dirty="0">
                <a:solidFill>
                  <a:schemeClr val="bg1"/>
                </a:solidFill>
                <a:latin typeface="Calibri"/>
                <a:cs typeface="Calibri"/>
              </a:rPr>
              <a:t>Need</a:t>
            </a:r>
            <a:r>
              <a:rPr sz="1600" spc="-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</a:rPr>
              <a:t>to</a:t>
            </a:r>
            <a:r>
              <a:rPr sz="16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</a:rPr>
              <a:t>evaluate</a:t>
            </a:r>
            <a:r>
              <a:rPr sz="160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Calibri"/>
                <a:cs typeface="Calibri"/>
              </a:rPr>
              <a:t>the </a:t>
            </a:r>
            <a:r>
              <a:rPr sz="1600" spc="-34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Calibri"/>
                <a:cs typeface="Calibri"/>
              </a:rPr>
              <a:t>impact </a:t>
            </a:r>
            <a:r>
              <a:rPr sz="1600" dirty="0">
                <a:solidFill>
                  <a:schemeClr val="bg1"/>
                </a:solidFill>
                <a:latin typeface="Calibri"/>
                <a:cs typeface="Calibri"/>
              </a:rPr>
              <a:t>on </a:t>
            </a:r>
            <a:r>
              <a:rPr sz="1600" spc="-5" dirty="0">
                <a:solidFill>
                  <a:schemeClr val="bg1"/>
                </a:solidFill>
                <a:latin typeface="Calibri"/>
                <a:cs typeface="Calibri"/>
              </a:rPr>
              <a:t>detector </a:t>
            </a:r>
            <a:r>
              <a:rPr sz="16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</a:rPr>
              <a:t>operation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7838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7AD45-A109-7F91-AE43-C68E65EF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0043973" cy="1107996"/>
          </a:xfrm>
        </p:spPr>
        <p:txBody>
          <a:bodyPr/>
          <a:lstStyle/>
          <a:p>
            <a:r>
              <a:rPr lang="en-US" dirty="0"/>
              <a:t>Rate capability and HV-drop compensation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D503D-4B1F-2E84-A33A-13A8E0C8BD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60127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E08CA-7972-677B-0601-9AFB4A79C5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27</a:t>
            </a:fld>
            <a:endParaRPr lang="en-US" spc="-5" dirty="0"/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521D65C4-2618-7B97-F987-0F324BC6E12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941" y="757147"/>
            <a:ext cx="3435102" cy="2443253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40BA6FC-79ED-C6BB-C329-9D32EBB3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494" y="666758"/>
            <a:ext cx="3199459" cy="2757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642254-FA55-F6E2-A5B3-31E5B08ADD35}"/>
              </a:ext>
            </a:extLst>
          </p:cNvPr>
          <p:cNvSpPr txBox="1"/>
          <p:nvPr/>
        </p:nvSpPr>
        <p:spPr>
          <a:xfrm>
            <a:off x="7044923" y="963110"/>
            <a:ext cx="1934331" cy="2031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G</a:t>
            </a:r>
            <a:r>
              <a:rPr lang="en-US" sz="1400" dirty="0">
                <a:effectLst/>
              </a:rPr>
              <a:t>as gain drop estimated evaluating the HV drop on the protection resistors due to the current flowing on the electrodes -&gt; possibility to compensate for HV drop</a:t>
            </a:r>
            <a:endParaRPr lang="en-US" sz="14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4D654A1-CF66-3D8B-5275-19FBC2C0F0E6}"/>
              </a:ext>
            </a:extLst>
          </p:cNvPr>
          <p:cNvSpPr/>
          <p:nvPr/>
        </p:nvSpPr>
        <p:spPr>
          <a:xfrm rot="10800000">
            <a:off x="6583271" y="1700942"/>
            <a:ext cx="307681" cy="831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ject 8">
            <a:extLst>
              <a:ext uri="{FF2B5EF4-FFF2-40B4-BE49-F238E27FC236}">
                <a16:creationId xmlns:a16="http://schemas.microsoft.com/office/drawing/2014/main" id="{E831481D-4AEB-956A-5340-F4132A4A92E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01487" y="773584"/>
            <a:ext cx="2961598" cy="2655416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A1CD2B81-A919-425B-B51A-783A35AAD898}"/>
              </a:ext>
            </a:extLst>
          </p:cNvPr>
          <p:cNvSpPr/>
          <p:nvPr/>
        </p:nvSpPr>
        <p:spPr>
          <a:xfrm>
            <a:off x="9133224" y="2895600"/>
            <a:ext cx="427651" cy="988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719DE85-E6A1-A810-91FD-CF87B6A3025B}"/>
              </a:ext>
            </a:extLst>
          </p:cNvPr>
          <p:cNvSpPr txBox="1">
            <a:spLocks/>
          </p:cNvSpPr>
          <p:nvPr/>
        </p:nvSpPr>
        <p:spPr>
          <a:xfrm>
            <a:off x="0" y="3423913"/>
            <a:ext cx="6838486" cy="26464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90000"/>
              <a:buFont typeface="Wingdings" charset="2"/>
              <a:buChar char="§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But in ME0 each HV sectors, as a function of the eta are expected to get different integrated flux, depending on the background shape</a:t>
            </a:r>
          </a:p>
          <a:p>
            <a:r>
              <a:rPr lang="en-US" sz="2000" dirty="0"/>
              <a:t>How to compensate different drop with a unique HV channels?</a:t>
            </a:r>
          </a:p>
          <a:p>
            <a:pPr lvl="1"/>
            <a:r>
              <a:rPr lang="en-US" sz="1600" dirty="0"/>
              <a:t>A) Different HV sector area, to equalize the flux?</a:t>
            </a:r>
          </a:p>
          <a:p>
            <a:pPr lvl="1"/>
            <a:r>
              <a:rPr lang="en-US" sz="1600" dirty="0"/>
              <a:t>B) Different protection resistors, to equalize the HV drop across the sectors?</a:t>
            </a:r>
          </a:p>
          <a:p>
            <a:pPr lvl="1"/>
            <a:r>
              <a:rPr lang="en-US" sz="1600" dirty="0"/>
              <a:t>Combination of A) &amp; B)?</a:t>
            </a:r>
            <a:endParaRPr lang="en-US" sz="1200" dirty="0"/>
          </a:p>
        </p:txBody>
      </p:sp>
      <p:pic>
        <p:nvPicPr>
          <p:cNvPr id="13" name="Google Shape;318;p69">
            <a:extLst>
              <a:ext uri="{FF2B5EF4-FFF2-40B4-BE49-F238E27FC236}">
                <a16:creationId xmlns:a16="http://schemas.microsoft.com/office/drawing/2014/main" id="{38595086-E155-C21A-D215-793E99FB12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32560" y="3359657"/>
            <a:ext cx="2211666" cy="292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B47FD8-1D86-587A-1D65-B7166882E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2046"/>
          <a:stretch/>
        </p:blipFill>
        <p:spPr>
          <a:xfrm>
            <a:off x="9638300" y="4325087"/>
            <a:ext cx="2211666" cy="1905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2C4EC3-7522-C0B0-B7CC-B78769DE5C1B}"/>
              </a:ext>
            </a:extLst>
          </p:cNvPr>
          <p:cNvSpPr txBox="1"/>
          <p:nvPr/>
        </p:nvSpPr>
        <p:spPr>
          <a:xfrm>
            <a:off x="9638300" y="3632590"/>
            <a:ext cx="2211666" cy="69249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Possible HV drop equalization playing with the HV sectors area (case A)</a:t>
            </a:r>
          </a:p>
        </p:txBody>
      </p:sp>
      <p:pic>
        <p:nvPicPr>
          <p:cNvPr id="16" name="Picture 15" descr="A person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48999CF4-3431-2894-CAF1-BEAC3E602C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3819" y="5372019"/>
            <a:ext cx="1498871" cy="100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9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7AD45-A109-7F91-AE43-C68E65EF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9281973" cy="558851"/>
          </a:xfrm>
        </p:spPr>
        <p:txBody>
          <a:bodyPr/>
          <a:lstStyle/>
          <a:p>
            <a:r>
              <a:rPr lang="en-US" dirty="0"/>
              <a:t>New HV segmentation for ME0 GEM Foils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D503D-4B1F-2E84-A33A-13A8E0C8BD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60127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E08CA-7972-677B-0601-9AFB4A79C5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28</a:t>
            </a:fld>
            <a:endParaRPr lang="en-US" spc="-5" dirty="0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6B51A366-7365-B131-D9A8-F7CC7D3C381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99915" y="744937"/>
            <a:ext cx="1996083" cy="2134573"/>
          </a:xfrm>
          <a:prstGeom prst="rect">
            <a:avLst/>
          </a:prstGeom>
        </p:spPr>
      </p:pic>
      <p:pic>
        <p:nvPicPr>
          <p:cNvPr id="7" name="object 5">
            <a:extLst>
              <a:ext uri="{FF2B5EF4-FFF2-40B4-BE49-F238E27FC236}">
                <a16:creationId xmlns:a16="http://schemas.microsoft.com/office/drawing/2014/main" id="{335E4B26-0412-A41D-14FC-B9AB3B2D3BE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684" y="943571"/>
            <a:ext cx="2234143" cy="4154736"/>
          </a:xfrm>
          <a:prstGeom prst="rect">
            <a:avLst/>
          </a:prstGeom>
        </p:spPr>
      </p:pic>
      <p:sp>
        <p:nvSpPr>
          <p:cNvPr id="9" name="object 7">
            <a:extLst>
              <a:ext uri="{FF2B5EF4-FFF2-40B4-BE49-F238E27FC236}">
                <a16:creationId xmlns:a16="http://schemas.microsoft.com/office/drawing/2014/main" id="{5105A4FA-75FD-091A-24EF-3A6C7B1A40B5}"/>
              </a:ext>
            </a:extLst>
          </p:cNvPr>
          <p:cNvSpPr/>
          <p:nvPr/>
        </p:nvSpPr>
        <p:spPr>
          <a:xfrm>
            <a:off x="497946" y="2735397"/>
            <a:ext cx="52705" cy="168275"/>
          </a:xfrm>
          <a:custGeom>
            <a:avLst/>
            <a:gdLst/>
            <a:ahLst/>
            <a:cxnLst/>
            <a:rect l="l" t="t" r="r" b="b"/>
            <a:pathLst>
              <a:path w="52704" h="168275">
                <a:moveTo>
                  <a:pt x="52646" y="0"/>
                </a:moveTo>
                <a:lnTo>
                  <a:pt x="0" y="0"/>
                </a:lnTo>
                <a:lnTo>
                  <a:pt x="0" y="167706"/>
                </a:lnTo>
                <a:lnTo>
                  <a:pt x="52646" y="167706"/>
                </a:lnTo>
                <a:lnTo>
                  <a:pt x="526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3C9CB6BE-921D-E2B2-ACBA-0E050DE70673}"/>
              </a:ext>
            </a:extLst>
          </p:cNvPr>
          <p:cNvSpPr/>
          <p:nvPr/>
        </p:nvSpPr>
        <p:spPr>
          <a:xfrm>
            <a:off x="497946" y="2735397"/>
            <a:ext cx="52705" cy="168275"/>
          </a:xfrm>
          <a:custGeom>
            <a:avLst/>
            <a:gdLst/>
            <a:ahLst/>
            <a:cxnLst/>
            <a:rect l="l" t="t" r="r" b="b"/>
            <a:pathLst>
              <a:path w="52704" h="168275">
                <a:moveTo>
                  <a:pt x="0" y="0"/>
                </a:moveTo>
                <a:lnTo>
                  <a:pt x="52647" y="0"/>
                </a:lnTo>
                <a:lnTo>
                  <a:pt x="52647" y="167706"/>
                </a:lnTo>
                <a:lnTo>
                  <a:pt x="0" y="16770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7583CEBE-FD46-CB94-40D4-40DB74CDAA5B}"/>
              </a:ext>
            </a:extLst>
          </p:cNvPr>
          <p:cNvSpPr/>
          <p:nvPr/>
        </p:nvSpPr>
        <p:spPr>
          <a:xfrm>
            <a:off x="916928" y="2734843"/>
            <a:ext cx="52705" cy="168275"/>
          </a:xfrm>
          <a:custGeom>
            <a:avLst/>
            <a:gdLst/>
            <a:ahLst/>
            <a:cxnLst/>
            <a:rect l="l" t="t" r="r" b="b"/>
            <a:pathLst>
              <a:path w="52705" h="168275">
                <a:moveTo>
                  <a:pt x="52646" y="0"/>
                </a:moveTo>
                <a:lnTo>
                  <a:pt x="0" y="0"/>
                </a:lnTo>
                <a:lnTo>
                  <a:pt x="0" y="167706"/>
                </a:lnTo>
                <a:lnTo>
                  <a:pt x="52646" y="167706"/>
                </a:lnTo>
                <a:lnTo>
                  <a:pt x="526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7723506D-DD3F-46D1-C7C8-B5CAE06AC1CF}"/>
              </a:ext>
            </a:extLst>
          </p:cNvPr>
          <p:cNvSpPr/>
          <p:nvPr/>
        </p:nvSpPr>
        <p:spPr>
          <a:xfrm>
            <a:off x="916928" y="2734843"/>
            <a:ext cx="52705" cy="168275"/>
          </a:xfrm>
          <a:custGeom>
            <a:avLst/>
            <a:gdLst/>
            <a:ahLst/>
            <a:cxnLst/>
            <a:rect l="l" t="t" r="r" b="b"/>
            <a:pathLst>
              <a:path w="52705" h="168275">
                <a:moveTo>
                  <a:pt x="0" y="0"/>
                </a:moveTo>
                <a:lnTo>
                  <a:pt x="52647" y="0"/>
                </a:lnTo>
                <a:lnTo>
                  <a:pt x="52647" y="167706"/>
                </a:lnTo>
                <a:lnTo>
                  <a:pt x="0" y="16770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8F230F30-61F1-A0A9-DFF4-03E4D1BD6F09}"/>
              </a:ext>
            </a:extLst>
          </p:cNvPr>
          <p:cNvSpPr/>
          <p:nvPr/>
        </p:nvSpPr>
        <p:spPr>
          <a:xfrm>
            <a:off x="1335909" y="2747665"/>
            <a:ext cx="52705" cy="168275"/>
          </a:xfrm>
          <a:custGeom>
            <a:avLst/>
            <a:gdLst/>
            <a:ahLst/>
            <a:cxnLst/>
            <a:rect l="l" t="t" r="r" b="b"/>
            <a:pathLst>
              <a:path w="52705" h="168275">
                <a:moveTo>
                  <a:pt x="0" y="0"/>
                </a:moveTo>
                <a:lnTo>
                  <a:pt x="52647" y="0"/>
                </a:lnTo>
                <a:lnTo>
                  <a:pt x="52647" y="167706"/>
                </a:lnTo>
                <a:lnTo>
                  <a:pt x="0" y="16770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B81FBD46-67F8-8A1D-C98D-1865DEFF1D1C}"/>
              </a:ext>
            </a:extLst>
          </p:cNvPr>
          <p:cNvSpPr/>
          <p:nvPr/>
        </p:nvSpPr>
        <p:spPr>
          <a:xfrm>
            <a:off x="1754891" y="2741531"/>
            <a:ext cx="52705" cy="168275"/>
          </a:xfrm>
          <a:custGeom>
            <a:avLst/>
            <a:gdLst/>
            <a:ahLst/>
            <a:cxnLst/>
            <a:rect l="l" t="t" r="r" b="b"/>
            <a:pathLst>
              <a:path w="52705" h="168275">
                <a:moveTo>
                  <a:pt x="52646" y="0"/>
                </a:moveTo>
                <a:lnTo>
                  <a:pt x="0" y="0"/>
                </a:lnTo>
                <a:lnTo>
                  <a:pt x="0" y="167706"/>
                </a:lnTo>
                <a:lnTo>
                  <a:pt x="52646" y="167706"/>
                </a:lnTo>
                <a:lnTo>
                  <a:pt x="526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EB2A6315-18AF-E559-77ED-751B14B594A0}"/>
              </a:ext>
            </a:extLst>
          </p:cNvPr>
          <p:cNvSpPr/>
          <p:nvPr/>
        </p:nvSpPr>
        <p:spPr>
          <a:xfrm>
            <a:off x="1754891" y="2741532"/>
            <a:ext cx="52705" cy="168275"/>
          </a:xfrm>
          <a:custGeom>
            <a:avLst/>
            <a:gdLst/>
            <a:ahLst/>
            <a:cxnLst/>
            <a:rect l="l" t="t" r="r" b="b"/>
            <a:pathLst>
              <a:path w="52705" h="168275">
                <a:moveTo>
                  <a:pt x="0" y="0"/>
                </a:moveTo>
                <a:lnTo>
                  <a:pt x="52647" y="0"/>
                </a:lnTo>
                <a:lnTo>
                  <a:pt x="52647" y="167706"/>
                </a:lnTo>
                <a:lnTo>
                  <a:pt x="0" y="16770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80497C7D-955F-D800-BBB7-93363AE384E0}"/>
              </a:ext>
            </a:extLst>
          </p:cNvPr>
          <p:cNvSpPr txBox="1"/>
          <p:nvPr/>
        </p:nvSpPr>
        <p:spPr>
          <a:xfrm>
            <a:off x="77667" y="816110"/>
            <a:ext cx="2423795" cy="548355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 marL="159385">
              <a:lnSpc>
                <a:spcPct val="100000"/>
              </a:lnSpc>
              <a:spcBef>
                <a:spcPts val="1350"/>
              </a:spcBef>
            </a:pPr>
            <a:endParaRPr lang="en-US" sz="400" dirty="0">
              <a:latin typeface="Times New Roman"/>
              <a:cs typeface="Times New Roman"/>
            </a:endParaRPr>
          </a:p>
          <a:p>
            <a:pPr marL="159385">
              <a:lnSpc>
                <a:spcPct val="100000"/>
              </a:lnSpc>
              <a:spcBef>
                <a:spcPts val="1350"/>
              </a:spcBef>
            </a:pPr>
            <a:r>
              <a:rPr sz="1400" b="1" dirty="0">
                <a:latin typeface="Calibri"/>
                <a:cs typeface="Calibri"/>
              </a:rPr>
              <a:t>ME0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environment:</a:t>
            </a:r>
            <a:endParaRPr sz="1400" dirty="0">
              <a:latin typeface="Calibri"/>
              <a:cs typeface="Calibri"/>
            </a:endParaRPr>
          </a:p>
          <a:p>
            <a:pPr marL="159385" marR="180975">
              <a:lnSpc>
                <a:spcPct val="99900"/>
              </a:lnSpc>
              <a:spcBef>
                <a:spcPts val="20"/>
              </a:spcBef>
            </a:pPr>
            <a:r>
              <a:rPr sz="1400" dirty="0">
                <a:latin typeface="Calibri"/>
                <a:cs typeface="Calibri"/>
              </a:rPr>
              <a:t>- </a:t>
            </a:r>
            <a:r>
              <a:rPr sz="1400" spc="-10" dirty="0">
                <a:latin typeface="Calibri"/>
                <a:cs typeface="Calibri"/>
              </a:rPr>
              <a:t>Large </a:t>
            </a:r>
            <a:r>
              <a:rPr sz="1400" spc="-15" dirty="0">
                <a:latin typeface="Calibri"/>
                <a:cs typeface="Calibri"/>
              </a:rPr>
              <a:t>rate </a:t>
            </a:r>
            <a:r>
              <a:rPr sz="1400" spc="-5" dirty="0">
                <a:latin typeface="Calibri"/>
                <a:cs typeface="Calibri"/>
              </a:rPr>
              <a:t>variation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between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coolest </a:t>
            </a:r>
            <a:r>
              <a:rPr sz="1400" dirty="0">
                <a:latin typeface="Calibri"/>
                <a:cs typeface="Calibri"/>
              </a:rPr>
              <a:t>and the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hottest </a:t>
            </a:r>
            <a:r>
              <a:rPr sz="1400" dirty="0">
                <a:latin typeface="Calibri"/>
                <a:cs typeface="Calibri"/>
              </a:rPr>
              <a:t>HV </a:t>
            </a:r>
            <a:r>
              <a:rPr sz="1400" spc="-5" dirty="0">
                <a:latin typeface="Calibri"/>
                <a:cs typeface="Calibri"/>
              </a:rPr>
              <a:t>segments </a:t>
            </a:r>
            <a:r>
              <a:rPr sz="1400" dirty="0">
                <a:latin typeface="Calibri"/>
                <a:cs typeface="Calibri"/>
              </a:rPr>
              <a:t>( </a:t>
            </a:r>
            <a:r>
              <a:rPr sz="1400" spc="-5" dirty="0">
                <a:latin typeface="Calibri"/>
                <a:cs typeface="Calibri"/>
              </a:rPr>
              <a:t>about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two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orders </a:t>
            </a:r>
            <a:r>
              <a:rPr sz="1400" spc="-5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magnitude)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17" name="object 17">
            <a:extLst>
              <a:ext uri="{FF2B5EF4-FFF2-40B4-BE49-F238E27FC236}">
                <a16:creationId xmlns:a16="http://schemas.microsoft.com/office/drawing/2014/main" id="{2595CF0F-DC9D-7C51-1172-1F308511176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6205950" y="816110"/>
            <a:ext cx="1441038" cy="1880369"/>
          </a:xfrm>
          <a:prstGeom prst="rect">
            <a:avLst/>
          </a:prstGeom>
        </p:spPr>
      </p:pic>
      <p:sp>
        <p:nvSpPr>
          <p:cNvPr id="18" name="object 18">
            <a:extLst>
              <a:ext uri="{FF2B5EF4-FFF2-40B4-BE49-F238E27FC236}">
                <a16:creationId xmlns:a16="http://schemas.microsoft.com/office/drawing/2014/main" id="{041FF355-00D0-1E51-30FC-A4E2EC9F5A4B}"/>
              </a:ext>
            </a:extLst>
          </p:cNvPr>
          <p:cNvSpPr txBox="1"/>
          <p:nvPr/>
        </p:nvSpPr>
        <p:spPr>
          <a:xfrm>
            <a:off x="6168830" y="813728"/>
            <a:ext cx="1441037" cy="1885131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 marL="438784">
              <a:lnSpc>
                <a:spcPct val="100000"/>
              </a:lnSpc>
              <a:spcBef>
                <a:spcPts val="865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ME0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prototype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13E9B83A-0A86-DDA1-5CBD-2C941C20BEE6}"/>
              </a:ext>
            </a:extLst>
          </p:cNvPr>
          <p:cNvSpPr txBox="1"/>
          <p:nvPr/>
        </p:nvSpPr>
        <p:spPr>
          <a:xfrm>
            <a:off x="2639200" y="2950504"/>
            <a:ext cx="5438000" cy="1649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-5" dirty="0">
                <a:solidFill>
                  <a:srgbClr val="00329E"/>
                </a:solidFill>
                <a:latin typeface="Calibri"/>
                <a:cs typeface="Calibri"/>
              </a:rPr>
              <a:t>New segmentation introduced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0329E"/>
                </a:solidFill>
                <a:latin typeface="Wingdings"/>
                <a:cs typeface="Wingdings"/>
              </a:rPr>
              <a:t></a:t>
            </a:r>
            <a:r>
              <a:rPr sz="1400" spc="280" dirty="0">
                <a:solidFill>
                  <a:srgbClr val="00329E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00329E"/>
                </a:solidFill>
                <a:latin typeface="Calibri"/>
                <a:cs typeface="Calibri"/>
              </a:rPr>
              <a:t>Change</a:t>
            </a:r>
            <a:r>
              <a:rPr sz="1400" dirty="0">
                <a:solidFill>
                  <a:srgbClr val="00329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329E"/>
                </a:solidFill>
                <a:latin typeface="Calibri"/>
                <a:cs typeface="Calibri"/>
              </a:rPr>
              <a:t>the</a:t>
            </a:r>
            <a:r>
              <a:rPr sz="1400" dirty="0">
                <a:solidFill>
                  <a:srgbClr val="00329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329E"/>
                </a:solidFill>
                <a:latin typeface="Calibri"/>
                <a:cs typeface="Calibri"/>
              </a:rPr>
              <a:t>orientation</a:t>
            </a:r>
            <a:r>
              <a:rPr sz="1400" dirty="0">
                <a:solidFill>
                  <a:srgbClr val="00329E"/>
                </a:solidFill>
                <a:latin typeface="Calibri"/>
                <a:cs typeface="Calibri"/>
              </a:rPr>
              <a:t> of </a:t>
            </a:r>
            <a:r>
              <a:rPr sz="1400" spc="-5" dirty="0">
                <a:solidFill>
                  <a:srgbClr val="00329E"/>
                </a:solidFill>
                <a:latin typeface="Calibri"/>
                <a:cs typeface="Calibri"/>
              </a:rPr>
              <a:t>the</a:t>
            </a:r>
            <a:r>
              <a:rPr sz="1400" dirty="0">
                <a:solidFill>
                  <a:srgbClr val="00329E"/>
                </a:solidFill>
                <a:latin typeface="Calibri"/>
                <a:cs typeface="Calibri"/>
              </a:rPr>
              <a:t> HV </a:t>
            </a:r>
            <a:r>
              <a:rPr sz="1400" spc="-5" dirty="0">
                <a:solidFill>
                  <a:srgbClr val="00329E"/>
                </a:solidFill>
                <a:latin typeface="Calibri"/>
                <a:cs typeface="Calibri"/>
              </a:rPr>
              <a:t>segment</a:t>
            </a:r>
            <a:r>
              <a:rPr sz="1400" spc="15" dirty="0">
                <a:solidFill>
                  <a:srgbClr val="00329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29E"/>
                </a:solidFill>
                <a:latin typeface="Wingdings"/>
                <a:cs typeface="Wingdings"/>
              </a:rPr>
              <a:t></a:t>
            </a:r>
            <a:r>
              <a:rPr sz="1400" spc="-45" dirty="0">
                <a:solidFill>
                  <a:srgbClr val="00329E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00329E"/>
                </a:solidFill>
                <a:latin typeface="Calibri"/>
                <a:cs typeface="Calibri"/>
              </a:rPr>
              <a:t>“vertical </a:t>
            </a:r>
            <a:r>
              <a:rPr sz="1400" spc="-10" dirty="0">
                <a:solidFill>
                  <a:srgbClr val="00329E"/>
                </a:solidFill>
                <a:latin typeface="Calibri"/>
                <a:cs typeface="Calibri"/>
              </a:rPr>
              <a:t>pattern”</a:t>
            </a:r>
            <a:endParaRPr sz="1400" dirty="0">
              <a:solidFill>
                <a:srgbClr val="00329E"/>
              </a:solidFill>
              <a:latin typeface="Calibri"/>
              <a:cs typeface="Calibri"/>
            </a:endParaRPr>
          </a:p>
          <a:p>
            <a:pPr marL="298450" marR="5080" indent="-285750">
              <a:lnSpc>
                <a:spcPts val="1930"/>
              </a:lnSpc>
              <a:spcBef>
                <a:spcPts val="50"/>
              </a:spcBef>
            </a:pPr>
            <a:r>
              <a:rPr sz="1400" dirty="0">
                <a:solidFill>
                  <a:srgbClr val="00329E"/>
                </a:solidFill>
                <a:latin typeface="Wingdings"/>
                <a:cs typeface="Wingdings"/>
              </a:rPr>
              <a:t></a:t>
            </a:r>
            <a:r>
              <a:rPr sz="1400" spc="5" dirty="0">
                <a:solidFill>
                  <a:srgbClr val="00329E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00329E"/>
                </a:solidFill>
                <a:latin typeface="Calibri"/>
                <a:cs typeface="Calibri"/>
              </a:rPr>
              <a:t>Each </a:t>
            </a:r>
            <a:r>
              <a:rPr sz="1400" spc="-5" dirty="0">
                <a:solidFill>
                  <a:srgbClr val="00329E"/>
                </a:solidFill>
                <a:latin typeface="Calibri"/>
                <a:cs typeface="Calibri"/>
              </a:rPr>
              <a:t>segment will see the full </a:t>
            </a:r>
            <a:r>
              <a:rPr sz="1400" spc="-20" dirty="0">
                <a:solidFill>
                  <a:srgbClr val="00329E"/>
                </a:solidFill>
                <a:latin typeface="Calibri"/>
                <a:cs typeface="Calibri"/>
              </a:rPr>
              <a:t>BKG </a:t>
            </a:r>
            <a:r>
              <a:rPr sz="1400" spc="-10" dirty="0">
                <a:solidFill>
                  <a:srgbClr val="00329E"/>
                </a:solidFill>
                <a:latin typeface="Calibri"/>
                <a:cs typeface="Calibri"/>
              </a:rPr>
              <a:t>gradient </a:t>
            </a:r>
            <a:r>
              <a:rPr sz="1400" spc="-5" dirty="0">
                <a:solidFill>
                  <a:srgbClr val="00329E"/>
                </a:solidFill>
                <a:latin typeface="Calibri"/>
                <a:cs typeface="Calibri"/>
              </a:rPr>
              <a:t>i.e. collect the same </a:t>
            </a:r>
            <a:r>
              <a:rPr sz="1400" spc="-10" dirty="0">
                <a:solidFill>
                  <a:srgbClr val="00329E"/>
                </a:solidFill>
                <a:latin typeface="Calibri"/>
                <a:cs typeface="Calibri"/>
              </a:rPr>
              <a:t>current </a:t>
            </a:r>
            <a:r>
              <a:rPr sz="1400" spc="-350" dirty="0">
                <a:solidFill>
                  <a:srgbClr val="00329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329E"/>
                </a:solidFill>
                <a:latin typeface="Calibri"/>
                <a:cs typeface="Calibri"/>
              </a:rPr>
              <a:t>as the</a:t>
            </a:r>
            <a:r>
              <a:rPr sz="1400" dirty="0">
                <a:solidFill>
                  <a:srgbClr val="00329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329E"/>
                </a:solidFill>
                <a:latin typeface="Calibri"/>
                <a:cs typeface="Calibri"/>
              </a:rPr>
              <a:t>neighbor</a:t>
            </a:r>
            <a:r>
              <a:rPr sz="1400" spc="5" dirty="0">
                <a:solidFill>
                  <a:srgbClr val="00329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329E"/>
                </a:solidFill>
                <a:latin typeface="Calibri"/>
                <a:cs typeface="Calibri"/>
              </a:rPr>
              <a:t>segments</a:t>
            </a:r>
            <a:endParaRPr sz="1400" dirty="0">
              <a:solidFill>
                <a:srgbClr val="00329E"/>
              </a:solidFill>
              <a:latin typeface="Calibri"/>
              <a:cs typeface="Calibri"/>
            </a:endParaRPr>
          </a:p>
          <a:p>
            <a:pPr marL="469900">
              <a:lnSpc>
                <a:spcPts val="1835"/>
              </a:lnSpc>
            </a:pPr>
            <a:r>
              <a:rPr sz="1400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1400" spc="2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No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dependency 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with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sz="1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FF0000"/>
                </a:solidFill>
                <a:latin typeface="Calibri"/>
                <a:cs typeface="Calibri"/>
              </a:rPr>
              <a:t>BKG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shape</a:t>
            </a:r>
            <a:endParaRPr sz="14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10"/>
              </a:spcBef>
            </a:pPr>
            <a:r>
              <a:rPr sz="1400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1400" spc="2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Uniform</a:t>
            </a:r>
            <a:r>
              <a:rPr sz="1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current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across</a:t>
            </a:r>
            <a:r>
              <a:rPr sz="1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all</a:t>
            </a:r>
            <a:r>
              <a:rPr sz="1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segment</a:t>
            </a:r>
            <a:endParaRPr sz="14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15"/>
              </a:spcBef>
            </a:pPr>
            <a:r>
              <a:rPr sz="1400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1400" spc="2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Uniform 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voltage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 drop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that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can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 be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 globally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compensated</a:t>
            </a:r>
            <a:endParaRPr sz="1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9AEA792A-28EF-566B-A7D4-70D672F96410}"/>
              </a:ext>
            </a:extLst>
          </p:cNvPr>
          <p:cNvSpPr txBox="1"/>
          <p:nvPr/>
        </p:nvSpPr>
        <p:spPr>
          <a:xfrm>
            <a:off x="2626648" y="4652852"/>
            <a:ext cx="4617844" cy="1718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dirty="0">
                <a:latin typeface="Wingdings"/>
                <a:cs typeface="Wingdings"/>
              </a:rPr>
              <a:t></a:t>
            </a:r>
            <a:r>
              <a:rPr sz="1600" spc="275" dirty="0"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329E"/>
                </a:solidFill>
                <a:latin typeface="Calibri"/>
                <a:cs typeface="Calibri"/>
              </a:rPr>
              <a:t>A </a:t>
            </a:r>
            <a:r>
              <a:rPr sz="1600" spc="-15" dirty="0">
                <a:solidFill>
                  <a:srgbClr val="00329E"/>
                </a:solidFill>
                <a:latin typeface="Calibri"/>
                <a:cs typeface="Calibri"/>
              </a:rPr>
              <a:t>first</a:t>
            </a:r>
            <a:r>
              <a:rPr sz="1600" dirty="0">
                <a:solidFill>
                  <a:srgbClr val="00329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329E"/>
                </a:solidFill>
                <a:latin typeface="Calibri"/>
                <a:cs typeface="Calibri"/>
              </a:rPr>
              <a:t>prototype</a:t>
            </a:r>
            <a:r>
              <a:rPr sz="1600" dirty="0">
                <a:solidFill>
                  <a:srgbClr val="00329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329E"/>
                </a:solidFill>
                <a:latin typeface="Calibri"/>
                <a:cs typeface="Calibri"/>
              </a:rPr>
              <a:t>was</a:t>
            </a:r>
            <a:r>
              <a:rPr sz="1600" dirty="0">
                <a:solidFill>
                  <a:srgbClr val="00329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329E"/>
                </a:solidFill>
                <a:latin typeface="Calibri"/>
                <a:cs typeface="Calibri"/>
              </a:rPr>
              <a:t>assembled and </a:t>
            </a:r>
            <a:r>
              <a:rPr sz="1600" spc="-10" dirty="0">
                <a:solidFill>
                  <a:srgbClr val="00329E"/>
                </a:solidFill>
                <a:latin typeface="Calibri"/>
                <a:cs typeface="Calibri"/>
              </a:rPr>
              <a:t>tested</a:t>
            </a:r>
            <a:r>
              <a:rPr sz="1600" spc="-5" dirty="0">
                <a:solidFill>
                  <a:srgbClr val="00329E"/>
                </a:solidFill>
                <a:latin typeface="Calibri"/>
                <a:cs typeface="Calibri"/>
              </a:rPr>
              <a:t> </a:t>
            </a:r>
            <a:r>
              <a:rPr lang="en-US" sz="1600" spc="-5" dirty="0">
                <a:solidFill>
                  <a:srgbClr val="00329E"/>
                </a:solidFill>
                <a:latin typeface="Calibri"/>
                <a:cs typeface="Calibri"/>
              </a:rPr>
              <a:t>in</a:t>
            </a:r>
            <a:r>
              <a:rPr sz="1600" spc="-5" dirty="0">
                <a:solidFill>
                  <a:srgbClr val="00329E"/>
                </a:solidFill>
                <a:latin typeface="Calibri"/>
                <a:cs typeface="Calibri"/>
              </a:rPr>
              <a:t> summer</a:t>
            </a:r>
            <a:r>
              <a:rPr sz="1600" spc="5" dirty="0">
                <a:solidFill>
                  <a:srgbClr val="00329E"/>
                </a:solidFill>
                <a:latin typeface="Calibri"/>
                <a:cs typeface="Calibri"/>
              </a:rPr>
              <a:t> </a:t>
            </a:r>
            <a:r>
              <a:rPr lang="en-US" sz="1600" spc="-5" dirty="0">
                <a:solidFill>
                  <a:srgbClr val="00329E"/>
                </a:solidFill>
                <a:latin typeface="Calibri"/>
                <a:cs typeface="Calibri"/>
              </a:rPr>
              <a:t>2021</a:t>
            </a:r>
            <a:endParaRPr sz="1600" dirty="0">
              <a:solidFill>
                <a:srgbClr val="00329E"/>
              </a:solidFill>
              <a:latin typeface="Calibri"/>
              <a:cs typeface="Calibri"/>
            </a:endParaRPr>
          </a:p>
          <a:p>
            <a:pPr marL="490538" marR="5080" indent="-261938">
              <a:lnSpc>
                <a:spcPts val="1930"/>
              </a:lnSpc>
              <a:spcBef>
                <a:spcPts val="45"/>
              </a:spcBef>
            </a:pPr>
            <a:r>
              <a:rPr sz="1600" dirty="0">
                <a:solidFill>
                  <a:srgbClr val="00329E"/>
                </a:solidFill>
                <a:latin typeface="Wingdings"/>
                <a:cs typeface="Wingdings"/>
              </a:rPr>
              <a:t></a:t>
            </a:r>
            <a:r>
              <a:rPr sz="1600" spc="5" dirty="0">
                <a:solidFill>
                  <a:srgbClr val="00329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329E"/>
                </a:solidFill>
                <a:latin typeface="Calibri"/>
                <a:cs typeface="Calibri"/>
              </a:rPr>
              <a:t>Reduced </a:t>
            </a:r>
            <a:r>
              <a:rPr sz="1600" spc="-5" dirty="0">
                <a:solidFill>
                  <a:srgbClr val="00329E"/>
                </a:solidFill>
                <a:latin typeface="Calibri"/>
                <a:cs typeface="Calibri"/>
              </a:rPr>
              <a:t>protection </a:t>
            </a:r>
            <a:r>
              <a:rPr sz="1600" spc="-10" dirty="0">
                <a:solidFill>
                  <a:srgbClr val="00329E"/>
                </a:solidFill>
                <a:latin typeface="Calibri"/>
                <a:cs typeface="Calibri"/>
              </a:rPr>
              <a:t>resistors </a:t>
            </a:r>
            <a:r>
              <a:rPr sz="1600" spc="-5" dirty="0">
                <a:solidFill>
                  <a:srgbClr val="00329E"/>
                </a:solidFill>
                <a:latin typeface="Calibri"/>
                <a:cs typeface="Calibri"/>
              </a:rPr>
              <a:t>based </a:t>
            </a:r>
            <a:r>
              <a:rPr sz="1600" dirty="0">
                <a:solidFill>
                  <a:srgbClr val="00329E"/>
                </a:solidFill>
                <a:latin typeface="Calibri"/>
                <a:cs typeface="Calibri"/>
              </a:rPr>
              <a:t>on </a:t>
            </a:r>
            <a:r>
              <a:rPr sz="1600" spc="-10" dirty="0">
                <a:solidFill>
                  <a:srgbClr val="00329E"/>
                </a:solidFill>
                <a:latin typeface="Calibri"/>
                <a:cs typeface="Calibri"/>
              </a:rPr>
              <a:t>past discharges </a:t>
            </a:r>
            <a:r>
              <a:rPr sz="1600" spc="-5" dirty="0">
                <a:solidFill>
                  <a:srgbClr val="00329E"/>
                </a:solidFill>
                <a:latin typeface="Calibri"/>
                <a:cs typeface="Calibri"/>
              </a:rPr>
              <a:t>studies </a:t>
            </a:r>
            <a:r>
              <a:rPr sz="1600" dirty="0">
                <a:solidFill>
                  <a:srgbClr val="00329E"/>
                </a:solidFill>
                <a:latin typeface="Calibri"/>
                <a:cs typeface="Calibri"/>
              </a:rPr>
              <a:t>(2 </a:t>
            </a:r>
            <a:r>
              <a:rPr sz="1600" spc="-350" dirty="0">
                <a:solidFill>
                  <a:srgbClr val="00329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329E"/>
                </a:solidFill>
                <a:latin typeface="Calibri"/>
                <a:cs typeface="Calibri"/>
              </a:rPr>
              <a:t>MΩ top,</a:t>
            </a:r>
            <a:r>
              <a:rPr sz="1600" dirty="0">
                <a:solidFill>
                  <a:srgbClr val="00329E"/>
                </a:solidFill>
                <a:latin typeface="Calibri"/>
                <a:cs typeface="Calibri"/>
              </a:rPr>
              <a:t> 100 </a:t>
            </a:r>
            <a:r>
              <a:rPr sz="1600" spc="-5" dirty="0">
                <a:solidFill>
                  <a:srgbClr val="00329E"/>
                </a:solidFill>
                <a:latin typeface="Calibri"/>
                <a:cs typeface="Calibri"/>
              </a:rPr>
              <a:t>kΩ</a:t>
            </a:r>
            <a:r>
              <a:rPr sz="1600" dirty="0">
                <a:solidFill>
                  <a:srgbClr val="00329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329E"/>
                </a:solidFill>
                <a:latin typeface="Calibri"/>
                <a:cs typeface="Calibri"/>
              </a:rPr>
              <a:t>bottom)</a:t>
            </a:r>
            <a:endParaRPr sz="1600" dirty="0">
              <a:solidFill>
                <a:srgbClr val="00329E"/>
              </a:solidFill>
              <a:latin typeface="Calibri"/>
              <a:cs typeface="Calibri"/>
            </a:endParaRPr>
          </a:p>
          <a:p>
            <a:pPr marL="490538" marR="82550" indent="-261938">
              <a:lnSpc>
                <a:spcPts val="1900"/>
              </a:lnSpc>
              <a:spcBef>
                <a:spcPts val="30"/>
              </a:spcBef>
            </a:pPr>
            <a:r>
              <a:rPr sz="1600" dirty="0">
                <a:solidFill>
                  <a:srgbClr val="00329E"/>
                </a:solidFill>
                <a:latin typeface="Wingdings"/>
                <a:cs typeface="Wingdings"/>
              </a:rPr>
              <a:t></a:t>
            </a:r>
            <a:r>
              <a:rPr sz="1600" spc="5" dirty="0">
                <a:solidFill>
                  <a:srgbClr val="00329E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329E"/>
                </a:solidFill>
                <a:latin typeface="Calibri"/>
                <a:cs typeface="Calibri"/>
              </a:rPr>
              <a:t>Both </a:t>
            </a:r>
            <a:r>
              <a:rPr sz="1600" spc="-5" dirty="0">
                <a:solidFill>
                  <a:srgbClr val="00329E"/>
                </a:solidFill>
                <a:latin typeface="Calibri"/>
                <a:cs typeface="Calibri"/>
              </a:rPr>
              <a:t>filter </a:t>
            </a:r>
            <a:r>
              <a:rPr sz="1600" spc="-10" dirty="0">
                <a:solidFill>
                  <a:srgbClr val="00329E"/>
                </a:solidFill>
                <a:latin typeface="Calibri"/>
                <a:cs typeface="Calibri"/>
              </a:rPr>
              <a:t>resistance </a:t>
            </a:r>
            <a:r>
              <a:rPr sz="1600" spc="-5" dirty="0">
                <a:solidFill>
                  <a:srgbClr val="00329E"/>
                </a:solidFill>
                <a:latin typeface="Calibri"/>
                <a:cs typeface="Calibri"/>
              </a:rPr>
              <a:t>and protection </a:t>
            </a:r>
            <a:r>
              <a:rPr sz="1600" spc="-10" dirty="0">
                <a:solidFill>
                  <a:srgbClr val="00329E"/>
                </a:solidFill>
                <a:latin typeface="Calibri"/>
                <a:cs typeface="Calibri"/>
              </a:rPr>
              <a:t>resistance are “merged” to </a:t>
            </a:r>
            <a:r>
              <a:rPr sz="1600" spc="-350" dirty="0">
                <a:solidFill>
                  <a:srgbClr val="00329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329E"/>
                </a:solidFill>
                <a:latin typeface="Calibri"/>
                <a:cs typeface="Calibri"/>
              </a:rPr>
              <a:t>minimize</a:t>
            </a:r>
            <a:r>
              <a:rPr sz="1600" dirty="0">
                <a:solidFill>
                  <a:srgbClr val="00329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329E"/>
                </a:solidFill>
                <a:latin typeface="Calibri"/>
                <a:cs typeface="Calibri"/>
              </a:rPr>
              <a:t>the</a:t>
            </a:r>
            <a:r>
              <a:rPr sz="1600" spc="5" dirty="0">
                <a:solidFill>
                  <a:srgbClr val="00329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329E"/>
                </a:solidFill>
                <a:latin typeface="Calibri"/>
                <a:cs typeface="Calibri"/>
              </a:rPr>
              <a:t>overall</a:t>
            </a:r>
            <a:r>
              <a:rPr sz="1600" spc="-5" dirty="0">
                <a:solidFill>
                  <a:srgbClr val="00329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329E"/>
                </a:solidFill>
                <a:latin typeface="Calibri"/>
                <a:cs typeface="Calibri"/>
              </a:rPr>
              <a:t>HV</a:t>
            </a:r>
            <a:r>
              <a:rPr sz="1600" spc="5" dirty="0">
                <a:solidFill>
                  <a:srgbClr val="00329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329E"/>
                </a:solidFill>
                <a:latin typeface="Calibri"/>
                <a:cs typeface="Calibri"/>
              </a:rPr>
              <a:t>resistance</a:t>
            </a:r>
            <a:endParaRPr sz="1600" dirty="0">
              <a:solidFill>
                <a:srgbClr val="00329E"/>
              </a:solidFill>
              <a:latin typeface="Calibri"/>
              <a:cs typeface="Calibri"/>
            </a:endParaRPr>
          </a:p>
        </p:txBody>
      </p:sp>
      <p:pic>
        <p:nvPicPr>
          <p:cNvPr id="21" name="object 7">
            <a:extLst>
              <a:ext uri="{FF2B5EF4-FFF2-40B4-BE49-F238E27FC236}">
                <a16:creationId xmlns:a16="http://schemas.microsoft.com/office/drawing/2014/main" id="{4ACE2572-535A-CB43-CF92-AB1CB17CB21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07206" y="835981"/>
            <a:ext cx="1690038" cy="2042773"/>
          </a:xfrm>
          <a:prstGeom prst="rect">
            <a:avLst/>
          </a:prstGeom>
        </p:spPr>
      </p:pic>
      <p:sp>
        <p:nvSpPr>
          <p:cNvPr id="22" name="object 9">
            <a:extLst>
              <a:ext uri="{FF2B5EF4-FFF2-40B4-BE49-F238E27FC236}">
                <a16:creationId xmlns:a16="http://schemas.microsoft.com/office/drawing/2014/main" id="{687A71DC-E07F-9C70-B545-85B38FD66005}"/>
              </a:ext>
            </a:extLst>
          </p:cNvPr>
          <p:cNvSpPr/>
          <p:nvPr/>
        </p:nvSpPr>
        <p:spPr>
          <a:xfrm>
            <a:off x="3306564" y="983129"/>
            <a:ext cx="3322836" cy="1181735"/>
          </a:xfrm>
          <a:custGeom>
            <a:avLst/>
            <a:gdLst/>
            <a:ahLst/>
            <a:cxnLst/>
            <a:rect l="l" t="t" r="r" b="b"/>
            <a:pathLst>
              <a:path w="3756659" h="1181735">
                <a:moveTo>
                  <a:pt x="3756152" y="824357"/>
                </a:moveTo>
                <a:lnTo>
                  <a:pt x="3708958" y="776795"/>
                </a:lnTo>
                <a:lnTo>
                  <a:pt x="3662756" y="730237"/>
                </a:lnTo>
                <a:lnTo>
                  <a:pt x="3648291" y="756869"/>
                </a:lnTo>
                <a:lnTo>
                  <a:pt x="3642652" y="753884"/>
                </a:lnTo>
                <a:lnTo>
                  <a:pt x="3596868" y="732434"/>
                </a:lnTo>
                <a:lnTo>
                  <a:pt x="3548100" y="710946"/>
                </a:lnTo>
                <a:lnTo>
                  <a:pt x="3496564" y="689495"/>
                </a:lnTo>
                <a:lnTo>
                  <a:pt x="3442436" y="668108"/>
                </a:lnTo>
                <a:lnTo>
                  <a:pt x="3385934" y="646861"/>
                </a:lnTo>
                <a:lnTo>
                  <a:pt x="3327247" y="625805"/>
                </a:lnTo>
                <a:lnTo>
                  <a:pt x="3266567" y="604977"/>
                </a:lnTo>
                <a:lnTo>
                  <a:pt x="3204108" y="584466"/>
                </a:lnTo>
                <a:lnTo>
                  <a:pt x="3140062" y="564299"/>
                </a:lnTo>
                <a:lnTo>
                  <a:pt x="3074632" y="544550"/>
                </a:lnTo>
                <a:lnTo>
                  <a:pt x="3007969" y="525259"/>
                </a:lnTo>
                <a:lnTo>
                  <a:pt x="2871965" y="488327"/>
                </a:lnTo>
                <a:lnTo>
                  <a:pt x="2733611" y="453948"/>
                </a:lnTo>
                <a:lnTo>
                  <a:pt x="2594521" y="422579"/>
                </a:lnTo>
                <a:lnTo>
                  <a:pt x="2456319" y="394677"/>
                </a:lnTo>
                <a:lnTo>
                  <a:pt x="2388019" y="382168"/>
                </a:lnTo>
                <a:lnTo>
                  <a:pt x="2320531" y="370687"/>
                </a:lnTo>
                <a:lnTo>
                  <a:pt x="2254059" y="360299"/>
                </a:lnTo>
                <a:lnTo>
                  <a:pt x="2188794" y="351066"/>
                </a:lnTo>
                <a:lnTo>
                  <a:pt x="2124938" y="343027"/>
                </a:lnTo>
                <a:lnTo>
                  <a:pt x="2086457" y="338848"/>
                </a:lnTo>
                <a:lnTo>
                  <a:pt x="2062695" y="336257"/>
                </a:lnTo>
                <a:lnTo>
                  <a:pt x="2002243" y="330809"/>
                </a:lnTo>
                <a:lnTo>
                  <a:pt x="1943811" y="326745"/>
                </a:lnTo>
                <a:lnTo>
                  <a:pt x="1887575" y="324104"/>
                </a:lnTo>
                <a:lnTo>
                  <a:pt x="1833753" y="322973"/>
                </a:lnTo>
                <a:lnTo>
                  <a:pt x="1781035" y="323291"/>
                </a:lnTo>
                <a:lnTo>
                  <a:pt x="1727987" y="324980"/>
                </a:lnTo>
                <a:lnTo>
                  <a:pt x="1674596" y="327952"/>
                </a:lnTo>
                <a:lnTo>
                  <a:pt x="1620786" y="332181"/>
                </a:lnTo>
                <a:lnTo>
                  <a:pt x="1512366" y="344081"/>
                </a:lnTo>
                <a:lnTo>
                  <a:pt x="1402676" y="360222"/>
                </a:lnTo>
                <a:lnTo>
                  <a:pt x="1291742" y="380111"/>
                </a:lnTo>
                <a:lnTo>
                  <a:pt x="1179601" y="403288"/>
                </a:lnTo>
                <a:lnTo>
                  <a:pt x="1066292" y="429272"/>
                </a:lnTo>
                <a:lnTo>
                  <a:pt x="951852" y="457593"/>
                </a:lnTo>
                <a:lnTo>
                  <a:pt x="836320" y="487768"/>
                </a:lnTo>
                <a:lnTo>
                  <a:pt x="507860" y="577761"/>
                </a:lnTo>
                <a:lnTo>
                  <a:pt x="516191" y="560603"/>
                </a:lnTo>
                <a:lnTo>
                  <a:pt x="546557" y="500900"/>
                </a:lnTo>
                <a:lnTo>
                  <a:pt x="577545" y="446125"/>
                </a:lnTo>
                <a:lnTo>
                  <a:pt x="611035" y="395363"/>
                </a:lnTo>
                <a:lnTo>
                  <a:pt x="648563" y="348145"/>
                </a:lnTo>
                <a:lnTo>
                  <a:pt x="692238" y="303199"/>
                </a:lnTo>
                <a:lnTo>
                  <a:pt x="743864" y="259803"/>
                </a:lnTo>
                <a:lnTo>
                  <a:pt x="805307" y="217119"/>
                </a:lnTo>
                <a:lnTo>
                  <a:pt x="840295" y="195795"/>
                </a:lnTo>
                <a:lnTo>
                  <a:pt x="878446" y="174358"/>
                </a:lnTo>
                <a:lnTo>
                  <a:pt x="919962" y="152704"/>
                </a:lnTo>
                <a:lnTo>
                  <a:pt x="965098" y="130733"/>
                </a:lnTo>
                <a:lnTo>
                  <a:pt x="1013066" y="114998"/>
                </a:lnTo>
                <a:lnTo>
                  <a:pt x="1063053" y="100279"/>
                </a:lnTo>
                <a:lnTo>
                  <a:pt x="1114196" y="86855"/>
                </a:lnTo>
                <a:lnTo>
                  <a:pt x="1166406" y="74688"/>
                </a:lnTo>
                <a:lnTo>
                  <a:pt x="1219568" y="63766"/>
                </a:lnTo>
                <a:lnTo>
                  <a:pt x="1273581" y="54051"/>
                </a:lnTo>
                <a:lnTo>
                  <a:pt x="1328305" y="45504"/>
                </a:lnTo>
                <a:lnTo>
                  <a:pt x="1383665" y="38100"/>
                </a:lnTo>
                <a:lnTo>
                  <a:pt x="1495945" y="26581"/>
                </a:lnTo>
                <a:lnTo>
                  <a:pt x="1609204" y="19253"/>
                </a:lnTo>
                <a:lnTo>
                  <a:pt x="1722818" y="15862"/>
                </a:lnTo>
                <a:lnTo>
                  <a:pt x="1835861" y="16154"/>
                </a:lnTo>
                <a:lnTo>
                  <a:pt x="1947456" y="19850"/>
                </a:lnTo>
                <a:lnTo>
                  <a:pt x="2056739" y="26708"/>
                </a:lnTo>
                <a:lnTo>
                  <a:pt x="2162835" y="36474"/>
                </a:lnTo>
                <a:lnTo>
                  <a:pt x="2214346" y="42354"/>
                </a:lnTo>
                <a:lnTo>
                  <a:pt x="2264803" y="48869"/>
                </a:lnTo>
                <a:lnTo>
                  <a:pt x="2314016" y="55968"/>
                </a:lnTo>
                <a:lnTo>
                  <a:pt x="2361882" y="63652"/>
                </a:lnTo>
                <a:lnTo>
                  <a:pt x="2408301" y="71856"/>
                </a:lnTo>
                <a:lnTo>
                  <a:pt x="2453144" y="80556"/>
                </a:lnTo>
                <a:lnTo>
                  <a:pt x="2491625" y="89090"/>
                </a:lnTo>
                <a:lnTo>
                  <a:pt x="2484348" y="117983"/>
                </a:lnTo>
                <a:lnTo>
                  <a:pt x="2616809" y="112026"/>
                </a:lnTo>
                <a:lnTo>
                  <a:pt x="2583053" y="91884"/>
                </a:lnTo>
                <a:lnTo>
                  <a:pt x="2502941" y="44081"/>
                </a:lnTo>
                <a:lnTo>
                  <a:pt x="2495499" y="73685"/>
                </a:lnTo>
                <a:lnTo>
                  <a:pt x="2456167" y="64973"/>
                </a:lnTo>
                <a:lnTo>
                  <a:pt x="2411057" y="56222"/>
                </a:lnTo>
                <a:lnTo>
                  <a:pt x="2364397" y="47967"/>
                </a:lnTo>
                <a:lnTo>
                  <a:pt x="2316276" y="40259"/>
                </a:lnTo>
                <a:lnTo>
                  <a:pt x="2266835" y="33121"/>
                </a:lnTo>
                <a:lnTo>
                  <a:pt x="2216150" y="26581"/>
                </a:lnTo>
                <a:lnTo>
                  <a:pt x="2164283" y="20662"/>
                </a:lnTo>
                <a:lnTo>
                  <a:pt x="2112149" y="15862"/>
                </a:lnTo>
                <a:lnTo>
                  <a:pt x="2057742" y="10858"/>
                </a:lnTo>
                <a:lnTo>
                  <a:pt x="1947989" y="3987"/>
                </a:lnTo>
                <a:lnTo>
                  <a:pt x="1835899" y="279"/>
                </a:lnTo>
                <a:lnTo>
                  <a:pt x="1722335" y="0"/>
                </a:lnTo>
                <a:lnTo>
                  <a:pt x="1608175" y="3416"/>
                </a:lnTo>
                <a:lnTo>
                  <a:pt x="1494269" y="10782"/>
                </a:lnTo>
                <a:lnTo>
                  <a:pt x="1381556" y="22364"/>
                </a:lnTo>
                <a:lnTo>
                  <a:pt x="1325854" y="29819"/>
                </a:lnTo>
                <a:lnTo>
                  <a:pt x="1270762" y="38430"/>
                </a:lnTo>
                <a:lnTo>
                  <a:pt x="1216380" y="48221"/>
                </a:lnTo>
                <a:lnTo>
                  <a:pt x="1162812" y="59232"/>
                </a:lnTo>
                <a:lnTo>
                  <a:pt x="1110170" y="71501"/>
                </a:lnTo>
                <a:lnTo>
                  <a:pt x="1058570" y="85051"/>
                </a:lnTo>
                <a:lnTo>
                  <a:pt x="1008100" y="99923"/>
                </a:lnTo>
                <a:lnTo>
                  <a:pt x="958151" y="116459"/>
                </a:lnTo>
                <a:lnTo>
                  <a:pt x="912622" y="138620"/>
                </a:lnTo>
                <a:lnTo>
                  <a:pt x="870661" y="160515"/>
                </a:lnTo>
                <a:lnTo>
                  <a:pt x="832027" y="182245"/>
                </a:lnTo>
                <a:lnTo>
                  <a:pt x="796518" y="203898"/>
                </a:lnTo>
                <a:lnTo>
                  <a:pt x="763892" y="225590"/>
                </a:lnTo>
                <a:lnTo>
                  <a:pt x="706424" y="269481"/>
                </a:lnTo>
                <a:lnTo>
                  <a:pt x="657860" y="314667"/>
                </a:lnTo>
                <a:lnTo>
                  <a:pt x="616445" y="361899"/>
                </a:lnTo>
                <a:lnTo>
                  <a:pt x="563841" y="438124"/>
                </a:lnTo>
                <a:lnTo>
                  <a:pt x="532472" y="493585"/>
                </a:lnTo>
                <a:lnTo>
                  <a:pt x="501904" y="553669"/>
                </a:lnTo>
                <a:lnTo>
                  <a:pt x="487502" y="583336"/>
                </a:lnTo>
                <a:lnTo>
                  <a:pt x="243560" y="650163"/>
                </a:lnTo>
                <a:lnTo>
                  <a:pt x="122262" y="681647"/>
                </a:lnTo>
                <a:lnTo>
                  <a:pt x="0" y="711720"/>
                </a:lnTo>
                <a:lnTo>
                  <a:pt x="3797" y="727125"/>
                </a:lnTo>
                <a:lnTo>
                  <a:pt x="126047" y="697064"/>
                </a:lnTo>
                <a:lnTo>
                  <a:pt x="247548" y="665530"/>
                </a:lnTo>
                <a:lnTo>
                  <a:pt x="478421" y="602284"/>
                </a:lnTo>
                <a:lnTo>
                  <a:pt x="453555" y="654240"/>
                </a:lnTo>
                <a:lnTo>
                  <a:pt x="435851" y="690956"/>
                </a:lnTo>
                <a:lnTo>
                  <a:pt x="416979" y="729449"/>
                </a:lnTo>
                <a:lnTo>
                  <a:pt x="396697" y="769797"/>
                </a:lnTo>
                <a:lnTo>
                  <a:pt x="374777" y="812139"/>
                </a:lnTo>
                <a:lnTo>
                  <a:pt x="351002" y="856551"/>
                </a:lnTo>
                <a:lnTo>
                  <a:pt x="325132" y="903147"/>
                </a:lnTo>
                <a:lnTo>
                  <a:pt x="296951" y="952017"/>
                </a:lnTo>
                <a:lnTo>
                  <a:pt x="266217" y="1003274"/>
                </a:lnTo>
                <a:lnTo>
                  <a:pt x="232714" y="1057008"/>
                </a:lnTo>
                <a:lnTo>
                  <a:pt x="196215" y="1113332"/>
                </a:lnTo>
                <a:lnTo>
                  <a:pt x="156400" y="1172464"/>
                </a:lnTo>
                <a:lnTo>
                  <a:pt x="169557" y="1181328"/>
                </a:lnTo>
                <a:lnTo>
                  <a:pt x="209372" y="1122210"/>
                </a:lnTo>
                <a:lnTo>
                  <a:pt x="246037" y="1065644"/>
                </a:lnTo>
                <a:lnTo>
                  <a:pt x="279692" y="1011669"/>
                </a:lnTo>
                <a:lnTo>
                  <a:pt x="310565" y="960183"/>
                </a:lnTo>
                <a:lnTo>
                  <a:pt x="338886" y="911072"/>
                </a:lnTo>
                <a:lnTo>
                  <a:pt x="364883" y="864260"/>
                </a:lnTo>
                <a:lnTo>
                  <a:pt x="388772" y="819632"/>
                </a:lnTo>
                <a:lnTo>
                  <a:pt x="410794" y="777100"/>
                </a:lnTo>
                <a:lnTo>
                  <a:pt x="431165" y="736574"/>
                </a:lnTo>
                <a:lnTo>
                  <a:pt x="450100" y="697953"/>
                </a:lnTo>
                <a:lnTo>
                  <a:pt x="467855" y="661136"/>
                </a:lnTo>
                <a:lnTo>
                  <a:pt x="498665" y="596734"/>
                </a:lnTo>
                <a:lnTo>
                  <a:pt x="840473" y="503097"/>
                </a:lnTo>
                <a:lnTo>
                  <a:pt x="955865" y="472948"/>
                </a:lnTo>
                <a:lnTo>
                  <a:pt x="1070102" y="444677"/>
                </a:lnTo>
                <a:lnTo>
                  <a:pt x="1183144" y="418757"/>
                </a:lnTo>
                <a:lnTo>
                  <a:pt x="1294955" y="395655"/>
                </a:lnTo>
                <a:lnTo>
                  <a:pt x="1405483" y="375843"/>
                </a:lnTo>
                <a:lnTo>
                  <a:pt x="1514678" y="359791"/>
                </a:lnTo>
                <a:lnTo>
                  <a:pt x="1622526" y="347954"/>
                </a:lnTo>
                <a:lnTo>
                  <a:pt x="1675828" y="343776"/>
                </a:lnTo>
                <a:lnTo>
                  <a:pt x="1728863" y="340829"/>
                </a:lnTo>
                <a:lnTo>
                  <a:pt x="1781543" y="339166"/>
                </a:lnTo>
                <a:lnTo>
                  <a:pt x="1845678" y="339102"/>
                </a:lnTo>
                <a:lnTo>
                  <a:pt x="1887245" y="339979"/>
                </a:lnTo>
                <a:lnTo>
                  <a:pt x="1943074" y="342595"/>
                </a:lnTo>
                <a:lnTo>
                  <a:pt x="2001151" y="346646"/>
                </a:lnTo>
                <a:lnTo>
                  <a:pt x="2061260" y="352069"/>
                </a:lnTo>
                <a:lnTo>
                  <a:pt x="2123224" y="358813"/>
                </a:lnTo>
                <a:lnTo>
                  <a:pt x="2186813" y="366814"/>
                </a:lnTo>
                <a:lnTo>
                  <a:pt x="2251837" y="376021"/>
                </a:lnTo>
                <a:lnTo>
                  <a:pt x="2318080" y="386372"/>
                </a:lnTo>
                <a:lnTo>
                  <a:pt x="2385364" y="397814"/>
                </a:lnTo>
                <a:lnTo>
                  <a:pt x="2453462" y="410298"/>
                </a:lnTo>
                <a:lnTo>
                  <a:pt x="2591384" y="438137"/>
                </a:lnTo>
                <a:lnTo>
                  <a:pt x="2730119" y="469442"/>
                </a:lnTo>
                <a:lnTo>
                  <a:pt x="2868142" y="503732"/>
                </a:lnTo>
                <a:lnTo>
                  <a:pt x="3003804" y="540575"/>
                </a:lnTo>
                <a:lnTo>
                  <a:pt x="3070212" y="559803"/>
                </a:lnTo>
                <a:lnTo>
                  <a:pt x="3135477" y="579501"/>
                </a:lnTo>
                <a:lnTo>
                  <a:pt x="3199346" y="599605"/>
                </a:lnTo>
                <a:lnTo>
                  <a:pt x="3261614" y="620064"/>
                </a:lnTo>
                <a:lnTo>
                  <a:pt x="3322091" y="640816"/>
                </a:lnTo>
                <a:lnTo>
                  <a:pt x="3380575" y="661797"/>
                </a:lnTo>
                <a:lnTo>
                  <a:pt x="3436848" y="682967"/>
                </a:lnTo>
                <a:lnTo>
                  <a:pt x="3490734" y="704253"/>
                </a:lnTo>
                <a:lnTo>
                  <a:pt x="3542004" y="725601"/>
                </a:lnTo>
                <a:lnTo>
                  <a:pt x="3590467" y="746963"/>
                </a:lnTo>
                <a:lnTo>
                  <a:pt x="3635921" y="768261"/>
                </a:lnTo>
                <a:lnTo>
                  <a:pt x="3640721" y="770801"/>
                </a:lnTo>
                <a:lnTo>
                  <a:pt x="3626370" y="797191"/>
                </a:lnTo>
                <a:lnTo>
                  <a:pt x="3756152" y="824357"/>
                </a:lnTo>
                <a:close/>
              </a:path>
            </a:pathLst>
          </a:custGeom>
          <a:solidFill>
            <a:srgbClr val="0A354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C64027-75CD-9076-9730-F14B6224AB07}"/>
              </a:ext>
            </a:extLst>
          </p:cNvPr>
          <p:cNvSpPr txBox="1"/>
          <p:nvPr/>
        </p:nvSpPr>
        <p:spPr>
          <a:xfrm>
            <a:off x="6190050" y="6015875"/>
            <a:ext cx="24785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  <a:highlight>
                  <a:srgbClr val="FFFF00"/>
                </a:highlight>
              </a:rPr>
              <a:t>The egg of Columbus</a:t>
            </a:r>
          </a:p>
        </p:txBody>
      </p:sp>
      <p:pic>
        <p:nvPicPr>
          <p:cNvPr id="24" name="Picture 23" descr="A picture containing text, black, old, clothes&#10;&#10;Description automatically generated">
            <a:extLst>
              <a:ext uri="{FF2B5EF4-FFF2-40B4-BE49-F238E27FC236}">
                <a16:creationId xmlns:a16="http://schemas.microsoft.com/office/drawing/2014/main" id="{DA54A139-9B48-CB32-D5C1-BCF27DE12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6469" y="4874256"/>
            <a:ext cx="1735765" cy="1192146"/>
          </a:xfrm>
          <a:prstGeom prst="rect">
            <a:avLst/>
          </a:prstGeom>
        </p:spPr>
      </p:pic>
      <p:pic>
        <p:nvPicPr>
          <p:cNvPr id="25" name="Google Shape;154;p27">
            <a:extLst>
              <a:ext uri="{FF2B5EF4-FFF2-40B4-BE49-F238E27FC236}">
                <a16:creationId xmlns:a16="http://schemas.microsoft.com/office/drawing/2014/main" id="{378C0A36-8B59-B706-81A4-1C51EC86F45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94758" y="766774"/>
            <a:ext cx="4015313" cy="319562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object 12">
            <a:extLst>
              <a:ext uri="{FF2B5EF4-FFF2-40B4-BE49-F238E27FC236}">
                <a16:creationId xmlns:a16="http://schemas.microsoft.com/office/drawing/2014/main" id="{DC0DD90C-5A30-5597-9C9B-5D8A058EFD12}"/>
              </a:ext>
            </a:extLst>
          </p:cNvPr>
          <p:cNvSpPr txBox="1"/>
          <p:nvPr/>
        </p:nvSpPr>
        <p:spPr>
          <a:xfrm>
            <a:off x="8567776" y="1272199"/>
            <a:ext cx="1766112" cy="738664"/>
          </a:xfrm>
          <a:prstGeom prst="rect">
            <a:avLst/>
          </a:prstGeom>
          <a:solidFill>
            <a:srgbClr val="CD13CC">
              <a:alpha val="148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87325">
              <a:lnSpc>
                <a:spcPct val="100000"/>
              </a:lnSpc>
            </a:pPr>
            <a:r>
              <a:rPr sz="1000" b="1" spc="-5" dirty="0">
                <a:solidFill>
                  <a:srgbClr val="CD13CC"/>
                </a:solidFill>
                <a:latin typeface="Calibri"/>
                <a:cs typeface="Calibri"/>
              </a:rPr>
              <a:t>ME0</a:t>
            </a:r>
            <a:r>
              <a:rPr sz="1000" b="1" spc="-20" dirty="0">
                <a:solidFill>
                  <a:srgbClr val="CD13CC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CD13CC"/>
                </a:solidFill>
                <a:latin typeface="Calibri"/>
                <a:cs typeface="Calibri"/>
              </a:rPr>
              <a:t>expected</a:t>
            </a:r>
            <a:r>
              <a:rPr sz="1000" b="1" spc="-25" dirty="0">
                <a:solidFill>
                  <a:srgbClr val="CD13CC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CD13CC"/>
                </a:solidFill>
                <a:latin typeface="Calibri"/>
                <a:cs typeface="Calibri"/>
              </a:rPr>
              <a:t>range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7" name="Google Shape;155;p27">
            <a:extLst>
              <a:ext uri="{FF2B5EF4-FFF2-40B4-BE49-F238E27FC236}">
                <a16:creationId xmlns:a16="http://schemas.microsoft.com/office/drawing/2014/main" id="{D397E675-C98E-3FE8-9F6D-17F95086DFD7}"/>
              </a:ext>
            </a:extLst>
          </p:cNvPr>
          <p:cNvSpPr txBox="1"/>
          <p:nvPr/>
        </p:nvSpPr>
        <p:spPr>
          <a:xfrm>
            <a:off x="8915401" y="4082659"/>
            <a:ext cx="3094670" cy="252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 dirty="0">
                <a:solidFill>
                  <a:schemeClr val="dk1"/>
                </a:solidFill>
                <a:highlight>
                  <a:srgbClr val="FFFFFF"/>
                </a:highlight>
              </a:rPr>
              <a:t>Measured effective gas gain as a function of the expected hit rate on the whole electrode area in the ME0 station. 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 dirty="0">
                <a:solidFill>
                  <a:schemeClr val="dk1"/>
                </a:solidFill>
                <a:highlight>
                  <a:srgbClr val="FFFFFF"/>
                </a:highlight>
              </a:rPr>
              <a:t>The compensation is obtained by applying overvoltages to each electrode separately to compensate the voltage drop induced by the moving charges in the gas.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06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A5A0-C999-395E-62C3-9A6C24046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0501173" cy="553998"/>
          </a:xfrm>
        </p:spPr>
        <p:txBody>
          <a:bodyPr/>
          <a:lstStyle/>
          <a:p>
            <a:r>
              <a:rPr lang="en-US" dirty="0">
                <a:solidFill>
                  <a:srgbClr val="00329E"/>
                </a:solidFill>
                <a:latin typeface="+mn-lt"/>
                <a:cs typeface="Times New Roman" panose="02020603050405020304" pitchFamily="18" charset="0"/>
                <a:sym typeface="Arial"/>
              </a:rPr>
              <a:t>GEM in ALICE Experiment</a:t>
            </a:r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3667-A585-74D5-7C14-BD2B9831977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81337" y="6354081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EURIZON Detector School | Gaseous Detectors | 17th-28th 2023  Wuppertal</a:t>
            </a:r>
            <a:endParaRPr lang="en-US" spc="-15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40DA8-35E5-4077-DC18-5C952F91D1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29</a:t>
            </a:fld>
            <a:endParaRPr lang="en-US" spc="-5" dirty="0"/>
          </a:p>
        </p:txBody>
      </p:sp>
      <p:sp>
        <p:nvSpPr>
          <p:cNvPr id="557" name="object 4">
            <a:extLst>
              <a:ext uri="{FF2B5EF4-FFF2-40B4-BE49-F238E27FC236}">
                <a16:creationId xmlns:a16="http://schemas.microsoft.com/office/drawing/2014/main" id="{83A316AC-B6F8-AF47-9A7F-37B84A0B8BF7}"/>
              </a:ext>
            </a:extLst>
          </p:cNvPr>
          <p:cNvSpPr txBox="1">
            <a:spLocks/>
          </p:cNvSpPr>
          <p:nvPr/>
        </p:nvSpPr>
        <p:spPr>
          <a:xfrm>
            <a:off x="4721452" y="1039948"/>
            <a:ext cx="375703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00339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TPC fundamental the IBF</a:t>
            </a:r>
            <a:r>
              <a:rPr lang="en-US" sz="2000" kern="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uppression!!!</a:t>
            </a:r>
          </a:p>
        </p:txBody>
      </p:sp>
      <p:sp>
        <p:nvSpPr>
          <p:cNvPr id="559" name="object 6">
            <a:extLst>
              <a:ext uri="{FF2B5EF4-FFF2-40B4-BE49-F238E27FC236}">
                <a16:creationId xmlns:a16="http://schemas.microsoft.com/office/drawing/2014/main" id="{1A92F660-19AC-6030-5B73-F97B493637EE}"/>
              </a:ext>
            </a:extLst>
          </p:cNvPr>
          <p:cNvSpPr txBox="1"/>
          <p:nvPr/>
        </p:nvSpPr>
        <p:spPr>
          <a:xfrm>
            <a:off x="4796401" y="2026583"/>
            <a:ext cx="3522236" cy="2198678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50165">
              <a:spcBef>
                <a:spcPts val="484"/>
              </a:spcBef>
              <a:tabLst>
                <a:tab pos="337185" algn="l"/>
                <a:tab pos="337820" algn="l"/>
              </a:tabLst>
            </a:pPr>
            <a:r>
              <a:rPr lang="en-US" sz="1600" b="1" spc="-5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en-US" sz="1600" b="1" spc="15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-5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measures</a:t>
            </a:r>
            <a:r>
              <a:rPr lang="en-US" sz="1600" b="1" spc="25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-5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1600" b="1" spc="15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-5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suppress</a:t>
            </a:r>
            <a:r>
              <a:rPr lang="en-US" sz="1600" b="1" spc="5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-5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600" b="1" spc="15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-5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</a:t>
            </a:r>
            <a:r>
              <a:rPr lang="en-US" sz="1600" b="1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-5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r>
              <a:rPr lang="en-US" sz="1600" b="1" spc="10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-5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en-US" sz="1600" b="1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-5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en-US" sz="1600" b="1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-5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drift</a:t>
            </a:r>
            <a:r>
              <a:rPr lang="en-US" sz="1600" b="1" spc="15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-5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region:</a:t>
            </a:r>
          </a:p>
          <a:p>
            <a:pPr marL="337185" indent="-287020">
              <a:lnSpc>
                <a:spcPct val="100000"/>
              </a:lnSpc>
              <a:spcBef>
                <a:spcPts val="484"/>
              </a:spcBef>
              <a:buChar char="–"/>
              <a:tabLst>
                <a:tab pos="337185" algn="l"/>
                <a:tab pos="337820" algn="l"/>
              </a:tabLst>
            </a:pP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sz="1600" spc="-1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 in</a:t>
            </a:r>
            <a:r>
              <a:rPr sz="1600" spc="-1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</a:t>
            </a:r>
            <a:r>
              <a:rPr sz="1600" spc="2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sz="1600" spc="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highest in</a:t>
            </a:r>
            <a:r>
              <a:rPr sz="1600" spc="-1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</a:t>
            </a:r>
            <a:r>
              <a:rPr sz="1600" spc="2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7185" marR="55880" indent="-287020">
              <a:lnSpc>
                <a:spcPct val="100000"/>
              </a:lnSpc>
              <a:spcBef>
                <a:spcPts val="390"/>
              </a:spcBef>
              <a:buChar char="–"/>
              <a:tabLst>
                <a:tab pos="337185" algn="l"/>
                <a:tab pos="337820" algn="l"/>
              </a:tabLst>
            </a:pPr>
            <a:r>
              <a:rPr sz="1600" spc="-4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sz="1600" spc="1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r>
              <a:rPr sz="1600" spc="2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1600" spc="1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sz="160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pitch</a:t>
            </a:r>
            <a:r>
              <a:rPr sz="160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(LP)</a:t>
            </a:r>
            <a:r>
              <a:rPr sz="1600" spc="2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foils</a:t>
            </a:r>
            <a:r>
              <a:rPr sz="1600" spc="1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(GEM2</a:t>
            </a:r>
            <a:r>
              <a:rPr sz="1600" spc="2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1600" spc="1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</a:t>
            </a:r>
            <a:r>
              <a:rPr sz="1600" spc="2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sz="1600" spc="2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 ions </a:t>
            </a:r>
            <a:r>
              <a:rPr sz="1600" spc="-43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sz="1600" spc="1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</a:t>
            </a:r>
            <a:r>
              <a:rPr sz="1600" spc="2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7185" indent="-287020">
              <a:lnSpc>
                <a:spcPct val="100000"/>
              </a:lnSpc>
              <a:spcBef>
                <a:spcPts val="380"/>
              </a:spcBef>
              <a:buChar char="–"/>
              <a:tabLst>
                <a:tab pos="337185" algn="l"/>
                <a:tab pos="337820" algn="l"/>
              </a:tabLst>
            </a:pPr>
            <a:r>
              <a:rPr sz="1600" spc="-2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sz="160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sz="160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</a:t>
            </a:r>
            <a:r>
              <a:rPr sz="1600" spc="1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filed</a:t>
            </a:r>
            <a:r>
              <a:rPr sz="1600" spc="-1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7" baseline="-21164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T3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</a:t>
            </a:r>
            <a:r>
              <a:rPr sz="1600" spc="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V/cm)</a:t>
            </a:r>
            <a:r>
              <a:rPr sz="1600" spc="2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sz="1600" spc="1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GEM3</a:t>
            </a:r>
            <a:r>
              <a:rPr sz="1600" spc="2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160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GEM4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0" name="object 7">
            <a:extLst>
              <a:ext uri="{FF2B5EF4-FFF2-40B4-BE49-F238E27FC236}">
                <a16:creationId xmlns:a16="http://schemas.microsoft.com/office/drawing/2014/main" id="{3878F6AF-B802-61AF-8A04-C7BC3606C51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9145" y="4409903"/>
            <a:ext cx="3701573" cy="1319907"/>
          </a:xfrm>
          <a:prstGeom prst="rect">
            <a:avLst/>
          </a:prstGeom>
        </p:spPr>
      </p:pic>
      <p:pic>
        <p:nvPicPr>
          <p:cNvPr id="561" name="object 8">
            <a:extLst>
              <a:ext uri="{FF2B5EF4-FFF2-40B4-BE49-F238E27FC236}">
                <a16:creationId xmlns:a16="http://schemas.microsoft.com/office/drawing/2014/main" id="{F895F27D-44C4-2D89-7A17-D37040B7B8A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88672" y="3400903"/>
            <a:ext cx="2646127" cy="2652119"/>
          </a:xfrm>
          <a:prstGeom prst="rect">
            <a:avLst/>
          </a:prstGeom>
        </p:spPr>
      </p:pic>
      <p:grpSp>
        <p:nvGrpSpPr>
          <p:cNvPr id="1110" name="Group 1109">
            <a:extLst>
              <a:ext uri="{FF2B5EF4-FFF2-40B4-BE49-F238E27FC236}">
                <a16:creationId xmlns:a16="http://schemas.microsoft.com/office/drawing/2014/main" id="{1D269815-5F3A-89E7-B925-DEEAFC4C1B38}"/>
              </a:ext>
            </a:extLst>
          </p:cNvPr>
          <p:cNvGrpSpPr/>
          <p:nvPr/>
        </p:nvGrpSpPr>
        <p:grpSpPr>
          <a:xfrm>
            <a:off x="8443109" y="381260"/>
            <a:ext cx="3654425" cy="2399810"/>
            <a:chOff x="4699585" y="995000"/>
            <a:chExt cx="3654425" cy="2399810"/>
          </a:xfrm>
        </p:grpSpPr>
        <p:grpSp>
          <p:nvGrpSpPr>
            <p:cNvPr id="562" name="object 9">
              <a:extLst>
                <a:ext uri="{FF2B5EF4-FFF2-40B4-BE49-F238E27FC236}">
                  <a16:creationId xmlns:a16="http://schemas.microsoft.com/office/drawing/2014/main" id="{C7232A64-F36C-D00C-5A4B-34096FD3F1EA}"/>
                </a:ext>
              </a:extLst>
            </p:cNvPr>
            <p:cNvGrpSpPr/>
            <p:nvPr/>
          </p:nvGrpSpPr>
          <p:grpSpPr>
            <a:xfrm>
              <a:off x="5243253" y="1060913"/>
              <a:ext cx="2629535" cy="2053589"/>
              <a:chOff x="8489041" y="1322046"/>
              <a:chExt cx="2629535" cy="2053589"/>
            </a:xfrm>
          </p:grpSpPr>
          <p:sp>
            <p:nvSpPr>
              <p:cNvPr id="563" name="object 10">
                <a:extLst>
                  <a:ext uri="{FF2B5EF4-FFF2-40B4-BE49-F238E27FC236}">
                    <a16:creationId xmlns:a16="http://schemas.microsoft.com/office/drawing/2014/main" id="{0F8FEFDC-1C55-C850-DB49-336FFCE9E97E}"/>
                  </a:ext>
                </a:extLst>
              </p:cNvPr>
              <p:cNvSpPr/>
              <p:nvPr/>
            </p:nvSpPr>
            <p:spPr>
              <a:xfrm>
                <a:off x="8503919" y="2145792"/>
                <a:ext cx="1727200" cy="1198245"/>
              </a:xfrm>
              <a:custGeom>
                <a:avLst/>
                <a:gdLst/>
                <a:ahLst/>
                <a:cxnLst/>
                <a:rect l="l" t="t" r="r" b="b"/>
                <a:pathLst>
                  <a:path w="1727200" h="1198245">
                    <a:moveTo>
                      <a:pt x="1726692" y="0"/>
                    </a:moveTo>
                    <a:lnTo>
                      <a:pt x="0" y="0"/>
                    </a:lnTo>
                    <a:lnTo>
                      <a:pt x="0" y="1197864"/>
                    </a:lnTo>
                    <a:lnTo>
                      <a:pt x="1726692" y="1197864"/>
                    </a:lnTo>
                    <a:lnTo>
                      <a:pt x="1726692" y="0"/>
                    </a:lnTo>
                    <a:close/>
                  </a:path>
                </a:pathLst>
              </a:custGeom>
              <a:solidFill>
                <a:srgbClr val="CCFF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4" name="object 11">
                <a:extLst>
                  <a:ext uri="{FF2B5EF4-FFF2-40B4-BE49-F238E27FC236}">
                    <a16:creationId xmlns:a16="http://schemas.microsoft.com/office/drawing/2014/main" id="{5368A2DA-45DA-314C-88DC-890869A08372}"/>
                  </a:ext>
                </a:extLst>
              </p:cNvPr>
              <p:cNvSpPr/>
              <p:nvPr/>
            </p:nvSpPr>
            <p:spPr>
              <a:xfrm>
                <a:off x="8503919" y="2145792"/>
                <a:ext cx="1727200" cy="1198245"/>
              </a:xfrm>
              <a:custGeom>
                <a:avLst/>
                <a:gdLst/>
                <a:ahLst/>
                <a:cxnLst/>
                <a:rect l="l" t="t" r="r" b="b"/>
                <a:pathLst>
                  <a:path w="1727200" h="1198245">
                    <a:moveTo>
                      <a:pt x="0" y="1197864"/>
                    </a:moveTo>
                    <a:lnTo>
                      <a:pt x="1726692" y="1197864"/>
                    </a:lnTo>
                    <a:lnTo>
                      <a:pt x="1726692" y="0"/>
                    </a:lnTo>
                    <a:lnTo>
                      <a:pt x="0" y="0"/>
                    </a:lnTo>
                    <a:lnTo>
                      <a:pt x="0" y="1197864"/>
                    </a:lnTo>
                    <a:close/>
                  </a:path>
                </a:pathLst>
              </a:custGeom>
              <a:ln w="9144">
                <a:solidFill>
                  <a:srgbClr val="CCFF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5" name="object 12">
                <a:extLst>
                  <a:ext uri="{FF2B5EF4-FFF2-40B4-BE49-F238E27FC236}">
                    <a16:creationId xmlns:a16="http://schemas.microsoft.com/office/drawing/2014/main" id="{A373D2C0-B6C1-A2F2-513E-E45A32378203}"/>
                  </a:ext>
                </a:extLst>
              </p:cNvPr>
              <p:cNvSpPr/>
              <p:nvPr/>
            </p:nvSpPr>
            <p:spPr>
              <a:xfrm>
                <a:off x="8503919" y="2424684"/>
                <a:ext cx="867410" cy="919480"/>
              </a:xfrm>
              <a:custGeom>
                <a:avLst/>
                <a:gdLst/>
                <a:ahLst/>
                <a:cxnLst/>
                <a:rect l="l" t="t" r="r" b="b"/>
                <a:pathLst>
                  <a:path w="867409" h="919479">
                    <a:moveTo>
                      <a:pt x="867155" y="0"/>
                    </a:moveTo>
                    <a:lnTo>
                      <a:pt x="0" y="0"/>
                    </a:lnTo>
                    <a:lnTo>
                      <a:pt x="0" y="918972"/>
                    </a:lnTo>
                    <a:lnTo>
                      <a:pt x="867155" y="918972"/>
                    </a:lnTo>
                    <a:lnTo>
                      <a:pt x="867155" y="0"/>
                    </a:lnTo>
                    <a:close/>
                  </a:path>
                </a:pathLst>
              </a:custGeom>
              <a:solidFill>
                <a:srgbClr val="00FF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6" name="object 13">
                <a:extLst>
                  <a:ext uri="{FF2B5EF4-FFF2-40B4-BE49-F238E27FC236}">
                    <a16:creationId xmlns:a16="http://schemas.microsoft.com/office/drawing/2014/main" id="{A285C54C-7C52-B93E-331D-196A71612990}"/>
                  </a:ext>
                </a:extLst>
              </p:cNvPr>
              <p:cNvSpPr/>
              <p:nvPr/>
            </p:nvSpPr>
            <p:spPr>
              <a:xfrm>
                <a:off x="8939837" y="335297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5"/>
                    </a:moveTo>
                    <a:lnTo>
                      <a:pt x="1336" y="1845"/>
                    </a:lnTo>
                  </a:path>
                </a:pathLst>
              </a:custGeom>
              <a:ln w="3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7" name="object 14">
                <a:extLst>
                  <a:ext uri="{FF2B5EF4-FFF2-40B4-BE49-F238E27FC236}">
                    <a16:creationId xmlns:a16="http://schemas.microsoft.com/office/drawing/2014/main" id="{7007713A-4637-932E-F596-8251E5DF7AB9}"/>
                  </a:ext>
                </a:extLst>
              </p:cNvPr>
              <p:cNvSpPr/>
              <p:nvPr/>
            </p:nvSpPr>
            <p:spPr>
              <a:xfrm>
                <a:off x="8939837" y="333596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8" name="object 15">
                <a:extLst>
                  <a:ext uri="{FF2B5EF4-FFF2-40B4-BE49-F238E27FC236}">
                    <a16:creationId xmlns:a16="http://schemas.microsoft.com/office/drawing/2014/main" id="{A88E34EE-A4B9-EF2F-CC08-345AC058B824}"/>
                  </a:ext>
                </a:extLst>
              </p:cNvPr>
              <p:cNvSpPr/>
              <p:nvPr/>
            </p:nvSpPr>
            <p:spPr>
              <a:xfrm>
                <a:off x="8939837" y="331779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9" name="object 16">
                <a:extLst>
                  <a:ext uri="{FF2B5EF4-FFF2-40B4-BE49-F238E27FC236}">
                    <a16:creationId xmlns:a16="http://schemas.microsoft.com/office/drawing/2014/main" id="{9D2660CB-4FD2-2B75-A830-B7BEFBA75E47}"/>
                  </a:ext>
                </a:extLst>
              </p:cNvPr>
              <p:cNvSpPr/>
              <p:nvPr/>
            </p:nvSpPr>
            <p:spPr>
              <a:xfrm>
                <a:off x="8939837" y="330077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0" name="object 17">
                <a:extLst>
                  <a:ext uri="{FF2B5EF4-FFF2-40B4-BE49-F238E27FC236}">
                    <a16:creationId xmlns:a16="http://schemas.microsoft.com/office/drawing/2014/main" id="{96906B3B-B99A-6F97-7B2D-F93922E4F911}"/>
                  </a:ext>
                </a:extLst>
              </p:cNvPr>
              <p:cNvSpPr/>
              <p:nvPr/>
            </p:nvSpPr>
            <p:spPr>
              <a:xfrm>
                <a:off x="8939837" y="328262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1" name="object 18">
                <a:extLst>
                  <a:ext uri="{FF2B5EF4-FFF2-40B4-BE49-F238E27FC236}">
                    <a16:creationId xmlns:a16="http://schemas.microsoft.com/office/drawing/2014/main" id="{9ABBC8F7-552D-F11B-4FA7-B6483378D0E3}"/>
                  </a:ext>
                </a:extLst>
              </p:cNvPr>
              <p:cNvSpPr/>
              <p:nvPr/>
            </p:nvSpPr>
            <p:spPr>
              <a:xfrm>
                <a:off x="8938501" y="3231830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78"/>
                    </a:moveTo>
                    <a:lnTo>
                      <a:pt x="2672" y="35178"/>
                    </a:lnTo>
                  </a:path>
                  <a:path w="3175" h="35560">
                    <a:moveTo>
                      <a:pt x="0" y="17303"/>
                    </a:moveTo>
                    <a:lnTo>
                      <a:pt x="2672" y="17303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2" name="object 19">
                <a:extLst>
                  <a:ext uri="{FF2B5EF4-FFF2-40B4-BE49-F238E27FC236}">
                    <a16:creationId xmlns:a16="http://schemas.microsoft.com/office/drawing/2014/main" id="{7999EA0B-846A-EBB0-0BB1-84C92A0301B4}"/>
                  </a:ext>
                </a:extLst>
              </p:cNvPr>
              <p:cNvSpPr/>
              <p:nvPr/>
            </p:nvSpPr>
            <p:spPr>
              <a:xfrm>
                <a:off x="8939837" y="321196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5"/>
                    </a:moveTo>
                    <a:lnTo>
                      <a:pt x="1336" y="1845"/>
                    </a:lnTo>
                  </a:path>
                </a:pathLst>
              </a:custGeom>
              <a:ln w="3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3" name="object 20">
                <a:extLst>
                  <a:ext uri="{FF2B5EF4-FFF2-40B4-BE49-F238E27FC236}">
                    <a16:creationId xmlns:a16="http://schemas.microsoft.com/office/drawing/2014/main" id="{3E257F0A-37B6-0444-96D6-9FC504587A1B}"/>
                  </a:ext>
                </a:extLst>
              </p:cNvPr>
              <p:cNvSpPr/>
              <p:nvPr/>
            </p:nvSpPr>
            <p:spPr>
              <a:xfrm>
                <a:off x="8938501" y="3178491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4" name="object 21">
                <a:extLst>
                  <a:ext uri="{FF2B5EF4-FFF2-40B4-BE49-F238E27FC236}">
                    <a16:creationId xmlns:a16="http://schemas.microsoft.com/office/drawing/2014/main" id="{A09C4FB8-EED5-9990-F9C5-04F768D332A0}"/>
                  </a:ext>
                </a:extLst>
              </p:cNvPr>
              <p:cNvSpPr/>
              <p:nvPr/>
            </p:nvSpPr>
            <p:spPr>
              <a:xfrm>
                <a:off x="8939837" y="315977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5" name="object 22">
                <a:extLst>
                  <a:ext uri="{FF2B5EF4-FFF2-40B4-BE49-F238E27FC236}">
                    <a16:creationId xmlns:a16="http://schemas.microsoft.com/office/drawing/2014/main" id="{727B2234-FB3B-6605-F9DB-FF3D09CDC683}"/>
                  </a:ext>
                </a:extLst>
              </p:cNvPr>
              <p:cNvSpPr/>
              <p:nvPr/>
            </p:nvSpPr>
            <p:spPr>
              <a:xfrm>
                <a:off x="8939837" y="314161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6" name="object 23">
                <a:extLst>
                  <a:ext uri="{FF2B5EF4-FFF2-40B4-BE49-F238E27FC236}">
                    <a16:creationId xmlns:a16="http://schemas.microsoft.com/office/drawing/2014/main" id="{B259BE52-1C1A-B515-3E5B-0C3C08D0405C}"/>
                  </a:ext>
                </a:extLst>
              </p:cNvPr>
              <p:cNvSpPr/>
              <p:nvPr/>
            </p:nvSpPr>
            <p:spPr>
              <a:xfrm>
                <a:off x="8938501" y="3108128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7874"/>
                    </a:moveTo>
                    <a:lnTo>
                      <a:pt x="2672" y="17874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7" name="object 24">
                <a:extLst>
                  <a:ext uri="{FF2B5EF4-FFF2-40B4-BE49-F238E27FC236}">
                    <a16:creationId xmlns:a16="http://schemas.microsoft.com/office/drawing/2014/main" id="{FCDFB3F6-DBAA-F38E-C146-A5A408FB2F67}"/>
                  </a:ext>
                </a:extLst>
              </p:cNvPr>
              <p:cNvSpPr/>
              <p:nvPr/>
            </p:nvSpPr>
            <p:spPr>
              <a:xfrm>
                <a:off x="8939837" y="308911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8" name="object 25">
                <a:extLst>
                  <a:ext uri="{FF2B5EF4-FFF2-40B4-BE49-F238E27FC236}">
                    <a16:creationId xmlns:a16="http://schemas.microsoft.com/office/drawing/2014/main" id="{0B9853D6-328F-D0B6-DE5A-3EFB1BC8A3C1}"/>
                  </a:ext>
                </a:extLst>
              </p:cNvPr>
              <p:cNvSpPr/>
              <p:nvPr/>
            </p:nvSpPr>
            <p:spPr>
              <a:xfrm>
                <a:off x="8939837" y="307181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417"/>
                    </a:moveTo>
                    <a:lnTo>
                      <a:pt x="1336" y="141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9" name="object 26">
                <a:extLst>
                  <a:ext uri="{FF2B5EF4-FFF2-40B4-BE49-F238E27FC236}">
                    <a16:creationId xmlns:a16="http://schemas.microsoft.com/office/drawing/2014/main" id="{E291578F-316B-2F62-D975-D50D7719CA46}"/>
                  </a:ext>
                </a:extLst>
              </p:cNvPr>
              <p:cNvSpPr/>
              <p:nvPr/>
            </p:nvSpPr>
            <p:spPr>
              <a:xfrm>
                <a:off x="8939837" y="305393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0" name="object 27">
                <a:extLst>
                  <a:ext uri="{FF2B5EF4-FFF2-40B4-BE49-F238E27FC236}">
                    <a16:creationId xmlns:a16="http://schemas.microsoft.com/office/drawing/2014/main" id="{569EBB0A-02FC-27E7-C0EB-769555A6D321}"/>
                  </a:ext>
                </a:extLst>
              </p:cNvPr>
              <p:cNvSpPr/>
              <p:nvPr/>
            </p:nvSpPr>
            <p:spPr>
              <a:xfrm>
                <a:off x="8939837" y="3036634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74"/>
                    </a:moveTo>
                    <a:lnTo>
                      <a:pt x="1336" y="12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1" name="object 28">
                <a:extLst>
                  <a:ext uri="{FF2B5EF4-FFF2-40B4-BE49-F238E27FC236}">
                    <a16:creationId xmlns:a16="http://schemas.microsoft.com/office/drawing/2014/main" id="{02F38637-322E-9F63-8035-BB20D9D98379}"/>
                  </a:ext>
                </a:extLst>
              </p:cNvPr>
              <p:cNvSpPr/>
              <p:nvPr/>
            </p:nvSpPr>
            <p:spPr>
              <a:xfrm>
                <a:off x="8939837" y="301875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2" name="object 29">
                <a:extLst>
                  <a:ext uri="{FF2B5EF4-FFF2-40B4-BE49-F238E27FC236}">
                    <a16:creationId xmlns:a16="http://schemas.microsoft.com/office/drawing/2014/main" id="{99CB25A3-45F1-6D8A-1BF0-BA50F3E9DF47}"/>
                  </a:ext>
                </a:extLst>
              </p:cNvPr>
              <p:cNvSpPr/>
              <p:nvPr/>
            </p:nvSpPr>
            <p:spPr>
              <a:xfrm>
                <a:off x="8939837" y="3001456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74"/>
                    </a:moveTo>
                    <a:lnTo>
                      <a:pt x="1336" y="12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3" name="object 30">
                <a:extLst>
                  <a:ext uri="{FF2B5EF4-FFF2-40B4-BE49-F238E27FC236}">
                    <a16:creationId xmlns:a16="http://schemas.microsoft.com/office/drawing/2014/main" id="{E508023E-7394-3362-95D0-519BC8E432D7}"/>
                  </a:ext>
                </a:extLst>
              </p:cNvPr>
              <p:cNvSpPr/>
              <p:nvPr/>
            </p:nvSpPr>
            <p:spPr>
              <a:xfrm>
                <a:off x="8939837" y="298329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4" name="object 31">
                <a:extLst>
                  <a:ext uri="{FF2B5EF4-FFF2-40B4-BE49-F238E27FC236}">
                    <a16:creationId xmlns:a16="http://schemas.microsoft.com/office/drawing/2014/main" id="{EB40751D-2B34-0B77-F3D6-9708556C378D}"/>
                  </a:ext>
                </a:extLst>
              </p:cNvPr>
              <p:cNvSpPr/>
              <p:nvPr/>
            </p:nvSpPr>
            <p:spPr>
              <a:xfrm>
                <a:off x="8939837" y="2966266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80"/>
                    </a:moveTo>
                    <a:lnTo>
                      <a:pt x="1336" y="128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5" name="object 32">
                <a:extLst>
                  <a:ext uri="{FF2B5EF4-FFF2-40B4-BE49-F238E27FC236}">
                    <a16:creationId xmlns:a16="http://schemas.microsoft.com/office/drawing/2014/main" id="{9551A882-B2F5-36B0-DE70-14A703DF1333}"/>
                  </a:ext>
                </a:extLst>
              </p:cNvPr>
              <p:cNvSpPr/>
              <p:nvPr/>
            </p:nvSpPr>
            <p:spPr>
              <a:xfrm>
                <a:off x="8939837" y="294811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6" name="object 33">
                <a:extLst>
                  <a:ext uri="{FF2B5EF4-FFF2-40B4-BE49-F238E27FC236}">
                    <a16:creationId xmlns:a16="http://schemas.microsoft.com/office/drawing/2014/main" id="{BC6C8BBB-4E93-DE4A-A820-30BC8888604F}"/>
                  </a:ext>
                </a:extLst>
              </p:cNvPr>
              <p:cNvSpPr/>
              <p:nvPr/>
            </p:nvSpPr>
            <p:spPr>
              <a:xfrm>
                <a:off x="8939837" y="2930802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417"/>
                    </a:moveTo>
                    <a:lnTo>
                      <a:pt x="1336" y="141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7" name="object 34">
                <a:extLst>
                  <a:ext uri="{FF2B5EF4-FFF2-40B4-BE49-F238E27FC236}">
                    <a16:creationId xmlns:a16="http://schemas.microsoft.com/office/drawing/2014/main" id="{6E3F842D-ECE7-C7E9-312E-B69648ACAADE}"/>
                  </a:ext>
                </a:extLst>
              </p:cNvPr>
              <p:cNvSpPr/>
              <p:nvPr/>
            </p:nvSpPr>
            <p:spPr>
              <a:xfrm>
                <a:off x="8939837" y="291292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8" name="object 35">
                <a:extLst>
                  <a:ext uri="{FF2B5EF4-FFF2-40B4-BE49-F238E27FC236}">
                    <a16:creationId xmlns:a16="http://schemas.microsoft.com/office/drawing/2014/main" id="{0202F64A-D299-0712-DDCF-1B41EAD19965}"/>
                  </a:ext>
                </a:extLst>
              </p:cNvPr>
              <p:cNvSpPr/>
              <p:nvPr/>
            </p:nvSpPr>
            <p:spPr>
              <a:xfrm>
                <a:off x="8939837" y="289562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74"/>
                    </a:moveTo>
                    <a:lnTo>
                      <a:pt x="1336" y="12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9" name="object 36">
                <a:extLst>
                  <a:ext uri="{FF2B5EF4-FFF2-40B4-BE49-F238E27FC236}">
                    <a16:creationId xmlns:a16="http://schemas.microsoft.com/office/drawing/2014/main" id="{694FCB57-A8D1-A2FB-23F1-7C49F76943EA}"/>
                  </a:ext>
                </a:extLst>
              </p:cNvPr>
              <p:cNvSpPr/>
              <p:nvPr/>
            </p:nvSpPr>
            <p:spPr>
              <a:xfrm>
                <a:off x="8939837" y="287774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0" name="object 37">
                <a:extLst>
                  <a:ext uri="{FF2B5EF4-FFF2-40B4-BE49-F238E27FC236}">
                    <a16:creationId xmlns:a16="http://schemas.microsoft.com/office/drawing/2014/main" id="{93FCE085-B5EE-B7E0-2BFF-FD9ED5EAFD9F}"/>
                  </a:ext>
                </a:extLst>
              </p:cNvPr>
              <p:cNvSpPr/>
              <p:nvPr/>
            </p:nvSpPr>
            <p:spPr>
              <a:xfrm>
                <a:off x="8938501" y="2843987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1" name="object 38">
                <a:extLst>
                  <a:ext uri="{FF2B5EF4-FFF2-40B4-BE49-F238E27FC236}">
                    <a16:creationId xmlns:a16="http://schemas.microsoft.com/office/drawing/2014/main" id="{6BA4BCE3-7C9D-52DA-6720-2752A17F5255}"/>
                  </a:ext>
                </a:extLst>
              </p:cNvPr>
              <p:cNvSpPr/>
              <p:nvPr/>
            </p:nvSpPr>
            <p:spPr>
              <a:xfrm>
                <a:off x="8939837" y="282525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2" name="object 39">
                <a:extLst>
                  <a:ext uri="{FF2B5EF4-FFF2-40B4-BE49-F238E27FC236}">
                    <a16:creationId xmlns:a16="http://schemas.microsoft.com/office/drawing/2014/main" id="{4EEBD7DF-D6DC-4D93-7BC1-FDEE3146A7C1}"/>
                  </a:ext>
                </a:extLst>
              </p:cNvPr>
              <p:cNvSpPr/>
              <p:nvPr/>
            </p:nvSpPr>
            <p:spPr>
              <a:xfrm>
                <a:off x="8939837" y="280710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3" name="object 40">
                <a:extLst>
                  <a:ext uri="{FF2B5EF4-FFF2-40B4-BE49-F238E27FC236}">
                    <a16:creationId xmlns:a16="http://schemas.microsoft.com/office/drawing/2014/main" id="{8075AC58-F1C9-6787-4A91-9A2C5DD6FA16}"/>
                  </a:ext>
                </a:extLst>
              </p:cNvPr>
              <p:cNvSpPr/>
              <p:nvPr/>
            </p:nvSpPr>
            <p:spPr>
              <a:xfrm>
                <a:off x="8939837" y="278979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5"/>
                    </a:moveTo>
                    <a:lnTo>
                      <a:pt x="1336" y="1845"/>
                    </a:lnTo>
                  </a:path>
                </a:pathLst>
              </a:custGeom>
              <a:ln w="3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4" name="object 41">
                <a:extLst>
                  <a:ext uri="{FF2B5EF4-FFF2-40B4-BE49-F238E27FC236}">
                    <a16:creationId xmlns:a16="http://schemas.microsoft.com/office/drawing/2014/main" id="{B42C3793-DD69-D062-2B7B-E2712B69542E}"/>
                  </a:ext>
                </a:extLst>
              </p:cNvPr>
              <p:cNvSpPr/>
              <p:nvPr/>
            </p:nvSpPr>
            <p:spPr>
              <a:xfrm>
                <a:off x="8939837" y="277191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5" name="object 42">
                <a:extLst>
                  <a:ext uri="{FF2B5EF4-FFF2-40B4-BE49-F238E27FC236}">
                    <a16:creationId xmlns:a16="http://schemas.microsoft.com/office/drawing/2014/main" id="{A7BBD129-A41B-DB73-A411-D41698E4F855}"/>
                  </a:ext>
                </a:extLst>
              </p:cNvPr>
              <p:cNvSpPr/>
              <p:nvPr/>
            </p:nvSpPr>
            <p:spPr>
              <a:xfrm>
                <a:off x="8938501" y="2721137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78"/>
                    </a:moveTo>
                    <a:lnTo>
                      <a:pt x="2672" y="35178"/>
                    </a:lnTo>
                  </a:path>
                  <a:path w="3175" h="35560">
                    <a:moveTo>
                      <a:pt x="0" y="17303"/>
                    </a:moveTo>
                    <a:lnTo>
                      <a:pt x="2672" y="17303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6" name="object 43">
                <a:extLst>
                  <a:ext uri="{FF2B5EF4-FFF2-40B4-BE49-F238E27FC236}">
                    <a16:creationId xmlns:a16="http://schemas.microsoft.com/office/drawing/2014/main" id="{F50AFBE1-2308-91D7-BEDC-95595C0A0AF9}"/>
                  </a:ext>
                </a:extLst>
              </p:cNvPr>
              <p:cNvSpPr/>
              <p:nvPr/>
            </p:nvSpPr>
            <p:spPr>
              <a:xfrm>
                <a:off x="8938501" y="2667797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78"/>
                    </a:moveTo>
                    <a:lnTo>
                      <a:pt x="2672" y="35178"/>
                    </a:lnTo>
                  </a:path>
                  <a:path w="3175" h="35560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7" name="object 44">
                <a:extLst>
                  <a:ext uri="{FF2B5EF4-FFF2-40B4-BE49-F238E27FC236}">
                    <a16:creationId xmlns:a16="http://schemas.microsoft.com/office/drawing/2014/main" id="{79A79782-8C5B-57DF-71B7-D0F7ABA6297A}"/>
                  </a:ext>
                </a:extLst>
              </p:cNvPr>
              <p:cNvSpPr/>
              <p:nvPr/>
            </p:nvSpPr>
            <p:spPr>
              <a:xfrm>
                <a:off x="8939837" y="264879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0"/>
                    </a:moveTo>
                    <a:lnTo>
                      <a:pt x="1336" y="1840"/>
                    </a:lnTo>
                  </a:path>
                </a:pathLst>
              </a:custGeom>
              <a:ln w="368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8" name="object 45">
                <a:extLst>
                  <a:ext uri="{FF2B5EF4-FFF2-40B4-BE49-F238E27FC236}">
                    <a16:creationId xmlns:a16="http://schemas.microsoft.com/office/drawing/2014/main" id="{97225241-52BF-8FDE-C392-5BD3990E2785}"/>
                  </a:ext>
                </a:extLst>
              </p:cNvPr>
              <p:cNvSpPr/>
              <p:nvPr/>
            </p:nvSpPr>
            <p:spPr>
              <a:xfrm>
                <a:off x="8938501" y="2597429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89"/>
                    </a:moveTo>
                    <a:lnTo>
                      <a:pt x="2672" y="35189"/>
                    </a:lnTo>
                  </a:path>
                  <a:path w="3175" h="35560">
                    <a:moveTo>
                      <a:pt x="0" y="17874"/>
                    </a:moveTo>
                    <a:lnTo>
                      <a:pt x="2672" y="17874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9" name="object 46">
                <a:extLst>
                  <a:ext uri="{FF2B5EF4-FFF2-40B4-BE49-F238E27FC236}">
                    <a16:creationId xmlns:a16="http://schemas.microsoft.com/office/drawing/2014/main" id="{A3BDC843-D87D-A712-D53E-042495A9A65D}"/>
                  </a:ext>
                </a:extLst>
              </p:cNvPr>
              <p:cNvSpPr/>
              <p:nvPr/>
            </p:nvSpPr>
            <p:spPr>
              <a:xfrm>
                <a:off x="8938501" y="2561965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0" name="object 47">
                <a:extLst>
                  <a:ext uri="{FF2B5EF4-FFF2-40B4-BE49-F238E27FC236}">
                    <a16:creationId xmlns:a16="http://schemas.microsoft.com/office/drawing/2014/main" id="{F4C0D48A-BA97-9AAB-B6FC-5B2F72E3FDF7}"/>
                  </a:ext>
                </a:extLst>
              </p:cNvPr>
              <p:cNvSpPr/>
              <p:nvPr/>
            </p:nvSpPr>
            <p:spPr>
              <a:xfrm>
                <a:off x="8939837" y="254319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1" name="object 48">
                <a:extLst>
                  <a:ext uri="{FF2B5EF4-FFF2-40B4-BE49-F238E27FC236}">
                    <a16:creationId xmlns:a16="http://schemas.microsoft.com/office/drawing/2014/main" id="{0DF8E9F4-41F6-6F56-05E7-55132D250FE3}"/>
                  </a:ext>
                </a:extLst>
              </p:cNvPr>
              <p:cNvSpPr/>
              <p:nvPr/>
            </p:nvSpPr>
            <p:spPr>
              <a:xfrm>
                <a:off x="8939837" y="2525941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2" name="object 49">
                <a:extLst>
                  <a:ext uri="{FF2B5EF4-FFF2-40B4-BE49-F238E27FC236}">
                    <a16:creationId xmlns:a16="http://schemas.microsoft.com/office/drawing/2014/main" id="{BE57FDAA-970C-3AC4-92F0-E3B6900B9534}"/>
                  </a:ext>
                </a:extLst>
              </p:cNvPr>
              <p:cNvSpPr/>
              <p:nvPr/>
            </p:nvSpPr>
            <p:spPr>
              <a:xfrm>
                <a:off x="8939837" y="250776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28"/>
                    </a:moveTo>
                    <a:lnTo>
                      <a:pt x="1336" y="1828"/>
                    </a:lnTo>
                  </a:path>
                </a:pathLst>
              </a:custGeom>
              <a:ln w="36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3" name="object 50">
                <a:extLst>
                  <a:ext uri="{FF2B5EF4-FFF2-40B4-BE49-F238E27FC236}">
                    <a16:creationId xmlns:a16="http://schemas.microsoft.com/office/drawing/2014/main" id="{75098057-C9AA-B629-1B84-30BE04BF9994}"/>
                  </a:ext>
                </a:extLst>
              </p:cNvPr>
              <p:cNvSpPr/>
              <p:nvPr/>
            </p:nvSpPr>
            <p:spPr>
              <a:xfrm>
                <a:off x="8939837" y="2490739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4" name="object 51">
                <a:extLst>
                  <a:ext uri="{FF2B5EF4-FFF2-40B4-BE49-F238E27FC236}">
                    <a16:creationId xmlns:a16="http://schemas.microsoft.com/office/drawing/2014/main" id="{7793384A-D4DD-7E7D-39A1-BED1AEBD7829}"/>
                  </a:ext>
                </a:extLst>
              </p:cNvPr>
              <p:cNvSpPr/>
              <p:nvPr/>
            </p:nvSpPr>
            <p:spPr>
              <a:xfrm>
                <a:off x="8939837" y="247256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5" name="object 52">
                <a:extLst>
                  <a:ext uri="{FF2B5EF4-FFF2-40B4-BE49-F238E27FC236}">
                    <a16:creationId xmlns:a16="http://schemas.microsoft.com/office/drawing/2014/main" id="{892A09D0-E89C-3342-CE58-B77D32710BFB}"/>
                  </a:ext>
                </a:extLst>
              </p:cNvPr>
              <p:cNvSpPr/>
              <p:nvPr/>
            </p:nvSpPr>
            <p:spPr>
              <a:xfrm>
                <a:off x="8939837" y="2455538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314"/>
                    </a:moveTo>
                    <a:lnTo>
                      <a:pt x="1336" y="131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6" name="object 53">
                <a:extLst>
                  <a:ext uri="{FF2B5EF4-FFF2-40B4-BE49-F238E27FC236}">
                    <a16:creationId xmlns:a16="http://schemas.microsoft.com/office/drawing/2014/main" id="{8AC2EEE0-9AE0-C115-A774-C8F85EF71ACE}"/>
                  </a:ext>
                </a:extLst>
              </p:cNvPr>
              <p:cNvSpPr/>
              <p:nvPr/>
            </p:nvSpPr>
            <p:spPr>
              <a:xfrm>
                <a:off x="8939837" y="243736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7" name="object 54">
                <a:extLst>
                  <a:ext uri="{FF2B5EF4-FFF2-40B4-BE49-F238E27FC236}">
                    <a16:creationId xmlns:a16="http://schemas.microsoft.com/office/drawing/2014/main" id="{BC3D25D0-E4F5-8497-674D-A017B195842B}"/>
                  </a:ext>
                </a:extLst>
              </p:cNvPr>
              <p:cNvSpPr/>
              <p:nvPr/>
            </p:nvSpPr>
            <p:spPr>
              <a:xfrm>
                <a:off x="8939837" y="2420108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8" name="object 55">
                <a:extLst>
                  <a:ext uri="{FF2B5EF4-FFF2-40B4-BE49-F238E27FC236}">
                    <a16:creationId xmlns:a16="http://schemas.microsoft.com/office/drawing/2014/main" id="{456AB263-3B11-3AF3-F8F0-876A00645389}"/>
                  </a:ext>
                </a:extLst>
              </p:cNvPr>
              <p:cNvSpPr/>
              <p:nvPr/>
            </p:nvSpPr>
            <p:spPr>
              <a:xfrm>
                <a:off x="8939837" y="240227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57"/>
                    </a:moveTo>
                    <a:lnTo>
                      <a:pt x="1336" y="1657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9" name="object 56">
                <a:extLst>
                  <a:ext uri="{FF2B5EF4-FFF2-40B4-BE49-F238E27FC236}">
                    <a16:creationId xmlns:a16="http://schemas.microsoft.com/office/drawing/2014/main" id="{719AA270-2B76-9E9C-779C-4EEA13EBA2F4}"/>
                  </a:ext>
                </a:extLst>
              </p:cNvPr>
              <p:cNvSpPr/>
              <p:nvPr/>
            </p:nvSpPr>
            <p:spPr>
              <a:xfrm>
                <a:off x="8939837" y="2384907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314"/>
                    </a:moveTo>
                    <a:lnTo>
                      <a:pt x="1336" y="131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0" name="object 57">
                <a:extLst>
                  <a:ext uri="{FF2B5EF4-FFF2-40B4-BE49-F238E27FC236}">
                    <a16:creationId xmlns:a16="http://schemas.microsoft.com/office/drawing/2014/main" id="{4C6A7362-C39D-DB80-5284-C6B16451B23E}"/>
                  </a:ext>
                </a:extLst>
              </p:cNvPr>
              <p:cNvSpPr/>
              <p:nvPr/>
            </p:nvSpPr>
            <p:spPr>
              <a:xfrm>
                <a:off x="8939837" y="236673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85"/>
                    </a:moveTo>
                    <a:lnTo>
                      <a:pt x="1336" y="1885"/>
                    </a:lnTo>
                  </a:path>
                </a:pathLst>
              </a:custGeom>
              <a:ln w="377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1" name="object 58">
                <a:extLst>
                  <a:ext uri="{FF2B5EF4-FFF2-40B4-BE49-F238E27FC236}">
                    <a16:creationId xmlns:a16="http://schemas.microsoft.com/office/drawing/2014/main" id="{C305FFF0-2FF3-5F51-BCB9-05D73973F077}"/>
                  </a:ext>
                </a:extLst>
              </p:cNvPr>
              <p:cNvSpPr/>
              <p:nvPr/>
            </p:nvSpPr>
            <p:spPr>
              <a:xfrm>
                <a:off x="8938501" y="2333248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72"/>
                    </a:moveTo>
                    <a:lnTo>
                      <a:pt x="2672" y="18172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2" name="object 59">
                <a:extLst>
                  <a:ext uri="{FF2B5EF4-FFF2-40B4-BE49-F238E27FC236}">
                    <a16:creationId xmlns:a16="http://schemas.microsoft.com/office/drawing/2014/main" id="{5F354D03-9952-FF4F-9D40-D70A50847B11}"/>
                  </a:ext>
                </a:extLst>
              </p:cNvPr>
              <p:cNvSpPr/>
              <p:nvPr/>
            </p:nvSpPr>
            <p:spPr>
              <a:xfrm>
                <a:off x="8938501" y="2298103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72"/>
                    </a:moveTo>
                    <a:lnTo>
                      <a:pt x="2672" y="18172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3" name="object 60">
                <a:extLst>
                  <a:ext uri="{FF2B5EF4-FFF2-40B4-BE49-F238E27FC236}">
                    <a16:creationId xmlns:a16="http://schemas.microsoft.com/office/drawing/2014/main" id="{AE726C27-D175-276D-516F-2537BFE83E42}"/>
                  </a:ext>
                </a:extLst>
              </p:cNvPr>
              <p:cNvSpPr/>
              <p:nvPr/>
            </p:nvSpPr>
            <p:spPr>
              <a:xfrm>
                <a:off x="8938501" y="2245587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201"/>
                    </a:moveTo>
                    <a:lnTo>
                      <a:pt x="2672" y="35201"/>
                    </a:lnTo>
                  </a:path>
                  <a:path w="3175" h="35560">
                    <a:moveTo>
                      <a:pt x="0" y="17372"/>
                    </a:moveTo>
                    <a:lnTo>
                      <a:pt x="2672" y="17372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4" name="object 61">
                <a:extLst>
                  <a:ext uri="{FF2B5EF4-FFF2-40B4-BE49-F238E27FC236}">
                    <a16:creationId xmlns:a16="http://schemas.microsoft.com/office/drawing/2014/main" id="{1F789435-EE0F-96CB-E4CA-7A37DA431CB9}"/>
                  </a:ext>
                </a:extLst>
              </p:cNvPr>
              <p:cNvSpPr/>
              <p:nvPr/>
            </p:nvSpPr>
            <p:spPr>
              <a:xfrm>
                <a:off x="8939837" y="222581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28"/>
                    </a:moveTo>
                    <a:lnTo>
                      <a:pt x="1336" y="1828"/>
                    </a:lnTo>
                  </a:path>
                </a:pathLst>
              </a:custGeom>
              <a:ln w="36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5" name="object 62">
                <a:extLst>
                  <a:ext uri="{FF2B5EF4-FFF2-40B4-BE49-F238E27FC236}">
                    <a16:creationId xmlns:a16="http://schemas.microsoft.com/office/drawing/2014/main" id="{6076772A-3562-DB5A-C2B6-F653D158C646}"/>
                  </a:ext>
                </a:extLst>
              </p:cNvPr>
              <p:cNvSpPr/>
              <p:nvPr/>
            </p:nvSpPr>
            <p:spPr>
              <a:xfrm>
                <a:off x="8939837" y="220878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57"/>
                    </a:moveTo>
                    <a:lnTo>
                      <a:pt x="1336" y="1657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6" name="object 63">
                <a:extLst>
                  <a:ext uri="{FF2B5EF4-FFF2-40B4-BE49-F238E27FC236}">
                    <a16:creationId xmlns:a16="http://schemas.microsoft.com/office/drawing/2014/main" id="{A2B85CE2-5803-36C1-1D4C-AE55A907459B}"/>
                  </a:ext>
                </a:extLst>
              </p:cNvPr>
              <p:cNvSpPr/>
              <p:nvPr/>
            </p:nvSpPr>
            <p:spPr>
              <a:xfrm>
                <a:off x="8939837" y="2190614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7" name="object 64">
                <a:extLst>
                  <a:ext uri="{FF2B5EF4-FFF2-40B4-BE49-F238E27FC236}">
                    <a16:creationId xmlns:a16="http://schemas.microsoft.com/office/drawing/2014/main" id="{A6EB1DCA-A718-4186-38A4-F58C10EC1349}"/>
                  </a:ext>
                </a:extLst>
              </p:cNvPr>
              <p:cNvSpPr/>
              <p:nvPr/>
            </p:nvSpPr>
            <p:spPr>
              <a:xfrm>
                <a:off x="8938501" y="2157127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72"/>
                    </a:moveTo>
                    <a:lnTo>
                      <a:pt x="2672" y="18172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8" name="object 65">
                <a:extLst>
                  <a:ext uri="{FF2B5EF4-FFF2-40B4-BE49-F238E27FC236}">
                    <a16:creationId xmlns:a16="http://schemas.microsoft.com/office/drawing/2014/main" id="{5DEC95BA-997C-2DA8-A19A-13BC6B243152}"/>
                  </a:ext>
                </a:extLst>
              </p:cNvPr>
              <p:cNvSpPr/>
              <p:nvPr/>
            </p:nvSpPr>
            <p:spPr>
              <a:xfrm>
                <a:off x="8939837" y="213804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9" name="object 66">
                <a:extLst>
                  <a:ext uri="{FF2B5EF4-FFF2-40B4-BE49-F238E27FC236}">
                    <a16:creationId xmlns:a16="http://schemas.microsoft.com/office/drawing/2014/main" id="{C7290C86-DEBB-DE8D-D4B6-36A37888E811}"/>
                  </a:ext>
                </a:extLst>
              </p:cNvPr>
              <p:cNvSpPr/>
              <p:nvPr/>
            </p:nvSpPr>
            <p:spPr>
              <a:xfrm>
                <a:off x="8939837" y="212021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0" name="object 67">
                <a:extLst>
                  <a:ext uri="{FF2B5EF4-FFF2-40B4-BE49-F238E27FC236}">
                    <a16:creationId xmlns:a16="http://schemas.microsoft.com/office/drawing/2014/main" id="{1E6FBBA1-512F-6225-44F1-5190273DA77A}"/>
                  </a:ext>
                </a:extLst>
              </p:cNvPr>
              <p:cNvSpPr/>
              <p:nvPr/>
            </p:nvSpPr>
            <p:spPr>
              <a:xfrm>
                <a:off x="8939837" y="2102953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57"/>
                    </a:moveTo>
                    <a:lnTo>
                      <a:pt x="1336" y="1657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1" name="object 68">
                <a:extLst>
                  <a:ext uri="{FF2B5EF4-FFF2-40B4-BE49-F238E27FC236}">
                    <a16:creationId xmlns:a16="http://schemas.microsoft.com/office/drawing/2014/main" id="{F34AF2D6-ADB4-552A-7691-4A08AAF510E9}"/>
                  </a:ext>
                </a:extLst>
              </p:cNvPr>
              <p:cNvSpPr/>
              <p:nvPr/>
            </p:nvSpPr>
            <p:spPr>
              <a:xfrm>
                <a:off x="8939837" y="208478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28"/>
                    </a:moveTo>
                    <a:lnTo>
                      <a:pt x="1336" y="1828"/>
                    </a:lnTo>
                  </a:path>
                </a:pathLst>
              </a:custGeom>
              <a:ln w="36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2" name="object 69">
                <a:extLst>
                  <a:ext uri="{FF2B5EF4-FFF2-40B4-BE49-F238E27FC236}">
                    <a16:creationId xmlns:a16="http://schemas.microsoft.com/office/drawing/2014/main" id="{F7F57F4C-66C8-415B-8B82-D7397B1676F8}"/>
                  </a:ext>
                </a:extLst>
              </p:cNvPr>
              <p:cNvSpPr/>
              <p:nvPr/>
            </p:nvSpPr>
            <p:spPr>
              <a:xfrm>
                <a:off x="8938501" y="2051294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72"/>
                    </a:moveTo>
                    <a:lnTo>
                      <a:pt x="2672" y="18172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3" name="object 70">
                <a:extLst>
                  <a:ext uri="{FF2B5EF4-FFF2-40B4-BE49-F238E27FC236}">
                    <a16:creationId xmlns:a16="http://schemas.microsoft.com/office/drawing/2014/main" id="{85C69134-9C97-3C5D-E0A9-94C877250218}"/>
                  </a:ext>
                </a:extLst>
              </p:cNvPr>
              <p:cNvSpPr/>
              <p:nvPr/>
            </p:nvSpPr>
            <p:spPr>
              <a:xfrm>
                <a:off x="8939837" y="203255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4" name="object 71">
                <a:extLst>
                  <a:ext uri="{FF2B5EF4-FFF2-40B4-BE49-F238E27FC236}">
                    <a16:creationId xmlns:a16="http://schemas.microsoft.com/office/drawing/2014/main" id="{7B1166C6-75B2-8894-9FF3-C05DE33ABB90}"/>
                  </a:ext>
                </a:extLst>
              </p:cNvPr>
              <p:cNvSpPr/>
              <p:nvPr/>
            </p:nvSpPr>
            <p:spPr>
              <a:xfrm>
                <a:off x="9371524" y="335297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5"/>
                    </a:moveTo>
                    <a:lnTo>
                      <a:pt x="1336" y="1845"/>
                    </a:lnTo>
                  </a:path>
                </a:pathLst>
              </a:custGeom>
              <a:ln w="3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5" name="object 72">
                <a:extLst>
                  <a:ext uri="{FF2B5EF4-FFF2-40B4-BE49-F238E27FC236}">
                    <a16:creationId xmlns:a16="http://schemas.microsoft.com/office/drawing/2014/main" id="{A7735A43-B0B2-B37E-6CC7-4A92EDA3C16A}"/>
                  </a:ext>
                </a:extLst>
              </p:cNvPr>
              <p:cNvSpPr/>
              <p:nvPr/>
            </p:nvSpPr>
            <p:spPr>
              <a:xfrm>
                <a:off x="9371524" y="333596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6" name="object 73">
                <a:extLst>
                  <a:ext uri="{FF2B5EF4-FFF2-40B4-BE49-F238E27FC236}">
                    <a16:creationId xmlns:a16="http://schemas.microsoft.com/office/drawing/2014/main" id="{76E4E58E-2E98-B8D6-BC50-B782B3E34BAA}"/>
                  </a:ext>
                </a:extLst>
              </p:cNvPr>
              <p:cNvSpPr/>
              <p:nvPr/>
            </p:nvSpPr>
            <p:spPr>
              <a:xfrm>
                <a:off x="9371524" y="331779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7" name="object 74">
                <a:extLst>
                  <a:ext uri="{FF2B5EF4-FFF2-40B4-BE49-F238E27FC236}">
                    <a16:creationId xmlns:a16="http://schemas.microsoft.com/office/drawing/2014/main" id="{DF814D33-5BEE-4683-6498-C3C23D9670AF}"/>
                  </a:ext>
                </a:extLst>
              </p:cNvPr>
              <p:cNvSpPr/>
              <p:nvPr/>
            </p:nvSpPr>
            <p:spPr>
              <a:xfrm>
                <a:off x="9371524" y="330077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8" name="object 75">
                <a:extLst>
                  <a:ext uri="{FF2B5EF4-FFF2-40B4-BE49-F238E27FC236}">
                    <a16:creationId xmlns:a16="http://schemas.microsoft.com/office/drawing/2014/main" id="{BE94762B-14DC-DE6E-1C22-697FDCEDE8E4}"/>
                  </a:ext>
                </a:extLst>
              </p:cNvPr>
              <p:cNvSpPr/>
              <p:nvPr/>
            </p:nvSpPr>
            <p:spPr>
              <a:xfrm>
                <a:off x="9371524" y="328262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9" name="object 76">
                <a:extLst>
                  <a:ext uri="{FF2B5EF4-FFF2-40B4-BE49-F238E27FC236}">
                    <a16:creationId xmlns:a16="http://schemas.microsoft.com/office/drawing/2014/main" id="{EB1320A8-FFAE-6ABE-BC13-6C533BA9F99C}"/>
                  </a:ext>
                </a:extLst>
              </p:cNvPr>
              <p:cNvSpPr/>
              <p:nvPr/>
            </p:nvSpPr>
            <p:spPr>
              <a:xfrm>
                <a:off x="9370187" y="3231830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78"/>
                    </a:moveTo>
                    <a:lnTo>
                      <a:pt x="2672" y="35178"/>
                    </a:lnTo>
                  </a:path>
                  <a:path w="3175" h="35560">
                    <a:moveTo>
                      <a:pt x="0" y="17303"/>
                    </a:moveTo>
                    <a:lnTo>
                      <a:pt x="2672" y="17303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0" name="object 77">
                <a:extLst>
                  <a:ext uri="{FF2B5EF4-FFF2-40B4-BE49-F238E27FC236}">
                    <a16:creationId xmlns:a16="http://schemas.microsoft.com/office/drawing/2014/main" id="{6B1F34E0-0ECD-AC38-5B68-D89C8CAA21D9}"/>
                  </a:ext>
                </a:extLst>
              </p:cNvPr>
              <p:cNvSpPr/>
              <p:nvPr/>
            </p:nvSpPr>
            <p:spPr>
              <a:xfrm>
                <a:off x="9371524" y="321196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5"/>
                    </a:moveTo>
                    <a:lnTo>
                      <a:pt x="1336" y="1845"/>
                    </a:lnTo>
                  </a:path>
                </a:pathLst>
              </a:custGeom>
              <a:ln w="3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1" name="object 78">
                <a:extLst>
                  <a:ext uri="{FF2B5EF4-FFF2-40B4-BE49-F238E27FC236}">
                    <a16:creationId xmlns:a16="http://schemas.microsoft.com/office/drawing/2014/main" id="{8C6FF867-A5BE-53D8-AE07-DA49EDE2BE88}"/>
                  </a:ext>
                </a:extLst>
              </p:cNvPr>
              <p:cNvSpPr/>
              <p:nvPr/>
            </p:nvSpPr>
            <p:spPr>
              <a:xfrm>
                <a:off x="9370187" y="3178491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2" name="object 79">
                <a:extLst>
                  <a:ext uri="{FF2B5EF4-FFF2-40B4-BE49-F238E27FC236}">
                    <a16:creationId xmlns:a16="http://schemas.microsoft.com/office/drawing/2014/main" id="{5145C91C-6705-514B-73A0-3B9AE3568ECB}"/>
                  </a:ext>
                </a:extLst>
              </p:cNvPr>
              <p:cNvSpPr/>
              <p:nvPr/>
            </p:nvSpPr>
            <p:spPr>
              <a:xfrm>
                <a:off x="9371524" y="315977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3" name="object 80">
                <a:extLst>
                  <a:ext uri="{FF2B5EF4-FFF2-40B4-BE49-F238E27FC236}">
                    <a16:creationId xmlns:a16="http://schemas.microsoft.com/office/drawing/2014/main" id="{F5F19193-3B76-2642-E258-A87984AF9805}"/>
                  </a:ext>
                </a:extLst>
              </p:cNvPr>
              <p:cNvSpPr/>
              <p:nvPr/>
            </p:nvSpPr>
            <p:spPr>
              <a:xfrm>
                <a:off x="9371524" y="314161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4" name="object 81">
                <a:extLst>
                  <a:ext uri="{FF2B5EF4-FFF2-40B4-BE49-F238E27FC236}">
                    <a16:creationId xmlns:a16="http://schemas.microsoft.com/office/drawing/2014/main" id="{03F64622-E5D8-7525-4BD7-BD58FED422ED}"/>
                  </a:ext>
                </a:extLst>
              </p:cNvPr>
              <p:cNvSpPr/>
              <p:nvPr/>
            </p:nvSpPr>
            <p:spPr>
              <a:xfrm>
                <a:off x="9370187" y="3108128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7874"/>
                    </a:moveTo>
                    <a:lnTo>
                      <a:pt x="2672" y="17874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5" name="object 82">
                <a:extLst>
                  <a:ext uri="{FF2B5EF4-FFF2-40B4-BE49-F238E27FC236}">
                    <a16:creationId xmlns:a16="http://schemas.microsoft.com/office/drawing/2014/main" id="{0B60D431-7104-BB8A-80DE-2E4CE0177B5C}"/>
                  </a:ext>
                </a:extLst>
              </p:cNvPr>
              <p:cNvSpPr/>
              <p:nvPr/>
            </p:nvSpPr>
            <p:spPr>
              <a:xfrm>
                <a:off x="9371524" y="308911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6" name="object 83">
                <a:extLst>
                  <a:ext uri="{FF2B5EF4-FFF2-40B4-BE49-F238E27FC236}">
                    <a16:creationId xmlns:a16="http://schemas.microsoft.com/office/drawing/2014/main" id="{FFF64B56-E827-161B-F029-1D5E136FF1FC}"/>
                  </a:ext>
                </a:extLst>
              </p:cNvPr>
              <p:cNvSpPr/>
              <p:nvPr/>
            </p:nvSpPr>
            <p:spPr>
              <a:xfrm>
                <a:off x="9371524" y="307181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417"/>
                    </a:moveTo>
                    <a:lnTo>
                      <a:pt x="1336" y="141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7" name="object 84">
                <a:extLst>
                  <a:ext uri="{FF2B5EF4-FFF2-40B4-BE49-F238E27FC236}">
                    <a16:creationId xmlns:a16="http://schemas.microsoft.com/office/drawing/2014/main" id="{67487349-E668-7719-4E67-B2E14C3AD167}"/>
                  </a:ext>
                </a:extLst>
              </p:cNvPr>
              <p:cNvSpPr/>
              <p:nvPr/>
            </p:nvSpPr>
            <p:spPr>
              <a:xfrm>
                <a:off x="9371524" y="305393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8" name="object 85">
                <a:extLst>
                  <a:ext uri="{FF2B5EF4-FFF2-40B4-BE49-F238E27FC236}">
                    <a16:creationId xmlns:a16="http://schemas.microsoft.com/office/drawing/2014/main" id="{699459DA-D2DA-F3CB-8700-C1993E7EDE98}"/>
                  </a:ext>
                </a:extLst>
              </p:cNvPr>
              <p:cNvSpPr/>
              <p:nvPr/>
            </p:nvSpPr>
            <p:spPr>
              <a:xfrm>
                <a:off x="9371524" y="3036634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74"/>
                    </a:moveTo>
                    <a:lnTo>
                      <a:pt x="1336" y="12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9" name="object 86">
                <a:extLst>
                  <a:ext uri="{FF2B5EF4-FFF2-40B4-BE49-F238E27FC236}">
                    <a16:creationId xmlns:a16="http://schemas.microsoft.com/office/drawing/2014/main" id="{52560072-0FC2-773B-3A43-320A4E6D8BD1}"/>
                  </a:ext>
                </a:extLst>
              </p:cNvPr>
              <p:cNvSpPr/>
              <p:nvPr/>
            </p:nvSpPr>
            <p:spPr>
              <a:xfrm>
                <a:off x="9371524" y="301875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0" name="object 87">
                <a:extLst>
                  <a:ext uri="{FF2B5EF4-FFF2-40B4-BE49-F238E27FC236}">
                    <a16:creationId xmlns:a16="http://schemas.microsoft.com/office/drawing/2014/main" id="{62449D84-71CF-0E26-30B3-755ACA310C47}"/>
                  </a:ext>
                </a:extLst>
              </p:cNvPr>
              <p:cNvSpPr/>
              <p:nvPr/>
            </p:nvSpPr>
            <p:spPr>
              <a:xfrm>
                <a:off x="9371524" y="3001456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74"/>
                    </a:moveTo>
                    <a:lnTo>
                      <a:pt x="1336" y="12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1" name="object 88">
                <a:extLst>
                  <a:ext uri="{FF2B5EF4-FFF2-40B4-BE49-F238E27FC236}">
                    <a16:creationId xmlns:a16="http://schemas.microsoft.com/office/drawing/2014/main" id="{5B5165A7-00A7-9A1D-FBF6-73415BA34596}"/>
                  </a:ext>
                </a:extLst>
              </p:cNvPr>
              <p:cNvSpPr/>
              <p:nvPr/>
            </p:nvSpPr>
            <p:spPr>
              <a:xfrm>
                <a:off x="9371524" y="298329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2" name="object 89">
                <a:extLst>
                  <a:ext uri="{FF2B5EF4-FFF2-40B4-BE49-F238E27FC236}">
                    <a16:creationId xmlns:a16="http://schemas.microsoft.com/office/drawing/2014/main" id="{A1594744-9C3F-F155-4BF8-917E919730FB}"/>
                  </a:ext>
                </a:extLst>
              </p:cNvPr>
              <p:cNvSpPr/>
              <p:nvPr/>
            </p:nvSpPr>
            <p:spPr>
              <a:xfrm>
                <a:off x="9371524" y="2966266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80"/>
                    </a:moveTo>
                    <a:lnTo>
                      <a:pt x="1336" y="128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3" name="object 90">
                <a:extLst>
                  <a:ext uri="{FF2B5EF4-FFF2-40B4-BE49-F238E27FC236}">
                    <a16:creationId xmlns:a16="http://schemas.microsoft.com/office/drawing/2014/main" id="{F42A6478-0D57-C52F-83FF-CA664B6A739B}"/>
                  </a:ext>
                </a:extLst>
              </p:cNvPr>
              <p:cNvSpPr/>
              <p:nvPr/>
            </p:nvSpPr>
            <p:spPr>
              <a:xfrm>
                <a:off x="9371524" y="294811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4" name="object 91">
                <a:extLst>
                  <a:ext uri="{FF2B5EF4-FFF2-40B4-BE49-F238E27FC236}">
                    <a16:creationId xmlns:a16="http://schemas.microsoft.com/office/drawing/2014/main" id="{01BF74AB-4129-29E1-049B-B816A9244DEC}"/>
                  </a:ext>
                </a:extLst>
              </p:cNvPr>
              <p:cNvSpPr/>
              <p:nvPr/>
            </p:nvSpPr>
            <p:spPr>
              <a:xfrm>
                <a:off x="9371524" y="2930802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417"/>
                    </a:moveTo>
                    <a:lnTo>
                      <a:pt x="1336" y="141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5" name="object 92">
                <a:extLst>
                  <a:ext uri="{FF2B5EF4-FFF2-40B4-BE49-F238E27FC236}">
                    <a16:creationId xmlns:a16="http://schemas.microsoft.com/office/drawing/2014/main" id="{3CCB1997-1E35-F99C-2087-1E4A1C725401}"/>
                  </a:ext>
                </a:extLst>
              </p:cNvPr>
              <p:cNvSpPr/>
              <p:nvPr/>
            </p:nvSpPr>
            <p:spPr>
              <a:xfrm>
                <a:off x="9371524" y="291292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6" name="object 93">
                <a:extLst>
                  <a:ext uri="{FF2B5EF4-FFF2-40B4-BE49-F238E27FC236}">
                    <a16:creationId xmlns:a16="http://schemas.microsoft.com/office/drawing/2014/main" id="{0E8ED8F8-6031-9A0D-314C-5D1C5F307486}"/>
                  </a:ext>
                </a:extLst>
              </p:cNvPr>
              <p:cNvSpPr/>
              <p:nvPr/>
            </p:nvSpPr>
            <p:spPr>
              <a:xfrm>
                <a:off x="9371524" y="289562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74"/>
                    </a:moveTo>
                    <a:lnTo>
                      <a:pt x="1336" y="12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7" name="object 94">
                <a:extLst>
                  <a:ext uri="{FF2B5EF4-FFF2-40B4-BE49-F238E27FC236}">
                    <a16:creationId xmlns:a16="http://schemas.microsoft.com/office/drawing/2014/main" id="{EBE8C10B-CDAF-DE82-0564-31AE12E4FCDB}"/>
                  </a:ext>
                </a:extLst>
              </p:cNvPr>
              <p:cNvSpPr/>
              <p:nvPr/>
            </p:nvSpPr>
            <p:spPr>
              <a:xfrm>
                <a:off x="9371524" y="287774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8" name="object 95">
                <a:extLst>
                  <a:ext uri="{FF2B5EF4-FFF2-40B4-BE49-F238E27FC236}">
                    <a16:creationId xmlns:a16="http://schemas.microsoft.com/office/drawing/2014/main" id="{F3DDFC4F-0F22-99FE-C50C-2EBE01E50CA7}"/>
                  </a:ext>
                </a:extLst>
              </p:cNvPr>
              <p:cNvSpPr/>
              <p:nvPr/>
            </p:nvSpPr>
            <p:spPr>
              <a:xfrm>
                <a:off x="9370187" y="2843987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9" name="object 96">
                <a:extLst>
                  <a:ext uri="{FF2B5EF4-FFF2-40B4-BE49-F238E27FC236}">
                    <a16:creationId xmlns:a16="http://schemas.microsoft.com/office/drawing/2014/main" id="{D59DEE5A-7655-CA6E-0393-5226EF8CBDB6}"/>
                  </a:ext>
                </a:extLst>
              </p:cNvPr>
              <p:cNvSpPr/>
              <p:nvPr/>
            </p:nvSpPr>
            <p:spPr>
              <a:xfrm>
                <a:off x="9371524" y="282525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0" name="object 97">
                <a:extLst>
                  <a:ext uri="{FF2B5EF4-FFF2-40B4-BE49-F238E27FC236}">
                    <a16:creationId xmlns:a16="http://schemas.microsoft.com/office/drawing/2014/main" id="{D4461651-5060-DB4D-D5E6-00204A1F8E80}"/>
                  </a:ext>
                </a:extLst>
              </p:cNvPr>
              <p:cNvSpPr/>
              <p:nvPr/>
            </p:nvSpPr>
            <p:spPr>
              <a:xfrm>
                <a:off x="9371524" y="280710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1" name="object 98">
                <a:extLst>
                  <a:ext uri="{FF2B5EF4-FFF2-40B4-BE49-F238E27FC236}">
                    <a16:creationId xmlns:a16="http://schemas.microsoft.com/office/drawing/2014/main" id="{089FB56D-3D59-2C4E-2ADD-BEDDDB63823B}"/>
                  </a:ext>
                </a:extLst>
              </p:cNvPr>
              <p:cNvSpPr/>
              <p:nvPr/>
            </p:nvSpPr>
            <p:spPr>
              <a:xfrm>
                <a:off x="9371524" y="278979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5"/>
                    </a:moveTo>
                    <a:lnTo>
                      <a:pt x="1336" y="1845"/>
                    </a:lnTo>
                  </a:path>
                </a:pathLst>
              </a:custGeom>
              <a:ln w="3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2" name="object 99">
                <a:extLst>
                  <a:ext uri="{FF2B5EF4-FFF2-40B4-BE49-F238E27FC236}">
                    <a16:creationId xmlns:a16="http://schemas.microsoft.com/office/drawing/2014/main" id="{D59CCF84-9098-0D30-9A27-3FD19C5CCF89}"/>
                  </a:ext>
                </a:extLst>
              </p:cNvPr>
              <p:cNvSpPr/>
              <p:nvPr/>
            </p:nvSpPr>
            <p:spPr>
              <a:xfrm>
                <a:off x="9371524" y="277191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3" name="object 100">
                <a:extLst>
                  <a:ext uri="{FF2B5EF4-FFF2-40B4-BE49-F238E27FC236}">
                    <a16:creationId xmlns:a16="http://schemas.microsoft.com/office/drawing/2014/main" id="{715DB280-70A8-F785-7EDA-CA98B1A9DE70}"/>
                  </a:ext>
                </a:extLst>
              </p:cNvPr>
              <p:cNvSpPr/>
              <p:nvPr/>
            </p:nvSpPr>
            <p:spPr>
              <a:xfrm>
                <a:off x="9370187" y="2721137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78"/>
                    </a:moveTo>
                    <a:lnTo>
                      <a:pt x="2672" y="35178"/>
                    </a:lnTo>
                  </a:path>
                  <a:path w="3175" h="35560">
                    <a:moveTo>
                      <a:pt x="0" y="17303"/>
                    </a:moveTo>
                    <a:lnTo>
                      <a:pt x="2672" y="17303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4" name="object 101">
                <a:extLst>
                  <a:ext uri="{FF2B5EF4-FFF2-40B4-BE49-F238E27FC236}">
                    <a16:creationId xmlns:a16="http://schemas.microsoft.com/office/drawing/2014/main" id="{E92980FC-1FA9-BDAE-C765-3985914A8565}"/>
                  </a:ext>
                </a:extLst>
              </p:cNvPr>
              <p:cNvSpPr/>
              <p:nvPr/>
            </p:nvSpPr>
            <p:spPr>
              <a:xfrm>
                <a:off x="9370187" y="2667797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78"/>
                    </a:moveTo>
                    <a:lnTo>
                      <a:pt x="2672" y="35178"/>
                    </a:lnTo>
                  </a:path>
                  <a:path w="3175" h="35560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5" name="object 102">
                <a:extLst>
                  <a:ext uri="{FF2B5EF4-FFF2-40B4-BE49-F238E27FC236}">
                    <a16:creationId xmlns:a16="http://schemas.microsoft.com/office/drawing/2014/main" id="{B7F7D8E9-A170-7ADE-E1FA-305AC485EAE0}"/>
                  </a:ext>
                </a:extLst>
              </p:cNvPr>
              <p:cNvSpPr/>
              <p:nvPr/>
            </p:nvSpPr>
            <p:spPr>
              <a:xfrm>
                <a:off x="9371524" y="264879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0"/>
                    </a:moveTo>
                    <a:lnTo>
                      <a:pt x="1336" y="1840"/>
                    </a:lnTo>
                  </a:path>
                </a:pathLst>
              </a:custGeom>
              <a:ln w="368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6" name="object 103">
                <a:extLst>
                  <a:ext uri="{FF2B5EF4-FFF2-40B4-BE49-F238E27FC236}">
                    <a16:creationId xmlns:a16="http://schemas.microsoft.com/office/drawing/2014/main" id="{3C10FC07-0DAB-589F-AFE3-757A7F380EFB}"/>
                  </a:ext>
                </a:extLst>
              </p:cNvPr>
              <p:cNvSpPr/>
              <p:nvPr/>
            </p:nvSpPr>
            <p:spPr>
              <a:xfrm>
                <a:off x="9370187" y="2597429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89"/>
                    </a:moveTo>
                    <a:lnTo>
                      <a:pt x="2672" y="35189"/>
                    </a:lnTo>
                  </a:path>
                  <a:path w="3175" h="35560">
                    <a:moveTo>
                      <a:pt x="0" y="17874"/>
                    </a:moveTo>
                    <a:lnTo>
                      <a:pt x="2672" y="17874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7" name="object 104">
                <a:extLst>
                  <a:ext uri="{FF2B5EF4-FFF2-40B4-BE49-F238E27FC236}">
                    <a16:creationId xmlns:a16="http://schemas.microsoft.com/office/drawing/2014/main" id="{7DF36424-AB6E-F616-0610-840172D48EF0}"/>
                  </a:ext>
                </a:extLst>
              </p:cNvPr>
              <p:cNvSpPr/>
              <p:nvPr/>
            </p:nvSpPr>
            <p:spPr>
              <a:xfrm>
                <a:off x="9370187" y="2561965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8" name="object 105">
                <a:extLst>
                  <a:ext uri="{FF2B5EF4-FFF2-40B4-BE49-F238E27FC236}">
                    <a16:creationId xmlns:a16="http://schemas.microsoft.com/office/drawing/2014/main" id="{5A6B1801-1AAE-864F-F1EC-F486BF548447}"/>
                  </a:ext>
                </a:extLst>
              </p:cNvPr>
              <p:cNvSpPr/>
              <p:nvPr/>
            </p:nvSpPr>
            <p:spPr>
              <a:xfrm>
                <a:off x="9371524" y="254319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9" name="object 106">
                <a:extLst>
                  <a:ext uri="{FF2B5EF4-FFF2-40B4-BE49-F238E27FC236}">
                    <a16:creationId xmlns:a16="http://schemas.microsoft.com/office/drawing/2014/main" id="{D270A478-24A6-04A6-E8EC-E772E7A9BE2C}"/>
                  </a:ext>
                </a:extLst>
              </p:cNvPr>
              <p:cNvSpPr/>
              <p:nvPr/>
            </p:nvSpPr>
            <p:spPr>
              <a:xfrm>
                <a:off x="9371524" y="2525941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0" name="object 107">
                <a:extLst>
                  <a:ext uri="{FF2B5EF4-FFF2-40B4-BE49-F238E27FC236}">
                    <a16:creationId xmlns:a16="http://schemas.microsoft.com/office/drawing/2014/main" id="{2D335FCA-AE41-B1B5-B169-46CADFB6FCAB}"/>
                  </a:ext>
                </a:extLst>
              </p:cNvPr>
              <p:cNvSpPr/>
              <p:nvPr/>
            </p:nvSpPr>
            <p:spPr>
              <a:xfrm>
                <a:off x="9371524" y="250776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28"/>
                    </a:moveTo>
                    <a:lnTo>
                      <a:pt x="1336" y="1828"/>
                    </a:lnTo>
                  </a:path>
                </a:pathLst>
              </a:custGeom>
              <a:ln w="36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1" name="object 108">
                <a:extLst>
                  <a:ext uri="{FF2B5EF4-FFF2-40B4-BE49-F238E27FC236}">
                    <a16:creationId xmlns:a16="http://schemas.microsoft.com/office/drawing/2014/main" id="{573D6AB3-739A-C85F-2522-AACAB5098AA1}"/>
                  </a:ext>
                </a:extLst>
              </p:cNvPr>
              <p:cNvSpPr/>
              <p:nvPr/>
            </p:nvSpPr>
            <p:spPr>
              <a:xfrm>
                <a:off x="9371524" y="2490739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2" name="object 109">
                <a:extLst>
                  <a:ext uri="{FF2B5EF4-FFF2-40B4-BE49-F238E27FC236}">
                    <a16:creationId xmlns:a16="http://schemas.microsoft.com/office/drawing/2014/main" id="{80C8A27C-B845-BF50-F01D-F56A48828B99}"/>
                  </a:ext>
                </a:extLst>
              </p:cNvPr>
              <p:cNvSpPr/>
              <p:nvPr/>
            </p:nvSpPr>
            <p:spPr>
              <a:xfrm>
                <a:off x="9371524" y="247256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3" name="object 110">
                <a:extLst>
                  <a:ext uri="{FF2B5EF4-FFF2-40B4-BE49-F238E27FC236}">
                    <a16:creationId xmlns:a16="http://schemas.microsoft.com/office/drawing/2014/main" id="{4F0AED9B-6496-B2B9-9187-404A8625A266}"/>
                  </a:ext>
                </a:extLst>
              </p:cNvPr>
              <p:cNvSpPr/>
              <p:nvPr/>
            </p:nvSpPr>
            <p:spPr>
              <a:xfrm>
                <a:off x="9371524" y="2455538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314"/>
                    </a:moveTo>
                    <a:lnTo>
                      <a:pt x="1336" y="131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4" name="object 111">
                <a:extLst>
                  <a:ext uri="{FF2B5EF4-FFF2-40B4-BE49-F238E27FC236}">
                    <a16:creationId xmlns:a16="http://schemas.microsoft.com/office/drawing/2014/main" id="{40443D9A-D88D-79A7-9E96-DB5F45972B5B}"/>
                  </a:ext>
                </a:extLst>
              </p:cNvPr>
              <p:cNvSpPr/>
              <p:nvPr/>
            </p:nvSpPr>
            <p:spPr>
              <a:xfrm>
                <a:off x="9371524" y="243736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5" name="object 112">
                <a:extLst>
                  <a:ext uri="{FF2B5EF4-FFF2-40B4-BE49-F238E27FC236}">
                    <a16:creationId xmlns:a16="http://schemas.microsoft.com/office/drawing/2014/main" id="{E44D6C88-A953-51FE-2F65-E20A5DE45752}"/>
                  </a:ext>
                </a:extLst>
              </p:cNvPr>
              <p:cNvSpPr/>
              <p:nvPr/>
            </p:nvSpPr>
            <p:spPr>
              <a:xfrm>
                <a:off x="9371524" y="2420108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6" name="object 113">
                <a:extLst>
                  <a:ext uri="{FF2B5EF4-FFF2-40B4-BE49-F238E27FC236}">
                    <a16:creationId xmlns:a16="http://schemas.microsoft.com/office/drawing/2014/main" id="{877C32DD-819B-E960-315E-46D550551A97}"/>
                  </a:ext>
                </a:extLst>
              </p:cNvPr>
              <p:cNvSpPr/>
              <p:nvPr/>
            </p:nvSpPr>
            <p:spPr>
              <a:xfrm>
                <a:off x="9371524" y="240227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57"/>
                    </a:moveTo>
                    <a:lnTo>
                      <a:pt x="1336" y="1657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7" name="object 114">
                <a:extLst>
                  <a:ext uri="{FF2B5EF4-FFF2-40B4-BE49-F238E27FC236}">
                    <a16:creationId xmlns:a16="http://schemas.microsoft.com/office/drawing/2014/main" id="{BF403910-224F-41DA-6479-6AE1B8E53C95}"/>
                  </a:ext>
                </a:extLst>
              </p:cNvPr>
              <p:cNvSpPr/>
              <p:nvPr/>
            </p:nvSpPr>
            <p:spPr>
              <a:xfrm>
                <a:off x="9371524" y="2384907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314"/>
                    </a:moveTo>
                    <a:lnTo>
                      <a:pt x="1336" y="131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8" name="object 115">
                <a:extLst>
                  <a:ext uri="{FF2B5EF4-FFF2-40B4-BE49-F238E27FC236}">
                    <a16:creationId xmlns:a16="http://schemas.microsoft.com/office/drawing/2014/main" id="{72441A2D-E4B2-7834-60FC-6D302AB86B17}"/>
                  </a:ext>
                </a:extLst>
              </p:cNvPr>
              <p:cNvSpPr/>
              <p:nvPr/>
            </p:nvSpPr>
            <p:spPr>
              <a:xfrm>
                <a:off x="9371524" y="236673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85"/>
                    </a:moveTo>
                    <a:lnTo>
                      <a:pt x="1336" y="1885"/>
                    </a:lnTo>
                  </a:path>
                </a:pathLst>
              </a:custGeom>
              <a:ln w="377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9" name="object 116">
                <a:extLst>
                  <a:ext uri="{FF2B5EF4-FFF2-40B4-BE49-F238E27FC236}">
                    <a16:creationId xmlns:a16="http://schemas.microsoft.com/office/drawing/2014/main" id="{36ED09E4-BC55-DC66-9B10-6240DB0607AD}"/>
                  </a:ext>
                </a:extLst>
              </p:cNvPr>
              <p:cNvSpPr/>
              <p:nvPr/>
            </p:nvSpPr>
            <p:spPr>
              <a:xfrm>
                <a:off x="9370187" y="2333248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72"/>
                    </a:moveTo>
                    <a:lnTo>
                      <a:pt x="2672" y="18172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0" name="object 117">
                <a:extLst>
                  <a:ext uri="{FF2B5EF4-FFF2-40B4-BE49-F238E27FC236}">
                    <a16:creationId xmlns:a16="http://schemas.microsoft.com/office/drawing/2014/main" id="{3D38212B-5D28-862D-C753-E49FFCAF5432}"/>
                  </a:ext>
                </a:extLst>
              </p:cNvPr>
              <p:cNvSpPr/>
              <p:nvPr/>
            </p:nvSpPr>
            <p:spPr>
              <a:xfrm>
                <a:off x="9370187" y="2298103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72"/>
                    </a:moveTo>
                    <a:lnTo>
                      <a:pt x="2672" y="18172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1" name="object 118">
                <a:extLst>
                  <a:ext uri="{FF2B5EF4-FFF2-40B4-BE49-F238E27FC236}">
                    <a16:creationId xmlns:a16="http://schemas.microsoft.com/office/drawing/2014/main" id="{1BB7319B-7EF7-DEAA-1E6D-72CDCBACE7C8}"/>
                  </a:ext>
                </a:extLst>
              </p:cNvPr>
              <p:cNvSpPr/>
              <p:nvPr/>
            </p:nvSpPr>
            <p:spPr>
              <a:xfrm>
                <a:off x="9370187" y="2245587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201"/>
                    </a:moveTo>
                    <a:lnTo>
                      <a:pt x="2672" y="35201"/>
                    </a:lnTo>
                  </a:path>
                  <a:path w="3175" h="35560">
                    <a:moveTo>
                      <a:pt x="0" y="17372"/>
                    </a:moveTo>
                    <a:lnTo>
                      <a:pt x="2672" y="17372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2" name="object 119">
                <a:extLst>
                  <a:ext uri="{FF2B5EF4-FFF2-40B4-BE49-F238E27FC236}">
                    <a16:creationId xmlns:a16="http://schemas.microsoft.com/office/drawing/2014/main" id="{BCCD956C-8FA3-08B5-AA7F-CB52E9E5BBDD}"/>
                  </a:ext>
                </a:extLst>
              </p:cNvPr>
              <p:cNvSpPr/>
              <p:nvPr/>
            </p:nvSpPr>
            <p:spPr>
              <a:xfrm>
                <a:off x="9371524" y="222581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28"/>
                    </a:moveTo>
                    <a:lnTo>
                      <a:pt x="1336" y="1828"/>
                    </a:lnTo>
                  </a:path>
                </a:pathLst>
              </a:custGeom>
              <a:ln w="36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3" name="object 120">
                <a:extLst>
                  <a:ext uri="{FF2B5EF4-FFF2-40B4-BE49-F238E27FC236}">
                    <a16:creationId xmlns:a16="http://schemas.microsoft.com/office/drawing/2014/main" id="{5A6C35AC-E390-8884-CD35-369B50309DD9}"/>
                  </a:ext>
                </a:extLst>
              </p:cNvPr>
              <p:cNvSpPr/>
              <p:nvPr/>
            </p:nvSpPr>
            <p:spPr>
              <a:xfrm>
                <a:off x="9371524" y="220878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57"/>
                    </a:moveTo>
                    <a:lnTo>
                      <a:pt x="1336" y="1657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4" name="object 121">
                <a:extLst>
                  <a:ext uri="{FF2B5EF4-FFF2-40B4-BE49-F238E27FC236}">
                    <a16:creationId xmlns:a16="http://schemas.microsoft.com/office/drawing/2014/main" id="{E2DDB5A6-E88B-3B1D-3F54-8FEB52AADCBA}"/>
                  </a:ext>
                </a:extLst>
              </p:cNvPr>
              <p:cNvSpPr/>
              <p:nvPr/>
            </p:nvSpPr>
            <p:spPr>
              <a:xfrm>
                <a:off x="9371524" y="2190614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5" name="object 122">
                <a:extLst>
                  <a:ext uri="{FF2B5EF4-FFF2-40B4-BE49-F238E27FC236}">
                    <a16:creationId xmlns:a16="http://schemas.microsoft.com/office/drawing/2014/main" id="{62C79998-F552-9AC5-B2BD-C233E5F61367}"/>
                  </a:ext>
                </a:extLst>
              </p:cNvPr>
              <p:cNvSpPr/>
              <p:nvPr/>
            </p:nvSpPr>
            <p:spPr>
              <a:xfrm>
                <a:off x="9370187" y="2157127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72"/>
                    </a:moveTo>
                    <a:lnTo>
                      <a:pt x="2672" y="18172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6" name="object 123">
                <a:extLst>
                  <a:ext uri="{FF2B5EF4-FFF2-40B4-BE49-F238E27FC236}">
                    <a16:creationId xmlns:a16="http://schemas.microsoft.com/office/drawing/2014/main" id="{AC56FE96-3D14-CB21-5636-3DC99FC0FADB}"/>
                  </a:ext>
                </a:extLst>
              </p:cNvPr>
              <p:cNvSpPr/>
              <p:nvPr/>
            </p:nvSpPr>
            <p:spPr>
              <a:xfrm>
                <a:off x="9371524" y="213804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7" name="object 124">
                <a:extLst>
                  <a:ext uri="{FF2B5EF4-FFF2-40B4-BE49-F238E27FC236}">
                    <a16:creationId xmlns:a16="http://schemas.microsoft.com/office/drawing/2014/main" id="{D0A0271C-F2DE-259E-C37E-B1A57F1F9D3B}"/>
                  </a:ext>
                </a:extLst>
              </p:cNvPr>
              <p:cNvSpPr/>
              <p:nvPr/>
            </p:nvSpPr>
            <p:spPr>
              <a:xfrm>
                <a:off x="9371524" y="212021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8" name="object 125">
                <a:extLst>
                  <a:ext uri="{FF2B5EF4-FFF2-40B4-BE49-F238E27FC236}">
                    <a16:creationId xmlns:a16="http://schemas.microsoft.com/office/drawing/2014/main" id="{739B42E5-B18A-34E4-8AEB-06E3E5F77FAA}"/>
                  </a:ext>
                </a:extLst>
              </p:cNvPr>
              <p:cNvSpPr/>
              <p:nvPr/>
            </p:nvSpPr>
            <p:spPr>
              <a:xfrm>
                <a:off x="9371524" y="2102953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57"/>
                    </a:moveTo>
                    <a:lnTo>
                      <a:pt x="1336" y="1657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9" name="object 126">
                <a:extLst>
                  <a:ext uri="{FF2B5EF4-FFF2-40B4-BE49-F238E27FC236}">
                    <a16:creationId xmlns:a16="http://schemas.microsoft.com/office/drawing/2014/main" id="{067060B0-0010-9E91-C757-55EB24144D9D}"/>
                  </a:ext>
                </a:extLst>
              </p:cNvPr>
              <p:cNvSpPr/>
              <p:nvPr/>
            </p:nvSpPr>
            <p:spPr>
              <a:xfrm>
                <a:off x="9371524" y="208478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28"/>
                    </a:moveTo>
                    <a:lnTo>
                      <a:pt x="1336" y="1828"/>
                    </a:lnTo>
                  </a:path>
                </a:pathLst>
              </a:custGeom>
              <a:ln w="36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0" name="object 127">
                <a:extLst>
                  <a:ext uri="{FF2B5EF4-FFF2-40B4-BE49-F238E27FC236}">
                    <a16:creationId xmlns:a16="http://schemas.microsoft.com/office/drawing/2014/main" id="{41265AA1-5501-8AD9-6B59-11A2E868C249}"/>
                  </a:ext>
                </a:extLst>
              </p:cNvPr>
              <p:cNvSpPr/>
              <p:nvPr/>
            </p:nvSpPr>
            <p:spPr>
              <a:xfrm>
                <a:off x="9371524" y="2067752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1" name="object 128">
                <a:extLst>
                  <a:ext uri="{FF2B5EF4-FFF2-40B4-BE49-F238E27FC236}">
                    <a16:creationId xmlns:a16="http://schemas.microsoft.com/office/drawing/2014/main" id="{462AE081-F8CD-0969-66B8-CB608128D30F}"/>
                  </a:ext>
                </a:extLst>
              </p:cNvPr>
              <p:cNvSpPr/>
              <p:nvPr/>
            </p:nvSpPr>
            <p:spPr>
              <a:xfrm>
                <a:off x="9804167" y="335297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5"/>
                    </a:moveTo>
                    <a:lnTo>
                      <a:pt x="1336" y="1845"/>
                    </a:lnTo>
                  </a:path>
                </a:pathLst>
              </a:custGeom>
              <a:ln w="3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2" name="object 129">
                <a:extLst>
                  <a:ext uri="{FF2B5EF4-FFF2-40B4-BE49-F238E27FC236}">
                    <a16:creationId xmlns:a16="http://schemas.microsoft.com/office/drawing/2014/main" id="{5CE34DEA-018E-FFA9-D3AC-B74353286AD9}"/>
                  </a:ext>
                </a:extLst>
              </p:cNvPr>
              <p:cNvSpPr/>
              <p:nvPr/>
            </p:nvSpPr>
            <p:spPr>
              <a:xfrm>
                <a:off x="9804167" y="333596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3" name="object 130">
                <a:extLst>
                  <a:ext uri="{FF2B5EF4-FFF2-40B4-BE49-F238E27FC236}">
                    <a16:creationId xmlns:a16="http://schemas.microsoft.com/office/drawing/2014/main" id="{F0A1E70C-F01E-993E-B931-70361EE3AB80}"/>
                  </a:ext>
                </a:extLst>
              </p:cNvPr>
              <p:cNvSpPr/>
              <p:nvPr/>
            </p:nvSpPr>
            <p:spPr>
              <a:xfrm>
                <a:off x="9804167" y="331779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4" name="object 131">
                <a:extLst>
                  <a:ext uri="{FF2B5EF4-FFF2-40B4-BE49-F238E27FC236}">
                    <a16:creationId xmlns:a16="http://schemas.microsoft.com/office/drawing/2014/main" id="{4C18B13B-7617-35DA-8983-B99EC4C5E622}"/>
                  </a:ext>
                </a:extLst>
              </p:cNvPr>
              <p:cNvSpPr/>
              <p:nvPr/>
            </p:nvSpPr>
            <p:spPr>
              <a:xfrm>
                <a:off x="9804167" y="330077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5" name="object 132">
                <a:extLst>
                  <a:ext uri="{FF2B5EF4-FFF2-40B4-BE49-F238E27FC236}">
                    <a16:creationId xmlns:a16="http://schemas.microsoft.com/office/drawing/2014/main" id="{5DE093FC-9720-52B8-AA04-0BE9F5DD055D}"/>
                  </a:ext>
                </a:extLst>
              </p:cNvPr>
              <p:cNvSpPr/>
              <p:nvPr/>
            </p:nvSpPr>
            <p:spPr>
              <a:xfrm>
                <a:off x="9804167" y="328262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6" name="object 133">
                <a:extLst>
                  <a:ext uri="{FF2B5EF4-FFF2-40B4-BE49-F238E27FC236}">
                    <a16:creationId xmlns:a16="http://schemas.microsoft.com/office/drawing/2014/main" id="{1B94AD98-4634-975B-5801-99BEFCD62E15}"/>
                  </a:ext>
                </a:extLst>
              </p:cNvPr>
              <p:cNvSpPr/>
              <p:nvPr/>
            </p:nvSpPr>
            <p:spPr>
              <a:xfrm>
                <a:off x="9802831" y="3231830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78"/>
                    </a:moveTo>
                    <a:lnTo>
                      <a:pt x="2672" y="35178"/>
                    </a:lnTo>
                  </a:path>
                  <a:path w="3175" h="35560">
                    <a:moveTo>
                      <a:pt x="0" y="17303"/>
                    </a:moveTo>
                    <a:lnTo>
                      <a:pt x="2672" y="17303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7" name="object 134">
                <a:extLst>
                  <a:ext uri="{FF2B5EF4-FFF2-40B4-BE49-F238E27FC236}">
                    <a16:creationId xmlns:a16="http://schemas.microsoft.com/office/drawing/2014/main" id="{B04E8DB9-8A58-62D8-4F9E-29554992E88B}"/>
                  </a:ext>
                </a:extLst>
              </p:cNvPr>
              <p:cNvSpPr/>
              <p:nvPr/>
            </p:nvSpPr>
            <p:spPr>
              <a:xfrm>
                <a:off x="9804167" y="321196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5"/>
                    </a:moveTo>
                    <a:lnTo>
                      <a:pt x="1336" y="1845"/>
                    </a:lnTo>
                  </a:path>
                </a:pathLst>
              </a:custGeom>
              <a:ln w="3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8" name="object 135">
                <a:extLst>
                  <a:ext uri="{FF2B5EF4-FFF2-40B4-BE49-F238E27FC236}">
                    <a16:creationId xmlns:a16="http://schemas.microsoft.com/office/drawing/2014/main" id="{1F97A21B-7545-5AC8-7618-DF75AC2DC667}"/>
                  </a:ext>
                </a:extLst>
              </p:cNvPr>
              <p:cNvSpPr/>
              <p:nvPr/>
            </p:nvSpPr>
            <p:spPr>
              <a:xfrm>
                <a:off x="9802831" y="3178491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9" name="object 136">
                <a:extLst>
                  <a:ext uri="{FF2B5EF4-FFF2-40B4-BE49-F238E27FC236}">
                    <a16:creationId xmlns:a16="http://schemas.microsoft.com/office/drawing/2014/main" id="{6B7928D5-9034-2CEA-4F91-F16DEB9EE03C}"/>
                  </a:ext>
                </a:extLst>
              </p:cNvPr>
              <p:cNvSpPr/>
              <p:nvPr/>
            </p:nvSpPr>
            <p:spPr>
              <a:xfrm>
                <a:off x="9804167" y="315977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0" name="object 137">
                <a:extLst>
                  <a:ext uri="{FF2B5EF4-FFF2-40B4-BE49-F238E27FC236}">
                    <a16:creationId xmlns:a16="http://schemas.microsoft.com/office/drawing/2014/main" id="{2466F1F1-8707-3129-7552-0ECB92EE5C8D}"/>
                  </a:ext>
                </a:extLst>
              </p:cNvPr>
              <p:cNvSpPr/>
              <p:nvPr/>
            </p:nvSpPr>
            <p:spPr>
              <a:xfrm>
                <a:off x="9804167" y="314161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1" name="object 138">
                <a:extLst>
                  <a:ext uri="{FF2B5EF4-FFF2-40B4-BE49-F238E27FC236}">
                    <a16:creationId xmlns:a16="http://schemas.microsoft.com/office/drawing/2014/main" id="{799A78C9-7229-3A38-A00D-B417F8CA0B05}"/>
                  </a:ext>
                </a:extLst>
              </p:cNvPr>
              <p:cNvSpPr/>
              <p:nvPr/>
            </p:nvSpPr>
            <p:spPr>
              <a:xfrm>
                <a:off x="9802831" y="3108128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7874"/>
                    </a:moveTo>
                    <a:lnTo>
                      <a:pt x="2672" y="17874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2" name="object 139">
                <a:extLst>
                  <a:ext uri="{FF2B5EF4-FFF2-40B4-BE49-F238E27FC236}">
                    <a16:creationId xmlns:a16="http://schemas.microsoft.com/office/drawing/2014/main" id="{9A0AFB26-C875-0402-7E75-06FE4C7E81EB}"/>
                  </a:ext>
                </a:extLst>
              </p:cNvPr>
              <p:cNvSpPr/>
              <p:nvPr/>
            </p:nvSpPr>
            <p:spPr>
              <a:xfrm>
                <a:off x="9804167" y="308911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3" name="object 140">
                <a:extLst>
                  <a:ext uri="{FF2B5EF4-FFF2-40B4-BE49-F238E27FC236}">
                    <a16:creationId xmlns:a16="http://schemas.microsoft.com/office/drawing/2014/main" id="{3BC6BE97-9435-3190-72C4-99F5AB5035A4}"/>
                  </a:ext>
                </a:extLst>
              </p:cNvPr>
              <p:cNvSpPr/>
              <p:nvPr/>
            </p:nvSpPr>
            <p:spPr>
              <a:xfrm>
                <a:off x="9804167" y="307181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417"/>
                    </a:moveTo>
                    <a:lnTo>
                      <a:pt x="1336" y="141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4" name="object 141">
                <a:extLst>
                  <a:ext uri="{FF2B5EF4-FFF2-40B4-BE49-F238E27FC236}">
                    <a16:creationId xmlns:a16="http://schemas.microsoft.com/office/drawing/2014/main" id="{5387E035-672C-4A76-5F5B-32983F23D22F}"/>
                  </a:ext>
                </a:extLst>
              </p:cNvPr>
              <p:cNvSpPr/>
              <p:nvPr/>
            </p:nvSpPr>
            <p:spPr>
              <a:xfrm>
                <a:off x="9804167" y="305393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5" name="object 142">
                <a:extLst>
                  <a:ext uri="{FF2B5EF4-FFF2-40B4-BE49-F238E27FC236}">
                    <a16:creationId xmlns:a16="http://schemas.microsoft.com/office/drawing/2014/main" id="{FC6A2219-1D01-327B-C71A-F47C3695DFC9}"/>
                  </a:ext>
                </a:extLst>
              </p:cNvPr>
              <p:cNvSpPr/>
              <p:nvPr/>
            </p:nvSpPr>
            <p:spPr>
              <a:xfrm>
                <a:off x="9804167" y="3036634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74"/>
                    </a:moveTo>
                    <a:lnTo>
                      <a:pt x="1336" y="12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6" name="object 143">
                <a:extLst>
                  <a:ext uri="{FF2B5EF4-FFF2-40B4-BE49-F238E27FC236}">
                    <a16:creationId xmlns:a16="http://schemas.microsoft.com/office/drawing/2014/main" id="{FA64FEB3-F3EB-89A1-8412-B30674FC97DD}"/>
                  </a:ext>
                </a:extLst>
              </p:cNvPr>
              <p:cNvSpPr/>
              <p:nvPr/>
            </p:nvSpPr>
            <p:spPr>
              <a:xfrm>
                <a:off x="9804167" y="301875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7" name="object 144">
                <a:extLst>
                  <a:ext uri="{FF2B5EF4-FFF2-40B4-BE49-F238E27FC236}">
                    <a16:creationId xmlns:a16="http://schemas.microsoft.com/office/drawing/2014/main" id="{A9A61569-FBF3-8788-CC3E-B6AC2E76FD00}"/>
                  </a:ext>
                </a:extLst>
              </p:cNvPr>
              <p:cNvSpPr/>
              <p:nvPr/>
            </p:nvSpPr>
            <p:spPr>
              <a:xfrm>
                <a:off x="9804167" y="3001456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74"/>
                    </a:moveTo>
                    <a:lnTo>
                      <a:pt x="1336" y="12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8" name="object 145">
                <a:extLst>
                  <a:ext uri="{FF2B5EF4-FFF2-40B4-BE49-F238E27FC236}">
                    <a16:creationId xmlns:a16="http://schemas.microsoft.com/office/drawing/2014/main" id="{91698BAA-A438-5444-994A-F092B301C1A6}"/>
                  </a:ext>
                </a:extLst>
              </p:cNvPr>
              <p:cNvSpPr/>
              <p:nvPr/>
            </p:nvSpPr>
            <p:spPr>
              <a:xfrm>
                <a:off x="9804167" y="298329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9" name="object 146">
                <a:extLst>
                  <a:ext uri="{FF2B5EF4-FFF2-40B4-BE49-F238E27FC236}">
                    <a16:creationId xmlns:a16="http://schemas.microsoft.com/office/drawing/2014/main" id="{5279B574-47ED-D2A4-7FF9-DB47212D77A3}"/>
                  </a:ext>
                </a:extLst>
              </p:cNvPr>
              <p:cNvSpPr/>
              <p:nvPr/>
            </p:nvSpPr>
            <p:spPr>
              <a:xfrm>
                <a:off x="9804167" y="2966266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80"/>
                    </a:moveTo>
                    <a:lnTo>
                      <a:pt x="1336" y="128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0" name="object 147">
                <a:extLst>
                  <a:ext uri="{FF2B5EF4-FFF2-40B4-BE49-F238E27FC236}">
                    <a16:creationId xmlns:a16="http://schemas.microsoft.com/office/drawing/2014/main" id="{1257E865-BC39-9688-89CA-4E5A12BB684A}"/>
                  </a:ext>
                </a:extLst>
              </p:cNvPr>
              <p:cNvSpPr/>
              <p:nvPr/>
            </p:nvSpPr>
            <p:spPr>
              <a:xfrm>
                <a:off x="9804167" y="294811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1" name="object 148">
                <a:extLst>
                  <a:ext uri="{FF2B5EF4-FFF2-40B4-BE49-F238E27FC236}">
                    <a16:creationId xmlns:a16="http://schemas.microsoft.com/office/drawing/2014/main" id="{DF19265F-9E41-7CD9-C3A3-B07946C7D701}"/>
                  </a:ext>
                </a:extLst>
              </p:cNvPr>
              <p:cNvSpPr/>
              <p:nvPr/>
            </p:nvSpPr>
            <p:spPr>
              <a:xfrm>
                <a:off x="9804167" y="2930802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417"/>
                    </a:moveTo>
                    <a:lnTo>
                      <a:pt x="1336" y="141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2" name="object 149">
                <a:extLst>
                  <a:ext uri="{FF2B5EF4-FFF2-40B4-BE49-F238E27FC236}">
                    <a16:creationId xmlns:a16="http://schemas.microsoft.com/office/drawing/2014/main" id="{273FAB3F-2A44-135E-19D3-600AA54E102A}"/>
                  </a:ext>
                </a:extLst>
              </p:cNvPr>
              <p:cNvSpPr/>
              <p:nvPr/>
            </p:nvSpPr>
            <p:spPr>
              <a:xfrm>
                <a:off x="9804167" y="291292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3" name="object 150">
                <a:extLst>
                  <a:ext uri="{FF2B5EF4-FFF2-40B4-BE49-F238E27FC236}">
                    <a16:creationId xmlns:a16="http://schemas.microsoft.com/office/drawing/2014/main" id="{E7CB4E83-7798-9277-ECB8-23828DBC52FF}"/>
                  </a:ext>
                </a:extLst>
              </p:cNvPr>
              <p:cNvSpPr/>
              <p:nvPr/>
            </p:nvSpPr>
            <p:spPr>
              <a:xfrm>
                <a:off x="9804167" y="289562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74"/>
                    </a:moveTo>
                    <a:lnTo>
                      <a:pt x="1336" y="12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4" name="object 151">
                <a:extLst>
                  <a:ext uri="{FF2B5EF4-FFF2-40B4-BE49-F238E27FC236}">
                    <a16:creationId xmlns:a16="http://schemas.microsoft.com/office/drawing/2014/main" id="{ADB44B63-6E0E-6122-637D-E591C4EA8132}"/>
                  </a:ext>
                </a:extLst>
              </p:cNvPr>
              <p:cNvSpPr/>
              <p:nvPr/>
            </p:nvSpPr>
            <p:spPr>
              <a:xfrm>
                <a:off x="9804167" y="287774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5" name="object 152">
                <a:extLst>
                  <a:ext uri="{FF2B5EF4-FFF2-40B4-BE49-F238E27FC236}">
                    <a16:creationId xmlns:a16="http://schemas.microsoft.com/office/drawing/2014/main" id="{901CE129-535C-A7E2-B395-B070730FC653}"/>
                  </a:ext>
                </a:extLst>
              </p:cNvPr>
              <p:cNvSpPr/>
              <p:nvPr/>
            </p:nvSpPr>
            <p:spPr>
              <a:xfrm>
                <a:off x="9802831" y="2843987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6" name="object 153">
                <a:extLst>
                  <a:ext uri="{FF2B5EF4-FFF2-40B4-BE49-F238E27FC236}">
                    <a16:creationId xmlns:a16="http://schemas.microsoft.com/office/drawing/2014/main" id="{DDEB23CD-5B6E-3E43-6731-6AE4A4012756}"/>
                  </a:ext>
                </a:extLst>
              </p:cNvPr>
              <p:cNvSpPr/>
              <p:nvPr/>
            </p:nvSpPr>
            <p:spPr>
              <a:xfrm>
                <a:off x="9804167" y="282525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7" name="object 154">
                <a:extLst>
                  <a:ext uri="{FF2B5EF4-FFF2-40B4-BE49-F238E27FC236}">
                    <a16:creationId xmlns:a16="http://schemas.microsoft.com/office/drawing/2014/main" id="{5270E237-7D04-E998-BCE0-D03BAF4F942F}"/>
                  </a:ext>
                </a:extLst>
              </p:cNvPr>
              <p:cNvSpPr/>
              <p:nvPr/>
            </p:nvSpPr>
            <p:spPr>
              <a:xfrm>
                <a:off x="9804167" y="280710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8" name="object 155">
                <a:extLst>
                  <a:ext uri="{FF2B5EF4-FFF2-40B4-BE49-F238E27FC236}">
                    <a16:creationId xmlns:a16="http://schemas.microsoft.com/office/drawing/2014/main" id="{4449E70F-F195-0ED8-9320-D69CBDB711FC}"/>
                  </a:ext>
                </a:extLst>
              </p:cNvPr>
              <p:cNvSpPr/>
              <p:nvPr/>
            </p:nvSpPr>
            <p:spPr>
              <a:xfrm>
                <a:off x="9804167" y="278979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5"/>
                    </a:moveTo>
                    <a:lnTo>
                      <a:pt x="1336" y="1845"/>
                    </a:lnTo>
                  </a:path>
                </a:pathLst>
              </a:custGeom>
              <a:ln w="3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9" name="object 156">
                <a:extLst>
                  <a:ext uri="{FF2B5EF4-FFF2-40B4-BE49-F238E27FC236}">
                    <a16:creationId xmlns:a16="http://schemas.microsoft.com/office/drawing/2014/main" id="{769EA6EF-4975-D2A5-8297-2EFA2A5C785F}"/>
                  </a:ext>
                </a:extLst>
              </p:cNvPr>
              <p:cNvSpPr/>
              <p:nvPr/>
            </p:nvSpPr>
            <p:spPr>
              <a:xfrm>
                <a:off x="9804167" y="277191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0" name="object 157">
                <a:extLst>
                  <a:ext uri="{FF2B5EF4-FFF2-40B4-BE49-F238E27FC236}">
                    <a16:creationId xmlns:a16="http://schemas.microsoft.com/office/drawing/2014/main" id="{3EFA389B-D4DF-4E0E-C2DB-CC31B4F371A4}"/>
                  </a:ext>
                </a:extLst>
              </p:cNvPr>
              <p:cNvSpPr/>
              <p:nvPr/>
            </p:nvSpPr>
            <p:spPr>
              <a:xfrm>
                <a:off x="9802831" y="2721137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78"/>
                    </a:moveTo>
                    <a:lnTo>
                      <a:pt x="2672" y="35178"/>
                    </a:lnTo>
                  </a:path>
                  <a:path w="3175" h="35560">
                    <a:moveTo>
                      <a:pt x="0" y="17303"/>
                    </a:moveTo>
                    <a:lnTo>
                      <a:pt x="2672" y="17303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1" name="object 158">
                <a:extLst>
                  <a:ext uri="{FF2B5EF4-FFF2-40B4-BE49-F238E27FC236}">
                    <a16:creationId xmlns:a16="http://schemas.microsoft.com/office/drawing/2014/main" id="{53CD6FF2-C7BD-8B05-0797-05CE269E858E}"/>
                  </a:ext>
                </a:extLst>
              </p:cNvPr>
              <p:cNvSpPr/>
              <p:nvPr/>
            </p:nvSpPr>
            <p:spPr>
              <a:xfrm>
                <a:off x="9802831" y="2667797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78"/>
                    </a:moveTo>
                    <a:lnTo>
                      <a:pt x="2672" y="35178"/>
                    </a:lnTo>
                  </a:path>
                  <a:path w="3175" h="35560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2" name="object 159">
                <a:extLst>
                  <a:ext uri="{FF2B5EF4-FFF2-40B4-BE49-F238E27FC236}">
                    <a16:creationId xmlns:a16="http://schemas.microsoft.com/office/drawing/2014/main" id="{BD3D372D-A18E-5124-F9CD-BD4EFB97CAE6}"/>
                  </a:ext>
                </a:extLst>
              </p:cNvPr>
              <p:cNvSpPr/>
              <p:nvPr/>
            </p:nvSpPr>
            <p:spPr>
              <a:xfrm>
                <a:off x="9804167" y="264879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0"/>
                    </a:moveTo>
                    <a:lnTo>
                      <a:pt x="1336" y="1840"/>
                    </a:lnTo>
                  </a:path>
                </a:pathLst>
              </a:custGeom>
              <a:ln w="368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3" name="object 160">
                <a:extLst>
                  <a:ext uri="{FF2B5EF4-FFF2-40B4-BE49-F238E27FC236}">
                    <a16:creationId xmlns:a16="http://schemas.microsoft.com/office/drawing/2014/main" id="{4254B8C2-B93E-E383-D74A-3F6D40327F48}"/>
                  </a:ext>
                </a:extLst>
              </p:cNvPr>
              <p:cNvSpPr/>
              <p:nvPr/>
            </p:nvSpPr>
            <p:spPr>
              <a:xfrm>
                <a:off x="9802831" y="2597429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89"/>
                    </a:moveTo>
                    <a:lnTo>
                      <a:pt x="2672" y="35189"/>
                    </a:lnTo>
                  </a:path>
                  <a:path w="3175" h="35560">
                    <a:moveTo>
                      <a:pt x="0" y="17874"/>
                    </a:moveTo>
                    <a:lnTo>
                      <a:pt x="2672" y="17874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4" name="object 161">
                <a:extLst>
                  <a:ext uri="{FF2B5EF4-FFF2-40B4-BE49-F238E27FC236}">
                    <a16:creationId xmlns:a16="http://schemas.microsoft.com/office/drawing/2014/main" id="{CAB1B116-00D0-BFF3-93AB-1C133E2BC2D3}"/>
                  </a:ext>
                </a:extLst>
              </p:cNvPr>
              <p:cNvSpPr/>
              <p:nvPr/>
            </p:nvSpPr>
            <p:spPr>
              <a:xfrm>
                <a:off x="9802831" y="2561965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5" name="object 162">
                <a:extLst>
                  <a:ext uri="{FF2B5EF4-FFF2-40B4-BE49-F238E27FC236}">
                    <a16:creationId xmlns:a16="http://schemas.microsoft.com/office/drawing/2014/main" id="{BF2F3EC9-E74F-AFF4-ECDE-2407B4CBE95A}"/>
                  </a:ext>
                </a:extLst>
              </p:cNvPr>
              <p:cNvSpPr/>
              <p:nvPr/>
            </p:nvSpPr>
            <p:spPr>
              <a:xfrm>
                <a:off x="9804167" y="254319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6" name="object 163">
                <a:extLst>
                  <a:ext uri="{FF2B5EF4-FFF2-40B4-BE49-F238E27FC236}">
                    <a16:creationId xmlns:a16="http://schemas.microsoft.com/office/drawing/2014/main" id="{40B25BA0-2320-CEEF-8941-F85FC70650F5}"/>
                  </a:ext>
                </a:extLst>
              </p:cNvPr>
              <p:cNvSpPr/>
              <p:nvPr/>
            </p:nvSpPr>
            <p:spPr>
              <a:xfrm>
                <a:off x="9804167" y="2525941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7" name="object 164">
                <a:extLst>
                  <a:ext uri="{FF2B5EF4-FFF2-40B4-BE49-F238E27FC236}">
                    <a16:creationId xmlns:a16="http://schemas.microsoft.com/office/drawing/2014/main" id="{45F44BFB-1134-8E01-1654-2B27A57DAD3E}"/>
                  </a:ext>
                </a:extLst>
              </p:cNvPr>
              <p:cNvSpPr/>
              <p:nvPr/>
            </p:nvSpPr>
            <p:spPr>
              <a:xfrm>
                <a:off x="9804167" y="250776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28"/>
                    </a:moveTo>
                    <a:lnTo>
                      <a:pt x="1336" y="1828"/>
                    </a:lnTo>
                  </a:path>
                </a:pathLst>
              </a:custGeom>
              <a:ln w="36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8" name="object 165">
                <a:extLst>
                  <a:ext uri="{FF2B5EF4-FFF2-40B4-BE49-F238E27FC236}">
                    <a16:creationId xmlns:a16="http://schemas.microsoft.com/office/drawing/2014/main" id="{94CA8AAB-CC4B-0D8E-F62A-45D089FC93BC}"/>
                  </a:ext>
                </a:extLst>
              </p:cNvPr>
              <p:cNvSpPr/>
              <p:nvPr/>
            </p:nvSpPr>
            <p:spPr>
              <a:xfrm>
                <a:off x="9804167" y="2490739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9" name="object 166">
                <a:extLst>
                  <a:ext uri="{FF2B5EF4-FFF2-40B4-BE49-F238E27FC236}">
                    <a16:creationId xmlns:a16="http://schemas.microsoft.com/office/drawing/2014/main" id="{3D6FE7ED-72DD-1724-EC7F-39909A1A20E9}"/>
                  </a:ext>
                </a:extLst>
              </p:cNvPr>
              <p:cNvSpPr/>
              <p:nvPr/>
            </p:nvSpPr>
            <p:spPr>
              <a:xfrm>
                <a:off x="9804167" y="247256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0" name="object 167">
                <a:extLst>
                  <a:ext uri="{FF2B5EF4-FFF2-40B4-BE49-F238E27FC236}">
                    <a16:creationId xmlns:a16="http://schemas.microsoft.com/office/drawing/2014/main" id="{1FCC25A2-EE94-C297-66D7-1E9C8AF1EFAD}"/>
                  </a:ext>
                </a:extLst>
              </p:cNvPr>
              <p:cNvSpPr/>
              <p:nvPr/>
            </p:nvSpPr>
            <p:spPr>
              <a:xfrm>
                <a:off x="9804167" y="2455538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314"/>
                    </a:moveTo>
                    <a:lnTo>
                      <a:pt x="1336" y="131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1" name="object 168">
                <a:extLst>
                  <a:ext uri="{FF2B5EF4-FFF2-40B4-BE49-F238E27FC236}">
                    <a16:creationId xmlns:a16="http://schemas.microsoft.com/office/drawing/2014/main" id="{2495EE54-47A6-4C9B-1A44-43C5941AB359}"/>
                  </a:ext>
                </a:extLst>
              </p:cNvPr>
              <p:cNvSpPr/>
              <p:nvPr/>
            </p:nvSpPr>
            <p:spPr>
              <a:xfrm>
                <a:off x="9804167" y="243736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2" name="object 169">
                <a:extLst>
                  <a:ext uri="{FF2B5EF4-FFF2-40B4-BE49-F238E27FC236}">
                    <a16:creationId xmlns:a16="http://schemas.microsoft.com/office/drawing/2014/main" id="{46453263-FA2F-42B0-8901-24A990AD6AE7}"/>
                  </a:ext>
                </a:extLst>
              </p:cNvPr>
              <p:cNvSpPr/>
              <p:nvPr/>
            </p:nvSpPr>
            <p:spPr>
              <a:xfrm>
                <a:off x="9804167" y="2420108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3" name="object 170">
                <a:extLst>
                  <a:ext uri="{FF2B5EF4-FFF2-40B4-BE49-F238E27FC236}">
                    <a16:creationId xmlns:a16="http://schemas.microsoft.com/office/drawing/2014/main" id="{E810AE52-5A66-9A89-5BA9-8073C4B9B576}"/>
                  </a:ext>
                </a:extLst>
              </p:cNvPr>
              <p:cNvSpPr/>
              <p:nvPr/>
            </p:nvSpPr>
            <p:spPr>
              <a:xfrm>
                <a:off x="9804167" y="240227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57"/>
                    </a:moveTo>
                    <a:lnTo>
                      <a:pt x="1336" y="1657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4" name="object 171">
                <a:extLst>
                  <a:ext uri="{FF2B5EF4-FFF2-40B4-BE49-F238E27FC236}">
                    <a16:creationId xmlns:a16="http://schemas.microsoft.com/office/drawing/2014/main" id="{0425A4F7-EF48-3F07-E7D6-303B88CC93CE}"/>
                  </a:ext>
                </a:extLst>
              </p:cNvPr>
              <p:cNvSpPr/>
              <p:nvPr/>
            </p:nvSpPr>
            <p:spPr>
              <a:xfrm>
                <a:off x="9804167" y="2384907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314"/>
                    </a:moveTo>
                    <a:lnTo>
                      <a:pt x="1336" y="131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5" name="object 172">
                <a:extLst>
                  <a:ext uri="{FF2B5EF4-FFF2-40B4-BE49-F238E27FC236}">
                    <a16:creationId xmlns:a16="http://schemas.microsoft.com/office/drawing/2014/main" id="{76073F11-9AD4-1251-8A51-75DEBD1C472A}"/>
                  </a:ext>
                </a:extLst>
              </p:cNvPr>
              <p:cNvSpPr/>
              <p:nvPr/>
            </p:nvSpPr>
            <p:spPr>
              <a:xfrm>
                <a:off x="9804167" y="236673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85"/>
                    </a:moveTo>
                    <a:lnTo>
                      <a:pt x="1336" y="1885"/>
                    </a:lnTo>
                  </a:path>
                </a:pathLst>
              </a:custGeom>
              <a:ln w="377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6" name="object 173">
                <a:extLst>
                  <a:ext uri="{FF2B5EF4-FFF2-40B4-BE49-F238E27FC236}">
                    <a16:creationId xmlns:a16="http://schemas.microsoft.com/office/drawing/2014/main" id="{41E04ACA-6CF1-87DD-56AA-54294C9F174E}"/>
                  </a:ext>
                </a:extLst>
              </p:cNvPr>
              <p:cNvSpPr/>
              <p:nvPr/>
            </p:nvSpPr>
            <p:spPr>
              <a:xfrm>
                <a:off x="9802831" y="2333248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72"/>
                    </a:moveTo>
                    <a:lnTo>
                      <a:pt x="2672" y="18172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7" name="object 174">
                <a:extLst>
                  <a:ext uri="{FF2B5EF4-FFF2-40B4-BE49-F238E27FC236}">
                    <a16:creationId xmlns:a16="http://schemas.microsoft.com/office/drawing/2014/main" id="{95F1A13D-742E-E6D9-B40F-24CA0D754CF6}"/>
                  </a:ext>
                </a:extLst>
              </p:cNvPr>
              <p:cNvSpPr/>
              <p:nvPr/>
            </p:nvSpPr>
            <p:spPr>
              <a:xfrm>
                <a:off x="9802831" y="2298103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72"/>
                    </a:moveTo>
                    <a:lnTo>
                      <a:pt x="2672" y="18172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8" name="object 175">
                <a:extLst>
                  <a:ext uri="{FF2B5EF4-FFF2-40B4-BE49-F238E27FC236}">
                    <a16:creationId xmlns:a16="http://schemas.microsoft.com/office/drawing/2014/main" id="{B4E178C9-5A11-6E8E-6AB5-86EF1281CC34}"/>
                  </a:ext>
                </a:extLst>
              </p:cNvPr>
              <p:cNvSpPr/>
              <p:nvPr/>
            </p:nvSpPr>
            <p:spPr>
              <a:xfrm>
                <a:off x="9802831" y="2245587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201"/>
                    </a:moveTo>
                    <a:lnTo>
                      <a:pt x="2672" y="35201"/>
                    </a:lnTo>
                  </a:path>
                  <a:path w="3175" h="35560">
                    <a:moveTo>
                      <a:pt x="0" y="17372"/>
                    </a:moveTo>
                    <a:lnTo>
                      <a:pt x="2672" y="17372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9" name="object 176">
                <a:extLst>
                  <a:ext uri="{FF2B5EF4-FFF2-40B4-BE49-F238E27FC236}">
                    <a16:creationId xmlns:a16="http://schemas.microsoft.com/office/drawing/2014/main" id="{A1B8575D-7A29-0E93-E6FF-47B7BF5A2EB0}"/>
                  </a:ext>
                </a:extLst>
              </p:cNvPr>
              <p:cNvSpPr/>
              <p:nvPr/>
            </p:nvSpPr>
            <p:spPr>
              <a:xfrm>
                <a:off x="9804167" y="222581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28"/>
                    </a:moveTo>
                    <a:lnTo>
                      <a:pt x="1336" y="1828"/>
                    </a:lnTo>
                  </a:path>
                </a:pathLst>
              </a:custGeom>
              <a:ln w="36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0" name="object 177">
                <a:extLst>
                  <a:ext uri="{FF2B5EF4-FFF2-40B4-BE49-F238E27FC236}">
                    <a16:creationId xmlns:a16="http://schemas.microsoft.com/office/drawing/2014/main" id="{64B75E8E-1ACB-6067-43D7-826F7AF4D451}"/>
                  </a:ext>
                </a:extLst>
              </p:cNvPr>
              <p:cNvSpPr/>
              <p:nvPr/>
            </p:nvSpPr>
            <p:spPr>
              <a:xfrm>
                <a:off x="9804167" y="220878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57"/>
                    </a:moveTo>
                    <a:lnTo>
                      <a:pt x="1336" y="1657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1" name="object 178">
                <a:extLst>
                  <a:ext uri="{FF2B5EF4-FFF2-40B4-BE49-F238E27FC236}">
                    <a16:creationId xmlns:a16="http://schemas.microsoft.com/office/drawing/2014/main" id="{E797F970-2567-3FEC-4A33-DA80D17065A5}"/>
                  </a:ext>
                </a:extLst>
              </p:cNvPr>
              <p:cNvSpPr/>
              <p:nvPr/>
            </p:nvSpPr>
            <p:spPr>
              <a:xfrm>
                <a:off x="9804167" y="2190614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2" name="object 179">
                <a:extLst>
                  <a:ext uri="{FF2B5EF4-FFF2-40B4-BE49-F238E27FC236}">
                    <a16:creationId xmlns:a16="http://schemas.microsoft.com/office/drawing/2014/main" id="{9A0CA0C8-BC50-AEBB-21BE-239A06B969E5}"/>
                  </a:ext>
                </a:extLst>
              </p:cNvPr>
              <p:cNvSpPr/>
              <p:nvPr/>
            </p:nvSpPr>
            <p:spPr>
              <a:xfrm>
                <a:off x="9802831" y="2157127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72"/>
                    </a:moveTo>
                    <a:lnTo>
                      <a:pt x="2672" y="18172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3" name="object 180">
                <a:extLst>
                  <a:ext uri="{FF2B5EF4-FFF2-40B4-BE49-F238E27FC236}">
                    <a16:creationId xmlns:a16="http://schemas.microsoft.com/office/drawing/2014/main" id="{ADE76F9A-AF5D-E9E3-C19E-38276E47AFF5}"/>
                  </a:ext>
                </a:extLst>
              </p:cNvPr>
              <p:cNvSpPr/>
              <p:nvPr/>
            </p:nvSpPr>
            <p:spPr>
              <a:xfrm>
                <a:off x="9804167" y="213804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4" name="object 181">
                <a:extLst>
                  <a:ext uri="{FF2B5EF4-FFF2-40B4-BE49-F238E27FC236}">
                    <a16:creationId xmlns:a16="http://schemas.microsoft.com/office/drawing/2014/main" id="{570D6A7B-5302-9100-22AC-BB2ABF23F35E}"/>
                  </a:ext>
                </a:extLst>
              </p:cNvPr>
              <p:cNvSpPr/>
              <p:nvPr/>
            </p:nvSpPr>
            <p:spPr>
              <a:xfrm>
                <a:off x="9804167" y="212021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5" name="object 182">
                <a:extLst>
                  <a:ext uri="{FF2B5EF4-FFF2-40B4-BE49-F238E27FC236}">
                    <a16:creationId xmlns:a16="http://schemas.microsoft.com/office/drawing/2014/main" id="{3DE39225-F33F-BBC0-2F19-C159E2535FB8}"/>
                  </a:ext>
                </a:extLst>
              </p:cNvPr>
              <p:cNvSpPr/>
              <p:nvPr/>
            </p:nvSpPr>
            <p:spPr>
              <a:xfrm>
                <a:off x="9804167" y="2102953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57"/>
                    </a:moveTo>
                    <a:lnTo>
                      <a:pt x="1336" y="1657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6" name="object 183">
                <a:extLst>
                  <a:ext uri="{FF2B5EF4-FFF2-40B4-BE49-F238E27FC236}">
                    <a16:creationId xmlns:a16="http://schemas.microsoft.com/office/drawing/2014/main" id="{BE67227C-6182-7B21-94D1-9A60A1BF2C21}"/>
                  </a:ext>
                </a:extLst>
              </p:cNvPr>
              <p:cNvSpPr/>
              <p:nvPr/>
            </p:nvSpPr>
            <p:spPr>
              <a:xfrm>
                <a:off x="9804167" y="208478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28"/>
                    </a:moveTo>
                    <a:lnTo>
                      <a:pt x="1336" y="1828"/>
                    </a:lnTo>
                  </a:path>
                </a:pathLst>
              </a:custGeom>
              <a:ln w="36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7" name="object 184">
                <a:extLst>
                  <a:ext uri="{FF2B5EF4-FFF2-40B4-BE49-F238E27FC236}">
                    <a16:creationId xmlns:a16="http://schemas.microsoft.com/office/drawing/2014/main" id="{984D7D17-5803-3721-BBB1-96571376066F}"/>
                  </a:ext>
                </a:extLst>
              </p:cNvPr>
              <p:cNvSpPr/>
              <p:nvPr/>
            </p:nvSpPr>
            <p:spPr>
              <a:xfrm>
                <a:off x="9804167" y="2067752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8" name="object 185">
                <a:extLst>
                  <a:ext uri="{FF2B5EF4-FFF2-40B4-BE49-F238E27FC236}">
                    <a16:creationId xmlns:a16="http://schemas.microsoft.com/office/drawing/2014/main" id="{96DE2F81-E3C4-6EBF-5328-9140C52811CD}"/>
                  </a:ext>
                </a:extLst>
              </p:cNvPr>
              <p:cNvSpPr/>
              <p:nvPr/>
            </p:nvSpPr>
            <p:spPr>
              <a:xfrm>
                <a:off x="10235973" y="335297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5"/>
                    </a:moveTo>
                    <a:lnTo>
                      <a:pt x="1336" y="1845"/>
                    </a:lnTo>
                  </a:path>
                </a:pathLst>
              </a:custGeom>
              <a:ln w="3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9" name="object 186">
                <a:extLst>
                  <a:ext uri="{FF2B5EF4-FFF2-40B4-BE49-F238E27FC236}">
                    <a16:creationId xmlns:a16="http://schemas.microsoft.com/office/drawing/2014/main" id="{C8D86AE8-35FA-3508-8593-6B49B677808F}"/>
                  </a:ext>
                </a:extLst>
              </p:cNvPr>
              <p:cNvSpPr/>
              <p:nvPr/>
            </p:nvSpPr>
            <p:spPr>
              <a:xfrm>
                <a:off x="10235973" y="333596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0" name="object 187">
                <a:extLst>
                  <a:ext uri="{FF2B5EF4-FFF2-40B4-BE49-F238E27FC236}">
                    <a16:creationId xmlns:a16="http://schemas.microsoft.com/office/drawing/2014/main" id="{DB815F04-7174-EFBB-1700-C379F84E8B4C}"/>
                  </a:ext>
                </a:extLst>
              </p:cNvPr>
              <p:cNvSpPr/>
              <p:nvPr/>
            </p:nvSpPr>
            <p:spPr>
              <a:xfrm>
                <a:off x="10235973" y="331779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1" name="object 188">
                <a:extLst>
                  <a:ext uri="{FF2B5EF4-FFF2-40B4-BE49-F238E27FC236}">
                    <a16:creationId xmlns:a16="http://schemas.microsoft.com/office/drawing/2014/main" id="{CAD50142-6A34-6B34-6F97-280111E17BF4}"/>
                  </a:ext>
                </a:extLst>
              </p:cNvPr>
              <p:cNvSpPr/>
              <p:nvPr/>
            </p:nvSpPr>
            <p:spPr>
              <a:xfrm>
                <a:off x="10235973" y="330077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2" name="object 189">
                <a:extLst>
                  <a:ext uri="{FF2B5EF4-FFF2-40B4-BE49-F238E27FC236}">
                    <a16:creationId xmlns:a16="http://schemas.microsoft.com/office/drawing/2014/main" id="{5483150A-34BE-6D11-43A3-CCA5250ADB98}"/>
                  </a:ext>
                </a:extLst>
              </p:cNvPr>
              <p:cNvSpPr/>
              <p:nvPr/>
            </p:nvSpPr>
            <p:spPr>
              <a:xfrm>
                <a:off x="10235973" y="328262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3" name="object 190">
                <a:extLst>
                  <a:ext uri="{FF2B5EF4-FFF2-40B4-BE49-F238E27FC236}">
                    <a16:creationId xmlns:a16="http://schemas.microsoft.com/office/drawing/2014/main" id="{0C46482A-586D-16E5-9525-E9021BD6CA5A}"/>
                  </a:ext>
                </a:extLst>
              </p:cNvPr>
              <p:cNvSpPr/>
              <p:nvPr/>
            </p:nvSpPr>
            <p:spPr>
              <a:xfrm>
                <a:off x="10234637" y="3231830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78"/>
                    </a:moveTo>
                    <a:lnTo>
                      <a:pt x="2672" y="35178"/>
                    </a:lnTo>
                  </a:path>
                  <a:path w="3175" h="35560">
                    <a:moveTo>
                      <a:pt x="0" y="17303"/>
                    </a:moveTo>
                    <a:lnTo>
                      <a:pt x="2672" y="17303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4" name="object 191">
                <a:extLst>
                  <a:ext uri="{FF2B5EF4-FFF2-40B4-BE49-F238E27FC236}">
                    <a16:creationId xmlns:a16="http://schemas.microsoft.com/office/drawing/2014/main" id="{96F25118-3C21-93CF-0783-B5106F6DBF1A}"/>
                  </a:ext>
                </a:extLst>
              </p:cNvPr>
              <p:cNvSpPr/>
              <p:nvPr/>
            </p:nvSpPr>
            <p:spPr>
              <a:xfrm>
                <a:off x="10235973" y="321196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5"/>
                    </a:moveTo>
                    <a:lnTo>
                      <a:pt x="1336" y="1845"/>
                    </a:lnTo>
                  </a:path>
                </a:pathLst>
              </a:custGeom>
              <a:ln w="3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5" name="object 192">
                <a:extLst>
                  <a:ext uri="{FF2B5EF4-FFF2-40B4-BE49-F238E27FC236}">
                    <a16:creationId xmlns:a16="http://schemas.microsoft.com/office/drawing/2014/main" id="{E68F7B63-0272-1DD1-D80B-9E1F5FDF73E1}"/>
                  </a:ext>
                </a:extLst>
              </p:cNvPr>
              <p:cNvSpPr/>
              <p:nvPr/>
            </p:nvSpPr>
            <p:spPr>
              <a:xfrm>
                <a:off x="10234637" y="3178491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6" name="object 193">
                <a:extLst>
                  <a:ext uri="{FF2B5EF4-FFF2-40B4-BE49-F238E27FC236}">
                    <a16:creationId xmlns:a16="http://schemas.microsoft.com/office/drawing/2014/main" id="{9062956B-2EE4-EBCB-6C4D-7C6D9BB74A62}"/>
                  </a:ext>
                </a:extLst>
              </p:cNvPr>
              <p:cNvSpPr/>
              <p:nvPr/>
            </p:nvSpPr>
            <p:spPr>
              <a:xfrm>
                <a:off x="10235973" y="315977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7" name="object 194">
                <a:extLst>
                  <a:ext uri="{FF2B5EF4-FFF2-40B4-BE49-F238E27FC236}">
                    <a16:creationId xmlns:a16="http://schemas.microsoft.com/office/drawing/2014/main" id="{F1AE0B5E-6EC2-3643-1FE4-1AD9214385F9}"/>
                  </a:ext>
                </a:extLst>
              </p:cNvPr>
              <p:cNvSpPr/>
              <p:nvPr/>
            </p:nvSpPr>
            <p:spPr>
              <a:xfrm>
                <a:off x="10235973" y="314161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8" name="object 195">
                <a:extLst>
                  <a:ext uri="{FF2B5EF4-FFF2-40B4-BE49-F238E27FC236}">
                    <a16:creationId xmlns:a16="http://schemas.microsoft.com/office/drawing/2014/main" id="{2971C6AC-B8DC-F243-802F-81AB66FBA914}"/>
                  </a:ext>
                </a:extLst>
              </p:cNvPr>
              <p:cNvSpPr/>
              <p:nvPr/>
            </p:nvSpPr>
            <p:spPr>
              <a:xfrm>
                <a:off x="10234637" y="3108128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7874"/>
                    </a:moveTo>
                    <a:lnTo>
                      <a:pt x="2672" y="17874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9" name="object 196">
                <a:extLst>
                  <a:ext uri="{FF2B5EF4-FFF2-40B4-BE49-F238E27FC236}">
                    <a16:creationId xmlns:a16="http://schemas.microsoft.com/office/drawing/2014/main" id="{438197FB-0481-A89C-50D0-11097EBA11B7}"/>
                  </a:ext>
                </a:extLst>
              </p:cNvPr>
              <p:cNvSpPr/>
              <p:nvPr/>
            </p:nvSpPr>
            <p:spPr>
              <a:xfrm>
                <a:off x="10235973" y="308911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0" name="object 197">
                <a:extLst>
                  <a:ext uri="{FF2B5EF4-FFF2-40B4-BE49-F238E27FC236}">
                    <a16:creationId xmlns:a16="http://schemas.microsoft.com/office/drawing/2014/main" id="{A3B123C1-D202-A22C-4E89-848F58A705EF}"/>
                  </a:ext>
                </a:extLst>
              </p:cNvPr>
              <p:cNvSpPr/>
              <p:nvPr/>
            </p:nvSpPr>
            <p:spPr>
              <a:xfrm>
                <a:off x="10235973" y="307181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417"/>
                    </a:moveTo>
                    <a:lnTo>
                      <a:pt x="1336" y="141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1" name="object 198">
                <a:extLst>
                  <a:ext uri="{FF2B5EF4-FFF2-40B4-BE49-F238E27FC236}">
                    <a16:creationId xmlns:a16="http://schemas.microsoft.com/office/drawing/2014/main" id="{A86847CC-9364-4800-3693-7A871004C0A7}"/>
                  </a:ext>
                </a:extLst>
              </p:cNvPr>
              <p:cNvSpPr/>
              <p:nvPr/>
            </p:nvSpPr>
            <p:spPr>
              <a:xfrm>
                <a:off x="10235973" y="305393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2" name="object 199">
                <a:extLst>
                  <a:ext uri="{FF2B5EF4-FFF2-40B4-BE49-F238E27FC236}">
                    <a16:creationId xmlns:a16="http://schemas.microsoft.com/office/drawing/2014/main" id="{E8032961-7AC6-2B3B-9E33-E7A79D8460A6}"/>
                  </a:ext>
                </a:extLst>
              </p:cNvPr>
              <p:cNvSpPr/>
              <p:nvPr/>
            </p:nvSpPr>
            <p:spPr>
              <a:xfrm>
                <a:off x="10235973" y="3036634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74"/>
                    </a:moveTo>
                    <a:lnTo>
                      <a:pt x="1336" y="12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3" name="object 200">
                <a:extLst>
                  <a:ext uri="{FF2B5EF4-FFF2-40B4-BE49-F238E27FC236}">
                    <a16:creationId xmlns:a16="http://schemas.microsoft.com/office/drawing/2014/main" id="{1257D9CD-F5ED-7CCA-8A1B-6059E6AC2C68}"/>
                  </a:ext>
                </a:extLst>
              </p:cNvPr>
              <p:cNvSpPr/>
              <p:nvPr/>
            </p:nvSpPr>
            <p:spPr>
              <a:xfrm>
                <a:off x="10235973" y="301875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4" name="object 201">
                <a:extLst>
                  <a:ext uri="{FF2B5EF4-FFF2-40B4-BE49-F238E27FC236}">
                    <a16:creationId xmlns:a16="http://schemas.microsoft.com/office/drawing/2014/main" id="{C06E0A2D-79F7-981B-C94D-CD0806279C7D}"/>
                  </a:ext>
                </a:extLst>
              </p:cNvPr>
              <p:cNvSpPr/>
              <p:nvPr/>
            </p:nvSpPr>
            <p:spPr>
              <a:xfrm>
                <a:off x="10235973" y="3001456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74"/>
                    </a:moveTo>
                    <a:lnTo>
                      <a:pt x="1336" y="12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5" name="object 202">
                <a:extLst>
                  <a:ext uri="{FF2B5EF4-FFF2-40B4-BE49-F238E27FC236}">
                    <a16:creationId xmlns:a16="http://schemas.microsoft.com/office/drawing/2014/main" id="{5E848C84-FB58-16D5-1009-BCE8C5495243}"/>
                  </a:ext>
                </a:extLst>
              </p:cNvPr>
              <p:cNvSpPr/>
              <p:nvPr/>
            </p:nvSpPr>
            <p:spPr>
              <a:xfrm>
                <a:off x="10235973" y="298329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6" name="object 203">
                <a:extLst>
                  <a:ext uri="{FF2B5EF4-FFF2-40B4-BE49-F238E27FC236}">
                    <a16:creationId xmlns:a16="http://schemas.microsoft.com/office/drawing/2014/main" id="{6041779F-B709-34AE-09AE-C0F421282939}"/>
                  </a:ext>
                </a:extLst>
              </p:cNvPr>
              <p:cNvSpPr/>
              <p:nvPr/>
            </p:nvSpPr>
            <p:spPr>
              <a:xfrm>
                <a:off x="10235973" y="2966266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80"/>
                    </a:moveTo>
                    <a:lnTo>
                      <a:pt x="1336" y="128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7" name="object 204">
                <a:extLst>
                  <a:ext uri="{FF2B5EF4-FFF2-40B4-BE49-F238E27FC236}">
                    <a16:creationId xmlns:a16="http://schemas.microsoft.com/office/drawing/2014/main" id="{90613275-A968-780F-A44D-36A048E9C8AB}"/>
                  </a:ext>
                </a:extLst>
              </p:cNvPr>
              <p:cNvSpPr/>
              <p:nvPr/>
            </p:nvSpPr>
            <p:spPr>
              <a:xfrm>
                <a:off x="10235973" y="294811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8" name="object 205">
                <a:extLst>
                  <a:ext uri="{FF2B5EF4-FFF2-40B4-BE49-F238E27FC236}">
                    <a16:creationId xmlns:a16="http://schemas.microsoft.com/office/drawing/2014/main" id="{2ADC74EB-5D70-308B-D609-00A36E658646}"/>
                  </a:ext>
                </a:extLst>
              </p:cNvPr>
              <p:cNvSpPr/>
              <p:nvPr/>
            </p:nvSpPr>
            <p:spPr>
              <a:xfrm>
                <a:off x="10235973" y="2930802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417"/>
                    </a:moveTo>
                    <a:lnTo>
                      <a:pt x="1336" y="141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9" name="object 206">
                <a:extLst>
                  <a:ext uri="{FF2B5EF4-FFF2-40B4-BE49-F238E27FC236}">
                    <a16:creationId xmlns:a16="http://schemas.microsoft.com/office/drawing/2014/main" id="{D820349F-92D1-7695-6310-BB6062824594}"/>
                  </a:ext>
                </a:extLst>
              </p:cNvPr>
              <p:cNvSpPr/>
              <p:nvPr/>
            </p:nvSpPr>
            <p:spPr>
              <a:xfrm>
                <a:off x="10235973" y="291292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0" name="object 207">
                <a:extLst>
                  <a:ext uri="{FF2B5EF4-FFF2-40B4-BE49-F238E27FC236}">
                    <a16:creationId xmlns:a16="http://schemas.microsoft.com/office/drawing/2014/main" id="{9F4D3961-CFE2-C8C6-88AD-1E22FDF41C82}"/>
                  </a:ext>
                </a:extLst>
              </p:cNvPr>
              <p:cNvSpPr/>
              <p:nvPr/>
            </p:nvSpPr>
            <p:spPr>
              <a:xfrm>
                <a:off x="10235973" y="289562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74"/>
                    </a:moveTo>
                    <a:lnTo>
                      <a:pt x="1336" y="12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1" name="object 208">
                <a:extLst>
                  <a:ext uri="{FF2B5EF4-FFF2-40B4-BE49-F238E27FC236}">
                    <a16:creationId xmlns:a16="http://schemas.microsoft.com/office/drawing/2014/main" id="{5642E3EC-8754-2F16-1B25-B1C6C721507A}"/>
                  </a:ext>
                </a:extLst>
              </p:cNvPr>
              <p:cNvSpPr/>
              <p:nvPr/>
            </p:nvSpPr>
            <p:spPr>
              <a:xfrm>
                <a:off x="10235973" y="287774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2" name="object 209">
                <a:extLst>
                  <a:ext uri="{FF2B5EF4-FFF2-40B4-BE49-F238E27FC236}">
                    <a16:creationId xmlns:a16="http://schemas.microsoft.com/office/drawing/2014/main" id="{EC8B4E44-19C8-6C5B-53B2-EAFBF9FE0FC0}"/>
                  </a:ext>
                </a:extLst>
              </p:cNvPr>
              <p:cNvSpPr/>
              <p:nvPr/>
            </p:nvSpPr>
            <p:spPr>
              <a:xfrm>
                <a:off x="10234637" y="2843987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3" name="object 210">
                <a:extLst>
                  <a:ext uri="{FF2B5EF4-FFF2-40B4-BE49-F238E27FC236}">
                    <a16:creationId xmlns:a16="http://schemas.microsoft.com/office/drawing/2014/main" id="{96760EC0-746D-C8FF-F16D-9312608ABF3E}"/>
                  </a:ext>
                </a:extLst>
              </p:cNvPr>
              <p:cNvSpPr/>
              <p:nvPr/>
            </p:nvSpPr>
            <p:spPr>
              <a:xfrm>
                <a:off x="10235973" y="282525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4" name="object 211">
                <a:extLst>
                  <a:ext uri="{FF2B5EF4-FFF2-40B4-BE49-F238E27FC236}">
                    <a16:creationId xmlns:a16="http://schemas.microsoft.com/office/drawing/2014/main" id="{F6B15ECC-1D5E-6ED6-4199-C0512281F54B}"/>
                  </a:ext>
                </a:extLst>
              </p:cNvPr>
              <p:cNvSpPr/>
              <p:nvPr/>
            </p:nvSpPr>
            <p:spPr>
              <a:xfrm>
                <a:off x="10235973" y="280710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5" name="object 212">
                <a:extLst>
                  <a:ext uri="{FF2B5EF4-FFF2-40B4-BE49-F238E27FC236}">
                    <a16:creationId xmlns:a16="http://schemas.microsoft.com/office/drawing/2014/main" id="{13C9A378-1AF9-FEEC-EFF2-4780B64457FB}"/>
                  </a:ext>
                </a:extLst>
              </p:cNvPr>
              <p:cNvSpPr/>
              <p:nvPr/>
            </p:nvSpPr>
            <p:spPr>
              <a:xfrm>
                <a:off x="10235973" y="278979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5"/>
                    </a:moveTo>
                    <a:lnTo>
                      <a:pt x="1336" y="1845"/>
                    </a:lnTo>
                  </a:path>
                </a:pathLst>
              </a:custGeom>
              <a:ln w="3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6" name="object 213">
                <a:extLst>
                  <a:ext uri="{FF2B5EF4-FFF2-40B4-BE49-F238E27FC236}">
                    <a16:creationId xmlns:a16="http://schemas.microsoft.com/office/drawing/2014/main" id="{42BFD942-1739-68FC-839B-048EFAABD96E}"/>
                  </a:ext>
                </a:extLst>
              </p:cNvPr>
              <p:cNvSpPr/>
              <p:nvPr/>
            </p:nvSpPr>
            <p:spPr>
              <a:xfrm>
                <a:off x="10235973" y="277191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7" name="object 214">
                <a:extLst>
                  <a:ext uri="{FF2B5EF4-FFF2-40B4-BE49-F238E27FC236}">
                    <a16:creationId xmlns:a16="http://schemas.microsoft.com/office/drawing/2014/main" id="{27B70D2F-2CB4-8D44-8456-49A3510E2188}"/>
                  </a:ext>
                </a:extLst>
              </p:cNvPr>
              <p:cNvSpPr/>
              <p:nvPr/>
            </p:nvSpPr>
            <p:spPr>
              <a:xfrm>
                <a:off x="10234637" y="2721137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78"/>
                    </a:moveTo>
                    <a:lnTo>
                      <a:pt x="2672" y="35178"/>
                    </a:lnTo>
                  </a:path>
                  <a:path w="3175" h="35560">
                    <a:moveTo>
                      <a:pt x="0" y="17303"/>
                    </a:moveTo>
                    <a:lnTo>
                      <a:pt x="2672" y="17303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8" name="object 215">
                <a:extLst>
                  <a:ext uri="{FF2B5EF4-FFF2-40B4-BE49-F238E27FC236}">
                    <a16:creationId xmlns:a16="http://schemas.microsoft.com/office/drawing/2014/main" id="{0A7FC1D9-5C52-643F-41FC-14ED939328AC}"/>
                  </a:ext>
                </a:extLst>
              </p:cNvPr>
              <p:cNvSpPr/>
              <p:nvPr/>
            </p:nvSpPr>
            <p:spPr>
              <a:xfrm>
                <a:off x="10234637" y="2667797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78"/>
                    </a:moveTo>
                    <a:lnTo>
                      <a:pt x="2672" y="35178"/>
                    </a:lnTo>
                  </a:path>
                  <a:path w="3175" h="35560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9" name="object 216">
                <a:extLst>
                  <a:ext uri="{FF2B5EF4-FFF2-40B4-BE49-F238E27FC236}">
                    <a16:creationId xmlns:a16="http://schemas.microsoft.com/office/drawing/2014/main" id="{73099BEE-2C75-0D02-5DB6-1B8A10076557}"/>
                  </a:ext>
                </a:extLst>
              </p:cNvPr>
              <p:cNvSpPr/>
              <p:nvPr/>
            </p:nvSpPr>
            <p:spPr>
              <a:xfrm>
                <a:off x="10235973" y="264879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0"/>
                    </a:moveTo>
                    <a:lnTo>
                      <a:pt x="1336" y="1840"/>
                    </a:lnTo>
                  </a:path>
                </a:pathLst>
              </a:custGeom>
              <a:ln w="368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0" name="object 217">
                <a:extLst>
                  <a:ext uri="{FF2B5EF4-FFF2-40B4-BE49-F238E27FC236}">
                    <a16:creationId xmlns:a16="http://schemas.microsoft.com/office/drawing/2014/main" id="{2ECBCC76-C916-8C6C-ACD7-FB94E8AC9025}"/>
                  </a:ext>
                </a:extLst>
              </p:cNvPr>
              <p:cNvSpPr/>
              <p:nvPr/>
            </p:nvSpPr>
            <p:spPr>
              <a:xfrm>
                <a:off x="10234637" y="2597429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89"/>
                    </a:moveTo>
                    <a:lnTo>
                      <a:pt x="2672" y="35189"/>
                    </a:lnTo>
                  </a:path>
                  <a:path w="3175" h="35560">
                    <a:moveTo>
                      <a:pt x="0" y="17874"/>
                    </a:moveTo>
                    <a:lnTo>
                      <a:pt x="2672" y="17874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1" name="object 218">
                <a:extLst>
                  <a:ext uri="{FF2B5EF4-FFF2-40B4-BE49-F238E27FC236}">
                    <a16:creationId xmlns:a16="http://schemas.microsoft.com/office/drawing/2014/main" id="{22FC5E25-1C2C-FFB0-446B-FC13F1F9BD8C}"/>
                  </a:ext>
                </a:extLst>
              </p:cNvPr>
              <p:cNvSpPr/>
              <p:nvPr/>
            </p:nvSpPr>
            <p:spPr>
              <a:xfrm>
                <a:off x="10234637" y="2561965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2" name="object 219">
                <a:extLst>
                  <a:ext uri="{FF2B5EF4-FFF2-40B4-BE49-F238E27FC236}">
                    <a16:creationId xmlns:a16="http://schemas.microsoft.com/office/drawing/2014/main" id="{5DFFC406-20C7-D403-7635-10541863B26B}"/>
                  </a:ext>
                </a:extLst>
              </p:cNvPr>
              <p:cNvSpPr/>
              <p:nvPr/>
            </p:nvSpPr>
            <p:spPr>
              <a:xfrm>
                <a:off x="10235973" y="254319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3" name="object 220">
                <a:extLst>
                  <a:ext uri="{FF2B5EF4-FFF2-40B4-BE49-F238E27FC236}">
                    <a16:creationId xmlns:a16="http://schemas.microsoft.com/office/drawing/2014/main" id="{B0A7398A-760C-ABDE-B02D-CC7BE509044E}"/>
                  </a:ext>
                </a:extLst>
              </p:cNvPr>
              <p:cNvSpPr/>
              <p:nvPr/>
            </p:nvSpPr>
            <p:spPr>
              <a:xfrm>
                <a:off x="10235973" y="2525941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4" name="object 221">
                <a:extLst>
                  <a:ext uri="{FF2B5EF4-FFF2-40B4-BE49-F238E27FC236}">
                    <a16:creationId xmlns:a16="http://schemas.microsoft.com/office/drawing/2014/main" id="{816DDD04-CD62-443A-1BA0-8C50296210F5}"/>
                  </a:ext>
                </a:extLst>
              </p:cNvPr>
              <p:cNvSpPr/>
              <p:nvPr/>
            </p:nvSpPr>
            <p:spPr>
              <a:xfrm>
                <a:off x="10235973" y="250776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28"/>
                    </a:moveTo>
                    <a:lnTo>
                      <a:pt x="1336" y="1828"/>
                    </a:lnTo>
                  </a:path>
                </a:pathLst>
              </a:custGeom>
              <a:ln w="36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5" name="object 222">
                <a:extLst>
                  <a:ext uri="{FF2B5EF4-FFF2-40B4-BE49-F238E27FC236}">
                    <a16:creationId xmlns:a16="http://schemas.microsoft.com/office/drawing/2014/main" id="{720594EC-2CD3-7BD1-26D1-73BF82B3B11E}"/>
                  </a:ext>
                </a:extLst>
              </p:cNvPr>
              <p:cNvSpPr/>
              <p:nvPr/>
            </p:nvSpPr>
            <p:spPr>
              <a:xfrm>
                <a:off x="10235973" y="2490739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6" name="object 223">
                <a:extLst>
                  <a:ext uri="{FF2B5EF4-FFF2-40B4-BE49-F238E27FC236}">
                    <a16:creationId xmlns:a16="http://schemas.microsoft.com/office/drawing/2014/main" id="{5EEE154D-C538-B6C9-AF68-DF34FC6A1363}"/>
                  </a:ext>
                </a:extLst>
              </p:cNvPr>
              <p:cNvSpPr/>
              <p:nvPr/>
            </p:nvSpPr>
            <p:spPr>
              <a:xfrm>
                <a:off x="10235973" y="247256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7" name="object 224">
                <a:extLst>
                  <a:ext uri="{FF2B5EF4-FFF2-40B4-BE49-F238E27FC236}">
                    <a16:creationId xmlns:a16="http://schemas.microsoft.com/office/drawing/2014/main" id="{B7CB3085-901B-4223-5A69-49A3B13DD296}"/>
                  </a:ext>
                </a:extLst>
              </p:cNvPr>
              <p:cNvSpPr/>
              <p:nvPr/>
            </p:nvSpPr>
            <p:spPr>
              <a:xfrm>
                <a:off x="10235973" y="2455538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314"/>
                    </a:moveTo>
                    <a:lnTo>
                      <a:pt x="1336" y="131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8" name="object 225">
                <a:extLst>
                  <a:ext uri="{FF2B5EF4-FFF2-40B4-BE49-F238E27FC236}">
                    <a16:creationId xmlns:a16="http://schemas.microsoft.com/office/drawing/2014/main" id="{B59ACB13-6068-B9C7-55A3-F3F4A9456A78}"/>
                  </a:ext>
                </a:extLst>
              </p:cNvPr>
              <p:cNvSpPr/>
              <p:nvPr/>
            </p:nvSpPr>
            <p:spPr>
              <a:xfrm>
                <a:off x="10235973" y="243736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9" name="object 226">
                <a:extLst>
                  <a:ext uri="{FF2B5EF4-FFF2-40B4-BE49-F238E27FC236}">
                    <a16:creationId xmlns:a16="http://schemas.microsoft.com/office/drawing/2014/main" id="{9AF528CF-7E91-2DEC-7DE4-039D758D6208}"/>
                  </a:ext>
                </a:extLst>
              </p:cNvPr>
              <p:cNvSpPr/>
              <p:nvPr/>
            </p:nvSpPr>
            <p:spPr>
              <a:xfrm>
                <a:off x="10235973" y="2420108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0" name="object 227">
                <a:extLst>
                  <a:ext uri="{FF2B5EF4-FFF2-40B4-BE49-F238E27FC236}">
                    <a16:creationId xmlns:a16="http://schemas.microsoft.com/office/drawing/2014/main" id="{F8E8B91C-4637-A86D-6D50-DA1BFB3E808A}"/>
                  </a:ext>
                </a:extLst>
              </p:cNvPr>
              <p:cNvSpPr/>
              <p:nvPr/>
            </p:nvSpPr>
            <p:spPr>
              <a:xfrm>
                <a:off x="10235973" y="240227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57"/>
                    </a:moveTo>
                    <a:lnTo>
                      <a:pt x="1336" y="1657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1" name="object 228">
                <a:extLst>
                  <a:ext uri="{FF2B5EF4-FFF2-40B4-BE49-F238E27FC236}">
                    <a16:creationId xmlns:a16="http://schemas.microsoft.com/office/drawing/2014/main" id="{797EB7F5-6D7D-0355-C408-65D1662681AF}"/>
                  </a:ext>
                </a:extLst>
              </p:cNvPr>
              <p:cNvSpPr/>
              <p:nvPr/>
            </p:nvSpPr>
            <p:spPr>
              <a:xfrm>
                <a:off x="10235973" y="2384907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314"/>
                    </a:moveTo>
                    <a:lnTo>
                      <a:pt x="1336" y="131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2" name="object 229">
                <a:extLst>
                  <a:ext uri="{FF2B5EF4-FFF2-40B4-BE49-F238E27FC236}">
                    <a16:creationId xmlns:a16="http://schemas.microsoft.com/office/drawing/2014/main" id="{8C3ABF6A-FB1A-4F06-EAE7-FD2C7F472269}"/>
                  </a:ext>
                </a:extLst>
              </p:cNvPr>
              <p:cNvSpPr/>
              <p:nvPr/>
            </p:nvSpPr>
            <p:spPr>
              <a:xfrm>
                <a:off x="10235973" y="236673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85"/>
                    </a:moveTo>
                    <a:lnTo>
                      <a:pt x="1336" y="1885"/>
                    </a:lnTo>
                  </a:path>
                </a:pathLst>
              </a:custGeom>
              <a:ln w="377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3" name="object 230">
                <a:extLst>
                  <a:ext uri="{FF2B5EF4-FFF2-40B4-BE49-F238E27FC236}">
                    <a16:creationId xmlns:a16="http://schemas.microsoft.com/office/drawing/2014/main" id="{F54EB801-6D65-0CDB-7F31-CC248A0BE4D0}"/>
                  </a:ext>
                </a:extLst>
              </p:cNvPr>
              <p:cNvSpPr/>
              <p:nvPr/>
            </p:nvSpPr>
            <p:spPr>
              <a:xfrm>
                <a:off x="10234637" y="2333248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72"/>
                    </a:moveTo>
                    <a:lnTo>
                      <a:pt x="2672" y="18172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4" name="object 231">
                <a:extLst>
                  <a:ext uri="{FF2B5EF4-FFF2-40B4-BE49-F238E27FC236}">
                    <a16:creationId xmlns:a16="http://schemas.microsoft.com/office/drawing/2014/main" id="{DC52BE43-D9BC-7D4B-F056-122B7D9E65CE}"/>
                  </a:ext>
                </a:extLst>
              </p:cNvPr>
              <p:cNvSpPr/>
              <p:nvPr/>
            </p:nvSpPr>
            <p:spPr>
              <a:xfrm>
                <a:off x="10234637" y="2298103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72"/>
                    </a:moveTo>
                    <a:lnTo>
                      <a:pt x="2672" y="18172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5" name="object 232">
                <a:extLst>
                  <a:ext uri="{FF2B5EF4-FFF2-40B4-BE49-F238E27FC236}">
                    <a16:creationId xmlns:a16="http://schemas.microsoft.com/office/drawing/2014/main" id="{F147402B-83C9-4A92-8B0A-2D261189232F}"/>
                  </a:ext>
                </a:extLst>
              </p:cNvPr>
              <p:cNvSpPr/>
              <p:nvPr/>
            </p:nvSpPr>
            <p:spPr>
              <a:xfrm>
                <a:off x="10234637" y="2245587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201"/>
                    </a:moveTo>
                    <a:lnTo>
                      <a:pt x="2672" y="35201"/>
                    </a:lnTo>
                  </a:path>
                  <a:path w="3175" h="35560">
                    <a:moveTo>
                      <a:pt x="0" y="17372"/>
                    </a:moveTo>
                    <a:lnTo>
                      <a:pt x="2672" y="17372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6" name="object 233">
                <a:extLst>
                  <a:ext uri="{FF2B5EF4-FFF2-40B4-BE49-F238E27FC236}">
                    <a16:creationId xmlns:a16="http://schemas.microsoft.com/office/drawing/2014/main" id="{52B585E1-C578-12A3-18AC-3685C3BB86BF}"/>
                  </a:ext>
                </a:extLst>
              </p:cNvPr>
              <p:cNvSpPr/>
              <p:nvPr/>
            </p:nvSpPr>
            <p:spPr>
              <a:xfrm>
                <a:off x="10235973" y="222581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28"/>
                    </a:moveTo>
                    <a:lnTo>
                      <a:pt x="1336" y="1828"/>
                    </a:lnTo>
                  </a:path>
                </a:pathLst>
              </a:custGeom>
              <a:ln w="36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7" name="object 234">
                <a:extLst>
                  <a:ext uri="{FF2B5EF4-FFF2-40B4-BE49-F238E27FC236}">
                    <a16:creationId xmlns:a16="http://schemas.microsoft.com/office/drawing/2014/main" id="{27117DF6-E9E7-6397-0C6E-C1375E2D7CA8}"/>
                  </a:ext>
                </a:extLst>
              </p:cNvPr>
              <p:cNvSpPr/>
              <p:nvPr/>
            </p:nvSpPr>
            <p:spPr>
              <a:xfrm>
                <a:off x="10235973" y="220878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57"/>
                    </a:moveTo>
                    <a:lnTo>
                      <a:pt x="1336" y="1657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8" name="object 235">
                <a:extLst>
                  <a:ext uri="{FF2B5EF4-FFF2-40B4-BE49-F238E27FC236}">
                    <a16:creationId xmlns:a16="http://schemas.microsoft.com/office/drawing/2014/main" id="{45F51EB5-BF1F-10E2-2F9B-1221302F6490}"/>
                  </a:ext>
                </a:extLst>
              </p:cNvPr>
              <p:cNvSpPr/>
              <p:nvPr/>
            </p:nvSpPr>
            <p:spPr>
              <a:xfrm>
                <a:off x="10235973" y="2190614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9" name="object 236">
                <a:extLst>
                  <a:ext uri="{FF2B5EF4-FFF2-40B4-BE49-F238E27FC236}">
                    <a16:creationId xmlns:a16="http://schemas.microsoft.com/office/drawing/2014/main" id="{7501F5B6-DB27-0EEE-ACCE-7FE9CFD8518B}"/>
                  </a:ext>
                </a:extLst>
              </p:cNvPr>
              <p:cNvSpPr/>
              <p:nvPr/>
            </p:nvSpPr>
            <p:spPr>
              <a:xfrm>
                <a:off x="10234637" y="2157127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72"/>
                    </a:moveTo>
                    <a:lnTo>
                      <a:pt x="2672" y="18172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0" name="object 237">
                <a:extLst>
                  <a:ext uri="{FF2B5EF4-FFF2-40B4-BE49-F238E27FC236}">
                    <a16:creationId xmlns:a16="http://schemas.microsoft.com/office/drawing/2014/main" id="{4C8ED24D-04E6-3FAB-29A5-20404D8950FD}"/>
                  </a:ext>
                </a:extLst>
              </p:cNvPr>
              <p:cNvSpPr/>
              <p:nvPr/>
            </p:nvSpPr>
            <p:spPr>
              <a:xfrm>
                <a:off x="10235973" y="213804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1" name="object 238">
                <a:extLst>
                  <a:ext uri="{FF2B5EF4-FFF2-40B4-BE49-F238E27FC236}">
                    <a16:creationId xmlns:a16="http://schemas.microsoft.com/office/drawing/2014/main" id="{183F7675-1F08-14C8-95C6-950F57B00FA6}"/>
                  </a:ext>
                </a:extLst>
              </p:cNvPr>
              <p:cNvSpPr/>
              <p:nvPr/>
            </p:nvSpPr>
            <p:spPr>
              <a:xfrm>
                <a:off x="10235973" y="212021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2" name="object 239">
                <a:extLst>
                  <a:ext uri="{FF2B5EF4-FFF2-40B4-BE49-F238E27FC236}">
                    <a16:creationId xmlns:a16="http://schemas.microsoft.com/office/drawing/2014/main" id="{D35A9582-1ECE-C899-4052-71468AAA89FB}"/>
                  </a:ext>
                </a:extLst>
              </p:cNvPr>
              <p:cNvSpPr/>
              <p:nvPr/>
            </p:nvSpPr>
            <p:spPr>
              <a:xfrm>
                <a:off x="10235973" y="2102953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57"/>
                    </a:moveTo>
                    <a:lnTo>
                      <a:pt x="1336" y="1657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3" name="object 240">
                <a:extLst>
                  <a:ext uri="{FF2B5EF4-FFF2-40B4-BE49-F238E27FC236}">
                    <a16:creationId xmlns:a16="http://schemas.microsoft.com/office/drawing/2014/main" id="{74EF142B-760F-715B-293E-67BD0338DEFC}"/>
                  </a:ext>
                </a:extLst>
              </p:cNvPr>
              <p:cNvSpPr/>
              <p:nvPr/>
            </p:nvSpPr>
            <p:spPr>
              <a:xfrm>
                <a:off x="10235973" y="208478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28"/>
                    </a:moveTo>
                    <a:lnTo>
                      <a:pt x="1336" y="1828"/>
                    </a:lnTo>
                  </a:path>
                </a:pathLst>
              </a:custGeom>
              <a:ln w="36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4" name="object 241">
                <a:extLst>
                  <a:ext uri="{FF2B5EF4-FFF2-40B4-BE49-F238E27FC236}">
                    <a16:creationId xmlns:a16="http://schemas.microsoft.com/office/drawing/2014/main" id="{C8B86179-25EB-41C7-7034-99595454865B}"/>
                  </a:ext>
                </a:extLst>
              </p:cNvPr>
              <p:cNvSpPr/>
              <p:nvPr/>
            </p:nvSpPr>
            <p:spPr>
              <a:xfrm>
                <a:off x="10235973" y="2067752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5" name="object 242">
                <a:extLst>
                  <a:ext uri="{FF2B5EF4-FFF2-40B4-BE49-F238E27FC236}">
                    <a16:creationId xmlns:a16="http://schemas.microsoft.com/office/drawing/2014/main" id="{5CAC816F-A490-3FB3-CB92-AA7550EB885F}"/>
                  </a:ext>
                </a:extLst>
              </p:cNvPr>
              <p:cNvSpPr/>
              <p:nvPr/>
            </p:nvSpPr>
            <p:spPr>
              <a:xfrm>
                <a:off x="8508091" y="3222470"/>
                <a:ext cx="21031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03120">
                    <a:moveTo>
                      <a:pt x="0" y="0"/>
                    </a:moveTo>
                    <a:lnTo>
                      <a:pt x="0" y="0"/>
                    </a:lnTo>
                    <a:lnTo>
                      <a:pt x="2667" y="0"/>
                    </a:lnTo>
                  </a:path>
                  <a:path w="2103120">
                    <a:moveTo>
                      <a:pt x="18109" y="0"/>
                    </a:moveTo>
                    <a:lnTo>
                      <a:pt x="18109" y="0"/>
                    </a:lnTo>
                    <a:lnTo>
                      <a:pt x="21674" y="0"/>
                    </a:lnTo>
                  </a:path>
                  <a:path w="2103120">
                    <a:moveTo>
                      <a:pt x="37116" y="0"/>
                    </a:moveTo>
                    <a:lnTo>
                      <a:pt x="37116" y="0"/>
                    </a:lnTo>
                    <a:lnTo>
                      <a:pt x="39783" y="0"/>
                    </a:lnTo>
                  </a:path>
                  <a:path w="2103120">
                    <a:moveTo>
                      <a:pt x="54926" y="0"/>
                    </a:moveTo>
                    <a:lnTo>
                      <a:pt x="54926" y="0"/>
                    </a:lnTo>
                    <a:lnTo>
                      <a:pt x="58491" y="0"/>
                    </a:lnTo>
                  </a:path>
                  <a:path w="2103120">
                    <a:moveTo>
                      <a:pt x="73933" y="0"/>
                    </a:moveTo>
                    <a:lnTo>
                      <a:pt x="73933" y="0"/>
                    </a:lnTo>
                    <a:lnTo>
                      <a:pt x="76600" y="0"/>
                    </a:lnTo>
                  </a:path>
                  <a:path w="2103120">
                    <a:moveTo>
                      <a:pt x="91743" y="0"/>
                    </a:moveTo>
                    <a:lnTo>
                      <a:pt x="91743" y="0"/>
                    </a:lnTo>
                    <a:lnTo>
                      <a:pt x="95308" y="0"/>
                    </a:lnTo>
                  </a:path>
                  <a:path w="2103120">
                    <a:moveTo>
                      <a:pt x="109865" y="0"/>
                    </a:moveTo>
                    <a:lnTo>
                      <a:pt x="109865" y="0"/>
                    </a:lnTo>
                    <a:lnTo>
                      <a:pt x="113429" y="0"/>
                    </a:lnTo>
                  </a:path>
                  <a:path w="2103120">
                    <a:moveTo>
                      <a:pt x="128572" y="0"/>
                    </a:moveTo>
                    <a:lnTo>
                      <a:pt x="128572" y="0"/>
                    </a:lnTo>
                    <a:lnTo>
                      <a:pt x="132424" y="0"/>
                    </a:lnTo>
                  </a:path>
                  <a:path w="2103120">
                    <a:moveTo>
                      <a:pt x="146682" y="0"/>
                    </a:moveTo>
                    <a:lnTo>
                      <a:pt x="146682" y="0"/>
                    </a:lnTo>
                    <a:lnTo>
                      <a:pt x="150246" y="0"/>
                    </a:lnTo>
                  </a:path>
                  <a:path w="2103120">
                    <a:moveTo>
                      <a:pt x="165689" y="0"/>
                    </a:moveTo>
                    <a:lnTo>
                      <a:pt x="165689" y="0"/>
                    </a:lnTo>
                    <a:lnTo>
                      <a:pt x="169253" y="0"/>
                    </a:lnTo>
                  </a:path>
                  <a:path w="2103120">
                    <a:moveTo>
                      <a:pt x="183499" y="0"/>
                    </a:moveTo>
                    <a:lnTo>
                      <a:pt x="183499" y="0"/>
                    </a:lnTo>
                    <a:lnTo>
                      <a:pt x="187064" y="0"/>
                    </a:lnTo>
                  </a:path>
                  <a:path w="2103120">
                    <a:moveTo>
                      <a:pt x="202506" y="0"/>
                    </a:moveTo>
                    <a:lnTo>
                      <a:pt x="202506" y="0"/>
                    </a:lnTo>
                    <a:lnTo>
                      <a:pt x="206070" y="0"/>
                    </a:lnTo>
                  </a:path>
                  <a:path w="2103120">
                    <a:moveTo>
                      <a:pt x="220316" y="0"/>
                    </a:moveTo>
                    <a:lnTo>
                      <a:pt x="220316" y="0"/>
                    </a:lnTo>
                    <a:lnTo>
                      <a:pt x="224180" y="0"/>
                    </a:lnTo>
                  </a:path>
                  <a:path w="2103120">
                    <a:moveTo>
                      <a:pt x="239323" y="0"/>
                    </a:moveTo>
                    <a:lnTo>
                      <a:pt x="239323" y="0"/>
                    </a:lnTo>
                    <a:lnTo>
                      <a:pt x="242887" y="0"/>
                    </a:lnTo>
                  </a:path>
                  <a:path w="2103120">
                    <a:moveTo>
                      <a:pt x="257444" y="0"/>
                    </a:moveTo>
                    <a:lnTo>
                      <a:pt x="257444" y="0"/>
                    </a:lnTo>
                    <a:lnTo>
                      <a:pt x="260997" y="0"/>
                    </a:lnTo>
                  </a:path>
                  <a:path w="2103120">
                    <a:moveTo>
                      <a:pt x="276140" y="0"/>
                    </a:moveTo>
                    <a:lnTo>
                      <a:pt x="276140" y="0"/>
                    </a:lnTo>
                    <a:lnTo>
                      <a:pt x="279705" y="0"/>
                    </a:lnTo>
                  </a:path>
                  <a:path w="2103120">
                    <a:moveTo>
                      <a:pt x="294262" y="0"/>
                    </a:moveTo>
                    <a:lnTo>
                      <a:pt x="294262" y="0"/>
                    </a:lnTo>
                    <a:lnTo>
                      <a:pt x="297826" y="0"/>
                    </a:lnTo>
                  </a:path>
                  <a:path w="2103120">
                    <a:moveTo>
                      <a:pt x="312969" y="0"/>
                    </a:moveTo>
                    <a:lnTo>
                      <a:pt x="312969" y="0"/>
                    </a:lnTo>
                    <a:lnTo>
                      <a:pt x="316821" y="0"/>
                    </a:lnTo>
                  </a:path>
                  <a:path w="2103120">
                    <a:moveTo>
                      <a:pt x="331079" y="0"/>
                    </a:moveTo>
                    <a:lnTo>
                      <a:pt x="331079" y="0"/>
                    </a:lnTo>
                    <a:lnTo>
                      <a:pt x="334643" y="0"/>
                    </a:lnTo>
                  </a:path>
                  <a:path w="2103120">
                    <a:moveTo>
                      <a:pt x="350085" y="0"/>
                    </a:moveTo>
                    <a:lnTo>
                      <a:pt x="350085" y="0"/>
                    </a:lnTo>
                    <a:lnTo>
                      <a:pt x="353650" y="0"/>
                    </a:lnTo>
                  </a:path>
                  <a:path w="2103120">
                    <a:moveTo>
                      <a:pt x="367896" y="0"/>
                    </a:moveTo>
                    <a:lnTo>
                      <a:pt x="367896" y="0"/>
                    </a:lnTo>
                    <a:lnTo>
                      <a:pt x="371460" y="0"/>
                    </a:lnTo>
                  </a:path>
                  <a:path w="2103120">
                    <a:moveTo>
                      <a:pt x="386902" y="0"/>
                    </a:moveTo>
                    <a:lnTo>
                      <a:pt x="386902" y="0"/>
                    </a:lnTo>
                    <a:lnTo>
                      <a:pt x="390467" y="0"/>
                    </a:lnTo>
                  </a:path>
                  <a:path w="2103120">
                    <a:moveTo>
                      <a:pt x="404713" y="0"/>
                    </a:moveTo>
                    <a:lnTo>
                      <a:pt x="404713" y="0"/>
                    </a:lnTo>
                    <a:lnTo>
                      <a:pt x="408576" y="0"/>
                    </a:lnTo>
                  </a:path>
                  <a:path w="2103120">
                    <a:moveTo>
                      <a:pt x="423720" y="0"/>
                    </a:moveTo>
                    <a:lnTo>
                      <a:pt x="423720" y="0"/>
                    </a:lnTo>
                    <a:lnTo>
                      <a:pt x="426399" y="0"/>
                    </a:lnTo>
                  </a:path>
                  <a:path w="2103120">
                    <a:moveTo>
                      <a:pt x="441841" y="0"/>
                    </a:moveTo>
                    <a:lnTo>
                      <a:pt x="441841" y="0"/>
                    </a:lnTo>
                    <a:lnTo>
                      <a:pt x="445394" y="0"/>
                    </a:lnTo>
                  </a:path>
                  <a:path w="2103120">
                    <a:moveTo>
                      <a:pt x="460537" y="0"/>
                    </a:moveTo>
                    <a:lnTo>
                      <a:pt x="460537" y="0"/>
                    </a:lnTo>
                    <a:lnTo>
                      <a:pt x="463216" y="0"/>
                    </a:lnTo>
                  </a:path>
                  <a:path w="2103120">
                    <a:moveTo>
                      <a:pt x="478658" y="0"/>
                    </a:moveTo>
                    <a:lnTo>
                      <a:pt x="478658" y="0"/>
                    </a:lnTo>
                    <a:lnTo>
                      <a:pt x="482223" y="0"/>
                    </a:lnTo>
                  </a:path>
                  <a:path w="2103120">
                    <a:moveTo>
                      <a:pt x="496469" y="0"/>
                    </a:moveTo>
                    <a:lnTo>
                      <a:pt x="496469" y="0"/>
                    </a:lnTo>
                    <a:lnTo>
                      <a:pt x="500332" y="0"/>
                    </a:lnTo>
                  </a:path>
                  <a:path w="2103120">
                    <a:moveTo>
                      <a:pt x="515475" y="0"/>
                    </a:moveTo>
                    <a:lnTo>
                      <a:pt x="515475" y="0"/>
                    </a:lnTo>
                    <a:lnTo>
                      <a:pt x="519040" y="0"/>
                    </a:lnTo>
                  </a:path>
                  <a:path w="2103120">
                    <a:moveTo>
                      <a:pt x="533585" y="0"/>
                    </a:moveTo>
                    <a:lnTo>
                      <a:pt x="533585" y="0"/>
                    </a:lnTo>
                    <a:lnTo>
                      <a:pt x="537149" y="0"/>
                    </a:lnTo>
                  </a:path>
                  <a:path w="2103120">
                    <a:moveTo>
                      <a:pt x="552293" y="0"/>
                    </a:moveTo>
                    <a:lnTo>
                      <a:pt x="552293" y="0"/>
                    </a:lnTo>
                    <a:lnTo>
                      <a:pt x="555857" y="0"/>
                    </a:lnTo>
                  </a:path>
                  <a:path w="2103120">
                    <a:moveTo>
                      <a:pt x="570414" y="0"/>
                    </a:moveTo>
                    <a:lnTo>
                      <a:pt x="570414" y="0"/>
                    </a:lnTo>
                    <a:lnTo>
                      <a:pt x="573967" y="0"/>
                    </a:lnTo>
                  </a:path>
                  <a:path w="2103120">
                    <a:moveTo>
                      <a:pt x="589110" y="0"/>
                    </a:moveTo>
                    <a:lnTo>
                      <a:pt x="589110" y="0"/>
                    </a:lnTo>
                    <a:lnTo>
                      <a:pt x="592973" y="0"/>
                    </a:lnTo>
                  </a:path>
                  <a:path w="2103120">
                    <a:moveTo>
                      <a:pt x="607231" y="0"/>
                    </a:moveTo>
                    <a:lnTo>
                      <a:pt x="607231" y="0"/>
                    </a:lnTo>
                    <a:lnTo>
                      <a:pt x="610796" y="0"/>
                    </a:lnTo>
                  </a:path>
                  <a:path w="2103120">
                    <a:moveTo>
                      <a:pt x="626238" y="0"/>
                    </a:moveTo>
                    <a:lnTo>
                      <a:pt x="626238" y="0"/>
                    </a:lnTo>
                    <a:lnTo>
                      <a:pt x="629790" y="0"/>
                    </a:lnTo>
                  </a:path>
                  <a:path w="2103120">
                    <a:moveTo>
                      <a:pt x="644048" y="0"/>
                    </a:moveTo>
                    <a:lnTo>
                      <a:pt x="644048" y="0"/>
                    </a:lnTo>
                    <a:lnTo>
                      <a:pt x="647613" y="0"/>
                    </a:lnTo>
                  </a:path>
                  <a:path w="2103120">
                    <a:moveTo>
                      <a:pt x="663055" y="0"/>
                    </a:moveTo>
                    <a:lnTo>
                      <a:pt x="663055" y="0"/>
                    </a:lnTo>
                    <a:lnTo>
                      <a:pt x="666619" y="0"/>
                    </a:lnTo>
                  </a:path>
                  <a:path w="2103120">
                    <a:moveTo>
                      <a:pt x="680865" y="0"/>
                    </a:moveTo>
                    <a:lnTo>
                      <a:pt x="680865" y="0"/>
                    </a:lnTo>
                    <a:lnTo>
                      <a:pt x="684430" y="0"/>
                    </a:lnTo>
                  </a:path>
                  <a:path w="2103120">
                    <a:moveTo>
                      <a:pt x="699872" y="0"/>
                    </a:moveTo>
                    <a:lnTo>
                      <a:pt x="699872" y="0"/>
                    </a:lnTo>
                    <a:lnTo>
                      <a:pt x="703437" y="0"/>
                    </a:lnTo>
                  </a:path>
                  <a:path w="2103120">
                    <a:moveTo>
                      <a:pt x="717982" y="0"/>
                    </a:moveTo>
                    <a:lnTo>
                      <a:pt x="717982" y="0"/>
                    </a:lnTo>
                    <a:lnTo>
                      <a:pt x="721546" y="0"/>
                    </a:lnTo>
                  </a:path>
                  <a:path w="2103120">
                    <a:moveTo>
                      <a:pt x="736689" y="0"/>
                    </a:moveTo>
                    <a:lnTo>
                      <a:pt x="736689" y="0"/>
                    </a:lnTo>
                    <a:lnTo>
                      <a:pt x="740254" y="0"/>
                    </a:lnTo>
                  </a:path>
                  <a:path w="2103120">
                    <a:moveTo>
                      <a:pt x="754811" y="0"/>
                    </a:moveTo>
                    <a:lnTo>
                      <a:pt x="754811" y="0"/>
                    </a:lnTo>
                    <a:lnTo>
                      <a:pt x="758363" y="0"/>
                    </a:lnTo>
                  </a:path>
                  <a:path w="2103120">
                    <a:moveTo>
                      <a:pt x="773518" y="0"/>
                    </a:moveTo>
                    <a:lnTo>
                      <a:pt x="773518" y="0"/>
                    </a:lnTo>
                    <a:lnTo>
                      <a:pt x="777071" y="0"/>
                    </a:lnTo>
                  </a:path>
                  <a:path w="2103120">
                    <a:moveTo>
                      <a:pt x="791664" y="0"/>
                    </a:moveTo>
                    <a:lnTo>
                      <a:pt x="791664" y="0"/>
                    </a:lnTo>
                    <a:lnTo>
                      <a:pt x="795133" y="0"/>
                    </a:lnTo>
                  </a:path>
                  <a:path w="2103120">
                    <a:moveTo>
                      <a:pt x="810682" y="0"/>
                    </a:moveTo>
                    <a:lnTo>
                      <a:pt x="810682" y="0"/>
                    </a:lnTo>
                    <a:lnTo>
                      <a:pt x="813314" y="0"/>
                    </a:lnTo>
                  </a:path>
                  <a:path w="2103120">
                    <a:moveTo>
                      <a:pt x="828505" y="0"/>
                    </a:moveTo>
                    <a:lnTo>
                      <a:pt x="828505" y="0"/>
                    </a:lnTo>
                    <a:lnTo>
                      <a:pt x="831974" y="0"/>
                    </a:lnTo>
                  </a:path>
                  <a:path w="2103120">
                    <a:moveTo>
                      <a:pt x="847404" y="0"/>
                    </a:moveTo>
                    <a:lnTo>
                      <a:pt x="847404" y="0"/>
                    </a:lnTo>
                    <a:lnTo>
                      <a:pt x="850155" y="0"/>
                    </a:lnTo>
                  </a:path>
                  <a:path w="2103120">
                    <a:moveTo>
                      <a:pt x="865226" y="0"/>
                    </a:moveTo>
                    <a:lnTo>
                      <a:pt x="865226" y="0"/>
                    </a:lnTo>
                    <a:lnTo>
                      <a:pt x="868815" y="0"/>
                    </a:lnTo>
                  </a:path>
                  <a:path w="2103120">
                    <a:moveTo>
                      <a:pt x="884245" y="0"/>
                    </a:moveTo>
                    <a:lnTo>
                      <a:pt x="884245" y="0"/>
                    </a:lnTo>
                    <a:lnTo>
                      <a:pt x="886996" y="0"/>
                    </a:lnTo>
                  </a:path>
                  <a:path w="2103120">
                    <a:moveTo>
                      <a:pt x="902426" y="0"/>
                    </a:moveTo>
                    <a:lnTo>
                      <a:pt x="902426" y="0"/>
                    </a:lnTo>
                    <a:lnTo>
                      <a:pt x="905895" y="0"/>
                    </a:lnTo>
                  </a:path>
                  <a:path w="2103120">
                    <a:moveTo>
                      <a:pt x="921086" y="0"/>
                    </a:moveTo>
                    <a:lnTo>
                      <a:pt x="921086" y="0"/>
                    </a:lnTo>
                    <a:lnTo>
                      <a:pt x="923717" y="0"/>
                    </a:lnTo>
                  </a:path>
                  <a:path w="2103120">
                    <a:moveTo>
                      <a:pt x="939148" y="0"/>
                    </a:moveTo>
                    <a:lnTo>
                      <a:pt x="939148" y="0"/>
                    </a:lnTo>
                    <a:lnTo>
                      <a:pt x="942736" y="0"/>
                    </a:lnTo>
                  </a:path>
                  <a:path w="2103120">
                    <a:moveTo>
                      <a:pt x="957927" y="0"/>
                    </a:moveTo>
                    <a:lnTo>
                      <a:pt x="957927" y="0"/>
                    </a:lnTo>
                    <a:lnTo>
                      <a:pt x="960559" y="0"/>
                    </a:lnTo>
                  </a:path>
                  <a:path w="2103120">
                    <a:moveTo>
                      <a:pt x="975989" y="0"/>
                    </a:moveTo>
                    <a:lnTo>
                      <a:pt x="975989" y="0"/>
                    </a:lnTo>
                    <a:lnTo>
                      <a:pt x="979577" y="0"/>
                    </a:lnTo>
                  </a:path>
                  <a:path w="2103120">
                    <a:moveTo>
                      <a:pt x="995007" y="0"/>
                    </a:moveTo>
                    <a:lnTo>
                      <a:pt x="995007" y="0"/>
                    </a:lnTo>
                    <a:lnTo>
                      <a:pt x="997639" y="0"/>
                    </a:lnTo>
                  </a:path>
                  <a:path w="2103120">
                    <a:moveTo>
                      <a:pt x="1012830" y="0"/>
                    </a:moveTo>
                    <a:lnTo>
                      <a:pt x="1012830" y="0"/>
                    </a:lnTo>
                    <a:lnTo>
                      <a:pt x="1016418" y="0"/>
                    </a:lnTo>
                  </a:path>
                  <a:path w="2103120">
                    <a:moveTo>
                      <a:pt x="1031011" y="0"/>
                    </a:moveTo>
                    <a:lnTo>
                      <a:pt x="1031011" y="0"/>
                    </a:lnTo>
                    <a:lnTo>
                      <a:pt x="1034480" y="0"/>
                    </a:lnTo>
                  </a:path>
                  <a:path w="2103120">
                    <a:moveTo>
                      <a:pt x="1049671" y="0"/>
                    </a:moveTo>
                    <a:lnTo>
                      <a:pt x="1049671" y="0"/>
                    </a:lnTo>
                    <a:lnTo>
                      <a:pt x="1053259" y="0"/>
                    </a:lnTo>
                  </a:path>
                  <a:path w="2103120">
                    <a:moveTo>
                      <a:pt x="1067733" y="0"/>
                    </a:moveTo>
                    <a:lnTo>
                      <a:pt x="1067733" y="0"/>
                    </a:lnTo>
                    <a:lnTo>
                      <a:pt x="1071321" y="0"/>
                    </a:lnTo>
                  </a:path>
                  <a:path w="2103120">
                    <a:moveTo>
                      <a:pt x="1086751" y="0"/>
                    </a:moveTo>
                    <a:lnTo>
                      <a:pt x="1086751" y="0"/>
                    </a:lnTo>
                    <a:lnTo>
                      <a:pt x="1090340" y="0"/>
                    </a:lnTo>
                  </a:path>
                  <a:path w="2103120">
                    <a:moveTo>
                      <a:pt x="1104574" y="0"/>
                    </a:moveTo>
                    <a:lnTo>
                      <a:pt x="1104574" y="0"/>
                    </a:lnTo>
                    <a:lnTo>
                      <a:pt x="1108162" y="0"/>
                    </a:lnTo>
                  </a:path>
                  <a:path w="2103120">
                    <a:moveTo>
                      <a:pt x="1123592" y="0"/>
                    </a:moveTo>
                    <a:lnTo>
                      <a:pt x="1123592" y="0"/>
                    </a:lnTo>
                    <a:lnTo>
                      <a:pt x="1127181" y="0"/>
                    </a:lnTo>
                  </a:path>
                  <a:path w="2103120">
                    <a:moveTo>
                      <a:pt x="1141415" y="0"/>
                    </a:moveTo>
                    <a:lnTo>
                      <a:pt x="1141415" y="0"/>
                    </a:lnTo>
                    <a:lnTo>
                      <a:pt x="1145003" y="0"/>
                    </a:lnTo>
                  </a:path>
                  <a:path w="2103120">
                    <a:moveTo>
                      <a:pt x="1160433" y="0"/>
                    </a:moveTo>
                    <a:lnTo>
                      <a:pt x="1160433" y="0"/>
                    </a:lnTo>
                    <a:lnTo>
                      <a:pt x="1164022" y="0"/>
                    </a:lnTo>
                  </a:path>
                  <a:path w="2103120">
                    <a:moveTo>
                      <a:pt x="1178256" y="0"/>
                    </a:moveTo>
                    <a:lnTo>
                      <a:pt x="1178256" y="0"/>
                    </a:lnTo>
                    <a:lnTo>
                      <a:pt x="1182083" y="0"/>
                    </a:lnTo>
                  </a:path>
                  <a:path w="2103120">
                    <a:moveTo>
                      <a:pt x="1197274" y="0"/>
                    </a:moveTo>
                    <a:lnTo>
                      <a:pt x="1197274" y="0"/>
                    </a:lnTo>
                    <a:lnTo>
                      <a:pt x="1200743" y="0"/>
                    </a:lnTo>
                  </a:path>
                  <a:path w="2103120">
                    <a:moveTo>
                      <a:pt x="1215336" y="0"/>
                    </a:moveTo>
                    <a:lnTo>
                      <a:pt x="1215336" y="0"/>
                    </a:lnTo>
                    <a:lnTo>
                      <a:pt x="1218924" y="0"/>
                    </a:lnTo>
                  </a:path>
                  <a:path w="2103120">
                    <a:moveTo>
                      <a:pt x="1234115" y="0"/>
                    </a:moveTo>
                    <a:lnTo>
                      <a:pt x="1234115" y="0"/>
                    </a:lnTo>
                    <a:lnTo>
                      <a:pt x="1237584" y="0"/>
                    </a:lnTo>
                  </a:path>
                  <a:path w="2103120">
                    <a:moveTo>
                      <a:pt x="1252177" y="0"/>
                    </a:moveTo>
                    <a:lnTo>
                      <a:pt x="1252177" y="0"/>
                    </a:lnTo>
                    <a:lnTo>
                      <a:pt x="1255766" y="0"/>
                    </a:lnTo>
                  </a:path>
                  <a:path w="2103120">
                    <a:moveTo>
                      <a:pt x="1270837" y="0"/>
                    </a:moveTo>
                    <a:lnTo>
                      <a:pt x="1270837" y="0"/>
                    </a:lnTo>
                    <a:lnTo>
                      <a:pt x="1274784" y="0"/>
                    </a:lnTo>
                  </a:path>
                  <a:path w="2103120">
                    <a:moveTo>
                      <a:pt x="1289018" y="0"/>
                    </a:moveTo>
                    <a:lnTo>
                      <a:pt x="1289018" y="0"/>
                    </a:lnTo>
                    <a:lnTo>
                      <a:pt x="1292607" y="0"/>
                    </a:lnTo>
                  </a:path>
                  <a:path w="2103120">
                    <a:moveTo>
                      <a:pt x="1308037" y="0"/>
                    </a:moveTo>
                    <a:lnTo>
                      <a:pt x="1308037" y="0"/>
                    </a:lnTo>
                    <a:lnTo>
                      <a:pt x="1311506" y="0"/>
                    </a:lnTo>
                  </a:path>
                  <a:path w="2103120">
                    <a:moveTo>
                      <a:pt x="1325859" y="0"/>
                    </a:moveTo>
                    <a:lnTo>
                      <a:pt x="1325859" y="0"/>
                    </a:lnTo>
                    <a:lnTo>
                      <a:pt x="1329328" y="0"/>
                    </a:lnTo>
                  </a:path>
                  <a:path w="2103120">
                    <a:moveTo>
                      <a:pt x="1344758" y="0"/>
                    </a:moveTo>
                    <a:lnTo>
                      <a:pt x="1344758" y="0"/>
                    </a:lnTo>
                    <a:lnTo>
                      <a:pt x="1348347" y="0"/>
                    </a:lnTo>
                  </a:path>
                  <a:path w="2103120">
                    <a:moveTo>
                      <a:pt x="1362581" y="0"/>
                    </a:moveTo>
                    <a:lnTo>
                      <a:pt x="1362581" y="0"/>
                    </a:lnTo>
                    <a:lnTo>
                      <a:pt x="1366528" y="0"/>
                    </a:lnTo>
                  </a:path>
                  <a:path w="2103120">
                    <a:moveTo>
                      <a:pt x="1381599" y="0"/>
                    </a:moveTo>
                    <a:lnTo>
                      <a:pt x="1381599" y="0"/>
                    </a:lnTo>
                    <a:lnTo>
                      <a:pt x="1384350" y="0"/>
                    </a:lnTo>
                  </a:path>
                  <a:path w="2103120">
                    <a:moveTo>
                      <a:pt x="1399781" y="0"/>
                    </a:moveTo>
                    <a:lnTo>
                      <a:pt x="1399781" y="0"/>
                    </a:lnTo>
                    <a:lnTo>
                      <a:pt x="1403369" y="0"/>
                    </a:lnTo>
                  </a:path>
                  <a:path w="2103120">
                    <a:moveTo>
                      <a:pt x="1418440" y="0"/>
                    </a:moveTo>
                    <a:lnTo>
                      <a:pt x="1418440" y="0"/>
                    </a:lnTo>
                    <a:lnTo>
                      <a:pt x="1421072" y="0"/>
                    </a:lnTo>
                  </a:path>
                  <a:path w="2103120">
                    <a:moveTo>
                      <a:pt x="1436622" y="0"/>
                    </a:moveTo>
                    <a:lnTo>
                      <a:pt x="1436622" y="0"/>
                    </a:lnTo>
                    <a:lnTo>
                      <a:pt x="1440090" y="0"/>
                    </a:lnTo>
                  </a:path>
                  <a:path w="2103120">
                    <a:moveTo>
                      <a:pt x="1455281" y="0"/>
                    </a:moveTo>
                    <a:lnTo>
                      <a:pt x="1455281" y="0"/>
                    </a:lnTo>
                    <a:lnTo>
                      <a:pt x="1458272" y="0"/>
                    </a:lnTo>
                  </a:path>
                  <a:path w="2103120">
                    <a:moveTo>
                      <a:pt x="1473343" y="0"/>
                    </a:moveTo>
                    <a:lnTo>
                      <a:pt x="1473343" y="0"/>
                    </a:lnTo>
                    <a:lnTo>
                      <a:pt x="1476932" y="0"/>
                    </a:lnTo>
                  </a:path>
                  <a:path w="2103120">
                    <a:moveTo>
                      <a:pt x="1491524" y="0"/>
                    </a:moveTo>
                    <a:lnTo>
                      <a:pt x="1491524" y="0"/>
                    </a:lnTo>
                    <a:lnTo>
                      <a:pt x="1495113" y="0"/>
                    </a:lnTo>
                  </a:path>
                  <a:path w="2103120">
                    <a:moveTo>
                      <a:pt x="1510184" y="0"/>
                    </a:moveTo>
                    <a:lnTo>
                      <a:pt x="1510184" y="0"/>
                    </a:lnTo>
                    <a:lnTo>
                      <a:pt x="1513773" y="0"/>
                    </a:lnTo>
                  </a:path>
                  <a:path w="2103120">
                    <a:moveTo>
                      <a:pt x="1528366" y="0"/>
                    </a:moveTo>
                    <a:lnTo>
                      <a:pt x="1528366" y="0"/>
                    </a:lnTo>
                    <a:lnTo>
                      <a:pt x="1531834" y="0"/>
                    </a:lnTo>
                  </a:path>
                  <a:path w="2103120">
                    <a:moveTo>
                      <a:pt x="1547025" y="0"/>
                    </a:moveTo>
                    <a:lnTo>
                      <a:pt x="1547025" y="0"/>
                    </a:lnTo>
                    <a:lnTo>
                      <a:pt x="1550853" y="0"/>
                    </a:lnTo>
                  </a:path>
                  <a:path w="2103120">
                    <a:moveTo>
                      <a:pt x="1565087" y="0"/>
                    </a:moveTo>
                    <a:lnTo>
                      <a:pt x="1565087" y="0"/>
                    </a:lnTo>
                    <a:lnTo>
                      <a:pt x="1568675" y="0"/>
                    </a:lnTo>
                  </a:path>
                  <a:path w="2103120">
                    <a:moveTo>
                      <a:pt x="1584106" y="0"/>
                    </a:moveTo>
                    <a:lnTo>
                      <a:pt x="1584106" y="0"/>
                    </a:lnTo>
                    <a:lnTo>
                      <a:pt x="1587694" y="0"/>
                    </a:lnTo>
                  </a:path>
                  <a:path w="2103120">
                    <a:moveTo>
                      <a:pt x="1601928" y="0"/>
                    </a:moveTo>
                    <a:lnTo>
                      <a:pt x="1601928" y="0"/>
                    </a:lnTo>
                    <a:lnTo>
                      <a:pt x="1605516" y="0"/>
                    </a:lnTo>
                  </a:path>
                  <a:path w="2103120">
                    <a:moveTo>
                      <a:pt x="1620947" y="0"/>
                    </a:moveTo>
                    <a:lnTo>
                      <a:pt x="1620947" y="0"/>
                    </a:lnTo>
                    <a:lnTo>
                      <a:pt x="1624535" y="0"/>
                    </a:lnTo>
                  </a:path>
                  <a:path w="2103120">
                    <a:moveTo>
                      <a:pt x="1638769" y="0"/>
                    </a:moveTo>
                    <a:lnTo>
                      <a:pt x="1638769" y="0"/>
                    </a:lnTo>
                    <a:lnTo>
                      <a:pt x="1642597" y="0"/>
                    </a:lnTo>
                  </a:path>
                  <a:path w="2103120">
                    <a:moveTo>
                      <a:pt x="1657788" y="0"/>
                    </a:moveTo>
                    <a:lnTo>
                      <a:pt x="1657788" y="0"/>
                    </a:lnTo>
                    <a:lnTo>
                      <a:pt x="1661376" y="0"/>
                    </a:lnTo>
                  </a:path>
                  <a:path w="2103120">
                    <a:moveTo>
                      <a:pt x="1675849" y="0"/>
                    </a:moveTo>
                    <a:lnTo>
                      <a:pt x="1675849" y="0"/>
                    </a:lnTo>
                    <a:lnTo>
                      <a:pt x="1679438" y="0"/>
                    </a:lnTo>
                  </a:path>
                  <a:path w="2103120">
                    <a:moveTo>
                      <a:pt x="1694629" y="0"/>
                    </a:moveTo>
                    <a:lnTo>
                      <a:pt x="1694629" y="0"/>
                    </a:lnTo>
                    <a:lnTo>
                      <a:pt x="1698217" y="0"/>
                    </a:lnTo>
                  </a:path>
                  <a:path w="2103120">
                    <a:moveTo>
                      <a:pt x="1712690" y="0"/>
                    </a:moveTo>
                    <a:lnTo>
                      <a:pt x="1712690" y="0"/>
                    </a:lnTo>
                    <a:lnTo>
                      <a:pt x="1716279" y="0"/>
                    </a:lnTo>
                  </a:path>
                  <a:path w="2103120">
                    <a:moveTo>
                      <a:pt x="1731470" y="0"/>
                    </a:moveTo>
                    <a:lnTo>
                      <a:pt x="1731470" y="0"/>
                    </a:lnTo>
                    <a:lnTo>
                      <a:pt x="1735297" y="0"/>
                    </a:lnTo>
                  </a:path>
                  <a:path w="2103120">
                    <a:moveTo>
                      <a:pt x="1749532" y="0"/>
                    </a:moveTo>
                    <a:lnTo>
                      <a:pt x="1749532" y="0"/>
                    </a:lnTo>
                    <a:lnTo>
                      <a:pt x="1753120" y="0"/>
                    </a:lnTo>
                  </a:path>
                  <a:path w="2103120">
                    <a:moveTo>
                      <a:pt x="1768550" y="0"/>
                    </a:moveTo>
                    <a:lnTo>
                      <a:pt x="1768550" y="0"/>
                    </a:lnTo>
                    <a:lnTo>
                      <a:pt x="1772139" y="0"/>
                    </a:lnTo>
                  </a:path>
                  <a:path w="2103120">
                    <a:moveTo>
                      <a:pt x="1786373" y="0"/>
                    </a:moveTo>
                    <a:lnTo>
                      <a:pt x="1786373" y="0"/>
                    </a:lnTo>
                    <a:lnTo>
                      <a:pt x="1789961" y="0"/>
                    </a:lnTo>
                  </a:path>
                  <a:path w="2103120">
                    <a:moveTo>
                      <a:pt x="1805391" y="0"/>
                    </a:moveTo>
                    <a:lnTo>
                      <a:pt x="1805391" y="0"/>
                    </a:lnTo>
                    <a:lnTo>
                      <a:pt x="1808023" y="0"/>
                    </a:lnTo>
                  </a:path>
                  <a:path w="2103120">
                    <a:moveTo>
                      <a:pt x="1823214" y="0"/>
                    </a:moveTo>
                    <a:lnTo>
                      <a:pt x="1823214" y="0"/>
                    </a:lnTo>
                    <a:lnTo>
                      <a:pt x="1826682" y="0"/>
                    </a:lnTo>
                  </a:path>
                  <a:path w="2103120">
                    <a:moveTo>
                      <a:pt x="1842232" y="0"/>
                    </a:moveTo>
                    <a:lnTo>
                      <a:pt x="1842232" y="0"/>
                    </a:lnTo>
                    <a:lnTo>
                      <a:pt x="1844864" y="0"/>
                    </a:lnTo>
                  </a:path>
                  <a:path w="2103120">
                    <a:moveTo>
                      <a:pt x="1860294" y="0"/>
                    </a:moveTo>
                    <a:lnTo>
                      <a:pt x="1860294" y="0"/>
                    </a:lnTo>
                    <a:lnTo>
                      <a:pt x="1863882" y="0"/>
                    </a:lnTo>
                  </a:path>
                  <a:path w="2103120">
                    <a:moveTo>
                      <a:pt x="1878954" y="0"/>
                    </a:moveTo>
                    <a:lnTo>
                      <a:pt x="1878954" y="0"/>
                    </a:lnTo>
                    <a:lnTo>
                      <a:pt x="1881705" y="0"/>
                    </a:lnTo>
                  </a:path>
                  <a:path w="2103120">
                    <a:moveTo>
                      <a:pt x="1897135" y="0"/>
                    </a:moveTo>
                    <a:lnTo>
                      <a:pt x="1897135" y="0"/>
                    </a:lnTo>
                    <a:lnTo>
                      <a:pt x="1900723" y="0"/>
                    </a:lnTo>
                  </a:path>
                  <a:path w="2103120">
                    <a:moveTo>
                      <a:pt x="1915795" y="0"/>
                    </a:moveTo>
                    <a:lnTo>
                      <a:pt x="1915795" y="0"/>
                    </a:lnTo>
                    <a:lnTo>
                      <a:pt x="1918546" y="0"/>
                    </a:lnTo>
                  </a:path>
                  <a:path w="2103120">
                    <a:moveTo>
                      <a:pt x="1933976" y="0"/>
                    </a:moveTo>
                    <a:lnTo>
                      <a:pt x="1933976" y="0"/>
                    </a:lnTo>
                    <a:lnTo>
                      <a:pt x="1937445" y="0"/>
                    </a:lnTo>
                  </a:path>
                  <a:path w="2103120">
                    <a:moveTo>
                      <a:pt x="1952038" y="0"/>
                    </a:moveTo>
                    <a:lnTo>
                      <a:pt x="1952038" y="0"/>
                    </a:lnTo>
                    <a:lnTo>
                      <a:pt x="1955626" y="0"/>
                    </a:lnTo>
                  </a:path>
                  <a:path w="2103120">
                    <a:moveTo>
                      <a:pt x="1970698" y="0"/>
                    </a:moveTo>
                    <a:lnTo>
                      <a:pt x="1970698" y="0"/>
                    </a:lnTo>
                    <a:lnTo>
                      <a:pt x="1974286" y="0"/>
                    </a:lnTo>
                  </a:path>
                  <a:path w="2103120">
                    <a:moveTo>
                      <a:pt x="1988879" y="0"/>
                    </a:moveTo>
                    <a:lnTo>
                      <a:pt x="1988879" y="0"/>
                    </a:lnTo>
                    <a:lnTo>
                      <a:pt x="1992467" y="0"/>
                    </a:lnTo>
                  </a:path>
                  <a:path w="2103120">
                    <a:moveTo>
                      <a:pt x="2007539" y="0"/>
                    </a:moveTo>
                    <a:lnTo>
                      <a:pt x="2007539" y="0"/>
                    </a:lnTo>
                    <a:lnTo>
                      <a:pt x="2011127" y="0"/>
                    </a:lnTo>
                  </a:path>
                  <a:path w="2103120">
                    <a:moveTo>
                      <a:pt x="2025720" y="0"/>
                    </a:moveTo>
                    <a:lnTo>
                      <a:pt x="2025720" y="0"/>
                    </a:lnTo>
                    <a:lnTo>
                      <a:pt x="2029308" y="0"/>
                    </a:lnTo>
                  </a:path>
                  <a:path w="2103120">
                    <a:moveTo>
                      <a:pt x="2044739" y="0"/>
                    </a:moveTo>
                    <a:lnTo>
                      <a:pt x="2044739" y="0"/>
                    </a:lnTo>
                    <a:lnTo>
                      <a:pt x="2048207" y="0"/>
                    </a:lnTo>
                  </a:path>
                  <a:path w="2103120">
                    <a:moveTo>
                      <a:pt x="2062561" y="0"/>
                    </a:moveTo>
                    <a:lnTo>
                      <a:pt x="2062561" y="0"/>
                    </a:lnTo>
                    <a:lnTo>
                      <a:pt x="2066030" y="0"/>
                    </a:lnTo>
                  </a:path>
                  <a:path w="2103120">
                    <a:moveTo>
                      <a:pt x="2081460" y="0"/>
                    </a:moveTo>
                    <a:lnTo>
                      <a:pt x="2081460" y="0"/>
                    </a:lnTo>
                    <a:lnTo>
                      <a:pt x="2085048" y="0"/>
                    </a:lnTo>
                  </a:path>
                  <a:path w="2103120">
                    <a:moveTo>
                      <a:pt x="2099282" y="0"/>
                    </a:moveTo>
                    <a:lnTo>
                      <a:pt x="2099282" y="0"/>
                    </a:lnTo>
                    <a:lnTo>
                      <a:pt x="2102871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6" name="object 243">
                <a:extLst>
                  <a:ext uri="{FF2B5EF4-FFF2-40B4-BE49-F238E27FC236}">
                    <a16:creationId xmlns:a16="http://schemas.microsoft.com/office/drawing/2014/main" id="{67EF2F0F-0939-4628-8985-009DAFA9E510}"/>
                  </a:ext>
                </a:extLst>
              </p:cNvPr>
              <p:cNvSpPr/>
              <p:nvPr/>
            </p:nvSpPr>
            <p:spPr>
              <a:xfrm>
                <a:off x="10667659" y="335297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5"/>
                    </a:moveTo>
                    <a:lnTo>
                      <a:pt x="1336" y="1845"/>
                    </a:lnTo>
                  </a:path>
                </a:pathLst>
              </a:custGeom>
              <a:ln w="3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7" name="object 244">
                <a:extLst>
                  <a:ext uri="{FF2B5EF4-FFF2-40B4-BE49-F238E27FC236}">
                    <a16:creationId xmlns:a16="http://schemas.microsoft.com/office/drawing/2014/main" id="{A4058613-3B8F-788D-C44B-BD6006382A68}"/>
                  </a:ext>
                </a:extLst>
              </p:cNvPr>
              <p:cNvSpPr/>
              <p:nvPr/>
            </p:nvSpPr>
            <p:spPr>
              <a:xfrm>
                <a:off x="10667659" y="333596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8" name="object 245">
                <a:extLst>
                  <a:ext uri="{FF2B5EF4-FFF2-40B4-BE49-F238E27FC236}">
                    <a16:creationId xmlns:a16="http://schemas.microsoft.com/office/drawing/2014/main" id="{B6F96A72-0C3D-CC87-29CB-34E5EEE471CE}"/>
                  </a:ext>
                </a:extLst>
              </p:cNvPr>
              <p:cNvSpPr/>
              <p:nvPr/>
            </p:nvSpPr>
            <p:spPr>
              <a:xfrm>
                <a:off x="10667659" y="331779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9" name="object 246">
                <a:extLst>
                  <a:ext uri="{FF2B5EF4-FFF2-40B4-BE49-F238E27FC236}">
                    <a16:creationId xmlns:a16="http://schemas.microsoft.com/office/drawing/2014/main" id="{857E1F3C-982E-9426-8B2E-77FF983BE346}"/>
                  </a:ext>
                </a:extLst>
              </p:cNvPr>
              <p:cNvSpPr/>
              <p:nvPr/>
            </p:nvSpPr>
            <p:spPr>
              <a:xfrm>
                <a:off x="10667659" y="330077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0" name="object 247">
                <a:extLst>
                  <a:ext uri="{FF2B5EF4-FFF2-40B4-BE49-F238E27FC236}">
                    <a16:creationId xmlns:a16="http://schemas.microsoft.com/office/drawing/2014/main" id="{360C96F8-2681-FA92-F720-1E0A45A12382}"/>
                  </a:ext>
                </a:extLst>
              </p:cNvPr>
              <p:cNvSpPr/>
              <p:nvPr/>
            </p:nvSpPr>
            <p:spPr>
              <a:xfrm>
                <a:off x="10667659" y="328262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1" name="object 248">
                <a:extLst>
                  <a:ext uri="{FF2B5EF4-FFF2-40B4-BE49-F238E27FC236}">
                    <a16:creationId xmlns:a16="http://schemas.microsoft.com/office/drawing/2014/main" id="{A2F0F988-A435-DDDB-B5F2-99AD6B22BB0A}"/>
                  </a:ext>
                </a:extLst>
              </p:cNvPr>
              <p:cNvSpPr/>
              <p:nvPr/>
            </p:nvSpPr>
            <p:spPr>
              <a:xfrm>
                <a:off x="10666323" y="3231830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78"/>
                    </a:moveTo>
                    <a:lnTo>
                      <a:pt x="2672" y="35178"/>
                    </a:lnTo>
                  </a:path>
                  <a:path w="3175" h="35560">
                    <a:moveTo>
                      <a:pt x="0" y="17303"/>
                    </a:moveTo>
                    <a:lnTo>
                      <a:pt x="2672" y="17303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2" name="object 249">
                <a:extLst>
                  <a:ext uri="{FF2B5EF4-FFF2-40B4-BE49-F238E27FC236}">
                    <a16:creationId xmlns:a16="http://schemas.microsoft.com/office/drawing/2014/main" id="{90AAB6CB-EE82-9E08-4493-8F77A7178CD4}"/>
                  </a:ext>
                </a:extLst>
              </p:cNvPr>
              <p:cNvSpPr/>
              <p:nvPr/>
            </p:nvSpPr>
            <p:spPr>
              <a:xfrm>
                <a:off x="10667659" y="321196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5"/>
                    </a:moveTo>
                    <a:lnTo>
                      <a:pt x="1336" y="1845"/>
                    </a:lnTo>
                  </a:path>
                </a:pathLst>
              </a:custGeom>
              <a:ln w="3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3" name="object 250">
                <a:extLst>
                  <a:ext uri="{FF2B5EF4-FFF2-40B4-BE49-F238E27FC236}">
                    <a16:creationId xmlns:a16="http://schemas.microsoft.com/office/drawing/2014/main" id="{BE40587B-2312-34A3-DCF1-B6E0BD86354F}"/>
                  </a:ext>
                </a:extLst>
              </p:cNvPr>
              <p:cNvSpPr/>
              <p:nvPr/>
            </p:nvSpPr>
            <p:spPr>
              <a:xfrm>
                <a:off x="10666323" y="3178491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4" name="object 251">
                <a:extLst>
                  <a:ext uri="{FF2B5EF4-FFF2-40B4-BE49-F238E27FC236}">
                    <a16:creationId xmlns:a16="http://schemas.microsoft.com/office/drawing/2014/main" id="{E506770E-7CA5-7825-3755-816498D3F3A0}"/>
                  </a:ext>
                </a:extLst>
              </p:cNvPr>
              <p:cNvSpPr/>
              <p:nvPr/>
            </p:nvSpPr>
            <p:spPr>
              <a:xfrm>
                <a:off x="10667659" y="315977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5" name="object 252">
                <a:extLst>
                  <a:ext uri="{FF2B5EF4-FFF2-40B4-BE49-F238E27FC236}">
                    <a16:creationId xmlns:a16="http://schemas.microsoft.com/office/drawing/2014/main" id="{41FA4E2A-F15F-ECAB-2E00-8A37E4501045}"/>
                  </a:ext>
                </a:extLst>
              </p:cNvPr>
              <p:cNvSpPr/>
              <p:nvPr/>
            </p:nvSpPr>
            <p:spPr>
              <a:xfrm>
                <a:off x="10667659" y="314161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6" name="object 253">
                <a:extLst>
                  <a:ext uri="{FF2B5EF4-FFF2-40B4-BE49-F238E27FC236}">
                    <a16:creationId xmlns:a16="http://schemas.microsoft.com/office/drawing/2014/main" id="{A6B5078E-F673-7582-0BFF-5C1681691DDC}"/>
                  </a:ext>
                </a:extLst>
              </p:cNvPr>
              <p:cNvSpPr/>
              <p:nvPr/>
            </p:nvSpPr>
            <p:spPr>
              <a:xfrm>
                <a:off x="10666323" y="3108128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7874"/>
                    </a:moveTo>
                    <a:lnTo>
                      <a:pt x="2672" y="17874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7" name="object 254">
                <a:extLst>
                  <a:ext uri="{FF2B5EF4-FFF2-40B4-BE49-F238E27FC236}">
                    <a16:creationId xmlns:a16="http://schemas.microsoft.com/office/drawing/2014/main" id="{08FDBAC9-ADE2-0D9F-BD22-133189022EBD}"/>
                  </a:ext>
                </a:extLst>
              </p:cNvPr>
              <p:cNvSpPr/>
              <p:nvPr/>
            </p:nvSpPr>
            <p:spPr>
              <a:xfrm>
                <a:off x="10667659" y="308911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8" name="object 255">
                <a:extLst>
                  <a:ext uri="{FF2B5EF4-FFF2-40B4-BE49-F238E27FC236}">
                    <a16:creationId xmlns:a16="http://schemas.microsoft.com/office/drawing/2014/main" id="{6FFC639D-4A37-7719-09D0-95B44CC6BB58}"/>
                  </a:ext>
                </a:extLst>
              </p:cNvPr>
              <p:cNvSpPr/>
              <p:nvPr/>
            </p:nvSpPr>
            <p:spPr>
              <a:xfrm>
                <a:off x="10667659" y="307181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417"/>
                    </a:moveTo>
                    <a:lnTo>
                      <a:pt x="1336" y="141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9" name="object 256">
                <a:extLst>
                  <a:ext uri="{FF2B5EF4-FFF2-40B4-BE49-F238E27FC236}">
                    <a16:creationId xmlns:a16="http://schemas.microsoft.com/office/drawing/2014/main" id="{C8D7A8E2-906F-0741-088F-5FAEE92A9222}"/>
                  </a:ext>
                </a:extLst>
              </p:cNvPr>
              <p:cNvSpPr/>
              <p:nvPr/>
            </p:nvSpPr>
            <p:spPr>
              <a:xfrm>
                <a:off x="10667659" y="305393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0" name="object 257">
                <a:extLst>
                  <a:ext uri="{FF2B5EF4-FFF2-40B4-BE49-F238E27FC236}">
                    <a16:creationId xmlns:a16="http://schemas.microsoft.com/office/drawing/2014/main" id="{CD31AAA0-2827-B7F9-51F0-CE8662EBFC1D}"/>
                  </a:ext>
                </a:extLst>
              </p:cNvPr>
              <p:cNvSpPr/>
              <p:nvPr/>
            </p:nvSpPr>
            <p:spPr>
              <a:xfrm>
                <a:off x="10667659" y="3036634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74"/>
                    </a:moveTo>
                    <a:lnTo>
                      <a:pt x="1336" y="12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1" name="object 258">
                <a:extLst>
                  <a:ext uri="{FF2B5EF4-FFF2-40B4-BE49-F238E27FC236}">
                    <a16:creationId xmlns:a16="http://schemas.microsoft.com/office/drawing/2014/main" id="{C65201E9-A482-36B7-5CC8-F3E65D6A20CE}"/>
                  </a:ext>
                </a:extLst>
              </p:cNvPr>
              <p:cNvSpPr/>
              <p:nvPr/>
            </p:nvSpPr>
            <p:spPr>
              <a:xfrm>
                <a:off x="10667659" y="301875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2" name="object 259">
                <a:extLst>
                  <a:ext uri="{FF2B5EF4-FFF2-40B4-BE49-F238E27FC236}">
                    <a16:creationId xmlns:a16="http://schemas.microsoft.com/office/drawing/2014/main" id="{C01BD306-6655-4427-71EF-E1DA3FFE19FC}"/>
                  </a:ext>
                </a:extLst>
              </p:cNvPr>
              <p:cNvSpPr/>
              <p:nvPr/>
            </p:nvSpPr>
            <p:spPr>
              <a:xfrm>
                <a:off x="10667659" y="3001456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74"/>
                    </a:moveTo>
                    <a:lnTo>
                      <a:pt x="1336" y="12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3" name="object 260">
                <a:extLst>
                  <a:ext uri="{FF2B5EF4-FFF2-40B4-BE49-F238E27FC236}">
                    <a16:creationId xmlns:a16="http://schemas.microsoft.com/office/drawing/2014/main" id="{B1EDB567-DEAC-2E3E-1710-4E20447D507A}"/>
                  </a:ext>
                </a:extLst>
              </p:cNvPr>
              <p:cNvSpPr/>
              <p:nvPr/>
            </p:nvSpPr>
            <p:spPr>
              <a:xfrm>
                <a:off x="10667659" y="298329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4" name="object 261">
                <a:extLst>
                  <a:ext uri="{FF2B5EF4-FFF2-40B4-BE49-F238E27FC236}">
                    <a16:creationId xmlns:a16="http://schemas.microsoft.com/office/drawing/2014/main" id="{8BB1087A-A6B8-58A1-4391-ED7570D86733}"/>
                  </a:ext>
                </a:extLst>
              </p:cNvPr>
              <p:cNvSpPr/>
              <p:nvPr/>
            </p:nvSpPr>
            <p:spPr>
              <a:xfrm>
                <a:off x="10667659" y="2966266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80"/>
                    </a:moveTo>
                    <a:lnTo>
                      <a:pt x="1336" y="128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5" name="object 262">
                <a:extLst>
                  <a:ext uri="{FF2B5EF4-FFF2-40B4-BE49-F238E27FC236}">
                    <a16:creationId xmlns:a16="http://schemas.microsoft.com/office/drawing/2014/main" id="{837C4B40-A518-A3BE-AEB0-98EC66EE3D05}"/>
                  </a:ext>
                </a:extLst>
              </p:cNvPr>
              <p:cNvSpPr/>
              <p:nvPr/>
            </p:nvSpPr>
            <p:spPr>
              <a:xfrm>
                <a:off x="10667659" y="294811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97"/>
                    </a:moveTo>
                    <a:lnTo>
                      <a:pt x="1336" y="1697"/>
                    </a:lnTo>
                  </a:path>
                </a:pathLst>
              </a:custGeom>
              <a:ln w="33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6" name="object 263">
                <a:extLst>
                  <a:ext uri="{FF2B5EF4-FFF2-40B4-BE49-F238E27FC236}">
                    <a16:creationId xmlns:a16="http://schemas.microsoft.com/office/drawing/2014/main" id="{2140AF21-9333-9CD1-5FEF-B9EF4305723F}"/>
                  </a:ext>
                </a:extLst>
              </p:cNvPr>
              <p:cNvSpPr/>
              <p:nvPr/>
            </p:nvSpPr>
            <p:spPr>
              <a:xfrm>
                <a:off x="10667659" y="2930802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417"/>
                    </a:moveTo>
                    <a:lnTo>
                      <a:pt x="1336" y="141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7" name="object 264">
                <a:extLst>
                  <a:ext uri="{FF2B5EF4-FFF2-40B4-BE49-F238E27FC236}">
                    <a16:creationId xmlns:a16="http://schemas.microsoft.com/office/drawing/2014/main" id="{4455016E-3D43-5EB4-A663-ED6544B64EB8}"/>
                  </a:ext>
                </a:extLst>
              </p:cNvPr>
              <p:cNvSpPr/>
              <p:nvPr/>
            </p:nvSpPr>
            <p:spPr>
              <a:xfrm>
                <a:off x="10667659" y="291292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8" name="object 265">
                <a:extLst>
                  <a:ext uri="{FF2B5EF4-FFF2-40B4-BE49-F238E27FC236}">
                    <a16:creationId xmlns:a16="http://schemas.microsoft.com/office/drawing/2014/main" id="{CAB82DDB-8AA3-E3D5-F874-D20DD2016296}"/>
                  </a:ext>
                </a:extLst>
              </p:cNvPr>
              <p:cNvSpPr/>
              <p:nvPr/>
            </p:nvSpPr>
            <p:spPr>
              <a:xfrm>
                <a:off x="10667659" y="289562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274"/>
                    </a:moveTo>
                    <a:lnTo>
                      <a:pt x="1336" y="12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9" name="object 266">
                <a:extLst>
                  <a:ext uri="{FF2B5EF4-FFF2-40B4-BE49-F238E27FC236}">
                    <a16:creationId xmlns:a16="http://schemas.microsoft.com/office/drawing/2014/main" id="{4F450BF5-54BC-8CC5-E492-1BBA1D3EA358}"/>
                  </a:ext>
                </a:extLst>
              </p:cNvPr>
              <p:cNvSpPr/>
              <p:nvPr/>
            </p:nvSpPr>
            <p:spPr>
              <a:xfrm>
                <a:off x="10667659" y="287774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0" name="object 267">
                <a:extLst>
                  <a:ext uri="{FF2B5EF4-FFF2-40B4-BE49-F238E27FC236}">
                    <a16:creationId xmlns:a16="http://schemas.microsoft.com/office/drawing/2014/main" id="{9D5C8B54-E1D8-683B-32E0-C426C9F71B15}"/>
                  </a:ext>
                </a:extLst>
              </p:cNvPr>
              <p:cNvSpPr/>
              <p:nvPr/>
            </p:nvSpPr>
            <p:spPr>
              <a:xfrm>
                <a:off x="10666323" y="2843987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1" name="object 268">
                <a:extLst>
                  <a:ext uri="{FF2B5EF4-FFF2-40B4-BE49-F238E27FC236}">
                    <a16:creationId xmlns:a16="http://schemas.microsoft.com/office/drawing/2014/main" id="{A32FB757-5EC8-6D7C-5E8A-276640F47BD0}"/>
                  </a:ext>
                </a:extLst>
              </p:cNvPr>
              <p:cNvSpPr/>
              <p:nvPr/>
            </p:nvSpPr>
            <p:spPr>
              <a:xfrm>
                <a:off x="10667659" y="282525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2" name="object 269">
                <a:extLst>
                  <a:ext uri="{FF2B5EF4-FFF2-40B4-BE49-F238E27FC236}">
                    <a16:creationId xmlns:a16="http://schemas.microsoft.com/office/drawing/2014/main" id="{FA2AC078-A31A-CD18-9F7D-339B062DCA8A}"/>
                  </a:ext>
                </a:extLst>
              </p:cNvPr>
              <p:cNvSpPr/>
              <p:nvPr/>
            </p:nvSpPr>
            <p:spPr>
              <a:xfrm>
                <a:off x="10667659" y="280710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3" name="object 270">
                <a:extLst>
                  <a:ext uri="{FF2B5EF4-FFF2-40B4-BE49-F238E27FC236}">
                    <a16:creationId xmlns:a16="http://schemas.microsoft.com/office/drawing/2014/main" id="{6AFF29E9-8F90-F899-865D-93E727094969}"/>
                  </a:ext>
                </a:extLst>
              </p:cNvPr>
              <p:cNvSpPr/>
              <p:nvPr/>
            </p:nvSpPr>
            <p:spPr>
              <a:xfrm>
                <a:off x="10667659" y="278979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5"/>
                    </a:moveTo>
                    <a:lnTo>
                      <a:pt x="1336" y="1845"/>
                    </a:lnTo>
                  </a:path>
                </a:pathLst>
              </a:custGeom>
              <a:ln w="3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4" name="object 271">
                <a:extLst>
                  <a:ext uri="{FF2B5EF4-FFF2-40B4-BE49-F238E27FC236}">
                    <a16:creationId xmlns:a16="http://schemas.microsoft.com/office/drawing/2014/main" id="{038990F2-27D3-1C23-1010-0D3765673974}"/>
                  </a:ext>
                </a:extLst>
              </p:cNvPr>
              <p:cNvSpPr/>
              <p:nvPr/>
            </p:nvSpPr>
            <p:spPr>
              <a:xfrm>
                <a:off x="10667659" y="277191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02"/>
                    </a:moveTo>
                    <a:lnTo>
                      <a:pt x="1336" y="1702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5" name="object 272">
                <a:extLst>
                  <a:ext uri="{FF2B5EF4-FFF2-40B4-BE49-F238E27FC236}">
                    <a16:creationId xmlns:a16="http://schemas.microsoft.com/office/drawing/2014/main" id="{48327BE3-F70F-1E82-6D40-D5ED0604C362}"/>
                  </a:ext>
                </a:extLst>
              </p:cNvPr>
              <p:cNvSpPr/>
              <p:nvPr/>
            </p:nvSpPr>
            <p:spPr>
              <a:xfrm>
                <a:off x="10666323" y="2721137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78"/>
                    </a:moveTo>
                    <a:lnTo>
                      <a:pt x="2672" y="35178"/>
                    </a:lnTo>
                  </a:path>
                  <a:path w="3175" h="35560">
                    <a:moveTo>
                      <a:pt x="0" y="17303"/>
                    </a:moveTo>
                    <a:lnTo>
                      <a:pt x="2672" y="17303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6" name="object 273">
                <a:extLst>
                  <a:ext uri="{FF2B5EF4-FFF2-40B4-BE49-F238E27FC236}">
                    <a16:creationId xmlns:a16="http://schemas.microsoft.com/office/drawing/2014/main" id="{F65E6B02-7C8D-D9B5-CED6-3826929C8D24}"/>
                  </a:ext>
                </a:extLst>
              </p:cNvPr>
              <p:cNvSpPr/>
              <p:nvPr/>
            </p:nvSpPr>
            <p:spPr>
              <a:xfrm>
                <a:off x="10666323" y="2667797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78"/>
                    </a:moveTo>
                    <a:lnTo>
                      <a:pt x="2672" y="35178"/>
                    </a:lnTo>
                  </a:path>
                  <a:path w="3175" h="35560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7" name="object 274">
                <a:extLst>
                  <a:ext uri="{FF2B5EF4-FFF2-40B4-BE49-F238E27FC236}">
                    <a16:creationId xmlns:a16="http://schemas.microsoft.com/office/drawing/2014/main" id="{EC17E970-C071-2ED3-ED91-0A44946A5CB7}"/>
                  </a:ext>
                </a:extLst>
              </p:cNvPr>
              <p:cNvSpPr/>
              <p:nvPr/>
            </p:nvSpPr>
            <p:spPr>
              <a:xfrm>
                <a:off x="10667659" y="264879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40"/>
                    </a:moveTo>
                    <a:lnTo>
                      <a:pt x="1336" y="1840"/>
                    </a:lnTo>
                  </a:path>
                </a:pathLst>
              </a:custGeom>
              <a:ln w="368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8" name="object 275">
                <a:extLst>
                  <a:ext uri="{FF2B5EF4-FFF2-40B4-BE49-F238E27FC236}">
                    <a16:creationId xmlns:a16="http://schemas.microsoft.com/office/drawing/2014/main" id="{7BD4F3A7-8A88-DE16-D29B-ED65AAE5D6B7}"/>
                  </a:ext>
                </a:extLst>
              </p:cNvPr>
              <p:cNvSpPr/>
              <p:nvPr/>
            </p:nvSpPr>
            <p:spPr>
              <a:xfrm>
                <a:off x="10666323" y="2597429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189"/>
                    </a:moveTo>
                    <a:lnTo>
                      <a:pt x="2672" y="35189"/>
                    </a:lnTo>
                  </a:path>
                  <a:path w="3175" h="35560">
                    <a:moveTo>
                      <a:pt x="0" y="17874"/>
                    </a:moveTo>
                    <a:lnTo>
                      <a:pt x="2672" y="17874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9" name="object 276">
                <a:extLst>
                  <a:ext uri="{FF2B5EF4-FFF2-40B4-BE49-F238E27FC236}">
                    <a16:creationId xmlns:a16="http://schemas.microsoft.com/office/drawing/2014/main" id="{0B0BFEAE-6F8B-1039-F0FB-C6EE63512008}"/>
                  </a:ext>
                </a:extLst>
              </p:cNvPr>
              <p:cNvSpPr/>
              <p:nvPr/>
            </p:nvSpPr>
            <p:spPr>
              <a:xfrm>
                <a:off x="10666323" y="2561965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60"/>
                    </a:moveTo>
                    <a:lnTo>
                      <a:pt x="2672" y="18160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0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0" name="object 277">
                <a:extLst>
                  <a:ext uri="{FF2B5EF4-FFF2-40B4-BE49-F238E27FC236}">
                    <a16:creationId xmlns:a16="http://schemas.microsoft.com/office/drawing/2014/main" id="{1375EE7F-203C-E027-073B-CDCC45DCF8CC}"/>
                  </a:ext>
                </a:extLst>
              </p:cNvPr>
              <p:cNvSpPr/>
              <p:nvPr/>
            </p:nvSpPr>
            <p:spPr>
              <a:xfrm>
                <a:off x="10667659" y="254319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1" name="object 278">
                <a:extLst>
                  <a:ext uri="{FF2B5EF4-FFF2-40B4-BE49-F238E27FC236}">
                    <a16:creationId xmlns:a16="http://schemas.microsoft.com/office/drawing/2014/main" id="{B515A75E-4E70-FE16-131E-40373E9F11D6}"/>
                  </a:ext>
                </a:extLst>
              </p:cNvPr>
              <p:cNvSpPr/>
              <p:nvPr/>
            </p:nvSpPr>
            <p:spPr>
              <a:xfrm>
                <a:off x="10667659" y="2525941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2" name="object 279">
                <a:extLst>
                  <a:ext uri="{FF2B5EF4-FFF2-40B4-BE49-F238E27FC236}">
                    <a16:creationId xmlns:a16="http://schemas.microsoft.com/office/drawing/2014/main" id="{062CE13C-AED4-9F13-B5A9-72AF283AB163}"/>
                  </a:ext>
                </a:extLst>
              </p:cNvPr>
              <p:cNvSpPr/>
              <p:nvPr/>
            </p:nvSpPr>
            <p:spPr>
              <a:xfrm>
                <a:off x="10667659" y="250776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28"/>
                    </a:moveTo>
                    <a:lnTo>
                      <a:pt x="1336" y="1828"/>
                    </a:lnTo>
                  </a:path>
                </a:pathLst>
              </a:custGeom>
              <a:ln w="36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3" name="object 280">
                <a:extLst>
                  <a:ext uri="{FF2B5EF4-FFF2-40B4-BE49-F238E27FC236}">
                    <a16:creationId xmlns:a16="http://schemas.microsoft.com/office/drawing/2014/main" id="{9A8BEEE4-8B6F-BA23-246B-BFC6D7585BE7}"/>
                  </a:ext>
                </a:extLst>
              </p:cNvPr>
              <p:cNvSpPr/>
              <p:nvPr/>
            </p:nvSpPr>
            <p:spPr>
              <a:xfrm>
                <a:off x="10667659" y="2490739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4" name="object 281">
                <a:extLst>
                  <a:ext uri="{FF2B5EF4-FFF2-40B4-BE49-F238E27FC236}">
                    <a16:creationId xmlns:a16="http://schemas.microsoft.com/office/drawing/2014/main" id="{1C5481F3-0603-E6D1-F92D-6D01C437DC24}"/>
                  </a:ext>
                </a:extLst>
              </p:cNvPr>
              <p:cNvSpPr/>
              <p:nvPr/>
            </p:nvSpPr>
            <p:spPr>
              <a:xfrm>
                <a:off x="10667659" y="247256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5" name="object 282">
                <a:extLst>
                  <a:ext uri="{FF2B5EF4-FFF2-40B4-BE49-F238E27FC236}">
                    <a16:creationId xmlns:a16="http://schemas.microsoft.com/office/drawing/2014/main" id="{13B4D57C-8BEF-50B0-F5AD-E7AD4563F935}"/>
                  </a:ext>
                </a:extLst>
              </p:cNvPr>
              <p:cNvSpPr/>
              <p:nvPr/>
            </p:nvSpPr>
            <p:spPr>
              <a:xfrm>
                <a:off x="10667659" y="2455538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314"/>
                    </a:moveTo>
                    <a:lnTo>
                      <a:pt x="1336" y="131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6" name="object 283">
                <a:extLst>
                  <a:ext uri="{FF2B5EF4-FFF2-40B4-BE49-F238E27FC236}">
                    <a16:creationId xmlns:a16="http://schemas.microsoft.com/office/drawing/2014/main" id="{5D9AC74F-3A72-AF86-C98C-92BD1799B903}"/>
                  </a:ext>
                </a:extLst>
              </p:cNvPr>
              <p:cNvSpPr/>
              <p:nvPr/>
            </p:nvSpPr>
            <p:spPr>
              <a:xfrm>
                <a:off x="10667659" y="243736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7" name="object 284">
                <a:extLst>
                  <a:ext uri="{FF2B5EF4-FFF2-40B4-BE49-F238E27FC236}">
                    <a16:creationId xmlns:a16="http://schemas.microsoft.com/office/drawing/2014/main" id="{95A3A01B-6E2D-6029-5F47-14713F36B8AB}"/>
                  </a:ext>
                </a:extLst>
              </p:cNvPr>
              <p:cNvSpPr/>
              <p:nvPr/>
            </p:nvSpPr>
            <p:spPr>
              <a:xfrm>
                <a:off x="10667659" y="2420108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8" name="object 285">
                <a:extLst>
                  <a:ext uri="{FF2B5EF4-FFF2-40B4-BE49-F238E27FC236}">
                    <a16:creationId xmlns:a16="http://schemas.microsoft.com/office/drawing/2014/main" id="{D82A0198-C872-75A0-2D74-338774D77345}"/>
                  </a:ext>
                </a:extLst>
              </p:cNvPr>
              <p:cNvSpPr/>
              <p:nvPr/>
            </p:nvSpPr>
            <p:spPr>
              <a:xfrm>
                <a:off x="10667659" y="240227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57"/>
                    </a:moveTo>
                    <a:lnTo>
                      <a:pt x="1336" y="1657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9" name="object 286">
                <a:extLst>
                  <a:ext uri="{FF2B5EF4-FFF2-40B4-BE49-F238E27FC236}">
                    <a16:creationId xmlns:a16="http://schemas.microsoft.com/office/drawing/2014/main" id="{C2D7837F-1896-3FEB-5D00-23E0A59DCC68}"/>
                  </a:ext>
                </a:extLst>
              </p:cNvPr>
              <p:cNvSpPr/>
              <p:nvPr/>
            </p:nvSpPr>
            <p:spPr>
              <a:xfrm>
                <a:off x="10667659" y="2384907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314"/>
                    </a:moveTo>
                    <a:lnTo>
                      <a:pt x="1336" y="131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0" name="object 287">
                <a:extLst>
                  <a:ext uri="{FF2B5EF4-FFF2-40B4-BE49-F238E27FC236}">
                    <a16:creationId xmlns:a16="http://schemas.microsoft.com/office/drawing/2014/main" id="{FDF89027-D7E2-8830-BE14-E46C5EBB6952}"/>
                  </a:ext>
                </a:extLst>
              </p:cNvPr>
              <p:cNvSpPr/>
              <p:nvPr/>
            </p:nvSpPr>
            <p:spPr>
              <a:xfrm>
                <a:off x="10667659" y="236673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85"/>
                    </a:moveTo>
                    <a:lnTo>
                      <a:pt x="1336" y="1885"/>
                    </a:lnTo>
                  </a:path>
                </a:pathLst>
              </a:custGeom>
              <a:ln w="377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1" name="object 288">
                <a:extLst>
                  <a:ext uri="{FF2B5EF4-FFF2-40B4-BE49-F238E27FC236}">
                    <a16:creationId xmlns:a16="http://schemas.microsoft.com/office/drawing/2014/main" id="{3F15D093-7D23-1075-ED87-D0FF7C2063D6}"/>
                  </a:ext>
                </a:extLst>
              </p:cNvPr>
              <p:cNvSpPr/>
              <p:nvPr/>
            </p:nvSpPr>
            <p:spPr>
              <a:xfrm>
                <a:off x="10666323" y="2333248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72"/>
                    </a:moveTo>
                    <a:lnTo>
                      <a:pt x="2672" y="18172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2" name="object 289">
                <a:extLst>
                  <a:ext uri="{FF2B5EF4-FFF2-40B4-BE49-F238E27FC236}">
                    <a16:creationId xmlns:a16="http://schemas.microsoft.com/office/drawing/2014/main" id="{72D7770E-862B-CDA1-C43D-730215AA21CC}"/>
                  </a:ext>
                </a:extLst>
              </p:cNvPr>
              <p:cNvSpPr/>
              <p:nvPr/>
            </p:nvSpPr>
            <p:spPr>
              <a:xfrm>
                <a:off x="10666323" y="2298103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72"/>
                    </a:moveTo>
                    <a:lnTo>
                      <a:pt x="2672" y="18172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3" name="object 290">
                <a:extLst>
                  <a:ext uri="{FF2B5EF4-FFF2-40B4-BE49-F238E27FC236}">
                    <a16:creationId xmlns:a16="http://schemas.microsoft.com/office/drawing/2014/main" id="{3CEBAFF3-6692-2BBB-0E9F-FF87613A25D7}"/>
                  </a:ext>
                </a:extLst>
              </p:cNvPr>
              <p:cNvSpPr/>
              <p:nvPr/>
            </p:nvSpPr>
            <p:spPr>
              <a:xfrm>
                <a:off x="10666323" y="2245587"/>
                <a:ext cx="317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5560">
                    <a:moveTo>
                      <a:pt x="0" y="35201"/>
                    </a:moveTo>
                    <a:lnTo>
                      <a:pt x="2672" y="35201"/>
                    </a:lnTo>
                  </a:path>
                  <a:path w="3175" h="35560">
                    <a:moveTo>
                      <a:pt x="0" y="17372"/>
                    </a:moveTo>
                    <a:lnTo>
                      <a:pt x="2672" y="17372"/>
                    </a:lnTo>
                  </a:path>
                  <a:path w="3175" h="3556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4" name="object 291">
                <a:extLst>
                  <a:ext uri="{FF2B5EF4-FFF2-40B4-BE49-F238E27FC236}">
                    <a16:creationId xmlns:a16="http://schemas.microsoft.com/office/drawing/2014/main" id="{5032788C-EC25-8E1C-70C1-5D45356681A2}"/>
                  </a:ext>
                </a:extLst>
              </p:cNvPr>
              <p:cNvSpPr/>
              <p:nvPr/>
            </p:nvSpPr>
            <p:spPr>
              <a:xfrm>
                <a:off x="10667659" y="222581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28"/>
                    </a:moveTo>
                    <a:lnTo>
                      <a:pt x="1336" y="1828"/>
                    </a:lnTo>
                  </a:path>
                </a:pathLst>
              </a:custGeom>
              <a:ln w="36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5" name="object 292">
                <a:extLst>
                  <a:ext uri="{FF2B5EF4-FFF2-40B4-BE49-F238E27FC236}">
                    <a16:creationId xmlns:a16="http://schemas.microsoft.com/office/drawing/2014/main" id="{9166F90F-2D41-7ACE-AAF6-81906E80427E}"/>
                  </a:ext>
                </a:extLst>
              </p:cNvPr>
              <p:cNvSpPr/>
              <p:nvPr/>
            </p:nvSpPr>
            <p:spPr>
              <a:xfrm>
                <a:off x="10667659" y="220878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57"/>
                    </a:moveTo>
                    <a:lnTo>
                      <a:pt x="1336" y="1657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6" name="object 293">
                <a:extLst>
                  <a:ext uri="{FF2B5EF4-FFF2-40B4-BE49-F238E27FC236}">
                    <a16:creationId xmlns:a16="http://schemas.microsoft.com/office/drawing/2014/main" id="{BEE8FA36-DC65-F0A9-6D3B-A5700075DCDF}"/>
                  </a:ext>
                </a:extLst>
              </p:cNvPr>
              <p:cNvSpPr/>
              <p:nvPr/>
            </p:nvSpPr>
            <p:spPr>
              <a:xfrm>
                <a:off x="10667659" y="2190614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7" name="object 294">
                <a:extLst>
                  <a:ext uri="{FF2B5EF4-FFF2-40B4-BE49-F238E27FC236}">
                    <a16:creationId xmlns:a16="http://schemas.microsoft.com/office/drawing/2014/main" id="{15588EDC-7FF4-E27C-4070-43D2222A9FF2}"/>
                  </a:ext>
                </a:extLst>
              </p:cNvPr>
              <p:cNvSpPr/>
              <p:nvPr/>
            </p:nvSpPr>
            <p:spPr>
              <a:xfrm>
                <a:off x="10666323" y="2157127"/>
                <a:ext cx="317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8414">
                    <a:moveTo>
                      <a:pt x="0" y="18172"/>
                    </a:moveTo>
                    <a:lnTo>
                      <a:pt x="2672" y="18172"/>
                    </a:lnTo>
                  </a:path>
                  <a:path w="3175" h="1841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8" name="object 295">
                <a:extLst>
                  <a:ext uri="{FF2B5EF4-FFF2-40B4-BE49-F238E27FC236}">
                    <a16:creationId xmlns:a16="http://schemas.microsoft.com/office/drawing/2014/main" id="{F79E9F4B-6178-1A26-8E83-941BCFFD6BBB}"/>
                  </a:ext>
                </a:extLst>
              </p:cNvPr>
              <p:cNvSpPr/>
              <p:nvPr/>
            </p:nvSpPr>
            <p:spPr>
              <a:xfrm>
                <a:off x="10667659" y="213804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9" name="object 296">
                <a:extLst>
                  <a:ext uri="{FF2B5EF4-FFF2-40B4-BE49-F238E27FC236}">
                    <a16:creationId xmlns:a16="http://schemas.microsoft.com/office/drawing/2014/main" id="{BBFC88C8-5414-DDC8-2482-5B41F33018D5}"/>
                  </a:ext>
                </a:extLst>
              </p:cNvPr>
              <p:cNvSpPr/>
              <p:nvPr/>
            </p:nvSpPr>
            <p:spPr>
              <a:xfrm>
                <a:off x="10667659" y="212021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0" name="object 297">
                <a:extLst>
                  <a:ext uri="{FF2B5EF4-FFF2-40B4-BE49-F238E27FC236}">
                    <a16:creationId xmlns:a16="http://schemas.microsoft.com/office/drawing/2014/main" id="{47B38DAB-1FE6-0135-DE93-EFBBE9B568DD}"/>
                  </a:ext>
                </a:extLst>
              </p:cNvPr>
              <p:cNvSpPr/>
              <p:nvPr/>
            </p:nvSpPr>
            <p:spPr>
              <a:xfrm>
                <a:off x="10667659" y="2102953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657"/>
                    </a:moveTo>
                    <a:lnTo>
                      <a:pt x="1336" y="1657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1" name="object 298">
                <a:extLst>
                  <a:ext uri="{FF2B5EF4-FFF2-40B4-BE49-F238E27FC236}">
                    <a16:creationId xmlns:a16="http://schemas.microsoft.com/office/drawing/2014/main" id="{D526C913-8207-F264-7342-3553BF6592EF}"/>
                  </a:ext>
                </a:extLst>
              </p:cNvPr>
              <p:cNvSpPr/>
              <p:nvPr/>
            </p:nvSpPr>
            <p:spPr>
              <a:xfrm>
                <a:off x="10667659" y="208478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28"/>
                    </a:moveTo>
                    <a:lnTo>
                      <a:pt x="1336" y="1828"/>
                    </a:lnTo>
                  </a:path>
                </a:pathLst>
              </a:custGeom>
              <a:ln w="36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2" name="object 299">
                <a:extLst>
                  <a:ext uri="{FF2B5EF4-FFF2-40B4-BE49-F238E27FC236}">
                    <a16:creationId xmlns:a16="http://schemas.microsoft.com/office/drawing/2014/main" id="{81A7D5D2-4F17-0800-368B-BFAEB177FE51}"/>
                  </a:ext>
                </a:extLst>
              </p:cNvPr>
              <p:cNvSpPr/>
              <p:nvPr/>
            </p:nvSpPr>
            <p:spPr>
              <a:xfrm>
                <a:off x="10667659" y="2067752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3" name="object 300">
                <a:extLst>
                  <a:ext uri="{FF2B5EF4-FFF2-40B4-BE49-F238E27FC236}">
                    <a16:creationId xmlns:a16="http://schemas.microsoft.com/office/drawing/2014/main" id="{D85256A5-2542-F025-15DD-5A29B8FB40D1}"/>
                  </a:ext>
                </a:extLst>
              </p:cNvPr>
              <p:cNvSpPr/>
              <p:nvPr/>
            </p:nvSpPr>
            <p:spPr>
              <a:xfrm>
                <a:off x="8508091" y="2146841"/>
                <a:ext cx="2582545" cy="1075690"/>
              </a:xfrm>
              <a:custGeom>
                <a:avLst/>
                <a:gdLst/>
                <a:ahLst/>
                <a:cxnLst/>
                <a:rect l="l" t="t" r="r" b="b"/>
                <a:pathLst>
                  <a:path w="2582545" h="1075689">
                    <a:moveTo>
                      <a:pt x="2118301" y="1075629"/>
                    </a:moveTo>
                    <a:lnTo>
                      <a:pt x="2118301" y="1075629"/>
                    </a:lnTo>
                    <a:lnTo>
                      <a:pt x="2121889" y="1075629"/>
                    </a:lnTo>
                  </a:path>
                  <a:path w="2582545" h="1075689">
                    <a:moveTo>
                      <a:pt x="2136123" y="1075629"/>
                    </a:moveTo>
                    <a:lnTo>
                      <a:pt x="2136123" y="1075629"/>
                    </a:lnTo>
                    <a:lnTo>
                      <a:pt x="2139951" y="1075629"/>
                    </a:lnTo>
                  </a:path>
                  <a:path w="2582545" h="1075689">
                    <a:moveTo>
                      <a:pt x="2155142" y="1075629"/>
                    </a:moveTo>
                    <a:lnTo>
                      <a:pt x="2155142" y="1075629"/>
                    </a:lnTo>
                    <a:lnTo>
                      <a:pt x="2158731" y="1075629"/>
                    </a:lnTo>
                  </a:path>
                  <a:path w="2582545" h="1075689">
                    <a:moveTo>
                      <a:pt x="2173323" y="1075629"/>
                    </a:moveTo>
                    <a:lnTo>
                      <a:pt x="2173323" y="1075629"/>
                    </a:lnTo>
                    <a:lnTo>
                      <a:pt x="2176792" y="1075629"/>
                    </a:lnTo>
                  </a:path>
                  <a:path w="2582545" h="1075689">
                    <a:moveTo>
                      <a:pt x="2191983" y="1075629"/>
                    </a:moveTo>
                    <a:lnTo>
                      <a:pt x="2191983" y="1075629"/>
                    </a:lnTo>
                    <a:lnTo>
                      <a:pt x="2195572" y="1075629"/>
                    </a:lnTo>
                  </a:path>
                  <a:path w="2582545" h="1075689">
                    <a:moveTo>
                      <a:pt x="2210045" y="1075629"/>
                    </a:moveTo>
                    <a:lnTo>
                      <a:pt x="2210045" y="1075629"/>
                    </a:lnTo>
                    <a:lnTo>
                      <a:pt x="2213633" y="1075629"/>
                    </a:lnTo>
                  </a:path>
                  <a:path w="2582545" h="1075689">
                    <a:moveTo>
                      <a:pt x="2228824" y="1075629"/>
                    </a:moveTo>
                    <a:lnTo>
                      <a:pt x="2228824" y="1075629"/>
                    </a:lnTo>
                    <a:lnTo>
                      <a:pt x="2232652" y="1075629"/>
                    </a:lnTo>
                  </a:path>
                  <a:path w="2582545" h="1075689">
                    <a:moveTo>
                      <a:pt x="2246886" y="1075629"/>
                    </a:moveTo>
                    <a:lnTo>
                      <a:pt x="2246886" y="1075629"/>
                    </a:lnTo>
                    <a:lnTo>
                      <a:pt x="2250474" y="1075629"/>
                    </a:lnTo>
                  </a:path>
                  <a:path w="2582545" h="1075689">
                    <a:moveTo>
                      <a:pt x="2265905" y="1075629"/>
                    </a:moveTo>
                    <a:lnTo>
                      <a:pt x="2265905" y="1075629"/>
                    </a:lnTo>
                    <a:lnTo>
                      <a:pt x="2268536" y="1075629"/>
                    </a:lnTo>
                  </a:path>
                  <a:path w="2582545" h="1075689">
                    <a:moveTo>
                      <a:pt x="2283727" y="1075629"/>
                    </a:moveTo>
                    <a:lnTo>
                      <a:pt x="2283727" y="1075629"/>
                    </a:lnTo>
                    <a:lnTo>
                      <a:pt x="2287315" y="1075629"/>
                    </a:lnTo>
                  </a:path>
                  <a:path w="2582545" h="1075689">
                    <a:moveTo>
                      <a:pt x="2302746" y="1075629"/>
                    </a:moveTo>
                    <a:lnTo>
                      <a:pt x="2302746" y="1075629"/>
                    </a:lnTo>
                    <a:lnTo>
                      <a:pt x="2305377" y="1075629"/>
                    </a:lnTo>
                  </a:path>
                  <a:path w="2582545" h="1075689">
                    <a:moveTo>
                      <a:pt x="2320568" y="1075629"/>
                    </a:moveTo>
                    <a:lnTo>
                      <a:pt x="2320568" y="1075629"/>
                    </a:lnTo>
                    <a:lnTo>
                      <a:pt x="2324396" y="1075629"/>
                    </a:lnTo>
                  </a:path>
                  <a:path w="2582545" h="1075689">
                    <a:moveTo>
                      <a:pt x="2339587" y="1075629"/>
                    </a:moveTo>
                    <a:lnTo>
                      <a:pt x="2339587" y="1075629"/>
                    </a:lnTo>
                    <a:lnTo>
                      <a:pt x="2342218" y="1075629"/>
                    </a:lnTo>
                  </a:path>
                  <a:path w="2582545" h="1075689">
                    <a:moveTo>
                      <a:pt x="2357648" y="1075629"/>
                    </a:moveTo>
                    <a:lnTo>
                      <a:pt x="2357648" y="1075629"/>
                    </a:lnTo>
                    <a:lnTo>
                      <a:pt x="2361237" y="1075629"/>
                    </a:lnTo>
                  </a:path>
                  <a:path w="2582545" h="1075689">
                    <a:moveTo>
                      <a:pt x="2376428" y="1075629"/>
                    </a:moveTo>
                    <a:lnTo>
                      <a:pt x="2376428" y="1075629"/>
                    </a:lnTo>
                    <a:lnTo>
                      <a:pt x="2379059" y="1075629"/>
                    </a:lnTo>
                  </a:path>
                  <a:path w="2582545" h="1075689">
                    <a:moveTo>
                      <a:pt x="2394489" y="1075629"/>
                    </a:moveTo>
                    <a:lnTo>
                      <a:pt x="2394489" y="1075629"/>
                    </a:lnTo>
                    <a:lnTo>
                      <a:pt x="2398078" y="1075629"/>
                    </a:lnTo>
                  </a:path>
                  <a:path w="2582545" h="1075689">
                    <a:moveTo>
                      <a:pt x="2413149" y="1075629"/>
                    </a:moveTo>
                    <a:lnTo>
                      <a:pt x="2413149" y="1075629"/>
                    </a:lnTo>
                    <a:lnTo>
                      <a:pt x="2416140" y="1075629"/>
                    </a:lnTo>
                  </a:path>
                  <a:path w="2582545" h="1075689">
                    <a:moveTo>
                      <a:pt x="2431330" y="1075629"/>
                    </a:moveTo>
                    <a:lnTo>
                      <a:pt x="2431330" y="1075629"/>
                    </a:lnTo>
                    <a:lnTo>
                      <a:pt x="2434919" y="1075629"/>
                    </a:lnTo>
                  </a:path>
                  <a:path w="2582545" h="1075689">
                    <a:moveTo>
                      <a:pt x="2450349" y="1075629"/>
                    </a:moveTo>
                    <a:lnTo>
                      <a:pt x="2450349" y="1075629"/>
                    </a:lnTo>
                    <a:lnTo>
                      <a:pt x="2452981" y="1075629"/>
                    </a:lnTo>
                  </a:path>
                  <a:path w="2582545" h="1075689">
                    <a:moveTo>
                      <a:pt x="2468172" y="1075629"/>
                    </a:moveTo>
                    <a:lnTo>
                      <a:pt x="2468172" y="1075629"/>
                    </a:lnTo>
                    <a:lnTo>
                      <a:pt x="2471640" y="1075629"/>
                    </a:lnTo>
                  </a:path>
                  <a:path w="2582545" h="1075689">
                    <a:moveTo>
                      <a:pt x="2486233" y="1075629"/>
                    </a:moveTo>
                    <a:lnTo>
                      <a:pt x="2486233" y="1075629"/>
                    </a:lnTo>
                    <a:lnTo>
                      <a:pt x="2489822" y="1075629"/>
                    </a:lnTo>
                  </a:path>
                  <a:path w="2582545" h="1075689">
                    <a:moveTo>
                      <a:pt x="2504893" y="1075629"/>
                    </a:moveTo>
                    <a:lnTo>
                      <a:pt x="2504893" y="1075629"/>
                    </a:lnTo>
                    <a:lnTo>
                      <a:pt x="2508840" y="1075629"/>
                    </a:lnTo>
                  </a:path>
                  <a:path w="2582545" h="1075689">
                    <a:moveTo>
                      <a:pt x="2523074" y="1075629"/>
                    </a:moveTo>
                    <a:lnTo>
                      <a:pt x="2523074" y="1075629"/>
                    </a:lnTo>
                    <a:lnTo>
                      <a:pt x="2526663" y="1075629"/>
                    </a:lnTo>
                  </a:path>
                  <a:path w="2582545" h="1075689">
                    <a:moveTo>
                      <a:pt x="2542093" y="1075629"/>
                    </a:moveTo>
                    <a:lnTo>
                      <a:pt x="2542093" y="1075629"/>
                    </a:lnTo>
                    <a:lnTo>
                      <a:pt x="2545681" y="1075629"/>
                    </a:lnTo>
                  </a:path>
                  <a:path w="2582545" h="1075689">
                    <a:moveTo>
                      <a:pt x="2559915" y="1075629"/>
                    </a:moveTo>
                    <a:lnTo>
                      <a:pt x="2559915" y="1075629"/>
                    </a:lnTo>
                    <a:lnTo>
                      <a:pt x="2563384" y="1075629"/>
                    </a:lnTo>
                  </a:path>
                  <a:path w="2582545" h="1075689">
                    <a:moveTo>
                      <a:pt x="2578934" y="1075629"/>
                    </a:moveTo>
                    <a:lnTo>
                      <a:pt x="2578934" y="1075629"/>
                    </a:lnTo>
                    <a:lnTo>
                      <a:pt x="2582403" y="1075629"/>
                    </a:lnTo>
                  </a:path>
                  <a:path w="2582545" h="1075689">
                    <a:moveTo>
                      <a:pt x="0" y="807230"/>
                    </a:moveTo>
                    <a:lnTo>
                      <a:pt x="0" y="807230"/>
                    </a:lnTo>
                    <a:lnTo>
                      <a:pt x="2667" y="807230"/>
                    </a:lnTo>
                  </a:path>
                  <a:path w="2582545" h="1075689">
                    <a:moveTo>
                      <a:pt x="18109" y="807230"/>
                    </a:moveTo>
                    <a:lnTo>
                      <a:pt x="18109" y="807230"/>
                    </a:lnTo>
                    <a:lnTo>
                      <a:pt x="21674" y="807230"/>
                    </a:lnTo>
                  </a:path>
                  <a:path w="2582545" h="1075689">
                    <a:moveTo>
                      <a:pt x="37116" y="807230"/>
                    </a:moveTo>
                    <a:lnTo>
                      <a:pt x="37116" y="807230"/>
                    </a:lnTo>
                    <a:lnTo>
                      <a:pt x="39783" y="807230"/>
                    </a:lnTo>
                  </a:path>
                  <a:path w="2582545" h="1075689">
                    <a:moveTo>
                      <a:pt x="54926" y="807230"/>
                    </a:moveTo>
                    <a:lnTo>
                      <a:pt x="54926" y="807230"/>
                    </a:lnTo>
                    <a:lnTo>
                      <a:pt x="58491" y="807230"/>
                    </a:lnTo>
                  </a:path>
                  <a:path w="2582545" h="1075689">
                    <a:moveTo>
                      <a:pt x="73933" y="807230"/>
                    </a:moveTo>
                    <a:lnTo>
                      <a:pt x="73933" y="807230"/>
                    </a:lnTo>
                    <a:lnTo>
                      <a:pt x="76600" y="807230"/>
                    </a:lnTo>
                  </a:path>
                  <a:path w="2582545" h="1075689">
                    <a:moveTo>
                      <a:pt x="91743" y="807230"/>
                    </a:moveTo>
                    <a:lnTo>
                      <a:pt x="91743" y="807230"/>
                    </a:lnTo>
                    <a:lnTo>
                      <a:pt x="95308" y="807230"/>
                    </a:lnTo>
                  </a:path>
                  <a:path w="2582545" h="1075689">
                    <a:moveTo>
                      <a:pt x="109865" y="807230"/>
                    </a:moveTo>
                    <a:lnTo>
                      <a:pt x="109865" y="807230"/>
                    </a:lnTo>
                    <a:lnTo>
                      <a:pt x="113429" y="807230"/>
                    </a:lnTo>
                  </a:path>
                  <a:path w="2582545" h="1075689">
                    <a:moveTo>
                      <a:pt x="128572" y="807230"/>
                    </a:moveTo>
                    <a:lnTo>
                      <a:pt x="128572" y="807230"/>
                    </a:lnTo>
                    <a:lnTo>
                      <a:pt x="132424" y="807230"/>
                    </a:lnTo>
                  </a:path>
                  <a:path w="2582545" h="1075689">
                    <a:moveTo>
                      <a:pt x="146682" y="807230"/>
                    </a:moveTo>
                    <a:lnTo>
                      <a:pt x="146682" y="807230"/>
                    </a:lnTo>
                    <a:lnTo>
                      <a:pt x="150246" y="807230"/>
                    </a:lnTo>
                  </a:path>
                  <a:path w="2582545" h="1075689">
                    <a:moveTo>
                      <a:pt x="165689" y="807230"/>
                    </a:moveTo>
                    <a:lnTo>
                      <a:pt x="165689" y="807230"/>
                    </a:lnTo>
                    <a:lnTo>
                      <a:pt x="169253" y="807230"/>
                    </a:lnTo>
                  </a:path>
                  <a:path w="2582545" h="1075689">
                    <a:moveTo>
                      <a:pt x="183499" y="807230"/>
                    </a:moveTo>
                    <a:lnTo>
                      <a:pt x="183499" y="807230"/>
                    </a:lnTo>
                    <a:lnTo>
                      <a:pt x="187064" y="807230"/>
                    </a:lnTo>
                  </a:path>
                  <a:path w="2582545" h="1075689">
                    <a:moveTo>
                      <a:pt x="202506" y="807230"/>
                    </a:moveTo>
                    <a:lnTo>
                      <a:pt x="202506" y="807230"/>
                    </a:lnTo>
                    <a:lnTo>
                      <a:pt x="206070" y="807230"/>
                    </a:lnTo>
                  </a:path>
                  <a:path w="2582545" h="1075689">
                    <a:moveTo>
                      <a:pt x="220316" y="807230"/>
                    </a:moveTo>
                    <a:lnTo>
                      <a:pt x="220316" y="807230"/>
                    </a:lnTo>
                    <a:lnTo>
                      <a:pt x="224180" y="807230"/>
                    </a:lnTo>
                  </a:path>
                  <a:path w="2582545" h="1075689">
                    <a:moveTo>
                      <a:pt x="239323" y="807230"/>
                    </a:moveTo>
                    <a:lnTo>
                      <a:pt x="239323" y="807230"/>
                    </a:lnTo>
                    <a:lnTo>
                      <a:pt x="242887" y="807230"/>
                    </a:lnTo>
                  </a:path>
                  <a:path w="2582545" h="1075689">
                    <a:moveTo>
                      <a:pt x="257444" y="807230"/>
                    </a:moveTo>
                    <a:lnTo>
                      <a:pt x="257444" y="807230"/>
                    </a:lnTo>
                    <a:lnTo>
                      <a:pt x="260997" y="807230"/>
                    </a:lnTo>
                  </a:path>
                  <a:path w="2582545" h="1075689">
                    <a:moveTo>
                      <a:pt x="276140" y="807230"/>
                    </a:moveTo>
                    <a:lnTo>
                      <a:pt x="276140" y="807230"/>
                    </a:lnTo>
                    <a:lnTo>
                      <a:pt x="279705" y="807230"/>
                    </a:lnTo>
                  </a:path>
                  <a:path w="2582545" h="1075689">
                    <a:moveTo>
                      <a:pt x="294262" y="807230"/>
                    </a:moveTo>
                    <a:lnTo>
                      <a:pt x="294262" y="807230"/>
                    </a:lnTo>
                    <a:lnTo>
                      <a:pt x="297826" y="807230"/>
                    </a:lnTo>
                  </a:path>
                  <a:path w="2582545" h="1075689">
                    <a:moveTo>
                      <a:pt x="312969" y="807230"/>
                    </a:moveTo>
                    <a:lnTo>
                      <a:pt x="312969" y="807230"/>
                    </a:lnTo>
                    <a:lnTo>
                      <a:pt x="316821" y="807230"/>
                    </a:lnTo>
                  </a:path>
                  <a:path w="2582545" h="1075689">
                    <a:moveTo>
                      <a:pt x="331079" y="807230"/>
                    </a:moveTo>
                    <a:lnTo>
                      <a:pt x="331079" y="807230"/>
                    </a:lnTo>
                    <a:lnTo>
                      <a:pt x="334643" y="807230"/>
                    </a:lnTo>
                  </a:path>
                  <a:path w="2582545" h="1075689">
                    <a:moveTo>
                      <a:pt x="350085" y="807230"/>
                    </a:moveTo>
                    <a:lnTo>
                      <a:pt x="350085" y="807230"/>
                    </a:lnTo>
                    <a:lnTo>
                      <a:pt x="353650" y="807230"/>
                    </a:lnTo>
                  </a:path>
                  <a:path w="2582545" h="1075689">
                    <a:moveTo>
                      <a:pt x="367896" y="807230"/>
                    </a:moveTo>
                    <a:lnTo>
                      <a:pt x="367896" y="807230"/>
                    </a:lnTo>
                    <a:lnTo>
                      <a:pt x="371460" y="807230"/>
                    </a:lnTo>
                  </a:path>
                  <a:path w="2582545" h="1075689">
                    <a:moveTo>
                      <a:pt x="386902" y="807230"/>
                    </a:moveTo>
                    <a:lnTo>
                      <a:pt x="386902" y="807230"/>
                    </a:lnTo>
                    <a:lnTo>
                      <a:pt x="390467" y="807230"/>
                    </a:lnTo>
                  </a:path>
                  <a:path w="2582545" h="1075689">
                    <a:moveTo>
                      <a:pt x="404713" y="807230"/>
                    </a:moveTo>
                    <a:lnTo>
                      <a:pt x="404713" y="807230"/>
                    </a:lnTo>
                    <a:lnTo>
                      <a:pt x="408576" y="807230"/>
                    </a:lnTo>
                  </a:path>
                  <a:path w="2582545" h="1075689">
                    <a:moveTo>
                      <a:pt x="423720" y="807230"/>
                    </a:moveTo>
                    <a:lnTo>
                      <a:pt x="423720" y="807230"/>
                    </a:lnTo>
                    <a:lnTo>
                      <a:pt x="426399" y="807230"/>
                    </a:lnTo>
                  </a:path>
                  <a:path w="2582545" h="1075689">
                    <a:moveTo>
                      <a:pt x="441841" y="807230"/>
                    </a:moveTo>
                    <a:lnTo>
                      <a:pt x="441841" y="807230"/>
                    </a:lnTo>
                    <a:lnTo>
                      <a:pt x="445394" y="807230"/>
                    </a:lnTo>
                  </a:path>
                  <a:path w="2582545" h="1075689">
                    <a:moveTo>
                      <a:pt x="460537" y="807230"/>
                    </a:moveTo>
                    <a:lnTo>
                      <a:pt x="460537" y="807230"/>
                    </a:lnTo>
                    <a:lnTo>
                      <a:pt x="463216" y="807230"/>
                    </a:lnTo>
                  </a:path>
                  <a:path w="2582545" h="1075689">
                    <a:moveTo>
                      <a:pt x="478658" y="807230"/>
                    </a:moveTo>
                    <a:lnTo>
                      <a:pt x="478658" y="807230"/>
                    </a:lnTo>
                    <a:lnTo>
                      <a:pt x="482223" y="807230"/>
                    </a:lnTo>
                  </a:path>
                  <a:path w="2582545" h="1075689">
                    <a:moveTo>
                      <a:pt x="496469" y="807230"/>
                    </a:moveTo>
                    <a:lnTo>
                      <a:pt x="496469" y="807230"/>
                    </a:lnTo>
                    <a:lnTo>
                      <a:pt x="500332" y="807230"/>
                    </a:lnTo>
                  </a:path>
                  <a:path w="2582545" h="1075689">
                    <a:moveTo>
                      <a:pt x="515475" y="807230"/>
                    </a:moveTo>
                    <a:lnTo>
                      <a:pt x="515475" y="807230"/>
                    </a:lnTo>
                    <a:lnTo>
                      <a:pt x="519040" y="807230"/>
                    </a:lnTo>
                  </a:path>
                  <a:path w="2582545" h="1075689">
                    <a:moveTo>
                      <a:pt x="533585" y="807230"/>
                    </a:moveTo>
                    <a:lnTo>
                      <a:pt x="533585" y="807230"/>
                    </a:lnTo>
                    <a:lnTo>
                      <a:pt x="537149" y="807230"/>
                    </a:lnTo>
                  </a:path>
                  <a:path w="2582545" h="1075689">
                    <a:moveTo>
                      <a:pt x="552293" y="807230"/>
                    </a:moveTo>
                    <a:lnTo>
                      <a:pt x="552293" y="807230"/>
                    </a:lnTo>
                    <a:lnTo>
                      <a:pt x="555857" y="807230"/>
                    </a:lnTo>
                  </a:path>
                  <a:path w="2582545" h="1075689">
                    <a:moveTo>
                      <a:pt x="570414" y="807230"/>
                    </a:moveTo>
                    <a:lnTo>
                      <a:pt x="570414" y="807230"/>
                    </a:lnTo>
                    <a:lnTo>
                      <a:pt x="573967" y="807230"/>
                    </a:lnTo>
                  </a:path>
                  <a:path w="2582545" h="1075689">
                    <a:moveTo>
                      <a:pt x="589110" y="807230"/>
                    </a:moveTo>
                    <a:lnTo>
                      <a:pt x="589110" y="807230"/>
                    </a:lnTo>
                    <a:lnTo>
                      <a:pt x="592973" y="807230"/>
                    </a:lnTo>
                  </a:path>
                  <a:path w="2582545" h="1075689">
                    <a:moveTo>
                      <a:pt x="607231" y="807230"/>
                    </a:moveTo>
                    <a:lnTo>
                      <a:pt x="607231" y="807230"/>
                    </a:lnTo>
                    <a:lnTo>
                      <a:pt x="610796" y="807230"/>
                    </a:lnTo>
                  </a:path>
                  <a:path w="2582545" h="1075689">
                    <a:moveTo>
                      <a:pt x="626238" y="807230"/>
                    </a:moveTo>
                    <a:lnTo>
                      <a:pt x="626238" y="807230"/>
                    </a:lnTo>
                    <a:lnTo>
                      <a:pt x="629790" y="807230"/>
                    </a:lnTo>
                  </a:path>
                  <a:path w="2582545" h="1075689">
                    <a:moveTo>
                      <a:pt x="644048" y="807230"/>
                    </a:moveTo>
                    <a:lnTo>
                      <a:pt x="644048" y="807230"/>
                    </a:lnTo>
                    <a:lnTo>
                      <a:pt x="647613" y="807230"/>
                    </a:lnTo>
                  </a:path>
                  <a:path w="2582545" h="1075689">
                    <a:moveTo>
                      <a:pt x="663055" y="807230"/>
                    </a:moveTo>
                    <a:lnTo>
                      <a:pt x="663055" y="807230"/>
                    </a:lnTo>
                    <a:lnTo>
                      <a:pt x="666619" y="807230"/>
                    </a:lnTo>
                  </a:path>
                  <a:path w="2582545" h="1075689">
                    <a:moveTo>
                      <a:pt x="680865" y="807230"/>
                    </a:moveTo>
                    <a:lnTo>
                      <a:pt x="680865" y="807230"/>
                    </a:lnTo>
                    <a:lnTo>
                      <a:pt x="684430" y="807230"/>
                    </a:lnTo>
                  </a:path>
                  <a:path w="2582545" h="1075689">
                    <a:moveTo>
                      <a:pt x="699872" y="807230"/>
                    </a:moveTo>
                    <a:lnTo>
                      <a:pt x="699872" y="807230"/>
                    </a:lnTo>
                    <a:lnTo>
                      <a:pt x="703437" y="807230"/>
                    </a:lnTo>
                  </a:path>
                  <a:path w="2582545" h="1075689">
                    <a:moveTo>
                      <a:pt x="717982" y="807230"/>
                    </a:moveTo>
                    <a:lnTo>
                      <a:pt x="717982" y="807230"/>
                    </a:lnTo>
                    <a:lnTo>
                      <a:pt x="721546" y="807230"/>
                    </a:lnTo>
                  </a:path>
                  <a:path w="2582545" h="1075689">
                    <a:moveTo>
                      <a:pt x="736689" y="807230"/>
                    </a:moveTo>
                    <a:lnTo>
                      <a:pt x="736689" y="807230"/>
                    </a:lnTo>
                    <a:lnTo>
                      <a:pt x="740254" y="807230"/>
                    </a:lnTo>
                  </a:path>
                  <a:path w="2582545" h="1075689">
                    <a:moveTo>
                      <a:pt x="754811" y="807230"/>
                    </a:moveTo>
                    <a:lnTo>
                      <a:pt x="754811" y="807230"/>
                    </a:lnTo>
                    <a:lnTo>
                      <a:pt x="758363" y="807230"/>
                    </a:lnTo>
                  </a:path>
                  <a:path w="2582545" h="1075689">
                    <a:moveTo>
                      <a:pt x="773518" y="807230"/>
                    </a:moveTo>
                    <a:lnTo>
                      <a:pt x="773518" y="807230"/>
                    </a:lnTo>
                    <a:lnTo>
                      <a:pt x="777071" y="807230"/>
                    </a:lnTo>
                  </a:path>
                  <a:path w="2582545" h="1075689">
                    <a:moveTo>
                      <a:pt x="791664" y="807230"/>
                    </a:moveTo>
                    <a:lnTo>
                      <a:pt x="791664" y="807230"/>
                    </a:lnTo>
                    <a:lnTo>
                      <a:pt x="795133" y="807230"/>
                    </a:lnTo>
                  </a:path>
                  <a:path w="2582545" h="1075689">
                    <a:moveTo>
                      <a:pt x="810682" y="807230"/>
                    </a:moveTo>
                    <a:lnTo>
                      <a:pt x="810682" y="807230"/>
                    </a:lnTo>
                    <a:lnTo>
                      <a:pt x="813314" y="807230"/>
                    </a:lnTo>
                  </a:path>
                  <a:path w="2582545" h="1075689">
                    <a:moveTo>
                      <a:pt x="828505" y="807230"/>
                    </a:moveTo>
                    <a:lnTo>
                      <a:pt x="828505" y="807230"/>
                    </a:lnTo>
                    <a:lnTo>
                      <a:pt x="831974" y="807230"/>
                    </a:lnTo>
                  </a:path>
                  <a:path w="2582545" h="1075689">
                    <a:moveTo>
                      <a:pt x="847404" y="807230"/>
                    </a:moveTo>
                    <a:lnTo>
                      <a:pt x="847404" y="807230"/>
                    </a:lnTo>
                    <a:lnTo>
                      <a:pt x="850155" y="807230"/>
                    </a:lnTo>
                  </a:path>
                  <a:path w="2582545" h="1075689">
                    <a:moveTo>
                      <a:pt x="865226" y="807230"/>
                    </a:moveTo>
                    <a:lnTo>
                      <a:pt x="865226" y="807230"/>
                    </a:lnTo>
                    <a:lnTo>
                      <a:pt x="868815" y="807230"/>
                    </a:lnTo>
                  </a:path>
                  <a:path w="2582545" h="1075689">
                    <a:moveTo>
                      <a:pt x="884245" y="807230"/>
                    </a:moveTo>
                    <a:lnTo>
                      <a:pt x="884245" y="807230"/>
                    </a:lnTo>
                    <a:lnTo>
                      <a:pt x="886996" y="807230"/>
                    </a:lnTo>
                  </a:path>
                  <a:path w="2582545" h="1075689">
                    <a:moveTo>
                      <a:pt x="902426" y="807230"/>
                    </a:moveTo>
                    <a:lnTo>
                      <a:pt x="902426" y="807230"/>
                    </a:lnTo>
                    <a:lnTo>
                      <a:pt x="905895" y="807230"/>
                    </a:lnTo>
                  </a:path>
                  <a:path w="2582545" h="1075689">
                    <a:moveTo>
                      <a:pt x="921086" y="807230"/>
                    </a:moveTo>
                    <a:lnTo>
                      <a:pt x="921086" y="807230"/>
                    </a:lnTo>
                    <a:lnTo>
                      <a:pt x="923717" y="807230"/>
                    </a:lnTo>
                  </a:path>
                  <a:path w="2582545" h="1075689">
                    <a:moveTo>
                      <a:pt x="939148" y="807230"/>
                    </a:moveTo>
                    <a:lnTo>
                      <a:pt x="939148" y="807230"/>
                    </a:lnTo>
                    <a:lnTo>
                      <a:pt x="942736" y="807230"/>
                    </a:lnTo>
                  </a:path>
                  <a:path w="2582545" h="1075689">
                    <a:moveTo>
                      <a:pt x="957927" y="807230"/>
                    </a:moveTo>
                    <a:lnTo>
                      <a:pt x="957927" y="807230"/>
                    </a:lnTo>
                    <a:lnTo>
                      <a:pt x="960559" y="807230"/>
                    </a:lnTo>
                  </a:path>
                  <a:path w="2582545" h="1075689">
                    <a:moveTo>
                      <a:pt x="975989" y="807230"/>
                    </a:moveTo>
                    <a:lnTo>
                      <a:pt x="975989" y="807230"/>
                    </a:lnTo>
                    <a:lnTo>
                      <a:pt x="979577" y="807230"/>
                    </a:lnTo>
                  </a:path>
                  <a:path w="2582545" h="1075689">
                    <a:moveTo>
                      <a:pt x="995007" y="807230"/>
                    </a:moveTo>
                    <a:lnTo>
                      <a:pt x="995007" y="807230"/>
                    </a:lnTo>
                    <a:lnTo>
                      <a:pt x="997639" y="807230"/>
                    </a:lnTo>
                  </a:path>
                  <a:path w="2582545" h="1075689">
                    <a:moveTo>
                      <a:pt x="1012830" y="807230"/>
                    </a:moveTo>
                    <a:lnTo>
                      <a:pt x="1012830" y="807230"/>
                    </a:lnTo>
                    <a:lnTo>
                      <a:pt x="1016418" y="807230"/>
                    </a:lnTo>
                  </a:path>
                  <a:path w="2582545" h="1075689">
                    <a:moveTo>
                      <a:pt x="1031011" y="807230"/>
                    </a:moveTo>
                    <a:lnTo>
                      <a:pt x="1031011" y="807230"/>
                    </a:lnTo>
                    <a:lnTo>
                      <a:pt x="1034480" y="807230"/>
                    </a:lnTo>
                  </a:path>
                  <a:path w="2582545" h="1075689">
                    <a:moveTo>
                      <a:pt x="1049671" y="807230"/>
                    </a:moveTo>
                    <a:lnTo>
                      <a:pt x="1049671" y="807230"/>
                    </a:lnTo>
                    <a:lnTo>
                      <a:pt x="1053259" y="807230"/>
                    </a:lnTo>
                  </a:path>
                  <a:path w="2582545" h="1075689">
                    <a:moveTo>
                      <a:pt x="1067733" y="807230"/>
                    </a:moveTo>
                    <a:lnTo>
                      <a:pt x="1067733" y="807230"/>
                    </a:lnTo>
                    <a:lnTo>
                      <a:pt x="1071321" y="807230"/>
                    </a:lnTo>
                  </a:path>
                  <a:path w="2582545" h="1075689">
                    <a:moveTo>
                      <a:pt x="1086751" y="807230"/>
                    </a:moveTo>
                    <a:lnTo>
                      <a:pt x="1086751" y="807230"/>
                    </a:lnTo>
                    <a:lnTo>
                      <a:pt x="1090340" y="807230"/>
                    </a:lnTo>
                  </a:path>
                  <a:path w="2582545" h="1075689">
                    <a:moveTo>
                      <a:pt x="1104574" y="807230"/>
                    </a:moveTo>
                    <a:lnTo>
                      <a:pt x="1104574" y="807230"/>
                    </a:lnTo>
                    <a:lnTo>
                      <a:pt x="1108162" y="807230"/>
                    </a:lnTo>
                  </a:path>
                  <a:path w="2582545" h="1075689">
                    <a:moveTo>
                      <a:pt x="1123592" y="807230"/>
                    </a:moveTo>
                    <a:lnTo>
                      <a:pt x="1123592" y="807230"/>
                    </a:lnTo>
                    <a:lnTo>
                      <a:pt x="1127181" y="807230"/>
                    </a:lnTo>
                  </a:path>
                  <a:path w="2582545" h="1075689">
                    <a:moveTo>
                      <a:pt x="1141415" y="807230"/>
                    </a:moveTo>
                    <a:lnTo>
                      <a:pt x="1141415" y="807230"/>
                    </a:lnTo>
                    <a:lnTo>
                      <a:pt x="1145003" y="807230"/>
                    </a:lnTo>
                  </a:path>
                  <a:path w="2582545" h="1075689">
                    <a:moveTo>
                      <a:pt x="1160433" y="807230"/>
                    </a:moveTo>
                    <a:lnTo>
                      <a:pt x="1160433" y="807230"/>
                    </a:lnTo>
                    <a:lnTo>
                      <a:pt x="1164022" y="807230"/>
                    </a:lnTo>
                  </a:path>
                  <a:path w="2582545" h="1075689">
                    <a:moveTo>
                      <a:pt x="1178256" y="807230"/>
                    </a:moveTo>
                    <a:lnTo>
                      <a:pt x="1178256" y="807230"/>
                    </a:lnTo>
                    <a:lnTo>
                      <a:pt x="1182083" y="807230"/>
                    </a:lnTo>
                  </a:path>
                  <a:path w="2582545" h="1075689">
                    <a:moveTo>
                      <a:pt x="1197274" y="807230"/>
                    </a:moveTo>
                    <a:lnTo>
                      <a:pt x="1197274" y="807230"/>
                    </a:lnTo>
                    <a:lnTo>
                      <a:pt x="1200743" y="807230"/>
                    </a:lnTo>
                  </a:path>
                  <a:path w="2582545" h="1075689">
                    <a:moveTo>
                      <a:pt x="1215336" y="807230"/>
                    </a:moveTo>
                    <a:lnTo>
                      <a:pt x="1215336" y="807230"/>
                    </a:lnTo>
                    <a:lnTo>
                      <a:pt x="1218924" y="807230"/>
                    </a:lnTo>
                  </a:path>
                  <a:path w="2582545" h="1075689">
                    <a:moveTo>
                      <a:pt x="1234115" y="807230"/>
                    </a:moveTo>
                    <a:lnTo>
                      <a:pt x="1234115" y="807230"/>
                    </a:lnTo>
                    <a:lnTo>
                      <a:pt x="1237584" y="807230"/>
                    </a:lnTo>
                  </a:path>
                  <a:path w="2582545" h="1075689">
                    <a:moveTo>
                      <a:pt x="1252177" y="807230"/>
                    </a:moveTo>
                    <a:lnTo>
                      <a:pt x="1252177" y="807230"/>
                    </a:lnTo>
                    <a:lnTo>
                      <a:pt x="1255766" y="807230"/>
                    </a:lnTo>
                  </a:path>
                  <a:path w="2582545" h="1075689">
                    <a:moveTo>
                      <a:pt x="1270837" y="807230"/>
                    </a:moveTo>
                    <a:lnTo>
                      <a:pt x="1270837" y="807230"/>
                    </a:lnTo>
                    <a:lnTo>
                      <a:pt x="1274784" y="807230"/>
                    </a:lnTo>
                  </a:path>
                  <a:path w="2582545" h="1075689">
                    <a:moveTo>
                      <a:pt x="1289018" y="807230"/>
                    </a:moveTo>
                    <a:lnTo>
                      <a:pt x="1289018" y="807230"/>
                    </a:lnTo>
                    <a:lnTo>
                      <a:pt x="1292607" y="807230"/>
                    </a:lnTo>
                  </a:path>
                  <a:path w="2582545" h="1075689">
                    <a:moveTo>
                      <a:pt x="1308037" y="807230"/>
                    </a:moveTo>
                    <a:lnTo>
                      <a:pt x="1308037" y="807230"/>
                    </a:lnTo>
                    <a:lnTo>
                      <a:pt x="1311506" y="807230"/>
                    </a:lnTo>
                  </a:path>
                  <a:path w="2582545" h="1075689">
                    <a:moveTo>
                      <a:pt x="1325859" y="807230"/>
                    </a:moveTo>
                    <a:lnTo>
                      <a:pt x="1325859" y="807230"/>
                    </a:lnTo>
                    <a:lnTo>
                      <a:pt x="1329328" y="807230"/>
                    </a:lnTo>
                  </a:path>
                  <a:path w="2582545" h="1075689">
                    <a:moveTo>
                      <a:pt x="1344758" y="807230"/>
                    </a:moveTo>
                    <a:lnTo>
                      <a:pt x="1344758" y="807230"/>
                    </a:lnTo>
                    <a:lnTo>
                      <a:pt x="1348347" y="807230"/>
                    </a:lnTo>
                  </a:path>
                  <a:path w="2582545" h="1075689">
                    <a:moveTo>
                      <a:pt x="1362581" y="807230"/>
                    </a:moveTo>
                    <a:lnTo>
                      <a:pt x="1362581" y="807230"/>
                    </a:lnTo>
                    <a:lnTo>
                      <a:pt x="1366528" y="807230"/>
                    </a:lnTo>
                  </a:path>
                  <a:path w="2582545" h="1075689">
                    <a:moveTo>
                      <a:pt x="1381599" y="807230"/>
                    </a:moveTo>
                    <a:lnTo>
                      <a:pt x="1381599" y="807230"/>
                    </a:lnTo>
                    <a:lnTo>
                      <a:pt x="1384350" y="807230"/>
                    </a:lnTo>
                  </a:path>
                  <a:path w="2582545" h="1075689">
                    <a:moveTo>
                      <a:pt x="1399781" y="807230"/>
                    </a:moveTo>
                    <a:lnTo>
                      <a:pt x="1399781" y="807230"/>
                    </a:lnTo>
                    <a:lnTo>
                      <a:pt x="1403369" y="807230"/>
                    </a:lnTo>
                  </a:path>
                  <a:path w="2582545" h="1075689">
                    <a:moveTo>
                      <a:pt x="1418440" y="807230"/>
                    </a:moveTo>
                    <a:lnTo>
                      <a:pt x="1418440" y="807230"/>
                    </a:lnTo>
                    <a:lnTo>
                      <a:pt x="1421072" y="807230"/>
                    </a:lnTo>
                  </a:path>
                  <a:path w="2582545" h="1075689">
                    <a:moveTo>
                      <a:pt x="1436622" y="807230"/>
                    </a:moveTo>
                    <a:lnTo>
                      <a:pt x="1436622" y="807230"/>
                    </a:lnTo>
                    <a:lnTo>
                      <a:pt x="1440090" y="807230"/>
                    </a:lnTo>
                  </a:path>
                  <a:path w="2582545" h="1075689">
                    <a:moveTo>
                      <a:pt x="1455281" y="807230"/>
                    </a:moveTo>
                    <a:lnTo>
                      <a:pt x="1455281" y="807230"/>
                    </a:lnTo>
                    <a:lnTo>
                      <a:pt x="1458272" y="807230"/>
                    </a:lnTo>
                  </a:path>
                  <a:path w="2582545" h="1075689">
                    <a:moveTo>
                      <a:pt x="1473343" y="807230"/>
                    </a:moveTo>
                    <a:lnTo>
                      <a:pt x="1473343" y="807230"/>
                    </a:lnTo>
                    <a:lnTo>
                      <a:pt x="1476932" y="807230"/>
                    </a:lnTo>
                  </a:path>
                  <a:path w="2582545" h="1075689">
                    <a:moveTo>
                      <a:pt x="1491524" y="807230"/>
                    </a:moveTo>
                    <a:lnTo>
                      <a:pt x="1491524" y="807230"/>
                    </a:lnTo>
                    <a:lnTo>
                      <a:pt x="1495113" y="807230"/>
                    </a:lnTo>
                  </a:path>
                  <a:path w="2582545" h="1075689">
                    <a:moveTo>
                      <a:pt x="1510184" y="807230"/>
                    </a:moveTo>
                    <a:lnTo>
                      <a:pt x="1510184" y="807230"/>
                    </a:lnTo>
                    <a:lnTo>
                      <a:pt x="1513773" y="807230"/>
                    </a:lnTo>
                  </a:path>
                  <a:path w="2582545" h="1075689">
                    <a:moveTo>
                      <a:pt x="1528366" y="807230"/>
                    </a:moveTo>
                    <a:lnTo>
                      <a:pt x="1528366" y="807230"/>
                    </a:lnTo>
                    <a:lnTo>
                      <a:pt x="1531834" y="807230"/>
                    </a:lnTo>
                  </a:path>
                  <a:path w="2582545" h="1075689">
                    <a:moveTo>
                      <a:pt x="1547025" y="807230"/>
                    </a:moveTo>
                    <a:lnTo>
                      <a:pt x="1547025" y="807230"/>
                    </a:lnTo>
                    <a:lnTo>
                      <a:pt x="1550853" y="807230"/>
                    </a:lnTo>
                  </a:path>
                  <a:path w="2582545" h="1075689">
                    <a:moveTo>
                      <a:pt x="1565087" y="807230"/>
                    </a:moveTo>
                    <a:lnTo>
                      <a:pt x="1565087" y="807230"/>
                    </a:lnTo>
                    <a:lnTo>
                      <a:pt x="1568675" y="807230"/>
                    </a:lnTo>
                  </a:path>
                  <a:path w="2582545" h="1075689">
                    <a:moveTo>
                      <a:pt x="1584106" y="807230"/>
                    </a:moveTo>
                    <a:lnTo>
                      <a:pt x="1584106" y="807230"/>
                    </a:lnTo>
                    <a:lnTo>
                      <a:pt x="1587694" y="807230"/>
                    </a:lnTo>
                  </a:path>
                  <a:path w="2582545" h="1075689">
                    <a:moveTo>
                      <a:pt x="1601928" y="807230"/>
                    </a:moveTo>
                    <a:lnTo>
                      <a:pt x="1601928" y="807230"/>
                    </a:lnTo>
                    <a:lnTo>
                      <a:pt x="1605516" y="807230"/>
                    </a:lnTo>
                  </a:path>
                  <a:path w="2582545" h="1075689">
                    <a:moveTo>
                      <a:pt x="1620947" y="807230"/>
                    </a:moveTo>
                    <a:lnTo>
                      <a:pt x="1620947" y="807230"/>
                    </a:lnTo>
                    <a:lnTo>
                      <a:pt x="1624535" y="807230"/>
                    </a:lnTo>
                  </a:path>
                  <a:path w="2582545" h="1075689">
                    <a:moveTo>
                      <a:pt x="1638769" y="807230"/>
                    </a:moveTo>
                    <a:lnTo>
                      <a:pt x="1638769" y="807230"/>
                    </a:lnTo>
                    <a:lnTo>
                      <a:pt x="1642597" y="807230"/>
                    </a:lnTo>
                  </a:path>
                  <a:path w="2582545" h="1075689">
                    <a:moveTo>
                      <a:pt x="1657788" y="807230"/>
                    </a:moveTo>
                    <a:lnTo>
                      <a:pt x="1657788" y="807230"/>
                    </a:lnTo>
                    <a:lnTo>
                      <a:pt x="1661376" y="807230"/>
                    </a:lnTo>
                  </a:path>
                  <a:path w="2582545" h="1075689">
                    <a:moveTo>
                      <a:pt x="1675849" y="807230"/>
                    </a:moveTo>
                    <a:lnTo>
                      <a:pt x="1675849" y="807230"/>
                    </a:lnTo>
                    <a:lnTo>
                      <a:pt x="1679438" y="807230"/>
                    </a:lnTo>
                  </a:path>
                  <a:path w="2582545" h="1075689">
                    <a:moveTo>
                      <a:pt x="1694629" y="807230"/>
                    </a:moveTo>
                    <a:lnTo>
                      <a:pt x="1694629" y="807230"/>
                    </a:lnTo>
                    <a:lnTo>
                      <a:pt x="1698217" y="807230"/>
                    </a:lnTo>
                  </a:path>
                  <a:path w="2582545" h="1075689">
                    <a:moveTo>
                      <a:pt x="1712690" y="807230"/>
                    </a:moveTo>
                    <a:lnTo>
                      <a:pt x="1712690" y="807230"/>
                    </a:lnTo>
                    <a:lnTo>
                      <a:pt x="1716279" y="807230"/>
                    </a:lnTo>
                  </a:path>
                  <a:path w="2582545" h="1075689">
                    <a:moveTo>
                      <a:pt x="1731470" y="807230"/>
                    </a:moveTo>
                    <a:lnTo>
                      <a:pt x="1731470" y="807230"/>
                    </a:lnTo>
                    <a:lnTo>
                      <a:pt x="1735297" y="807230"/>
                    </a:lnTo>
                  </a:path>
                  <a:path w="2582545" h="1075689">
                    <a:moveTo>
                      <a:pt x="1749532" y="807230"/>
                    </a:moveTo>
                    <a:lnTo>
                      <a:pt x="1749532" y="807230"/>
                    </a:lnTo>
                    <a:lnTo>
                      <a:pt x="1753120" y="807230"/>
                    </a:lnTo>
                  </a:path>
                  <a:path w="2582545" h="1075689">
                    <a:moveTo>
                      <a:pt x="1768550" y="807230"/>
                    </a:moveTo>
                    <a:lnTo>
                      <a:pt x="1768550" y="807230"/>
                    </a:lnTo>
                    <a:lnTo>
                      <a:pt x="1772139" y="807230"/>
                    </a:lnTo>
                  </a:path>
                  <a:path w="2582545" h="1075689">
                    <a:moveTo>
                      <a:pt x="1786373" y="807230"/>
                    </a:moveTo>
                    <a:lnTo>
                      <a:pt x="1786373" y="807230"/>
                    </a:lnTo>
                    <a:lnTo>
                      <a:pt x="1789961" y="807230"/>
                    </a:lnTo>
                  </a:path>
                  <a:path w="2582545" h="1075689">
                    <a:moveTo>
                      <a:pt x="1805391" y="807230"/>
                    </a:moveTo>
                    <a:lnTo>
                      <a:pt x="1805391" y="807230"/>
                    </a:lnTo>
                    <a:lnTo>
                      <a:pt x="1808023" y="807230"/>
                    </a:lnTo>
                  </a:path>
                  <a:path w="2582545" h="1075689">
                    <a:moveTo>
                      <a:pt x="1823214" y="807230"/>
                    </a:moveTo>
                    <a:lnTo>
                      <a:pt x="1823214" y="807230"/>
                    </a:lnTo>
                    <a:lnTo>
                      <a:pt x="1826682" y="807230"/>
                    </a:lnTo>
                  </a:path>
                  <a:path w="2582545" h="1075689">
                    <a:moveTo>
                      <a:pt x="1842232" y="807230"/>
                    </a:moveTo>
                    <a:lnTo>
                      <a:pt x="1842232" y="807230"/>
                    </a:lnTo>
                    <a:lnTo>
                      <a:pt x="1844864" y="807230"/>
                    </a:lnTo>
                  </a:path>
                  <a:path w="2582545" h="1075689">
                    <a:moveTo>
                      <a:pt x="1860294" y="807230"/>
                    </a:moveTo>
                    <a:lnTo>
                      <a:pt x="1860294" y="807230"/>
                    </a:lnTo>
                    <a:lnTo>
                      <a:pt x="1863882" y="807230"/>
                    </a:lnTo>
                  </a:path>
                  <a:path w="2582545" h="1075689">
                    <a:moveTo>
                      <a:pt x="1878954" y="807230"/>
                    </a:moveTo>
                    <a:lnTo>
                      <a:pt x="1878954" y="807230"/>
                    </a:lnTo>
                    <a:lnTo>
                      <a:pt x="1881705" y="807230"/>
                    </a:lnTo>
                  </a:path>
                  <a:path w="2582545" h="1075689">
                    <a:moveTo>
                      <a:pt x="1897135" y="807230"/>
                    </a:moveTo>
                    <a:lnTo>
                      <a:pt x="1897135" y="807230"/>
                    </a:lnTo>
                    <a:lnTo>
                      <a:pt x="1900723" y="807230"/>
                    </a:lnTo>
                  </a:path>
                  <a:path w="2582545" h="1075689">
                    <a:moveTo>
                      <a:pt x="1915795" y="807230"/>
                    </a:moveTo>
                    <a:lnTo>
                      <a:pt x="1915795" y="807230"/>
                    </a:lnTo>
                    <a:lnTo>
                      <a:pt x="1918546" y="807230"/>
                    </a:lnTo>
                  </a:path>
                  <a:path w="2582545" h="1075689">
                    <a:moveTo>
                      <a:pt x="1933976" y="807230"/>
                    </a:moveTo>
                    <a:lnTo>
                      <a:pt x="1933976" y="807230"/>
                    </a:lnTo>
                    <a:lnTo>
                      <a:pt x="1937445" y="807230"/>
                    </a:lnTo>
                  </a:path>
                  <a:path w="2582545" h="1075689">
                    <a:moveTo>
                      <a:pt x="1952038" y="807230"/>
                    </a:moveTo>
                    <a:lnTo>
                      <a:pt x="1952038" y="807230"/>
                    </a:lnTo>
                    <a:lnTo>
                      <a:pt x="1955626" y="807230"/>
                    </a:lnTo>
                  </a:path>
                  <a:path w="2582545" h="1075689">
                    <a:moveTo>
                      <a:pt x="1970698" y="807230"/>
                    </a:moveTo>
                    <a:lnTo>
                      <a:pt x="1970698" y="807230"/>
                    </a:lnTo>
                    <a:lnTo>
                      <a:pt x="1974286" y="807230"/>
                    </a:lnTo>
                  </a:path>
                  <a:path w="2582545" h="1075689">
                    <a:moveTo>
                      <a:pt x="1988879" y="807230"/>
                    </a:moveTo>
                    <a:lnTo>
                      <a:pt x="1988879" y="807230"/>
                    </a:lnTo>
                    <a:lnTo>
                      <a:pt x="1992467" y="807230"/>
                    </a:lnTo>
                  </a:path>
                  <a:path w="2582545" h="1075689">
                    <a:moveTo>
                      <a:pt x="2007539" y="807230"/>
                    </a:moveTo>
                    <a:lnTo>
                      <a:pt x="2007539" y="807230"/>
                    </a:lnTo>
                    <a:lnTo>
                      <a:pt x="2011127" y="807230"/>
                    </a:lnTo>
                  </a:path>
                  <a:path w="2582545" h="1075689">
                    <a:moveTo>
                      <a:pt x="2025720" y="807230"/>
                    </a:moveTo>
                    <a:lnTo>
                      <a:pt x="2025720" y="807230"/>
                    </a:lnTo>
                    <a:lnTo>
                      <a:pt x="2029308" y="807230"/>
                    </a:lnTo>
                  </a:path>
                  <a:path w="2582545" h="1075689">
                    <a:moveTo>
                      <a:pt x="2044739" y="807230"/>
                    </a:moveTo>
                    <a:lnTo>
                      <a:pt x="2044739" y="807230"/>
                    </a:lnTo>
                    <a:lnTo>
                      <a:pt x="2048207" y="807230"/>
                    </a:lnTo>
                  </a:path>
                  <a:path w="2582545" h="1075689">
                    <a:moveTo>
                      <a:pt x="2062561" y="807230"/>
                    </a:moveTo>
                    <a:lnTo>
                      <a:pt x="2062561" y="807230"/>
                    </a:lnTo>
                    <a:lnTo>
                      <a:pt x="2066030" y="807230"/>
                    </a:lnTo>
                  </a:path>
                  <a:path w="2582545" h="1075689">
                    <a:moveTo>
                      <a:pt x="2081460" y="807230"/>
                    </a:moveTo>
                    <a:lnTo>
                      <a:pt x="2081460" y="807230"/>
                    </a:lnTo>
                    <a:lnTo>
                      <a:pt x="2085048" y="807230"/>
                    </a:lnTo>
                  </a:path>
                  <a:path w="2582545" h="1075689">
                    <a:moveTo>
                      <a:pt x="2099282" y="807230"/>
                    </a:moveTo>
                    <a:lnTo>
                      <a:pt x="2099282" y="807230"/>
                    </a:lnTo>
                    <a:lnTo>
                      <a:pt x="2102871" y="807230"/>
                    </a:lnTo>
                  </a:path>
                  <a:path w="2582545" h="1075689">
                    <a:moveTo>
                      <a:pt x="2118301" y="807230"/>
                    </a:moveTo>
                    <a:lnTo>
                      <a:pt x="2118301" y="807230"/>
                    </a:lnTo>
                    <a:lnTo>
                      <a:pt x="2121889" y="807230"/>
                    </a:lnTo>
                  </a:path>
                  <a:path w="2582545" h="1075689">
                    <a:moveTo>
                      <a:pt x="2136123" y="807230"/>
                    </a:moveTo>
                    <a:lnTo>
                      <a:pt x="2136123" y="807230"/>
                    </a:lnTo>
                    <a:lnTo>
                      <a:pt x="2139951" y="807230"/>
                    </a:lnTo>
                  </a:path>
                  <a:path w="2582545" h="1075689">
                    <a:moveTo>
                      <a:pt x="2155142" y="807230"/>
                    </a:moveTo>
                    <a:lnTo>
                      <a:pt x="2155142" y="807230"/>
                    </a:lnTo>
                    <a:lnTo>
                      <a:pt x="2158731" y="807230"/>
                    </a:lnTo>
                  </a:path>
                  <a:path w="2582545" h="1075689">
                    <a:moveTo>
                      <a:pt x="2173323" y="807230"/>
                    </a:moveTo>
                    <a:lnTo>
                      <a:pt x="2173323" y="807230"/>
                    </a:lnTo>
                    <a:lnTo>
                      <a:pt x="2176792" y="807230"/>
                    </a:lnTo>
                  </a:path>
                  <a:path w="2582545" h="1075689">
                    <a:moveTo>
                      <a:pt x="2191983" y="807230"/>
                    </a:moveTo>
                    <a:lnTo>
                      <a:pt x="2191983" y="807230"/>
                    </a:lnTo>
                    <a:lnTo>
                      <a:pt x="2195572" y="807230"/>
                    </a:lnTo>
                  </a:path>
                  <a:path w="2582545" h="1075689">
                    <a:moveTo>
                      <a:pt x="2210045" y="807230"/>
                    </a:moveTo>
                    <a:lnTo>
                      <a:pt x="2210045" y="807230"/>
                    </a:lnTo>
                    <a:lnTo>
                      <a:pt x="2213633" y="807230"/>
                    </a:lnTo>
                  </a:path>
                  <a:path w="2582545" h="1075689">
                    <a:moveTo>
                      <a:pt x="2228824" y="807230"/>
                    </a:moveTo>
                    <a:lnTo>
                      <a:pt x="2228824" y="807230"/>
                    </a:lnTo>
                    <a:lnTo>
                      <a:pt x="2232652" y="807230"/>
                    </a:lnTo>
                  </a:path>
                  <a:path w="2582545" h="1075689">
                    <a:moveTo>
                      <a:pt x="2246886" y="807230"/>
                    </a:moveTo>
                    <a:lnTo>
                      <a:pt x="2246886" y="807230"/>
                    </a:lnTo>
                    <a:lnTo>
                      <a:pt x="2250474" y="807230"/>
                    </a:lnTo>
                  </a:path>
                  <a:path w="2582545" h="1075689">
                    <a:moveTo>
                      <a:pt x="2265905" y="807230"/>
                    </a:moveTo>
                    <a:lnTo>
                      <a:pt x="2265905" y="807230"/>
                    </a:lnTo>
                    <a:lnTo>
                      <a:pt x="2268536" y="807230"/>
                    </a:lnTo>
                  </a:path>
                  <a:path w="2582545" h="1075689">
                    <a:moveTo>
                      <a:pt x="2283727" y="807230"/>
                    </a:moveTo>
                    <a:lnTo>
                      <a:pt x="2283727" y="807230"/>
                    </a:lnTo>
                    <a:lnTo>
                      <a:pt x="2287315" y="807230"/>
                    </a:lnTo>
                  </a:path>
                  <a:path w="2582545" h="1075689">
                    <a:moveTo>
                      <a:pt x="2302746" y="807230"/>
                    </a:moveTo>
                    <a:lnTo>
                      <a:pt x="2302746" y="807230"/>
                    </a:lnTo>
                    <a:lnTo>
                      <a:pt x="2305377" y="807230"/>
                    </a:lnTo>
                  </a:path>
                  <a:path w="2582545" h="1075689">
                    <a:moveTo>
                      <a:pt x="2320568" y="807230"/>
                    </a:moveTo>
                    <a:lnTo>
                      <a:pt x="2320568" y="807230"/>
                    </a:lnTo>
                    <a:lnTo>
                      <a:pt x="2324396" y="807230"/>
                    </a:lnTo>
                  </a:path>
                  <a:path w="2582545" h="1075689">
                    <a:moveTo>
                      <a:pt x="2339587" y="807230"/>
                    </a:moveTo>
                    <a:lnTo>
                      <a:pt x="2339587" y="807230"/>
                    </a:lnTo>
                    <a:lnTo>
                      <a:pt x="2342218" y="807230"/>
                    </a:lnTo>
                  </a:path>
                  <a:path w="2582545" h="1075689">
                    <a:moveTo>
                      <a:pt x="2357648" y="807230"/>
                    </a:moveTo>
                    <a:lnTo>
                      <a:pt x="2357648" y="807230"/>
                    </a:lnTo>
                    <a:lnTo>
                      <a:pt x="2361237" y="807230"/>
                    </a:lnTo>
                  </a:path>
                  <a:path w="2582545" h="1075689">
                    <a:moveTo>
                      <a:pt x="2376428" y="807230"/>
                    </a:moveTo>
                    <a:lnTo>
                      <a:pt x="2376428" y="807230"/>
                    </a:lnTo>
                    <a:lnTo>
                      <a:pt x="2379059" y="807230"/>
                    </a:lnTo>
                  </a:path>
                  <a:path w="2582545" h="1075689">
                    <a:moveTo>
                      <a:pt x="2394489" y="807230"/>
                    </a:moveTo>
                    <a:lnTo>
                      <a:pt x="2394489" y="807230"/>
                    </a:lnTo>
                    <a:lnTo>
                      <a:pt x="2398078" y="807230"/>
                    </a:lnTo>
                  </a:path>
                  <a:path w="2582545" h="1075689">
                    <a:moveTo>
                      <a:pt x="2413149" y="807230"/>
                    </a:moveTo>
                    <a:lnTo>
                      <a:pt x="2413149" y="807230"/>
                    </a:lnTo>
                    <a:lnTo>
                      <a:pt x="2416140" y="807230"/>
                    </a:lnTo>
                  </a:path>
                  <a:path w="2582545" h="1075689">
                    <a:moveTo>
                      <a:pt x="2431330" y="807230"/>
                    </a:moveTo>
                    <a:lnTo>
                      <a:pt x="2431330" y="807230"/>
                    </a:lnTo>
                    <a:lnTo>
                      <a:pt x="2434919" y="807230"/>
                    </a:lnTo>
                  </a:path>
                  <a:path w="2582545" h="1075689">
                    <a:moveTo>
                      <a:pt x="2450349" y="807230"/>
                    </a:moveTo>
                    <a:lnTo>
                      <a:pt x="2450349" y="807230"/>
                    </a:lnTo>
                    <a:lnTo>
                      <a:pt x="2452981" y="807230"/>
                    </a:lnTo>
                  </a:path>
                  <a:path w="2582545" h="1075689">
                    <a:moveTo>
                      <a:pt x="2468172" y="807230"/>
                    </a:moveTo>
                    <a:lnTo>
                      <a:pt x="2468172" y="807230"/>
                    </a:lnTo>
                    <a:lnTo>
                      <a:pt x="2471640" y="807230"/>
                    </a:lnTo>
                  </a:path>
                  <a:path w="2582545" h="1075689">
                    <a:moveTo>
                      <a:pt x="2486233" y="807230"/>
                    </a:moveTo>
                    <a:lnTo>
                      <a:pt x="2486233" y="807230"/>
                    </a:lnTo>
                    <a:lnTo>
                      <a:pt x="2489822" y="807230"/>
                    </a:lnTo>
                  </a:path>
                  <a:path w="2582545" h="1075689">
                    <a:moveTo>
                      <a:pt x="2504893" y="807230"/>
                    </a:moveTo>
                    <a:lnTo>
                      <a:pt x="2504893" y="807230"/>
                    </a:lnTo>
                    <a:lnTo>
                      <a:pt x="2508840" y="807230"/>
                    </a:lnTo>
                  </a:path>
                  <a:path w="2582545" h="1075689">
                    <a:moveTo>
                      <a:pt x="2523074" y="807230"/>
                    </a:moveTo>
                    <a:lnTo>
                      <a:pt x="2523074" y="807230"/>
                    </a:lnTo>
                    <a:lnTo>
                      <a:pt x="2526663" y="807230"/>
                    </a:lnTo>
                  </a:path>
                  <a:path w="2582545" h="1075689">
                    <a:moveTo>
                      <a:pt x="2542093" y="807230"/>
                    </a:moveTo>
                    <a:lnTo>
                      <a:pt x="2542093" y="807230"/>
                    </a:lnTo>
                    <a:lnTo>
                      <a:pt x="2545681" y="807230"/>
                    </a:lnTo>
                  </a:path>
                  <a:path w="2582545" h="1075689">
                    <a:moveTo>
                      <a:pt x="2559915" y="807230"/>
                    </a:moveTo>
                    <a:lnTo>
                      <a:pt x="2559915" y="807230"/>
                    </a:lnTo>
                    <a:lnTo>
                      <a:pt x="2563384" y="807230"/>
                    </a:lnTo>
                  </a:path>
                  <a:path w="2582545" h="1075689">
                    <a:moveTo>
                      <a:pt x="2578934" y="807230"/>
                    </a:moveTo>
                    <a:lnTo>
                      <a:pt x="2578934" y="807230"/>
                    </a:lnTo>
                    <a:lnTo>
                      <a:pt x="2582403" y="807230"/>
                    </a:lnTo>
                  </a:path>
                  <a:path w="2582545" h="1075689">
                    <a:moveTo>
                      <a:pt x="0" y="538260"/>
                    </a:moveTo>
                    <a:lnTo>
                      <a:pt x="0" y="538260"/>
                    </a:lnTo>
                    <a:lnTo>
                      <a:pt x="2667" y="538260"/>
                    </a:lnTo>
                  </a:path>
                  <a:path w="2582545" h="1075689">
                    <a:moveTo>
                      <a:pt x="18109" y="538260"/>
                    </a:moveTo>
                    <a:lnTo>
                      <a:pt x="18109" y="538260"/>
                    </a:lnTo>
                    <a:lnTo>
                      <a:pt x="21674" y="538260"/>
                    </a:lnTo>
                  </a:path>
                  <a:path w="2582545" h="1075689">
                    <a:moveTo>
                      <a:pt x="37116" y="538260"/>
                    </a:moveTo>
                    <a:lnTo>
                      <a:pt x="37116" y="538260"/>
                    </a:lnTo>
                    <a:lnTo>
                      <a:pt x="39783" y="538260"/>
                    </a:lnTo>
                  </a:path>
                  <a:path w="2582545" h="1075689">
                    <a:moveTo>
                      <a:pt x="54926" y="538260"/>
                    </a:moveTo>
                    <a:lnTo>
                      <a:pt x="54926" y="538260"/>
                    </a:lnTo>
                    <a:lnTo>
                      <a:pt x="58491" y="538260"/>
                    </a:lnTo>
                  </a:path>
                  <a:path w="2582545" h="1075689">
                    <a:moveTo>
                      <a:pt x="73933" y="538260"/>
                    </a:moveTo>
                    <a:lnTo>
                      <a:pt x="73933" y="538260"/>
                    </a:lnTo>
                    <a:lnTo>
                      <a:pt x="76600" y="538260"/>
                    </a:lnTo>
                  </a:path>
                  <a:path w="2582545" h="1075689">
                    <a:moveTo>
                      <a:pt x="91743" y="538260"/>
                    </a:moveTo>
                    <a:lnTo>
                      <a:pt x="91743" y="538260"/>
                    </a:lnTo>
                    <a:lnTo>
                      <a:pt x="95308" y="538260"/>
                    </a:lnTo>
                  </a:path>
                  <a:path w="2582545" h="1075689">
                    <a:moveTo>
                      <a:pt x="109865" y="538260"/>
                    </a:moveTo>
                    <a:lnTo>
                      <a:pt x="109865" y="538260"/>
                    </a:lnTo>
                    <a:lnTo>
                      <a:pt x="113429" y="538260"/>
                    </a:lnTo>
                  </a:path>
                  <a:path w="2582545" h="1075689">
                    <a:moveTo>
                      <a:pt x="128572" y="538260"/>
                    </a:moveTo>
                    <a:lnTo>
                      <a:pt x="128572" y="538260"/>
                    </a:lnTo>
                    <a:lnTo>
                      <a:pt x="132424" y="538260"/>
                    </a:lnTo>
                  </a:path>
                  <a:path w="2582545" h="1075689">
                    <a:moveTo>
                      <a:pt x="146682" y="538260"/>
                    </a:moveTo>
                    <a:lnTo>
                      <a:pt x="146682" y="538260"/>
                    </a:lnTo>
                    <a:lnTo>
                      <a:pt x="150246" y="538260"/>
                    </a:lnTo>
                  </a:path>
                  <a:path w="2582545" h="1075689">
                    <a:moveTo>
                      <a:pt x="165689" y="538260"/>
                    </a:moveTo>
                    <a:lnTo>
                      <a:pt x="165689" y="538260"/>
                    </a:lnTo>
                    <a:lnTo>
                      <a:pt x="169253" y="538260"/>
                    </a:lnTo>
                  </a:path>
                  <a:path w="2582545" h="1075689">
                    <a:moveTo>
                      <a:pt x="183499" y="538260"/>
                    </a:moveTo>
                    <a:lnTo>
                      <a:pt x="183499" y="538260"/>
                    </a:lnTo>
                    <a:lnTo>
                      <a:pt x="187064" y="538260"/>
                    </a:lnTo>
                  </a:path>
                  <a:path w="2582545" h="1075689">
                    <a:moveTo>
                      <a:pt x="202506" y="538260"/>
                    </a:moveTo>
                    <a:lnTo>
                      <a:pt x="202506" y="538260"/>
                    </a:lnTo>
                    <a:lnTo>
                      <a:pt x="206070" y="538260"/>
                    </a:lnTo>
                  </a:path>
                  <a:path w="2582545" h="1075689">
                    <a:moveTo>
                      <a:pt x="220316" y="538260"/>
                    </a:moveTo>
                    <a:lnTo>
                      <a:pt x="220316" y="538260"/>
                    </a:lnTo>
                    <a:lnTo>
                      <a:pt x="224180" y="538260"/>
                    </a:lnTo>
                  </a:path>
                  <a:path w="2582545" h="1075689">
                    <a:moveTo>
                      <a:pt x="239323" y="538260"/>
                    </a:moveTo>
                    <a:lnTo>
                      <a:pt x="239323" y="538260"/>
                    </a:lnTo>
                    <a:lnTo>
                      <a:pt x="242887" y="538260"/>
                    </a:lnTo>
                  </a:path>
                  <a:path w="2582545" h="1075689">
                    <a:moveTo>
                      <a:pt x="257444" y="538260"/>
                    </a:moveTo>
                    <a:lnTo>
                      <a:pt x="257444" y="538260"/>
                    </a:lnTo>
                    <a:lnTo>
                      <a:pt x="260997" y="538260"/>
                    </a:lnTo>
                  </a:path>
                  <a:path w="2582545" h="1075689">
                    <a:moveTo>
                      <a:pt x="276140" y="538260"/>
                    </a:moveTo>
                    <a:lnTo>
                      <a:pt x="276140" y="538260"/>
                    </a:lnTo>
                    <a:lnTo>
                      <a:pt x="279705" y="538260"/>
                    </a:lnTo>
                  </a:path>
                  <a:path w="2582545" h="1075689">
                    <a:moveTo>
                      <a:pt x="294262" y="538260"/>
                    </a:moveTo>
                    <a:lnTo>
                      <a:pt x="294262" y="538260"/>
                    </a:lnTo>
                    <a:lnTo>
                      <a:pt x="297826" y="538260"/>
                    </a:lnTo>
                  </a:path>
                  <a:path w="2582545" h="1075689">
                    <a:moveTo>
                      <a:pt x="312969" y="538260"/>
                    </a:moveTo>
                    <a:lnTo>
                      <a:pt x="312969" y="538260"/>
                    </a:lnTo>
                    <a:lnTo>
                      <a:pt x="316821" y="538260"/>
                    </a:lnTo>
                  </a:path>
                  <a:path w="2582545" h="1075689">
                    <a:moveTo>
                      <a:pt x="331079" y="538260"/>
                    </a:moveTo>
                    <a:lnTo>
                      <a:pt x="331079" y="538260"/>
                    </a:lnTo>
                    <a:lnTo>
                      <a:pt x="334643" y="538260"/>
                    </a:lnTo>
                  </a:path>
                  <a:path w="2582545" h="1075689">
                    <a:moveTo>
                      <a:pt x="350085" y="538260"/>
                    </a:moveTo>
                    <a:lnTo>
                      <a:pt x="350085" y="538260"/>
                    </a:lnTo>
                    <a:lnTo>
                      <a:pt x="353650" y="538260"/>
                    </a:lnTo>
                  </a:path>
                  <a:path w="2582545" h="1075689">
                    <a:moveTo>
                      <a:pt x="367896" y="538260"/>
                    </a:moveTo>
                    <a:lnTo>
                      <a:pt x="367896" y="538260"/>
                    </a:lnTo>
                    <a:lnTo>
                      <a:pt x="371460" y="538260"/>
                    </a:lnTo>
                  </a:path>
                  <a:path w="2582545" h="1075689">
                    <a:moveTo>
                      <a:pt x="386902" y="538260"/>
                    </a:moveTo>
                    <a:lnTo>
                      <a:pt x="386902" y="538260"/>
                    </a:lnTo>
                    <a:lnTo>
                      <a:pt x="390467" y="538260"/>
                    </a:lnTo>
                  </a:path>
                  <a:path w="2582545" h="1075689">
                    <a:moveTo>
                      <a:pt x="404713" y="538260"/>
                    </a:moveTo>
                    <a:lnTo>
                      <a:pt x="404713" y="538260"/>
                    </a:lnTo>
                    <a:lnTo>
                      <a:pt x="408576" y="538260"/>
                    </a:lnTo>
                  </a:path>
                  <a:path w="2582545" h="1075689">
                    <a:moveTo>
                      <a:pt x="423720" y="538260"/>
                    </a:moveTo>
                    <a:lnTo>
                      <a:pt x="423720" y="538260"/>
                    </a:lnTo>
                    <a:lnTo>
                      <a:pt x="426399" y="538260"/>
                    </a:lnTo>
                  </a:path>
                  <a:path w="2582545" h="1075689">
                    <a:moveTo>
                      <a:pt x="441841" y="538260"/>
                    </a:moveTo>
                    <a:lnTo>
                      <a:pt x="441841" y="538260"/>
                    </a:lnTo>
                    <a:lnTo>
                      <a:pt x="445394" y="538260"/>
                    </a:lnTo>
                  </a:path>
                  <a:path w="2582545" h="1075689">
                    <a:moveTo>
                      <a:pt x="460537" y="538260"/>
                    </a:moveTo>
                    <a:lnTo>
                      <a:pt x="460537" y="538260"/>
                    </a:lnTo>
                    <a:lnTo>
                      <a:pt x="463216" y="538260"/>
                    </a:lnTo>
                  </a:path>
                  <a:path w="2582545" h="1075689">
                    <a:moveTo>
                      <a:pt x="478658" y="538260"/>
                    </a:moveTo>
                    <a:lnTo>
                      <a:pt x="478658" y="538260"/>
                    </a:lnTo>
                    <a:lnTo>
                      <a:pt x="482223" y="538260"/>
                    </a:lnTo>
                  </a:path>
                  <a:path w="2582545" h="1075689">
                    <a:moveTo>
                      <a:pt x="496469" y="538260"/>
                    </a:moveTo>
                    <a:lnTo>
                      <a:pt x="496469" y="538260"/>
                    </a:lnTo>
                    <a:lnTo>
                      <a:pt x="500332" y="538260"/>
                    </a:lnTo>
                  </a:path>
                  <a:path w="2582545" h="1075689">
                    <a:moveTo>
                      <a:pt x="515475" y="538260"/>
                    </a:moveTo>
                    <a:lnTo>
                      <a:pt x="515475" y="538260"/>
                    </a:lnTo>
                    <a:lnTo>
                      <a:pt x="519040" y="538260"/>
                    </a:lnTo>
                  </a:path>
                  <a:path w="2582545" h="1075689">
                    <a:moveTo>
                      <a:pt x="533585" y="538260"/>
                    </a:moveTo>
                    <a:lnTo>
                      <a:pt x="533585" y="538260"/>
                    </a:lnTo>
                    <a:lnTo>
                      <a:pt x="537149" y="538260"/>
                    </a:lnTo>
                  </a:path>
                  <a:path w="2582545" h="1075689">
                    <a:moveTo>
                      <a:pt x="552293" y="538260"/>
                    </a:moveTo>
                    <a:lnTo>
                      <a:pt x="552293" y="538260"/>
                    </a:lnTo>
                    <a:lnTo>
                      <a:pt x="555857" y="538260"/>
                    </a:lnTo>
                  </a:path>
                  <a:path w="2582545" h="1075689">
                    <a:moveTo>
                      <a:pt x="570414" y="538260"/>
                    </a:moveTo>
                    <a:lnTo>
                      <a:pt x="570414" y="538260"/>
                    </a:lnTo>
                    <a:lnTo>
                      <a:pt x="573967" y="538260"/>
                    </a:lnTo>
                  </a:path>
                  <a:path w="2582545" h="1075689">
                    <a:moveTo>
                      <a:pt x="589110" y="538260"/>
                    </a:moveTo>
                    <a:lnTo>
                      <a:pt x="589110" y="538260"/>
                    </a:lnTo>
                    <a:lnTo>
                      <a:pt x="592973" y="538260"/>
                    </a:lnTo>
                  </a:path>
                  <a:path w="2582545" h="1075689">
                    <a:moveTo>
                      <a:pt x="607231" y="538260"/>
                    </a:moveTo>
                    <a:lnTo>
                      <a:pt x="607231" y="538260"/>
                    </a:lnTo>
                    <a:lnTo>
                      <a:pt x="610796" y="538260"/>
                    </a:lnTo>
                  </a:path>
                  <a:path w="2582545" h="1075689">
                    <a:moveTo>
                      <a:pt x="626238" y="538260"/>
                    </a:moveTo>
                    <a:lnTo>
                      <a:pt x="626238" y="538260"/>
                    </a:lnTo>
                    <a:lnTo>
                      <a:pt x="629790" y="538260"/>
                    </a:lnTo>
                  </a:path>
                  <a:path w="2582545" h="1075689">
                    <a:moveTo>
                      <a:pt x="644048" y="538260"/>
                    </a:moveTo>
                    <a:lnTo>
                      <a:pt x="644048" y="538260"/>
                    </a:lnTo>
                    <a:lnTo>
                      <a:pt x="647613" y="538260"/>
                    </a:lnTo>
                  </a:path>
                  <a:path w="2582545" h="1075689">
                    <a:moveTo>
                      <a:pt x="663055" y="538260"/>
                    </a:moveTo>
                    <a:lnTo>
                      <a:pt x="663055" y="538260"/>
                    </a:lnTo>
                    <a:lnTo>
                      <a:pt x="666619" y="538260"/>
                    </a:lnTo>
                  </a:path>
                  <a:path w="2582545" h="1075689">
                    <a:moveTo>
                      <a:pt x="680865" y="538260"/>
                    </a:moveTo>
                    <a:lnTo>
                      <a:pt x="680865" y="538260"/>
                    </a:lnTo>
                    <a:lnTo>
                      <a:pt x="684430" y="538260"/>
                    </a:lnTo>
                  </a:path>
                  <a:path w="2582545" h="1075689">
                    <a:moveTo>
                      <a:pt x="699872" y="538260"/>
                    </a:moveTo>
                    <a:lnTo>
                      <a:pt x="699872" y="538260"/>
                    </a:lnTo>
                    <a:lnTo>
                      <a:pt x="703437" y="538260"/>
                    </a:lnTo>
                  </a:path>
                  <a:path w="2582545" h="1075689">
                    <a:moveTo>
                      <a:pt x="717982" y="538260"/>
                    </a:moveTo>
                    <a:lnTo>
                      <a:pt x="717982" y="538260"/>
                    </a:lnTo>
                    <a:lnTo>
                      <a:pt x="721546" y="538260"/>
                    </a:lnTo>
                  </a:path>
                  <a:path w="2582545" h="1075689">
                    <a:moveTo>
                      <a:pt x="736689" y="538260"/>
                    </a:moveTo>
                    <a:lnTo>
                      <a:pt x="736689" y="538260"/>
                    </a:lnTo>
                    <a:lnTo>
                      <a:pt x="740254" y="538260"/>
                    </a:lnTo>
                  </a:path>
                  <a:path w="2582545" h="1075689">
                    <a:moveTo>
                      <a:pt x="754811" y="538260"/>
                    </a:moveTo>
                    <a:lnTo>
                      <a:pt x="754811" y="538260"/>
                    </a:lnTo>
                    <a:lnTo>
                      <a:pt x="758363" y="538260"/>
                    </a:lnTo>
                  </a:path>
                  <a:path w="2582545" h="1075689">
                    <a:moveTo>
                      <a:pt x="773518" y="538260"/>
                    </a:moveTo>
                    <a:lnTo>
                      <a:pt x="773518" y="538260"/>
                    </a:lnTo>
                    <a:lnTo>
                      <a:pt x="777071" y="538260"/>
                    </a:lnTo>
                  </a:path>
                  <a:path w="2582545" h="1075689">
                    <a:moveTo>
                      <a:pt x="791664" y="538260"/>
                    </a:moveTo>
                    <a:lnTo>
                      <a:pt x="791664" y="538260"/>
                    </a:lnTo>
                    <a:lnTo>
                      <a:pt x="795133" y="538260"/>
                    </a:lnTo>
                  </a:path>
                  <a:path w="2582545" h="1075689">
                    <a:moveTo>
                      <a:pt x="810682" y="538260"/>
                    </a:moveTo>
                    <a:lnTo>
                      <a:pt x="810682" y="538260"/>
                    </a:lnTo>
                    <a:lnTo>
                      <a:pt x="813314" y="538260"/>
                    </a:lnTo>
                  </a:path>
                  <a:path w="2582545" h="1075689">
                    <a:moveTo>
                      <a:pt x="828505" y="538260"/>
                    </a:moveTo>
                    <a:lnTo>
                      <a:pt x="828505" y="538260"/>
                    </a:lnTo>
                    <a:lnTo>
                      <a:pt x="831974" y="538260"/>
                    </a:lnTo>
                  </a:path>
                  <a:path w="2582545" h="1075689">
                    <a:moveTo>
                      <a:pt x="847404" y="538260"/>
                    </a:moveTo>
                    <a:lnTo>
                      <a:pt x="847404" y="538260"/>
                    </a:lnTo>
                    <a:lnTo>
                      <a:pt x="850155" y="538260"/>
                    </a:lnTo>
                  </a:path>
                  <a:path w="2582545" h="1075689">
                    <a:moveTo>
                      <a:pt x="865226" y="538260"/>
                    </a:moveTo>
                    <a:lnTo>
                      <a:pt x="865226" y="538260"/>
                    </a:lnTo>
                    <a:lnTo>
                      <a:pt x="868815" y="538260"/>
                    </a:lnTo>
                  </a:path>
                  <a:path w="2582545" h="1075689">
                    <a:moveTo>
                      <a:pt x="884245" y="538260"/>
                    </a:moveTo>
                    <a:lnTo>
                      <a:pt x="884245" y="538260"/>
                    </a:lnTo>
                    <a:lnTo>
                      <a:pt x="886996" y="538260"/>
                    </a:lnTo>
                  </a:path>
                  <a:path w="2582545" h="1075689">
                    <a:moveTo>
                      <a:pt x="902426" y="538260"/>
                    </a:moveTo>
                    <a:lnTo>
                      <a:pt x="902426" y="538260"/>
                    </a:lnTo>
                    <a:lnTo>
                      <a:pt x="905895" y="538260"/>
                    </a:lnTo>
                  </a:path>
                  <a:path w="2582545" h="1075689">
                    <a:moveTo>
                      <a:pt x="921086" y="538260"/>
                    </a:moveTo>
                    <a:lnTo>
                      <a:pt x="921086" y="538260"/>
                    </a:lnTo>
                    <a:lnTo>
                      <a:pt x="923717" y="538260"/>
                    </a:lnTo>
                  </a:path>
                  <a:path w="2582545" h="1075689">
                    <a:moveTo>
                      <a:pt x="939148" y="538260"/>
                    </a:moveTo>
                    <a:lnTo>
                      <a:pt x="939148" y="538260"/>
                    </a:lnTo>
                    <a:lnTo>
                      <a:pt x="942736" y="538260"/>
                    </a:lnTo>
                  </a:path>
                  <a:path w="2582545" h="1075689">
                    <a:moveTo>
                      <a:pt x="957927" y="538260"/>
                    </a:moveTo>
                    <a:lnTo>
                      <a:pt x="957927" y="538260"/>
                    </a:lnTo>
                    <a:lnTo>
                      <a:pt x="960559" y="538260"/>
                    </a:lnTo>
                  </a:path>
                  <a:path w="2582545" h="1075689">
                    <a:moveTo>
                      <a:pt x="975989" y="538260"/>
                    </a:moveTo>
                    <a:lnTo>
                      <a:pt x="975989" y="538260"/>
                    </a:lnTo>
                    <a:lnTo>
                      <a:pt x="979577" y="538260"/>
                    </a:lnTo>
                  </a:path>
                  <a:path w="2582545" h="1075689">
                    <a:moveTo>
                      <a:pt x="995007" y="538260"/>
                    </a:moveTo>
                    <a:lnTo>
                      <a:pt x="995007" y="538260"/>
                    </a:lnTo>
                    <a:lnTo>
                      <a:pt x="997639" y="538260"/>
                    </a:lnTo>
                  </a:path>
                  <a:path w="2582545" h="1075689">
                    <a:moveTo>
                      <a:pt x="1012830" y="538260"/>
                    </a:moveTo>
                    <a:lnTo>
                      <a:pt x="1012830" y="538260"/>
                    </a:lnTo>
                    <a:lnTo>
                      <a:pt x="1016418" y="538260"/>
                    </a:lnTo>
                  </a:path>
                  <a:path w="2582545" h="1075689">
                    <a:moveTo>
                      <a:pt x="1031011" y="538260"/>
                    </a:moveTo>
                    <a:lnTo>
                      <a:pt x="1031011" y="538260"/>
                    </a:lnTo>
                    <a:lnTo>
                      <a:pt x="1034480" y="538260"/>
                    </a:lnTo>
                  </a:path>
                  <a:path w="2582545" h="1075689">
                    <a:moveTo>
                      <a:pt x="1049671" y="538260"/>
                    </a:moveTo>
                    <a:lnTo>
                      <a:pt x="1049671" y="538260"/>
                    </a:lnTo>
                    <a:lnTo>
                      <a:pt x="1053259" y="538260"/>
                    </a:lnTo>
                  </a:path>
                  <a:path w="2582545" h="1075689">
                    <a:moveTo>
                      <a:pt x="1067733" y="538260"/>
                    </a:moveTo>
                    <a:lnTo>
                      <a:pt x="1067733" y="538260"/>
                    </a:lnTo>
                    <a:lnTo>
                      <a:pt x="1071321" y="538260"/>
                    </a:lnTo>
                  </a:path>
                  <a:path w="2582545" h="1075689">
                    <a:moveTo>
                      <a:pt x="1086751" y="538260"/>
                    </a:moveTo>
                    <a:lnTo>
                      <a:pt x="1086751" y="538260"/>
                    </a:lnTo>
                    <a:lnTo>
                      <a:pt x="1090340" y="538260"/>
                    </a:lnTo>
                  </a:path>
                  <a:path w="2582545" h="1075689">
                    <a:moveTo>
                      <a:pt x="1104574" y="538260"/>
                    </a:moveTo>
                    <a:lnTo>
                      <a:pt x="1104574" y="538260"/>
                    </a:lnTo>
                    <a:lnTo>
                      <a:pt x="1108162" y="538260"/>
                    </a:lnTo>
                  </a:path>
                  <a:path w="2582545" h="1075689">
                    <a:moveTo>
                      <a:pt x="1123592" y="538260"/>
                    </a:moveTo>
                    <a:lnTo>
                      <a:pt x="1123592" y="538260"/>
                    </a:lnTo>
                    <a:lnTo>
                      <a:pt x="1127181" y="538260"/>
                    </a:lnTo>
                  </a:path>
                  <a:path w="2582545" h="1075689">
                    <a:moveTo>
                      <a:pt x="1141415" y="538260"/>
                    </a:moveTo>
                    <a:lnTo>
                      <a:pt x="1141415" y="538260"/>
                    </a:lnTo>
                    <a:lnTo>
                      <a:pt x="1145003" y="538260"/>
                    </a:lnTo>
                  </a:path>
                  <a:path w="2582545" h="1075689">
                    <a:moveTo>
                      <a:pt x="1160433" y="538260"/>
                    </a:moveTo>
                    <a:lnTo>
                      <a:pt x="1160433" y="538260"/>
                    </a:lnTo>
                    <a:lnTo>
                      <a:pt x="1164022" y="538260"/>
                    </a:lnTo>
                  </a:path>
                  <a:path w="2582545" h="1075689">
                    <a:moveTo>
                      <a:pt x="1178256" y="538260"/>
                    </a:moveTo>
                    <a:lnTo>
                      <a:pt x="1178256" y="538260"/>
                    </a:lnTo>
                    <a:lnTo>
                      <a:pt x="1182083" y="538260"/>
                    </a:lnTo>
                  </a:path>
                  <a:path w="2582545" h="1075689">
                    <a:moveTo>
                      <a:pt x="1197274" y="538260"/>
                    </a:moveTo>
                    <a:lnTo>
                      <a:pt x="1197274" y="538260"/>
                    </a:lnTo>
                    <a:lnTo>
                      <a:pt x="1200743" y="538260"/>
                    </a:lnTo>
                  </a:path>
                  <a:path w="2582545" h="1075689">
                    <a:moveTo>
                      <a:pt x="1215336" y="538260"/>
                    </a:moveTo>
                    <a:lnTo>
                      <a:pt x="1215336" y="538260"/>
                    </a:lnTo>
                    <a:lnTo>
                      <a:pt x="1218924" y="538260"/>
                    </a:lnTo>
                  </a:path>
                  <a:path w="2582545" h="1075689">
                    <a:moveTo>
                      <a:pt x="1234115" y="538260"/>
                    </a:moveTo>
                    <a:lnTo>
                      <a:pt x="1234115" y="538260"/>
                    </a:lnTo>
                    <a:lnTo>
                      <a:pt x="1237584" y="538260"/>
                    </a:lnTo>
                  </a:path>
                  <a:path w="2582545" h="1075689">
                    <a:moveTo>
                      <a:pt x="1252177" y="538260"/>
                    </a:moveTo>
                    <a:lnTo>
                      <a:pt x="1252177" y="538260"/>
                    </a:lnTo>
                    <a:lnTo>
                      <a:pt x="1255766" y="538260"/>
                    </a:lnTo>
                  </a:path>
                  <a:path w="2582545" h="1075689">
                    <a:moveTo>
                      <a:pt x="1270837" y="538260"/>
                    </a:moveTo>
                    <a:lnTo>
                      <a:pt x="1270837" y="538260"/>
                    </a:lnTo>
                    <a:lnTo>
                      <a:pt x="1274784" y="538260"/>
                    </a:lnTo>
                  </a:path>
                  <a:path w="2582545" h="1075689">
                    <a:moveTo>
                      <a:pt x="1289018" y="538260"/>
                    </a:moveTo>
                    <a:lnTo>
                      <a:pt x="1289018" y="538260"/>
                    </a:lnTo>
                    <a:lnTo>
                      <a:pt x="1292607" y="538260"/>
                    </a:lnTo>
                  </a:path>
                  <a:path w="2582545" h="1075689">
                    <a:moveTo>
                      <a:pt x="1308037" y="538260"/>
                    </a:moveTo>
                    <a:lnTo>
                      <a:pt x="1308037" y="538260"/>
                    </a:lnTo>
                    <a:lnTo>
                      <a:pt x="1311506" y="538260"/>
                    </a:lnTo>
                  </a:path>
                  <a:path w="2582545" h="1075689">
                    <a:moveTo>
                      <a:pt x="1325859" y="538260"/>
                    </a:moveTo>
                    <a:lnTo>
                      <a:pt x="1325859" y="538260"/>
                    </a:lnTo>
                    <a:lnTo>
                      <a:pt x="1329328" y="538260"/>
                    </a:lnTo>
                  </a:path>
                  <a:path w="2582545" h="1075689">
                    <a:moveTo>
                      <a:pt x="1344758" y="538260"/>
                    </a:moveTo>
                    <a:lnTo>
                      <a:pt x="1344758" y="538260"/>
                    </a:lnTo>
                    <a:lnTo>
                      <a:pt x="1348347" y="538260"/>
                    </a:lnTo>
                  </a:path>
                  <a:path w="2582545" h="1075689">
                    <a:moveTo>
                      <a:pt x="1362581" y="538260"/>
                    </a:moveTo>
                    <a:lnTo>
                      <a:pt x="1362581" y="538260"/>
                    </a:lnTo>
                    <a:lnTo>
                      <a:pt x="1366528" y="538260"/>
                    </a:lnTo>
                  </a:path>
                  <a:path w="2582545" h="1075689">
                    <a:moveTo>
                      <a:pt x="1381599" y="538260"/>
                    </a:moveTo>
                    <a:lnTo>
                      <a:pt x="1381599" y="538260"/>
                    </a:lnTo>
                    <a:lnTo>
                      <a:pt x="1384350" y="538260"/>
                    </a:lnTo>
                  </a:path>
                  <a:path w="2582545" h="1075689">
                    <a:moveTo>
                      <a:pt x="1399781" y="538260"/>
                    </a:moveTo>
                    <a:lnTo>
                      <a:pt x="1399781" y="538260"/>
                    </a:lnTo>
                    <a:lnTo>
                      <a:pt x="1403369" y="538260"/>
                    </a:lnTo>
                  </a:path>
                  <a:path w="2582545" h="1075689">
                    <a:moveTo>
                      <a:pt x="1418440" y="538260"/>
                    </a:moveTo>
                    <a:lnTo>
                      <a:pt x="1418440" y="538260"/>
                    </a:lnTo>
                    <a:lnTo>
                      <a:pt x="1421072" y="538260"/>
                    </a:lnTo>
                  </a:path>
                  <a:path w="2582545" h="1075689">
                    <a:moveTo>
                      <a:pt x="1436622" y="538260"/>
                    </a:moveTo>
                    <a:lnTo>
                      <a:pt x="1436622" y="538260"/>
                    </a:lnTo>
                    <a:lnTo>
                      <a:pt x="1440090" y="538260"/>
                    </a:lnTo>
                  </a:path>
                  <a:path w="2582545" h="1075689">
                    <a:moveTo>
                      <a:pt x="1455281" y="538260"/>
                    </a:moveTo>
                    <a:lnTo>
                      <a:pt x="1455281" y="538260"/>
                    </a:lnTo>
                    <a:lnTo>
                      <a:pt x="1458272" y="538260"/>
                    </a:lnTo>
                  </a:path>
                  <a:path w="2582545" h="1075689">
                    <a:moveTo>
                      <a:pt x="1473343" y="538260"/>
                    </a:moveTo>
                    <a:lnTo>
                      <a:pt x="1473343" y="538260"/>
                    </a:lnTo>
                    <a:lnTo>
                      <a:pt x="1476932" y="538260"/>
                    </a:lnTo>
                  </a:path>
                  <a:path w="2582545" h="1075689">
                    <a:moveTo>
                      <a:pt x="1491524" y="538260"/>
                    </a:moveTo>
                    <a:lnTo>
                      <a:pt x="1491524" y="538260"/>
                    </a:lnTo>
                    <a:lnTo>
                      <a:pt x="1495113" y="538260"/>
                    </a:lnTo>
                  </a:path>
                  <a:path w="2582545" h="1075689">
                    <a:moveTo>
                      <a:pt x="1510184" y="538260"/>
                    </a:moveTo>
                    <a:lnTo>
                      <a:pt x="1510184" y="538260"/>
                    </a:lnTo>
                    <a:lnTo>
                      <a:pt x="1513773" y="538260"/>
                    </a:lnTo>
                  </a:path>
                  <a:path w="2582545" h="1075689">
                    <a:moveTo>
                      <a:pt x="1528366" y="538260"/>
                    </a:moveTo>
                    <a:lnTo>
                      <a:pt x="1528366" y="538260"/>
                    </a:lnTo>
                    <a:lnTo>
                      <a:pt x="1531834" y="538260"/>
                    </a:lnTo>
                  </a:path>
                  <a:path w="2582545" h="1075689">
                    <a:moveTo>
                      <a:pt x="1547025" y="538260"/>
                    </a:moveTo>
                    <a:lnTo>
                      <a:pt x="1547025" y="538260"/>
                    </a:lnTo>
                    <a:lnTo>
                      <a:pt x="1550853" y="538260"/>
                    </a:lnTo>
                  </a:path>
                  <a:path w="2582545" h="1075689">
                    <a:moveTo>
                      <a:pt x="1565087" y="538260"/>
                    </a:moveTo>
                    <a:lnTo>
                      <a:pt x="1565087" y="538260"/>
                    </a:lnTo>
                    <a:lnTo>
                      <a:pt x="1568675" y="538260"/>
                    </a:lnTo>
                  </a:path>
                  <a:path w="2582545" h="1075689">
                    <a:moveTo>
                      <a:pt x="1584106" y="538260"/>
                    </a:moveTo>
                    <a:lnTo>
                      <a:pt x="1584106" y="538260"/>
                    </a:lnTo>
                    <a:lnTo>
                      <a:pt x="1587694" y="538260"/>
                    </a:lnTo>
                  </a:path>
                  <a:path w="2582545" h="1075689">
                    <a:moveTo>
                      <a:pt x="1601928" y="538260"/>
                    </a:moveTo>
                    <a:lnTo>
                      <a:pt x="1601928" y="538260"/>
                    </a:lnTo>
                    <a:lnTo>
                      <a:pt x="1605516" y="538260"/>
                    </a:lnTo>
                  </a:path>
                  <a:path w="2582545" h="1075689">
                    <a:moveTo>
                      <a:pt x="1620947" y="538260"/>
                    </a:moveTo>
                    <a:lnTo>
                      <a:pt x="1620947" y="538260"/>
                    </a:lnTo>
                    <a:lnTo>
                      <a:pt x="1624535" y="538260"/>
                    </a:lnTo>
                  </a:path>
                  <a:path w="2582545" h="1075689">
                    <a:moveTo>
                      <a:pt x="1638769" y="538260"/>
                    </a:moveTo>
                    <a:lnTo>
                      <a:pt x="1638769" y="538260"/>
                    </a:lnTo>
                    <a:lnTo>
                      <a:pt x="1642597" y="538260"/>
                    </a:lnTo>
                  </a:path>
                  <a:path w="2582545" h="1075689">
                    <a:moveTo>
                      <a:pt x="1657788" y="538260"/>
                    </a:moveTo>
                    <a:lnTo>
                      <a:pt x="1657788" y="538260"/>
                    </a:lnTo>
                    <a:lnTo>
                      <a:pt x="1661376" y="538260"/>
                    </a:lnTo>
                  </a:path>
                  <a:path w="2582545" h="1075689">
                    <a:moveTo>
                      <a:pt x="1675849" y="538260"/>
                    </a:moveTo>
                    <a:lnTo>
                      <a:pt x="1675849" y="538260"/>
                    </a:lnTo>
                    <a:lnTo>
                      <a:pt x="1679438" y="538260"/>
                    </a:lnTo>
                  </a:path>
                  <a:path w="2582545" h="1075689">
                    <a:moveTo>
                      <a:pt x="1694629" y="538260"/>
                    </a:moveTo>
                    <a:lnTo>
                      <a:pt x="1694629" y="538260"/>
                    </a:lnTo>
                    <a:lnTo>
                      <a:pt x="1698217" y="538260"/>
                    </a:lnTo>
                  </a:path>
                  <a:path w="2582545" h="1075689">
                    <a:moveTo>
                      <a:pt x="1712690" y="538260"/>
                    </a:moveTo>
                    <a:lnTo>
                      <a:pt x="1712690" y="538260"/>
                    </a:lnTo>
                    <a:lnTo>
                      <a:pt x="1716279" y="538260"/>
                    </a:lnTo>
                  </a:path>
                  <a:path w="2582545" h="1075689">
                    <a:moveTo>
                      <a:pt x="1731470" y="538260"/>
                    </a:moveTo>
                    <a:lnTo>
                      <a:pt x="1731470" y="538260"/>
                    </a:lnTo>
                    <a:lnTo>
                      <a:pt x="1735297" y="538260"/>
                    </a:lnTo>
                  </a:path>
                  <a:path w="2582545" h="1075689">
                    <a:moveTo>
                      <a:pt x="1749532" y="538260"/>
                    </a:moveTo>
                    <a:lnTo>
                      <a:pt x="1749532" y="538260"/>
                    </a:lnTo>
                    <a:lnTo>
                      <a:pt x="1753120" y="538260"/>
                    </a:lnTo>
                  </a:path>
                  <a:path w="2582545" h="1075689">
                    <a:moveTo>
                      <a:pt x="1768550" y="538260"/>
                    </a:moveTo>
                    <a:lnTo>
                      <a:pt x="1768550" y="538260"/>
                    </a:lnTo>
                    <a:lnTo>
                      <a:pt x="1772139" y="538260"/>
                    </a:lnTo>
                  </a:path>
                  <a:path w="2582545" h="1075689">
                    <a:moveTo>
                      <a:pt x="1786373" y="538260"/>
                    </a:moveTo>
                    <a:lnTo>
                      <a:pt x="1786373" y="538260"/>
                    </a:lnTo>
                    <a:lnTo>
                      <a:pt x="1789961" y="538260"/>
                    </a:lnTo>
                  </a:path>
                  <a:path w="2582545" h="1075689">
                    <a:moveTo>
                      <a:pt x="1805391" y="538260"/>
                    </a:moveTo>
                    <a:lnTo>
                      <a:pt x="1805391" y="538260"/>
                    </a:lnTo>
                    <a:lnTo>
                      <a:pt x="1808023" y="538260"/>
                    </a:lnTo>
                  </a:path>
                  <a:path w="2582545" h="1075689">
                    <a:moveTo>
                      <a:pt x="1823214" y="538260"/>
                    </a:moveTo>
                    <a:lnTo>
                      <a:pt x="1823214" y="538260"/>
                    </a:lnTo>
                    <a:lnTo>
                      <a:pt x="1826682" y="538260"/>
                    </a:lnTo>
                  </a:path>
                  <a:path w="2582545" h="1075689">
                    <a:moveTo>
                      <a:pt x="1842232" y="538260"/>
                    </a:moveTo>
                    <a:lnTo>
                      <a:pt x="1842232" y="538260"/>
                    </a:lnTo>
                    <a:lnTo>
                      <a:pt x="1844864" y="538260"/>
                    </a:lnTo>
                  </a:path>
                  <a:path w="2582545" h="1075689">
                    <a:moveTo>
                      <a:pt x="1860294" y="538260"/>
                    </a:moveTo>
                    <a:lnTo>
                      <a:pt x="1860294" y="538260"/>
                    </a:lnTo>
                    <a:lnTo>
                      <a:pt x="1863882" y="538260"/>
                    </a:lnTo>
                  </a:path>
                  <a:path w="2582545" h="1075689">
                    <a:moveTo>
                      <a:pt x="1878954" y="538260"/>
                    </a:moveTo>
                    <a:lnTo>
                      <a:pt x="1878954" y="538260"/>
                    </a:lnTo>
                    <a:lnTo>
                      <a:pt x="1881705" y="538260"/>
                    </a:lnTo>
                  </a:path>
                  <a:path w="2582545" h="1075689">
                    <a:moveTo>
                      <a:pt x="1897135" y="538260"/>
                    </a:moveTo>
                    <a:lnTo>
                      <a:pt x="1897135" y="538260"/>
                    </a:lnTo>
                    <a:lnTo>
                      <a:pt x="1900723" y="538260"/>
                    </a:lnTo>
                  </a:path>
                  <a:path w="2582545" h="1075689">
                    <a:moveTo>
                      <a:pt x="1915795" y="538260"/>
                    </a:moveTo>
                    <a:lnTo>
                      <a:pt x="1915795" y="538260"/>
                    </a:lnTo>
                    <a:lnTo>
                      <a:pt x="1918546" y="538260"/>
                    </a:lnTo>
                  </a:path>
                  <a:path w="2582545" h="1075689">
                    <a:moveTo>
                      <a:pt x="1933976" y="538260"/>
                    </a:moveTo>
                    <a:lnTo>
                      <a:pt x="1933976" y="538260"/>
                    </a:lnTo>
                    <a:lnTo>
                      <a:pt x="1937445" y="538260"/>
                    </a:lnTo>
                  </a:path>
                  <a:path w="2582545" h="1075689">
                    <a:moveTo>
                      <a:pt x="1952038" y="538260"/>
                    </a:moveTo>
                    <a:lnTo>
                      <a:pt x="1952038" y="538260"/>
                    </a:lnTo>
                    <a:lnTo>
                      <a:pt x="1955626" y="538260"/>
                    </a:lnTo>
                  </a:path>
                  <a:path w="2582545" h="1075689">
                    <a:moveTo>
                      <a:pt x="1970698" y="538260"/>
                    </a:moveTo>
                    <a:lnTo>
                      <a:pt x="1970698" y="538260"/>
                    </a:lnTo>
                    <a:lnTo>
                      <a:pt x="1974286" y="538260"/>
                    </a:lnTo>
                  </a:path>
                  <a:path w="2582545" h="1075689">
                    <a:moveTo>
                      <a:pt x="1988879" y="538260"/>
                    </a:moveTo>
                    <a:lnTo>
                      <a:pt x="1988879" y="538260"/>
                    </a:lnTo>
                    <a:lnTo>
                      <a:pt x="1992467" y="538260"/>
                    </a:lnTo>
                  </a:path>
                  <a:path w="2582545" h="1075689">
                    <a:moveTo>
                      <a:pt x="2007539" y="538260"/>
                    </a:moveTo>
                    <a:lnTo>
                      <a:pt x="2007539" y="538260"/>
                    </a:lnTo>
                    <a:lnTo>
                      <a:pt x="2011127" y="538260"/>
                    </a:lnTo>
                  </a:path>
                  <a:path w="2582545" h="1075689">
                    <a:moveTo>
                      <a:pt x="2025720" y="538260"/>
                    </a:moveTo>
                    <a:lnTo>
                      <a:pt x="2025720" y="538260"/>
                    </a:lnTo>
                    <a:lnTo>
                      <a:pt x="2029308" y="538260"/>
                    </a:lnTo>
                  </a:path>
                  <a:path w="2582545" h="1075689">
                    <a:moveTo>
                      <a:pt x="2044739" y="538260"/>
                    </a:moveTo>
                    <a:lnTo>
                      <a:pt x="2044739" y="538260"/>
                    </a:lnTo>
                    <a:lnTo>
                      <a:pt x="2048207" y="538260"/>
                    </a:lnTo>
                  </a:path>
                  <a:path w="2582545" h="1075689">
                    <a:moveTo>
                      <a:pt x="2062561" y="538260"/>
                    </a:moveTo>
                    <a:lnTo>
                      <a:pt x="2062561" y="538260"/>
                    </a:lnTo>
                    <a:lnTo>
                      <a:pt x="2066030" y="538260"/>
                    </a:lnTo>
                  </a:path>
                  <a:path w="2582545" h="1075689">
                    <a:moveTo>
                      <a:pt x="2081460" y="538260"/>
                    </a:moveTo>
                    <a:lnTo>
                      <a:pt x="2081460" y="538260"/>
                    </a:lnTo>
                    <a:lnTo>
                      <a:pt x="2085048" y="538260"/>
                    </a:lnTo>
                  </a:path>
                  <a:path w="2582545" h="1075689">
                    <a:moveTo>
                      <a:pt x="2099282" y="538260"/>
                    </a:moveTo>
                    <a:lnTo>
                      <a:pt x="2099282" y="538260"/>
                    </a:lnTo>
                    <a:lnTo>
                      <a:pt x="2102871" y="538260"/>
                    </a:lnTo>
                  </a:path>
                  <a:path w="2582545" h="1075689">
                    <a:moveTo>
                      <a:pt x="2118301" y="538260"/>
                    </a:moveTo>
                    <a:lnTo>
                      <a:pt x="2118301" y="538260"/>
                    </a:lnTo>
                    <a:lnTo>
                      <a:pt x="2121889" y="538260"/>
                    </a:lnTo>
                  </a:path>
                  <a:path w="2582545" h="1075689">
                    <a:moveTo>
                      <a:pt x="2136123" y="538260"/>
                    </a:moveTo>
                    <a:lnTo>
                      <a:pt x="2136123" y="538260"/>
                    </a:lnTo>
                    <a:lnTo>
                      <a:pt x="2139951" y="538260"/>
                    </a:lnTo>
                  </a:path>
                  <a:path w="2582545" h="1075689">
                    <a:moveTo>
                      <a:pt x="2155142" y="538260"/>
                    </a:moveTo>
                    <a:lnTo>
                      <a:pt x="2155142" y="538260"/>
                    </a:lnTo>
                    <a:lnTo>
                      <a:pt x="2158731" y="538260"/>
                    </a:lnTo>
                  </a:path>
                  <a:path w="2582545" h="1075689">
                    <a:moveTo>
                      <a:pt x="2173323" y="538260"/>
                    </a:moveTo>
                    <a:lnTo>
                      <a:pt x="2173323" y="538260"/>
                    </a:lnTo>
                    <a:lnTo>
                      <a:pt x="2176792" y="538260"/>
                    </a:lnTo>
                  </a:path>
                  <a:path w="2582545" h="1075689">
                    <a:moveTo>
                      <a:pt x="2191983" y="538260"/>
                    </a:moveTo>
                    <a:lnTo>
                      <a:pt x="2191983" y="538260"/>
                    </a:lnTo>
                    <a:lnTo>
                      <a:pt x="2195572" y="538260"/>
                    </a:lnTo>
                  </a:path>
                  <a:path w="2582545" h="1075689">
                    <a:moveTo>
                      <a:pt x="2210045" y="538260"/>
                    </a:moveTo>
                    <a:lnTo>
                      <a:pt x="2210045" y="538260"/>
                    </a:lnTo>
                    <a:lnTo>
                      <a:pt x="2213633" y="538260"/>
                    </a:lnTo>
                  </a:path>
                  <a:path w="2582545" h="1075689">
                    <a:moveTo>
                      <a:pt x="2228824" y="538260"/>
                    </a:moveTo>
                    <a:lnTo>
                      <a:pt x="2228824" y="538260"/>
                    </a:lnTo>
                    <a:lnTo>
                      <a:pt x="2232652" y="538260"/>
                    </a:lnTo>
                  </a:path>
                  <a:path w="2582545" h="1075689">
                    <a:moveTo>
                      <a:pt x="2246886" y="538260"/>
                    </a:moveTo>
                    <a:lnTo>
                      <a:pt x="2246886" y="538260"/>
                    </a:lnTo>
                    <a:lnTo>
                      <a:pt x="2250474" y="538260"/>
                    </a:lnTo>
                  </a:path>
                  <a:path w="2582545" h="1075689">
                    <a:moveTo>
                      <a:pt x="2265905" y="538260"/>
                    </a:moveTo>
                    <a:lnTo>
                      <a:pt x="2265905" y="538260"/>
                    </a:lnTo>
                    <a:lnTo>
                      <a:pt x="2268536" y="538260"/>
                    </a:lnTo>
                  </a:path>
                  <a:path w="2582545" h="1075689">
                    <a:moveTo>
                      <a:pt x="2283727" y="538260"/>
                    </a:moveTo>
                    <a:lnTo>
                      <a:pt x="2283727" y="538260"/>
                    </a:lnTo>
                    <a:lnTo>
                      <a:pt x="2287315" y="538260"/>
                    </a:lnTo>
                  </a:path>
                  <a:path w="2582545" h="1075689">
                    <a:moveTo>
                      <a:pt x="2302746" y="538260"/>
                    </a:moveTo>
                    <a:lnTo>
                      <a:pt x="2302746" y="538260"/>
                    </a:lnTo>
                    <a:lnTo>
                      <a:pt x="2305377" y="538260"/>
                    </a:lnTo>
                  </a:path>
                  <a:path w="2582545" h="1075689">
                    <a:moveTo>
                      <a:pt x="2320568" y="538260"/>
                    </a:moveTo>
                    <a:lnTo>
                      <a:pt x="2320568" y="538260"/>
                    </a:lnTo>
                    <a:lnTo>
                      <a:pt x="2324396" y="538260"/>
                    </a:lnTo>
                  </a:path>
                  <a:path w="2582545" h="1075689">
                    <a:moveTo>
                      <a:pt x="2339587" y="538260"/>
                    </a:moveTo>
                    <a:lnTo>
                      <a:pt x="2339587" y="538260"/>
                    </a:lnTo>
                    <a:lnTo>
                      <a:pt x="2342218" y="538260"/>
                    </a:lnTo>
                  </a:path>
                  <a:path w="2582545" h="1075689">
                    <a:moveTo>
                      <a:pt x="2357648" y="538260"/>
                    </a:moveTo>
                    <a:lnTo>
                      <a:pt x="2357648" y="538260"/>
                    </a:lnTo>
                    <a:lnTo>
                      <a:pt x="2361237" y="538260"/>
                    </a:lnTo>
                  </a:path>
                  <a:path w="2582545" h="1075689">
                    <a:moveTo>
                      <a:pt x="2376428" y="538260"/>
                    </a:moveTo>
                    <a:lnTo>
                      <a:pt x="2376428" y="538260"/>
                    </a:lnTo>
                    <a:lnTo>
                      <a:pt x="2379059" y="538260"/>
                    </a:lnTo>
                  </a:path>
                  <a:path w="2582545" h="1075689">
                    <a:moveTo>
                      <a:pt x="2394489" y="538260"/>
                    </a:moveTo>
                    <a:lnTo>
                      <a:pt x="2394489" y="538260"/>
                    </a:lnTo>
                    <a:lnTo>
                      <a:pt x="2398078" y="538260"/>
                    </a:lnTo>
                  </a:path>
                  <a:path w="2582545" h="1075689">
                    <a:moveTo>
                      <a:pt x="2413149" y="538260"/>
                    </a:moveTo>
                    <a:lnTo>
                      <a:pt x="2413149" y="538260"/>
                    </a:lnTo>
                    <a:lnTo>
                      <a:pt x="2416140" y="538260"/>
                    </a:lnTo>
                  </a:path>
                  <a:path w="2582545" h="1075689">
                    <a:moveTo>
                      <a:pt x="2431330" y="538260"/>
                    </a:moveTo>
                    <a:lnTo>
                      <a:pt x="2431330" y="538260"/>
                    </a:lnTo>
                    <a:lnTo>
                      <a:pt x="2434919" y="538260"/>
                    </a:lnTo>
                  </a:path>
                  <a:path w="2582545" h="1075689">
                    <a:moveTo>
                      <a:pt x="2450349" y="538260"/>
                    </a:moveTo>
                    <a:lnTo>
                      <a:pt x="2450349" y="538260"/>
                    </a:lnTo>
                    <a:lnTo>
                      <a:pt x="2452981" y="538260"/>
                    </a:lnTo>
                  </a:path>
                  <a:path w="2582545" h="1075689">
                    <a:moveTo>
                      <a:pt x="2468172" y="538260"/>
                    </a:moveTo>
                    <a:lnTo>
                      <a:pt x="2468172" y="538260"/>
                    </a:lnTo>
                    <a:lnTo>
                      <a:pt x="2471640" y="538260"/>
                    </a:lnTo>
                  </a:path>
                  <a:path w="2582545" h="1075689">
                    <a:moveTo>
                      <a:pt x="2486233" y="538260"/>
                    </a:moveTo>
                    <a:lnTo>
                      <a:pt x="2486233" y="538260"/>
                    </a:lnTo>
                    <a:lnTo>
                      <a:pt x="2489822" y="538260"/>
                    </a:lnTo>
                  </a:path>
                  <a:path w="2582545" h="1075689">
                    <a:moveTo>
                      <a:pt x="2504893" y="538260"/>
                    </a:moveTo>
                    <a:lnTo>
                      <a:pt x="2504893" y="538260"/>
                    </a:lnTo>
                    <a:lnTo>
                      <a:pt x="2508840" y="538260"/>
                    </a:lnTo>
                  </a:path>
                  <a:path w="2582545" h="1075689">
                    <a:moveTo>
                      <a:pt x="2523074" y="538260"/>
                    </a:moveTo>
                    <a:lnTo>
                      <a:pt x="2523074" y="538260"/>
                    </a:lnTo>
                    <a:lnTo>
                      <a:pt x="2526663" y="538260"/>
                    </a:lnTo>
                  </a:path>
                  <a:path w="2582545" h="1075689">
                    <a:moveTo>
                      <a:pt x="2542093" y="538260"/>
                    </a:moveTo>
                    <a:lnTo>
                      <a:pt x="2542093" y="538260"/>
                    </a:lnTo>
                    <a:lnTo>
                      <a:pt x="2545681" y="538260"/>
                    </a:lnTo>
                  </a:path>
                  <a:path w="2582545" h="1075689">
                    <a:moveTo>
                      <a:pt x="2559915" y="538260"/>
                    </a:moveTo>
                    <a:lnTo>
                      <a:pt x="2559915" y="538260"/>
                    </a:lnTo>
                    <a:lnTo>
                      <a:pt x="2563384" y="538260"/>
                    </a:lnTo>
                  </a:path>
                  <a:path w="2582545" h="1075689">
                    <a:moveTo>
                      <a:pt x="2578934" y="538260"/>
                    </a:moveTo>
                    <a:lnTo>
                      <a:pt x="2578934" y="538260"/>
                    </a:lnTo>
                    <a:lnTo>
                      <a:pt x="2582403" y="538260"/>
                    </a:lnTo>
                  </a:path>
                  <a:path w="2582545" h="1075689">
                    <a:moveTo>
                      <a:pt x="0" y="269838"/>
                    </a:moveTo>
                    <a:lnTo>
                      <a:pt x="0" y="269838"/>
                    </a:lnTo>
                    <a:lnTo>
                      <a:pt x="2667" y="269838"/>
                    </a:lnTo>
                  </a:path>
                  <a:path w="2582545" h="1075689">
                    <a:moveTo>
                      <a:pt x="18109" y="269838"/>
                    </a:moveTo>
                    <a:lnTo>
                      <a:pt x="18109" y="269838"/>
                    </a:lnTo>
                    <a:lnTo>
                      <a:pt x="21674" y="269838"/>
                    </a:lnTo>
                  </a:path>
                  <a:path w="2582545" h="1075689">
                    <a:moveTo>
                      <a:pt x="37116" y="269838"/>
                    </a:moveTo>
                    <a:lnTo>
                      <a:pt x="37116" y="269838"/>
                    </a:lnTo>
                    <a:lnTo>
                      <a:pt x="39783" y="269838"/>
                    </a:lnTo>
                  </a:path>
                  <a:path w="2582545" h="1075689">
                    <a:moveTo>
                      <a:pt x="54926" y="269838"/>
                    </a:moveTo>
                    <a:lnTo>
                      <a:pt x="54926" y="269838"/>
                    </a:lnTo>
                    <a:lnTo>
                      <a:pt x="58491" y="269838"/>
                    </a:lnTo>
                  </a:path>
                  <a:path w="2582545" h="1075689">
                    <a:moveTo>
                      <a:pt x="73933" y="269838"/>
                    </a:moveTo>
                    <a:lnTo>
                      <a:pt x="73933" y="269838"/>
                    </a:lnTo>
                    <a:lnTo>
                      <a:pt x="76600" y="269838"/>
                    </a:lnTo>
                  </a:path>
                  <a:path w="2582545" h="1075689">
                    <a:moveTo>
                      <a:pt x="91743" y="269838"/>
                    </a:moveTo>
                    <a:lnTo>
                      <a:pt x="91743" y="269838"/>
                    </a:lnTo>
                    <a:lnTo>
                      <a:pt x="95308" y="269838"/>
                    </a:lnTo>
                  </a:path>
                  <a:path w="2582545" h="1075689">
                    <a:moveTo>
                      <a:pt x="109865" y="269838"/>
                    </a:moveTo>
                    <a:lnTo>
                      <a:pt x="109865" y="269838"/>
                    </a:lnTo>
                    <a:lnTo>
                      <a:pt x="113429" y="269838"/>
                    </a:lnTo>
                  </a:path>
                  <a:path w="2582545" h="1075689">
                    <a:moveTo>
                      <a:pt x="128572" y="269838"/>
                    </a:moveTo>
                    <a:lnTo>
                      <a:pt x="128572" y="269838"/>
                    </a:lnTo>
                    <a:lnTo>
                      <a:pt x="132424" y="269838"/>
                    </a:lnTo>
                  </a:path>
                  <a:path w="2582545" h="1075689">
                    <a:moveTo>
                      <a:pt x="146682" y="269838"/>
                    </a:moveTo>
                    <a:lnTo>
                      <a:pt x="146682" y="269838"/>
                    </a:lnTo>
                    <a:lnTo>
                      <a:pt x="150246" y="269838"/>
                    </a:lnTo>
                  </a:path>
                  <a:path w="2582545" h="1075689">
                    <a:moveTo>
                      <a:pt x="165689" y="269838"/>
                    </a:moveTo>
                    <a:lnTo>
                      <a:pt x="165689" y="269838"/>
                    </a:lnTo>
                    <a:lnTo>
                      <a:pt x="169253" y="269838"/>
                    </a:lnTo>
                  </a:path>
                  <a:path w="2582545" h="1075689">
                    <a:moveTo>
                      <a:pt x="183499" y="269838"/>
                    </a:moveTo>
                    <a:lnTo>
                      <a:pt x="183499" y="269838"/>
                    </a:lnTo>
                    <a:lnTo>
                      <a:pt x="187064" y="269838"/>
                    </a:lnTo>
                  </a:path>
                  <a:path w="2582545" h="1075689">
                    <a:moveTo>
                      <a:pt x="202506" y="269838"/>
                    </a:moveTo>
                    <a:lnTo>
                      <a:pt x="202506" y="269838"/>
                    </a:lnTo>
                    <a:lnTo>
                      <a:pt x="206070" y="269838"/>
                    </a:lnTo>
                  </a:path>
                  <a:path w="2582545" h="1075689">
                    <a:moveTo>
                      <a:pt x="220316" y="269838"/>
                    </a:moveTo>
                    <a:lnTo>
                      <a:pt x="220316" y="269838"/>
                    </a:lnTo>
                    <a:lnTo>
                      <a:pt x="224180" y="269838"/>
                    </a:lnTo>
                  </a:path>
                  <a:path w="2582545" h="1075689">
                    <a:moveTo>
                      <a:pt x="239323" y="269838"/>
                    </a:moveTo>
                    <a:lnTo>
                      <a:pt x="239323" y="269838"/>
                    </a:lnTo>
                    <a:lnTo>
                      <a:pt x="242887" y="269838"/>
                    </a:lnTo>
                  </a:path>
                  <a:path w="2582545" h="1075689">
                    <a:moveTo>
                      <a:pt x="257444" y="269838"/>
                    </a:moveTo>
                    <a:lnTo>
                      <a:pt x="257444" y="269838"/>
                    </a:lnTo>
                    <a:lnTo>
                      <a:pt x="260997" y="269838"/>
                    </a:lnTo>
                  </a:path>
                  <a:path w="2582545" h="1075689">
                    <a:moveTo>
                      <a:pt x="276140" y="269838"/>
                    </a:moveTo>
                    <a:lnTo>
                      <a:pt x="276140" y="269838"/>
                    </a:lnTo>
                    <a:lnTo>
                      <a:pt x="279705" y="269838"/>
                    </a:lnTo>
                  </a:path>
                  <a:path w="2582545" h="1075689">
                    <a:moveTo>
                      <a:pt x="294262" y="269838"/>
                    </a:moveTo>
                    <a:lnTo>
                      <a:pt x="294262" y="269838"/>
                    </a:lnTo>
                    <a:lnTo>
                      <a:pt x="297826" y="269838"/>
                    </a:lnTo>
                  </a:path>
                  <a:path w="2582545" h="1075689">
                    <a:moveTo>
                      <a:pt x="312969" y="269838"/>
                    </a:moveTo>
                    <a:lnTo>
                      <a:pt x="312969" y="269838"/>
                    </a:lnTo>
                    <a:lnTo>
                      <a:pt x="316821" y="269838"/>
                    </a:lnTo>
                  </a:path>
                  <a:path w="2582545" h="1075689">
                    <a:moveTo>
                      <a:pt x="331079" y="269838"/>
                    </a:moveTo>
                    <a:lnTo>
                      <a:pt x="331079" y="269838"/>
                    </a:lnTo>
                    <a:lnTo>
                      <a:pt x="334643" y="269838"/>
                    </a:lnTo>
                  </a:path>
                  <a:path w="2582545" h="1075689">
                    <a:moveTo>
                      <a:pt x="350085" y="269838"/>
                    </a:moveTo>
                    <a:lnTo>
                      <a:pt x="350085" y="269838"/>
                    </a:lnTo>
                    <a:lnTo>
                      <a:pt x="353650" y="269838"/>
                    </a:lnTo>
                  </a:path>
                  <a:path w="2582545" h="1075689">
                    <a:moveTo>
                      <a:pt x="367896" y="269838"/>
                    </a:moveTo>
                    <a:lnTo>
                      <a:pt x="367896" y="269838"/>
                    </a:lnTo>
                    <a:lnTo>
                      <a:pt x="371460" y="269838"/>
                    </a:lnTo>
                  </a:path>
                  <a:path w="2582545" h="1075689">
                    <a:moveTo>
                      <a:pt x="386902" y="269838"/>
                    </a:moveTo>
                    <a:lnTo>
                      <a:pt x="386902" y="269838"/>
                    </a:lnTo>
                    <a:lnTo>
                      <a:pt x="390467" y="269838"/>
                    </a:lnTo>
                  </a:path>
                  <a:path w="2582545" h="1075689">
                    <a:moveTo>
                      <a:pt x="404713" y="269838"/>
                    </a:moveTo>
                    <a:lnTo>
                      <a:pt x="404713" y="269838"/>
                    </a:lnTo>
                    <a:lnTo>
                      <a:pt x="408576" y="269838"/>
                    </a:lnTo>
                  </a:path>
                  <a:path w="2582545" h="1075689">
                    <a:moveTo>
                      <a:pt x="423720" y="269838"/>
                    </a:moveTo>
                    <a:lnTo>
                      <a:pt x="423720" y="269838"/>
                    </a:lnTo>
                    <a:lnTo>
                      <a:pt x="426399" y="269838"/>
                    </a:lnTo>
                  </a:path>
                  <a:path w="2582545" h="1075689">
                    <a:moveTo>
                      <a:pt x="441841" y="269838"/>
                    </a:moveTo>
                    <a:lnTo>
                      <a:pt x="441841" y="269838"/>
                    </a:lnTo>
                    <a:lnTo>
                      <a:pt x="445394" y="269838"/>
                    </a:lnTo>
                  </a:path>
                  <a:path w="2582545" h="1075689">
                    <a:moveTo>
                      <a:pt x="460537" y="269838"/>
                    </a:moveTo>
                    <a:lnTo>
                      <a:pt x="460537" y="269838"/>
                    </a:lnTo>
                    <a:lnTo>
                      <a:pt x="463216" y="269838"/>
                    </a:lnTo>
                  </a:path>
                  <a:path w="2582545" h="1075689">
                    <a:moveTo>
                      <a:pt x="478658" y="269838"/>
                    </a:moveTo>
                    <a:lnTo>
                      <a:pt x="478658" y="269838"/>
                    </a:lnTo>
                    <a:lnTo>
                      <a:pt x="482223" y="269838"/>
                    </a:lnTo>
                  </a:path>
                  <a:path w="2582545" h="1075689">
                    <a:moveTo>
                      <a:pt x="496469" y="269838"/>
                    </a:moveTo>
                    <a:lnTo>
                      <a:pt x="496469" y="269838"/>
                    </a:lnTo>
                    <a:lnTo>
                      <a:pt x="500332" y="269838"/>
                    </a:lnTo>
                  </a:path>
                  <a:path w="2582545" h="1075689">
                    <a:moveTo>
                      <a:pt x="515475" y="269838"/>
                    </a:moveTo>
                    <a:lnTo>
                      <a:pt x="515475" y="269838"/>
                    </a:lnTo>
                    <a:lnTo>
                      <a:pt x="519040" y="269838"/>
                    </a:lnTo>
                  </a:path>
                  <a:path w="2582545" h="1075689">
                    <a:moveTo>
                      <a:pt x="533585" y="269838"/>
                    </a:moveTo>
                    <a:lnTo>
                      <a:pt x="533585" y="269838"/>
                    </a:lnTo>
                    <a:lnTo>
                      <a:pt x="537149" y="269838"/>
                    </a:lnTo>
                  </a:path>
                  <a:path w="2582545" h="1075689">
                    <a:moveTo>
                      <a:pt x="552293" y="269838"/>
                    </a:moveTo>
                    <a:lnTo>
                      <a:pt x="552293" y="269838"/>
                    </a:lnTo>
                    <a:lnTo>
                      <a:pt x="555857" y="269838"/>
                    </a:lnTo>
                  </a:path>
                  <a:path w="2582545" h="1075689">
                    <a:moveTo>
                      <a:pt x="570414" y="269838"/>
                    </a:moveTo>
                    <a:lnTo>
                      <a:pt x="570414" y="269838"/>
                    </a:lnTo>
                    <a:lnTo>
                      <a:pt x="573967" y="269838"/>
                    </a:lnTo>
                  </a:path>
                  <a:path w="2582545" h="1075689">
                    <a:moveTo>
                      <a:pt x="589110" y="269838"/>
                    </a:moveTo>
                    <a:lnTo>
                      <a:pt x="589110" y="269838"/>
                    </a:lnTo>
                    <a:lnTo>
                      <a:pt x="592973" y="269838"/>
                    </a:lnTo>
                  </a:path>
                  <a:path w="2582545" h="1075689">
                    <a:moveTo>
                      <a:pt x="607231" y="269838"/>
                    </a:moveTo>
                    <a:lnTo>
                      <a:pt x="607231" y="269838"/>
                    </a:lnTo>
                    <a:lnTo>
                      <a:pt x="610796" y="269838"/>
                    </a:lnTo>
                  </a:path>
                  <a:path w="2582545" h="1075689">
                    <a:moveTo>
                      <a:pt x="626238" y="269838"/>
                    </a:moveTo>
                    <a:lnTo>
                      <a:pt x="626238" y="269838"/>
                    </a:lnTo>
                    <a:lnTo>
                      <a:pt x="629790" y="269838"/>
                    </a:lnTo>
                  </a:path>
                  <a:path w="2582545" h="1075689">
                    <a:moveTo>
                      <a:pt x="644048" y="269838"/>
                    </a:moveTo>
                    <a:lnTo>
                      <a:pt x="644048" y="269838"/>
                    </a:lnTo>
                    <a:lnTo>
                      <a:pt x="647613" y="269838"/>
                    </a:lnTo>
                  </a:path>
                  <a:path w="2582545" h="1075689">
                    <a:moveTo>
                      <a:pt x="663055" y="269838"/>
                    </a:moveTo>
                    <a:lnTo>
                      <a:pt x="663055" y="269838"/>
                    </a:lnTo>
                    <a:lnTo>
                      <a:pt x="666619" y="269838"/>
                    </a:lnTo>
                  </a:path>
                  <a:path w="2582545" h="1075689">
                    <a:moveTo>
                      <a:pt x="680865" y="269838"/>
                    </a:moveTo>
                    <a:lnTo>
                      <a:pt x="680865" y="269838"/>
                    </a:lnTo>
                    <a:lnTo>
                      <a:pt x="684430" y="269838"/>
                    </a:lnTo>
                  </a:path>
                  <a:path w="2582545" h="1075689">
                    <a:moveTo>
                      <a:pt x="699872" y="269838"/>
                    </a:moveTo>
                    <a:lnTo>
                      <a:pt x="699872" y="269838"/>
                    </a:lnTo>
                    <a:lnTo>
                      <a:pt x="703437" y="269838"/>
                    </a:lnTo>
                  </a:path>
                  <a:path w="2582545" h="1075689">
                    <a:moveTo>
                      <a:pt x="717982" y="269838"/>
                    </a:moveTo>
                    <a:lnTo>
                      <a:pt x="717982" y="269838"/>
                    </a:lnTo>
                    <a:lnTo>
                      <a:pt x="721546" y="269838"/>
                    </a:lnTo>
                  </a:path>
                  <a:path w="2582545" h="1075689">
                    <a:moveTo>
                      <a:pt x="736689" y="269838"/>
                    </a:moveTo>
                    <a:lnTo>
                      <a:pt x="736689" y="269838"/>
                    </a:lnTo>
                    <a:lnTo>
                      <a:pt x="740254" y="269838"/>
                    </a:lnTo>
                  </a:path>
                  <a:path w="2582545" h="1075689">
                    <a:moveTo>
                      <a:pt x="754811" y="269838"/>
                    </a:moveTo>
                    <a:lnTo>
                      <a:pt x="754811" y="269838"/>
                    </a:lnTo>
                    <a:lnTo>
                      <a:pt x="758363" y="269838"/>
                    </a:lnTo>
                  </a:path>
                  <a:path w="2582545" h="1075689">
                    <a:moveTo>
                      <a:pt x="773518" y="269838"/>
                    </a:moveTo>
                    <a:lnTo>
                      <a:pt x="773518" y="269838"/>
                    </a:lnTo>
                    <a:lnTo>
                      <a:pt x="777071" y="269838"/>
                    </a:lnTo>
                  </a:path>
                  <a:path w="2582545" h="1075689">
                    <a:moveTo>
                      <a:pt x="791664" y="269838"/>
                    </a:moveTo>
                    <a:lnTo>
                      <a:pt x="791664" y="269838"/>
                    </a:lnTo>
                    <a:lnTo>
                      <a:pt x="795133" y="269838"/>
                    </a:lnTo>
                  </a:path>
                  <a:path w="2582545" h="1075689">
                    <a:moveTo>
                      <a:pt x="810682" y="269838"/>
                    </a:moveTo>
                    <a:lnTo>
                      <a:pt x="810682" y="269838"/>
                    </a:lnTo>
                    <a:lnTo>
                      <a:pt x="813314" y="269838"/>
                    </a:lnTo>
                  </a:path>
                  <a:path w="2582545" h="1075689">
                    <a:moveTo>
                      <a:pt x="828505" y="269838"/>
                    </a:moveTo>
                    <a:lnTo>
                      <a:pt x="828505" y="269838"/>
                    </a:lnTo>
                    <a:lnTo>
                      <a:pt x="831974" y="269838"/>
                    </a:lnTo>
                  </a:path>
                  <a:path w="2582545" h="1075689">
                    <a:moveTo>
                      <a:pt x="847404" y="269838"/>
                    </a:moveTo>
                    <a:lnTo>
                      <a:pt x="847404" y="269838"/>
                    </a:lnTo>
                    <a:lnTo>
                      <a:pt x="850155" y="269838"/>
                    </a:lnTo>
                  </a:path>
                  <a:path w="2582545" h="1075689">
                    <a:moveTo>
                      <a:pt x="865226" y="269838"/>
                    </a:moveTo>
                    <a:lnTo>
                      <a:pt x="865226" y="269838"/>
                    </a:lnTo>
                    <a:lnTo>
                      <a:pt x="868815" y="269838"/>
                    </a:lnTo>
                  </a:path>
                  <a:path w="2582545" h="1075689">
                    <a:moveTo>
                      <a:pt x="884245" y="269838"/>
                    </a:moveTo>
                    <a:lnTo>
                      <a:pt x="884245" y="269838"/>
                    </a:lnTo>
                    <a:lnTo>
                      <a:pt x="886996" y="269838"/>
                    </a:lnTo>
                  </a:path>
                  <a:path w="2582545" h="1075689">
                    <a:moveTo>
                      <a:pt x="902426" y="269838"/>
                    </a:moveTo>
                    <a:lnTo>
                      <a:pt x="902426" y="269838"/>
                    </a:lnTo>
                    <a:lnTo>
                      <a:pt x="905895" y="269838"/>
                    </a:lnTo>
                  </a:path>
                  <a:path w="2582545" h="1075689">
                    <a:moveTo>
                      <a:pt x="921086" y="269838"/>
                    </a:moveTo>
                    <a:lnTo>
                      <a:pt x="921086" y="269838"/>
                    </a:lnTo>
                    <a:lnTo>
                      <a:pt x="923717" y="269838"/>
                    </a:lnTo>
                  </a:path>
                  <a:path w="2582545" h="1075689">
                    <a:moveTo>
                      <a:pt x="939148" y="269838"/>
                    </a:moveTo>
                    <a:lnTo>
                      <a:pt x="939148" y="269838"/>
                    </a:lnTo>
                    <a:lnTo>
                      <a:pt x="942736" y="269838"/>
                    </a:lnTo>
                  </a:path>
                  <a:path w="2582545" h="1075689">
                    <a:moveTo>
                      <a:pt x="957927" y="269838"/>
                    </a:moveTo>
                    <a:lnTo>
                      <a:pt x="957927" y="269838"/>
                    </a:lnTo>
                    <a:lnTo>
                      <a:pt x="960559" y="269838"/>
                    </a:lnTo>
                  </a:path>
                  <a:path w="2582545" h="1075689">
                    <a:moveTo>
                      <a:pt x="975989" y="269838"/>
                    </a:moveTo>
                    <a:lnTo>
                      <a:pt x="975989" y="269838"/>
                    </a:lnTo>
                    <a:lnTo>
                      <a:pt x="979577" y="269838"/>
                    </a:lnTo>
                  </a:path>
                  <a:path w="2582545" h="1075689">
                    <a:moveTo>
                      <a:pt x="995007" y="269838"/>
                    </a:moveTo>
                    <a:lnTo>
                      <a:pt x="995007" y="269838"/>
                    </a:lnTo>
                    <a:lnTo>
                      <a:pt x="997639" y="269838"/>
                    </a:lnTo>
                  </a:path>
                  <a:path w="2582545" h="1075689">
                    <a:moveTo>
                      <a:pt x="1012830" y="269838"/>
                    </a:moveTo>
                    <a:lnTo>
                      <a:pt x="1012830" y="269838"/>
                    </a:lnTo>
                    <a:lnTo>
                      <a:pt x="1016418" y="269838"/>
                    </a:lnTo>
                  </a:path>
                  <a:path w="2582545" h="1075689">
                    <a:moveTo>
                      <a:pt x="1031011" y="269838"/>
                    </a:moveTo>
                    <a:lnTo>
                      <a:pt x="1031011" y="269838"/>
                    </a:lnTo>
                    <a:lnTo>
                      <a:pt x="1034480" y="269838"/>
                    </a:lnTo>
                  </a:path>
                  <a:path w="2582545" h="1075689">
                    <a:moveTo>
                      <a:pt x="1049671" y="269838"/>
                    </a:moveTo>
                    <a:lnTo>
                      <a:pt x="1049671" y="269838"/>
                    </a:lnTo>
                    <a:lnTo>
                      <a:pt x="1053259" y="269838"/>
                    </a:lnTo>
                  </a:path>
                  <a:path w="2582545" h="1075689">
                    <a:moveTo>
                      <a:pt x="1067733" y="269838"/>
                    </a:moveTo>
                    <a:lnTo>
                      <a:pt x="1067733" y="269838"/>
                    </a:lnTo>
                    <a:lnTo>
                      <a:pt x="1071321" y="269838"/>
                    </a:lnTo>
                  </a:path>
                  <a:path w="2582545" h="1075689">
                    <a:moveTo>
                      <a:pt x="1086751" y="269838"/>
                    </a:moveTo>
                    <a:lnTo>
                      <a:pt x="1086751" y="269838"/>
                    </a:lnTo>
                    <a:lnTo>
                      <a:pt x="1090340" y="269838"/>
                    </a:lnTo>
                  </a:path>
                  <a:path w="2582545" h="1075689">
                    <a:moveTo>
                      <a:pt x="1104574" y="269838"/>
                    </a:moveTo>
                    <a:lnTo>
                      <a:pt x="1104574" y="269838"/>
                    </a:lnTo>
                    <a:lnTo>
                      <a:pt x="1108162" y="269838"/>
                    </a:lnTo>
                  </a:path>
                  <a:path w="2582545" h="1075689">
                    <a:moveTo>
                      <a:pt x="1123592" y="269838"/>
                    </a:moveTo>
                    <a:lnTo>
                      <a:pt x="1123592" y="269838"/>
                    </a:lnTo>
                    <a:lnTo>
                      <a:pt x="1127181" y="269838"/>
                    </a:lnTo>
                  </a:path>
                  <a:path w="2582545" h="1075689">
                    <a:moveTo>
                      <a:pt x="1141415" y="269838"/>
                    </a:moveTo>
                    <a:lnTo>
                      <a:pt x="1141415" y="269838"/>
                    </a:lnTo>
                    <a:lnTo>
                      <a:pt x="1145003" y="269838"/>
                    </a:lnTo>
                  </a:path>
                  <a:path w="2582545" h="1075689">
                    <a:moveTo>
                      <a:pt x="1160433" y="269838"/>
                    </a:moveTo>
                    <a:lnTo>
                      <a:pt x="1160433" y="269838"/>
                    </a:lnTo>
                    <a:lnTo>
                      <a:pt x="1164022" y="269838"/>
                    </a:lnTo>
                  </a:path>
                  <a:path w="2582545" h="1075689">
                    <a:moveTo>
                      <a:pt x="1178256" y="269838"/>
                    </a:moveTo>
                    <a:lnTo>
                      <a:pt x="1178256" y="269838"/>
                    </a:lnTo>
                    <a:lnTo>
                      <a:pt x="1182083" y="269838"/>
                    </a:lnTo>
                  </a:path>
                  <a:path w="2582545" h="1075689">
                    <a:moveTo>
                      <a:pt x="1197274" y="269838"/>
                    </a:moveTo>
                    <a:lnTo>
                      <a:pt x="1197274" y="269838"/>
                    </a:lnTo>
                    <a:lnTo>
                      <a:pt x="1200743" y="269838"/>
                    </a:lnTo>
                  </a:path>
                  <a:path w="2582545" h="1075689">
                    <a:moveTo>
                      <a:pt x="1215336" y="269838"/>
                    </a:moveTo>
                    <a:lnTo>
                      <a:pt x="1215336" y="269838"/>
                    </a:lnTo>
                    <a:lnTo>
                      <a:pt x="1218924" y="269838"/>
                    </a:lnTo>
                  </a:path>
                  <a:path w="2582545" h="1075689">
                    <a:moveTo>
                      <a:pt x="1234115" y="269838"/>
                    </a:moveTo>
                    <a:lnTo>
                      <a:pt x="1234115" y="269838"/>
                    </a:lnTo>
                    <a:lnTo>
                      <a:pt x="1237584" y="269838"/>
                    </a:lnTo>
                  </a:path>
                  <a:path w="2582545" h="1075689">
                    <a:moveTo>
                      <a:pt x="1252177" y="269838"/>
                    </a:moveTo>
                    <a:lnTo>
                      <a:pt x="1252177" y="269838"/>
                    </a:lnTo>
                    <a:lnTo>
                      <a:pt x="1255766" y="269838"/>
                    </a:lnTo>
                  </a:path>
                  <a:path w="2582545" h="1075689">
                    <a:moveTo>
                      <a:pt x="1270837" y="269838"/>
                    </a:moveTo>
                    <a:lnTo>
                      <a:pt x="1270837" y="269838"/>
                    </a:lnTo>
                    <a:lnTo>
                      <a:pt x="1274784" y="269838"/>
                    </a:lnTo>
                  </a:path>
                  <a:path w="2582545" h="1075689">
                    <a:moveTo>
                      <a:pt x="1289018" y="269838"/>
                    </a:moveTo>
                    <a:lnTo>
                      <a:pt x="1289018" y="269838"/>
                    </a:lnTo>
                    <a:lnTo>
                      <a:pt x="1292607" y="269838"/>
                    </a:lnTo>
                  </a:path>
                  <a:path w="2582545" h="1075689">
                    <a:moveTo>
                      <a:pt x="1308037" y="269838"/>
                    </a:moveTo>
                    <a:lnTo>
                      <a:pt x="1308037" y="269838"/>
                    </a:lnTo>
                    <a:lnTo>
                      <a:pt x="1311506" y="269838"/>
                    </a:lnTo>
                  </a:path>
                  <a:path w="2582545" h="1075689">
                    <a:moveTo>
                      <a:pt x="1325859" y="269838"/>
                    </a:moveTo>
                    <a:lnTo>
                      <a:pt x="1325859" y="269838"/>
                    </a:lnTo>
                    <a:lnTo>
                      <a:pt x="1329328" y="269838"/>
                    </a:lnTo>
                  </a:path>
                  <a:path w="2582545" h="1075689">
                    <a:moveTo>
                      <a:pt x="1344758" y="269838"/>
                    </a:moveTo>
                    <a:lnTo>
                      <a:pt x="1344758" y="269838"/>
                    </a:lnTo>
                    <a:lnTo>
                      <a:pt x="1348347" y="269838"/>
                    </a:lnTo>
                  </a:path>
                  <a:path w="2582545" h="1075689">
                    <a:moveTo>
                      <a:pt x="1362581" y="269838"/>
                    </a:moveTo>
                    <a:lnTo>
                      <a:pt x="1362581" y="269838"/>
                    </a:lnTo>
                    <a:lnTo>
                      <a:pt x="1366528" y="269838"/>
                    </a:lnTo>
                  </a:path>
                  <a:path w="2582545" h="1075689">
                    <a:moveTo>
                      <a:pt x="1381599" y="269838"/>
                    </a:moveTo>
                    <a:lnTo>
                      <a:pt x="1381599" y="269838"/>
                    </a:lnTo>
                    <a:lnTo>
                      <a:pt x="1384350" y="269838"/>
                    </a:lnTo>
                  </a:path>
                  <a:path w="2582545" h="1075689">
                    <a:moveTo>
                      <a:pt x="1399781" y="269838"/>
                    </a:moveTo>
                    <a:lnTo>
                      <a:pt x="1399781" y="269838"/>
                    </a:lnTo>
                    <a:lnTo>
                      <a:pt x="1403369" y="269838"/>
                    </a:lnTo>
                  </a:path>
                  <a:path w="2582545" h="1075689">
                    <a:moveTo>
                      <a:pt x="1418440" y="269838"/>
                    </a:moveTo>
                    <a:lnTo>
                      <a:pt x="1418440" y="269838"/>
                    </a:lnTo>
                    <a:lnTo>
                      <a:pt x="1421072" y="269838"/>
                    </a:lnTo>
                  </a:path>
                  <a:path w="2582545" h="1075689">
                    <a:moveTo>
                      <a:pt x="1436622" y="269838"/>
                    </a:moveTo>
                    <a:lnTo>
                      <a:pt x="1436622" y="269838"/>
                    </a:lnTo>
                    <a:lnTo>
                      <a:pt x="1440090" y="269838"/>
                    </a:lnTo>
                  </a:path>
                  <a:path w="2582545" h="1075689">
                    <a:moveTo>
                      <a:pt x="1455281" y="269838"/>
                    </a:moveTo>
                    <a:lnTo>
                      <a:pt x="1455281" y="269838"/>
                    </a:lnTo>
                    <a:lnTo>
                      <a:pt x="1458272" y="269838"/>
                    </a:lnTo>
                  </a:path>
                  <a:path w="2582545" h="1075689">
                    <a:moveTo>
                      <a:pt x="1473343" y="269838"/>
                    </a:moveTo>
                    <a:lnTo>
                      <a:pt x="1473343" y="269838"/>
                    </a:lnTo>
                    <a:lnTo>
                      <a:pt x="1476932" y="269838"/>
                    </a:lnTo>
                  </a:path>
                  <a:path w="2582545" h="1075689">
                    <a:moveTo>
                      <a:pt x="1491524" y="269838"/>
                    </a:moveTo>
                    <a:lnTo>
                      <a:pt x="1491524" y="269838"/>
                    </a:lnTo>
                    <a:lnTo>
                      <a:pt x="1495113" y="269838"/>
                    </a:lnTo>
                  </a:path>
                  <a:path w="2582545" h="1075689">
                    <a:moveTo>
                      <a:pt x="1510184" y="269838"/>
                    </a:moveTo>
                    <a:lnTo>
                      <a:pt x="1510184" y="269838"/>
                    </a:lnTo>
                    <a:lnTo>
                      <a:pt x="1513773" y="269838"/>
                    </a:lnTo>
                  </a:path>
                  <a:path w="2582545" h="1075689">
                    <a:moveTo>
                      <a:pt x="1528366" y="269838"/>
                    </a:moveTo>
                    <a:lnTo>
                      <a:pt x="1528366" y="269838"/>
                    </a:lnTo>
                    <a:lnTo>
                      <a:pt x="1531834" y="269838"/>
                    </a:lnTo>
                  </a:path>
                  <a:path w="2582545" h="1075689">
                    <a:moveTo>
                      <a:pt x="1547025" y="269838"/>
                    </a:moveTo>
                    <a:lnTo>
                      <a:pt x="1547025" y="269838"/>
                    </a:lnTo>
                    <a:lnTo>
                      <a:pt x="1550853" y="269838"/>
                    </a:lnTo>
                  </a:path>
                  <a:path w="2582545" h="1075689">
                    <a:moveTo>
                      <a:pt x="1565087" y="269838"/>
                    </a:moveTo>
                    <a:lnTo>
                      <a:pt x="1565087" y="269838"/>
                    </a:lnTo>
                    <a:lnTo>
                      <a:pt x="1568675" y="269838"/>
                    </a:lnTo>
                  </a:path>
                  <a:path w="2582545" h="1075689">
                    <a:moveTo>
                      <a:pt x="1584106" y="269838"/>
                    </a:moveTo>
                    <a:lnTo>
                      <a:pt x="1584106" y="269838"/>
                    </a:lnTo>
                    <a:lnTo>
                      <a:pt x="1587694" y="269838"/>
                    </a:lnTo>
                  </a:path>
                  <a:path w="2582545" h="1075689">
                    <a:moveTo>
                      <a:pt x="1601928" y="269838"/>
                    </a:moveTo>
                    <a:lnTo>
                      <a:pt x="1601928" y="269838"/>
                    </a:lnTo>
                    <a:lnTo>
                      <a:pt x="1605516" y="269838"/>
                    </a:lnTo>
                  </a:path>
                  <a:path w="2582545" h="1075689">
                    <a:moveTo>
                      <a:pt x="1620947" y="269838"/>
                    </a:moveTo>
                    <a:lnTo>
                      <a:pt x="1620947" y="269838"/>
                    </a:lnTo>
                    <a:lnTo>
                      <a:pt x="1624535" y="269838"/>
                    </a:lnTo>
                  </a:path>
                  <a:path w="2582545" h="1075689">
                    <a:moveTo>
                      <a:pt x="1638769" y="269838"/>
                    </a:moveTo>
                    <a:lnTo>
                      <a:pt x="1638769" y="269838"/>
                    </a:lnTo>
                    <a:lnTo>
                      <a:pt x="1642597" y="269838"/>
                    </a:lnTo>
                  </a:path>
                  <a:path w="2582545" h="1075689">
                    <a:moveTo>
                      <a:pt x="1657788" y="269838"/>
                    </a:moveTo>
                    <a:lnTo>
                      <a:pt x="1657788" y="269838"/>
                    </a:lnTo>
                    <a:lnTo>
                      <a:pt x="1661376" y="269838"/>
                    </a:lnTo>
                  </a:path>
                  <a:path w="2582545" h="1075689">
                    <a:moveTo>
                      <a:pt x="1675849" y="269838"/>
                    </a:moveTo>
                    <a:lnTo>
                      <a:pt x="1675849" y="269838"/>
                    </a:lnTo>
                    <a:lnTo>
                      <a:pt x="1679438" y="269838"/>
                    </a:lnTo>
                  </a:path>
                  <a:path w="2582545" h="1075689">
                    <a:moveTo>
                      <a:pt x="1694629" y="269838"/>
                    </a:moveTo>
                    <a:lnTo>
                      <a:pt x="1694629" y="269838"/>
                    </a:lnTo>
                    <a:lnTo>
                      <a:pt x="1698217" y="269838"/>
                    </a:lnTo>
                  </a:path>
                  <a:path w="2582545" h="1075689">
                    <a:moveTo>
                      <a:pt x="1712690" y="269838"/>
                    </a:moveTo>
                    <a:lnTo>
                      <a:pt x="1712690" y="269838"/>
                    </a:lnTo>
                    <a:lnTo>
                      <a:pt x="1716279" y="269838"/>
                    </a:lnTo>
                  </a:path>
                  <a:path w="2582545" h="1075689">
                    <a:moveTo>
                      <a:pt x="1731470" y="269838"/>
                    </a:moveTo>
                    <a:lnTo>
                      <a:pt x="1731470" y="269838"/>
                    </a:lnTo>
                    <a:lnTo>
                      <a:pt x="1735297" y="269838"/>
                    </a:lnTo>
                  </a:path>
                  <a:path w="2582545" h="1075689">
                    <a:moveTo>
                      <a:pt x="1749532" y="269838"/>
                    </a:moveTo>
                    <a:lnTo>
                      <a:pt x="1749532" y="269838"/>
                    </a:lnTo>
                    <a:lnTo>
                      <a:pt x="1753120" y="269838"/>
                    </a:lnTo>
                  </a:path>
                  <a:path w="2582545" h="1075689">
                    <a:moveTo>
                      <a:pt x="1768550" y="269838"/>
                    </a:moveTo>
                    <a:lnTo>
                      <a:pt x="1768550" y="269838"/>
                    </a:lnTo>
                    <a:lnTo>
                      <a:pt x="1772139" y="269838"/>
                    </a:lnTo>
                  </a:path>
                  <a:path w="2582545" h="1075689">
                    <a:moveTo>
                      <a:pt x="1786373" y="269838"/>
                    </a:moveTo>
                    <a:lnTo>
                      <a:pt x="1786373" y="269838"/>
                    </a:lnTo>
                    <a:lnTo>
                      <a:pt x="1789961" y="269838"/>
                    </a:lnTo>
                  </a:path>
                  <a:path w="2582545" h="1075689">
                    <a:moveTo>
                      <a:pt x="1805391" y="269838"/>
                    </a:moveTo>
                    <a:lnTo>
                      <a:pt x="1805391" y="269838"/>
                    </a:lnTo>
                    <a:lnTo>
                      <a:pt x="1808023" y="269838"/>
                    </a:lnTo>
                  </a:path>
                  <a:path w="2582545" h="1075689">
                    <a:moveTo>
                      <a:pt x="1823214" y="269838"/>
                    </a:moveTo>
                    <a:lnTo>
                      <a:pt x="1823214" y="269838"/>
                    </a:lnTo>
                    <a:lnTo>
                      <a:pt x="1826682" y="269838"/>
                    </a:lnTo>
                  </a:path>
                  <a:path w="2582545" h="1075689">
                    <a:moveTo>
                      <a:pt x="1842232" y="269838"/>
                    </a:moveTo>
                    <a:lnTo>
                      <a:pt x="1842232" y="269838"/>
                    </a:lnTo>
                    <a:lnTo>
                      <a:pt x="1844864" y="269838"/>
                    </a:lnTo>
                  </a:path>
                  <a:path w="2582545" h="1075689">
                    <a:moveTo>
                      <a:pt x="1860294" y="269838"/>
                    </a:moveTo>
                    <a:lnTo>
                      <a:pt x="1860294" y="269838"/>
                    </a:lnTo>
                    <a:lnTo>
                      <a:pt x="1863882" y="269838"/>
                    </a:lnTo>
                  </a:path>
                  <a:path w="2582545" h="1075689">
                    <a:moveTo>
                      <a:pt x="1878954" y="269838"/>
                    </a:moveTo>
                    <a:lnTo>
                      <a:pt x="1878954" y="269838"/>
                    </a:lnTo>
                    <a:lnTo>
                      <a:pt x="1881705" y="269838"/>
                    </a:lnTo>
                  </a:path>
                  <a:path w="2582545" h="1075689">
                    <a:moveTo>
                      <a:pt x="1897135" y="269838"/>
                    </a:moveTo>
                    <a:lnTo>
                      <a:pt x="1897135" y="269838"/>
                    </a:lnTo>
                    <a:lnTo>
                      <a:pt x="1900723" y="269838"/>
                    </a:lnTo>
                  </a:path>
                  <a:path w="2582545" h="1075689">
                    <a:moveTo>
                      <a:pt x="1915795" y="269838"/>
                    </a:moveTo>
                    <a:lnTo>
                      <a:pt x="1915795" y="269838"/>
                    </a:lnTo>
                    <a:lnTo>
                      <a:pt x="1918546" y="269838"/>
                    </a:lnTo>
                  </a:path>
                  <a:path w="2582545" h="1075689">
                    <a:moveTo>
                      <a:pt x="1933976" y="269838"/>
                    </a:moveTo>
                    <a:lnTo>
                      <a:pt x="1933976" y="269838"/>
                    </a:lnTo>
                    <a:lnTo>
                      <a:pt x="1937445" y="269838"/>
                    </a:lnTo>
                  </a:path>
                  <a:path w="2582545" h="1075689">
                    <a:moveTo>
                      <a:pt x="1952038" y="269838"/>
                    </a:moveTo>
                    <a:lnTo>
                      <a:pt x="1952038" y="269838"/>
                    </a:lnTo>
                    <a:lnTo>
                      <a:pt x="1955626" y="269838"/>
                    </a:lnTo>
                  </a:path>
                  <a:path w="2582545" h="1075689">
                    <a:moveTo>
                      <a:pt x="1970698" y="269838"/>
                    </a:moveTo>
                    <a:lnTo>
                      <a:pt x="1970698" y="269838"/>
                    </a:lnTo>
                    <a:lnTo>
                      <a:pt x="1974286" y="269838"/>
                    </a:lnTo>
                  </a:path>
                  <a:path w="2582545" h="1075689">
                    <a:moveTo>
                      <a:pt x="1988879" y="269838"/>
                    </a:moveTo>
                    <a:lnTo>
                      <a:pt x="1988879" y="269838"/>
                    </a:lnTo>
                    <a:lnTo>
                      <a:pt x="1992467" y="269838"/>
                    </a:lnTo>
                  </a:path>
                  <a:path w="2582545" h="1075689">
                    <a:moveTo>
                      <a:pt x="2007539" y="269838"/>
                    </a:moveTo>
                    <a:lnTo>
                      <a:pt x="2007539" y="269838"/>
                    </a:lnTo>
                    <a:lnTo>
                      <a:pt x="2011127" y="269838"/>
                    </a:lnTo>
                  </a:path>
                  <a:path w="2582545" h="1075689">
                    <a:moveTo>
                      <a:pt x="2025720" y="269838"/>
                    </a:moveTo>
                    <a:lnTo>
                      <a:pt x="2025720" y="269838"/>
                    </a:lnTo>
                    <a:lnTo>
                      <a:pt x="2029308" y="269838"/>
                    </a:lnTo>
                  </a:path>
                  <a:path w="2582545" h="1075689">
                    <a:moveTo>
                      <a:pt x="2044739" y="269838"/>
                    </a:moveTo>
                    <a:lnTo>
                      <a:pt x="2044739" y="269838"/>
                    </a:lnTo>
                    <a:lnTo>
                      <a:pt x="2048207" y="269838"/>
                    </a:lnTo>
                  </a:path>
                  <a:path w="2582545" h="1075689">
                    <a:moveTo>
                      <a:pt x="2062561" y="269838"/>
                    </a:moveTo>
                    <a:lnTo>
                      <a:pt x="2062561" y="269838"/>
                    </a:lnTo>
                    <a:lnTo>
                      <a:pt x="2066030" y="269838"/>
                    </a:lnTo>
                  </a:path>
                  <a:path w="2582545" h="1075689">
                    <a:moveTo>
                      <a:pt x="2081460" y="269838"/>
                    </a:moveTo>
                    <a:lnTo>
                      <a:pt x="2081460" y="269838"/>
                    </a:lnTo>
                    <a:lnTo>
                      <a:pt x="2085048" y="269838"/>
                    </a:lnTo>
                  </a:path>
                  <a:path w="2582545" h="1075689">
                    <a:moveTo>
                      <a:pt x="2099282" y="269838"/>
                    </a:moveTo>
                    <a:lnTo>
                      <a:pt x="2099282" y="269838"/>
                    </a:lnTo>
                    <a:lnTo>
                      <a:pt x="2102871" y="269838"/>
                    </a:lnTo>
                  </a:path>
                  <a:path w="2582545" h="1075689">
                    <a:moveTo>
                      <a:pt x="2118301" y="269838"/>
                    </a:moveTo>
                    <a:lnTo>
                      <a:pt x="2118301" y="269838"/>
                    </a:lnTo>
                    <a:lnTo>
                      <a:pt x="2121889" y="269838"/>
                    </a:lnTo>
                  </a:path>
                  <a:path w="2582545" h="1075689">
                    <a:moveTo>
                      <a:pt x="2136123" y="269838"/>
                    </a:moveTo>
                    <a:lnTo>
                      <a:pt x="2136123" y="269838"/>
                    </a:lnTo>
                    <a:lnTo>
                      <a:pt x="2139951" y="269838"/>
                    </a:lnTo>
                  </a:path>
                  <a:path w="2582545" h="1075689">
                    <a:moveTo>
                      <a:pt x="2155142" y="269838"/>
                    </a:moveTo>
                    <a:lnTo>
                      <a:pt x="2155142" y="269838"/>
                    </a:lnTo>
                    <a:lnTo>
                      <a:pt x="2158731" y="269838"/>
                    </a:lnTo>
                  </a:path>
                  <a:path w="2582545" h="1075689">
                    <a:moveTo>
                      <a:pt x="2173323" y="269838"/>
                    </a:moveTo>
                    <a:lnTo>
                      <a:pt x="2173323" y="269838"/>
                    </a:lnTo>
                    <a:lnTo>
                      <a:pt x="2176792" y="269838"/>
                    </a:lnTo>
                  </a:path>
                  <a:path w="2582545" h="1075689">
                    <a:moveTo>
                      <a:pt x="2191983" y="269838"/>
                    </a:moveTo>
                    <a:lnTo>
                      <a:pt x="2191983" y="269838"/>
                    </a:lnTo>
                    <a:lnTo>
                      <a:pt x="2195572" y="269838"/>
                    </a:lnTo>
                  </a:path>
                  <a:path w="2582545" h="1075689">
                    <a:moveTo>
                      <a:pt x="2210045" y="269838"/>
                    </a:moveTo>
                    <a:lnTo>
                      <a:pt x="2210045" y="269838"/>
                    </a:lnTo>
                    <a:lnTo>
                      <a:pt x="2213633" y="269838"/>
                    </a:lnTo>
                  </a:path>
                  <a:path w="2582545" h="1075689">
                    <a:moveTo>
                      <a:pt x="2228824" y="269838"/>
                    </a:moveTo>
                    <a:lnTo>
                      <a:pt x="2228824" y="269838"/>
                    </a:lnTo>
                    <a:lnTo>
                      <a:pt x="2232652" y="269838"/>
                    </a:lnTo>
                  </a:path>
                  <a:path w="2582545" h="1075689">
                    <a:moveTo>
                      <a:pt x="2246886" y="269838"/>
                    </a:moveTo>
                    <a:lnTo>
                      <a:pt x="2246886" y="269838"/>
                    </a:lnTo>
                    <a:lnTo>
                      <a:pt x="2250474" y="269838"/>
                    </a:lnTo>
                  </a:path>
                  <a:path w="2582545" h="1075689">
                    <a:moveTo>
                      <a:pt x="2265905" y="269838"/>
                    </a:moveTo>
                    <a:lnTo>
                      <a:pt x="2265905" y="269838"/>
                    </a:lnTo>
                    <a:lnTo>
                      <a:pt x="2268536" y="269838"/>
                    </a:lnTo>
                  </a:path>
                  <a:path w="2582545" h="1075689">
                    <a:moveTo>
                      <a:pt x="2283727" y="269838"/>
                    </a:moveTo>
                    <a:lnTo>
                      <a:pt x="2283727" y="269838"/>
                    </a:lnTo>
                    <a:lnTo>
                      <a:pt x="2287315" y="269838"/>
                    </a:lnTo>
                  </a:path>
                  <a:path w="2582545" h="1075689">
                    <a:moveTo>
                      <a:pt x="2302746" y="269838"/>
                    </a:moveTo>
                    <a:lnTo>
                      <a:pt x="2302746" y="269838"/>
                    </a:lnTo>
                    <a:lnTo>
                      <a:pt x="2305377" y="269838"/>
                    </a:lnTo>
                  </a:path>
                  <a:path w="2582545" h="1075689">
                    <a:moveTo>
                      <a:pt x="2320568" y="269838"/>
                    </a:moveTo>
                    <a:lnTo>
                      <a:pt x="2320568" y="269838"/>
                    </a:lnTo>
                    <a:lnTo>
                      <a:pt x="2324396" y="269838"/>
                    </a:lnTo>
                  </a:path>
                  <a:path w="2582545" h="1075689">
                    <a:moveTo>
                      <a:pt x="2339587" y="269838"/>
                    </a:moveTo>
                    <a:lnTo>
                      <a:pt x="2339587" y="269838"/>
                    </a:lnTo>
                    <a:lnTo>
                      <a:pt x="2342218" y="269838"/>
                    </a:lnTo>
                  </a:path>
                  <a:path w="2582545" h="1075689">
                    <a:moveTo>
                      <a:pt x="2357648" y="269838"/>
                    </a:moveTo>
                    <a:lnTo>
                      <a:pt x="2357648" y="269838"/>
                    </a:lnTo>
                    <a:lnTo>
                      <a:pt x="2361237" y="269838"/>
                    </a:lnTo>
                  </a:path>
                  <a:path w="2582545" h="1075689">
                    <a:moveTo>
                      <a:pt x="2376428" y="269838"/>
                    </a:moveTo>
                    <a:lnTo>
                      <a:pt x="2376428" y="269838"/>
                    </a:lnTo>
                    <a:lnTo>
                      <a:pt x="2379059" y="269838"/>
                    </a:lnTo>
                  </a:path>
                  <a:path w="2582545" h="1075689">
                    <a:moveTo>
                      <a:pt x="2394489" y="269838"/>
                    </a:moveTo>
                    <a:lnTo>
                      <a:pt x="2394489" y="269838"/>
                    </a:lnTo>
                    <a:lnTo>
                      <a:pt x="2398078" y="269838"/>
                    </a:lnTo>
                  </a:path>
                  <a:path w="2582545" h="1075689">
                    <a:moveTo>
                      <a:pt x="2413149" y="269838"/>
                    </a:moveTo>
                    <a:lnTo>
                      <a:pt x="2413149" y="269838"/>
                    </a:lnTo>
                    <a:lnTo>
                      <a:pt x="2416140" y="269838"/>
                    </a:lnTo>
                  </a:path>
                  <a:path w="2582545" h="1075689">
                    <a:moveTo>
                      <a:pt x="2431330" y="269838"/>
                    </a:moveTo>
                    <a:lnTo>
                      <a:pt x="2431330" y="269838"/>
                    </a:lnTo>
                    <a:lnTo>
                      <a:pt x="2434919" y="269838"/>
                    </a:lnTo>
                  </a:path>
                  <a:path w="2582545" h="1075689">
                    <a:moveTo>
                      <a:pt x="2450349" y="269838"/>
                    </a:moveTo>
                    <a:lnTo>
                      <a:pt x="2450349" y="269838"/>
                    </a:lnTo>
                    <a:lnTo>
                      <a:pt x="2452981" y="269838"/>
                    </a:lnTo>
                  </a:path>
                  <a:path w="2582545" h="1075689">
                    <a:moveTo>
                      <a:pt x="2468172" y="269838"/>
                    </a:moveTo>
                    <a:lnTo>
                      <a:pt x="2468172" y="269838"/>
                    </a:lnTo>
                    <a:lnTo>
                      <a:pt x="2471640" y="269838"/>
                    </a:lnTo>
                  </a:path>
                  <a:path w="2582545" h="1075689">
                    <a:moveTo>
                      <a:pt x="2486233" y="269838"/>
                    </a:moveTo>
                    <a:lnTo>
                      <a:pt x="2486233" y="269838"/>
                    </a:lnTo>
                    <a:lnTo>
                      <a:pt x="2489822" y="269838"/>
                    </a:lnTo>
                  </a:path>
                  <a:path w="2582545" h="1075689">
                    <a:moveTo>
                      <a:pt x="2504893" y="269838"/>
                    </a:moveTo>
                    <a:lnTo>
                      <a:pt x="2504893" y="269838"/>
                    </a:lnTo>
                    <a:lnTo>
                      <a:pt x="2508840" y="269838"/>
                    </a:lnTo>
                  </a:path>
                  <a:path w="2582545" h="1075689">
                    <a:moveTo>
                      <a:pt x="2523074" y="269838"/>
                    </a:moveTo>
                    <a:lnTo>
                      <a:pt x="2523074" y="269838"/>
                    </a:lnTo>
                    <a:lnTo>
                      <a:pt x="2526663" y="269838"/>
                    </a:lnTo>
                  </a:path>
                  <a:path w="2582545" h="1075689">
                    <a:moveTo>
                      <a:pt x="2542093" y="269838"/>
                    </a:moveTo>
                    <a:lnTo>
                      <a:pt x="2542093" y="269838"/>
                    </a:lnTo>
                    <a:lnTo>
                      <a:pt x="2545681" y="269838"/>
                    </a:lnTo>
                  </a:path>
                  <a:path w="2582545" h="1075689">
                    <a:moveTo>
                      <a:pt x="2559915" y="269838"/>
                    </a:moveTo>
                    <a:lnTo>
                      <a:pt x="2559915" y="269838"/>
                    </a:lnTo>
                    <a:lnTo>
                      <a:pt x="2563384" y="269838"/>
                    </a:lnTo>
                  </a:path>
                  <a:path w="2582545" h="1075689">
                    <a:moveTo>
                      <a:pt x="2578934" y="269838"/>
                    </a:moveTo>
                    <a:lnTo>
                      <a:pt x="2578934" y="269838"/>
                    </a:lnTo>
                    <a:lnTo>
                      <a:pt x="2582403" y="269838"/>
                    </a:lnTo>
                  </a:path>
                  <a:path w="2582545" h="1075689">
                    <a:moveTo>
                      <a:pt x="0" y="0"/>
                    </a:moveTo>
                    <a:lnTo>
                      <a:pt x="0" y="0"/>
                    </a:lnTo>
                    <a:lnTo>
                      <a:pt x="2667" y="0"/>
                    </a:lnTo>
                  </a:path>
                  <a:path w="2582545" h="1075689">
                    <a:moveTo>
                      <a:pt x="18109" y="0"/>
                    </a:moveTo>
                    <a:lnTo>
                      <a:pt x="18109" y="0"/>
                    </a:lnTo>
                    <a:lnTo>
                      <a:pt x="21674" y="0"/>
                    </a:lnTo>
                  </a:path>
                  <a:path w="2582545" h="1075689">
                    <a:moveTo>
                      <a:pt x="37116" y="0"/>
                    </a:moveTo>
                    <a:lnTo>
                      <a:pt x="37116" y="0"/>
                    </a:lnTo>
                    <a:lnTo>
                      <a:pt x="39783" y="0"/>
                    </a:lnTo>
                  </a:path>
                  <a:path w="2582545" h="1075689">
                    <a:moveTo>
                      <a:pt x="54926" y="0"/>
                    </a:moveTo>
                    <a:lnTo>
                      <a:pt x="54926" y="0"/>
                    </a:lnTo>
                    <a:lnTo>
                      <a:pt x="58491" y="0"/>
                    </a:lnTo>
                  </a:path>
                  <a:path w="2582545" h="1075689">
                    <a:moveTo>
                      <a:pt x="73933" y="0"/>
                    </a:moveTo>
                    <a:lnTo>
                      <a:pt x="73933" y="0"/>
                    </a:lnTo>
                    <a:lnTo>
                      <a:pt x="76600" y="0"/>
                    </a:lnTo>
                  </a:path>
                  <a:path w="2582545" h="1075689">
                    <a:moveTo>
                      <a:pt x="91743" y="0"/>
                    </a:moveTo>
                    <a:lnTo>
                      <a:pt x="91743" y="0"/>
                    </a:lnTo>
                    <a:lnTo>
                      <a:pt x="95308" y="0"/>
                    </a:lnTo>
                  </a:path>
                  <a:path w="2582545" h="1075689">
                    <a:moveTo>
                      <a:pt x="109865" y="0"/>
                    </a:moveTo>
                    <a:lnTo>
                      <a:pt x="109865" y="0"/>
                    </a:lnTo>
                    <a:lnTo>
                      <a:pt x="113429" y="0"/>
                    </a:lnTo>
                  </a:path>
                  <a:path w="2582545" h="1075689">
                    <a:moveTo>
                      <a:pt x="128572" y="0"/>
                    </a:moveTo>
                    <a:lnTo>
                      <a:pt x="128572" y="0"/>
                    </a:lnTo>
                    <a:lnTo>
                      <a:pt x="132424" y="0"/>
                    </a:lnTo>
                  </a:path>
                  <a:path w="2582545" h="1075689">
                    <a:moveTo>
                      <a:pt x="146682" y="0"/>
                    </a:moveTo>
                    <a:lnTo>
                      <a:pt x="146682" y="0"/>
                    </a:lnTo>
                    <a:lnTo>
                      <a:pt x="150246" y="0"/>
                    </a:lnTo>
                  </a:path>
                  <a:path w="2582545" h="1075689">
                    <a:moveTo>
                      <a:pt x="165689" y="0"/>
                    </a:moveTo>
                    <a:lnTo>
                      <a:pt x="165689" y="0"/>
                    </a:lnTo>
                    <a:lnTo>
                      <a:pt x="169253" y="0"/>
                    </a:lnTo>
                  </a:path>
                  <a:path w="2582545" h="1075689">
                    <a:moveTo>
                      <a:pt x="183499" y="0"/>
                    </a:moveTo>
                    <a:lnTo>
                      <a:pt x="183499" y="0"/>
                    </a:lnTo>
                    <a:lnTo>
                      <a:pt x="187064" y="0"/>
                    </a:lnTo>
                  </a:path>
                  <a:path w="2582545" h="1075689">
                    <a:moveTo>
                      <a:pt x="202506" y="0"/>
                    </a:moveTo>
                    <a:lnTo>
                      <a:pt x="202506" y="0"/>
                    </a:lnTo>
                    <a:lnTo>
                      <a:pt x="206070" y="0"/>
                    </a:lnTo>
                  </a:path>
                  <a:path w="2582545" h="1075689">
                    <a:moveTo>
                      <a:pt x="220316" y="0"/>
                    </a:moveTo>
                    <a:lnTo>
                      <a:pt x="220316" y="0"/>
                    </a:lnTo>
                    <a:lnTo>
                      <a:pt x="224180" y="0"/>
                    </a:lnTo>
                  </a:path>
                  <a:path w="2582545" h="1075689">
                    <a:moveTo>
                      <a:pt x="239323" y="0"/>
                    </a:moveTo>
                    <a:lnTo>
                      <a:pt x="239323" y="0"/>
                    </a:lnTo>
                    <a:lnTo>
                      <a:pt x="242887" y="0"/>
                    </a:lnTo>
                  </a:path>
                  <a:path w="2582545" h="1075689">
                    <a:moveTo>
                      <a:pt x="257444" y="0"/>
                    </a:moveTo>
                    <a:lnTo>
                      <a:pt x="257444" y="0"/>
                    </a:lnTo>
                    <a:lnTo>
                      <a:pt x="260997" y="0"/>
                    </a:lnTo>
                  </a:path>
                  <a:path w="2582545" h="1075689">
                    <a:moveTo>
                      <a:pt x="276140" y="0"/>
                    </a:moveTo>
                    <a:lnTo>
                      <a:pt x="276140" y="0"/>
                    </a:lnTo>
                    <a:lnTo>
                      <a:pt x="279705" y="0"/>
                    </a:lnTo>
                  </a:path>
                  <a:path w="2582545" h="1075689">
                    <a:moveTo>
                      <a:pt x="294262" y="0"/>
                    </a:moveTo>
                    <a:lnTo>
                      <a:pt x="294262" y="0"/>
                    </a:lnTo>
                    <a:lnTo>
                      <a:pt x="297826" y="0"/>
                    </a:lnTo>
                  </a:path>
                  <a:path w="2582545" h="1075689">
                    <a:moveTo>
                      <a:pt x="312969" y="0"/>
                    </a:moveTo>
                    <a:lnTo>
                      <a:pt x="312969" y="0"/>
                    </a:lnTo>
                    <a:lnTo>
                      <a:pt x="316821" y="0"/>
                    </a:lnTo>
                  </a:path>
                  <a:path w="2582545" h="1075689">
                    <a:moveTo>
                      <a:pt x="331079" y="0"/>
                    </a:moveTo>
                    <a:lnTo>
                      <a:pt x="331079" y="0"/>
                    </a:lnTo>
                    <a:lnTo>
                      <a:pt x="334643" y="0"/>
                    </a:lnTo>
                  </a:path>
                  <a:path w="2582545" h="1075689">
                    <a:moveTo>
                      <a:pt x="350085" y="0"/>
                    </a:moveTo>
                    <a:lnTo>
                      <a:pt x="350085" y="0"/>
                    </a:lnTo>
                    <a:lnTo>
                      <a:pt x="353650" y="0"/>
                    </a:lnTo>
                  </a:path>
                  <a:path w="2582545" h="1075689">
                    <a:moveTo>
                      <a:pt x="367896" y="0"/>
                    </a:moveTo>
                    <a:lnTo>
                      <a:pt x="367896" y="0"/>
                    </a:lnTo>
                    <a:lnTo>
                      <a:pt x="371460" y="0"/>
                    </a:lnTo>
                  </a:path>
                  <a:path w="2582545" h="1075689">
                    <a:moveTo>
                      <a:pt x="386902" y="0"/>
                    </a:moveTo>
                    <a:lnTo>
                      <a:pt x="386902" y="0"/>
                    </a:lnTo>
                    <a:lnTo>
                      <a:pt x="390467" y="0"/>
                    </a:lnTo>
                  </a:path>
                  <a:path w="2582545" h="1075689">
                    <a:moveTo>
                      <a:pt x="404713" y="0"/>
                    </a:moveTo>
                    <a:lnTo>
                      <a:pt x="404713" y="0"/>
                    </a:lnTo>
                    <a:lnTo>
                      <a:pt x="408576" y="0"/>
                    </a:lnTo>
                  </a:path>
                  <a:path w="2582545" h="1075689">
                    <a:moveTo>
                      <a:pt x="423720" y="0"/>
                    </a:moveTo>
                    <a:lnTo>
                      <a:pt x="423720" y="0"/>
                    </a:lnTo>
                    <a:lnTo>
                      <a:pt x="426399" y="0"/>
                    </a:lnTo>
                  </a:path>
                  <a:path w="2582545" h="1075689">
                    <a:moveTo>
                      <a:pt x="441841" y="0"/>
                    </a:moveTo>
                    <a:lnTo>
                      <a:pt x="441841" y="0"/>
                    </a:lnTo>
                    <a:lnTo>
                      <a:pt x="445394" y="0"/>
                    </a:lnTo>
                  </a:path>
                  <a:path w="2582545" h="1075689">
                    <a:moveTo>
                      <a:pt x="460537" y="0"/>
                    </a:moveTo>
                    <a:lnTo>
                      <a:pt x="460537" y="0"/>
                    </a:lnTo>
                    <a:lnTo>
                      <a:pt x="463216" y="0"/>
                    </a:lnTo>
                  </a:path>
                  <a:path w="2582545" h="1075689">
                    <a:moveTo>
                      <a:pt x="515475" y="0"/>
                    </a:moveTo>
                    <a:lnTo>
                      <a:pt x="515475" y="0"/>
                    </a:lnTo>
                    <a:lnTo>
                      <a:pt x="519040" y="0"/>
                    </a:lnTo>
                  </a:path>
                  <a:path w="2582545" h="1075689">
                    <a:moveTo>
                      <a:pt x="533585" y="0"/>
                    </a:moveTo>
                    <a:lnTo>
                      <a:pt x="533585" y="0"/>
                    </a:lnTo>
                    <a:lnTo>
                      <a:pt x="537149" y="0"/>
                    </a:lnTo>
                  </a:path>
                  <a:path w="2582545" h="1075689">
                    <a:moveTo>
                      <a:pt x="552293" y="0"/>
                    </a:moveTo>
                    <a:lnTo>
                      <a:pt x="552293" y="0"/>
                    </a:lnTo>
                    <a:lnTo>
                      <a:pt x="555857" y="0"/>
                    </a:lnTo>
                  </a:path>
                  <a:path w="2582545" h="1075689">
                    <a:moveTo>
                      <a:pt x="570414" y="0"/>
                    </a:moveTo>
                    <a:lnTo>
                      <a:pt x="570414" y="0"/>
                    </a:lnTo>
                    <a:lnTo>
                      <a:pt x="573967" y="0"/>
                    </a:lnTo>
                  </a:path>
                  <a:path w="2582545" h="1075689">
                    <a:moveTo>
                      <a:pt x="589110" y="0"/>
                    </a:moveTo>
                    <a:lnTo>
                      <a:pt x="589110" y="0"/>
                    </a:lnTo>
                    <a:lnTo>
                      <a:pt x="592973" y="0"/>
                    </a:lnTo>
                  </a:path>
                  <a:path w="2582545" h="1075689">
                    <a:moveTo>
                      <a:pt x="607231" y="0"/>
                    </a:moveTo>
                    <a:lnTo>
                      <a:pt x="607231" y="0"/>
                    </a:lnTo>
                    <a:lnTo>
                      <a:pt x="610796" y="0"/>
                    </a:lnTo>
                  </a:path>
                  <a:path w="2582545" h="1075689">
                    <a:moveTo>
                      <a:pt x="626238" y="0"/>
                    </a:moveTo>
                    <a:lnTo>
                      <a:pt x="626238" y="0"/>
                    </a:lnTo>
                    <a:lnTo>
                      <a:pt x="629790" y="0"/>
                    </a:lnTo>
                  </a:path>
                  <a:path w="2582545" h="1075689">
                    <a:moveTo>
                      <a:pt x="644048" y="0"/>
                    </a:moveTo>
                    <a:lnTo>
                      <a:pt x="644048" y="0"/>
                    </a:lnTo>
                    <a:lnTo>
                      <a:pt x="647613" y="0"/>
                    </a:lnTo>
                  </a:path>
                  <a:path w="2582545" h="1075689">
                    <a:moveTo>
                      <a:pt x="663055" y="0"/>
                    </a:moveTo>
                    <a:lnTo>
                      <a:pt x="663055" y="0"/>
                    </a:lnTo>
                    <a:lnTo>
                      <a:pt x="666619" y="0"/>
                    </a:lnTo>
                  </a:path>
                  <a:path w="2582545" h="1075689">
                    <a:moveTo>
                      <a:pt x="680865" y="0"/>
                    </a:moveTo>
                    <a:lnTo>
                      <a:pt x="680865" y="0"/>
                    </a:lnTo>
                    <a:lnTo>
                      <a:pt x="684430" y="0"/>
                    </a:lnTo>
                  </a:path>
                  <a:path w="2582545" h="1075689">
                    <a:moveTo>
                      <a:pt x="699872" y="0"/>
                    </a:moveTo>
                    <a:lnTo>
                      <a:pt x="699872" y="0"/>
                    </a:lnTo>
                    <a:lnTo>
                      <a:pt x="703437" y="0"/>
                    </a:lnTo>
                  </a:path>
                  <a:path w="2582545" h="1075689">
                    <a:moveTo>
                      <a:pt x="717982" y="0"/>
                    </a:moveTo>
                    <a:lnTo>
                      <a:pt x="717982" y="0"/>
                    </a:lnTo>
                    <a:lnTo>
                      <a:pt x="721546" y="0"/>
                    </a:lnTo>
                  </a:path>
                  <a:path w="2582545" h="1075689">
                    <a:moveTo>
                      <a:pt x="736689" y="0"/>
                    </a:moveTo>
                    <a:lnTo>
                      <a:pt x="736689" y="0"/>
                    </a:lnTo>
                    <a:lnTo>
                      <a:pt x="740254" y="0"/>
                    </a:lnTo>
                  </a:path>
                  <a:path w="2582545" h="1075689">
                    <a:moveTo>
                      <a:pt x="754811" y="0"/>
                    </a:moveTo>
                    <a:lnTo>
                      <a:pt x="754811" y="0"/>
                    </a:lnTo>
                    <a:lnTo>
                      <a:pt x="758363" y="0"/>
                    </a:lnTo>
                  </a:path>
                  <a:path w="2582545" h="1075689">
                    <a:moveTo>
                      <a:pt x="773518" y="0"/>
                    </a:moveTo>
                    <a:lnTo>
                      <a:pt x="773518" y="0"/>
                    </a:lnTo>
                    <a:lnTo>
                      <a:pt x="777071" y="0"/>
                    </a:lnTo>
                  </a:path>
                  <a:path w="2582545" h="1075689">
                    <a:moveTo>
                      <a:pt x="791664" y="0"/>
                    </a:moveTo>
                    <a:lnTo>
                      <a:pt x="791664" y="0"/>
                    </a:lnTo>
                    <a:lnTo>
                      <a:pt x="795133" y="0"/>
                    </a:lnTo>
                  </a:path>
                  <a:path w="2582545" h="1075689">
                    <a:moveTo>
                      <a:pt x="810682" y="0"/>
                    </a:moveTo>
                    <a:lnTo>
                      <a:pt x="810682" y="0"/>
                    </a:lnTo>
                    <a:lnTo>
                      <a:pt x="813314" y="0"/>
                    </a:lnTo>
                  </a:path>
                  <a:path w="2582545" h="1075689">
                    <a:moveTo>
                      <a:pt x="828505" y="0"/>
                    </a:moveTo>
                    <a:lnTo>
                      <a:pt x="828505" y="0"/>
                    </a:lnTo>
                    <a:lnTo>
                      <a:pt x="831974" y="0"/>
                    </a:lnTo>
                  </a:path>
                  <a:path w="2582545" h="1075689">
                    <a:moveTo>
                      <a:pt x="847404" y="0"/>
                    </a:moveTo>
                    <a:lnTo>
                      <a:pt x="847404" y="0"/>
                    </a:lnTo>
                    <a:lnTo>
                      <a:pt x="850155" y="0"/>
                    </a:lnTo>
                  </a:path>
                  <a:path w="2582545" h="1075689">
                    <a:moveTo>
                      <a:pt x="865226" y="0"/>
                    </a:moveTo>
                    <a:lnTo>
                      <a:pt x="865226" y="0"/>
                    </a:lnTo>
                    <a:lnTo>
                      <a:pt x="868815" y="0"/>
                    </a:lnTo>
                  </a:path>
                  <a:path w="2582545" h="1075689">
                    <a:moveTo>
                      <a:pt x="884245" y="0"/>
                    </a:moveTo>
                    <a:lnTo>
                      <a:pt x="884245" y="0"/>
                    </a:lnTo>
                    <a:lnTo>
                      <a:pt x="886996" y="0"/>
                    </a:lnTo>
                  </a:path>
                  <a:path w="2582545" h="1075689">
                    <a:moveTo>
                      <a:pt x="902426" y="0"/>
                    </a:moveTo>
                    <a:lnTo>
                      <a:pt x="902426" y="0"/>
                    </a:lnTo>
                    <a:lnTo>
                      <a:pt x="905895" y="0"/>
                    </a:lnTo>
                  </a:path>
                  <a:path w="2582545" h="1075689">
                    <a:moveTo>
                      <a:pt x="921086" y="0"/>
                    </a:moveTo>
                    <a:lnTo>
                      <a:pt x="921086" y="0"/>
                    </a:lnTo>
                    <a:lnTo>
                      <a:pt x="923717" y="0"/>
                    </a:lnTo>
                  </a:path>
                  <a:path w="2582545" h="1075689">
                    <a:moveTo>
                      <a:pt x="939148" y="0"/>
                    </a:moveTo>
                    <a:lnTo>
                      <a:pt x="939148" y="0"/>
                    </a:lnTo>
                    <a:lnTo>
                      <a:pt x="942736" y="0"/>
                    </a:lnTo>
                  </a:path>
                  <a:path w="2582545" h="1075689">
                    <a:moveTo>
                      <a:pt x="957927" y="0"/>
                    </a:moveTo>
                    <a:lnTo>
                      <a:pt x="957927" y="0"/>
                    </a:lnTo>
                    <a:lnTo>
                      <a:pt x="960559" y="0"/>
                    </a:lnTo>
                  </a:path>
                  <a:path w="2582545" h="1075689">
                    <a:moveTo>
                      <a:pt x="975989" y="0"/>
                    </a:moveTo>
                    <a:lnTo>
                      <a:pt x="975989" y="0"/>
                    </a:lnTo>
                    <a:lnTo>
                      <a:pt x="979577" y="0"/>
                    </a:lnTo>
                  </a:path>
                  <a:path w="2582545" h="1075689">
                    <a:moveTo>
                      <a:pt x="995007" y="0"/>
                    </a:moveTo>
                    <a:lnTo>
                      <a:pt x="995007" y="0"/>
                    </a:lnTo>
                    <a:lnTo>
                      <a:pt x="997639" y="0"/>
                    </a:lnTo>
                  </a:path>
                  <a:path w="2582545" h="1075689">
                    <a:moveTo>
                      <a:pt x="1012830" y="0"/>
                    </a:moveTo>
                    <a:lnTo>
                      <a:pt x="1012830" y="0"/>
                    </a:lnTo>
                    <a:lnTo>
                      <a:pt x="1016418" y="0"/>
                    </a:lnTo>
                  </a:path>
                  <a:path w="2582545" h="1075689">
                    <a:moveTo>
                      <a:pt x="1031011" y="0"/>
                    </a:moveTo>
                    <a:lnTo>
                      <a:pt x="1031011" y="0"/>
                    </a:lnTo>
                    <a:lnTo>
                      <a:pt x="1034480" y="0"/>
                    </a:lnTo>
                  </a:path>
                  <a:path w="2582545" h="1075689">
                    <a:moveTo>
                      <a:pt x="1049671" y="0"/>
                    </a:moveTo>
                    <a:lnTo>
                      <a:pt x="1049671" y="0"/>
                    </a:lnTo>
                    <a:lnTo>
                      <a:pt x="1053259" y="0"/>
                    </a:lnTo>
                  </a:path>
                  <a:path w="2582545" h="1075689">
                    <a:moveTo>
                      <a:pt x="1067733" y="0"/>
                    </a:moveTo>
                    <a:lnTo>
                      <a:pt x="1067733" y="0"/>
                    </a:lnTo>
                    <a:lnTo>
                      <a:pt x="1071321" y="0"/>
                    </a:lnTo>
                  </a:path>
                  <a:path w="2582545" h="1075689">
                    <a:moveTo>
                      <a:pt x="1086751" y="0"/>
                    </a:moveTo>
                    <a:lnTo>
                      <a:pt x="1086751" y="0"/>
                    </a:lnTo>
                    <a:lnTo>
                      <a:pt x="1090340" y="0"/>
                    </a:lnTo>
                  </a:path>
                  <a:path w="2582545" h="1075689">
                    <a:moveTo>
                      <a:pt x="1104574" y="0"/>
                    </a:moveTo>
                    <a:lnTo>
                      <a:pt x="1104574" y="0"/>
                    </a:lnTo>
                    <a:lnTo>
                      <a:pt x="1108162" y="0"/>
                    </a:lnTo>
                  </a:path>
                  <a:path w="2582545" h="1075689">
                    <a:moveTo>
                      <a:pt x="1123592" y="0"/>
                    </a:moveTo>
                    <a:lnTo>
                      <a:pt x="1123592" y="0"/>
                    </a:lnTo>
                    <a:lnTo>
                      <a:pt x="1127181" y="0"/>
                    </a:lnTo>
                  </a:path>
                  <a:path w="2582545" h="1075689">
                    <a:moveTo>
                      <a:pt x="1141415" y="0"/>
                    </a:moveTo>
                    <a:lnTo>
                      <a:pt x="1141415" y="0"/>
                    </a:lnTo>
                    <a:lnTo>
                      <a:pt x="1145003" y="0"/>
                    </a:lnTo>
                  </a:path>
                  <a:path w="2582545" h="1075689">
                    <a:moveTo>
                      <a:pt x="1160433" y="0"/>
                    </a:moveTo>
                    <a:lnTo>
                      <a:pt x="1160433" y="0"/>
                    </a:lnTo>
                    <a:lnTo>
                      <a:pt x="1164022" y="0"/>
                    </a:lnTo>
                  </a:path>
                  <a:path w="2582545" h="1075689">
                    <a:moveTo>
                      <a:pt x="1178256" y="0"/>
                    </a:moveTo>
                    <a:lnTo>
                      <a:pt x="1178256" y="0"/>
                    </a:lnTo>
                    <a:lnTo>
                      <a:pt x="1182083" y="0"/>
                    </a:lnTo>
                  </a:path>
                  <a:path w="2582545" h="1075689">
                    <a:moveTo>
                      <a:pt x="1197274" y="0"/>
                    </a:moveTo>
                    <a:lnTo>
                      <a:pt x="1197274" y="0"/>
                    </a:lnTo>
                    <a:lnTo>
                      <a:pt x="1200743" y="0"/>
                    </a:lnTo>
                  </a:path>
                  <a:path w="2582545" h="1075689">
                    <a:moveTo>
                      <a:pt x="1215336" y="0"/>
                    </a:moveTo>
                    <a:lnTo>
                      <a:pt x="1215336" y="0"/>
                    </a:lnTo>
                    <a:lnTo>
                      <a:pt x="1218924" y="0"/>
                    </a:lnTo>
                  </a:path>
                  <a:path w="2582545" h="1075689">
                    <a:moveTo>
                      <a:pt x="1234115" y="0"/>
                    </a:moveTo>
                    <a:lnTo>
                      <a:pt x="1234115" y="0"/>
                    </a:lnTo>
                    <a:lnTo>
                      <a:pt x="1237584" y="0"/>
                    </a:lnTo>
                  </a:path>
                  <a:path w="2582545" h="1075689">
                    <a:moveTo>
                      <a:pt x="1252177" y="0"/>
                    </a:moveTo>
                    <a:lnTo>
                      <a:pt x="1252177" y="0"/>
                    </a:lnTo>
                    <a:lnTo>
                      <a:pt x="1255766" y="0"/>
                    </a:lnTo>
                  </a:path>
                  <a:path w="2582545" h="1075689">
                    <a:moveTo>
                      <a:pt x="1270837" y="0"/>
                    </a:moveTo>
                    <a:lnTo>
                      <a:pt x="1270837" y="0"/>
                    </a:lnTo>
                    <a:lnTo>
                      <a:pt x="1274784" y="0"/>
                    </a:lnTo>
                  </a:path>
                  <a:path w="2582545" h="1075689">
                    <a:moveTo>
                      <a:pt x="1289018" y="0"/>
                    </a:moveTo>
                    <a:lnTo>
                      <a:pt x="1289018" y="0"/>
                    </a:lnTo>
                    <a:lnTo>
                      <a:pt x="1292607" y="0"/>
                    </a:lnTo>
                  </a:path>
                  <a:path w="2582545" h="1075689">
                    <a:moveTo>
                      <a:pt x="1308037" y="0"/>
                    </a:moveTo>
                    <a:lnTo>
                      <a:pt x="1308037" y="0"/>
                    </a:lnTo>
                    <a:lnTo>
                      <a:pt x="1311506" y="0"/>
                    </a:lnTo>
                  </a:path>
                  <a:path w="2582545" h="1075689">
                    <a:moveTo>
                      <a:pt x="1325859" y="0"/>
                    </a:moveTo>
                    <a:lnTo>
                      <a:pt x="1325859" y="0"/>
                    </a:lnTo>
                    <a:lnTo>
                      <a:pt x="1329328" y="0"/>
                    </a:lnTo>
                  </a:path>
                  <a:path w="2582545" h="1075689">
                    <a:moveTo>
                      <a:pt x="1344758" y="0"/>
                    </a:moveTo>
                    <a:lnTo>
                      <a:pt x="1344758" y="0"/>
                    </a:lnTo>
                    <a:lnTo>
                      <a:pt x="1348347" y="0"/>
                    </a:lnTo>
                  </a:path>
                  <a:path w="2582545" h="1075689">
                    <a:moveTo>
                      <a:pt x="1362581" y="0"/>
                    </a:moveTo>
                    <a:lnTo>
                      <a:pt x="1362581" y="0"/>
                    </a:lnTo>
                    <a:lnTo>
                      <a:pt x="1366528" y="0"/>
                    </a:lnTo>
                  </a:path>
                  <a:path w="2582545" h="1075689">
                    <a:moveTo>
                      <a:pt x="1381599" y="0"/>
                    </a:moveTo>
                    <a:lnTo>
                      <a:pt x="1381599" y="0"/>
                    </a:lnTo>
                    <a:lnTo>
                      <a:pt x="1384350" y="0"/>
                    </a:lnTo>
                  </a:path>
                  <a:path w="2582545" h="1075689">
                    <a:moveTo>
                      <a:pt x="1399781" y="0"/>
                    </a:moveTo>
                    <a:lnTo>
                      <a:pt x="1399781" y="0"/>
                    </a:lnTo>
                    <a:lnTo>
                      <a:pt x="1403369" y="0"/>
                    </a:lnTo>
                  </a:path>
                  <a:path w="2582545" h="1075689">
                    <a:moveTo>
                      <a:pt x="1418440" y="0"/>
                    </a:moveTo>
                    <a:lnTo>
                      <a:pt x="1418440" y="0"/>
                    </a:lnTo>
                    <a:lnTo>
                      <a:pt x="1421072" y="0"/>
                    </a:lnTo>
                  </a:path>
                  <a:path w="2582545" h="1075689">
                    <a:moveTo>
                      <a:pt x="1436622" y="0"/>
                    </a:moveTo>
                    <a:lnTo>
                      <a:pt x="1436622" y="0"/>
                    </a:lnTo>
                    <a:lnTo>
                      <a:pt x="1440090" y="0"/>
                    </a:lnTo>
                  </a:path>
                  <a:path w="2582545" h="1075689">
                    <a:moveTo>
                      <a:pt x="1455281" y="0"/>
                    </a:moveTo>
                    <a:lnTo>
                      <a:pt x="1455281" y="0"/>
                    </a:lnTo>
                    <a:lnTo>
                      <a:pt x="1458272" y="0"/>
                    </a:lnTo>
                  </a:path>
                  <a:path w="2582545" h="1075689">
                    <a:moveTo>
                      <a:pt x="1473343" y="0"/>
                    </a:moveTo>
                    <a:lnTo>
                      <a:pt x="1473343" y="0"/>
                    </a:lnTo>
                    <a:lnTo>
                      <a:pt x="1476932" y="0"/>
                    </a:lnTo>
                  </a:path>
                  <a:path w="2582545" h="1075689">
                    <a:moveTo>
                      <a:pt x="1491524" y="0"/>
                    </a:moveTo>
                    <a:lnTo>
                      <a:pt x="1491524" y="0"/>
                    </a:lnTo>
                    <a:lnTo>
                      <a:pt x="1495113" y="0"/>
                    </a:lnTo>
                  </a:path>
                  <a:path w="2582545" h="1075689">
                    <a:moveTo>
                      <a:pt x="1510184" y="0"/>
                    </a:moveTo>
                    <a:lnTo>
                      <a:pt x="1510184" y="0"/>
                    </a:lnTo>
                    <a:lnTo>
                      <a:pt x="1513773" y="0"/>
                    </a:lnTo>
                  </a:path>
                  <a:path w="2582545" h="1075689">
                    <a:moveTo>
                      <a:pt x="1528366" y="0"/>
                    </a:moveTo>
                    <a:lnTo>
                      <a:pt x="1528366" y="0"/>
                    </a:lnTo>
                    <a:lnTo>
                      <a:pt x="1531834" y="0"/>
                    </a:lnTo>
                  </a:path>
                  <a:path w="2582545" h="1075689">
                    <a:moveTo>
                      <a:pt x="1547025" y="0"/>
                    </a:moveTo>
                    <a:lnTo>
                      <a:pt x="1547025" y="0"/>
                    </a:lnTo>
                    <a:lnTo>
                      <a:pt x="1550853" y="0"/>
                    </a:lnTo>
                  </a:path>
                  <a:path w="2582545" h="1075689">
                    <a:moveTo>
                      <a:pt x="1565087" y="0"/>
                    </a:moveTo>
                    <a:lnTo>
                      <a:pt x="1565087" y="0"/>
                    </a:lnTo>
                    <a:lnTo>
                      <a:pt x="1568675" y="0"/>
                    </a:lnTo>
                  </a:path>
                  <a:path w="2582545" h="1075689">
                    <a:moveTo>
                      <a:pt x="1584106" y="0"/>
                    </a:moveTo>
                    <a:lnTo>
                      <a:pt x="1584106" y="0"/>
                    </a:lnTo>
                    <a:lnTo>
                      <a:pt x="1587694" y="0"/>
                    </a:lnTo>
                  </a:path>
                  <a:path w="2582545" h="1075689">
                    <a:moveTo>
                      <a:pt x="1601928" y="0"/>
                    </a:moveTo>
                    <a:lnTo>
                      <a:pt x="1601928" y="0"/>
                    </a:lnTo>
                    <a:lnTo>
                      <a:pt x="1605516" y="0"/>
                    </a:lnTo>
                  </a:path>
                  <a:path w="2582545" h="1075689">
                    <a:moveTo>
                      <a:pt x="1620947" y="0"/>
                    </a:moveTo>
                    <a:lnTo>
                      <a:pt x="1620947" y="0"/>
                    </a:lnTo>
                    <a:lnTo>
                      <a:pt x="1624535" y="0"/>
                    </a:lnTo>
                  </a:path>
                  <a:path w="2582545" h="1075689">
                    <a:moveTo>
                      <a:pt x="1638769" y="0"/>
                    </a:moveTo>
                    <a:lnTo>
                      <a:pt x="1638769" y="0"/>
                    </a:lnTo>
                    <a:lnTo>
                      <a:pt x="1642597" y="0"/>
                    </a:lnTo>
                  </a:path>
                  <a:path w="2582545" h="1075689">
                    <a:moveTo>
                      <a:pt x="1657788" y="0"/>
                    </a:moveTo>
                    <a:lnTo>
                      <a:pt x="1657788" y="0"/>
                    </a:lnTo>
                    <a:lnTo>
                      <a:pt x="1661376" y="0"/>
                    </a:lnTo>
                  </a:path>
                  <a:path w="2582545" h="1075689">
                    <a:moveTo>
                      <a:pt x="1675849" y="0"/>
                    </a:moveTo>
                    <a:lnTo>
                      <a:pt x="1675849" y="0"/>
                    </a:lnTo>
                    <a:lnTo>
                      <a:pt x="1679438" y="0"/>
                    </a:lnTo>
                  </a:path>
                  <a:path w="2582545" h="1075689">
                    <a:moveTo>
                      <a:pt x="1694629" y="0"/>
                    </a:moveTo>
                    <a:lnTo>
                      <a:pt x="1694629" y="0"/>
                    </a:lnTo>
                    <a:lnTo>
                      <a:pt x="1698217" y="0"/>
                    </a:lnTo>
                  </a:path>
                  <a:path w="2582545" h="1075689">
                    <a:moveTo>
                      <a:pt x="1712690" y="0"/>
                    </a:moveTo>
                    <a:lnTo>
                      <a:pt x="1712690" y="0"/>
                    </a:lnTo>
                    <a:lnTo>
                      <a:pt x="1716279" y="0"/>
                    </a:lnTo>
                  </a:path>
                  <a:path w="2582545" h="1075689">
                    <a:moveTo>
                      <a:pt x="1731470" y="0"/>
                    </a:moveTo>
                    <a:lnTo>
                      <a:pt x="1731470" y="0"/>
                    </a:lnTo>
                    <a:lnTo>
                      <a:pt x="1735297" y="0"/>
                    </a:lnTo>
                  </a:path>
                  <a:path w="2582545" h="1075689">
                    <a:moveTo>
                      <a:pt x="1749532" y="0"/>
                    </a:moveTo>
                    <a:lnTo>
                      <a:pt x="1749532" y="0"/>
                    </a:lnTo>
                    <a:lnTo>
                      <a:pt x="1753120" y="0"/>
                    </a:lnTo>
                  </a:path>
                  <a:path w="2582545" h="1075689">
                    <a:moveTo>
                      <a:pt x="1768550" y="0"/>
                    </a:moveTo>
                    <a:lnTo>
                      <a:pt x="1768550" y="0"/>
                    </a:lnTo>
                    <a:lnTo>
                      <a:pt x="1772139" y="0"/>
                    </a:lnTo>
                  </a:path>
                  <a:path w="2582545" h="1075689">
                    <a:moveTo>
                      <a:pt x="1786373" y="0"/>
                    </a:moveTo>
                    <a:lnTo>
                      <a:pt x="1786373" y="0"/>
                    </a:lnTo>
                    <a:lnTo>
                      <a:pt x="1789961" y="0"/>
                    </a:lnTo>
                  </a:path>
                  <a:path w="2582545" h="1075689">
                    <a:moveTo>
                      <a:pt x="1805391" y="0"/>
                    </a:moveTo>
                    <a:lnTo>
                      <a:pt x="1805391" y="0"/>
                    </a:lnTo>
                    <a:lnTo>
                      <a:pt x="1808023" y="0"/>
                    </a:lnTo>
                  </a:path>
                  <a:path w="2582545" h="1075689">
                    <a:moveTo>
                      <a:pt x="1823214" y="0"/>
                    </a:moveTo>
                    <a:lnTo>
                      <a:pt x="1823214" y="0"/>
                    </a:lnTo>
                    <a:lnTo>
                      <a:pt x="1826682" y="0"/>
                    </a:lnTo>
                  </a:path>
                  <a:path w="2582545" h="1075689">
                    <a:moveTo>
                      <a:pt x="1842232" y="0"/>
                    </a:moveTo>
                    <a:lnTo>
                      <a:pt x="1842232" y="0"/>
                    </a:lnTo>
                    <a:lnTo>
                      <a:pt x="1844864" y="0"/>
                    </a:lnTo>
                  </a:path>
                  <a:path w="2582545" h="1075689">
                    <a:moveTo>
                      <a:pt x="1860294" y="0"/>
                    </a:moveTo>
                    <a:lnTo>
                      <a:pt x="1860294" y="0"/>
                    </a:lnTo>
                    <a:lnTo>
                      <a:pt x="1863882" y="0"/>
                    </a:lnTo>
                  </a:path>
                  <a:path w="2582545" h="1075689">
                    <a:moveTo>
                      <a:pt x="1878954" y="0"/>
                    </a:moveTo>
                    <a:lnTo>
                      <a:pt x="1878954" y="0"/>
                    </a:lnTo>
                    <a:lnTo>
                      <a:pt x="1881705" y="0"/>
                    </a:lnTo>
                  </a:path>
                  <a:path w="2582545" h="1075689">
                    <a:moveTo>
                      <a:pt x="1897135" y="0"/>
                    </a:moveTo>
                    <a:lnTo>
                      <a:pt x="1897135" y="0"/>
                    </a:lnTo>
                    <a:lnTo>
                      <a:pt x="1900723" y="0"/>
                    </a:lnTo>
                  </a:path>
                  <a:path w="2582545" h="1075689">
                    <a:moveTo>
                      <a:pt x="1915795" y="0"/>
                    </a:moveTo>
                    <a:lnTo>
                      <a:pt x="1915795" y="0"/>
                    </a:lnTo>
                    <a:lnTo>
                      <a:pt x="1918546" y="0"/>
                    </a:lnTo>
                  </a:path>
                  <a:path w="2582545" h="1075689">
                    <a:moveTo>
                      <a:pt x="1933976" y="0"/>
                    </a:moveTo>
                    <a:lnTo>
                      <a:pt x="1933976" y="0"/>
                    </a:lnTo>
                    <a:lnTo>
                      <a:pt x="1937445" y="0"/>
                    </a:lnTo>
                  </a:path>
                  <a:path w="2582545" h="1075689">
                    <a:moveTo>
                      <a:pt x="1952038" y="0"/>
                    </a:moveTo>
                    <a:lnTo>
                      <a:pt x="1952038" y="0"/>
                    </a:lnTo>
                    <a:lnTo>
                      <a:pt x="1955626" y="0"/>
                    </a:lnTo>
                  </a:path>
                  <a:path w="2582545" h="1075689">
                    <a:moveTo>
                      <a:pt x="1970698" y="0"/>
                    </a:moveTo>
                    <a:lnTo>
                      <a:pt x="1970698" y="0"/>
                    </a:lnTo>
                    <a:lnTo>
                      <a:pt x="1974286" y="0"/>
                    </a:lnTo>
                  </a:path>
                  <a:path w="2582545" h="1075689">
                    <a:moveTo>
                      <a:pt x="1988879" y="0"/>
                    </a:moveTo>
                    <a:lnTo>
                      <a:pt x="1988879" y="0"/>
                    </a:lnTo>
                    <a:lnTo>
                      <a:pt x="1992467" y="0"/>
                    </a:lnTo>
                  </a:path>
                  <a:path w="2582545" h="1075689">
                    <a:moveTo>
                      <a:pt x="2007539" y="0"/>
                    </a:moveTo>
                    <a:lnTo>
                      <a:pt x="2007539" y="0"/>
                    </a:lnTo>
                    <a:lnTo>
                      <a:pt x="2011127" y="0"/>
                    </a:lnTo>
                  </a:path>
                  <a:path w="2582545" h="1075689">
                    <a:moveTo>
                      <a:pt x="2025720" y="0"/>
                    </a:moveTo>
                    <a:lnTo>
                      <a:pt x="2025720" y="0"/>
                    </a:lnTo>
                    <a:lnTo>
                      <a:pt x="2029308" y="0"/>
                    </a:lnTo>
                  </a:path>
                  <a:path w="2582545" h="1075689">
                    <a:moveTo>
                      <a:pt x="2044739" y="0"/>
                    </a:moveTo>
                    <a:lnTo>
                      <a:pt x="2044739" y="0"/>
                    </a:lnTo>
                    <a:lnTo>
                      <a:pt x="2048207" y="0"/>
                    </a:lnTo>
                  </a:path>
                  <a:path w="2582545" h="1075689">
                    <a:moveTo>
                      <a:pt x="2062561" y="0"/>
                    </a:moveTo>
                    <a:lnTo>
                      <a:pt x="2062561" y="0"/>
                    </a:lnTo>
                    <a:lnTo>
                      <a:pt x="2066030" y="0"/>
                    </a:lnTo>
                  </a:path>
                  <a:path w="2582545" h="1075689">
                    <a:moveTo>
                      <a:pt x="2081460" y="0"/>
                    </a:moveTo>
                    <a:lnTo>
                      <a:pt x="2081460" y="0"/>
                    </a:lnTo>
                    <a:lnTo>
                      <a:pt x="2085048" y="0"/>
                    </a:lnTo>
                  </a:path>
                  <a:path w="2582545" h="1075689">
                    <a:moveTo>
                      <a:pt x="2099282" y="0"/>
                    </a:moveTo>
                    <a:lnTo>
                      <a:pt x="2099282" y="0"/>
                    </a:lnTo>
                    <a:lnTo>
                      <a:pt x="2102871" y="0"/>
                    </a:lnTo>
                  </a:path>
                  <a:path w="2582545" h="1075689">
                    <a:moveTo>
                      <a:pt x="2118301" y="0"/>
                    </a:moveTo>
                    <a:lnTo>
                      <a:pt x="2118301" y="0"/>
                    </a:lnTo>
                    <a:lnTo>
                      <a:pt x="2121889" y="0"/>
                    </a:lnTo>
                  </a:path>
                  <a:path w="2582545" h="1075689">
                    <a:moveTo>
                      <a:pt x="2136123" y="0"/>
                    </a:moveTo>
                    <a:lnTo>
                      <a:pt x="2136123" y="0"/>
                    </a:lnTo>
                    <a:lnTo>
                      <a:pt x="2139951" y="0"/>
                    </a:lnTo>
                  </a:path>
                  <a:path w="2582545" h="1075689">
                    <a:moveTo>
                      <a:pt x="2155142" y="0"/>
                    </a:moveTo>
                    <a:lnTo>
                      <a:pt x="2155142" y="0"/>
                    </a:lnTo>
                    <a:lnTo>
                      <a:pt x="2158731" y="0"/>
                    </a:lnTo>
                  </a:path>
                  <a:path w="2582545" h="1075689">
                    <a:moveTo>
                      <a:pt x="2173323" y="0"/>
                    </a:moveTo>
                    <a:lnTo>
                      <a:pt x="2173323" y="0"/>
                    </a:lnTo>
                    <a:lnTo>
                      <a:pt x="2176792" y="0"/>
                    </a:lnTo>
                  </a:path>
                  <a:path w="2582545" h="1075689">
                    <a:moveTo>
                      <a:pt x="2191983" y="0"/>
                    </a:moveTo>
                    <a:lnTo>
                      <a:pt x="2191983" y="0"/>
                    </a:lnTo>
                    <a:lnTo>
                      <a:pt x="2195572" y="0"/>
                    </a:lnTo>
                  </a:path>
                  <a:path w="2582545" h="1075689">
                    <a:moveTo>
                      <a:pt x="2210045" y="0"/>
                    </a:moveTo>
                    <a:lnTo>
                      <a:pt x="2210045" y="0"/>
                    </a:lnTo>
                    <a:lnTo>
                      <a:pt x="2213633" y="0"/>
                    </a:lnTo>
                  </a:path>
                  <a:path w="2582545" h="1075689">
                    <a:moveTo>
                      <a:pt x="2228824" y="0"/>
                    </a:moveTo>
                    <a:lnTo>
                      <a:pt x="2228824" y="0"/>
                    </a:lnTo>
                    <a:lnTo>
                      <a:pt x="2232652" y="0"/>
                    </a:lnTo>
                  </a:path>
                  <a:path w="2582545" h="1075689">
                    <a:moveTo>
                      <a:pt x="2246886" y="0"/>
                    </a:moveTo>
                    <a:lnTo>
                      <a:pt x="2246886" y="0"/>
                    </a:lnTo>
                    <a:lnTo>
                      <a:pt x="2250474" y="0"/>
                    </a:lnTo>
                  </a:path>
                  <a:path w="2582545" h="1075689">
                    <a:moveTo>
                      <a:pt x="2265905" y="0"/>
                    </a:moveTo>
                    <a:lnTo>
                      <a:pt x="2265905" y="0"/>
                    </a:lnTo>
                    <a:lnTo>
                      <a:pt x="2268536" y="0"/>
                    </a:lnTo>
                  </a:path>
                  <a:path w="2582545" h="1075689">
                    <a:moveTo>
                      <a:pt x="2283727" y="0"/>
                    </a:moveTo>
                    <a:lnTo>
                      <a:pt x="2283727" y="0"/>
                    </a:lnTo>
                    <a:lnTo>
                      <a:pt x="2287315" y="0"/>
                    </a:lnTo>
                  </a:path>
                  <a:path w="2582545" h="1075689">
                    <a:moveTo>
                      <a:pt x="2302746" y="0"/>
                    </a:moveTo>
                    <a:lnTo>
                      <a:pt x="2302746" y="0"/>
                    </a:lnTo>
                    <a:lnTo>
                      <a:pt x="2305377" y="0"/>
                    </a:lnTo>
                  </a:path>
                  <a:path w="2582545" h="1075689">
                    <a:moveTo>
                      <a:pt x="2320568" y="0"/>
                    </a:moveTo>
                    <a:lnTo>
                      <a:pt x="2320568" y="0"/>
                    </a:lnTo>
                    <a:lnTo>
                      <a:pt x="2324396" y="0"/>
                    </a:lnTo>
                  </a:path>
                  <a:path w="2582545" h="1075689">
                    <a:moveTo>
                      <a:pt x="2339587" y="0"/>
                    </a:moveTo>
                    <a:lnTo>
                      <a:pt x="2339587" y="0"/>
                    </a:lnTo>
                    <a:lnTo>
                      <a:pt x="2342218" y="0"/>
                    </a:lnTo>
                  </a:path>
                  <a:path w="2582545" h="1075689">
                    <a:moveTo>
                      <a:pt x="2357648" y="0"/>
                    </a:moveTo>
                    <a:lnTo>
                      <a:pt x="2357648" y="0"/>
                    </a:lnTo>
                    <a:lnTo>
                      <a:pt x="2361237" y="0"/>
                    </a:lnTo>
                  </a:path>
                  <a:path w="2582545" h="1075689">
                    <a:moveTo>
                      <a:pt x="2376428" y="0"/>
                    </a:moveTo>
                    <a:lnTo>
                      <a:pt x="2376428" y="0"/>
                    </a:lnTo>
                    <a:lnTo>
                      <a:pt x="2379059" y="0"/>
                    </a:lnTo>
                  </a:path>
                  <a:path w="2582545" h="1075689">
                    <a:moveTo>
                      <a:pt x="2394489" y="0"/>
                    </a:moveTo>
                    <a:lnTo>
                      <a:pt x="2394489" y="0"/>
                    </a:lnTo>
                    <a:lnTo>
                      <a:pt x="2398078" y="0"/>
                    </a:lnTo>
                  </a:path>
                  <a:path w="2582545" h="1075689">
                    <a:moveTo>
                      <a:pt x="2413149" y="0"/>
                    </a:moveTo>
                    <a:lnTo>
                      <a:pt x="2413149" y="0"/>
                    </a:lnTo>
                    <a:lnTo>
                      <a:pt x="2416140" y="0"/>
                    </a:lnTo>
                  </a:path>
                  <a:path w="2582545" h="1075689">
                    <a:moveTo>
                      <a:pt x="2431330" y="0"/>
                    </a:moveTo>
                    <a:lnTo>
                      <a:pt x="2431330" y="0"/>
                    </a:lnTo>
                    <a:lnTo>
                      <a:pt x="2434919" y="0"/>
                    </a:lnTo>
                  </a:path>
                  <a:path w="2582545" h="1075689">
                    <a:moveTo>
                      <a:pt x="2450349" y="0"/>
                    </a:moveTo>
                    <a:lnTo>
                      <a:pt x="2450349" y="0"/>
                    </a:lnTo>
                    <a:lnTo>
                      <a:pt x="2452981" y="0"/>
                    </a:lnTo>
                  </a:path>
                  <a:path w="2582545" h="1075689">
                    <a:moveTo>
                      <a:pt x="2468172" y="0"/>
                    </a:moveTo>
                    <a:lnTo>
                      <a:pt x="2468172" y="0"/>
                    </a:lnTo>
                    <a:lnTo>
                      <a:pt x="2471640" y="0"/>
                    </a:lnTo>
                  </a:path>
                  <a:path w="2582545" h="1075689">
                    <a:moveTo>
                      <a:pt x="2486233" y="0"/>
                    </a:moveTo>
                    <a:lnTo>
                      <a:pt x="2486233" y="0"/>
                    </a:lnTo>
                    <a:lnTo>
                      <a:pt x="2489822" y="0"/>
                    </a:lnTo>
                  </a:path>
                  <a:path w="2582545" h="1075689">
                    <a:moveTo>
                      <a:pt x="2504893" y="0"/>
                    </a:moveTo>
                    <a:lnTo>
                      <a:pt x="2504893" y="0"/>
                    </a:lnTo>
                    <a:lnTo>
                      <a:pt x="2508840" y="0"/>
                    </a:lnTo>
                  </a:path>
                  <a:path w="2582545" h="1075689">
                    <a:moveTo>
                      <a:pt x="2523074" y="0"/>
                    </a:moveTo>
                    <a:lnTo>
                      <a:pt x="2523074" y="0"/>
                    </a:lnTo>
                    <a:lnTo>
                      <a:pt x="2526663" y="0"/>
                    </a:lnTo>
                  </a:path>
                  <a:path w="2582545" h="1075689">
                    <a:moveTo>
                      <a:pt x="2542093" y="0"/>
                    </a:moveTo>
                    <a:lnTo>
                      <a:pt x="2542093" y="0"/>
                    </a:lnTo>
                    <a:lnTo>
                      <a:pt x="2545681" y="0"/>
                    </a:lnTo>
                  </a:path>
                  <a:path w="2582545" h="1075689">
                    <a:moveTo>
                      <a:pt x="2559915" y="0"/>
                    </a:moveTo>
                    <a:lnTo>
                      <a:pt x="2559915" y="0"/>
                    </a:lnTo>
                    <a:lnTo>
                      <a:pt x="2563384" y="0"/>
                    </a:lnTo>
                  </a:path>
                  <a:path w="2582545" h="1075689">
                    <a:moveTo>
                      <a:pt x="2578934" y="0"/>
                    </a:moveTo>
                    <a:lnTo>
                      <a:pt x="2578934" y="0"/>
                    </a:lnTo>
                    <a:lnTo>
                      <a:pt x="2582403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4" name="object 301">
                <a:extLst>
                  <a:ext uri="{FF2B5EF4-FFF2-40B4-BE49-F238E27FC236}">
                    <a16:creationId xmlns:a16="http://schemas.microsoft.com/office/drawing/2014/main" id="{F76A4B31-5544-D624-E87B-CE7D1EF6DCE6}"/>
                  </a:ext>
                </a:extLst>
              </p:cNvPr>
              <p:cNvSpPr/>
              <p:nvPr/>
            </p:nvSpPr>
            <p:spPr>
              <a:xfrm>
                <a:off x="8508091" y="3319502"/>
                <a:ext cx="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h="37464">
                    <a:moveTo>
                      <a:pt x="-3563" y="18583"/>
                    </a:moveTo>
                    <a:lnTo>
                      <a:pt x="3563" y="18583"/>
                    </a:lnTo>
                  </a:path>
                </a:pathLst>
              </a:custGeom>
              <a:ln w="3716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5" name="object 302">
                <a:extLst>
                  <a:ext uri="{FF2B5EF4-FFF2-40B4-BE49-F238E27FC236}">
                    <a16:creationId xmlns:a16="http://schemas.microsoft.com/office/drawing/2014/main" id="{A02BC661-51C2-0283-CDB4-75F81B3173AA}"/>
                  </a:ext>
                </a:extLst>
              </p:cNvPr>
              <p:cNvSpPr/>
              <p:nvPr/>
            </p:nvSpPr>
            <p:spPr>
              <a:xfrm>
                <a:off x="8590937" y="3347166"/>
                <a:ext cx="266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6065">
                    <a:moveTo>
                      <a:pt x="0" y="0"/>
                    </a:moveTo>
                    <a:lnTo>
                      <a:pt x="7126" y="0"/>
                    </a:lnTo>
                  </a:path>
                  <a:path w="266065">
                    <a:moveTo>
                      <a:pt x="86409" y="0"/>
                    </a:moveTo>
                    <a:lnTo>
                      <a:pt x="93535" y="0"/>
                    </a:lnTo>
                  </a:path>
                  <a:path w="266065">
                    <a:moveTo>
                      <a:pt x="172806" y="0"/>
                    </a:moveTo>
                    <a:lnTo>
                      <a:pt x="179932" y="0"/>
                    </a:lnTo>
                  </a:path>
                  <a:path w="266065">
                    <a:moveTo>
                      <a:pt x="258928" y="0"/>
                    </a:moveTo>
                    <a:lnTo>
                      <a:pt x="266054" y="0"/>
                    </a:lnTo>
                  </a:path>
                </a:pathLst>
              </a:custGeom>
              <a:ln w="1900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6" name="object 303">
                <a:extLst>
                  <a:ext uri="{FF2B5EF4-FFF2-40B4-BE49-F238E27FC236}">
                    <a16:creationId xmlns:a16="http://schemas.microsoft.com/office/drawing/2014/main" id="{1CC3ADBB-C0C4-2D14-22FD-7732E5A44EC8}"/>
                  </a:ext>
                </a:extLst>
              </p:cNvPr>
              <p:cNvSpPr/>
              <p:nvPr/>
            </p:nvSpPr>
            <p:spPr>
              <a:xfrm>
                <a:off x="8939837" y="3319502"/>
                <a:ext cx="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h="37464">
                    <a:moveTo>
                      <a:pt x="-3563" y="18583"/>
                    </a:moveTo>
                    <a:lnTo>
                      <a:pt x="3563" y="18583"/>
                    </a:lnTo>
                  </a:path>
                </a:pathLst>
              </a:custGeom>
              <a:ln w="3716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7" name="object 304">
                <a:extLst>
                  <a:ext uri="{FF2B5EF4-FFF2-40B4-BE49-F238E27FC236}">
                    <a16:creationId xmlns:a16="http://schemas.microsoft.com/office/drawing/2014/main" id="{51E24D84-D067-831F-252A-894DAAB60672}"/>
                  </a:ext>
                </a:extLst>
              </p:cNvPr>
              <p:cNvSpPr/>
              <p:nvPr/>
            </p:nvSpPr>
            <p:spPr>
              <a:xfrm>
                <a:off x="9022671" y="3347166"/>
                <a:ext cx="266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6065">
                    <a:moveTo>
                      <a:pt x="0" y="0"/>
                    </a:moveTo>
                    <a:lnTo>
                      <a:pt x="7126" y="0"/>
                    </a:lnTo>
                  </a:path>
                  <a:path w="266065">
                    <a:moveTo>
                      <a:pt x="86409" y="0"/>
                    </a:moveTo>
                    <a:lnTo>
                      <a:pt x="93535" y="0"/>
                    </a:lnTo>
                  </a:path>
                  <a:path w="266065">
                    <a:moveTo>
                      <a:pt x="172818" y="0"/>
                    </a:moveTo>
                    <a:lnTo>
                      <a:pt x="179944" y="0"/>
                    </a:lnTo>
                  </a:path>
                  <a:path w="266065">
                    <a:moveTo>
                      <a:pt x="258928" y="0"/>
                    </a:moveTo>
                    <a:lnTo>
                      <a:pt x="266054" y="0"/>
                    </a:lnTo>
                  </a:path>
                </a:pathLst>
              </a:custGeom>
              <a:ln w="1900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8" name="object 305">
                <a:extLst>
                  <a:ext uri="{FF2B5EF4-FFF2-40B4-BE49-F238E27FC236}">
                    <a16:creationId xmlns:a16="http://schemas.microsoft.com/office/drawing/2014/main" id="{2612F243-E0A0-D8D1-BEAB-A6C98EA7271C}"/>
                  </a:ext>
                </a:extLst>
              </p:cNvPr>
              <p:cNvSpPr/>
              <p:nvPr/>
            </p:nvSpPr>
            <p:spPr>
              <a:xfrm>
                <a:off x="9371524" y="3319502"/>
                <a:ext cx="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h="37464">
                    <a:moveTo>
                      <a:pt x="-3563" y="18583"/>
                    </a:moveTo>
                    <a:lnTo>
                      <a:pt x="3563" y="18583"/>
                    </a:lnTo>
                  </a:path>
                </a:pathLst>
              </a:custGeom>
              <a:ln w="3716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9" name="object 306">
                <a:extLst>
                  <a:ext uri="{FF2B5EF4-FFF2-40B4-BE49-F238E27FC236}">
                    <a16:creationId xmlns:a16="http://schemas.microsoft.com/office/drawing/2014/main" id="{0E05F216-C669-A950-78A4-D699E72EE978}"/>
                  </a:ext>
                </a:extLst>
              </p:cNvPr>
              <p:cNvSpPr/>
              <p:nvPr/>
            </p:nvSpPr>
            <p:spPr>
              <a:xfrm>
                <a:off x="9454441" y="3347166"/>
                <a:ext cx="2667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6700">
                    <a:moveTo>
                      <a:pt x="0" y="0"/>
                    </a:moveTo>
                    <a:lnTo>
                      <a:pt x="7126" y="0"/>
                    </a:lnTo>
                  </a:path>
                  <a:path w="266700">
                    <a:moveTo>
                      <a:pt x="86361" y="0"/>
                    </a:moveTo>
                    <a:lnTo>
                      <a:pt x="93487" y="0"/>
                    </a:lnTo>
                  </a:path>
                  <a:path w="266700">
                    <a:moveTo>
                      <a:pt x="172842" y="0"/>
                    </a:moveTo>
                    <a:lnTo>
                      <a:pt x="179968" y="0"/>
                    </a:lnTo>
                  </a:path>
                  <a:path w="266700">
                    <a:moveTo>
                      <a:pt x="258963" y="0"/>
                    </a:moveTo>
                    <a:lnTo>
                      <a:pt x="266090" y="0"/>
                    </a:lnTo>
                  </a:path>
                </a:pathLst>
              </a:custGeom>
              <a:ln w="1900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0" name="object 307">
                <a:extLst>
                  <a:ext uri="{FF2B5EF4-FFF2-40B4-BE49-F238E27FC236}">
                    <a16:creationId xmlns:a16="http://schemas.microsoft.com/office/drawing/2014/main" id="{2C3D7D28-317F-D470-914C-9A6F76462F35}"/>
                  </a:ext>
                </a:extLst>
              </p:cNvPr>
              <p:cNvSpPr/>
              <p:nvPr/>
            </p:nvSpPr>
            <p:spPr>
              <a:xfrm>
                <a:off x="9804167" y="3319502"/>
                <a:ext cx="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h="37464">
                    <a:moveTo>
                      <a:pt x="-3563" y="18583"/>
                    </a:moveTo>
                    <a:lnTo>
                      <a:pt x="3563" y="18583"/>
                    </a:lnTo>
                  </a:path>
                </a:pathLst>
              </a:custGeom>
              <a:ln w="3716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1" name="object 308">
                <a:extLst>
                  <a:ext uri="{FF2B5EF4-FFF2-40B4-BE49-F238E27FC236}">
                    <a16:creationId xmlns:a16="http://schemas.microsoft.com/office/drawing/2014/main" id="{7CEDAF43-CD6E-E088-D8BF-3E9369B41150}"/>
                  </a:ext>
                </a:extLst>
              </p:cNvPr>
              <p:cNvSpPr/>
              <p:nvPr/>
            </p:nvSpPr>
            <p:spPr>
              <a:xfrm>
                <a:off x="9887084" y="3347166"/>
                <a:ext cx="266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6065">
                    <a:moveTo>
                      <a:pt x="0" y="0"/>
                    </a:moveTo>
                    <a:lnTo>
                      <a:pt x="7126" y="0"/>
                    </a:lnTo>
                  </a:path>
                  <a:path w="266065">
                    <a:moveTo>
                      <a:pt x="86361" y="0"/>
                    </a:moveTo>
                    <a:lnTo>
                      <a:pt x="93487" y="0"/>
                    </a:lnTo>
                  </a:path>
                  <a:path w="266065">
                    <a:moveTo>
                      <a:pt x="172842" y="0"/>
                    </a:moveTo>
                    <a:lnTo>
                      <a:pt x="179968" y="0"/>
                    </a:lnTo>
                  </a:path>
                  <a:path w="266065">
                    <a:moveTo>
                      <a:pt x="258844" y="0"/>
                    </a:moveTo>
                    <a:lnTo>
                      <a:pt x="265970" y="0"/>
                    </a:lnTo>
                  </a:path>
                </a:pathLst>
              </a:custGeom>
              <a:ln w="1900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2" name="object 309">
                <a:extLst>
                  <a:ext uri="{FF2B5EF4-FFF2-40B4-BE49-F238E27FC236}">
                    <a16:creationId xmlns:a16="http://schemas.microsoft.com/office/drawing/2014/main" id="{33DF5958-917B-3BE2-B0FC-B397B182AEDC}"/>
                  </a:ext>
                </a:extLst>
              </p:cNvPr>
              <p:cNvSpPr/>
              <p:nvPr/>
            </p:nvSpPr>
            <p:spPr>
              <a:xfrm>
                <a:off x="10235973" y="3319502"/>
                <a:ext cx="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h="37464">
                    <a:moveTo>
                      <a:pt x="-3563" y="18583"/>
                    </a:moveTo>
                    <a:lnTo>
                      <a:pt x="3563" y="18583"/>
                    </a:lnTo>
                  </a:path>
                </a:pathLst>
              </a:custGeom>
              <a:ln w="3716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3" name="object 310">
                <a:extLst>
                  <a:ext uri="{FF2B5EF4-FFF2-40B4-BE49-F238E27FC236}">
                    <a16:creationId xmlns:a16="http://schemas.microsoft.com/office/drawing/2014/main" id="{DADB16C9-256A-CC2D-979C-AC70CF99632E}"/>
                  </a:ext>
                </a:extLst>
              </p:cNvPr>
              <p:cNvSpPr/>
              <p:nvPr/>
            </p:nvSpPr>
            <p:spPr>
              <a:xfrm>
                <a:off x="10318771" y="3347166"/>
                <a:ext cx="2667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6700">
                    <a:moveTo>
                      <a:pt x="0" y="0"/>
                    </a:moveTo>
                    <a:lnTo>
                      <a:pt x="7126" y="0"/>
                    </a:lnTo>
                  </a:path>
                  <a:path w="266700">
                    <a:moveTo>
                      <a:pt x="86480" y="0"/>
                    </a:moveTo>
                    <a:lnTo>
                      <a:pt x="93607" y="0"/>
                    </a:lnTo>
                  </a:path>
                  <a:path w="266700">
                    <a:moveTo>
                      <a:pt x="172842" y="0"/>
                    </a:moveTo>
                    <a:lnTo>
                      <a:pt x="179968" y="0"/>
                    </a:lnTo>
                  </a:path>
                  <a:path w="266700">
                    <a:moveTo>
                      <a:pt x="258963" y="0"/>
                    </a:moveTo>
                    <a:lnTo>
                      <a:pt x="266090" y="0"/>
                    </a:lnTo>
                  </a:path>
                </a:pathLst>
              </a:custGeom>
              <a:ln w="1900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4" name="object 311">
                <a:extLst>
                  <a:ext uri="{FF2B5EF4-FFF2-40B4-BE49-F238E27FC236}">
                    <a16:creationId xmlns:a16="http://schemas.microsoft.com/office/drawing/2014/main" id="{097D0B79-BA2B-C7EC-1C13-59EE2B79B598}"/>
                  </a:ext>
                </a:extLst>
              </p:cNvPr>
              <p:cNvSpPr/>
              <p:nvPr/>
            </p:nvSpPr>
            <p:spPr>
              <a:xfrm>
                <a:off x="10667659" y="3319502"/>
                <a:ext cx="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h="37464">
                    <a:moveTo>
                      <a:pt x="-3563" y="18583"/>
                    </a:moveTo>
                    <a:lnTo>
                      <a:pt x="3563" y="18583"/>
                    </a:lnTo>
                  </a:path>
                </a:pathLst>
              </a:custGeom>
              <a:ln w="3716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5" name="object 312">
                <a:extLst>
                  <a:ext uri="{FF2B5EF4-FFF2-40B4-BE49-F238E27FC236}">
                    <a16:creationId xmlns:a16="http://schemas.microsoft.com/office/drawing/2014/main" id="{A1BA88CE-FBE3-9E35-A4C4-78D5DAD81368}"/>
                  </a:ext>
                </a:extLst>
              </p:cNvPr>
              <p:cNvSpPr/>
              <p:nvPr/>
            </p:nvSpPr>
            <p:spPr>
              <a:xfrm>
                <a:off x="10750577" y="3347166"/>
                <a:ext cx="266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6065">
                    <a:moveTo>
                      <a:pt x="0" y="0"/>
                    </a:moveTo>
                    <a:lnTo>
                      <a:pt x="7126" y="0"/>
                    </a:lnTo>
                  </a:path>
                  <a:path w="266065">
                    <a:moveTo>
                      <a:pt x="86361" y="0"/>
                    </a:moveTo>
                    <a:lnTo>
                      <a:pt x="93487" y="0"/>
                    </a:lnTo>
                  </a:path>
                  <a:path w="266065">
                    <a:moveTo>
                      <a:pt x="172722" y="0"/>
                    </a:moveTo>
                    <a:lnTo>
                      <a:pt x="179848" y="0"/>
                    </a:lnTo>
                  </a:path>
                  <a:path w="266065">
                    <a:moveTo>
                      <a:pt x="258844" y="0"/>
                    </a:moveTo>
                    <a:lnTo>
                      <a:pt x="265970" y="0"/>
                    </a:lnTo>
                  </a:path>
                </a:pathLst>
              </a:custGeom>
              <a:ln w="1900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6" name="object 313">
                <a:extLst>
                  <a:ext uri="{FF2B5EF4-FFF2-40B4-BE49-F238E27FC236}">
                    <a16:creationId xmlns:a16="http://schemas.microsoft.com/office/drawing/2014/main" id="{BA765846-E402-A9A5-9926-748FB871358C}"/>
                  </a:ext>
                </a:extLst>
              </p:cNvPr>
              <p:cNvSpPr/>
              <p:nvPr/>
            </p:nvSpPr>
            <p:spPr>
              <a:xfrm>
                <a:off x="11099465" y="3319502"/>
                <a:ext cx="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h="37464">
                    <a:moveTo>
                      <a:pt x="-3563" y="18583"/>
                    </a:moveTo>
                    <a:lnTo>
                      <a:pt x="3563" y="18583"/>
                    </a:lnTo>
                  </a:path>
                </a:pathLst>
              </a:custGeom>
              <a:ln w="3716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7" name="object 314">
                <a:extLst>
                  <a:ext uri="{FF2B5EF4-FFF2-40B4-BE49-F238E27FC236}">
                    <a16:creationId xmlns:a16="http://schemas.microsoft.com/office/drawing/2014/main" id="{EB36D26C-CC44-A873-51E5-56623D90CC92}"/>
                  </a:ext>
                </a:extLst>
              </p:cNvPr>
              <p:cNvSpPr/>
              <p:nvPr/>
            </p:nvSpPr>
            <p:spPr>
              <a:xfrm>
                <a:off x="8508091" y="2146841"/>
                <a:ext cx="2591435" cy="1210310"/>
              </a:xfrm>
              <a:custGeom>
                <a:avLst/>
                <a:gdLst/>
                <a:ahLst/>
                <a:cxnLst/>
                <a:rect l="l" t="t" r="r" b="b"/>
                <a:pathLst>
                  <a:path w="2591434" h="1210310">
                    <a:moveTo>
                      <a:pt x="0" y="1209828"/>
                    </a:moveTo>
                    <a:lnTo>
                      <a:pt x="0" y="1209828"/>
                    </a:lnTo>
                    <a:lnTo>
                      <a:pt x="2591374" y="1209828"/>
                    </a:lnTo>
                  </a:path>
                  <a:path w="2591434" h="1210310">
                    <a:moveTo>
                      <a:pt x="0" y="1209828"/>
                    </a:moveTo>
                    <a:lnTo>
                      <a:pt x="0" y="1209828"/>
                    </a:lnTo>
                    <a:lnTo>
                      <a:pt x="18994" y="1209828"/>
                    </a:lnTo>
                  </a:path>
                  <a:path w="2591434" h="1210310">
                    <a:moveTo>
                      <a:pt x="0" y="1075629"/>
                    </a:moveTo>
                    <a:lnTo>
                      <a:pt x="0" y="1075629"/>
                    </a:lnTo>
                    <a:lnTo>
                      <a:pt x="38898" y="1075629"/>
                    </a:lnTo>
                  </a:path>
                  <a:path w="2591434" h="1210310">
                    <a:moveTo>
                      <a:pt x="0" y="941429"/>
                    </a:moveTo>
                    <a:lnTo>
                      <a:pt x="0" y="941429"/>
                    </a:lnTo>
                    <a:lnTo>
                      <a:pt x="18994" y="941429"/>
                    </a:lnTo>
                  </a:path>
                  <a:path w="2591434" h="1210310">
                    <a:moveTo>
                      <a:pt x="0" y="807230"/>
                    </a:moveTo>
                    <a:lnTo>
                      <a:pt x="0" y="807230"/>
                    </a:lnTo>
                    <a:lnTo>
                      <a:pt x="38898" y="807230"/>
                    </a:lnTo>
                  </a:path>
                  <a:path w="2591434" h="1210310">
                    <a:moveTo>
                      <a:pt x="0" y="672173"/>
                    </a:moveTo>
                    <a:lnTo>
                      <a:pt x="0" y="672173"/>
                    </a:lnTo>
                    <a:lnTo>
                      <a:pt x="18994" y="672173"/>
                    </a:lnTo>
                  </a:path>
                  <a:path w="2591434" h="1210310">
                    <a:moveTo>
                      <a:pt x="0" y="538260"/>
                    </a:moveTo>
                    <a:lnTo>
                      <a:pt x="0" y="538260"/>
                    </a:lnTo>
                    <a:lnTo>
                      <a:pt x="38898" y="538260"/>
                    </a:lnTo>
                  </a:path>
                  <a:path w="2591434" h="1210310">
                    <a:moveTo>
                      <a:pt x="0" y="404060"/>
                    </a:moveTo>
                    <a:lnTo>
                      <a:pt x="0" y="404060"/>
                    </a:lnTo>
                    <a:lnTo>
                      <a:pt x="18994" y="404060"/>
                    </a:lnTo>
                  </a:path>
                  <a:path w="2591434" h="1210310">
                    <a:moveTo>
                      <a:pt x="0" y="269838"/>
                    </a:moveTo>
                    <a:lnTo>
                      <a:pt x="0" y="269838"/>
                    </a:lnTo>
                    <a:lnTo>
                      <a:pt x="38898" y="269838"/>
                    </a:lnTo>
                  </a:path>
                  <a:path w="2591434" h="1210310">
                    <a:moveTo>
                      <a:pt x="0" y="133947"/>
                    </a:moveTo>
                    <a:lnTo>
                      <a:pt x="0" y="133947"/>
                    </a:lnTo>
                    <a:lnTo>
                      <a:pt x="18994" y="133947"/>
                    </a:lnTo>
                  </a:path>
                  <a:path w="2591434" h="1210310">
                    <a:moveTo>
                      <a:pt x="0" y="0"/>
                    </a:moveTo>
                    <a:lnTo>
                      <a:pt x="0" y="0"/>
                    </a:lnTo>
                    <a:lnTo>
                      <a:pt x="38898" y="0"/>
                    </a:lnTo>
                  </a:path>
                </a:pathLst>
              </a:custGeom>
              <a:ln w="696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8" name="object 315">
                <a:extLst>
                  <a:ext uri="{FF2B5EF4-FFF2-40B4-BE49-F238E27FC236}">
                    <a16:creationId xmlns:a16="http://schemas.microsoft.com/office/drawing/2014/main" id="{386107DB-AC28-66FC-A542-F1E9E73B9DF1}"/>
                  </a:ext>
                </a:extLst>
              </p:cNvPr>
              <p:cNvSpPr/>
              <p:nvPr/>
            </p:nvSpPr>
            <p:spPr>
              <a:xfrm>
                <a:off x="8939837" y="1980091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9" name="object 316">
                <a:extLst>
                  <a:ext uri="{FF2B5EF4-FFF2-40B4-BE49-F238E27FC236}">
                    <a16:creationId xmlns:a16="http://schemas.microsoft.com/office/drawing/2014/main" id="{1B3ADD92-04EF-7B27-CB49-12B6E2BAAF8C}"/>
                  </a:ext>
                </a:extLst>
              </p:cNvPr>
              <p:cNvSpPr/>
              <p:nvPr/>
            </p:nvSpPr>
            <p:spPr>
              <a:xfrm>
                <a:off x="8939837" y="196191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0" name="object 317">
                <a:extLst>
                  <a:ext uri="{FF2B5EF4-FFF2-40B4-BE49-F238E27FC236}">
                    <a16:creationId xmlns:a16="http://schemas.microsoft.com/office/drawing/2014/main" id="{22A874AA-B92B-A3C9-C382-C5744EEFC2DC}"/>
                  </a:ext>
                </a:extLst>
              </p:cNvPr>
              <p:cNvSpPr/>
              <p:nvPr/>
            </p:nvSpPr>
            <p:spPr>
              <a:xfrm>
                <a:off x="8939837" y="1944547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428"/>
                    </a:moveTo>
                    <a:lnTo>
                      <a:pt x="1336" y="142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1" name="object 318">
                <a:extLst>
                  <a:ext uri="{FF2B5EF4-FFF2-40B4-BE49-F238E27FC236}">
                    <a16:creationId xmlns:a16="http://schemas.microsoft.com/office/drawing/2014/main" id="{3AA88E21-2FC6-406E-402A-9BA91BED6976}"/>
                  </a:ext>
                </a:extLst>
              </p:cNvPr>
              <p:cNvSpPr/>
              <p:nvPr/>
            </p:nvSpPr>
            <p:spPr>
              <a:xfrm>
                <a:off x="8939837" y="192671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2" name="object 319">
                <a:extLst>
                  <a:ext uri="{FF2B5EF4-FFF2-40B4-BE49-F238E27FC236}">
                    <a16:creationId xmlns:a16="http://schemas.microsoft.com/office/drawing/2014/main" id="{665E1CCA-5BCE-A76E-9A44-4B86C8CEAE8B}"/>
                  </a:ext>
                </a:extLst>
              </p:cNvPr>
              <p:cNvSpPr/>
              <p:nvPr/>
            </p:nvSpPr>
            <p:spPr>
              <a:xfrm>
                <a:off x="8939837" y="1909460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3" name="object 320">
                <a:extLst>
                  <a:ext uri="{FF2B5EF4-FFF2-40B4-BE49-F238E27FC236}">
                    <a16:creationId xmlns:a16="http://schemas.microsoft.com/office/drawing/2014/main" id="{182542CE-51E2-2D78-0EC2-C99876D6C1A1}"/>
                  </a:ext>
                </a:extLst>
              </p:cNvPr>
              <p:cNvSpPr/>
              <p:nvPr/>
            </p:nvSpPr>
            <p:spPr>
              <a:xfrm>
                <a:off x="8939837" y="189151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4" name="object 321">
                <a:extLst>
                  <a:ext uri="{FF2B5EF4-FFF2-40B4-BE49-F238E27FC236}">
                    <a16:creationId xmlns:a16="http://schemas.microsoft.com/office/drawing/2014/main" id="{99406D24-61F6-A96E-0106-60B8CD1CE770}"/>
                  </a:ext>
                </a:extLst>
              </p:cNvPr>
              <p:cNvSpPr/>
              <p:nvPr/>
            </p:nvSpPr>
            <p:spPr>
              <a:xfrm>
                <a:off x="8939837" y="1874259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5" name="object 322">
                <a:extLst>
                  <a:ext uri="{FF2B5EF4-FFF2-40B4-BE49-F238E27FC236}">
                    <a16:creationId xmlns:a16="http://schemas.microsoft.com/office/drawing/2014/main" id="{AB7D4CA4-31F6-5F74-FADF-7B99201D4F85}"/>
                  </a:ext>
                </a:extLst>
              </p:cNvPr>
              <p:cNvSpPr/>
              <p:nvPr/>
            </p:nvSpPr>
            <p:spPr>
              <a:xfrm>
                <a:off x="8939837" y="185608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6" name="object 323">
                <a:extLst>
                  <a:ext uri="{FF2B5EF4-FFF2-40B4-BE49-F238E27FC236}">
                    <a16:creationId xmlns:a16="http://schemas.microsoft.com/office/drawing/2014/main" id="{34818D74-74FE-8C59-B8DB-B4E07DEFE279}"/>
                  </a:ext>
                </a:extLst>
              </p:cNvPr>
              <p:cNvSpPr/>
              <p:nvPr/>
            </p:nvSpPr>
            <p:spPr>
              <a:xfrm>
                <a:off x="8939837" y="1839057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7" name="object 324">
                <a:extLst>
                  <a:ext uri="{FF2B5EF4-FFF2-40B4-BE49-F238E27FC236}">
                    <a16:creationId xmlns:a16="http://schemas.microsoft.com/office/drawing/2014/main" id="{EA1D917E-0975-F1E4-EBD2-E659AD6EA193}"/>
                  </a:ext>
                </a:extLst>
              </p:cNvPr>
              <p:cNvSpPr/>
              <p:nvPr/>
            </p:nvSpPr>
            <p:spPr>
              <a:xfrm>
                <a:off x="8939837" y="182088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8" name="object 325">
                <a:extLst>
                  <a:ext uri="{FF2B5EF4-FFF2-40B4-BE49-F238E27FC236}">
                    <a16:creationId xmlns:a16="http://schemas.microsoft.com/office/drawing/2014/main" id="{C22415AD-1BF8-C1E3-A7E2-C6B6DADFEA2A}"/>
                  </a:ext>
                </a:extLst>
              </p:cNvPr>
              <p:cNvSpPr/>
              <p:nvPr/>
            </p:nvSpPr>
            <p:spPr>
              <a:xfrm>
                <a:off x="8939837" y="180362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28"/>
                    </a:moveTo>
                    <a:lnTo>
                      <a:pt x="1336" y="1828"/>
                    </a:lnTo>
                  </a:path>
                </a:pathLst>
              </a:custGeom>
              <a:ln w="36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9" name="object 326">
                <a:extLst>
                  <a:ext uri="{FF2B5EF4-FFF2-40B4-BE49-F238E27FC236}">
                    <a16:creationId xmlns:a16="http://schemas.microsoft.com/office/drawing/2014/main" id="{CD8401A2-8C0F-5230-A9DA-F904836F3344}"/>
                  </a:ext>
                </a:extLst>
              </p:cNvPr>
              <p:cNvSpPr/>
              <p:nvPr/>
            </p:nvSpPr>
            <p:spPr>
              <a:xfrm>
                <a:off x="8939837" y="1785684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0" name="object 327">
                <a:extLst>
                  <a:ext uri="{FF2B5EF4-FFF2-40B4-BE49-F238E27FC236}">
                    <a16:creationId xmlns:a16="http://schemas.microsoft.com/office/drawing/2014/main" id="{0BABE5B3-9414-9ACB-4D31-956F2A622CEB}"/>
                  </a:ext>
                </a:extLst>
              </p:cNvPr>
              <p:cNvSpPr/>
              <p:nvPr/>
            </p:nvSpPr>
            <p:spPr>
              <a:xfrm>
                <a:off x="8939837" y="176842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1" name="object 328">
                <a:extLst>
                  <a:ext uri="{FF2B5EF4-FFF2-40B4-BE49-F238E27FC236}">
                    <a16:creationId xmlns:a16="http://schemas.microsoft.com/office/drawing/2014/main" id="{D616D9A8-5FF5-7E22-E997-4EF861D18221}"/>
                  </a:ext>
                </a:extLst>
              </p:cNvPr>
              <p:cNvSpPr/>
              <p:nvPr/>
            </p:nvSpPr>
            <p:spPr>
              <a:xfrm>
                <a:off x="8939837" y="1750483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2" name="object 329">
                <a:extLst>
                  <a:ext uri="{FF2B5EF4-FFF2-40B4-BE49-F238E27FC236}">
                    <a16:creationId xmlns:a16="http://schemas.microsoft.com/office/drawing/2014/main" id="{01E118B1-0F7E-6BEF-1C34-66A658D32170}"/>
                  </a:ext>
                </a:extLst>
              </p:cNvPr>
              <p:cNvSpPr/>
              <p:nvPr/>
            </p:nvSpPr>
            <p:spPr>
              <a:xfrm>
                <a:off x="8939837" y="173322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3" name="object 330">
                <a:extLst>
                  <a:ext uri="{FF2B5EF4-FFF2-40B4-BE49-F238E27FC236}">
                    <a16:creationId xmlns:a16="http://schemas.microsoft.com/office/drawing/2014/main" id="{A06EDAA6-AFBB-CECC-3CEC-740D8D4690A4}"/>
                  </a:ext>
                </a:extLst>
              </p:cNvPr>
              <p:cNvSpPr/>
              <p:nvPr/>
            </p:nvSpPr>
            <p:spPr>
              <a:xfrm>
                <a:off x="8939837" y="1715053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4" name="object 331">
                <a:extLst>
                  <a:ext uri="{FF2B5EF4-FFF2-40B4-BE49-F238E27FC236}">
                    <a16:creationId xmlns:a16="http://schemas.microsoft.com/office/drawing/2014/main" id="{BA89446F-0906-900E-8E41-6D9596ACD0E4}"/>
                  </a:ext>
                </a:extLst>
              </p:cNvPr>
              <p:cNvSpPr/>
              <p:nvPr/>
            </p:nvSpPr>
            <p:spPr>
              <a:xfrm>
                <a:off x="8939837" y="1698024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5" name="object 332">
                <a:extLst>
                  <a:ext uri="{FF2B5EF4-FFF2-40B4-BE49-F238E27FC236}">
                    <a16:creationId xmlns:a16="http://schemas.microsoft.com/office/drawing/2014/main" id="{E18E9149-D45C-669C-E189-D41C6A254653}"/>
                  </a:ext>
                </a:extLst>
              </p:cNvPr>
              <p:cNvSpPr/>
              <p:nvPr/>
            </p:nvSpPr>
            <p:spPr>
              <a:xfrm>
                <a:off x="8939837" y="167985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6" name="object 333">
                <a:extLst>
                  <a:ext uri="{FF2B5EF4-FFF2-40B4-BE49-F238E27FC236}">
                    <a16:creationId xmlns:a16="http://schemas.microsoft.com/office/drawing/2014/main" id="{7D1FB29E-B9CC-589C-BAA3-C90389072714}"/>
                  </a:ext>
                </a:extLst>
              </p:cNvPr>
              <p:cNvSpPr/>
              <p:nvPr/>
            </p:nvSpPr>
            <p:spPr>
              <a:xfrm>
                <a:off x="8939837" y="1662594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1336" y="1828"/>
                    </a:moveTo>
                    <a:lnTo>
                      <a:pt x="1336" y="1828"/>
                    </a:lnTo>
                  </a:path>
                </a:pathLst>
              </a:custGeom>
              <a:ln w="36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7" name="object 334">
                <a:extLst>
                  <a:ext uri="{FF2B5EF4-FFF2-40B4-BE49-F238E27FC236}">
                    <a16:creationId xmlns:a16="http://schemas.microsoft.com/office/drawing/2014/main" id="{DF03242B-68DC-BAB3-4619-7B8086ADEB2E}"/>
                  </a:ext>
                </a:extLst>
              </p:cNvPr>
              <p:cNvSpPr/>
              <p:nvPr/>
            </p:nvSpPr>
            <p:spPr>
              <a:xfrm>
                <a:off x="8938501" y="1629107"/>
                <a:ext cx="3175" cy="1778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7780">
                    <a:moveTo>
                      <a:pt x="0" y="17257"/>
                    </a:moveTo>
                    <a:lnTo>
                      <a:pt x="2672" y="17257"/>
                    </a:lnTo>
                  </a:path>
                  <a:path w="3175" h="17780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8" name="object 335">
                <a:extLst>
                  <a:ext uri="{FF2B5EF4-FFF2-40B4-BE49-F238E27FC236}">
                    <a16:creationId xmlns:a16="http://schemas.microsoft.com/office/drawing/2014/main" id="{5DD40C26-E995-1EDD-FF27-BB11C1426203}"/>
                  </a:ext>
                </a:extLst>
              </p:cNvPr>
              <p:cNvSpPr/>
              <p:nvPr/>
            </p:nvSpPr>
            <p:spPr>
              <a:xfrm>
                <a:off x="8939837" y="1609563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09">
                    <a:moveTo>
                      <a:pt x="-1336" y="1657"/>
                    </a:moveTo>
                    <a:lnTo>
                      <a:pt x="1336" y="1657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9" name="object 336">
                <a:extLst>
                  <a:ext uri="{FF2B5EF4-FFF2-40B4-BE49-F238E27FC236}">
                    <a16:creationId xmlns:a16="http://schemas.microsoft.com/office/drawing/2014/main" id="{E5C87BDE-0F94-9C51-896D-56E983F279E8}"/>
                  </a:ext>
                </a:extLst>
              </p:cNvPr>
              <p:cNvSpPr/>
              <p:nvPr/>
            </p:nvSpPr>
            <p:spPr>
              <a:xfrm>
                <a:off x="8939837" y="159219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09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0" name="object 337">
                <a:extLst>
                  <a:ext uri="{FF2B5EF4-FFF2-40B4-BE49-F238E27FC236}">
                    <a16:creationId xmlns:a16="http://schemas.microsoft.com/office/drawing/2014/main" id="{8A962D53-B280-40A2-BC41-7E8B4708F2A5}"/>
                  </a:ext>
                </a:extLst>
              </p:cNvPr>
              <p:cNvSpPr/>
              <p:nvPr/>
            </p:nvSpPr>
            <p:spPr>
              <a:xfrm>
                <a:off x="8938501" y="1558704"/>
                <a:ext cx="3175" cy="1714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7144">
                    <a:moveTo>
                      <a:pt x="0" y="17029"/>
                    </a:moveTo>
                    <a:lnTo>
                      <a:pt x="2672" y="17029"/>
                    </a:lnTo>
                  </a:path>
                  <a:path w="3175" h="17144">
                    <a:moveTo>
                      <a:pt x="0" y="0"/>
                    </a:moveTo>
                    <a:lnTo>
                      <a:pt x="2672" y="0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1" name="object 338">
                <a:extLst>
                  <a:ext uri="{FF2B5EF4-FFF2-40B4-BE49-F238E27FC236}">
                    <a16:creationId xmlns:a16="http://schemas.microsoft.com/office/drawing/2014/main" id="{1CB4BBB7-BE38-4FA7-A0D5-5B4500FF3933}"/>
                  </a:ext>
                </a:extLst>
              </p:cNvPr>
              <p:cNvSpPr/>
              <p:nvPr/>
            </p:nvSpPr>
            <p:spPr>
              <a:xfrm>
                <a:off x="8939837" y="1539732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40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2" name="object 339">
                <a:extLst>
                  <a:ext uri="{FF2B5EF4-FFF2-40B4-BE49-F238E27FC236}">
                    <a16:creationId xmlns:a16="http://schemas.microsoft.com/office/drawing/2014/main" id="{5263B4A0-2053-297E-74B5-DA10EDDB0B73}"/>
                  </a:ext>
                </a:extLst>
              </p:cNvPr>
              <p:cNvSpPr/>
              <p:nvPr/>
            </p:nvSpPr>
            <p:spPr>
              <a:xfrm>
                <a:off x="8939837" y="152156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09">
                    <a:moveTo>
                      <a:pt x="-1336" y="1828"/>
                    </a:moveTo>
                    <a:lnTo>
                      <a:pt x="1336" y="1828"/>
                    </a:lnTo>
                  </a:path>
                </a:pathLst>
              </a:custGeom>
              <a:ln w="365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3" name="object 340">
                <a:extLst>
                  <a:ext uri="{FF2B5EF4-FFF2-40B4-BE49-F238E27FC236}">
                    <a16:creationId xmlns:a16="http://schemas.microsoft.com/office/drawing/2014/main" id="{94E23297-5606-EBCE-5887-E494673D7D26}"/>
                  </a:ext>
                </a:extLst>
              </p:cNvPr>
              <p:cNvSpPr/>
              <p:nvPr/>
            </p:nvSpPr>
            <p:spPr>
              <a:xfrm>
                <a:off x="8939837" y="1503731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09">
                    <a:moveTo>
                      <a:pt x="-1336" y="1657"/>
                    </a:moveTo>
                    <a:lnTo>
                      <a:pt x="1336" y="1657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4" name="object 341">
                <a:extLst>
                  <a:ext uri="{FF2B5EF4-FFF2-40B4-BE49-F238E27FC236}">
                    <a16:creationId xmlns:a16="http://schemas.microsoft.com/office/drawing/2014/main" id="{87355096-7C0B-C4DC-17E1-5BA7321E15C0}"/>
                  </a:ext>
                </a:extLst>
              </p:cNvPr>
              <p:cNvSpPr/>
              <p:nvPr/>
            </p:nvSpPr>
            <p:spPr>
              <a:xfrm>
                <a:off x="8939837" y="148635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09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5" name="object 342">
                <a:extLst>
                  <a:ext uri="{FF2B5EF4-FFF2-40B4-BE49-F238E27FC236}">
                    <a16:creationId xmlns:a16="http://schemas.microsoft.com/office/drawing/2014/main" id="{DF04BA93-A1B1-D0DC-9D59-2DBB892E126E}"/>
                  </a:ext>
                </a:extLst>
              </p:cNvPr>
              <p:cNvSpPr/>
              <p:nvPr/>
            </p:nvSpPr>
            <p:spPr>
              <a:xfrm>
                <a:off x="8939837" y="1469329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314"/>
                    </a:moveTo>
                    <a:lnTo>
                      <a:pt x="1336" y="131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6" name="object 343">
                <a:extLst>
                  <a:ext uri="{FF2B5EF4-FFF2-40B4-BE49-F238E27FC236}">
                    <a16:creationId xmlns:a16="http://schemas.microsoft.com/office/drawing/2014/main" id="{B779516E-6D8A-7C72-CEE0-CE777ADC0A3D}"/>
                  </a:ext>
                </a:extLst>
              </p:cNvPr>
              <p:cNvSpPr/>
              <p:nvPr/>
            </p:nvSpPr>
            <p:spPr>
              <a:xfrm>
                <a:off x="8939837" y="145115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09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7" name="object 344">
                <a:extLst>
                  <a:ext uri="{FF2B5EF4-FFF2-40B4-BE49-F238E27FC236}">
                    <a16:creationId xmlns:a16="http://schemas.microsoft.com/office/drawing/2014/main" id="{83BF0773-F35F-B2DA-0ED7-432B3EBC4576}"/>
                  </a:ext>
                </a:extLst>
              </p:cNvPr>
              <p:cNvSpPr/>
              <p:nvPr/>
            </p:nvSpPr>
            <p:spPr>
              <a:xfrm>
                <a:off x="8939837" y="1433899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40">
                    <a:moveTo>
                      <a:pt x="-1336" y="1257"/>
                    </a:moveTo>
                    <a:lnTo>
                      <a:pt x="1336" y="125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8" name="object 345">
                <a:extLst>
                  <a:ext uri="{FF2B5EF4-FFF2-40B4-BE49-F238E27FC236}">
                    <a16:creationId xmlns:a16="http://schemas.microsoft.com/office/drawing/2014/main" id="{19F9EC29-930E-19ED-C5B1-DD9CFEC555AF}"/>
                  </a:ext>
                </a:extLst>
              </p:cNvPr>
              <p:cNvSpPr/>
              <p:nvPr/>
            </p:nvSpPr>
            <p:spPr>
              <a:xfrm>
                <a:off x="8939837" y="141607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09">
                    <a:moveTo>
                      <a:pt x="-1336" y="1657"/>
                    </a:moveTo>
                    <a:lnTo>
                      <a:pt x="1336" y="1657"/>
                    </a:lnTo>
                  </a:path>
                </a:pathLst>
              </a:custGeom>
              <a:ln w="331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9" name="object 346">
                <a:extLst>
                  <a:ext uri="{FF2B5EF4-FFF2-40B4-BE49-F238E27FC236}">
                    <a16:creationId xmlns:a16="http://schemas.microsoft.com/office/drawing/2014/main" id="{80472E54-7E5B-9236-4233-BE1D63050B4C}"/>
                  </a:ext>
                </a:extLst>
              </p:cNvPr>
              <p:cNvSpPr/>
              <p:nvPr/>
            </p:nvSpPr>
            <p:spPr>
              <a:xfrm>
                <a:off x="8939837" y="1398698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314"/>
                    </a:moveTo>
                    <a:lnTo>
                      <a:pt x="1336" y="131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0" name="object 347">
                <a:extLst>
                  <a:ext uri="{FF2B5EF4-FFF2-40B4-BE49-F238E27FC236}">
                    <a16:creationId xmlns:a16="http://schemas.microsoft.com/office/drawing/2014/main" id="{48463D42-DFBA-866D-D6EA-6AA4C41F051A}"/>
                  </a:ext>
                </a:extLst>
              </p:cNvPr>
              <p:cNvSpPr/>
              <p:nvPr/>
            </p:nvSpPr>
            <p:spPr>
              <a:xfrm>
                <a:off x="8939837" y="138052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09">
                    <a:moveTo>
                      <a:pt x="-1336" y="1885"/>
                    </a:moveTo>
                    <a:lnTo>
                      <a:pt x="1336" y="1885"/>
                    </a:lnTo>
                  </a:path>
                </a:pathLst>
              </a:custGeom>
              <a:ln w="377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1" name="object 348">
                <a:extLst>
                  <a:ext uri="{FF2B5EF4-FFF2-40B4-BE49-F238E27FC236}">
                    <a16:creationId xmlns:a16="http://schemas.microsoft.com/office/drawing/2014/main" id="{3886D58F-17F8-2D1F-E358-BAF18572154A}"/>
                  </a:ext>
                </a:extLst>
              </p:cNvPr>
              <p:cNvSpPr/>
              <p:nvPr/>
            </p:nvSpPr>
            <p:spPr>
              <a:xfrm>
                <a:off x="8939837" y="1363497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314"/>
                    </a:moveTo>
                    <a:lnTo>
                      <a:pt x="1336" y="131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2" name="object 349">
                <a:extLst>
                  <a:ext uri="{FF2B5EF4-FFF2-40B4-BE49-F238E27FC236}">
                    <a16:creationId xmlns:a16="http://schemas.microsoft.com/office/drawing/2014/main" id="{1B6E4F2E-B2DF-8452-BE78-5EE1328BCDC9}"/>
                  </a:ext>
                </a:extLst>
              </p:cNvPr>
              <p:cNvSpPr/>
              <p:nvPr/>
            </p:nvSpPr>
            <p:spPr>
              <a:xfrm>
                <a:off x="8939837" y="134532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09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3" name="object 350">
                <a:extLst>
                  <a:ext uri="{FF2B5EF4-FFF2-40B4-BE49-F238E27FC236}">
                    <a16:creationId xmlns:a16="http://schemas.microsoft.com/office/drawing/2014/main" id="{D5AE3FC3-4AF2-D86E-6049-612CFE907DDD}"/>
                  </a:ext>
                </a:extLst>
              </p:cNvPr>
              <p:cNvSpPr/>
              <p:nvPr/>
            </p:nvSpPr>
            <p:spPr>
              <a:xfrm>
                <a:off x="8508091" y="1609563"/>
                <a:ext cx="629920" cy="269240"/>
              </a:xfrm>
              <a:custGeom>
                <a:avLst/>
                <a:gdLst/>
                <a:ahLst/>
                <a:cxnLst/>
                <a:rect l="l" t="t" r="r" b="b"/>
                <a:pathLst>
                  <a:path w="629920" h="269239">
                    <a:moveTo>
                      <a:pt x="0" y="268924"/>
                    </a:moveTo>
                    <a:lnTo>
                      <a:pt x="0" y="268924"/>
                    </a:lnTo>
                    <a:lnTo>
                      <a:pt x="2667" y="268924"/>
                    </a:lnTo>
                  </a:path>
                  <a:path w="629920" h="269239">
                    <a:moveTo>
                      <a:pt x="18109" y="268924"/>
                    </a:moveTo>
                    <a:lnTo>
                      <a:pt x="18109" y="268924"/>
                    </a:lnTo>
                    <a:lnTo>
                      <a:pt x="21674" y="268924"/>
                    </a:lnTo>
                  </a:path>
                  <a:path w="629920" h="269239">
                    <a:moveTo>
                      <a:pt x="37116" y="268924"/>
                    </a:moveTo>
                    <a:lnTo>
                      <a:pt x="37116" y="268924"/>
                    </a:lnTo>
                    <a:lnTo>
                      <a:pt x="39783" y="268924"/>
                    </a:lnTo>
                  </a:path>
                  <a:path w="629920" h="269239">
                    <a:moveTo>
                      <a:pt x="54926" y="268924"/>
                    </a:moveTo>
                    <a:lnTo>
                      <a:pt x="54926" y="268924"/>
                    </a:lnTo>
                    <a:lnTo>
                      <a:pt x="58491" y="268924"/>
                    </a:lnTo>
                  </a:path>
                  <a:path w="629920" h="269239">
                    <a:moveTo>
                      <a:pt x="73933" y="268924"/>
                    </a:moveTo>
                    <a:lnTo>
                      <a:pt x="73933" y="268924"/>
                    </a:lnTo>
                    <a:lnTo>
                      <a:pt x="76600" y="268924"/>
                    </a:lnTo>
                  </a:path>
                  <a:path w="629920" h="269239">
                    <a:moveTo>
                      <a:pt x="91743" y="268924"/>
                    </a:moveTo>
                    <a:lnTo>
                      <a:pt x="91743" y="268924"/>
                    </a:lnTo>
                    <a:lnTo>
                      <a:pt x="95308" y="268924"/>
                    </a:lnTo>
                  </a:path>
                  <a:path w="629920" h="269239">
                    <a:moveTo>
                      <a:pt x="109865" y="268924"/>
                    </a:moveTo>
                    <a:lnTo>
                      <a:pt x="109865" y="268924"/>
                    </a:lnTo>
                    <a:lnTo>
                      <a:pt x="113429" y="268924"/>
                    </a:lnTo>
                  </a:path>
                  <a:path w="629920" h="269239">
                    <a:moveTo>
                      <a:pt x="128572" y="268924"/>
                    </a:moveTo>
                    <a:lnTo>
                      <a:pt x="128572" y="268924"/>
                    </a:lnTo>
                    <a:lnTo>
                      <a:pt x="132424" y="268924"/>
                    </a:lnTo>
                  </a:path>
                  <a:path w="629920" h="269239">
                    <a:moveTo>
                      <a:pt x="146682" y="268924"/>
                    </a:moveTo>
                    <a:lnTo>
                      <a:pt x="146682" y="268924"/>
                    </a:lnTo>
                    <a:lnTo>
                      <a:pt x="150246" y="268924"/>
                    </a:lnTo>
                  </a:path>
                  <a:path w="629920" h="269239">
                    <a:moveTo>
                      <a:pt x="165689" y="268924"/>
                    </a:moveTo>
                    <a:lnTo>
                      <a:pt x="165689" y="268924"/>
                    </a:lnTo>
                    <a:lnTo>
                      <a:pt x="169253" y="268924"/>
                    </a:lnTo>
                  </a:path>
                  <a:path w="629920" h="269239">
                    <a:moveTo>
                      <a:pt x="183499" y="268924"/>
                    </a:moveTo>
                    <a:lnTo>
                      <a:pt x="183499" y="268924"/>
                    </a:lnTo>
                    <a:lnTo>
                      <a:pt x="187064" y="268924"/>
                    </a:lnTo>
                  </a:path>
                  <a:path w="629920" h="269239">
                    <a:moveTo>
                      <a:pt x="202506" y="268924"/>
                    </a:moveTo>
                    <a:lnTo>
                      <a:pt x="202506" y="268924"/>
                    </a:lnTo>
                    <a:lnTo>
                      <a:pt x="206070" y="268924"/>
                    </a:lnTo>
                  </a:path>
                  <a:path w="629920" h="269239">
                    <a:moveTo>
                      <a:pt x="220316" y="268924"/>
                    </a:moveTo>
                    <a:lnTo>
                      <a:pt x="220316" y="268924"/>
                    </a:lnTo>
                    <a:lnTo>
                      <a:pt x="224180" y="268924"/>
                    </a:lnTo>
                  </a:path>
                  <a:path w="629920" h="269239">
                    <a:moveTo>
                      <a:pt x="239323" y="268924"/>
                    </a:moveTo>
                    <a:lnTo>
                      <a:pt x="239323" y="268924"/>
                    </a:lnTo>
                    <a:lnTo>
                      <a:pt x="242887" y="268924"/>
                    </a:lnTo>
                  </a:path>
                  <a:path w="629920" h="269239">
                    <a:moveTo>
                      <a:pt x="257444" y="268924"/>
                    </a:moveTo>
                    <a:lnTo>
                      <a:pt x="257444" y="268924"/>
                    </a:lnTo>
                    <a:lnTo>
                      <a:pt x="260997" y="268924"/>
                    </a:lnTo>
                  </a:path>
                  <a:path w="629920" h="269239">
                    <a:moveTo>
                      <a:pt x="276140" y="268924"/>
                    </a:moveTo>
                    <a:lnTo>
                      <a:pt x="276140" y="268924"/>
                    </a:lnTo>
                    <a:lnTo>
                      <a:pt x="279705" y="268924"/>
                    </a:lnTo>
                  </a:path>
                  <a:path w="629920" h="269239">
                    <a:moveTo>
                      <a:pt x="294262" y="268924"/>
                    </a:moveTo>
                    <a:lnTo>
                      <a:pt x="294262" y="268924"/>
                    </a:lnTo>
                    <a:lnTo>
                      <a:pt x="297826" y="268924"/>
                    </a:lnTo>
                  </a:path>
                  <a:path w="629920" h="269239">
                    <a:moveTo>
                      <a:pt x="312969" y="268924"/>
                    </a:moveTo>
                    <a:lnTo>
                      <a:pt x="312969" y="268924"/>
                    </a:lnTo>
                    <a:lnTo>
                      <a:pt x="316821" y="268924"/>
                    </a:lnTo>
                  </a:path>
                  <a:path w="629920" h="269239">
                    <a:moveTo>
                      <a:pt x="331079" y="268924"/>
                    </a:moveTo>
                    <a:lnTo>
                      <a:pt x="331079" y="268924"/>
                    </a:lnTo>
                    <a:lnTo>
                      <a:pt x="334643" y="268924"/>
                    </a:lnTo>
                  </a:path>
                  <a:path w="629920" h="269239">
                    <a:moveTo>
                      <a:pt x="350085" y="268924"/>
                    </a:moveTo>
                    <a:lnTo>
                      <a:pt x="350085" y="268924"/>
                    </a:lnTo>
                    <a:lnTo>
                      <a:pt x="353650" y="268924"/>
                    </a:lnTo>
                  </a:path>
                  <a:path w="629920" h="269239">
                    <a:moveTo>
                      <a:pt x="367896" y="268924"/>
                    </a:moveTo>
                    <a:lnTo>
                      <a:pt x="367896" y="268924"/>
                    </a:lnTo>
                    <a:lnTo>
                      <a:pt x="371460" y="268924"/>
                    </a:lnTo>
                  </a:path>
                  <a:path w="629920" h="269239">
                    <a:moveTo>
                      <a:pt x="386902" y="268924"/>
                    </a:moveTo>
                    <a:lnTo>
                      <a:pt x="386902" y="268924"/>
                    </a:lnTo>
                    <a:lnTo>
                      <a:pt x="390467" y="268924"/>
                    </a:lnTo>
                  </a:path>
                  <a:path w="629920" h="269239">
                    <a:moveTo>
                      <a:pt x="404713" y="268924"/>
                    </a:moveTo>
                    <a:lnTo>
                      <a:pt x="404713" y="268924"/>
                    </a:lnTo>
                    <a:lnTo>
                      <a:pt x="408576" y="268924"/>
                    </a:lnTo>
                  </a:path>
                  <a:path w="629920" h="269239">
                    <a:moveTo>
                      <a:pt x="423720" y="268924"/>
                    </a:moveTo>
                    <a:lnTo>
                      <a:pt x="423720" y="268924"/>
                    </a:lnTo>
                    <a:lnTo>
                      <a:pt x="426399" y="268924"/>
                    </a:lnTo>
                  </a:path>
                  <a:path w="629920" h="269239">
                    <a:moveTo>
                      <a:pt x="441841" y="268924"/>
                    </a:moveTo>
                    <a:lnTo>
                      <a:pt x="441841" y="268924"/>
                    </a:lnTo>
                    <a:lnTo>
                      <a:pt x="445394" y="268924"/>
                    </a:lnTo>
                  </a:path>
                  <a:path w="629920" h="269239">
                    <a:moveTo>
                      <a:pt x="460537" y="268924"/>
                    </a:moveTo>
                    <a:lnTo>
                      <a:pt x="460537" y="268924"/>
                    </a:lnTo>
                    <a:lnTo>
                      <a:pt x="463216" y="268924"/>
                    </a:lnTo>
                  </a:path>
                  <a:path w="629920" h="269239">
                    <a:moveTo>
                      <a:pt x="478658" y="268924"/>
                    </a:moveTo>
                    <a:lnTo>
                      <a:pt x="478658" y="268924"/>
                    </a:lnTo>
                    <a:lnTo>
                      <a:pt x="482223" y="268924"/>
                    </a:lnTo>
                  </a:path>
                  <a:path w="629920" h="269239">
                    <a:moveTo>
                      <a:pt x="496469" y="268924"/>
                    </a:moveTo>
                    <a:lnTo>
                      <a:pt x="496469" y="268924"/>
                    </a:lnTo>
                    <a:lnTo>
                      <a:pt x="500332" y="268924"/>
                    </a:lnTo>
                  </a:path>
                  <a:path w="629920" h="269239">
                    <a:moveTo>
                      <a:pt x="515475" y="268924"/>
                    </a:moveTo>
                    <a:lnTo>
                      <a:pt x="515475" y="268924"/>
                    </a:lnTo>
                    <a:lnTo>
                      <a:pt x="519040" y="268924"/>
                    </a:lnTo>
                  </a:path>
                  <a:path w="629920" h="269239">
                    <a:moveTo>
                      <a:pt x="533585" y="268924"/>
                    </a:moveTo>
                    <a:lnTo>
                      <a:pt x="533585" y="268924"/>
                    </a:lnTo>
                    <a:lnTo>
                      <a:pt x="537149" y="268924"/>
                    </a:lnTo>
                  </a:path>
                  <a:path w="629920" h="269239">
                    <a:moveTo>
                      <a:pt x="552293" y="268924"/>
                    </a:moveTo>
                    <a:lnTo>
                      <a:pt x="552293" y="268924"/>
                    </a:lnTo>
                    <a:lnTo>
                      <a:pt x="555857" y="268924"/>
                    </a:lnTo>
                  </a:path>
                  <a:path w="629920" h="269239">
                    <a:moveTo>
                      <a:pt x="570414" y="268924"/>
                    </a:moveTo>
                    <a:lnTo>
                      <a:pt x="570414" y="268924"/>
                    </a:lnTo>
                    <a:lnTo>
                      <a:pt x="573967" y="268924"/>
                    </a:lnTo>
                  </a:path>
                  <a:path w="629920" h="269239">
                    <a:moveTo>
                      <a:pt x="589110" y="268924"/>
                    </a:moveTo>
                    <a:lnTo>
                      <a:pt x="589110" y="268924"/>
                    </a:lnTo>
                    <a:lnTo>
                      <a:pt x="592973" y="268924"/>
                    </a:lnTo>
                  </a:path>
                  <a:path w="629920" h="269239">
                    <a:moveTo>
                      <a:pt x="607231" y="268924"/>
                    </a:moveTo>
                    <a:lnTo>
                      <a:pt x="607231" y="268924"/>
                    </a:lnTo>
                    <a:lnTo>
                      <a:pt x="610796" y="268924"/>
                    </a:lnTo>
                  </a:path>
                  <a:path w="629920" h="269239">
                    <a:moveTo>
                      <a:pt x="626238" y="268924"/>
                    </a:moveTo>
                    <a:lnTo>
                      <a:pt x="626238" y="268924"/>
                    </a:lnTo>
                    <a:lnTo>
                      <a:pt x="629790" y="268924"/>
                    </a:lnTo>
                  </a:path>
                  <a:path w="629920" h="269239">
                    <a:moveTo>
                      <a:pt x="0" y="0"/>
                    </a:moveTo>
                    <a:lnTo>
                      <a:pt x="0" y="0"/>
                    </a:lnTo>
                    <a:lnTo>
                      <a:pt x="2667" y="0"/>
                    </a:lnTo>
                  </a:path>
                  <a:path w="629920" h="269239">
                    <a:moveTo>
                      <a:pt x="18109" y="0"/>
                    </a:moveTo>
                    <a:lnTo>
                      <a:pt x="18109" y="0"/>
                    </a:lnTo>
                    <a:lnTo>
                      <a:pt x="21674" y="0"/>
                    </a:lnTo>
                  </a:path>
                  <a:path w="629920" h="269239">
                    <a:moveTo>
                      <a:pt x="37116" y="0"/>
                    </a:moveTo>
                    <a:lnTo>
                      <a:pt x="37116" y="0"/>
                    </a:lnTo>
                    <a:lnTo>
                      <a:pt x="39783" y="0"/>
                    </a:lnTo>
                  </a:path>
                  <a:path w="629920" h="269239">
                    <a:moveTo>
                      <a:pt x="54926" y="0"/>
                    </a:moveTo>
                    <a:lnTo>
                      <a:pt x="54926" y="0"/>
                    </a:lnTo>
                    <a:lnTo>
                      <a:pt x="58491" y="0"/>
                    </a:lnTo>
                  </a:path>
                  <a:path w="629920" h="269239">
                    <a:moveTo>
                      <a:pt x="73933" y="0"/>
                    </a:moveTo>
                    <a:lnTo>
                      <a:pt x="73933" y="0"/>
                    </a:lnTo>
                    <a:lnTo>
                      <a:pt x="76600" y="0"/>
                    </a:lnTo>
                  </a:path>
                  <a:path w="629920" h="269239">
                    <a:moveTo>
                      <a:pt x="91743" y="0"/>
                    </a:moveTo>
                    <a:lnTo>
                      <a:pt x="91743" y="0"/>
                    </a:lnTo>
                    <a:lnTo>
                      <a:pt x="95308" y="0"/>
                    </a:lnTo>
                  </a:path>
                  <a:path w="629920" h="269239">
                    <a:moveTo>
                      <a:pt x="109865" y="0"/>
                    </a:moveTo>
                    <a:lnTo>
                      <a:pt x="109865" y="0"/>
                    </a:lnTo>
                    <a:lnTo>
                      <a:pt x="113429" y="0"/>
                    </a:lnTo>
                  </a:path>
                  <a:path w="629920" h="269239">
                    <a:moveTo>
                      <a:pt x="128572" y="0"/>
                    </a:moveTo>
                    <a:lnTo>
                      <a:pt x="128572" y="0"/>
                    </a:lnTo>
                    <a:lnTo>
                      <a:pt x="132424" y="0"/>
                    </a:lnTo>
                  </a:path>
                  <a:path w="629920" h="269239">
                    <a:moveTo>
                      <a:pt x="146682" y="0"/>
                    </a:moveTo>
                    <a:lnTo>
                      <a:pt x="146682" y="0"/>
                    </a:lnTo>
                    <a:lnTo>
                      <a:pt x="150246" y="0"/>
                    </a:lnTo>
                  </a:path>
                  <a:path w="629920" h="269239">
                    <a:moveTo>
                      <a:pt x="165689" y="0"/>
                    </a:moveTo>
                    <a:lnTo>
                      <a:pt x="165689" y="0"/>
                    </a:lnTo>
                    <a:lnTo>
                      <a:pt x="169253" y="0"/>
                    </a:lnTo>
                  </a:path>
                  <a:path w="629920" h="269239">
                    <a:moveTo>
                      <a:pt x="183499" y="0"/>
                    </a:moveTo>
                    <a:lnTo>
                      <a:pt x="183499" y="0"/>
                    </a:lnTo>
                    <a:lnTo>
                      <a:pt x="187064" y="0"/>
                    </a:lnTo>
                  </a:path>
                  <a:path w="629920" h="269239">
                    <a:moveTo>
                      <a:pt x="202506" y="0"/>
                    </a:moveTo>
                    <a:lnTo>
                      <a:pt x="202506" y="0"/>
                    </a:lnTo>
                    <a:lnTo>
                      <a:pt x="206070" y="0"/>
                    </a:lnTo>
                  </a:path>
                  <a:path w="629920" h="269239">
                    <a:moveTo>
                      <a:pt x="220316" y="0"/>
                    </a:moveTo>
                    <a:lnTo>
                      <a:pt x="220316" y="0"/>
                    </a:lnTo>
                    <a:lnTo>
                      <a:pt x="224180" y="0"/>
                    </a:lnTo>
                  </a:path>
                  <a:path w="629920" h="269239">
                    <a:moveTo>
                      <a:pt x="239323" y="0"/>
                    </a:moveTo>
                    <a:lnTo>
                      <a:pt x="239323" y="0"/>
                    </a:lnTo>
                    <a:lnTo>
                      <a:pt x="242887" y="0"/>
                    </a:lnTo>
                  </a:path>
                  <a:path w="629920" h="269239">
                    <a:moveTo>
                      <a:pt x="257444" y="0"/>
                    </a:moveTo>
                    <a:lnTo>
                      <a:pt x="257444" y="0"/>
                    </a:lnTo>
                    <a:lnTo>
                      <a:pt x="260997" y="0"/>
                    </a:lnTo>
                  </a:path>
                  <a:path w="629920" h="269239">
                    <a:moveTo>
                      <a:pt x="276140" y="0"/>
                    </a:moveTo>
                    <a:lnTo>
                      <a:pt x="276140" y="0"/>
                    </a:lnTo>
                    <a:lnTo>
                      <a:pt x="279705" y="0"/>
                    </a:lnTo>
                  </a:path>
                  <a:path w="629920" h="269239">
                    <a:moveTo>
                      <a:pt x="294262" y="0"/>
                    </a:moveTo>
                    <a:lnTo>
                      <a:pt x="294262" y="0"/>
                    </a:lnTo>
                    <a:lnTo>
                      <a:pt x="297826" y="0"/>
                    </a:lnTo>
                  </a:path>
                  <a:path w="629920" h="269239">
                    <a:moveTo>
                      <a:pt x="312969" y="0"/>
                    </a:moveTo>
                    <a:lnTo>
                      <a:pt x="312969" y="0"/>
                    </a:lnTo>
                    <a:lnTo>
                      <a:pt x="316821" y="0"/>
                    </a:lnTo>
                  </a:path>
                  <a:path w="629920" h="269239">
                    <a:moveTo>
                      <a:pt x="331079" y="0"/>
                    </a:moveTo>
                    <a:lnTo>
                      <a:pt x="331079" y="0"/>
                    </a:lnTo>
                    <a:lnTo>
                      <a:pt x="334643" y="0"/>
                    </a:lnTo>
                  </a:path>
                  <a:path w="629920" h="269239">
                    <a:moveTo>
                      <a:pt x="350085" y="0"/>
                    </a:moveTo>
                    <a:lnTo>
                      <a:pt x="350085" y="0"/>
                    </a:lnTo>
                    <a:lnTo>
                      <a:pt x="353650" y="0"/>
                    </a:lnTo>
                  </a:path>
                  <a:path w="629920" h="269239">
                    <a:moveTo>
                      <a:pt x="367896" y="0"/>
                    </a:moveTo>
                    <a:lnTo>
                      <a:pt x="367896" y="0"/>
                    </a:lnTo>
                    <a:lnTo>
                      <a:pt x="371460" y="0"/>
                    </a:lnTo>
                  </a:path>
                  <a:path w="629920" h="269239">
                    <a:moveTo>
                      <a:pt x="386902" y="0"/>
                    </a:moveTo>
                    <a:lnTo>
                      <a:pt x="386902" y="0"/>
                    </a:lnTo>
                    <a:lnTo>
                      <a:pt x="390467" y="0"/>
                    </a:lnTo>
                  </a:path>
                  <a:path w="629920" h="269239">
                    <a:moveTo>
                      <a:pt x="404713" y="0"/>
                    </a:moveTo>
                    <a:lnTo>
                      <a:pt x="404713" y="0"/>
                    </a:lnTo>
                    <a:lnTo>
                      <a:pt x="408576" y="0"/>
                    </a:lnTo>
                  </a:path>
                  <a:path w="629920" h="269239">
                    <a:moveTo>
                      <a:pt x="423720" y="0"/>
                    </a:moveTo>
                    <a:lnTo>
                      <a:pt x="423720" y="0"/>
                    </a:lnTo>
                    <a:lnTo>
                      <a:pt x="426399" y="0"/>
                    </a:lnTo>
                  </a:path>
                  <a:path w="629920" h="269239">
                    <a:moveTo>
                      <a:pt x="441841" y="0"/>
                    </a:moveTo>
                    <a:lnTo>
                      <a:pt x="441841" y="0"/>
                    </a:lnTo>
                    <a:lnTo>
                      <a:pt x="445394" y="0"/>
                    </a:lnTo>
                  </a:path>
                  <a:path w="629920" h="269239">
                    <a:moveTo>
                      <a:pt x="460537" y="0"/>
                    </a:moveTo>
                    <a:lnTo>
                      <a:pt x="460537" y="0"/>
                    </a:lnTo>
                    <a:lnTo>
                      <a:pt x="463216" y="0"/>
                    </a:lnTo>
                  </a:path>
                  <a:path w="629920" h="269239">
                    <a:moveTo>
                      <a:pt x="478658" y="0"/>
                    </a:moveTo>
                    <a:lnTo>
                      <a:pt x="478658" y="0"/>
                    </a:lnTo>
                    <a:lnTo>
                      <a:pt x="482223" y="0"/>
                    </a:lnTo>
                  </a:path>
                  <a:path w="629920" h="269239">
                    <a:moveTo>
                      <a:pt x="496469" y="0"/>
                    </a:moveTo>
                    <a:lnTo>
                      <a:pt x="496469" y="0"/>
                    </a:lnTo>
                    <a:lnTo>
                      <a:pt x="500332" y="0"/>
                    </a:lnTo>
                  </a:path>
                  <a:path w="629920" h="269239">
                    <a:moveTo>
                      <a:pt x="515475" y="0"/>
                    </a:moveTo>
                    <a:lnTo>
                      <a:pt x="515475" y="0"/>
                    </a:lnTo>
                    <a:lnTo>
                      <a:pt x="519040" y="0"/>
                    </a:lnTo>
                  </a:path>
                  <a:path w="629920" h="269239">
                    <a:moveTo>
                      <a:pt x="533585" y="0"/>
                    </a:moveTo>
                    <a:lnTo>
                      <a:pt x="533585" y="0"/>
                    </a:lnTo>
                    <a:lnTo>
                      <a:pt x="537149" y="0"/>
                    </a:lnTo>
                  </a:path>
                  <a:path w="629920" h="269239">
                    <a:moveTo>
                      <a:pt x="552293" y="0"/>
                    </a:moveTo>
                    <a:lnTo>
                      <a:pt x="552293" y="0"/>
                    </a:lnTo>
                    <a:lnTo>
                      <a:pt x="555857" y="0"/>
                    </a:lnTo>
                  </a:path>
                  <a:path w="629920" h="269239">
                    <a:moveTo>
                      <a:pt x="570414" y="0"/>
                    </a:moveTo>
                    <a:lnTo>
                      <a:pt x="570414" y="0"/>
                    </a:lnTo>
                    <a:lnTo>
                      <a:pt x="573967" y="0"/>
                    </a:lnTo>
                  </a:path>
                  <a:path w="629920" h="269239">
                    <a:moveTo>
                      <a:pt x="589110" y="0"/>
                    </a:moveTo>
                    <a:lnTo>
                      <a:pt x="589110" y="0"/>
                    </a:lnTo>
                    <a:lnTo>
                      <a:pt x="592973" y="0"/>
                    </a:lnTo>
                  </a:path>
                  <a:path w="629920" h="269239">
                    <a:moveTo>
                      <a:pt x="607231" y="0"/>
                    </a:moveTo>
                    <a:lnTo>
                      <a:pt x="607231" y="0"/>
                    </a:lnTo>
                    <a:lnTo>
                      <a:pt x="610796" y="0"/>
                    </a:lnTo>
                  </a:path>
                  <a:path w="629920" h="269239">
                    <a:moveTo>
                      <a:pt x="626238" y="0"/>
                    </a:moveTo>
                    <a:lnTo>
                      <a:pt x="626238" y="0"/>
                    </a:lnTo>
                    <a:lnTo>
                      <a:pt x="62979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4" name="object 351">
                <a:extLst>
                  <a:ext uri="{FF2B5EF4-FFF2-40B4-BE49-F238E27FC236}">
                    <a16:creationId xmlns:a16="http://schemas.microsoft.com/office/drawing/2014/main" id="{F5C3BF76-3E48-EF4F-29E7-BFD9799E0C88}"/>
                  </a:ext>
                </a:extLst>
              </p:cNvPr>
              <p:cNvSpPr/>
              <p:nvPr/>
            </p:nvSpPr>
            <p:spPr>
              <a:xfrm>
                <a:off x="8508091" y="1341096"/>
                <a:ext cx="39370" cy="2016125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2016125">
                    <a:moveTo>
                      <a:pt x="0" y="671568"/>
                    </a:moveTo>
                    <a:lnTo>
                      <a:pt x="0" y="671568"/>
                    </a:lnTo>
                    <a:lnTo>
                      <a:pt x="18994" y="671568"/>
                    </a:lnTo>
                  </a:path>
                  <a:path w="39370" h="2016125">
                    <a:moveTo>
                      <a:pt x="0" y="537391"/>
                    </a:moveTo>
                    <a:lnTo>
                      <a:pt x="0" y="537391"/>
                    </a:lnTo>
                    <a:lnTo>
                      <a:pt x="38898" y="537391"/>
                    </a:lnTo>
                  </a:path>
                  <a:path w="39370" h="2016125">
                    <a:moveTo>
                      <a:pt x="0" y="403215"/>
                    </a:moveTo>
                    <a:lnTo>
                      <a:pt x="0" y="403215"/>
                    </a:lnTo>
                    <a:lnTo>
                      <a:pt x="18994" y="403215"/>
                    </a:lnTo>
                  </a:path>
                  <a:path w="39370" h="2016125">
                    <a:moveTo>
                      <a:pt x="0" y="268467"/>
                    </a:moveTo>
                    <a:lnTo>
                      <a:pt x="0" y="268467"/>
                    </a:lnTo>
                    <a:lnTo>
                      <a:pt x="38898" y="268467"/>
                    </a:lnTo>
                  </a:path>
                  <a:path w="39370" h="2016125">
                    <a:moveTo>
                      <a:pt x="0" y="134176"/>
                    </a:moveTo>
                    <a:lnTo>
                      <a:pt x="0" y="134176"/>
                    </a:lnTo>
                    <a:lnTo>
                      <a:pt x="18994" y="134176"/>
                    </a:lnTo>
                  </a:path>
                  <a:path w="39370" h="2016125">
                    <a:moveTo>
                      <a:pt x="0" y="0"/>
                    </a:moveTo>
                    <a:lnTo>
                      <a:pt x="0" y="0"/>
                    </a:lnTo>
                    <a:lnTo>
                      <a:pt x="38898" y="0"/>
                    </a:lnTo>
                  </a:path>
                  <a:path w="39370" h="2016125">
                    <a:moveTo>
                      <a:pt x="0" y="2015573"/>
                    </a:moveTo>
                    <a:lnTo>
                      <a:pt x="0" y="2015573"/>
                    </a:lnTo>
                    <a:lnTo>
                      <a:pt x="0" y="0"/>
                    </a:lnTo>
                  </a:path>
                </a:pathLst>
              </a:custGeom>
              <a:ln w="696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5" name="object 352">
                <a:extLst>
                  <a:ext uri="{FF2B5EF4-FFF2-40B4-BE49-F238E27FC236}">
                    <a16:creationId xmlns:a16="http://schemas.microsoft.com/office/drawing/2014/main" id="{98F27683-D03B-E30F-D67F-3ABC981A65B8}"/>
                  </a:ext>
                </a:extLst>
              </p:cNvPr>
              <p:cNvSpPr/>
              <p:nvPr/>
            </p:nvSpPr>
            <p:spPr>
              <a:xfrm>
                <a:off x="8508091" y="1341096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-3563" y="18857"/>
                    </a:moveTo>
                    <a:lnTo>
                      <a:pt x="3563" y="18857"/>
                    </a:lnTo>
                  </a:path>
                </a:pathLst>
              </a:custGeom>
              <a:ln w="3771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6" name="object 353">
                <a:extLst>
                  <a:ext uri="{FF2B5EF4-FFF2-40B4-BE49-F238E27FC236}">
                    <a16:creationId xmlns:a16="http://schemas.microsoft.com/office/drawing/2014/main" id="{C8BBF9B5-5688-E170-21B1-01E322A2AB50}"/>
                  </a:ext>
                </a:extLst>
              </p:cNvPr>
              <p:cNvSpPr/>
              <p:nvPr/>
            </p:nvSpPr>
            <p:spPr>
              <a:xfrm>
                <a:off x="8590937" y="1350639"/>
                <a:ext cx="266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6065">
                    <a:moveTo>
                      <a:pt x="0" y="0"/>
                    </a:moveTo>
                    <a:lnTo>
                      <a:pt x="7126" y="0"/>
                    </a:lnTo>
                  </a:path>
                  <a:path w="266065">
                    <a:moveTo>
                      <a:pt x="86409" y="0"/>
                    </a:moveTo>
                    <a:lnTo>
                      <a:pt x="93535" y="0"/>
                    </a:lnTo>
                  </a:path>
                  <a:path w="266065">
                    <a:moveTo>
                      <a:pt x="172806" y="0"/>
                    </a:moveTo>
                    <a:lnTo>
                      <a:pt x="179932" y="0"/>
                    </a:lnTo>
                  </a:path>
                  <a:path w="266065">
                    <a:moveTo>
                      <a:pt x="258928" y="0"/>
                    </a:moveTo>
                    <a:lnTo>
                      <a:pt x="266054" y="0"/>
                    </a:lnTo>
                  </a:path>
                </a:pathLst>
              </a:custGeom>
              <a:ln w="1908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7" name="object 354">
                <a:extLst>
                  <a:ext uri="{FF2B5EF4-FFF2-40B4-BE49-F238E27FC236}">
                    <a16:creationId xmlns:a16="http://schemas.microsoft.com/office/drawing/2014/main" id="{F192A309-9A2A-D0E0-18F7-EA0DF0FB2244}"/>
                  </a:ext>
                </a:extLst>
              </p:cNvPr>
              <p:cNvSpPr/>
              <p:nvPr/>
            </p:nvSpPr>
            <p:spPr>
              <a:xfrm>
                <a:off x="8939837" y="1341096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-3563" y="18857"/>
                    </a:moveTo>
                    <a:lnTo>
                      <a:pt x="3563" y="18857"/>
                    </a:lnTo>
                  </a:path>
                </a:pathLst>
              </a:custGeom>
              <a:ln w="3771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8" name="object 355">
                <a:extLst>
                  <a:ext uri="{FF2B5EF4-FFF2-40B4-BE49-F238E27FC236}">
                    <a16:creationId xmlns:a16="http://schemas.microsoft.com/office/drawing/2014/main" id="{007C2A76-832F-6219-FE92-BACF927048B1}"/>
                  </a:ext>
                </a:extLst>
              </p:cNvPr>
              <p:cNvSpPr/>
              <p:nvPr/>
            </p:nvSpPr>
            <p:spPr>
              <a:xfrm>
                <a:off x="9022671" y="1350639"/>
                <a:ext cx="266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6065">
                    <a:moveTo>
                      <a:pt x="0" y="0"/>
                    </a:moveTo>
                    <a:lnTo>
                      <a:pt x="7126" y="0"/>
                    </a:lnTo>
                  </a:path>
                  <a:path w="266065">
                    <a:moveTo>
                      <a:pt x="86409" y="0"/>
                    </a:moveTo>
                    <a:lnTo>
                      <a:pt x="93535" y="0"/>
                    </a:lnTo>
                  </a:path>
                  <a:path w="266065">
                    <a:moveTo>
                      <a:pt x="172818" y="0"/>
                    </a:moveTo>
                    <a:lnTo>
                      <a:pt x="179944" y="0"/>
                    </a:lnTo>
                  </a:path>
                  <a:path w="266065">
                    <a:moveTo>
                      <a:pt x="258928" y="0"/>
                    </a:moveTo>
                    <a:lnTo>
                      <a:pt x="266054" y="0"/>
                    </a:lnTo>
                  </a:path>
                </a:pathLst>
              </a:custGeom>
              <a:ln w="1908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9" name="object 356">
                <a:extLst>
                  <a:ext uri="{FF2B5EF4-FFF2-40B4-BE49-F238E27FC236}">
                    <a16:creationId xmlns:a16="http://schemas.microsoft.com/office/drawing/2014/main" id="{62C25DB3-44E4-2CAF-D46D-1ECC9AEA0B72}"/>
                  </a:ext>
                </a:extLst>
              </p:cNvPr>
              <p:cNvSpPr/>
              <p:nvPr/>
            </p:nvSpPr>
            <p:spPr>
              <a:xfrm>
                <a:off x="9371524" y="1363497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314"/>
                    </a:moveTo>
                    <a:lnTo>
                      <a:pt x="1336" y="131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0" name="object 357">
                <a:extLst>
                  <a:ext uri="{FF2B5EF4-FFF2-40B4-BE49-F238E27FC236}">
                    <a16:creationId xmlns:a16="http://schemas.microsoft.com/office/drawing/2014/main" id="{02BAF7BC-2D6F-1B9B-7CFA-684092D84EE9}"/>
                  </a:ext>
                </a:extLst>
              </p:cNvPr>
              <p:cNvSpPr/>
              <p:nvPr/>
            </p:nvSpPr>
            <p:spPr>
              <a:xfrm>
                <a:off x="9371524" y="134532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09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1" name="object 358">
                <a:extLst>
                  <a:ext uri="{FF2B5EF4-FFF2-40B4-BE49-F238E27FC236}">
                    <a16:creationId xmlns:a16="http://schemas.microsoft.com/office/drawing/2014/main" id="{B31B98AB-CE35-2766-5A2F-347B9D7FAB7D}"/>
                  </a:ext>
                </a:extLst>
              </p:cNvPr>
              <p:cNvSpPr/>
              <p:nvPr/>
            </p:nvSpPr>
            <p:spPr>
              <a:xfrm>
                <a:off x="9371524" y="1341096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-3563" y="18857"/>
                    </a:moveTo>
                    <a:lnTo>
                      <a:pt x="3563" y="18857"/>
                    </a:lnTo>
                  </a:path>
                </a:pathLst>
              </a:custGeom>
              <a:ln w="3771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2" name="object 359">
                <a:extLst>
                  <a:ext uri="{FF2B5EF4-FFF2-40B4-BE49-F238E27FC236}">
                    <a16:creationId xmlns:a16="http://schemas.microsoft.com/office/drawing/2014/main" id="{2DC903EB-395A-650F-BBA6-E9A4F51DD4AE}"/>
                  </a:ext>
                </a:extLst>
              </p:cNvPr>
              <p:cNvSpPr/>
              <p:nvPr/>
            </p:nvSpPr>
            <p:spPr>
              <a:xfrm>
                <a:off x="9454441" y="1350639"/>
                <a:ext cx="2667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6700">
                    <a:moveTo>
                      <a:pt x="0" y="0"/>
                    </a:moveTo>
                    <a:lnTo>
                      <a:pt x="7126" y="0"/>
                    </a:lnTo>
                  </a:path>
                  <a:path w="266700">
                    <a:moveTo>
                      <a:pt x="86361" y="0"/>
                    </a:moveTo>
                    <a:lnTo>
                      <a:pt x="93487" y="0"/>
                    </a:lnTo>
                  </a:path>
                  <a:path w="266700">
                    <a:moveTo>
                      <a:pt x="172842" y="0"/>
                    </a:moveTo>
                    <a:lnTo>
                      <a:pt x="179968" y="0"/>
                    </a:lnTo>
                  </a:path>
                  <a:path w="266700">
                    <a:moveTo>
                      <a:pt x="258963" y="0"/>
                    </a:moveTo>
                    <a:lnTo>
                      <a:pt x="266090" y="0"/>
                    </a:lnTo>
                  </a:path>
                </a:pathLst>
              </a:custGeom>
              <a:ln w="1908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3" name="object 360">
                <a:extLst>
                  <a:ext uri="{FF2B5EF4-FFF2-40B4-BE49-F238E27FC236}">
                    <a16:creationId xmlns:a16="http://schemas.microsoft.com/office/drawing/2014/main" id="{F8482231-9EF2-1725-1CE0-0EECB702DDB6}"/>
                  </a:ext>
                </a:extLst>
              </p:cNvPr>
              <p:cNvSpPr/>
              <p:nvPr/>
            </p:nvSpPr>
            <p:spPr>
              <a:xfrm>
                <a:off x="9804167" y="1363497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314"/>
                    </a:moveTo>
                    <a:lnTo>
                      <a:pt x="1336" y="131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4" name="object 361">
                <a:extLst>
                  <a:ext uri="{FF2B5EF4-FFF2-40B4-BE49-F238E27FC236}">
                    <a16:creationId xmlns:a16="http://schemas.microsoft.com/office/drawing/2014/main" id="{D900AD08-047C-529C-BE56-3039B86EDBC5}"/>
                  </a:ext>
                </a:extLst>
              </p:cNvPr>
              <p:cNvSpPr/>
              <p:nvPr/>
            </p:nvSpPr>
            <p:spPr>
              <a:xfrm>
                <a:off x="9804167" y="134532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09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5" name="object 362">
                <a:extLst>
                  <a:ext uri="{FF2B5EF4-FFF2-40B4-BE49-F238E27FC236}">
                    <a16:creationId xmlns:a16="http://schemas.microsoft.com/office/drawing/2014/main" id="{EF399968-BFCD-5620-7E51-D669975EFDDC}"/>
                  </a:ext>
                </a:extLst>
              </p:cNvPr>
              <p:cNvSpPr/>
              <p:nvPr/>
            </p:nvSpPr>
            <p:spPr>
              <a:xfrm>
                <a:off x="9804167" y="1341096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-3563" y="18857"/>
                    </a:moveTo>
                    <a:lnTo>
                      <a:pt x="3563" y="18857"/>
                    </a:lnTo>
                  </a:path>
                </a:pathLst>
              </a:custGeom>
              <a:ln w="3771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6" name="object 363">
                <a:extLst>
                  <a:ext uri="{FF2B5EF4-FFF2-40B4-BE49-F238E27FC236}">
                    <a16:creationId xmlns:a16="http://schemas.microsoft.com/office/drawing/2014/main" id="{4DF86306-B707-8EB3-B5C6-73B6B956C5BE}"/>
                  </a:ext>
                </a:extLst>
              </p:cNvPr>
              <p:cNvSpPr/>
              <p:nvPr/>
            </p:nvSpPr>
            <p:spPr>
              <a:xfrm>
                <a:off x="9887084" y="1350639"/>
                <a:ext cx="266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6065">
                    <a:moveTo>
                      <a:pt x="0" y="0"/>
                    </a:moveTo>
                    <a:lnTo>
                      <a:pt x="7126" y="0"/>
                    </a:lnTo>
                  </a:path>
                  <a:path w="266065">
                    <a:moveTo>
                      <a:pt x="86361" y="0"/>
                    </a:moveTo>
                    <a:lnTo>
                      <a:pt x="93487" y="0"/>
                    </a:lnTo>
                  </a:path>
                  <a:path w="266065">
                    <a:moveTo>
                      <a:pt x="172842" y="0"/>
                    </a:moveTo>
                    <a:lnTo>
                      <a:pt x="179968" y="0"/>
                    </a:lnTo>
                  </a:path>
                  <a:path w="266065">
                    <a:moveTo>
                      <a:pt x="258844" y="0"/>
                    </a:moveTo>
                    <a:lnTo>
                      <a:pt x="265970" y="0"/>
                    </a:lnTo>
                  </a:path>
                </a:pathLst>
              </a:custGeom>
              <a:ln w="1908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7" name="object 364">
                <a:extLst>
                  <a:ext uri="{FF2B5EF4-FFF2-40B4-BE49-F238E27FC236}">
                    <a16:creationId xmlns:a16="http://schemas.microsoft.com/office/drawing/2014/main" id="{BC2728AF-6286-9FDD-7D4C-3D6EE3B8672E}"/>
                  </a:ext>
                </a:extLst>
              </p:cNvPr>
              <p:cNvSpPr/>
              <p:nvPr/>
            </p:nvSpPr>
            <p:spPr>
              <a:xfrm>
                <a:off x="10235973" y="1363497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314"/>
                    </a:moveTo>
                    <a:lnTo>
                      <a:pt x="1336" y="131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8" name="object 365">
                <a:extLst>
                  <a:ext uri="{FF2B5EF4-FFF2-40B4-BE49-F238E27FC236}">
                    <a16:creationId xmlns:a16="http://schemas.microsoft.com/office/drawing/2014/main" id="{ACAFDAC9-1A7C-0825-475F-F2E7426253DE}"/>
                  </a:ext>
                </a:extLst>
              </p:cNvPr>
              <p:cNvSpPr/>
              <p:nvPr/>
            </p:nvSpPr>
            <p:spPr>
              <a:xfrm>
                <a:off x="10235973" y="134532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09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9" name="object 366">
                <a:extLst>
                  <a:ext uri="{FF2B5EF4-FFF2-40B4-BE49-F238E27FC236}">
                    <a16:creationId xmlns:a16="http://schemas.microsoft.com/office/drawing/2014/main" id="{D5A5FD6F-4AE2-372D-D4A7-860F591151C0}"/>
                  </a:ext>
                </a:extLst>
              </p:cNvPr>
              <p:cNvSpPr/>
              <p:nvPr/>
            </p:nvSpPr>
            <p:spPr>
              <a:xfrm>
                <a:off x="10235973" y="1341096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-3563" y="18857"/>
                    </a:moveTo>
                    <a:lnTo>
                      <a:pt x="3563" y="18857"/>
                    </a:lnTo>
                  </a:path>
                </a:pathLst>
              </a:custGeom>
              <a:ln w="3771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0" name="object 367">
                <a:extLst>
                  <a:ext uri="{FF2B5EF4-FFF2-40B4-BE49-F238E27FC236}">
                    <a16:creationId xmlns:a16="http://schemas.microsoft.com/office/drawing/2014/main" id="{1C448859-1590-F156-099D-CE9A979E5FB5}"/>
                  </a:ext>
                </a:extLst>
              </p:cNvPr>
              <p:cNvSpPr/>
              <p:nvPr/>
            </p:nvSpPr>
            <p:spPr>
              <a:xfrm>
                <a:off x="10318771" y="1350639"/>
                <a:ext cx="2667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6700">
                    <a:moveTo>
                      <a:pt x="0" y="0"/>
                    </a:moveTo>
                    <a:lnTo>
                      <a:pt x="7126" y="0"/>
                    </a:lnTo>
                  </a:path>
                  <a:path w="266700">
                    <a:moveTo>
                      <a:pt x="86480" y="0"/>
                    </a:moveTo>
                    <a:lnTo>
                      <a:pt x="93607" y="0"/>
                    </a:lnTo>
                  </a:path>
                  <a:path w="266700">
                    <a:moveTo>
                      <a:pt x="172842" y="0"/>
                    </a:moveTo>
                    <a:lnTo>
                      <a:pt x="179968" y="0"/>
                    </a:lnTo>
                  </a:path>
                  <a:path w="266700">
                    <a:moveTo>
                      <a:pt x="258963" y="0"/>
                    </a:moveTo>
                    <a:lnTo>
                      <a:pt x="266090" y="0"/>
                    </a:lnTo>
                  </a:path>
                </a:pathLst>
              </a:custGeom>
              <a:ln w="1908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1" name="object 368">
                <a:extLst>
                  <a:ext uri="{FF2B5EF4-FFF2-40B4-BE49-F238E27FC236}">
                    <a16:creationId xmlns:a16="http://schemas.microsoft.com/office/drawing/2014/main" id="{F8B88BCF-3271-E1A2-33CC-2204542BAADE}"/>
                  </a:ext>
                </a:extLst>
              </p:cNvPr>
              <p:cNvSpPr/>
              <p:nvPr/>
            </p:nvSpPr>
            <p:spPr>
              <a:xfrm>
                <a:off x="10667659" y="1363497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1336" y="1314"/>
                    </a:moveTo>
                    <a:lnTo>
                      <a:pt x="1336" y="131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2" name="object 369">
                <a:extLst>
                  <a:ext uri="{FF2B5EF4-FFF2-40B4-BE49-F238E27FC236}">
                    <a16:creationId xmlns:a16="http://schemas.microsoft.com/office/drawing/2014/main" id="{6A3F7E92-8138-FC7A-CB65-13784ED7F0A7}"/>
                  </a:ext>
                </a:extLst>
              </p:cNvPr>
              <p:cNvSpPr/>
              <p:nvPr/>
            </p:nvSpPr>
            <p:spPr>
              <a:xfrm>
                <a:off x="10667659" y="134532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09">
                    <a:moveTo>
                      <a:pt x="-1336" y="1714"/>
                    </a:moveTo>
                    <a:lnTo>
                      <a:pt x="1336" y="1714"/>
                    </a:lnTo>
                  </a:path>
                </a:pathLst>
              </a:custGeom>
              <a:ln w="342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3" name="object 370">
                <a:extLst>
                  <a:ext uri="{FF2B5EF4-FFF2-40B4-BE49-F238E27FC236}">
                    <a16:creationId xmlns:a16="http://schemas.microsoft.com/office/drawing/2014/main" id="{D5264B40-024F-7526-A4DA-3046362FE3BE}"/>
                  </a:ext>
                </a:extLst>
              </p:cNvPr>
              <p:cNvSpPr/>
              <p:nvPr/>
            </p:nvSpPr>
            <p:spPr>
              <a:xfrm>
                <a:off x="10667659" y="1341096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-3563" y="18857"/>
                    </a:moveTo>
                    <a:lnTo>
                      <a:pt x="3563" y="18857"/>
                    </a:lnTo>
                  </a:path>
                </a:pathLst>
              </a:custGeom>
              <a:ln w="3771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4" name="object 371">
                <a:extLst>
                  <a:ext uri="{FF2B5EF4-FFF2-40B4-BE49-F238E27FC236}">
                    <a16:creationId xmlns:a16="http://schemas.microsoft.com/office/drawing/2014/main" id="{A23832D3-4E2B-4128-D4A0-5265EA006F66}"/>
                  </a:ext>
                </a:extLst>
              </p:cNvPr>
              <p:cNvSpPr/>
              <p:nvPr/>
            </p:nvSpPr>
            <p:spPr>
              <a:xfrm>
                <a:off x="10750577" y="1350639"/>
                <a:ext cx="266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6065">
                    <a:moveTo>
                      <a:pt x="0" y="0"/>
                    </a:moveTo>
                    <a:lnTo>
                      <a:pt x="7126" y="0"/>
                    </a:lnTo>
                  </a:path>
                  <a:path w="266065">
                    <a:moveTo>
                      <a:pt x="86361" y="0"/>
                    </a:moveTo>
                    <a:lnTo>
                      <a:pt x="93487" y="0"/>
                    </a:lnTo>
                  </a:path>
                  <a:path w="266065">
                    <a:moveTo>
                      <a:pt x="172722" y="0"/>
                    </a:moveTo>
                    <a:lnTo>
                      <a:pt x="179848" y="0"/>
                    </a:lnTo>
                  </a:path>
                  <a:path w="266065">
                    <a:moveTo>
                      <a:pt x="258844" y="0"/>
                    </a:moveTo>
                    <a:lnTo>
                      <a:pt x="265970" y="0"/>
                    </a:lnTo>
                  </a:path>
                </a:pathLst>
              </a:custGeom>
              <a:ln w="1908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5" name="object 372">
                <a:extLst>
                  <a:ext uri="{FF2B5EF4-FFF2-40B4-BE49-F238E27FC236}">
                    <a16:creationId xmlns:a16="http://schemas.microsoft.com/office/drawing/2014/main" id="{63A1E864-3298-ED97-9B80-99C41CB68612}"/>
                  </a:ext>
                </a:extLst>
              </p:cNvPr>
              <p:cNvSpPr/>
              <p:nvPr/>
            </p:nvSpPr>
            <p:spPr>
              <a:xfrm>
                <a:off x="11099465" y="1341096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-3563" y="18857"/>
                    </a:moveTo>
                    <a:lnTo>
                      <a:pt x="3563" y="18857"/>
                    </a:lnTo>
                  </a:path>
                </a:pathLst>
              </a:custGeom>
              <a:ln w="3771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6" name="object 373">
                <a:extLst>
                  <a:ext uri="{FF2B5EF4-FFF2-40B4-BE49-F238E27FC236}">
                    <a16:creationId xmlns:a16="http://schemas.microsoft.com/office/drawing/2014/main" id="{60D4771F-73D4-44A0-EE0C-0EB5044E81F5}"/>
                  </a:ext>
                </a:extLst>
              </p:cNvPr>
              <p:cNvSpPr/>
              <p:nvPr/>
            </p:nvSpPr>
            <p:spPr>
              <a:xfrm>
                <a:off x="8508091" y="1341096"/>
                <a:ext cx="2591435" cy="2016125"/>
              </a:xfrm>
              <a:custGeom>
                <a:avLst/>
                <a:gdLst/>
                <a:ahLst/>
                <a:cxnLst/>
                <a:rect l="l" t="t" r="r" b="b"/>
                <a:pathLst>
                  <a:path w="2591434" h="2016125">
                    <a:moveTo>
                      <a:pt x="0" y="0"/>
                    </a:moveTo>
                    <a:lnTo>
                      <a:pt x="0" y="0"/>
                    </a:lnTo>
                    <a:lnTo>
                      <a:pt x="2591374" y="0"/>
                    </a:lnTo>
                  </a:path>
                  <a:path w="2591434" h="2016125">
                    <a:moveTo>
                      <a:pt x="2591374" y="2015573"/>
                    </a:moveTo>
                    <a:lnTo>
                      <a:pt x="2591374" y="2015573"/>
                    </a:lnTo>
                    <a:lnTo>
                      <a:pt x="2571757" y="2015573"/>
                    </a:lnTo>
                  </a:path>
                  <a:path w="2591434" h="2016125">
                    <a:moveTo>
                      <a:pt x="2591374" y="1881373"/>
                    </a:moveTo>
                    <a:lnTo>
                      <a:pt x="2591374" y="1881373"/>
                    </a:lnTo>
                    <a:lnTo>
                      <a:pt x="2551901" y="1881373"/>
                    </a:lnTo>
                  </a:path>
                  <a:path w="2591434" h="2016125">
                    <a:moveTo>
                      <a:pt x="2591374" y="1747174"/>
                    </a:moveTo>
                    <a:lnTo>
                      <a:pt x="2591374" y="1747174"/>
                    </a:lnTo>
                    <a:lnTo>
                      <a:pt x="2571757" y="1747174"/>
                    </a:lnTo>
                  </a:path>
                  <a:path w="2591434" h="2016125">
                    <a:moveTo>
                      <a:pt x="2591374" y="1612975"/>
                    </a:moveTo>
                    <a:lnTo>
                      <a:pt x="2591374" y="1612975"/>
                    </a:lnTo>
                    <a:lnTo>
                      <a:pt x="2551901" y="1612975"/>
                    </a:lnTo>
                  </a:path>
                  <a:path w="2591434" h="2016125">
                    <a:moveTo>
                      <a:pt x="2591374" y="1477918"/>
                    </a:moveTo>
                    <a:lnTo>
                      <a:pt x="2591374" y="1477918"/>
                    </a:lnTo>
                    <a:lnTo>
                      <a:pt x="2571757" y="1477918"/>
                    </a:lnTo>
                  </a:path>
                  <a:path w="2591434" h="2016125">
                    <a:moveTo>
                      <a:pt x="2591374" y="1344005"/>
                    </a:moveTo>
                    <a:lnTo>
                      <a:pt x="2591374" y="1344005"/>
                    </a:lnTo>
                    <a:lnTo>
                      <a:pt x="2551901" y="1344005"/>
                    </a:lnTo>
                  </a:path>
                  <a:path w="2591434" h="2016125">
                    <a:moveTo>
                      <a:pt x="2591374" y="1209805"/>
                    </a:moveTo>
                    <a:lnTo>
                      <a:pt x="2591374" y="1209805"/>
                    </a:lnTo>
                    <a:lnTo>
                      <a:pt x="2571757" y="1209805"/>
                    </a:lnTo>
                  </a:path>
                  <a:path w="2591434" h="2016125">
                    <a:moveTo>
                      <a:pt x="2591374" y="1075583"/>
                    </a:moveTo>
                    <a:lnTo>
                      <a:pt x="2591374" y="1075583"/>
                    </a:lnTo>
                    <a:lnTo>
                      <a:pt x="2551901" y="1075583"/>
                    </a:lnTo>
                  </a:path>
                  <a:path w="2591434" h="2016125">
                    <a:moveTo>
                      <a:pt x="2591374" y="939692"/>
                    </a:moveTo>
                    <a:lnTo>
                      <a:pt x="2591374" y="939692"/>
                    </a:lnTo>
                    <a:lnTo>
                      <a:pt x="2571757" y="939692"/>
                    </a:lnTo>
                  </a:path>
                  <a:path w="2591434" h="2016125">
                    <a:moveTo>
                      <a:pt x="2591374" y="805744"/>
                    </a:moveTo>
                    <a:lnTo>
                      <a:pt x="2591374" y="805744"/>
                    </a:lnTo>
                    <a:lnTo>
                      <a:pt x="2551901" y="805744"/>
                    </a:lnTo>
                  </a:path>
                  <a:path w="2591434" h="2016125">
                    <a:moveTo>
                      <a:pt x="2591374" y="671568"/>
                    </a:moveTo>
                    <a:lnTo>
                      <a:pt x="2591374" y="671568"/>
                    </a:lnTo>
                    <a:lnTo>
                      <a:pt x="2571757" y="671568"/>
                    </a:lnTo>
                  </a:path>
                </a:pathLst>
              </a:custGeom>
              <a:ln w="696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7" name="object 374">
                <a:extLst>
                  <a:ext uri="{FF2B5EF4-FFF2-40B4-BE49-F238E27FC236}">
                    <a16:creationId xmlns:a16="http://schemas.microsoft.com/office/drawing/2014/main" id="{493ADCE4-37D4-9D95-8C25-5DF62339745D}"/>
                  </a:ext>
                </a:extLst>
              </p:cNvPr>
              <p:cNvSpPr/>
              <p:nvPr/>
            </p:nvSpPr>
            <p:spPr>
              <a:xfrm>
                <a:off x="11050185" y="1878488"/>
                <a:ext cx="406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640">
                    <a:moveTo>
                      <a:pt x="0" y="0"/>
                    </a:moveTo>
                    <a:lnTo>
                      <a:pt x="0" y="0"/>
                    </a:lnTo>
                    <a:lnTo>
                      <a:pt x="3588" y="0"/>
                    </a:lnTo>
                  </a:path>
                  <a:path w="40640">
                    <a:moveTo>
                      <a:pt x="17822" y="0"/>
                    </a:moveTo>
                    <a:lnTo>
                      <a:pt x="17822" y="0"/>
                    </a:lnTo>
                    <a:lnTo>
                      <a:pt x="21291" y="0"/>
                    </a:lnTo>
                  </a:path>
                  <a:path w="40640">
                    <a:moveTo>
                      <a:pt x="36841" y="0"/>
                    </a:moveTo>
                    <a:lnTo>
                      <a:pt x="36841" y="0"/>
                    </a:lnTo>
                    <a:lnTo>
                      <a:pt x="40309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8" name="object 375">
                <a:extLst>
                  <a:ext uri="{FF2B5EF4-FFF2-40B4-BE49-F238E27FC236}">
                    <a16:creationId xmlns:a16="http://schemas.microsoft.com/office/drawing/2014/main" id="{4265BC56-AB37-CF12-E26E-848116C287B2}"/>
                  </a:ext>
                </a:extLst>
              </p:cNvPr>
              <p:cNvSpPr/>
              <p:nvPr/>
            </p:nvSpPr>
            <p:spPr>
              <a:xfrm>
                <a:off x="11059993" y="1744311"/>
                <a:ext cx="40005" cy="13462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134619">
                    <a:moveTo>
                      <a:pt x="39472" y="134176"/>
                    </a:moveTo>
                    <a:lnTo>
                      <a:pt x="39472" y="134176"/>
                    </a:lnTo>
                    <a:lnTo>
                      <a:pt x="0" y="134176"/>
                    </a:lnTo>
                  </a:path>
                  <a:path w="40004" h="134619">
                    <a:moveTo>
                      <a:pt x="39472" y="0"/>
                    </a:moveTo>
                    <a:lnTo>
                      <a:pt x="39472" y="0"/>
                    </a:lnTo>
                    <a:lnTo>
                      <a:pt x="19855" y="0"/>
                    </a:lnTo>
                  </a:path>
                </a:pathLst>
              </a:custGeom>
              <a:ln w="696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9" name="object 376">
                <a:extLst>
                  <a:ext uri="{FF2B5EF4-FFF2-40B4-BE49-F238E27FC236}">
                    <a16:creationId xmlns:a16="http://schemas.microsoft.com/office/drawing/2014/main" id="{C9FA8CE0-1ED8-A7F1-54F2-3D321AAD8E1A}"/>
                  </a:ext>
                </a:extLst>
              </p:cNvPr>
              <p:cNvSpPr/>
              <p:nvPr/>
            </p:nvSpPr>
            <p:spPr>
              <a:xfrm>
                <a:off x="11050185" y="1609563"/>
                <a:ext cx="406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640">
                    <a:moveTo>
                      <a:pt x="0" y="0"/>
                    </a:moveTo>
                    <a:lnTo>
                      <a:pt x="0" y="0"/>
                    </a:lnTo>
                    <a:lnTo>
                      <a:pt x="3588" y="0"/>
                    </a:lnTo>
                  </a:path>
                  <a:path w="40640">
                    <a:moveTo>
                      <a:pt x="17822" y="0"/>
                    </a:moveTo>
                    <a:lnTo>
                      <a:pt x="17822" y="0"/>
                    </a:lnTo>
                    <a:lnTo>
                      <a:pt x="21291" y="0"/>
                    </a:lnTo>
                  </a:path>
                  <a:path w="40640">
                    <a:moveTo>
                      <a:pt x="36841" y="0"/>
                    </a:moveTo>
                    <a:lnTo>
                      <a:pt x="36841" y="0"/>
                    </a:lnTo>
                    <a:lnTo>
                      <a:pt x="40309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0" name="object 377">
                <a:extLst>
                  <a:ext uri="{FF2B5EF4-FFF2-40B4-BE49-F238E27FC236}">
                    <a16:creationId xmlns:a16="http://schemas.microsoft.com/office/drawing/2014/main" id="{734ECF80-D4E8-AF82-9DBB-2FD51B717FC6}"/>
                  </a:ext>
                </a:extLst>
              </p:cNvPr>
              <p:cNvSpPr/>
              <p:nvPr/>
            </p:nvSpPr>
            <p:spPr>
              <a:xfrm>
                <a:off x="11059993" y="1341096"/>
                <a:ext cx="40005" cy="201612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2016125">
                    <a:moveTo>
                      <a:pt x="39472" y="268467"/>
                    </a:moveTo>
                    <a:lnTo>
                      <a:pt x="39472" y="268467"/>
                    </a:lnTo>
                    <a:lnTo>
                      <a:pt x="0" y="268467"/>
                    </a:lnTo>
                  </a:path>
                  <a:path w="40004" h="2016125">
                    <a:moveTo>
                      <a:pt x="39472" y="134176"/>
                    </a:moveTo>
                    <a:lnTo>
                      <a:pt x="39472" y="134176"/>
                    </a:lnTo>
                    <a:lnTo>
                      <a:pt x="19855" y="134176"/>
                    </a:lnTo>
                  </a:path>
                  <a:path w="40004" h="2016125">
                    <a:moveTo>
                      <a:pt x="39472" y="0"/>
                    </a:moveTo>
                    <a:lnTo>
                      <a:pt x="39472" y="0"/>
                    </a:lnTo>
                    <a:lnTo>
                      <a:pt x="0" y="0"/>
                    </a:lnTo>
                  </a:path>
                  <a:path w="40004" h="2016125">
                    <a:moveTo>
                      <a:pt x="39472" y="2015573"/>
                    </a:moveTo>
                    <a:lnTo>
                      <a:pt x="39472" y="2015573"/>
                    </a:lnTo>
                    <a:lnTo>
                      <a:pt x="39472" y="0"/>
                    </a:lnTo>
                  </a:path>
                </a:pathLst>
              </a:custGeom>
              <a:ln w="696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1" name="object 378">
                <a:extLst>
                  <a:ext uri="{FF2B5EF4-FFF2-40B4-BE49-F238E27FC236}">
                    <a16:creationId xmlns:a16="http://schemas.microsoft.com/office/drawing/2014/main" id="{E8D04269-B48A-215A-E973-251EDEFC76E1}"/>
                  </a:ext>
                </a:extLst>
              </p:cNvPr>
              <p:cNvSpPr/>
              <p:nvPr/>
            </p:nvSpPr>
            <p:spPr>
              <a:xfrm>
                <a:off x="8801456" y="1744311"/>
                <a:ext cx="682625" cy="955040"/>
              </a:xfrm>
              <a:custGeom>
                <a:avLst/>
                <a:gdLst/>
                <a:ahLst/>
                <a:cxnLst/>
                <a:rect l="l" t="t" r="r" b="b"/>
                <a:pathLst>
                  <a:path w="682625" h="955039">
                    <a:moveTo>
                      <a:pt x="51972" y="147205"/>
                    </a:moveTo>
                    <a:lnTo>
                      <a:pt x="51972" y="147205"/>
                    </a:lnTo>
                    <a:lnTo>
                      <a:pt x="0" y="0"/>
                    </a:lnTo>
                  </a:path>
                  <a:path w="682625" h="955039">
                    <a:moveTo>
                      <a:pt x="86409" y="295896"/>
                    </a:moveTo>
                    <a:lnTo>
                      <a:pt x="86409" y="295896"/>
                    </a:lnTo>
                    <a:lnTo>
                      <a:pt x="51972" y="147205"/>
                    </a:lnTo>
                  </a:path>
                  <a:path w="682625" h="955039">
                    <a:moveTo>
                      <a:pt x="147579" y="430073"/>
                    </a:moveTo>
                    <a:lnTo>
                      <a:pt x="147579" y="430073"/>
                    </a:lnTo>
                    <a:lnTo>
                      <a:pt x="86409" y="295896"/>
                    </a:lnTo>
                  </a:path>
                  <a:path w="682625" h="955039">
                    <a:moveTo>
                      <a:pt x="189743" y="523676"/>
                    </a:moveTo>
                    <a:lnTo>
                      <a:pt x="189743" y="523676"/>
                    </a:lnTo>
                    <a:lnTo>
                      <a:pt x="147579" y="430073"/>
                    </a:lnTo>
                  </a:path>
                  <a:path w="682625" h="955039">
                    <a:moveTo>
                      <a:pt x="267839" y="657967"/>
                    </a:moveTo>
                    <a:lnTo>
                      <a:pt x="267839" y="657967"/>
                    </a:lnTo>
                    <a:lnTo>
                      <a:pt x="189743" y="523676"/>
                    </a:lnTo>
                  </a:path>
                  <a:path w="682625" h="955039">
                    <a:moveTo>
                      <a:pt x="337323" y="739685"/>
                    </a:moveTo>
                    <a:lnTo>
                      <a:pt x="337323" y="739685"/>
                    </a:lnTo>
                    <a:lnTo>
                      <a:pt x="267839" y="657967"/>
                    </a:lnTo>
                  </a:path>
                  <a:path w="682625" h="955039">
                    <a:moveTo>
                      <a:pt x="448671" y="806590"/>
                    </a:moveTo>
                    <a:lnTo>
                      <a:pt x="448671" y="806590"/>
                    </a:lnTo>
                    <a:lnTo>
                      <a:pt x="337323" y="739685"/>
                    </a:lnTo>
                  </a:path>
                  <a:path w="682625" h="955039">
                    <a:moveTo>
                      <a:pt x="552245" y="886604"/>
                    </a:moveTo>
                    <a:lnTo>
                      <a:pt x="552245" y="886604"/>
                    </a:lnTo>
                    <a:lnTo>
                      <a:pt x="448671" y="806590"/>
                    </a:lnTo>
                  </a:path>
                  <a:path w="682625" h="955039">
                    <a:moveTo>
                      <a:pt x="682624" y="954413"/>
                    </a:moveTo>
                    <a:lnTo>
                      <a:pt x="682624" y="954413"/>
                    </a:lnTo>
                    <a:lnTo>
                      <a:pt x="552245" y="886604"/>
                    </a:lnTo>
                  </a:path>
                </a:pathLst>
              </a:custGeom>
              <a:ln w="958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2" name="object 379">
                <a:extLst>
                  <a:ext uri="{FF2B5EF4-FFF2-40B4-BE49-F238E27FC236}">
                    <a16:creationId xmlns:a16="http://schemas.microsoft.com/office/drawing/2014/main" id="{DDC1935F-7322-1EAE-095D-AA10A2AD55D0}"/>
                  </a:ext>
                </a:extLst>
              </p:cNvPr>
              <p:cNvSpPr/>
              <p:nvPr/>
            </p:nvSpPr>
            <p:spPr>
              <a:xfrm>
                <a:off x="8782461" y="1726368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35920" y="0"/>
                    </a:moveTo>
                    <a:lnTo>
                      <a:pt x="0" y="0"/>
                    </a:lnTo>
                    <a:lnTo>
                      <a:pt x="0" y="34401"/>
                    </a:lnTo>
                    <a:lnTo>
                      <a:pt x="35920" y="34401"/>
                    </a:lnTo>
                    <a:lnTo>
                      <a:pt x="3592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3" name="object 380">
                <a:extLst>
                  <a:ext uri="{FF2B5EF4-FFF2-40B4-BE49-F238E27FC236}">
                    <a16:creationId xmlns:a16="http://schemas.microsoft.com/office/drawing/2014/main" id="{3DA1102A-5BC1-CFA1-0382-114BD5694F57}"/>
                  </a:ext>
                </a:extLst>
              </p:cNvPr>
              <p:cNvSpPr/>
              <p:nvPr/>
            </p:nvSpPr>
            <p:spPr>
              <a:xfrm>
                <a:off x="8782461" y="1726368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0" y="0"/>
                    </a:moveTo>
                    <a:lnTo>
                      <a:pt x="35920" y="0"/>
                    </a:lnTo>
                    <a:lnTo>
                      <a:pt x="35920" y="34401"/>
                    </a:lnTo>
                    <a:lnTo>
                      <a:pt x="0" y="34401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4" name="object 381">
                <a:extLst>
                  <a:ext uri="{FF2B5EF4-FFF2-40B4-BE49-F238E27FC236}">
                    <a16:creationId xmlns:a16="http://schemas.microsoft.com/office/drawing/2014/main" id="{A11C12C1-EE99-4D7B-F353-28C73FBBBE07}"/>
                  </a:ext>
                </a:extLst>
              </p:cNvPr>
              <p:cNvSpPr/>
              <p:nvPr/>
            </p:nvSpPr>
            <p:spPr>
              <a:xfrm>
                <a:off x="8834721" y="1874259"/>
                <a:ext cx="3619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3655">
                    <a:moveTo>
                      <a:pt x="35920" y="0"/>
                    </a:moveTo>
                    <a:lnTo>
                      <a:pt x="0" y="0"/>
                    </a:lnTo>
                    <a:lnTo>
                      <a:pt x="0" y="33486"/>
                    </a:lnTo>
                    <a:lnTo>
                      <a:pt x="35920" y="33486"/>
                    </a:lnTo>
                    <a:lnTo>
                      <a:pt x="3592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5" name="object 382">
                <a:extLst>
                  <a:ext uri="{FF2B5EF4-FFF2-40B4-BE49-F238E27FC236}">
                    <a16:creationId xmlns:a16="http://schemas.microsoft.com/office/drawing/2014/main" id="{AD5BF425-2757-885B-3949-FBAF3618874F}"/>
                  </a:ext>
                </a:extLst>
              </p:cNvPr>
              <p:cNvSpPr/>
              <p:nvPr/>
            </p:nvSpPr>
            <p:spPr>
              <a:xfrm>
                <a:off x="8834721" y="1874259"/>
                <a:ext cx="3619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3655">
                    <a:moveTo>
                      <a:pt x="0" y="0"/>
                    </a:moveTo>
                    <a:lnTo>
                      <a:pt x="35920" y="0"/>
                    </a:lnTo>
                    <a:lnTo>
                      <a:pt x="35920" y="33486"/>
                    </a:lnTo>
                    <a:lnTo>
                      <a:pt x="0" y="334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6" name="object 383">
                <a:extLst>
                  <a:ext uri="{FF2B5EF4-FFF2-40B4-BE49-F238E27FC236}">
                    <a16:creationId xmlns:a16="http://schemas.microsoft.com/office/drawing/2014/main" id="{B9956935-200B-A953-F472-9B6D044213D0}"/>
                  </a:ext>
                </a:extLst>
              </p:cNvPr>
              <p:cNvSpPr/>
              <p:nvPr/>
            </p:nvSpPr>
            <p:spPr>
              <a:xfrm>
                <a:off x="8868858" y="2022036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35932" y="0"/>
                    </a:moveTo>
                    <a:lnTo>
                      <a:pt x="0" y="0"/>
                    </a:lnTo>
                    <a:lnTo>
                      <a:pt x="0" y="34401"/>
                    </a:lnTo>
                    <a:lnTo>
                      <a:pt x="35932" y="34401"/>
                    </a:lnTo>
                    <a:lnTo>
                      <a:pt x="3593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7" name="object 384">
                <a:extLst>
                  <a:ext uri="{FF2B5EF4-FFF2-40B4-BE49-F238E27FC236}">
                    <a16:creationId xmlns:a16="http://schemas.microsoft.com/office/drawing/2014/main" id="{46871796-EE55-C7EE-FB1C-0E01CF40A7A5}"/>
                  </a:ext>
                </a:extLst>
              </p:cNvPr>
              <p:cNvSpPr/>
              <p:nvPr/>
            </p:nvSpPr>
            <p:spPr>
              <a:xfrm>
                <a:off x="8868858" y="2022036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0" y="0"/>
                    </a:moveTo>
                    <a:lnTo>
                      <a:pt x="35932" y="0"/>
                    </a:lnTo>
                    <a:lnTo>
                      <a:pt x="35932" y="34401"/>
                    </a:lnTo>
                    <a:lnTo>
                      <a:pt x="0" y="34401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8" name="object 385">
                <a:extLst>
                  <a:ext uri="{FF2B5EF4-FFF2-40B4-BE49-F238E27FC236}">
                    <a16:creationId xmlns:a16="http://schemas.microsoft.com/office/drawing/2014/main" id="{D7842014-4A8E-EDC2-0F0B-A39DE8413418}"/>
                  </a:ext>
                </a:extLst>
              </p:cNvPr>
              <p:cNvSpPr/>
              <p:nvPr/>
            </p:nvSpPr>
            <p:spPr>
              <a:xfrm>
                <a:off x="8930029" y="2157127"/>
                <a:ext cx="3619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3655">
                    <a:moveTo>
                      <a:pt x="35932" y="0"/>
                    </a:moveTo>
                    <a:lnTo>
                      <a:pt x="0" y="0"/>
                    </a:lnTo>
                    <a:lnTo>
                      <a:pt x="0" y="33486"/>
                    </a:lnTo>
                    <a:lnTo>
                      <a:pt x="35932" y="33486"/>
                    </a:lnTo>
                    <a:lnTo>
                      <a:pt x="3593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9" name="object 386">
                <a:extLst>
                  <a:ext uri="{FF2B5EF4-FFF2-40B4-BE49-F238E27FC236}">
                    <a16:creationId xmlns:a16="http://schemas.microsoft.com/office/drawing/2014/main" id="{E7BB1551-7235-7D8F-413A-1AFDE0AFC838}"/>
                  </a:ext>
                </a:extLst>
              </p:cNvPr>
              <p:cNvSpPr/>
              <p:nvPr/>
            </p:nvSpPr>
            <p:spPr>
              <a:xfrm>
                <a:off x="8930029" y="2157127"/>
                <a:ext cx="3619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3655">
                    <a:moveTo>
                      <a:pt x="0" y="0"/>
                    </a:moveTo>
                    <a:lnTo>
                      <a:pt x="35932" y="0"/>
                    </a:lnTo>
                    <a:lnTo>
                      <a:pt x="35932" y="33486"/>
                    </a:lnTo>
                    <a:lnTo>
                      <a:pt x="0" y="334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0" name="object 387">
                <a:extLst>
                  <a:ext uri="{FF2B5EF4-FFF2-40B4-BE49-F238E27FC236}">
                    <a16:creationId xmlns:a16="http://schemas.microsoft.com/office/drawing/2014/main" id="{309E90AB-0047-ED9E-1172-9B905BC97484}"/>
                  </a:ext>
                </a:extLst>
              </p:cNvPr>
              <p:cNvSpPr/>
              <p:nvPr/>
            </p:nvSpPr>
            <p:spPr>
              <a:xfrm>
                <a:off x="8973090" y="2249930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35333" y="0"/>
                    </a:moveTo>
                    <a:lnTo>
                      <a:pt x="0" y="0"/>
                    </a:lnTo>
                    <a:lnTo>
                      <a:pt x="0" y="34287"/>
                    </a:lnTo>
                    <a:lnTo>
                      <a:pt x="35333" y="34287"/>
                    </a:lnTo>
                    <a:lnTo>
                      <a:pt x="3533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1" name="object 388">
                <a:extLst>
                  <a:ext uri="{FF2B5EF4-FFF2-40B4-BE49-F238E27FC236}">
                    <a16:creationId xmlns:a16="http://schemas.microsoft.com/office/drawing/2014/main" id="{B0D52BF7-7946-CF3F-6403-DF5629E87769}"/>
                  </a:ext>
                </a:extLst>
              </p:cNvPr>
              <p:cNvSpPr/>
              <p:nvPr/>
            </p:nvSpPr>
            <p:spPr>
              <a:xfrm>
                <a:off x="8973090" y="2249930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0" y="0"/>
                    </a:moveTo>
                    <a:lnTo>
                      <a:pt x="35333" y="0"/>
                    </a:lnTo>
                    <a:lnTo>
                      <a:pt x="35333" y="34287"/>
                    </a:lnTo>
                    <a:lnTo>
                      <a:pt x="0" y="3428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2" name="object 389">
                <a:extLst>
                  <a:ext uri="{FF2B5EF4-FFF2-40B4-BE49-F238E27FC236}">
                    <a16:creationId xmlns:a16="http://schemas.microsoft.com/office/drawing/2014/main" id="{E268D7F7-532D-6B9A-D647-F5EA23BD5FD9}"/>
                  </a:ext>
                </a:extLst>
              </p:cNvPr>
              <p:cNvSpPr/>
              <p:nvPr/>
            </p:nvSpPr>
            <p:spPr>
              <a:xfrm>
                <a:off x="9051485" y="2384907"/>
                <a:ext cx="35560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3655">
                    <a:moveTo>
                      <a:pt x="35034" y="0"/>
                    </a:moveTo>
                    <a:lnTo>
                      <a:pt x="0" y="0"/>
                    </a:lnTo>
                    <a:lnTo>
                      <a:pt x="0" y="33486"/>
                    </a:lnTo>
                    <a:lnTo>
                      <a:pt x="35034" y="33486"/>
                    </a:lnTo>
                    <a:lnTo>
                      <a:pt x="3503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3" name="object 390">
                <a:extLst>
                  <a:ext uri="{FF2B5EF4-FFF2-40B4-BE49-F238E27FC236}">
                    <a16:creationId xmlns:a16="http://schemas.microsoft.com/office/drawing/2014/main" id="{BBABFA7B-A531-5919-129A-8D5028355182}"/>
                  </a:ext>
                </a:extLst>
              </p:cNvPr>
              <p:cNvSpPr/>
              <p:nvPr/>
            </p:nvSpPr>
            <p:spPr>
              <a:xfrm>
                <a:off x="9051485" y="2384907"/>
                <a:ext cx="35560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3655">
                    <a:moveTo>
                      <a:pt x="0" y="0"/>
                    </a:moveTo>
                    <a:lnTo>
                      <a:pt x="35034" y="0"/>
                    </a:lnTo>
                    <a:lnTo>
                      <a:pt x="35034" y="33486"/>
                    </a:lnTo>
                    <a:lnTo>
                      <a:pt x="0" y="334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4" name="object 391">
                <a:extLst>
                  <a:ext uri="{FF2B5EF4-FFF2-40B4-BE49-F238E27FC236}">
                    <a16:creationId xmlns:a16="http://schemas.microsoft.com/office/drawing/2014/main" id="{35FC030D-7AFD-715D-E700-79E0DF78B456}"/>
                  </a:ext>
                </a:extLst>
              </p:cNvPr>
              <p:cNvSpPr/>
              <p:nvPr/>
            </p:nvSpPr>
            <p:spPr>
              <a:xfrm>
                <a:off x="9120669" y="2465824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35034" y="0"/>
                    </a:moveTo>
                    <a:lnTo>
                      <a:pt x="0" y="0"/>
                    </a:lnTo>
                    <a:lnTo>
                      <a:pt x="0" y="34287"/>
                    </a:lnTo>
                    <a:lnTo>
                      <a:pt x="35034" y="34287"/>
                    </a:lnTo>
                    <a:lnTo>
                      <a:pt x="3503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5" name="object 392">
                <a:extLst>
                  <a:ext uri="{FF2B5EF4-FFF2-40B4-BE49-F238E27FC236}">
                    <a16:creationId xmlns:a16="http://schemas.microsoft.com/office/drawing/2014/main" id="{026101FA-79D7-21EC-0EF5-8945B16238F7}"/>
                  </a:ext>
                </a:extLst>
              </p:cNvPr>
              <p:cNvSpPr/>
              <p:nvPr/>
            </p:nvSpPr>
            <p:spPr>
              <a:xfrm>
                <a:off x="9120669" y="2465824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0" y="0"/>
                    </a:moveTo>
                    <a:lnTo>
                      <a:pt x="35034" y="0"/>
                    </a:lnTo>
                    <a:lnTo>
                      <a:pt x="35034" y="34287"/>
                    </a:lnTo>
                    <a:lnTo>
                      <a:pt x="0" y="3428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6" name="object 393">
                <a:extLst>
                  <a:ext uri="{FF2B5EF4-FFF2-40B4-BE49-F238E27FC236}">
                    <a16:creationId xmlns:a16="http://schemas.microsoft.com/office/drawing/2014/main" id="{C5A4D70E-AA5C-843C-29B8-DDEDC6B8A546}"/>
                  </a:ext>
                </a:extLst>
              </p:cNvPr>
              <p:cNvSpPr/>
              <p:nvPr/>
            </p:nvSpPr>
            <p:spPr>
              <a:xfrm>
                <a:off x="9232317" y="2532798"/>
                <a:ext cx="3556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925">
                    <a:moveTo>
                      <a:pt x="35034" y="0"/>
                    </a:moveTo>
                    <a:lnTo>
                      <a:pt x="0" y="0"/>
                    </a:lnTo>
                    <a:lnTo>
                      <a:pt x="0" y="34561"/>
                    </a:lnTo>
                    <a:lnTo>
                      <a:pt x="35034" y="34561"/>
                    </a:lnTo>
                    <a:lnTo>
                      <a:pt x="3503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7" name="object 394">
                <a:extLst>
                  <a:ext uri="{FF2B5EF4-FFF2-40B4-BE49-F238E27FC236}">
                    <a16:creationId xmlns:a16="http://schemas.microsoft.com/office/drawing/2014/main" id="{48391CB2-86D3-4C4E-E5AB-9D08BBD7109D}"/>
                  </a:ext>
                </a:extLst>
              </p:cNvPr>
              <p:cNvSpPr/>
              <p:nvPr/>
            </p:nvSpPr>
            <p:spPr>
              <a:xfrm>
                <a:off x="9232317" y="2532798"/>
                <a:ext cx="3556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925">
                    <a:moveTo>
                      <a:pt x="0" y="0"/>
                    </a:moveTo>
                    <a:lnTo>
                      <a:pt x="35034" y="0"/>
                    </a:lnTo>
                    <a:lnTo>
                      <a:pt x="35034" y="34561"/>
                    </a:lnTo>
                    <a:lnTo>
                      <a:pt x="0" y="34561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8" name="object 395">
                <a:extLst>
                  <a:ext uri="{FF2B5EF4-FFF2-40B4-BE49-F238E27FC236}">
                    <a16:creationId xmlns:a16="http://schemas.microsoft.com/office/drawing/2014/main" id="{F02854A9-AEAD-1741-20D3-DAAA4FEA56FF}"/>
                  </a:ext>
                </a:extLst>
              </p:cNvPr>
              <p:cNvSpPr/>
              <p:nvPr/>
            </p:nvSpPr>
            <p:spPr>
              <a:xfrm>
                <a:off x="9335639" y="2613601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35884" y="0"/>
                    </a:moveTo>
                    <a:lnTo>
                      <a:pt x="0" y="0"/>
                    </a:lnTo>
                    <a:lnTo>
                      <a:pt x="0" y="34332"/>
                    </a:lnTo>
                    <a:lnTo>
                      <a:pt x="35884" y="34332"/>
                    </a:lnTo>
                    <a:lnTo>
                      <a:pt x="3588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9" name="object 396">
                <a:extLst>
                  <a:ext uri="{FF2B5EF4-FFF2-40B4-BE49-F238E27FC236}">
                    <a16:creationId xmlns:a16="http://schemas.microsoft.com/office/drawing/2014/main" id="{5BC2F9C9-38DC-EE58-03CB-A5E2AECEC321}"/>
                  </a:ext>
                </a:extLst>
              </p:cNvPr>
              <p:cNvSpPr/>
              <p:nvPr/>
            </p:nvSpPr>
            <p:spPr>
              <a:xfrm>
                <a:off x="9335639" y="2613601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0" y="0"/>
                    </a:moveTo>
                    <a:lnTo>
                      <a:pt x="35884" y="0"/>
                    </a:lnTo>
                    <a:lnTo>
                      <a:pt x="35884" y="34332"/>
                    </a:lnTo>
                    <a:lnTo>
                      <a:pt x="0" y="3433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0" name="object 397">
                <a:extLst>
                  <a:ext uri="{FF2B5EF4-FFF2-40B4-BE49-F238E27FC236}">
                    <a16:creationId xmlns:a16="http://schemas.microsoft.com/office/drawing/2014/main" id="{4704D787-D726-6CF9-536E-E383CAF672F5}"/>
                  </a:ext>
                </a:extLst>
              </p:cNvPr>
              <p:cNvSpPr/>
              <p:nvPr/>
            </p:nvSpPr>
            <p:spPr>
              <a:xfrm>
                <a:off x="9466019" y="2680849"/>
                <a:ext cx="3556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925">
                    <a:moveTo>
                      <a:pt x="35046" y="0"/>
                    </a:moveTo>
                    <a:lnTo>
                      <a:pt x="0" y="0"/>
                    </a:lnTo>
                    <a:lnTo>
                      <a:pt x="0" y="34332"/>
                    </a:lnTo>
                    <a:lnTo>
                      <a:pt x="35046" y="34332"/>
                    </a:lnTo>
                    <a:lnTo>
                      <a:pt x="3504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1" name="object 398">
                <a:extLst>
                  <a:ext uri="{FF2B5EF4-FFF2-40B4-BE49-F238E27FC236}">
                    <a16:creationId xmlns:a16="http://schemas.microsoft.com/office/drawing/2014/main" id="{6BF89FF9-65E9-DD65-B6D3-76E9FA18CCFA}"/>
                  </a:ext>
                </a:extLst>
              </p:cNvPr>
              <p:cNvSpPr/>
              <p:nvPr/>
            </p:nvSpPr>
            <p:spPr>
              <a:xfrm>
                <a:off x="9466019" y="2680849"/>
                <a:ext cx="3556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925">
                    <a:moveTo>
                      <a:pt x="0" y="0"/>
                    </a:moveTo>
                    <a:lnTo>
                      <a:pt x="35046" y="0"/>
                    </a:lnTo>
                    <a:lnTo>
                      <a:pt x="35046" y="34332"/>
                    </a:lnTo>
                    <a:lnTo>
                      <a:pt x="0" y="3433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2" name="object 399">
                <a:extLst>
                  <a:ext uri="{FF2B5EF4-FFF2-40B4-BE49-F238E27FC236}">
                    <a16:creationId xmlns:a16="http://schemas.microsoft.com/office/drawing/2014/main" id="{D3D4C053-3174-7FEA-06F4-99E4E8A9D479}"/>
                  </a:ext>
                </a:extLst>
              </p:cNvPr>
              <p:cNvSpPr/>
              <p:nvPr/>
            </p:nvSpPr>
            <p:spPr>
              <a:xfrm>
                <a:off x="8879552" y="1945462"/>
                <a:ext cx="837565" cy="807085"/>
              </a:xfrm>
              <a:custGeom>
                <a:avLst/>
                <a:gdLst/>
                <a:ahLst/>
                <a:cxnLst/>
                <a:rect l="l" t="t" r="r" b="b"/>
                <a:pathLst>
                  <a:path w="837565" h="807085">
                    <a:moveTo>
                      <a:pt x="42462" y="134176"/>
                    </a:moveTo>
                    <a:lnTo>
                      <a:pt x="42462" y="134176"/>
                    </a:lnTo>
                    <a:lnTo>
                      <a:pt x="0" y="0"/>
                    </a:lnTo>
                  </a:path>
                  <a:path w="837565" h="807085">
                    <a:moveTo>
                      <a:pt x="94423" y="255666"/>
                    </a:moveTo>
                    <a:lnTo>
                      <a:pt x="94423" y="255666"/>
                    </a:lnTo>
                    <a:lnTo>
                      <a:pt x="42462" y="134176"/>
                    </a:lnTo>
                  </a:path>
                  <a:path w="837565" h="807085">
                    <a:moveTo>
                      <a:pt x="155593" y="362870"/>
                    </a:moveTo>
                    <a:lnTo>
                      <a:pt x="155593" y="362870"/>
                    </a:lnTo>
                    <a:lnTo>
                      <a:pt x="94423" y="255666"/>
                    </a:lnTo>
                  </a:path>
                  <a:path w="837565" h="807085">
                    <a:moveTo>
                      <a:pt x="233091" y="471217"/>
                    </a:moveTo>
                    <a:lnTo>
                      <a:pt x="233091" y="471217"/>
                    </a:lnTo>
                    <a:lnTo>
                      <a:pt x="155593" y="362870"/>
                    </a:lnTo>
                  </a:path>
                  <a:path w="837565" h="807085">
                    <a:moveTo>
                      <a:pt x="311187" y="551220"/>
                    </a:moveTo>
                    <a:lnTo>
                      <a:pt x="311187" y="551220"/>
                    </a:lnTo>
                    <a:lnTo>
                      <a:pt x="233091" y="471217"/>
                    </a:lnTo>
                  </a:path>
                  <a:path w="837565" h="807085">
                    <a:moveTo>
                      <a:pt x="414820" y="644881"/>
                    </a:moveTo>
                    <a:lnTo>
                      <a:pt x="414820" y="644881"/>
                    </a:lnTo>
                    <a:lnTo>
                      <a:pt x="311187" y="551220"/>
                    </a:lnTo>
                  </a:path>
                  <a:path w="837565" h="807085">
                    <a:moveTo>
                      <a:pt x="535391" y="699066"/>
                    </a:moveTo>
                    <a:lnTo>
                      <a:pt x="535391" y="699066"/>
                    </a:lnTo>
                    <a:lnTo>
                      <a:pt x="414820" y="644881"/>
                    </a:lnTo>
                  </a:path>
                  <a:path w="837565" h="807085">
                    <a:moveTo>
                      <a:pt x="673784" y="766314"/>
                    </a:moveTo>
                    <a:lnTo>
                      <a:pt x="673784" y="766314"/>
                    </a:lnTo>
                    <a:lnTo>
                      <a:pt x="535391" y="699066"/>
                    </a:lnTo>
                  </a:path>
                  <a:path w="837565" h="807085">
                    <a:moveTo>
                      <a:pt x="837416" y="806601"/>
                    </a:moveTo>
                    <a:lnTo>
                      <a:pt x="837416" y="806601"/>
                    </a:lnTo>
                    <a:lnTo>
                      <a:pt x="673784" y="766314"/>
                    </a:lnTo>
                  </a:path>
                </a:pathLst>
              </a:custGeom>
              <a:ln w="9580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3" name="object 400">
                <a:extLst>
                  <a:ext uri="{FF2B5EF4-FFF2-40B4-BE49-F238E27FC236}">
                    <a16:creationId xmlns:a16="http://schemas.microsoft.com/office/drawing/2014/main" id="{A53083D4-E333-C62A-0EA6-BE173CDF2567}"/>
                  </a:ext>
                </a:extLst>
              </p:cNvPr>
              <p:cNvSpPr/>
              <p:nvPr/>
            </p:nvSpPr>
            <p:spPr>
              <a:xfrm>
                <a:off x="8861730" y="1927529"/>
                <a:ext cx="3556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925">
                    <a:moveTo>
                      <a:pt x="35039" y="0"/>
                    </a:moveTo>
                    <a:lnTo>
                      <a:pt x="0" y="0"/>
                    </a:lnTo>
                    <a:lnTo>
                      <a:pt x="0" y="27533"/>
                    </a:lnTo>
                    <a:lnTo>
                      <a:pt x="0" y="34391"/>
                    </a:lnTo>
                    <a:lnTo>
                      <a:pt x="35039" y="34391"/>
                    </a:lnTo>
                    <a:lnTo>
                      <a:pt x="35039" y="27533"/>
                    </a:lnTo>
                    <a:lnTo>
                      <a:pt x="35039" y="0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4" name="object 401">
                <a:extLst>
                  <a:ext uri="{FF2B5EF4-FFF2-40B4-BE49-F238E27FC236}">
                    <a16:creationId xmlns:a16="http://schemas.microsoft.com/office/drawing/2014/main" id="{F0A82288-A4FC-2810-E54F-2DA9EF98D768}"/>
                  </a:ext>
                </a:extLst>
              </p:cNvPr>
              <p:cNvSpPr/>
              <p:nvPr/>
            </p:nvSpPr>
            <p:spPr>
              <a:xfrm>
                <a:off x="8861741" y="1927518"/>
                <a:ext cx="3556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925">
                    <a:moveTo>
                      <a:pt x="0" y="0"/>
                    </a:moveTo>
                    <a:lnTo>
                      <a:pt x="35034" y="0"/>
                    </a:lnTo>
                    <a:lnTo>
                      <a:pt x="35034" y="34401"/>
                    </a:lnTo>
                    <a:lnTo>
                      <a:pt x="0" y="34401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5" name="object 402">
                <a:extLst>
                  <a:ext uri="{FF2B5EF4-FFF2-40B4-BE49-F238E27FC236}">
                    <a16:creationId xmlns:a16="http://schemas.microsoft.com/office/drawing/2014/main" id="{575D9778-2234-F9BF-EA11-F89DBF33AF1D}"/>
                  </a:ext>
                </a:extLst>
              </p:cNvPr>
              <p:cNvSpPr/>
              <p:nvPr/>
            </p:nvSpPr>
            <p:spPr>
              <a:xfrm>
                <a:off x="8903905" y="2062609"/>
                <a:ext cx="3619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3655">
                    <a:moveTo>
                      <a:pt x="35932" y="0"/>
                    </a:moveTo>
                    <a:lnTo>
                      <a:pt x="0" y="0"/>
                    </a:lnTo>
                    <a:lnTo>
                      <a:pt x="0" y="33486"/>
                    </a:lnTo>
                    <a:lnTo>
                      <a:pt x="35932" y="33486"/>
                    </a:lnTo>
                    <a:lnTo>
                      <a:pt x="35932" y="0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6" name="object 403">
                <a:extLst>
                  <a:ext uri="{FF2B5EF4-FFF2-40B4-BE49-F238E27FC236}">
                    <a16:creationId xmlns:a16="http://schemas.microsoft.com/office/drawing/2014/main" id="{CE050867-F027-5D59-1061-1C4B08E75C7C}"/>
                  </a:ext>
                </a:extLst>
              </p:cNvPr>
              <p:cNvSpPr/>
              <p:nvPr/>
            </p:nvSpPr>
            <p:spPr>
              <a:xfrm>
                <a:off x="8903905" y="2062609"/>
                <a:ext cx="3619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3655">
                    <a:moveTo>
                      <a:pt x="0" y="0"/>
                    </a:moveTo>
                    <a:lnTo>
                      <a:pt x="35932" y="0"/>
                    </a:lnTo>
                    <a:lnTo>
                      <a:pt x="35932" y="33486"/>
                    </a:lnTo>
                    <a:lnTo>
                      <a:pt x="0" y="334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7" name="object 404">
                <a:extLst>
                  <a:ext uri="{FF2B5EF4-FFF2-40B4-BE49-F238E27FC236}">
                    <a16:creationId xmlns:a16="http://schemas.microsoft.com/office/drawing/2014/main" id="{099F29FC-C734-A3EB-2B94-68A2B0CFF51F}"/>
                  </a:ext>
                </a:extLst>
              </p:cNvPr>
              <p:cNvSpPr/>
              <p:nvPr/>
            </p:nvSpPr>
            <p:spPr>
              <a:xfrm>
                <a:off x="8956165" y="2182956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35034" y="0"/>
                    </a:moveTo>
                    <a:lnTo>
                      <a:pt x="0" y="0"/>
                    </a:lnTo>
                    <a:lnTo>
                      <a:pt x="0" y="34287"/>
                    </a:lnTo>
                    <a:lnTo>
                      <a:pt x="35034" y="34287"/>
                    </a:lnTo>
                    <a:lnTo>
                      <a:pt x="35034" y="0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8" name="object 405">
                <a:extLst>
                  <a:ext uri="{FF2B5EF4-FFF2-40B4-BE49-F238E27FC236}">
                    <a16:creationId xmlns:a16="http://schemas.microsoft.com/office/drawing/2014/main" id="{64F03B12-4517-2D78-8DB1-A9801B03C7F8}"/>
                  </a:ext>
                </a:extLst>
              </p:cNvPr>
              <p:cNvSpPr/>
              <p:nvPr/>
            </p:nvSpPr>
            <p:spPr>
              <a:xfrm>
                <a:off x="8956165" y="2182956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0" y="0"/>
                    </a:moveTo>
                    <a:lnTo>
                      <a:pt x="35034" y="0"/>
                    </a:lnTo>
                    <a:lnTo>
                      <a:pt x="35034" y="34287"/>
                    </a:lnTo>
                    <a:lnTo>
                      <a:pt x="0" y="3428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9" name="object 406">
                <a:extLst>
                  <a:ext uri="{FF2B5EF4-FFF2-40B4-BE49-F238E27FC236}">
                    <a16:creationId xmlns:a16="http://schemas.microsoft.com/office/drawing/2014/main" id="{58358085-D70B-8237-E2E3-5C62C5991568}"/>
                  </a:ext>
                </a:extLst>
              </p:cNvPr>
              <p:cNvSpPr/>
              <p:nvPr/>
            </p:nvSpPr>
            <p:spPr>
              <a:xfrm>
                <a:off x="9016438" y="2291303"/>
                <a:ext cx="3619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3655">
                    <a:moveTo>
                      <a:pt x="35932" y="0"/>
                    </a:moveTo>
                    <a:lnTo>
                      <a:pt x="0" y="0"/>
                    </a:lnTo>
                    <a:lnTo>
                      <a:pt x="0" y="33486"/>
                    </a:lnTo>
                    <a:lnTo>
                      <a:pt x="35932" y="33486"/>
                    </a:lnTo>
                    <a:lnTo>
                      <a:pt x="35932" y="0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0" name="object 407">
                <a:extLst>
                  <a:ext uri="{FF2B5EF4-FFF2-40B4-BE49-F238E27FC236}">
                    <a16:creationId xmlns:a16="http://schemas.microsoft.com/office/drawing/2014/main" id="{B0A74FA9-12C0-1401-98E2-710D44A33667}"/>
                  </a:ext>
                </a:extLst>
              </p:cNvPr>
              <p:cNvSpPr/>
              <p:nvPr/>
            </p:nvSpPr>
            <p:spPr>
              <a:xfrm>
                <a:off x="9016438" y="2291303"/>
                <a:ext cx="3619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3655">
                    <a:moveTo>
                      <a:pt x="0" y="0"/>
                    </a:moveTo>
                    <a:lnTo>
                      <a:pt x="35932" y="0"/>
                    </a:lnTo>
                    <a:lnTo>
                      <a:pt x="35932" y="33486"/>
                    </a:lnTo>
                    <a:lnTo>
                      <a:pt x="0" y="334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1" name="object 408">
                <a:extLst>
                  <a:ext uri="{FF2B5EF4-FFF2-40B4-BE49-F238E27FC236}">
                    <a16:creationId xmlns:a16="http://schemas.microsoft.com/office/drawing/2014/main" id="{8A14C383-BA16-4791-2F9F-23B75C0AD165}"/>
                  </a:ext>
                </a:extLst>
              </p:cNvPr>
              <p:cNvSpPr/>
              <p:nvPr/>
            </p:nvSpPr>
            <p:spPr>
              <a:xfrm>
                <a:off x="9093649" y="2398850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35920" y="0"/>
                    </a:moveTo>
                    <a:lnTo>
                      <a:pt x="0" y="0"/>
                    </a:lnTo>
                    <a:lnTo>
                      <a:pt x="0" y="34287"/>
                    </a:lnTo>
                    <a:lnTo>
                      <a:pt x="35920" y="34287"/>
                    </a:lnTo>
                    <a:lnTo>
                      <a:pt x="35920" y="0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2" name="object 409">
                <a:extLst>
                  <a:ext uri="{FF2B5EF4-FFF2-40B4-BE49-F238E27FC236}">
                    <a16:creationId xmlns:a16="http://schemas.microsoft.com/office/drawing/2014/main" id="{F16DFF5F-144E-DBA7-E302-BC70A4C10A5B}"/>
                  </a:ext>
                </a:extLst>
              </p:cNvPr>
              <p:cNvSpPr/>
              <p:nvPr/>
            </p:nvSpPr>
            <p:spPr>
              <a:xfrm>
                <a:off x="9093649" y="2398850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0" y="0"/>
                    </a:moveTo>
                    <a:lnTo>
                      <a:pt x="35920" y="0"/>
                    </a:lnTo>
                    <a:lnTo>
                      <a:pt x="35920" y="34287"/>
                    </a:lnTo>
                    <a:lnTo>
                      <a:pt x="0" y="3428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3" name="object 410">
                <a:extLst>
                  <a:ext uri="{FF2B5EF4-FFF2-40B4-BE49-F238E27FC236}">
                    <a16:creationId xmlns:a16="http://schemas.microsoft.com/office/drawing/2014/main" id="{2A8F6BB4-3A0A-D9C5-CAF9-A5888A132C1C}"/>
                  </a:ext>
                </a:extLst>
              </p:cNvPr>
              <p:cNvSpPr/>
              <p:nvPr/>
            </p:nvSpPr>
            <p:spPr>
              <a:xfrm>
                <a:off x="9172032" y="2479425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35932" y="0"/>
                    </a:moveTo>
                    <a:lnTo>
                      <a:pt x="0" y="0"/>
                    </a:lnTo>
                    <a:lnTo>
                      <a:pt x="0" y="33715"/>
                    </a:lnTo>
                    <a:lnTo>
                      <a:pt x="35932" y="33715"/>
                    </a:lnTo>
                    <a:lnTo>
                      <a:pt x="35932" y="0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4" name="object 411">
                <a:extLst>
                  <a:ext uri="{FF2B5EF4-FFF2-40B4-BE49-F238E27FC236}">
                    <a16:creationId xmlns:a16="http://schemas.microsoft.com/office/drawing/2014/main" id="{FC1DC342-28D5-DB92-231D-64BB9136024C}"/>
                  </a:ext>
                </a:extLst>
              </p:cNvPr>
              <p:cNvSpPr/>
              <p:nvPr/>
            </p:nvSpPr>
            <p:spPr>
              <a:xfrm>
                <a:off x="9172032" y="2479425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0" y="0"/>
                    </a:moveTo>
                    <a:lnTo>
                      <a:pt x="35932" y="0"/>
                    </a:lnTo>
                    <a:lnTo>
                      <a:pt x="35932" y="33715"/>
                    </a:lnTo>
                    <a:lnTo>
                      <a:pt x="0" y="3371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5" name="object 412">
                <a:extLst>
                  <a:ext uri="{FF2B5EF4-FFF2-40B4-BE49-F238E27FC236}">
                    <a16:creationId xmlns:a16="http://schemas.microsoft.com/office/drawing/2014/main" id="{0A1C7DF0-0542-959E-ABCC-285CFFBBB324}"/>
                  </a:ext>
                </a:extLst>
              </p:cNvPr>
              <p:cNvSpPr/>
              <p:nvPr/>
            </p:nvSpPr>
            <p:spPr>
              <a:xfrm>
                <a:off x="9275366" y="2573314"/>
                <a:ext cx="3619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3655">
                    <a:moveTo>
                      <a:pt x="35872" y="0"/>
                    </a:moveTo>
                    <a:lnTo>
                      <a:pt x="0" y="0"/>
                    </a:lnTo>
                    <a:lnTo>
                      <a:pt x="0" y="33486"/>
                    </a:lnTo>
                    <a:lnTo>
                      <a:pt x="35872" y="33486"/>
                    </a:lnTo>
                    <a:lnTo>
                      <a:pt x="35872" y="0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6" name="object 413">
                <a:extLst>
                  <a:ext uri="{FF2B5EF4-FFF2-40B4-BE49-F238E27FC236}">
                    <a16:creationId xmlns:a16="http://schemas.microsoft.com/office/drawing/2014/main" id="{EEFCD5C8-34F5-57D2-E462-3331A34E8FA7}"/>
                  </a:ext>
                </a:extLst>
              </p:cNvPr>
              <p:cNvSpPr/>
              <p:nvPr/>
            </p:nvSpPr>
            <p:spPr>
              <a:xfrm>
                <a:off x="9275366" y="2573314"/>
                <a:ext cx="3619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3655">
                    <a:moveTo>
                      <a:pt x="0" y="0"/>
                    </a:moveTo>
                    <a:lnTo>
                      <a:pt x="35872" y="0"/>
                    </a:lnTo>
                    <a:lnTo>
                      <a:pt x="35872" y="33486"/>
                    </a:lnTo>
                    <a:lnTo>
                      <a:pt x="0" y="334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7" name="object 414">
                <a:extLst>
                  <a:ext uri="{FF2B5EF4-FFF2-40B4-BE49-F238E27FC236}">
                    <a16:creationId xmlns:a16="http://schemas.microsoft.com/office/drawing/2014/main" id="{B32B45FA-0645-12A3-BF85-4BB869901E82}"/>
                  </a:ext>
                </a:extLst>
              </p:cNvPr>
              <p:cNvSpPr/>
              <p:nvPr/>
            </p:nvSpPr>
            <p:spPr>
              <a:xfrm>
                <a:off x="9396762" y="2626653"/>
                <a:ext cx="3556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925">
                    <a:moveTo>
                      <a:pt x="35046" y="0"/>
                    </a:moveTo>
                    <a:lnTo>
                      <a:pt x="0" y="0"/>
                    </a:lnTo>
                    <a:lnTo>
                      <a:pt x="0" y="34332"/>
                    </a:lnTo>
                    <a:lnTo>
                      <a:pt x="35046" y="34332"/>
                    </a:lnTo>
                    <a:lnTo>
                      <a:pt x="35046" y="0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8" name="object 415">
                <a:extLst>
                  <a:ext uri="{FF2B5EF4-FFF2-40B4-BE49-F238E27FC236}">
                    <a16:creationId xmlns:a16="http://schemas.microsoft.com/office/drawing/2014/main" id="{CEE2F960-2479-7552-6BB3-932EDE7B71A7}"/>
                  </a:ext>
                </a:extLst>
              </p:cNvPr>
              <p:cNvSpPr/>
              <p:nvPr/>
            </p:nvSpPr>
            <p:spPr>
              <a:xfrm>
                <a:off x="9396762" y="2626653"/>
                <a:ext cx="3556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925">
                    <a:moveTo>
                      <a:pt x="0" y="0"/>
                    </a:moveTo>
                    <a:lnTo>
                      <a:pt x="35046" y="0"/>
                    </a:lnTo>
                    <a:lnTo>
                      <a:pt x="35046" y="34332"/>
                    </a:lnTo>
                    <a:lnTo>
                      <a:pt x="0" y="3433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9" name="object 416">
                <a:extLst>
                  <a:ext uri="{FF2B5EF4-FFF2-40B4-BE49-F238E27FC236}">
                    <a16:creationId xmlns:a16="http://schemas.microsoft.com/office/drawing/2014/main" id="{BCCA3A67-B831-CA15-7084-30B08DB0D25C}"/>
                  </a:ext>
                </a:extLst>
              </p:cNvPr>
              <p:cNvSpPr/>
              <p:nvPr/>
            </p:nvSpPr>
            <p:spPr>
              <a:xfrm>
                <a:off x="9534557" y="2693616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36003" y="0"/>
                    </a:moveTo>
                    <a:lnTo>
                      <a:pt x="0" y="0"/>
                    </a:lnTo>
                    <a:lnTo>
                      <a:pt x="0" y="34332"/>
                    </a:lnTo>
                    <a:lnTo>
                      <a:pt x="36003" y="34332"/>
                    </a:lnTo>
                    <a:lnTo>
                      <a:pt x="36003" y="0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0" name="object 417">
                <a:extLst>
                  <a:ext uri="{FF2B5EF4-FFF2-40B4-BE49-F238E27FC236}">
                    <a16:creationId xmlns:a16="http://schemas.microsoft.com/office/drawing/2014/main" id="{43EA5A82-A63D-97F0-45B2-6E0C863FCB05}"/>
                  </a:ext>
                </a:extLst>
              </p:cNvPr>
              <p:cNvSpPr/>
              <p:nvPr/>
            </p:nvSpPr>
            <p:spPr>
              <a:xfrm>
                <a:off x="9534557" y="2693616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0" y="0"/>
                    </a:moveTo>
                    <a:lnTo>
                      <a:pt x="36003" y="0"/>
                    </a:lnTo>
                    <a:lnTo>
                      <a:pt x="36003" y="34332"/>
                    </a:lnTo>
                    <a:lnTo>
                      <a:pt x="0" y="3433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1" name="object 418">
                <a:extLst>
                  <a:ext uri="{FF2B5EF4-FFF2-40B4-BE49-F238E27FC236}">
                    <a16:creationId xmlns:a16="http://schemas.microsoft.com/office/drawing/2014/main" id="{7C4251D0-CF40-F199-27E6-B9E0BF77D36F}"/>
                  </a:ext>
                </a:extLst>
              </p:cNvPr>
              <p:cNvSpPr/>
              <p:nvPr/>
            </p:nvSpPr>
            <p:spPr>
              <a:xfrm>
                <a:off x="9698189" y="2734749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36003" y="0"/>
                    </a:moveTo>
                    <a:lnTo>
                      <a:pt x="0" y="0"/>
                    </a:lnTo>
                    <a:lnTo>
                      <a:pt x="0" y="33772"/>
                    </a:lnTo>
                    <a:lnTo>
                      <a:pt x="36003" y="33772"/>
                    </a:lnTo>
                    <a:lnTo>
                      <a:pt x="36003" y="0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2" name="object 419">
                <a:extLst>
                  <a:ext uri="{FF2B5EF4-FFF2-40B4-BE49-F238E27FC236}">
                    <a16:creationId xmlns:a16="http://schemas.microsoft.com/office/drawing/2014/main" id="{82215658-02EE-83D8-1538-EDD2523B83B0}"/>
                  </a:ext>
                </a:extLst>
              </p:cNvPr>
              <p:cNvSpPr/>
              <p:nvPr/>
            </p:nvSpPr>
            <p:spPr>
              <a:xfrm>
                <a:off x="9698189" y="2734749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0" y="0"/>
                    </a:moveTo>
                    <a:lnTo>
                      <a:pt x="36003" y="0"/>
                    </a:lnTo>
                    <a:lnTo>
                      <a:pt x="36003" y="33772"/>
                    </a:lnTo>
                    <a:lnTo>
                      <a:pt x="0" y="3377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3" name="object 420">
                <a:extLst>
                  <a:ext uri="{FF2B5EF4-FFF2-40B4-BE49-F238E27FC236}">
                    <a16:creationId xmlns:a16="http://schemas.microsoft.com/office/drawing/2014/main" id="{4930B6F4-08E2-A973-E24B-62E516B5DF69}"/>
                  </a:ext>
                </a:extLst>
              </p:cNvPr>
              <p:cNvSpPr/>
              <p:nvPr/>
            </p:nvSpPr>
            <p:spPr>
              <a:xfrm>
                <a:off x="9008424" y="2133812"/>
                <a:ext cx="1270635" cy="672465"/>
              </a:xfrm>
              <a:custGeom>
                <a:avLst/>
                <a:gdLst/>
                <a:ahLst/>
                <a:cxnLst/>
                <a:rect l="l" t="t" r="r" b="b"/>
                <a:pathLst>
                  <a:path w="1270634" h="672464">
                    <a:moveTo>
                      <a:pt x="69184" y="134176"/>
                    </a:moveTo>
                    <a:lnTo>
                      <a:pt x="69184" y="134176"/>
                    </a:lnTo>
                    <a:lnTo>
                      <a:pt x="0" y="0"/>
                    </a:lnTo>
                  </a:path>
                  <a:path w="1270634" h="672464">
                    <a:moveTo>
                      <a:pt x="147280" y="228694"/>
                    </a:moveTo>
                    <a:lnTo>
                      <a:pt x="147280" y="228694"/>
                    </a:lnTo>
                    <a:lnTo>
                      <a:pt x="69184" y="134176"/>
                    </a:lnTo>
                  </a:path>
                  <a:path w="1270634" h="672464">
                    <a:moveTo>
                      <a:pt x="241703" y="322640"/>
                    </a:moveTo>
                    <a:lnTo>
                      <a:pt x="241703" y="322640"/>
                    </a:lnTo>
                    <a:lnTo>
                      <a:pt x="147280" y="228694"/>
                    </a:lnTo>
                  </a:path>
                  <a:path w="1270634" h="672464">
                    <a:moveTo>
                      <a:pt x="337023" y="402300"/>
                    </a:moveTo>
                    <a:lnTo>
                      <a:pt x="337023" y="402300"/>
                    </a:lnTo>
                    <a:lnTo>
                      <a:pt x="241703" y="322640"/>
                    </a:lnTo>
                  </a:path>
                  <a:path w="1270634" h="672464">
                    <a:moveTo>
                      <a:pt x="483670" y="469583"/>
                    </a:moveTo>
                    <a:lnTo>
                      <a:pt x="483670" y="469583"/>
                    </a:lnTo>
                    <a:lnTo>
                      <a:pt x="337023" y="402300"/>
                    </a:lnTo>
                  </a:path>
                  <a:path w="1270634" h="672464">
                    <a:moveTo>
                      <a:pt x="622422" y="537391"/>
                    </a:moveTo>
                    <a:lnTo>
                      <a:pt x="622422" y="537391"/>
                    </a:lnTo>
                    <a:lnTo>
                      <a:pt x="483670" y="469583"/>
                    </a:lnTo>
                  </a:path>
                  <a:path w="1270634" h="672464">
                    <a:moveTo>
                      <a:pt x="804116" y="590730"/>
                    </a:moveTo>
                    <a:lnTo>
                      <a:pt x="804116" y="590730"/>
                    </a:lnTo>
                    <a:lnTo>
                      <a:pt x="622422" y="537391"/>
                    </a:lnTo>
                  </a:path>
                  <a:path w="1270634" h="672464">
                    <a:moveTo>
                      <a:pt x="1002794" y="644915"/>
                    </a:moveTo>
                    <a:lnTo>
                      <a:pt x="1002794" y="644915"/>
                    </a:lnTo>
                    <a:lnTo>
                      <a:pt x="804116" y="590730"/>
                    </a:lnTo>
                  </a:path>
                  <a:path w="1270634" h="672464">
                    <a:moveTo>
                      <a:pt x="1270012" y="672436"/>
                    </a:moveTo>
                    <a:lnTo>
                      <a:pt x="1270012" y="672436"/>
                    </a:lnTo>
                    <a:lnTo>
                      <a:pt x="1002794" y="644915"/>
                    </a:lnTo>
                  </a:path>
                </a:pathLst>
              </a:custGeom>
              <a:ln w="958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4" name="object 421">
                <a:extLst>
                  <a:ext uri="{FF2B5EF4-FFF2-40B4-BE49-F238E27FC236}">
                    <a16:creationId xmlns:a16="http://schemas.microsoft.com/office/drawing/2014/main" id="{37A1FF1B-89B5-7B1B-EC7B-D3971821C308}"/>
                  </a:ext>
                </a:extLst>
              </p:cNvPr>
              <p:cNvSpPr/>
              <p:nvPr/>
            </p:nvSpPr>
            <p:spPr>
              <a:xfrm>
                <a:off x="9018220" y="2115982"/>
                <a:ext cx="825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4289">
                    <a:moveTo>
                      <a:pt x="0" y="34287"/>
                    </a:moveTo>
                    <a:lnTo>
                      <a:pt x="8014" y="34287"/>
                    </a:lnTo>
                    <a:lnTo>
                      <a:pt x="8014" y="0"/>
                    </a:lnTo>
                    <a:lnTo>
                      <a:pt x="0" y="0"/>
                    </a:lnTo>
                    <a:lnTo>
                      <a:pt x="0" y="34287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5" name="object 422">
                <a:extLst>
                  <a:ext uri="{FF2B5EF4-FFF2-40B4-BE49-F238E27FC236}">
                    <a16:creationId xmlns:a16="http://schemas.microsoft.com/office/drawing/2014/main" id="{CE610FD1-DC7B-53B3-7612-4C4F08366803}"/>
                  </a:ext>
                </a:extLst>
              </p:cNvPr>
              <p:cNvSpPr/>
              <p:nvPr/>
            </p:nvSpPr>
            <p:spPr>
              <a:xfrm>
                <a:off x="8990314" y="2115982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0" y="0"/>
                    </a:moveTo>
                    <a:lnTo>
                      <a:pt x="35920" y="0"/>
                    </a:lnTo>
                    <a:lnTo>
                      <a:pt x="35920" y="34287"/>
                    </a:lnTo>
                    <a:lnTo>
                      <a:pt x="0" y="3428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6" name="object 423">
                <a:extLst>
                  <a:ext uri="{FF2B5EF4-FFF2-40B4-BE49-F238E27FC236}">
                    <a16:creationId xmlns:a16="http://schemas.microsoft.com/office/drawing/2014/main" id="{81F09490-7A11-3A4A-6345-A383DB3C25D8}"/>
                  </a:ext>
                </a:extLst>
              </p:cNvPr>
              <p:cNvSpPr/>
              <p:nvPr/>
            </p:nvSpPr>
            <p:spPr>
              <a:xfrm>
                <a:off x="9059499" y="2249930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35034" y="0"/>
                    </a:moveTo>
                    <a:lnTo>
                      <a:pt x="0" y="0"/>
                    </a:lnTo>
                    <a:lnTo>
                      <a:pt x="0" y="34287"/>
                    </a:lnTo>
                    <a:lnTo>
                      <a:pt x="35034" y="34287"/>
                    </a:lnTo>
                    <a:lnTo>
                      <a:pt x="35034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7" name="object 424">
                <a:extLst>
                  <a:ext uri="{FF2B5EF4-FFF2-40B4-BE49-F238E27FC236}">
                    <a16:creationId xmlns:a16="http://schemas.microsoft.com/office/drawing/2014/main" id="{715700BE-7687-F6D5-22D8-0AA14DCA8DB4}"/>
                  </a:ext>
                </a:extLst>
              </p:cNvPr>
              <p:cNvSpPr/>
              <p:nvPr/>
            </p:nvSpPr>
            <p:spPr>
              <a:xfrm>
                <a:off x="9059499" y="2249930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0" y="0"/>
                    </a:moveTo>
                    <a:lnTo>
                      <a:pt x="35034" y="0"/>
                    </a:lnTo>
                    <a:lnTo>
                      <a:pt x="35034" y="34287"/>
                    </a:lnTo>
                    <a:lnTo>
                      <a:pt x="0" y="3428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8" name="object 425">
                <a:extLst>
                  <a:ext uri="{FF2B5EF4-FFF2-40B4-BE49-F238E27FC236}">
                    <a16:creationId xmlns:a16="http://schemas.microsoft.com/office/drawing/2014/main" id="{7EADAEBD-28A8-5A93-FD8D-316D97B997EF}"/>
                  </a:ext>
                </a:extLst>
              </p:cNvPr>
              <p:cNvSpPr/>
              <p:nvPr/>
            </p:nvSpPr>
            <p:spPr>
              <a:xfrm>
                <a:off x="9137882" y="2345477"/>
                <a:ext cx="35560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3655">
                    <a:moveTo>
                      <a:pt x="35046" y="0"/>
                    </a:moveTo>
                    <a:lnTo>
                      <a:pt x="0" y="0"/>
                    </a:lnTo>
                    <a:lnTo>
                      <a:pt x="0" y="33486"/>
                    </a:lnTo>
                    <a:lnTo>
                      <a:pt x="35046" y="33486"/>
                    </a:lnTo>
                    <a:lnTo>
                      <a:pt x="35046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9" name="object 426">
                <a:extLst>
                  <a:ext uri="{FF2B5EF4-FFF2-40B4-BE49-F238E27FC236}">
                    <a16:creationId xmlns:a16="http://schemas.microsoft.com/office/drawing/2014/main" id="{6EF95A32-C1BA-F869-7751-ED6F40173DBF}"/>
                  </a:ext>
                </a:extLst>
              </p:cNvPr>
              <p:cNvSpPr/>
              <p:nvPr/>
            </p:nvSpPr>
            <p:spPr>
              <a:xfrm>
                <a:off x="9137882" y="2345477"/>
                <a:ext cx="35560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3655">
                    <a:moveTo>
                      <a:pt x="0" y="0"/>
                    </a:moveTo>
                    <a:lnTo>
                      <a:pt x="35046" y="0"/>
                    </a:lnTo>
                    <a:lnTo>
                      <a:pt x="35046" y="33486"/>
                    </a:lnTo>
                    <a:lnTo>
                      <a:pt x="0" y="334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0" name="object 427">
                <a:extLst>
                  <a:ext uri="{FF2B5EF4-FFF2-40B4-BE49-F238E27FC236}">
                    <a16:creationId xmlns:a16="http://schemas.microsoft.com/office/drawing/2014/main" id="{FF45980F-9517-CED3-DB23-3710340A7457}"/>
                  </a:ext>
                </a:extLst>
              </p:cNvPr>
              <p:cNvSpPr/>
              <p:nvPr/>
            </p:nvSpPr>
            <p:spPr>
              <a:xfrm>
                <a:off x="9232317" y="2438280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35034" y="0"/>
                    </a:moveTo>
                    <a:lnTo>
                      <a:pt x="0" y="0"/>
                    </a:lnTo>
                    <a:lnTo>
                      <a:pt x="0" y="34287"/>
                    </a:lnTo>
                    <a:lnTo>
                      <a:pt x="35034" y="34287"/>
                    </a:lnTo>
                    <a:lnTo>
                      <a:pt x="35034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1" name="object 428">
                <a:extLst>
                  <a:ext uri="{FF2B5EF4-FFF2-40B4-BE49-F238E27FC236}">
                    <a16:creationId xmlns:a16="http://schemas.microsoft.com/office/drawing/2014/main" id="{6693DA08-48D5-2C10-72A7-8D2724470343}"/>
                  </a:ext>
                </a:extLst>
              </p:cNvPr>
              <p:cNvSpPr/>
              <p:nvPr/>
            </p:nvSpPr>
            <p:spPr>
              <a:xfrm>
                <a:off x="9232317" y="2438280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0" y="0"/>
                    </a:moveTo>
                    <a:lnTo>
                      <a:pt x="35034" y="0"/>
                    </a:lnTo>
                    <a:lnTo>
                      <a:pt x="35034" y="34287"/>
                    </a:lnTo>
                    <a:lnTo>
                      <a:pt x="0" y="3428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2" name="object 429">
                <a:extLst>
                  <a:ext uri="{FF2B5EF4-FFF2-40B4-BE49-F238E27FC236}">
                    <a16:creationId xmlns:a16="http://schemas.microsoft.com/office/drawing/2014/main" id="{EE7F5DF5-7AF2-0404-B9EB-43A96BDC9E6C}"/>
                  </a:ext>
                </a:extLst>
              </p:cNvPr>
              <p:cNvSpPr/>
              <p:nvPr/>
            </p:nvSpPr>
            <p:spPr>
              <a:xfrm>
                <a:off x="9327625" y="2519083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35884" y="0"/>
                    </a:moveTo>
                    <a:lnTo>
                      <a:pt x="0" y="0"/>
                    </a:lnTo>
                    <a:lnTo>
                      <a:pt x="0" y="34378"/>
                    </a:lnTo>
                    <a:lnTo>
                      <a:pt x="35884" y="34378"/>
                    </a:lnTo>
                    <a:lnTo>
                      <a:pt x="35884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3" name="object 430">
                <a:extLst>
                  <a:ext uri="{FF2B5EF4-FFF2-40B4-BE49-F238E27FC236}">
                    <a16:creationId xmlns:a16="http://schemas.microsoft.com/office/drawing/2014/main" id="{6F217AFA-644E-0698-990B-65F58F80A0D9}"/>
                  </a:ext>
                </a:extLst>
              </p:cNvPr>
              <p:cNvSpPr/>
              <p:nvPr/>
            </p:nvSpPr>
            <p:spPr>
              <a:xfrm>
                <a:off x="9327625" y="2519083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0" y="0"/>
                    </a:moveTo>
                    <a:lnTo>
                      <a:pt x="35884" y="0"/>
                    </a:lnTo>
                    <a:lnTo>
                      <a:pt x="35884" y="34378"/>
                    </a:lnTo>
                    <a:lnTo>
                      <a:pt x="0" y="34378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4" name="object 431">
                <a:extLst>
                  <a:ext uri="{FF2B5EF4-FFF2-40B4-BE49-F238E27FC236}">
                    <a16:creationId xmlns:a16="http://schemas.microsoft.com/office/drawing/2014/main" id="{881F73E4-0E31-38EC-9F49-96DF38D78D88}"/>
                  </a:ext>
                </a:extLst>
              </p:cNvPr>
              <p:cNvSpPr/>
              <p:nvPr/>
            </p:nvSpPr>
            <p:spPr>
              <a:xfrm>
                <a:off x="9473435" y="2586080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35884" y="0"/>
                    </a:moveTo>
                    <a:lnTo>
                      <a:pt x="0" y="0"/>
                    </a:lnTo>
                    <a:lnTo>
                      <a:pt x="0" y="34332"/>
                    </a:lnTo>
                    <a:lnTo>
                      <a:pt x="35884" y="34332"/>
                    </a:lnTo>
                    <a:lnTo>
                      <a:pt x="35884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5" name="object 432">
                <a:extLst>
                  <a:ext uri="{FF2B5EF4-FFF2-40B4-BE49-F238E27FC236}">
                    <a16:creationId xmlns:a16="http://schemas.microsoft.com/office/drawing/2014/main" id="{30FA83C0-1A9E-4A59-B966-805C50EF5ED0}"/>
                  </a:ext>
                </a:extLst>
              </p:cNvPr>
              <p:cNvSpPr/>
              <p:nvPr/>
            </p:nvSpPr>
            <p:spPr>
              <a:xfrm>
                <a:off x="9473435" y="2586080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0" y="0"/>
                    </a:moveTo>
                    <a:lnTo>
                      <a:pt x="35884" y="0"/>
                    </a:lnTo>
                    <a:lnTo>
                      <a:pt x="35884" y="34332"/>
                    </a:lnTo>
                    <a:lnTo>
                      <a:pt x="0" y="3433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6" name="object 433">
                <a:extLst>
                  <a:ext uri="{FF2B5EF4-FFF2-40B4-BE49-F238E27FC236}">
                    <a16:creationId xmlns:a16="http://schemas.microsoft.com/office/drawing/2014/main" id="{046CAA79-738D-43AC-3010-3244E08C9D65}"/>
                  </a:ext>
                </a:extLst>
              </p:cNvPr>
              <p:cNvSpPr/>
              <p:nvPr/>
            </p:nvSpPr>
            <p:spPr>
              <a:xfrm>
                <a:off x="9611828" y="2653328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35884" y="0"/>
                    </a:moveTo>
                    <a:lnTo>
                      <a:pt x="0" y="0"/>
                    </a:lnTo>
                    <a:lnTo>
                      <a:pt x="0" y="34332"/>
                    </a:lnTo>
                    <a:lnTo>
                      <a:pt x="35884" y="34332"/>
                    </a:lnTo>
                    <a:lnTo>
                      <a:pt x="35884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7" name="object 434">
                <a:extLst>
                  <a:ext uri="{FF2B5EF4-FFF2-40B4-BE49-F238E27FC236}">
                    <a16:creationId xmlns:a16="http://schemas.microsoft.com/office/drawing/2014/main" id="{C8F09CA9-69D5-C6ED-46E6-90AFF14717B7}"/>
                  </a:ext>
                </a:extLst>
              </p:cNvPr>
              <p:cNvSpPr/>
              <p:nvPr/>
            </p:nvSpPr>
            <p:spPr>
              <a:xfrm>
                <a:off x="9611828" y="2653328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0" y="0"/>
                    </a:moveTo>
                    <a:lnTo>
                      <a:pt x="35884" y="0"/>
                    </a:lnTo>
                    <a:lnTo>
                      <a:pt x="35884" y="34332"/>
                    </a:lnTo>
                    <a:lnTo>
                      <a:pt x="0" y="3433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8" name="object 435">
                <a:extLst>
                  <a:ext uri="{FF2B5EF4-FFF2-40B4-BE49-F238E27FC236}">
                    <a16:creationId xmlns:a16="http://schemas.microsoft.com/office/drawing/2014/main" id="{C248F1D6-99A3-1A01-ECF0-5F2497DB42A0}"/>
                  </a:ext>
                </a:extLst>
              </p:cNvPr>
              <p:cNvSpPr/>
              <p:nvPr/>
            </p:nvSpPr>
            <p:spPr>
              <a:xfrm>
                <a:off x="9793521" y="2707239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35884" y="0"/>
                    </a:moveTo>
                    <a:lnTo>
                      <a:pt x="0" y="0"/>
                    </a:lnTo>
                    <a:lnTo>
                      <a:pt x="0" y="33761"/>
                    </a:lnTo>
                    <a:lnTo>
                      <a:pt x="35884" y="33761"/>
                    </a:lnTo>
                    <a:lnTo>
                      <a:pt x="35884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9" name="object 436">
                <a:extLst>
                  <a:ext uri="{FF2B5EF4-FFF2-40B4-BE49-F238E27FC236}">
                    <a16:creationId xmlns:a16="http://schemas.microsoft.com/office/drawing/2014/main" id="{F9548A52-143B-E093-40D6-2CC52CD85323}"/>
                  </a:ext>
                </a:extLst>
              </p:cNvPr>
              <p:cNvSpPr/>
              <p:nvPr/>
            </p:nvSpPr>
            <p:spPr>
              <a:xfrm>
                <a:off x="9793521" y="2707239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0" y="0"/>
                    </a:moveTo>
                    <a:lnTo>
                      <a:pt x="35884" y="0"/>
                    </a:lnTo>
                    <a:lnTo>
                      <a:pt x="35884" y="33761"/>
                    </a:lnTo>
                    <a:lnTo>
                      <a:pt x="0" y="33761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0" name="object 437">
                <a:extLst>
                  <a:ext uri="{FF2B5EF4-FFF2-40B4-BE49-F238E27FC236}">
                    <a16:creationId xmlns:a16="http://schemas.microsoft.com/office/drawing/2014/main" id="{B31623CC-FA64-5D9A-0677-1B19AA8B496A}"/>
                  </a:ext>
                </a:extLst>
              </p:cNvPr>
              <p:cNvSpPr/>
              <p:nvPr/>
            </p:nvSpPr>
            <p:spPr>
              <a:xfrm>
                <a:off x="9993037" y="2761424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35405" y="0"/>
                    </a:moveTo>
                    <a:lnTo>
                      <a:pt x="0" y="0"/>
                    </a:lnTo>
                    <a:lnTo>
                      <a:pt x="0" y="33761"/>
                    </a:lnTo>
                    <a:lnTo>
                      <a:pt x="35405" y="33761"/>
                    </a:lnTo>
                    <a:lnTo>
                      <a:pt x="35405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1" name="object 438">
                <a:extLst>
                  <a:ext uri="{FF2B5EF4-FFF2-40B4-BE49-F238E27FC236}">
                    <a16:creationId xmlns:a16="http://schemas.microsoft.com/office/drawing/2014/main" id="{4665A23D-B42D-AEA0-2081-0DC85F2B8422}"/>
                  </a:ext>
                </a:extLst>
              </p:cNvPr>
              <p:cNvSpPr/>
              <p:nvPr/>
            </p:nvSpPr>
            <p:spPr>
              <a:xfrm>
                <a:off x="9993037" y="2761424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0" y="0"/>
                    </a:moveTo>
                    <a:lnTo>
                      <a:pt x="35405" y="0"/>
                    </a:lnTo>
                    <a:lnTo>
                      <a:pt x="35405" y="33761"/>
                    </a:lnTo>
                    <a:lnTo>
                      <a:pt x="0" y="33761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2" name="object 439">
                <a:extLst>
                  <a:ext uri="{FF2B5EF4-FFF2-40B4-BE49-F238E27FC236}">
                    <a16:creationId xmlns:a16="http://schemas.microsoft.com/office/drawing/2014/main" id="{58DA2D45-070D-1D60-EAB8-474E147003AF}"/>
                  </a:ext>
                </a:extLst>
              </p:cNvPr>
              <p:cNvSpPr/>
              <p:nvPr/>
            </p:nvSpPr>
            <p:spPr>
              <a:xfrm>
                <a:off x="10260254" y="2788945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35039" y="0"/>
                    </a:moveTo>
                    <a:lnTo>
                      <a:pt x="0" y="0"/>
                    </a:lnTo>
                    <a:lnTo>
                      <a:pt x="0" y="6248"/>
                    </a:lnTo>
                    <a:lnTo>
                      <a:pt x="0" y="33769"/>
                    </a:lnTo>
                    <a:lnTo>
                      <a:pt x="35039" y="33769"/>
                    </a:lnTo>
                    <a:lnTo>
                      <a:pt x="35039" y="6248"/>
                    </a:lnTo>
                    <a:lnTo>
                      <a:pt x="35039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3" name="object 440">
                <a:extLst>
                  <a:ext uri="{FF2B5EF4-FFF2-40B4-BE49-F238E27FC236}">
                    <a16:creationId xmlns:a16="http://schemas.microsoft.com/office/drawing/2014/main" id="{7E239B88-A14E-E89A-80C6-42F428D683E4}"/>
                  </a:ext>
                </a:extLst>
              </p:cNvPr>
              <p:cNvSpPr/>
              <p:nvPr/>
            </p:nvSpPr>
            <p:spPr>
              <a:xfrm>
                <a:off x="10260255" y="2788945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0" y="0"/>
                    </a:moveTo>
                    <a:lnTo>
                      <a:pt x="35046" y="0"/>
                    </a:lnTo>
                    <a:lnTo>
                      <a:pt x="35046" y="33761"/>
                    </a:lnTo>
                    <a:lnTo>
                      <a:pt x="0" y="33761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4" name="object 441">
                <a:extLst>
                  <a:ext uri="{FF2B5EF4-FFF2-40B4-BE49-F238E27FC236}">
                    <a16:creationId xmlns:a16="http://schemas.microsoft.com/office/drawing/2014/main" id="{F55DC347-0AF3-61E0-7B82-228542BFA505}"/>
                  </a:ext>
                </a:extLst>
              </p:cNvPr>
              <p:cNvSpPr/>
              <p:nvPr/>
            </p:nvSpPr>
            <p:spPr>
              <a:xfrm>
                <a:off x="8862626" y="1811514"/>
                <a:ext cx="760095" cy="900430"/>
              </a:xfrm>
              <a:custGeom>
                <a:avLst/>
                <a:gdLst/>
                <a:ahLst/>
                <a:cxnLst/>
                <a:rect l="l" t="t" r="r" b="b"/>
                <a:pathLst>
                  <a:path w="760095" h="900430">
                    <a:moveTo>
                      <a:pt x="42163" y="161491"/>
                    </a:moveTo>
                    <a:lnTo>
                      <a:pt x="42163" y="161491"/>
                    </a:lnTo>
                    <a:lnTo>
                      <a:pt x="0" y="0"/>
                    </a:lnTo>
                  </a:path>
                  <a:path w="760095" h="900430">
                    <a:moveTo>
                      <a:pt x="103334" y="282867"/>
                    </a:moveTo>
                    <a:lnTo>
                      <a:pt x="103334" y="282867"/>
                    </a:lnTo>
                    <a:lnTo>
                      <a:pt x="42163" y="161491"/>
                    </a:lnTo>
                  </a:path>
                  <a:path w="760095" h="900430">
                    <a:moveTo>
                      <a:pt x="155593" y="402300"/>
                    </a:moveTo>
                    <a:lnTo>
                      <a:pt x="155593" y="402300"/>
                    </a:lnTo>
                    <a:lnTo>
                      <a:pt x="103334" y="282867"/>
                    </a:lnTo>
                  </a:path>
                  <a:path w="760095" h="900430">
                    <a:moveTo>
                      <a:pt x="223893" y="510762"/>
                    </a:moveTo>
                    <a:lnTo>
                      <a:pt x="223893" y="510762"/>
                    </a:lnTo>
                    <a:lnTo>
                      <a:pt x="155593" y="402300"/>
                    </a:lnTo>
                  </a:path>
                  <a:path w="760095" h="900430">
                    <a:moveTo>
                      <a:pt x="301391" y="605165"/>
                    </a:moveTo>
                    <a:lnTo>
                      <a:pt x="301391" y="605165"/>
                    </a:lnTo>
                    <a:lnTo>
                      <a:pt x="223893" y="510762"/>
                    </a:lnTo>
                  </a:path>
                  <a:path w="760095" h="900430">
                    <a:moveTo>
                      <a:pt x="379486" y="699112"/>
                    </a:moveTo>
                    <a:lnTo>
                      <a:pt x="379486" y="699112"/>
                    </a:lnTo>
                    <a:lnTo>
                      <a:pt x="301391" y="605165"/>
                    </a:lnTo>
                  </a:path>
                  <a:path w="760095" h="900430">
                    <a:moveTo>
                      <a:pt x="491074" y="766063"/>
                    </a:moveTo>
                    <a:lnTo>
                      <a:pt x="491074" y="766063"/>
                    </a:lnTo>
                    <a:lnTo>
                      <a:pt x="379486" y="699112"/>
                    </a:lnTo>
                  </a:path>
                  <a:path w="760095" h="900430">
                    <a:moveTo>
                      <a:pt x="612602" y="819402"/>
                    </a:moveTo>
                    <a:lnTo>
                      <a:pt x="612602" y="819402"/>
                    </a:lnTo>
                    <a:lnTo>
                      <a:pt x="491074" y="766063"/>
                    </a:lnTo>
                  </a:path>
                  <a:path w="760095" h="900430">
                    <a:moveTo>
                      <a:pt x="759847" y="900262"/>
                    </a:moveTo>
                    <a:lnTo>
                      <a:pt x="759847" y="900262"/>
                    </a:lnTo>
                    <a:lnTo>
                      <a:pt x="612602" y="819402"/>
                    </a:lnTo>
                  </a:path>
                </a:pathLst>
              </a:custGeom>
              <a:ln w="958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5" name="object 442">
                <a:extLst>
                  <a:ext uri="{FF2B5EF4-FFF2-40B4-BE49-F238E27FC236}">
                    <a16:creationId xmlns:a16="http://schemas.microsoft.com/office/drawing/2014/main" id="{0CF4086A-EAC5-B63D-0272-A45398A6D31C}"/>
                  </a:ext>
                </a:extLst>
              </p:cNvPr>
              <p:cNvSpPr/>
              <p:nvPr/>
            </p:nvSpPr>
            <p:spPr>
              <a:xfrm>
                <a:off x="8843620" y="1793341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35932" y="0"/>
                    </a:moveTo>
                    <a:lnTo>
                      <a:pt x="0" y="0"/>
                    </a:lnTo>
                    <a:lnTo>
                      <a:pt x="0" y="34401"/>
                    </a:lnTo>
                    <a:lnTo>
                      <a:pt x="35932" y="34401"/>
                    </a:lnTo>
                    <a:lnTo>
                      <a:pt x="3593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6" name="object 443">
                <a:extLst>
                  <a:ext uri="{FF2B5EF4-FFF2-40B4-BE49-F238E27FC236}">
                    <a16:creationId xmlns:a16="http://schemas.microsoft.com/office/drawing/2014/main" id="{EDA1CB19-4B0A-CF96-9F35-B8FE875C590E}"/>
                  </a:ext>
                </a:extLst>
              </p:cNvPr>
              <p:cNvSpPr/>
              <p:nvPr/>
            </p:nvSpPr>
            <p:spPr>
              <a:xfrm>
                <a:off x="8843620" y="1793341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0" y="0"/>
                    </a:moveTo>
                    <a:lnTo>
                      <a:pt x="35932" y="0"/>
                    </a:lnTo>
                    <a:lnTo>
                      <a:pt x="35932" y="34401"/>
                    </a:lnTo>
                    <a:lnTo>
                      <a:pt x="0" y="34401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7" name="object 444">
                <a:extLst>
                  <a:ext uri="{FF2B5EF4-FFF2-40B4-BE49-F238E27FC236}">
                    <a16:creationId xmlns:a16="http://schemas.microsoft.com/office/drawing/2014/main" id="{DEDFC9D5-590B-9679-CF40-BF23105C1387}"/>
                  </a:ext>
                </a:extLst>
              </p:cNvPr>
              <p:cNvSpPr/>
              <p:nvPr/>
            </p:nvSpPr>
            <p:spPr>
              <a:xfrm>
                <a:off x="8886980" y="1955062"/>
                <a:ext cx="3556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925">
                    <a:moveTo>
                      <a:pt x="35034" y="0"/>
                    </a:moveTo>
                    <a:lnTo>
                      <a:pt x="0" y="0"/>
                    </a:lnTo>
                    <a:lnTo>
                      <a:pt x="0" y="34401"/>
                    </a:lnTo>
                    <a:lnTo>
                      <a:pt x="35034" y="34401"/>
                    </a:lnTo>
                    <a:lnTo>
                      <a:pt x="350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8" name="object 445">
                <a:extLst>
                  <a:ext uri="{FF2B5EF4-FFF2-40B4-BE49-F238E27FC236}">
                    <a16:creationId xmlns:a16="http://schemas.microsoft.com/office/drawing/2014/main" id="{AD5CD618-8D5E-3A3B-6668-96B7A41F5A9E}"/>
                  </a:ext>
                </a:extLst>
              </p:cNvPr>
              <p:cNvSpPr/>
              <p:nvPr/>
            </p:nvSpPr>
            <p:spPr>
              <a:xfrm>
                <a:off x="8886980" y="1955062"/>
                <a:ext cx="3556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925">
                    <a:moveTo>
                      <a:pt x="0" y="0"/>
                    </a:moveTo>
                    <a:lnTo>
                      <a:pt x="35034" y="0"/>
                    </a:lnTo>
                    <a:lnTo>
                      <a:pt x="35034" y="34401"/>
                    </a:lnTo>
                    <a:lnTo>
                      <a:pt x="0" y="34401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9" name="object 446">
                <a:extLst>
                  <a:ext uri="{FF2B5EF4-FFF2-40B4-BE49-F238E27FC236}">
                    <a16:creationId xmlns:a16="http://schemas.microsoft.com/office/drawing/2014/main" id="{A03558BC-5BF6-A2B9-91F1-8692362AD65A}"/>
                  </a:ext>
                </a:extLst>
              </p:cNvPr>
              <p:cNvSpPr/>
              <p:nvPr/>
            </p:nvSpPr>
            <p:spPr>
              <a:xfrm>
                <a:off x="8947253" y="2076209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35932" y="0"/>
                    </a:moveTo>
                    <a:lnTo>
                      <a:pt x="0" y="0"/>
                    </a:lnTo>
                    <a:lnTo>
                      <a:pt x="0" y="34401"/>
                    </a:lnTo>
                    <a:lnTo>
                      <a:pt x="35932" y="34401"/>
                    </a:lnTo>
                    <a:lnTo>
                      <a:pt x="3593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0" name="object 447">
                <a:extLst>
                  <a:ext uri="{FF2B5EF4-FFF2-40B4-BE49-F238E27FC236}">
                    <a16:creationId xmlns:a16="http://schemas.microsoft.com/office/drawing/2014/main" id="{DE057705-2459-814E-2777-615C44867C1A}"/>
                  </a:ext>
                </a:extLst>
              </p:cNvPr>
              <p:cNvSpPr/>
              <p:nvPr/>
            </p:nvSpPr>
            <p:spPr>
              <a:xfrm>
                <a:off x="8947253" y="2076209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0" y="0"/>
                    </a:moveTo>
                    <a:lnTo>
                      <a:pt x="35932" y="0"/>
                    </a:lnTo>
                    <a:lnTo>
                      <a:pt x="35932" y="34401"/>
                    </a:lnTo>
                    <a:lnTo>
                      <a:pt x="0" y="34401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1" name="object 448">
                <a:extLst>
                  <a:ext uri="{FF2B5EF4-FFF2-40B4-BE49-F238E27FC236}">
                    <a16:creationId xmlns:a16="http://schemas.microsoft.com/office/drawing/2014/main" id="{741D7355-6A36-0E05-CF60-52225C253238}"/>
                  </a:ext>
                </a:extLst>
              </p:cNvPr>
              <p:cNvSpPr/>
              <p:nvPr/>
            </p:nvSpPr>
            <p:spPr>
              <a:xfrm>
                <a:off x="8999214" y="2196557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35932" y="0"/>
                    </a:moveTo>
                    <a:lnTo>
                      <a:pt x="0" y="0"/>
                    </a:lnTo>
                    <a:lnTo>
                      <a:pt x="0" y="33715"/>
                    </a:lnTo>
                    <a:lnTo>
                      <a:pt x="35932" y="33715"/>
                    </a:lnTo>
                    <a:lnTo>
                      <a:pt x="3593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2" name="object 449">
                <a:extLst>
                  <a:ext uri="{FF2B5EF4-FFF2-40B4-BE49-F238E27FC236}">
                    <a16:creationId xmlns:a16="http://schemas.microsoft.com/office/drawing/2014/main" id="{47426800-B41A-827D-841A-394D7B3118C6}"/>
                  </a:ext>
                </a:extLst>
              </p:cNvPr>
              <p:cNvSpPr/>
              <p:nvPr/>
            </p:nvSpPr>
            <p:spPr>
              <a:xfrm>
                <a:off x="8999214" y="2196557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0" y="0"/>
                    </a:moveTo>
                    <a:lnTo>
                      <a:pt x="35932" y="0"/>
                    </a:lnTo>
                    <a:lnTo>
                      <a:pt x="35932" y="33715"/>
                    </a:lnTo>
                    <a:lnTo>
                      <a:pt x="0" y="3371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3" name="object 450">
                <a:extLst>
                  <a:ext uri="{FF2B5EF4-FFF2-40B4-BE49-F238E27FC236}">
                    <a16:creationId xmlns:a16="http://schemas.microsoft.com/office/drawing/2014/main" id="{BDDB3DE2-0E52-D65A-D808-62F2E1082950}"/>
                  </a:ext>
                </a:extLst>
              </p:cNvPr>
              <p:cNvSpPr/>
              <p:nvPr/>
            </p:nvSpPr>
            <p:spPr>
              <a:xfrm>
                <a:off x="9068410" y="2304104"/>
                <a:ext cx="3683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829" h="34289">
                    <a:moveTo>
                      <a:pt x="36219" y="0"/>
                    </a:moveTo>
                    <a:lnTo>
                      <a:pt x="0" y="0"/>
                    </a:lnTo>
                    <a:lnTo>
                      <a:pt x="0" y="34287"/>
                    </a:lnTo>
                    <a:lnTo>
                      <a:pt x="36219" y="34287"/>
                    </a:lnTo>
                    <a:lnTo>
                      <a:pt x="3621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4" name="object 451">
                <a:extLst>
                  <a:ext uri="{FF2B5EF4-FFF2-40B4-BE49-F238E27FC236}">
                    <a16:creationId xmlns:a16="http://schemas.microsoft.com/office/drawing/2014/main" id="{26CA0054-500D-8939-184A-65CB4271FD53}"/>
                  </a:ext>
                </a:extLst>
              </p:cNvPr>
              <p:cNvSpPr/>
              <p:nvPr/>
            </p:nvSpPr>
            <p:spPr>
              <a:xfrm>
                <a:off x="9068410" y="2304104"/>
                <a:ext cx="3683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829" h="34289">
                    <a:moveTo>
                      <a:pt x="0" y="0"/>
                    </a:moveTo>
                    <a:lnTo>
                      <a:pt x="36219" y="0"/>
                    </a:lnTo>
                    <a:lnTo>
                      <a:pt x="36219" y="34287"/>
                    </a:lnTo>
                    <a:lnTo>
                      <a:pt x="0" y="3428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5" name="object 452">
                <a:extLst>
                  <a:ext uri="{FF2B5EF4-FFF2-40B4-BE49-F238E27FC236}">
                    <a16:creationId xmlns:a16="http://schemas.microsoft.com/office/drawing/2014/main" id="{428946CF-1F17-E308-6855-F44F4730B300}"/>
                  </a:ext>
                </a:extLst>
              </p:cNvPr>
              <p:cNvSpPr/>
              <p:nvPr/>
            </p:nvSpPr>
            <p:spPr>
              <a:xfrm>
                <a:off x="9145908" y="2398850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35034" y="0"/>
                    </a:moveTo>
                    <a:lnTo>
                      <a:pt x="0" y="0"/>
                    </a:lnTo>
                    <a:lnTo>
                      <a:pt x="0" y="34287"/>
                    </a:lnTo>
                    <a:lnTo>
                      <a:pt x="35034" y="34287"/>
                    </a:lnTo>
                    <a:lnTo>
                      <a:pt x="350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6" name="object 453">
                <a:extLst>
                  <a:ext uri="{FF2B5EF4-FFF2-40B4-BE49-F238E27FC236}">
                    <a16:creationId xmlns:a16="http://schemas.microsoft.com/office/drawing/2014/main" id="{7993B5CB-9527-9B68-A5F8-5CEFB9243270}"/>
                  </a:ext>
                </a:extLst>
              </p:cNvPr>
              <p:cNvSpPr/>
              <p:nvPr/>
            </p:nvSpPr>
            <p:spPr>
              <a:xfrm>
                <a:off x="9145908" y="2398850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0" y="0"/>
                    </a:moveTo>
                    <a:lnTo>
                      <a:pt x="35034" y="0"/>
                    </a:lnTo>
                    <a:lnTo>
                      <a:pt x="35034" y="34287"/>
                    </a:lnTo>
                    <a:lnTo>
                      <a:pt x="0" y="3428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7" name="object 454">
                <a:extLst>
                  <a:ext uri="{FF2B5EF4-FFF2-40B4-BE49-F238E27FC236}">
                    <a16:creationId xmlns:a16="http://schemas.microsoft.com/office/drawing/2014/main" id="{A820F8F8-CFE5-B899-0132-7F7EC846372D}"/>
                  </a:ext>
                </a:extLst>
              </p:cNvPr>
              <p:cNvSpPr/>
              <p:nvPr/>
            </p:nvSpPr>
            <p:spPr>
              <a:xfrm>
                <a:off x="9224291" y="2492454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35046" y="0"/>
                    </a:moveTo>
                    <a:lnTo>
                      <a:pt x="0" y="0"/>
                    </a:lnTo>
                    <a:lnTo>
                      <a:pt x="0" y="34287"/>
                    </a:lnTo>
                    <a:lnTo>
                      <a:pt x="35046" y="34287"/>
                    </a:lnTo>
                    <a:lnTo>
                      <a:pt x="3504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8" name="object 455">
                <a:extLst>
                  <a:ext uri="{FF2B5EF4-FFF2-40B4-BE49-F238E27FC236}">
                    <a16:creationId xmlns:a16="http://schemas.microsoft.com/office/drawing/2014/main" id="{CF196F0C-EFB5-C268-8629-E1D1E4422A62}"/>
                  </a:ext>
                </a:extLst>
              </p:cNvPr>
              <p:cNvSpPr/>
              <p:nvPr/>
            </p:nvSpPr>
            <p:spPr>
              <a:xfrm>
                <a:off x="9224291" y="2492454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0" y="0"/>
                    </a:moveTo>
                    <a:lnTo>
                      <a:pt x="35046" y="0"/>
                    </a:lnTo>
                    <a:lnTo>
                      <a:pt x="35046" y="34287"/>
                    </a:lnTo>
                    <a:lnTo>
                      <a:pt x="0" y="3428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9" name="object 456">
                <a:extLst>
                  <a:ext uri="{FF2B5EF4-FFF2-40B4-BE49-F238E27FC236}">
                    <a16:creationId xmlns:a16="http://schemas.microsoft.com/office/drawing/2014/main" id="{995D87DE-8A13-F8C5-4382-FE910F963801}"/>
                  </a:ext>
                </a:extLst>
              </p:cNvPr>
              <p:cNvSpPr/>
              <p:nvPr/>
            </p:nvSpPr>
            <p:spPr>
              <a:xfrm>
                <a:off x="9335639" y="2559416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35884" y="0"/>
                    </a:moveTo>
                    <a:lnTo>
                      <a:pt x="0" y="0"/>
                    </a:lnTo>
                    <a:lnTo>
                      <a:pt x="0" y="34332"/>
                    </a:lnTo>
                    <a:lnTo>
                      <a:pt x="35884" y="34332"/>
                    </a:lnTo>
                    <a:lnTo>
                      <a:pt x="3588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0" name="object 457">
                <a:extLst>
                  <a:ext uri="{FF2B5EF4-FFF2-40B4-BE49-F238E27FC236}">
                    <a16:creationId xmlns:a16="http://schemas.microsoft.com/office/drawing/2014/main" id="{2888D726-0050-22CF-FDC8-505F71C309EE}"/>
                  </a:ext>
                </a:extLst>
              </p:cNvPr>
              <p:cNvSpPr/>
              <p:nvPr/>
            </p:nvSpPr>
            <p:spPr>
              <a:xfrm>
                <a:off x="9335639" y="2559416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0" y="0"/>
                    </a:moveTo>
                    <a:lnTo>
                      <a:pt x="35884" y="0"/>
                    </a:lnTo>
                    <a:lnTo>
                      <a:pt x="35884" y="34332"/>
                    </a:lnTo>
                    <a:lnTo>
                      <a:pt x="0" y="3433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1" name="object 458">
                <a:extLst>
                  <a:ext uri="{FF2B5EF4-FFF2-40B4-BE49-F238E27FC236}">
                    <a16:creationId xmlns:a16="http://schemas.microsoft.com/office/drawing/2014/main" id="{9C36D3C6-5896-A6CA-242F-AF2110E0ED5D}"/>
                  </a:ext>
                </a:extLst>
              </p:cNvPr>
              <p:cNvSpPr/>
              <p:nvPr/>
            </p:nvSpPr>
            <p:spPr>
              <a:xfrm>
                <a:off x="9456210" y="2613601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35884" y="0"/>
                    </a:moveTo>
                    <a:lnTo>
                      <a:pt x="0" y="0"/>
                    </a:lnTo>
                    <a:lnTo>
                      <a:pt x="0" y="34332"/>
                    </a:lnTo>
                    <a:lnTo>
                      <a:pt x="35884" y="34332"/>
                    </a:lnTo>
                    <a:lnTo>
                      <a:pt x="3588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2" name="object 459">
                <a:extLst>
                  <a:ext uri="{FF2B5EF4-FFF2-40B4-BE49-F238E27FC236}">
                    <a16:creationId xmlns:a16="http://schemas.microsoft.com/office/drawing/2014/main" id="{8E26569B-6EF0-A979-F90C-00E50EB84681}"/>
                  </a:ext>
                </a:extLst>
              </p:cNvPr>
              <p:cNvSpPr/>
              <p:nvPr/>
            </p:nvSpPr>
            <p:spPr>
              <a:xfrm>
                <a:off x="9456210" y="2613601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0" y="0"/>
                    </a:moveTo>
                    <a:lnTo>
                      <a:pt x="35884" y="0"/>
                    </a:lnTo>
                    <a:lnTo>
                      <a:pt x="35884" y="34332"/>
                    </a:lnTo>
                    <a:lnTo>
                      <a:pt x="0" y="3433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3" name="object 460">
                <a:extLst>
                  <a:ext uri="{FF2B5EF4-FFF2-40B4-BE49-F238E27FC236}">
                    <a16:creationId xmlns:a16="http://schemas.microsoft.com/office/drawing/2014/main" id="{31A972A1-6DF1-F401-AB11-E0182B184D07}"/>
                  </a:ext>
                </a:extLst>
              </p:cNvPr>
              <p:cNvSpPr/>
              <p:nvPr/>
            </p:nvSpPr>
            <p:spPr>
              <a:xfrm>
                <a:off x="9603814" y="2693616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35884" y="0"/>
                    </a:moveTo>
                    <a:lnTo>
                      <a:pt x="0" y="0"/>
                    </a:lnTo>
                    <a:lnTo>
                      <a:pt x="0" y="34332"/>
                    </a:lnTo>
                    <a:lnTo>
                      <a:pt x="35884" y="34332"/>
                    </a:lnTo>
                    <a:lnTo>
                      <a:pt x="3588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4" name="object 461">
                <a:extLst>
                  <a:ext uri="{FF2B5EF4-FFF2-40B4-BE49-F238E27FC236}">
                    <a16:creationId xmlns:a16="http://schemas.microsoft.com/office/drawing/2014/main" id="{867E2A65-DC51-0D02-98F3-9FA0CB77344E}"/>
                  </a:ext>
                </a:extLst>
              </p:cNvPr>
              <p:cNvSpPr/>
              <p:nvPr/>
            </p:nvSpPr>
            <p:spPr>
              <a:xfrm>
                <a:off x="9603814" y="2693616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0" y="0"/>
                    </a:moveTo>
                    <a:lnTo>
                      <a:pt x="35884" y="0"/>
                    </a:lnTo>
                    <a:lnTo>
                      <a:pt x="35884" y="34332"/>
                    </a:lnTo>
                    <a:lnTo>
                      <a:pt x="0" y="3433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5" name="object 462">
                <a:extLst>
                  <a:ext uri="{FF2B5EF4-FFF2-40B4-BE49-F238E27FC236}">
                    <a16:creationId xmlns:a16="http://schemas.microsoft.com/office/drawing/2014/main" id="{2183FEDC-953C-162F-5705-8F461E92AF2C}"/>
                  </a:ext>
                </a:extLst>
              </p:cNvPr>
              <p:cNvSpPr/>
              <p:nvPr/>
            </p:nvSpPr>
            <p:spPr>
              <a:xfrm>
                <a:off x="8957050" y="2012664"/>
                <a:ext cx="967740" cy="699135"/>
              </a:xfrm>
              <a:custGeom>
                <a:avLst/>
                <a:gdLst/>
                <a:ahLst/>
                <a:cxnLst/>
                <a:rect l="l" t="t" r="r" b="b"/>
                <a:pathLst>
                  <a:path w="967740" h="699135">
                    <a:moveTo>
                      <a:pt x="43060" y="121147"/>
                    </a:moveTo>
                    <a:lnTo>
                      <a:pt x="43060" y="121147"/>
                    </a:lnTo>
                    <a:lnTo>
                      <a:pt x="0" y="0"/>
                    </a:lnTo>
                  </a:path>
                  <a:path w="967740" h="699135">
                    <a:moveTo>
                      <a:pt x="95320" y="228694"/>
                    </a:moveTo>
                    <a:lnTo>
                      <a:pt x="95320" y="228694"/>
                    </a:lnTo>
                    <a:lnTo>
                      <a:pt x="43060" y="121147"/>
                    </a:lnTo>
                  </a:path>
                  <a:path w="967740" h="699135">
                    <a:moveTo>
                      <a:pt x="181729" y="322297"/>
                    </a:moveTo>
                    <a:lnTo>
                      <a:pt x="181729" y="322297"/>
                    </a:lnTo>
                    <a:lnTo>
                      <a:pt x="95320" y="228694"/>
                    </a:lnTo>
                  </a:path>
                  <a:path w="967740" h="699135">
                    <a:moveTo>
                      <a:pt x="258928" y="404015"/>
                    </a:moveTo>
                    <a:lnTo>
                      <a:pt x="258928" y="404015"/>
                    </a:lnTo>
                    <a:lnTo>
                      <a:pt x="181729" y="322297"/>
                    </a:lnTo>
                  </a:path>
                  <a:path w="967740" h="699135">
                    <a:moveTo>
                      <a:pt x="354188" y="497961"/>
                    </a:moveTo>
                    <a:lnTo>
                      <a:pt x="354188" y="497961"/>
                    </a:lnTo>
                    <a:lnTo>
                      <a:pt x="258928" y="404015"/>
                    </a:lnTo>
                  </a:path>
                  <a:path w="967740" h="699135">
                    <a:moveTo>
                      <a:pt x="482773" y="551003"/>
                    </a:moveTo>
                    <a:lnTo>
                      <a:pt x="482773" y="551003"/>
                    </a:lnTo>
                    <a:lnTo>
                      <a:pt x="354188" y="497961"/>
                    </a:lnTo>
                  </a:path>
                  <a:path w="967740" h="699135">
                    <a:moveTo>
                      <a:pt x="604301" y="605200"/>
                    </a:moveTo>
                    <a:lnTo>
                      <a:pt x="604301" y="605200"/>
                    </a:lnTo>
                    <a:lnTo>
                      <a:pt x="482773" y="551003"/>
                    </a:lnTo>
                  </a:path>
                  <a:path w="967740" h="699135">
                    <a:moveTo>
                      <a:pt x="759918" y="658539"/>
                    </a:moveTo>
                    <a:lnTo>
                      <a:pt x="759918" y="658539"/>
                    </a:lnTo>
                    <a:lnTo>
                      <a:pt x="604301" y="605200"/>
                    </a:lnTo>
                  </a:path>
                  <a:path w="967740" h="699135">
                    <a:moveTo>
                      <a:pt x="967688" y="699112"/>
                    </a:moveTo>
                    <a:lnTo>
                      <a:pt x="967688" y="699112"/>
                    </a:lnTo>
                    <a:lnTo>
                      <a:pt x="759918" y="658539"/>
                    </a:lnTo>
                  </a:path>
                </a:pathLst>
              </a:custGeom>
              <a:ln w="9580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6" name="object 463">
                <a:extLst>
                  <a:ext uri="{FF2B5EF4-FFF2-40B4-BE49-F238E27FC236}">
                    <a16:creationId xmlns:a16="http://schemas.microsoft.com/office/drawing/2014/main" id="{E9BD420D-3F0E-99BE-199B-9CE30FDA02FF}"/>
                  </a:ext>
                </a:extLst>
              </p:cNvPr>
              <p:cNvSpPr/>
              <p:nvPr/>
            </p:nvSpPr>
            <p:spPr>
              <a:xfrm>
                <a:off x="8938055" y="1995406"/>
                <a:ext cx="3619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3655">
                    <a:moveTo>
                      <a:pt x="35920" y="0"/>
                    </a:moveTo>
                    <a:lnTo>
                      <a:pt x="0" y="0"/>
                    </a:lnTo>
                    <a:lnTo>
                      <a:pt x="0" y="33486"/>
                    </a:lnTo>
                    <a:lnTo>
                      <a:pt x="35920" y="33486"/>
                    </a:lnTo>
                    <a:lnTo>
                      <a:pt x="3592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7" name="object 464">
                <a:extLst>
                  <a:ext uri="{FF2B5EF4-FFF2-40B4-BE49-F238E27FC236}">
                    <a16:creationId xmlns:a16="http://schemas.microsoft.com/office/drawing/2014/main" id="{67AC579A-3491-FC80-F5C0-9E0C173B6C6A}"/>
                  </a:ext>
                </a:extLst>
              </p:cNvPr>
              <p:cNvSpPr/>
              <p:nvPr/>
            </p:nvSpPr>
            <p:spPr>
              <a:xfrm>
                <a:off x="8938055" y="1995406"/>
                <a:ext cx="3619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3655">
                    <a:moveTo>
                      <a:pt x="0" y="0"/>
                    </a:moveTo>
                    <a:lnTo>
                      <a:pt x="35920" y="0"/>
                    </a:lnTo>
                    <a:lnTo>
                      <a:pt x="35920" y="33486"/>
                    </a:lnTo>
                    <a:lnTo>
                      <a:pt x="0" y="334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8" name="object 465">
                <a:extLst>
                  <a:ext uri="{FF2B5EF4-FFF2-40B4-BE49-F238E27FC236}">
                    <a16:creationId xmlns:a16="http://schemas.microsoft.com/office/drawing/2014/main" id="{283C5280-817A-E3E0-3AE1-037DFA110133}"/>
                  </a:ext>
                </a:extLst>
              </p:cNvPr>
              <p:cNvSpPr/>
              <p:nvPr/>
            </p:nvSpPr>
            <p:spPr>
              <a:xfrm>
                <a:off x="8982288" y="2115982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35932" y="0"/>
                    </a:moveTo>
                    <a:lnTo>
                      <a:pt x="0" y="0"/>
                    </a:lnTo>
                    <a:lnTo>
                      <a:pt x="0" y="34287"/>
                    </a:lnTo>
                    <a:lnTo>
                      <a:pt x="35932" y="34287"/>
                    </a:lnTo>
                    <a:lnTo>
                      <a:pt x="3593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9" name="object 466">
                <a:extLst>
                  <a:ext uri="{FF2B5EF4-FFF2-40B4-BE49-F238E27FC236}">
                    <a16:creationId xmlns:a16="http://schemas.microsoft.com/office/drawing/2014/main" id="{885E3DFD-8EE5-EB25-4192-587674A9E0BD}"/>
                  </a:ext>
                </a:extLst>
              </p:cNvPr>
              <p:cNvSpPr/>
              <p:nvPr/>
            </p:nvSpPr>
            <p:spPr>
              <a:xfrm>
                <a:off x="8982288" y="2115982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0" y="0"/>
                    </a:moveTo>
                    <a:lnTo>
                      <a:pt x="35932" y="0"/>
                    </a:lnTo>
                    <a:lnTo>
                      <a:pt x="35932" y="34287"/>
                    </a:lnTo>
                    <a:lnTo>
                      <a:pt x="0" y="3428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0" name="object 467">
                <a:extLst>
                  <a:ext uri="{FF2B5EF4-FFF2-40B4-BE49-F238E27FC236}">
                    <a16:creationId xmlns:a16="http://schemas.microsoft.com/office/drawing/2014/main" id="{D1A6652B-9D67-9356-4686-005DEFC01F2A}"/>
                  </a:ext>
                </a:extLst>
              </p:cNvPr>
              <p:cNvSpPr/>
              <p:nvPr/>
            </p:nvSpPr>
            <p:spPr>
              <a:xfrm>
                <a:off x="9034260" y="2224101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35034" y="0"/>
                    </a:moveTo>
                    <a:lnTo>
                      <a:pt x="0" y="0"/>
                    </a:lnTo>
                    <a:lnTo>
                      <a:pt x="0" y="33715"/>
                    </a:lnTo>
                    <a:lnTo>
                      <a:pt x="35034" y="33715"/>
                    </a:lnTo>
                    <a:lnTo>
                      <a:pt x="350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1" name="object 468">
                <a:extLst>
                  <a:ext uri="{FF2B5EF4-FFF2-40B4-BE49-F238E27FC236}">
                    <a16:creationId xmlns:a16="http://schemas.microsoft.com/office/drawing/2014/main" id="{37775596-138F-A794-85E4-DF9DB5C614CD}"/>
                  </a:ext>
                </a:extLst>
              </p:cNvPr>
              <p:cNvSpPr/>
              <p:nvPr/>
            </p:nvSpPr>
            <p:spPr>
              <a:xfrm>
                <a:off x="9034260" y="2224101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0" y="0"/>
                    </a:moveTo>
                    <a:lnTo>
                      <a:pt x="35034" y="0"/>
                    </a:lnTo>
                    <a:lnTo>
                      <a:pt x="35034" y="33715"/>
                    </a:lnTo>
                    <a:lnTo>
                      <a:pt x="0" y="3371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2" name="object 469">
                <a:extLst>
                  <a:ext uri="{FF2B5EF4-FFF2-40B4-BE49-F238E27FC236}">
                    <a16:creationId xmlns:a16="http://schemas.microsoft.com/office/drawing/2014/main" id="{3B9C7B34-2E0D-2970-4DA5-DD059619542E}"/>
                  </a:ext>
                </a:extLst>
              </p:cNvPr>
              <p:cNvSpPr/>
              <p:nvPr/>
            </p:nvSpPr>
            <p:spPr>
              <a:xfrm>
                <a:off x="9120669" y="2317933"/>
                <a:ext cx="35560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3655">
                    <a:moveTo>
                      <a:pt x="35034" y="0"/>
                    </a:moveTo>
                    <a:lnTo>
                      <a:pt x="0" y="0"/>
                    </a:lnTo>
                    <a:lnTo>
                      <a:pt x="0" y="33486"/>
                    </a:lnTo>
                    <a:lnTo>
                      <a:pt x="35034" y="33486"/>
                    </a:lnTo>
                    <a:lnTo>
                      <a:pt x="350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3" name="object 470">
                <a:extLst>
                  <a:ext uri="{FF2B5EF4-FFF2-40B4-BE49-F238E27FC236}">
                    <a16:creationId xmlns:a16="http://schemas.microsoft.com/office/drawing/2014/main" id="{61C0E87E-C414-DF85-FBF2-0282A37B659D}"/>
                  </a:ext>
                </a:extLst>
              </p:cNvPr>
              <p:cNvSpPr/>
              <p:nvPr/>
            </p:nvSpPr>
            <p:spPr>
              <a:xfrm>
                <a:off x="9120669" y="2317933"/>
                <a:ext cx="35560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3655">
                    <a:moveTo>
                      <a:pt x="0" y="0"/>
                    </a:moveTo>
                    <a:lnTo>
                      <a:pt x="35034" y="0"/>
                    </a:lnTo>
                    <a:lnTo>
                      <a:pt x="35034" y="33486"/>
                    </a:lnTo>
                    <a:lnTo>
                      <a:pt x="0" y="334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4" name="object 471">
                <a:extLst>
                  <a:ext uri="{FF2B5EF4-FFF2-40B4-BE49-F238E27FC236}">
                    <a16:creationId xmlns:a16="http://schemas.microsoft.com/office/drawing/2014/main" id="{6F27625A-1C2D-6200-6030-46E7EB895BC3}"/>
                  </a:ext>
                </a:extLst>
              </p:cNvPr>
              <p:cNvSpPr/>
              <p:nvPr/>
            </p:nvSpPr>
            <p:spPr>
              <a:xfrm>
                <a:off x="9197270" y="2398850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35932" y="0"/>
                    </a:moveTo>
                    <a:lnTo>
                      <a:pt x="0" y="0"/>
                    </a:lnTo>
                    <a:lnTo>
                      <a:pt x="0" y="34287"/>
                    </a:lnTo>
                    <a:lnTo>
                      <a:pt x="35932" y="34287"/>
                    </a:lnTo>
                    <a:lnTo>
                      <a:pt x="3593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5" name="object 472">
                <a:extLst>
                  <a:ext uri="{FF2B5EF4-FFF2-40B4-BE49-F238E27FC236}">
                    <a16:creationId xmlns:a16="http://schemas.microsoft.com/office/drawing/2014/main" id="{8C1F5D96-4224-CC4F-F920-8EFA2993F826}"/>
                  </a:ext>
                </a:extLst>
              </p:cNvPr>
              <p:cNvSpPr/>
              <p:nvPr/>
            </p:nvSpPr>
            <p:spPr>
              <a:xfrm>
                <a:off x="9197270" y="2398850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0" y="0"/>
                    </a:moveTo>
                    <a:lnTo>
                      <a:pt x="35932" y="0"/>
                    </a:lnTo>
                    <a:lnTo>
                      <a:pt x="35932" y="34287"/>
                    </a:lnTo>
                    <a:lnTo>
                      <a:pt x="0" y="3428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6" name="object 473">
                <a:extLst>
                  <a:ext uri="{FF2B5EF4-FFF2-40B4-BE49-F238E27FC236}">
                    <a16:creationId xmlns:a16="http://schemas.microsoft.com/office/drawing/2014/main" id="{FD1CB63E-A511-12EE-77D2-9D84B296CB20}"/>
                  </a:ext>
                </a:extLst>
              </p:cNvPr>
              <p:cNvSpPr/>
              <p:nvPr/>
            </p:nvSpPr>
            <p:spPr>
              <a:xfrm>
                <a:off x="9293476" y="2492454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34987" y="0"/>
                    </a:moveTo>
                    <a:lnTo>
                      <a:pt x="0" y="0"/>
                    </a:lnTo>
                    <a:lnTo>
                      <a:pt x="0" y="34287"/>
                    </a:lnTo>
                    <a:lnTo>
                      <a:pt x="34987" y="34287"/>
                    </a:lnTo>
                    <a:lnTo>
                      <a:pt x="3498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7" name="object 474">
                <a:extLst>
                  <a:ext uri="{FF2B5EF4-FFF2-40B4-BE49-F238E27FC236}">
                    <a16:creationId xmlns:a16="http://schemas.microsoft.com/office/drawing/2014/main" id="{954BC08A-CBBA-BEE3-1C3C-955B3FDC65B7}"/>
                  </a:ext>
                </a:extLst>
              </p:cNvPr>
              <p:cNvSpPr/>
              <p:nvPr/>
            </p:nvSpPr>
            <p:spPr>
              <a:xfrm>
                <a:off x="9293476" y="2492454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0" y="0"/>
                    </a:moveTo>
                    <a:lnTo>
                      <a:pt x="34987" y="0"/>
                    </a:lnTo>
                    <a:lnTo>
                      <a:pt x="34987" y="34287"/>
                    </a:lnTo>
                    <a:lnTo>
                      <a:pt x="0" y="3428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8" name="object 475">
                <a:extLst>
                  <a:ext uri="{FF2B5EF4-FFF2-40B4-BE49-F238E27FC236}">
                    <a16:creationId xmlns:a16="http://schemas.microsoft.com/office/drawing/2014/main" id="{E3CAE6FB-A4E3-9760-1027-5004950547F4}"/>
                  </a:ext>
                </a:extLst>
              </p:cNvPr>
              <p:cNvSpPr/>
              <p:nvPr/>
            </p:nvSpPr>
            <p:spPr>
              <a:xfrm>
                <a:off x="9422001" y="2546627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36003" y="0"/>
                    </a:moveTo>
                    <a:lnTo>
                      <a:pt x="0" y="0"/>
                    </a:lnTo>
                    <a:lnTo>
                      <a:pt x="0" y="34355"/>
                    </a:lnTo>
                    <a:lnTo>
                      <a:pt x="36003" y="34355"/>
                    </a:lnTo>
                    <a:lnTo>
                      <a:pt x="36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9" name="object 476">
                <a:extLst>
                  <a:ext uri="{FF2B5EF4-FFF2-40B4-BE49-F238E27FC236}">
                    <a16:creationId xmlns:a16="http://schemas.microsoft.com/office/drawing/2014/main" id="{AAAD378C-65ED-F0C7-C3BE-50F68BC88990}"/>
                  </a:ext>
                </a:extLst>
              </p:cNvPr>
              <p:cNvSpPr/>
              <p:nvPr/>
            </p:nvSpPr>
            <p:spPr>
              <a:xfrm>
                <a:off x="9422001" y="2546627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0" y="0"/>
                    </a:moveTo>
                    <a:lnTo>
                      <a:pt x="36003" y="0"/>
                    </a:lnTo>
                    <a:lnTo>
                      <a:pt x="36003" y="34355"/>
                    </a:lnTo>
                    <a:lnTo>
                      <a:pt x="0" y="3435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0" name="object 477">
                <a:extLst>
                  <a:ext uri="{FF2B5EF4-FFF2-40B4-BE49-F238E27FC236}">
                    <a16:creationId xmlns:a16="http://schemas.microsoft.com/office/drawing/2014/main" id="{16D992E6-0CE0-D390-A261-D7661A0D0BCC}"/>
                  </a:ext>
                </a:extLst>
              </p:cNvPr>
              <p:cNvSpPr/>
              <p:nvPr/>
            </p:nvSpPr>
            <p:spPr>
              <a:xfrm>
                <a:off x="9542571" y="2600835"/>
                <a:ext cx="3619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3655">
                    <a:moveTo>
                      <a:pt x="36003" y="0"/>
                    </a:moveTo>
                    <a:lnTo>
                      <a:pt x="0" y="0"/>
                    </a:lnTo>
                    <a:lnTo>
                      <a:pt x="0" y="33486"/>
                    </a:lnTo>
                    <a:lnTo>
                      <a:pt x="36003" y="33486"/>
                    </a:lnTo>
                    <a:lnTo>
                      <a:pt x="36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1" name="object 478">
                <a:extLst>
                  <a:ext uri="{FF2B5EF4-FFF2-40B4-BE49-F238E27FC236}">
                    <a16:creationId xmlns:a16="http://schemas.microsoft.com/office/drawing/2014/main" id="{CE6323B8-F977-DB59-3943-98E075A33BBA}"/>
                  </a:ext>
                </a:extLst>
              </p:cNvPr>
              <p:cNvSpPr/>
              <p:nvPr/>
            </p:nvSpPr>
            <p:spPr>
              <a:xfrm>
                <a:off x="9542571" y="2600835"/>
                <a:ext cx="3619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3655">
                    <a:moveTo>
                      <a:pt x="0" y="0"/>
                    </a:moveTo>
                    <a:lnTo>
                      <a:pt x="36003" y="0"/>
                    </a:lnTo>
                    <a:lnTo>
                      <a:pt x="36003" y="33486"/>
                    </a:lnTo>
                    <a:lnTo>
                      <a:pt x="0" y="334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2" name="object 479">
                <a:extLst>
                  <a:ext uri="{FF2B5EF4-FFF2-40B4-BE49-F238E27FC236}">
                    <a16:creationId xmlns:a16="http://schemas.microsoft.com/office/drawing/2014/main" id="{95971A1D-5909-EDE1-985F-DF14F3130482}"/>
                  </a:ext>
                </a:extLst>
              </p:cNvPr>
              <p:cNvSpPr/>
              <p:nvPr/>
            </p:nvSpPr>
            <p:spPr>
              <a:xfrm>
                <a:off x="9698189" y="2653328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36003" y="0"/>
                    </a:moveTo>
                    <a:lnTo>
                      <a:pt x="0" y="0"/>
                    </a:lnTo>
                    <a:lnTo>
                      <a:pt x="0" y="34332"/>
                    </a:lnTo>
                    <a:lnTo>
                      <a:pt x="36003" y="34332"/>
                    </a:lnTo>
                    <a:lnTo>
                      <a:pt x="36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3" name="object 480">
                <a:extLst>
                  <a:ext uri="{FF2B5EF4-FFF2-40B4-BE49-F238E27FC236}">
                    <a16:creationId xmlns:a16="http://schemas.microsoft.com/office/drawing/2014/main" id="{020F15BB-629C-0871-5DF6-E462C371CD12}"/>
                  </a:ext>
                </a:extLst>
              </p:cNvPr>
              <p:cNvSpPr/>
              <p:nvPr/>
            </p:nvSpPr>
            <p:spPr>
              <a:xfrm>
                <a:off x="9698189" y="2653328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0" y="0"/>
                    </a:moveTo>
                    <a:lnTo>
                      <a:pt x="36003" y="0"/>
                    </a:lnTo>
                    <a:lnTo>
                      <a:pt x="36003" y="34332"/>
                    </a:lnTo>
                    <a:lnTo>
                      <a:pt x="0" y="3433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4" name="object 481">
                <a:extLst>
                  <a:ext uri="{FF2B5EF4-FFF2-40B4-BE49-F238E27FC236}">
                    <a16:creationId xmlns:a16="http://schemas.microsoft.com/office/drawing/2014/main" id="{3E3B82D4-541E-A1BD-7291-8D603E4D5B5F}"/>
                  </a:ext>
                </a:extLst>
              </p:cNvPr>
              <p:cNvSpPr/>
              <p:nvPr/>
            </p:nvSpPr>
            <p:spPr>
              <a:xfrm>
                <a:off x="9906915" y="2693616"/>
                <a:ext cx="3556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925">
                    <a:moveTo>
                      <a:pt x="35046" y="0"/>
                    </a:moveTo>
                    <a:lnTo>
                      <a:pt x="0" y="0"/>
                    </a:lnTo>
                    <a:lnTo>
                      <a:pt x="0" y="34332"/>
                    </a:lnTo>
                    <a:lnTo>
                      <a:pt x="35046" y="34332"/>
                    </a:lnTo>
                    <a:lnTo>
                      <a:pt x="3504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5" name="object 482">
                <a:extLst>
                  <a:ext uri="{FF2B5EF4-FFF2-40B4-BE49-F238E27FC236}">
                    <a16:creationId xmlns:a16="http://schemas.microsoft.com/office/drawing/2014/main" id="{2C26CD71-2CC6-BD69-6337-1924B3224319}"/>
                  </a:ext>
                </a:extLst>
              </p:cNvPr>
              <p:cNvSpPr/>
              <p:nvPr/>
            </p:nvSpPr>
            <p:spPr>
              <a:xfrm>
                <a:off x="9906915" y="2693616"/>
                <a:ext cx="3556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925">
                    <a:moveTo>
                      <a:pt x="0" y="0"/>
                    </a:moveTo>
                    <a:lnTo>
                      <a:pt x="35046" y="0"/>
                    </a:lnTo>
                    <a:lnTo>
                      <a:pt x="35046" y="34332"/>
                    </a:lnTo>
                    <a:lnTo>
                      <a:pt x="0" y="3433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6" name="object 483">
                <a:extLst>
                  <a:ext uri="{FF2B5EF4-FFF2-40B4-BE49-F238E27FC236}">
                    <a16:creationId xmlns:a16="http://schemas.microsoft.com/office/drawing/2014/main" id="{46088BB5-B524-1919-74D4-EEF4D6EA8BD4}"/>
                  </a:ext>
                </a:extLst>
              </p:cNvPr>
              <p:cNvSpPr/>
              <p:nvPr/>
            </p:nvSpPr>
            <p:spPr>
              <a:xfrm>
                <a:off x="9121555" y="2174385"/>
                <a:ext cx="1390650" cy="632460"/>
              </a:xfrm>
              <a:custGeom>
                <a:avLst/>
                <a:gdLst/>
                <a:ahLst/>
                <a:cxnLst/>
                <a:rect l="l" t="t" r="r" b="b"/>
                <a:pathLst>
                  <a:path w="1390650" h="632460">
                    <a:moveTo>
                      <a:pt x="77497" y="133947"/>
                    </a:moveTo>
                    <a:lnTo>
                      <a:pt x="77497" y="133947"/>
                    </a:lnTo>
                    <a:lnTo>
                      <a:pt x="0" y="0"/>
                    </a:lnTo>
                  </a:path>
                  <a:path w="1390650" h="632460">
                    <a:moveTo>
                      <a:pt x="163607" y="242294"/>
                    </a:moveTo>
                    <a:lnTo>
                      <a:pt x="163607" y="242294"/>
                    </a:lnTo>
                    <a:lnTo>
                      <a:pt x="77497" y="133947"/>
                    </a:lnTo>
                  </a:path>
                  <a:path w="1390650" h="632460">
                    <a:moveTo>
                      <a:pt x="249969" y="294754"/>
                    </a:moveTo>
                    <a:lnTo>
                      <a:pt x="249969" y="294754"/>
                    </a:lnTo>
                    <a:lnTo>
                      <a:pt x="163607" y="242294"/>
                    </a:lnTo>
                  </a:path>
                  <a:path w="1390650" h="632460">
                    <a:moveTo>
                      <a:pt x="379510" y="376517"/>
                    </a:moveTo>
                    <a:lnTo>
                      <a:pt x="379510" y="376517"/>
                    </a:lnTo>
                    <a:lnTo>
                      <a:pt x="249969" y="294754"/>
                    </a:lnTo>
                  </a:path>
                  <a:path w="1390650" h="632460">
                    <a:moveTo>
                      <a:pt x="518143" y="456531"/>
                    </a:moveTo>
                    <a:lnTo>
                      <a:pt x="518143" y="456531"/>
                    </a:lnTo>
                    <a:lnTo>
                      <a:pt x="379510" y="376517"/>
                    </a:lnTo>
                  </a:path>
                  <a:path w="1390650" h="632460">
                    <a:moveTo>
                      <a:pt x="682612" y="496818"/>
                    </a:moveTo>
                    <a:lnTo>
                      <a:pt x="682612" y="496818"/>
                    </a:lnTo>
                    <a:lnTo>
                      <a:pt x="518143" y="456531"/>
                    </a:lnTo>
                  </a:path>
                  <a:path w="1390650" h="632460">
                    <a:moveTo>
                      <a:pt x="941935" y="564055"/>
                    </a:moveTo>
                    <a:lnTo>
                      <a:pt x="941935" y="564055"/>
                    </a:lnTo>
                    <a:lnTo>
                      <a:pt x="682612" y="496818"/>
                    </a:lnTo>
                  </a:path>
                  <a:path w="1390650" h="632460">
                    <a:moveTo>
                      <a:pt x="1173746" y="604342"/>
                    </a:moveTo>
                    <a:lnTo>
                      <a:pt x="1173746" y="604342"/>
                    </a:lnTo>
                    <a:lnTo>
                      <a:pt x="941935" y="564055"/>
                    </a:lnTo>
                  </a:path>
                  <a:path w="1390650" h="632460">
                    <a:moveTo>
                      <a:pt x="1390606" y="631863"/>
                    </a:moveTo>
                    <a:lnTo>
                      <a:pt x="1390606" y="631863"/>
                    </a:lnTo>
                    <a:lnTo>
                      <a:pt x="1173746" y="604342"/>
                    </a:lnTo>
                  </a:path>
                </a:pathLst>
              </a:custGeom>
              <a:ln w="958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7" name="object 484">
                <a:extLst>
                  <a:ext uri="{FF2B5EF4-FFF2-40B4-BE49-F238E27FC236}">
                    <a16:creationId xmlns:a16="http://schemas.microsoft.com/office/drawing/2014/main" id="{D2E419BD-697D-91D7-7648-52E6CE319E69}"/>
                  </a:ext>
                </a:extLst>
              </p:cNvPr>
              <p:cNvSpPr/>
              <p:nvPr/>
            </p:nvSpPr>
            <p:spPr>
              <a:xfrm>
                <a:off x="9102847" y="2157127"/>
                <a:ext cx="3619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3655">
                    <a:moveTo>
                      <a:pt x="35932" y="0"/>
                    </a:moveTo>
                    <a:lnTo>
                      <a:pt x="0" y="0"/>
                    </a:lnTo>
                    <a:lnTo>
                      <a:pt x="0" y="33486"/>
                    </a:lnTo>
                    <a:lnTo>
                      <a:pt x="35932" y="33486"/>
                    </a:lnTo>
                    <a:lnTo>
                      <a:pt x="3593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8" name="object 485">
                <a:extLst>
                  <a:ext uri="{FF2B5EF4-FFF2-40B4-BE49-F238E27FC236}">
                    <a16:creationId xmlns:a16="http://schemas.microsoft.com/office/drawing/2014/main" id="{B39621C1-8853-BBDD-7637-273384DCA8A1}"/>
                  </a:ext>
                </a:extLst>
              </p:cNvPr>
              <p:cNvSpPr/>
              <p:nvPr/>
            </p:nvSpPr>
            <p:spPr>
              <a:xfrm>
                <a:off x="9102847" y="2157127"/>
                <a:ext cx="3619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3655">
                    <a:moveTo>
                      <a:pt x="0" y="0"/>
                    </a:moveTo>
                    <a:lnTo>
                      <a:pt x="35932" y="0"/>
                    </a:lnTo>
                    <a:lnTo>
                      <a:pt x="35932" y="33486"/>
                    </a:lnTo>
                    <a:lnTo>
                      <a:pt x="0" y="334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9" name="object 486">
                <a:extLst>
                  <a:ext uri="{FF2B5EF4-FFF2-40B4-BE49-F238E27FC236}">
                    <a16:creationId xmlns:a16="http://schemas.microsoft.com/office/drawing/2014/main" id="{4CF656A2-94CF-1561-7431-0BB4FA89ECF7}"/>
                  </a:ext>
                </a:extLst>
              </p:cNvPr>
              <p:cNvSpPr/>
              <p:nvPr/>
            </p:nvSpPr>
            <p:spPr>
              <a:xfrm>
                <a:off x="9180058" y="2291303"/>
                <a:ext cx="3619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3655">
                    <a:moveTo>
                      <a:pt x="35920" y="0"/>
                    </a:moveTo>
                    <a:lnTo>
                      <a:pt x="0" y="0"/>
                    </a:lnTo>
                    <a:lnTo>
                      <a:pt x="0" y="33486"/>
                    </a:lnTo>
                    <a:lnTo>
                      <a:pt x="35920" y="33486"/>
                    </a:lnTo>
                    <a:lnTo>
                      <a:pt x="3592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0" name="object 487">
                <a:extLst>
                  <a:ext uri="{FF2B5EF4-FFF2-40B4-BE49-F238E27FC236}">
                    <a16:creationId xmlns:a16="http://schemas.microsoft.com/office/drawing/2014/main" id="{48B23C79-0753-081C-2BED-AAC4AF372ACC}"/>
                  </a:ext>
                </a:extLst>
              </p:cNvPr>
              <p:cNvSpPr/>
              <p:nvPr/>
            </p:nvSpPr>
            <p:spPr>
              <a:xfrm>
                <a:off x="9180058" y="2291303"/>
                <a:ext cx="3619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3655">
                    <a:moveTo>
                      <a:pt x="0" y="0"/>
                    </a:moveTo>
                    <a:lnTo>
                      <a:pt x="35920" y="0"/>
                    </a:lnTo>
                    <a:lnTo>
                      <a:pt x="35920" y="33486"/>
                    </a:lnTo>
                    <a:lnTo>
                      <a:pt x="0" y="334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1" name="object 488">
                <a:extLst>
                  <a:ext uri="{FF2B5EF4-FFF2-40B4-BE49-F238E27FC236}">
                    <a16:creationId xmlns:a16="http://schemas.microsoft.com/office/drawing/2014/main" id="{EFFC89B2-19B5-3334-0B4A-5134C6382513}"/>
                  </a:ext>
                </a:extLst>
              </p:cNvPr>
              <p:cNvSpPr/>
              <p:nvPr/>
            </p:nvSpPr>
            <p:spPr>
              <a:xfrm>
                <a:off x="9266455" y="2398850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35932" y="0"/>
                    </a:moveTo>
                    <a:lnTo>
                      <a:pt x="0" y="0"/>
                    </a:lnTo>
                    <a:lnTo>
                      <a:pt x="0" y="34287"/>
                    </a:lnTo>
                    <a:lnTo>
                      <a:pt x="35932" y="34287"/>
                    </a:lnTo>
                    <a:lnTo>
                      <a:pt x="3593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2" name="object 489">
                <a:extLst>
                  <a:ext uri="{FF2B5EF4-FFF2-40B4-BE49-F238E27FC236}">
                    <a16:creationId xmlns:a16="http://schemas.microsoft.com/office/drawing/2014/main" id="{A5E17CF4-7BB3-7413-A9ED-68D9F40EA322}"/>
                  </a:ext>
                </a:extLst>
              </p:cNvPr>
              <p:cNvSpPr/>
              <p:nvPr/>
            </p:nvSpPr>
            <p:spPr>
              <a:xfrm>
                <a:off x="9266455" y="2398850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0" y="0"/>
                    </a:moveTo>
                    <a:lnTo>
                      <a:pt x="35932" y="0"/>
                    </a:lnTo>
                    <a:lnTo>
                      <a:pt x="35932" y="34287"/>
                    </a:lnTo>
                    <a:lnTo>
                      <a:pt x="0" y="3428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3" name="object 490">
                <a:extLst>
                  <a:ext uri="{FF2B5EF4-FFF2-40B4-BE49-F238E27FC236}">
                    <a16:creationId xmlns:a16="http://schemas.microsoft.com/office/drawing/2014/main" id="{0BFDF9E8-E399-BE7B-BE46-00CFAFF92908}"/>
                  </a:ext>
                </a:extLst>
              </p:cNvPr>
              <p:cNvSpPr/>
              <p:nvPr/>
            </p:nvSpPr>
            <p:spPr>
              <a:xfrm>
                <a:off x="9352864" y="2451881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35884" y="0"/>
                    </a:moveTo>
                    <a:lnTo>
                      <a:pt x="0" y="0"/>
                    </a:lnTo>
                    <a:lnTo>
                      <a:pt x="0" y="33715"/>
                    </a:lnTo>
                    <a:lnTo>
                      <a:pt x="35884" y="33715"/>
                    </a:lnTo>
                    <a:lnTo>
                      <a:pt x="3588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4" name="object 491">
                <a:extLst>
                  <a:ext uri="{FF2B5EF4-FFF2-40B4-BE49-F238E27FC236}">
                    <a16:creationId xmlns:a16="http://schemas.microsoft.com/office/drawing/2014/main" id="{C35F068E-1525-8A68-7890-CD11753A813A}"/>
                  </a:ext>
                </a:extLst>
              </p:cNvPr>
              <p:cNvSpPr/>
              <p:nvPr/>
            </p:nvSpPr>
            <p:spPr>
              <a:xfrm>
                <a:off x="9352864" y="2451881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0" y="0"/>
                    </a:moveTo>
                    <a:lnTo>
                      <a:pt x="35884" y="0"/>
                    </a:lnTo>
                    <a:lnTo>
                      <a:pt x="35884" y="33715"/>
                    </a:lnTo>
                    <a:lnTo>
                      <a:pt x="0" y="3371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5" name="object 492">
                <a:extLst>
                  <a:ext uri="{FF2B5EF4-FFF2-40B4-BE49-F238E27FC236}">
                    <a16:creationId xmlns:a16="http://schemas.microsoft.com/office/drawing/2014/main" id="{E77D8024-7098-0267-2021-55B915E75E75}"/>
                  </a:ext>
                </a:extLst>
              </p:cNvPr>
              <p:cNvSpPr/>
              <p:nvPr/>
            </p:nvSpPr>
            <p:spPr>
              <a:xfrm>
                <a:off x="9483243" y="2532798"/>
                <a:ext cx="3556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925">
                    <a:moveTo>
                      <a:pt x="35046" y="0"/>
                    </a:moveTo>
                    <a:lnTo>
                      <a:pt x="0" y="0"/>
                    </a:lnTo>
                    <a:lnTo>
                      <a:pt x="0" y="34561"/>
                    </a:lnTo>
                    <a:lnTo>
                      <a:pt x="35046" y="34561"/>
                    </a:lnTo>
                    <a:lnTo>
                      <a:pt x="3504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6" name="object 493">
                <a:extLst>
                  <a:ext uri="{FF2B5EF4-FFF2-40B4-BE49-F238E27FC236}">
                    <a16:creationId xmlns:a16="http://schemas.microsoft.com/office/drawing/2014/main" id="{1383B13C-DB07-58CB-3D69-E9DF6D2D184C}"/>
                  </a:ext>
                </a:extLst>
              </p:cNvPr>
              <p:cNvSpPr/>
              <p:nvPr/>
            </p:nvSpPr>
            <p:spPr>
              <a:xfrm>
                <a:off x="9483243" y="2532798"/>
                <a:ext cx="3556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925">
                    <a:moveTo>
                      <a:pt x="0" y="0"/>
                    </a:moveTo>
                    <a:lnTo>
                      <a:pt x="35046" y="0"/>
                    </a:lnTo>
                    <a:lnTo>
                      <a:pt x="35046" y="34561"/>
                    </a:lnTo>
                    <a:lnTo>
                      <a:pt x="0" y="34561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7" name="object 494">
                <a:extLst>
                  <a:ext uri="{FF2B5EF4-FFF2-40B4-BE49-F238E27FC236}">
                    <a16:creationId xmlns:a16="http://schemas.microsoft.com/office/drawing/2014/main" id="{32D92168-C754-1030-1C22-87803750B4CE}"/>
                  </a:ext>
                </a:extLst>
              </p:cNvPr>
              <p:cNvSpPr/>
              <p:nvPr/>
            </p:nvSpPr>
            <p:spPr>
              <a:xfrm>
                <a:off x="9620679" y="2613601"/>
                <a:ext cx="3683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829" h="34925">
                    <a:moveTo>
                      <a:pt x="36242" y="0"/>
                    </a:moveTo>
                    <a:lnTo>
                      <a:pt x="0" y="0"/>
                    </a:lnTo>
                    <a:lnTo>
                      <a:pt x="0" y="34332"/>
                    </a:lnTo>
                    <a:lnTo>
                      <a:pt x="36242" y="34332"/>
                    </a:lnTo>
                    <a:lnTo>
                      <a:pt x="3624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8" name="object 495">
                <a:extLst>
                  <a:ext uri="{FF2B5EF4-FFF2-40B4-BE49-F238E27FC236}">
                    <a16:creationId xmlns:a16="http://schemas.microsoft.com/office/drawing/2014/main" id="{0F664A6A-800F-2458-CBF0-376905A6E561}"/>
                  </a:ext>
                </a:extLst>
              </p:cNvPr>
              <p:cNvSpPr/>
              <p:nvPr/>
            </p:nvSpPr>
            <p:spPr>
              <a:xfrm>
                <a:off x="9620679" y="2613601"/>
                <a:ext cx="3683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829" h="34925">
                    <a:moveTo>
                      <a:pt x="0" y="0"/>
                    </a:moveTo>
                    <a:lnTo>
                      <a:pt x="36242" y="0"/>
                    </a:lnTo>
                    <a:lnTo>
                      <a:pt x="36242" y="34332"/>
                    </a:lnTo>
                    <a:lnTo>
                      <a:pt x="0" y="3433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9" name="object 496">
                <a:extLst>
                  <a:ext uri="{FF2B5EF4-FFF2-40B4-BE49-F238E27FC236}">
                    <a16:creationId xmlns:a16="http://schemas.microsoft.com/office/drawing/2014/main" id="{C9976305-47BC-F4A0-E424-7C572DDAA11C}"/>
                  </a:ext>
                </a:extLst>
              </p:cNvPr>
              <p:cNvSpPr/>
              <p:nvPr/>
            </p:nvSpPr>
            <p:spPr>
              <a:xfrm>
                <a:off x="9785507" y="2653328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35884" y="0"/>
                    </a:moveTo>
                    <a:lnTo>
                      <a:pt x="0" y="0"/>
                    </a:lnTo>
                    <a:lnTo>
                      <a:pt x="0" y="34332"/>
                    </a:lnTo>
                    <a:lnTo>
                      <a:pt x="35884" y="34332"/>
                    </a:lnTo>
                    <a:lnTo>
                      <a:pt x="3588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0" name="object 497">
                <a:extLst>
                  <a:ext uri="{FF2B5EF4-FFF2-40B4-BE49-F238E27FC236}">
                    <a16:creationId xmlns:a16="http://schemas.microsoft.com/office/drawing/2014/main" id="{087C38A8-8F8E-70A6-8B5B-5C29CEFBF47A}"/>
                  </a:ext>
                </a:extLst>
              </p:cNvPr>
              <p:cNvSpPr/>
              <p:nvPr/>
            </p:nvSpPr>
            <p:spPr>
              <a:xfrm>
                <a:off x="9785507" y="2653328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0" y="0"/>
                    </a:moveTo>
                    <a:lnTo>
                      <a:pt x="35884" y="0"/>
                    </a:lnTo>
                    <a:lnTo>
                      <a:pt x="35884" y="34332"/>
                    </a:lnTo>
                    <a:lnTo>
                      <a:pt x="0" y="3433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1" name="object 498">
                <a:extLst>
                  <a:ext uri="{FF2B5EF4-FFF2-40B4-BE49-F238E27FC236}">
                    <a16:creationId xmlns:a16="http://schemas.microsoft.com/office/drawing/2014/main" id="{3CBCE20A-1130-A508-0B88-3E56E2813D9D}"/>
                  </a:ext>
                </a:extLst>
              </p:cNvPr>
              <p:cNvSpPr/>
              <p:nvPr/>
            </p:nvSpPr>
            <p:spPr>
              <a:xfrm>
                <a:off x="10044471" y="2720279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35884" y="0"/>
                    </a:moveTo>
                    <a:lnTo>
                      <a:pt x="0" y="0"/>
                    </a:lnTo>
                    <a:lnTo>
                      <a:pt x="0" y="34332"/>
                    </a:lnTo>
                    <a:lnTo>
                      <a:pt x="35884" y="34332"/>
                    </a:lnTo>
                    <a:lnTo>
                      <a:pt x="3588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2" name="object 499">
                <a:extLst>
                  <a:ext uri="{FF2B5EF4-FFF2-40B4-BE49-F238E27FC236}">
                    <a16:creationId xmlns:a16="http://schemas.microsoft.com/office/drawing/2014/main" id="{3060059D-2164-1DD6-766E-C29C06C36512}"/>
                  </a:ext>
                </a:extLst>
              </p:cNvPr>
              <p:cNvSpPr/>
              <p:nvPr/>
            </p:nvSpPr>
            <p:spPr>
              <a:xfrm>
                <a:off x="10044471" y="2720279"/>
                <a:ext cx="3619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925">
                    <a:moveTo>
                      <a:pt x="0" y="0"/>
                    </a:moveTo>
                    <a:lnTo>
                      <a:pt x="35884" y="0"/>
                    </a:lnTo>
                    <a:lnTo>
                      <a:pt x="35884" y="34332"/>
                    </a:lnTo>
                    <a:lnTo>
                      <a:pt x="0" y="3433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3" name="object 500">
                <a:extLst>
                  <a:ext uri="{FF2B5EF4-FFF2-40B4-BE49-F238E27FC236}">
                    <a16:creationId xmlns:a16="http://schemas.microsoft.com/office/drawing/2014/main" id="{0F553367-05D8-82CD-0A09-75F7D9C72CA4}"/>
                  </a:ext>
                </a:extLst>
              </p:cNvPr>
              <p:cNvSpPr/>
              <p:nvPr/>
            </p:nvSpPr>
            <p:spPr>
              <a:xfrm>
                <a:off x="10277479" y="2761424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36003" y="0"/>
                    </a:moveTo>
                    <a:lnTo>
                      <a:pt x="0" y="0"/>
                    </a:lnTo>
                    <a:lnTo>
                      <a:pt x="0" y="33761"/>
                    </a:lnTo>
                    <a:lnTo>
                      <a:pt x="36003" y="33761"/>
                    </a:lnTo>
                    <a:lnTo>
                      <a:pt x="36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4" name="object 501">
                <a:extLst>
                  <a:ext uri="{FF2B5EF4-FFF2-40B4-BE49-F238E27FC236}">
                    <a16:creationId xmlns:a16="http://schemas.microsoft.com/office/drawing/2014/main" id="{771AB8CF-5569-63DF-17AF-CD5A7A2F7635}"/>
                  </a:ext>
                </a:extLst>
              </p:cNvPr>
              <p:cNvSpPr/>
              <p:nvPr/>
            </p:nvSpPr>
            <p:spPr>
              <a:xfrm>
                <a:off x="10277479" y="2761424"/>
                <a:ext cx="3619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4289">
                    <a:moveTo>
                      <a:pt x="0" y="0"/>
                    </a:moveTo>
                    <a:lnTo>
                      <a:pt x="36003" y="0"/>
                    </a:lnTo>
                    <a:lnTo>
                      <a:pt x="36003" y="33761"/>
                    </a:lnTo>
                    <a:lnTo>
                      <a:pt x="0" y="33761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5" name="object 502">
                <a:extLst>
                  <a:ext uri="{FF2B5EF4-FFF2-40B4-BE49-F238E27FC236}">
                    <a16:creationId xmlns:a16="http://schemas.microsoft.com/office/drawing/2014/main" id="{DCB2E74F-7E41-B28B-6933-54F18FE29158}"/>
                  </a:ext>
                </a:extLst>
              </p:cNvPr>
              <p:cNvSpPr/>
              <p:nvPr/>
            </p:nvSpPr>
            <p:spPr>
              <a:xfrm>
                <a:off x="10494339" y="2788945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35046" y="0"/>
                    </a:moveTo>
                    <a:lnTo>
                      <a:pt x="0" y="0"/>
                    </a:lnTo>
                    <a:lnTo>
                      <a:pt x="0" y="33761"/>
                    </a:lnTo>
                    <a:lnTo>
                      <a:pt x="35046" y="33761"/>
                    </a:lnTo>
                    <a:lnTo>
                      <a:pt x="3504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6" name="object 503">
                <a:extLst>
                  <a:ext uri="{FF2B5EF4-FFF2-40B4-BE49-F238E27FC236}">
                    <a16:creationId xmlns:a16="http://schemas.microsoft.com/office/drawing/2014/main" id="{A229BA7F-8DA7-CAD0-1875-A2D6EDDCD7F5}"/>
                  </a:ext>
                </a:extLst>
              </p:cNvPr>
              <p:cNvSpPr/>
              <p:nvPr/>
            </p:nvSpPr>
            <p:spPr>
              <a:xfrm>
                <a:off x="10494339" y="2788945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0" y="0"/>
                    </a:moveTo>
                    <a:lnTo>
                      <a:pt x="35046" y="0"/>
                    </a:lnTo>
                    <a:lnTo>
                      <a:pt x="35046" y="33761"/>
                    </a:lnTo>
                    <a:lnTo>
                      <a:pt x="0" y="33761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57" name="object 504">
              <a:extLst>
                <a:ext uri="{FF2B5EF4-FFF2-40B4-BE49-F238E27FC236}">
                  <a16:creationId xmlns:a16="http://schemas.microsoft.com/office/drawing/2014/main" id="{0E016583-8E12-5472-D683-453346EA1F3B}"/>
                </a:ext>
              </a:extLst>
            </p:cNvPr>
            <p:cNvSpPr txBox="1"/>
            <p:nvPr/>
          </p:nvSpPr>
          <p:spPr>
            <a:xfrm>
              <a:off x="5148051" y="2607039"/>
              <a:ext cx="83185" cy="14668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800" spc="5" dirty="0">
                  <a:latin typeface="Arial MT"/>
                  <a:cs typeface="Arial MT"/>
                </a:rPr>
                <a:t>8</a:t>
              </a:r>
              <a:endParaRPr sz="800">
                <a:latin typeface="Arial MT"/>
                <a:cs typeface="Arial MT"/>
              </a:endParaRPr>
            </a:p>
          </p:txBody>
        </p:sp>
        <p:sp>
          <p:nvSpPr>
            <p:cNvPr id="1058" name="object 505">
              <a:extLst>
                <a:ext uri="{FF2B5EF4-FFF2-40B4-BE49-F238E27FC236}">
                  <a16:creationId xmlns:a16="http://schemas.microsoft.com/office/drawing/2014/main" id="{9C555430-4004-7365-C693-2277576B1F37}"/>
                </a:ext>
              </a:extLst>
            </p:cNvPr>
            <p:cNvSpPr txBox="1"/>
            <p:nvPr/>
          </p:nvSpPr>
          <p:spPr>
            <a:xfrm>
              <a:off x="5089548" y="2338926"/>
              <a:ext cx="141605" cy="14668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800" spc="10" dirty="0">
                  <a:latin typeface="Arial MT"/>
                  <a:cs typeface="Arial MT"/>
                </a:rPr>
                <a:t>1</a:t>
              </a:r>
              <a:r>
                <a:rPr sz="800" spc="5" dirty="0">
                  <a:latin typeface="Arial MT"/>
                  <a:cs typeface="Arial MT"/>
                </a:rPr>
                <a:t>0</a:t>
              </a:r>
              <a:endParaRPr sz="800">
                <a:latin typeface="Arial MT"/>
                <a:cs typeface="Arial MT"/>
              </a:endParaRPr>
            </a:p>
          </p:txBody>
        </p:sp>
        <p:sp>
          <p:nvSpPr>
            <p:cNvPr id="1059" name="object 506">
              <a:extLst>
                <a:ext uri="{FF2B5EF4-FFF2-40B4-BE49-F238E27FC236}">
                  <a16:creationId xmlns:a16="http://schemas.microsoft.com/office/drawing/2014/main" id="{84B4062C-CA2A-1BE8-D8D1-81A0353ECB7B}"/>
                </a:ext>
              </a:extLst>
            </p:cNvPr>
            <p:cNvSpPr txBox="1"/>
            <p:nvPr/>
          </p:nvSpPr>
          <p:spPr>
            <a:xfrm>
              <a:off x="5089548" y="2069670"/>
              <a:ext cx="141605" cy="14668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800" spc="10" dirty="0">
                  <a:latin typeface="Arial MT"/>
                  <a:cs typeface="Arial MT"/>
                </a:rPr>
                <a:t>1</a:t>
              </a:r>
              <a:r>
                <a:rPr sz="800" spc="5" dirty="0">
                  <a:latin typeface="Arial MT"/>
                  <a:cs typeface="Arial MT"/>
                </a:rPr>
                <a:t>2</a:t>
              </a:r>
              <a:endParaRPr sz="800">
                <a:latin typeface="Arial MT"/>
                <a:cs typeface="Arial MT"/>
              </a:endParaRPr>
            </a:p>
          </p:txBody>
        </p:sp>
        <p:sp>
          <p:nvSpPr>
            <p:cNvPr id="1060" name="object 507">
              <a:extLst>
                <a:ext uri="{FF2B5EF4-FFF2-40B4-BE49-F238E27FC236}">
                  <a16:creationId xmlns:a16="http://schemas.microsoft.com/office/drawing/2014/main" id="{5CB81EB5-D7B3-7639-A973-757C6ABA2AF5}"/>
                </a:ext>
              </a:extLst>
            </p:cNvPr>
            <p:cNvSpPr txBox="1"/>
            <p:nvPr/>
          </p:nvSpPr>
          <p:spPr>
            <a:xfrm>
              <a:off x="5089548" y="1800745"/>
              <a:ext cx="141605" cy="14668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800" spc="10" dirty="0">
                  <a:latin typeface="Arial MT"/>
                  <a:cs typeface="Arial MT"/>
                </a:rPr>
                <a:t>1</a:t>
              </a:r>
              <a:r>
                <a:rPr sz="800" spc="5" dirty="0">
                  <a:latin typeface="Arial MT"/>
                  <a:cs typeface="Arial MT"/>
                </a:rPr>
                <a:t>4</a:t>
              </a:r>
              <a:endParaRPr sz="800">
                <a:latin typeface="Arial MT"/>
                <a:cs typeface="Arial MT"/>
              </a:endParaRPr>
            </a:p>
          </p:txBody>
        </p:sp>
        <p:sp>
          <p:nvSpPr>
            <p:cNvPr id="1061" name="object 508">
              <a:extLst>
                <a:ext uri="{FF2B5EF4-FFF2-40B4-BE49-F238E27FC236}">
                  <a16:creationId xmlns:a16="http://schemas.microsoft.com/office/drawing/2014/main" id="{117F3127-6072-E453-DFBA-FD23CB9FB376}"/>
                </a:ext>
              </a:extLst>
            </p:cNvPr>
            <p:cNvSpPr txBox="1"/>
            <p:nvPr/>
          </p:nvSpPr>
          <p:spPr>
            <a:xfrm>
              <a:off x="5089548" y="1531478"/>
              <a:ext cx="141605" cy="14668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800" spc="10" dirty="0">
                  <a:latin typeface="Arial MT"/>
                  <a:cs typeface="Arial MT"/>
                </a:rPr>
                <a:t>1</a:t>
              </a:r>
              <a:r>
                <a:rPr sz="800" spc="5" dirty="0">
                  <a:latin typeface="Arial MT"/>
                  <a:cs typeface="Arial MT"/>
                </a:rPr>
                <a:t>6</a:t>
              </a:r>
              <a:endParaRPr sz="800">
                <a:latin typeface="Arial MT"/>
                <a:cs typeface="Arial MT"/>
              </a:endParaRPr>
            </a:p>
          </p:txBody>
        </p:sp>
        <p:sp>
          <p:nvSpPr>
            <p:cNvPr id="1062" name="object 509">
              <a:extLst>
                <a:ext uri="{FF2B5EF4-FFF2-40B4-BE49-F238E27FC236}">
                  <a16:creationId xmlns:a16="http://schemas.microsoft.com/office/drawing/2014/main" id="{C14E1925-4306-02C1-1B56-B1D7F591F3FD}"/>
                </a:ext>
              </a:extLst>
            </p:cNvPr>
            <p:cNvSpPr txBox="1"/>
            <p:nvPr/>
          </p:nvSpPr>
          <p:spPr>
            <a:xfrm>
              <a:off x="5089548" y="1263353"/>
              <a:ext cx="141605" cy="14668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800" spc="10" dirty="0">
                  <a:latin typeface="Arial MT"/>
                  <a:cs typeface="Arial MT"/>
                </a:rPr>
                <a:t>1</a:t>
              </a:r>
              <a:r>
                <a:rPr sz="800" spc="5" dirty="0">
                  <a:latin typeface="Arial MT"/>
                  <a:cs typeface="Arial MT"/>
                </a:rPr>
                <a:t>8</a:t>
              </a:r>
              <a:endParaRPr sz="800">
                <a:latin typeface="Arial MT"/>
                <a:cs typeface="Arial MT"/>
              </a:endParaRPr>
            </a:p>
          </p:txBody>
        </p:sp>
        <p:sp>
          <p:nvSpPr>
            <p:cNvPr id="1063" name="object 510">
              <a:extLst>
                <a:ext uri="{FF2B5EF4-FFF2-40B4-BE49-F238E27FC236}">
                  <a16:creationId xmlns:a16="http://schemas.microsoft.com/office/drawing/2014/main" id="{051B1F32-0A41-40A8-F757-CB5C2DCD85DC}"/>
                </a:ext>
              </a:extLst>
            </p:cNvPr>
            <p:cNvSpPr txBox="1"/>
            <p:nvPr/>
          </p:nvSpPr>
          <p:spPr>
            <a:xfrm>
              <a:off x="5089548" y="995000"/>
              <a:ext cx="141605" cy="14668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800" spc="10" dirty="0">
                  <a:latin typeface="Arial MT"/>
                  <a:cs typeface="Arial MT"/>
                </a:rPr>
                <a:t>2</a:t>
              </a:r>
              <a:r>
                <a:rPr sz="800" spc="5" dirty="0">
                  <a:latin typeface="Arial MT"/>
                  <a:cs typeface="Arial MT"/>
                </a:rPr>
                <a:t>0</a:t>
              </a:r>
              <a:endParaRPr sz="800">
                <a:latin typeface="Arial MT"/>
                <a:cs typeface="Arial MT"/>
              </a:endParaRPr>
            </a:p>
          </p:txBody>
        </p:sp>
        <p:sp>
          <p:nvSpPr>
            <p:cNvPr id="1064" name="object 511">
              <a:extLst>
                <a:ext uri="{FF2B5EF4-FFF2-40B4-BE49-F238E27FC236}">
                  <a16:creationId xmlns:a16="http://schemas.microsoft.com/office/drawing/2014/main" id="{DB05FB52-7856-0591-B5D7-47C074B57ADD}"/>
                </a:ext>
              </a:extLst>
            </p:cNvPr>
            <p:cNvSpPr txBox="1"/>
            <p:nvPr/>
          </p:nvSpPr>
          <p:spPr>
            <a:xfrm>
              <a:off x="6928204" y="1155802"/>
              <a:ext cx="95250" cy="13589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700" spc="40" dirty="0">
                  <a:latin typeface="Arial MT"/>
                  <a:cs typeface="Arial MT"/>
                </a:rPr>
                <a:t>U</a:t>
              </a:r>
              <a:endParaRPr sz="700">
                <a:latin typeface="Arial MT"/>
                <a:cs typeface="Arial MT"/>
              </a:endParaRPr>
            </a:p>
          </p:txBody>
        </p:sp>
        <p:sp>
          <p:nvSpPr>
            <p:cNvPr id="1065" name="object 512">
              <a:extLst>
                <a:ext uri="{FF2B5EF4-FFF2-40B4-BE49-F238E27FC236}">
                  <a16:creationId xmlns:a16="http://schemas.microsoft.com/office/drawing/2014/main" id="{7D99A609-5861-C956-8914-D8222F6AE38D}"/>
                </a:ext>
              </a:extLst>
            </p:cNvPr>
            <p:cNvSpPr txBox="1"/>
            <p:nvPr/>
          </p:nvSpPr>
          <p:spPr>
            <a:xfrm>
              <a:off x="6998298" y="1231532"/>
              <a:ext cx="442595" cy="8953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400" spc="30" dirty="0">
                  <a:latin typeface="Arial MT"/>
                  <a:cs typeface="Arial MT"/>
                </a:rPr>
                <a:t>GEM</a:t>
              </a:r>
              <a:r>
                <a:rPr sz="400" spc="20" dirty="0">
                  <a:latin typeface="Arial MT"/>
                  <a:cs typeface="Arial MT"/>
                </a:rPr>
                <a:t>3</a:t>
              </a:r>
              <a:r>
                <a:rPr sz="400" dirty="0">
                  <a:latin typeface="Arial MT"/>
                  <a:cs typeface="Arial MT"/>
                </a:rPr>
                <a:t>      </a:t>
              </a:r>
              <a:r>
                <a:rPr sz="400" spc="-20" dirty="0">
                  <a:latin typeface="Arial MT"/>
                  <a:cs typeface="Arial MT"/>
                </a:rPr>
                <a:t> </a:t>
              </a:r>
              <a:r>
                <a:rPr sz="400" spc="35" dirty="0">
                  <a:latin typeface="Arial MT"/>
                  <a:cs typeface="Arial MT"/>
                </a:rPr>
                <a:t>G</a:t>
              </a:r>
              <a:r>
                <a:rPr sz="400" spc="25" dirty="0">
                  <a:latin typeface="Arial MT"/>
                  <a:cs typeface="Arial MT"/>
                </a:rPr>
                <a:t>EM</a:t>
              </a:r>
              <a:r>
                <a:rPr sz="400" spc="20" dirty="0">
                  <a:latin typeface="Arial MT"/>
                  <a:cs typeface="Arial MT"/>
                </a:rPr>
                <a:t>4</a:t>
              </a:r>
              <a:endParaRPr sz="400">
                <a:latin typeface="Arial MT"/>
                <a:cs typeface="Arial MT"/>
              </a:endParaRPr>
            </a:p>
          </p:txBody>
        </p:sp>
        <p:sp>
          <p:nvSpPr>
            <p:cNvPr id="1066" name="object 513">
              <a:extLst>
                <a:ext uri="{FF2B5EF4-FFF2-40B4-BE49-F238E27FC236}">
                  <a16:creationId xmlns:a16="http://schemas.microsoft.com/office/drawing/2014/main" id="{9A358942-96DB-FF0C-428C-FA3F9F5A3573}"/>
                </a:ext>
              </a:extLst>
            </p:cNvPr>
            <p:cNvSpPr txBox="1"/>
            <p:nvPr/>
          </p:nvSpPr>
          <p:spPr>
            <a:xfrm>
              <a:off x="7158342" y="1155802"/>
              <a:ext cx="527050" cy="13589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  <a:tabLst>
                  <a:tab pos="269240" algn="l"/>
                </a:tabLst>
              </a:pPr>
              <a:r>
                <a:rPr sz="700" spc="15" dirty="0">
                  <a:latin typeface="Arial MT"/>
                  <a:cs typeface="Arial MT"/>
                </a:rPr>
                <a:t>/</a:t>
              </a:r>
              <a:r>
                <a:rPr sz="700" spc="40" dirty="0">
                  <a:latin typeface="Arial MT"/>
                  <a:cs typeface="Arial MT"/>
                </a:rPr>
                <a:t>U	</a:t>
              </a:r>
              <a:r>
                <a:rPr sz="700" spc="35" dirty="0">
                  <a:latin typeface="Arial MT"/>
                  <a:cs typeface="Arial MT"/>
                </a:rPr>
                <a:t>=</a:t>
              </a:r>
              <a:r>
                <a:rPr sz="700" spc="30" dirty="0">
                  <a:latin typeface="Arial MT"/>
                  <a:cs typeface="Arial MT"/>
                </a:rPr>
                <a:t>0</a:t>
              </a:r>
              <a:r>
                <a:rPr sz="700" spc="10" dirty="0">
                  <a:latin typeface="Arial MT"/>
                  <a:cs typeface="Arial MT"/>
                </a:rPr>
                <a:t>.</a:t>
              </a:r>
              <a:r>
                <a:rPr sz="700" spc="30" dirty="0">
                  <a:latin typeface="Arial MT"/>
                  <a:cs typeface="Arial MT"/>
                </a:rPr>
                <a:t>95</a:t>
              </a:r>
              <a:endParaRPr sz="700">
                <a:latin typeface="Arial MT"/>
                <a:cs typeface="Arial MT"/>
              </a:endParaRPr>
            </a:p>
          </p:txBody>
        </p:sp>
        <p:grpSp>
          <p:nvGrpSpPr>
            <p:cNvPr id="1067" name="object 514">
              <a:extLst>
                <a:ext uri="{FF2B5EF4-FFF2-40B4-BE49-F238E27FC236}">
                  <a16:creationId xmlns:a16="http://schemas.microsoft.com/office/drawing/2014/main" id="{3B34FE74-5795-3ADC-9626-4C50506082D0}"/>
                </a:ext>
              </a:extLst>
            </p:cNvPr>
            <p:cNvGrpSpPr/>
            <p:nvPr/>
          </p:nvGrpSpPr>
          <p:grpSpPr>
            <a:xfrm>
              <a:off x="6936142" y="1354500"/>
              <a:ext cx="225425" cy="37465"/>
              <a:chOff x="10181930" y="1615633"/>
              <a:chExt cx="225425" cy="37465"/>
            </a:xfrm>
          </p:grpSpPr>
          <p:sp>
            <p:nvSpPr>
              <p:cNvPr id="1068" name="object 515">
                <a:extLst>
                  <a:ext uri="{FF2B5EF4-FFF2-40B4-BE49-F238E27FC236}">
                    <a16:creationId xmlns:a16="http://schemas.microsoft.com/office/drawing/2014/main" id="{2FF858A5-22C4-C3D7-347A-3348BB3BDCF2}"/>
                  </a:ext>
                </a:extLst>
              </p:cNvPr>
              <p:cNvSpPr/>
              <p:nvPr/>
            </p:nvSpPr>
            <p:spPr>
              <a:xfrm>
                <a:off x="10186692" y="1635050"/>
                <a:ext cx="215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5900">
                    <a:moveTo>
                      <a:pt x="0" y="0"/>
                    </a:moveTo>
                    <a:lnTo>
                      <a:pt x="89949" y="0"/>
                    </a:lnTo>
                  </a:path>
                  <a:path w="215900">
                    <a:moveTo>
                      <a:pt x="124996" y="0"/>
                    </a:moveTo>
                    <a:lnTo>
                      <a:pt x="215783" y="0"/>
                    </a:lnTo>
                  </a:path>
                </a:pathLst>
              </a:custGeom>
              <a:ln w="936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9" name="object 516">
                <a:extLst>
                  <a:ext uri="{FF2B5EF4-FFF2-40B4-BE49-F238E27FC236}">
                    <a16:creationId xmlns:a16="http://schemas.microsoft.com/office/drawing/2014/main" id="{1EB401E1-AF3D-775B-E519-C61F6713EA6C}"/>
                  </a:ext>
                </a:extLst>
              </p:cNvPr>
              <p:cNvSpPr/>
              <p:nvPr/>
            </p:nvSpPr>
            <p:spPr>
              <a:xfrm>
                <a:off x="10276642" y="1617221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0" y="0"/>
                    </a:moveTo>
                    <a:lnTo>
                      <a:pt x="35046" y="0"/>
                    </a:lnTo>
                    <a:lnTo>
                      <a:pt x="35046" y="34287"/>
                    </a:lnTo>
                    <a:lnTo>
                      <a:pt x="0" y="3428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70" name="object 517">
              <a:extLst>
                <a:ext uri="{FF2B5EF4-FFF2-40B4-BE49-F238E27FC236}">
                  <a16:creationId xmlns:a16="http://schemas.microsoft.com/office/drawing/2014/main" id="{53C020DC-49F6-7982-9008-09EEF5FFD062}"/>
                </a:ext>
              </a:extLst>
            </p:cNvPr>
            <p:cNvSpPr txBox="1"/>
            <p:nvPr/>
          </p:nvSpPr>
          <p:spPr>
            <a:xfrm>
              <a:off x="7171021" y="1300493"/>
              <a:ext cx="565785" cy="13589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  <a:tabLst>
                  <a:tab pos="242570" algn="l"/>
                </a:tabLst>
              </a:pPr>
              <a:r>
                <a:rPr sz="700" spc="40" dirty="0">
                  <a:latin typeface="Arial MT"/>
                  <a:cs typeface="Arial MT"/>
                </a:rPr>
                <a:t>U	</a:t>
              </a:r>
              <a:r>
                <a:rPr sz="700" spc="30" dirty="0">
                  <a:latin typeface="Arial MT"/>
                  <a:cs typeface="Arial MT"/>
                </a:rPr>
                <a:t>=235</a:t>
              </a:r>
              <a:r>
                <a:rPr sz="700" spc="-40" dirty="0">
                  <a:latin typeface="Arial MT"/>
                  <a:cs typeface="Arial MT"/>
                </a:rPr>
                <a:t> </a:t>
              </a:r>
              <a:r>
                <a:rPr sz="700" spc="35" dirty="0">
                  <a:latin typeface="Arial MT"/>
                  <a:cs typeface="Arial MT"/>
                </a:rPr>
                <a:t>V</a:t>
              </a:r>
              <a:endParaRPr sz="700">
                <a:latin typeface="Arial MT"/>
                <a:cs typeface="Arial MT"/>
              </a:endParaRPr>
            </a:p>
          </p:txBody>
        </p:sp>
        <p:grpSp>
          <p:nvGrpSpPr>
            <p:cNvPr id="1071" name="object 518">
              <a:extLst>
                <a:ext uri="{FF2B5EF4-FFF2-40B4-BE49-F238E27FC236}">
                  <a16:creationId xmlns:a16="http://schemas.microsoft.com/office/drawing/2014/main" id="{DFFDC571-788C-2091-6D4A-6902E1E463A9}"/>
                </a:ext>
              </a:extLst>
            </p:cNvPr>
            <p:cNvGrpSpPr/>
            <p:nvPr/>
          </p:nvGrpSpPr>
          <p:grpSpPr>
            <a:xfrm>
              <a:off x="6936142" y="1498848"/>
              <a:ext cx="225425" cy="38100"/>
              <a:chOff x="10181930" y="1759981"/>
              <a:chExt cx="225425" cy="38100"/>
            </a:xfrm>
          </p:grpSpPr>
          <p:sp>
            <p:nvSpPr>
              <p:cNvPr id="1072" name="object 519">
                <a:extLst>
                  <a:ext uri="{FF2B5EF4-FFF2-40B4-BE49-F238E27FC236}">
                    <a16:creationId xmlns:a16="http://schemas.microsoft.com/office/drawing/2014/main" id="{C73F3151-727D-BB98-FA32-F041E74C07C5}"/>
                  </a:ext>
                </a:extLst>
              </p:cNvPr>
              <p:cNvSpPr/>
              <p:nvPr/>
            </p:nvSpPr>
            <p:spPr>
              <a:xfrm>
                <a:off x="10186692" y="1779741"/>
                <a:ext cx="215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5900">
                    <a:moveTo>
                      <a:pt x="0" y="0"/>
                    </a:moveTo>
                    <a:lnTo>
                      <a:pt x="89949" y="0"/>
                    </a:lnTo>
                  </a:path>
                  <a:path w="215900">
                    <a:moveTo>
                      <a:pt x="124996" y="0"/>
                    </a:moveTo>
                    <a:lnTo>
                      <a:pt x="215783" y="0"/>
                    </a:lnTo>
                  </a:path>
                </a:pathLst>
              </a:custGeom>
              <a:ln w="9362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3" name="object 520">
                <a:extLst>
                  <a:ext uri="{FF2B5EF4-FFF2-40B4-BE49-F238E27FC236}">
                    <a16:creationId xmlns:a16="http://schemas.microsoft.com/office/drawing/2014/main" id="{A9AED0E9-78AB-A2C8-7E29-25251BDC4879}"/>
                  </a:ext>
                </a:extLst>
              </p:cNvPr>
              <p:cNvSpPr/>
              <p:nvPr/>
            </p:nvSpPr>
            <p:spPr>
              <a:xfrm>
                <a:off x="10276642" y="1761569"/>
                <a:ext cx="3556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925">
                    <a:moveTo>
                      <a:pt x="0" y="0"/>
                    </a:moveTo>
                    <a:lnTo>
                      <a:pt x="35046" y="0"/>
                    </a:lnTo>
                    <a:lnTo>
                      <a:pt x="35046" y="34401"/>
                    </a:lnTo>
                    <a:lnTo>
                      <a:pt x="0" y="34401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74" name="object 521">
              <a:extLst>
                <a:ext uri="{FF2B5EF4-FFF2-40B4-BE49-F238E27FC236}">
                  <a16:creationId xmlns:a16="http://schemas.microsoft.com/office/drawing/2014/main" id="{62D2E0CF-5389-14BF-C429-94E7E7256D8D}"/>
                </a:ext>
              </a:extLst>
            </p:cNvPr>
            <p:cNvSpPr txBox="1"/>
            <p:nvPr/>
          </p:nvSpPr>
          <p:spPr>
            <a:xfrm>
              <a:off x="7242071" y="1519543"/>
              <a:ext cx="185420" cy="8953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400" spc="25" dirty="0">
                  <a:latin typeface="Arial MT"/>
                  <a:cs typeface="Arial MT"/>
                </a:rPr>
                <a:t>GE</a:t>
              </a:r>
              <a:r>
                <a:rPr sz="400" spc="40" dirty="0">
                  <a:latin typeface="Arial MT"/>
                  <a:cs typeface="Arial MT"/>
                </a:rPr>
                <a:t>M</a:t>
              </a:r>
              <a:r>
                <a:rPr sz="400" spc="20" dirty="0">
                  <a:latin typeface="Arial MT"/>
                  <a:cs typeface="Arial MT"/>
                </a:rPr>
                <a:t>2</a:t>
              </a:r>
              <a:endParaRPr sz="400">
                <a:latin typeface="Arial MT"/>
                <a:cs typeface="Arial MT"/>
              </a:endParaRPr>
            </a:p>
          </p:txBody>
        </p:sp>
        <p:sp>
          <p:nvSpPr>
            <p:cNvPr id="1075" name="object 522">
              <a:extLst>
                <a:ext uri="{FF2B5EF4-FFF2-40B4-BE49-F238E27FC236}">
                  <a16:creationId xmlns:a16="http://schemas.microsoft.com/office/drawing/2014/main" id="{54C7ED64-2467-3556-68EC-97B5981C50D8}"/>
                </a:ext>
              </a:extLst>
            </p:cNvPr>
            <p:cNvSpPr txBox="1"/>
            <p:nvPr/>
          </p:nvSpPr>
          <p:spPr>
            <a:xfrm>
              <a:off x="7171021" y="1371675"/>
              <a:ext cx="565785" cy="209550"/>
            </a:xfrm>
            <a:prstGeom prst="rect">
              <a:avLst/>
            </a:prstGeom>
          </p:spPr>
          <p:txBody>
            <a:bodyPr vert="horz" wrap="square" lIns="0" tIns="18415" rIns="0" bIns="0" rtlCol="0">
              <a:spAutoFit/>
            </a:bodyPr>
            <a:lstStyle/>
            <a:p>
              <a:pPr marL="83185">
                <a:lnSpc>
                  <a:spcPct val="100000"/>
                </a:lnSpc>
                <a:spcBef>
                  <a:spcPts val="145"/>
                </a:spcBef>
              </a:pPr>
              <a:r>
                <a:rPr sz="400" spc="25" dirty="0">
                  <a:latin typeface="Arial MT"/>
                  <a:cs typeface="Arial MT"/>
                </a:rPr>
                <a:t>GEM2</a:t>
              </a:r>
              <a:endParaRPr sz="40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75"/>
                </a:spcBef>
                <a:tabLst>
                  <a:tab pos="242570" algn="l"/>
                </a:tabLst>
              </a:pPr>
              <a:r>
                <a:rPr sz="700" spc="40" dirty="0">
                  <a:latin typeface="Arial MT"/>
                  <a:cs typeface="Arial MT"/>
                </a:rPr>
                <a:t>U	</a:t>
              </a:r>
              <a:r>
                <a:rPr sz="700" spc="30" dirty="0">
                  <a:latin typeface="Arial MT"/>
                  <a:cs typeface="Arial MT"/>
                </a:rPr>
                <a:t>=255</a:t>
              </a:r>
              <a:r>
                <a:rPr sz="700" spc="-40" dirty="0">
                  <a:latin typeface="Arial MT"/>
                  <a:cs typeface="Arial MT"/>
                </a:rPr>
                <a:t> </a:t>
              </a:r>
              <a:r>
                <a:rPr sz="700" spc="35" dirty="0">
                  <a:latin typeface="Arial MT"/>
                  <a:cs typeface="Arial MT"/>
                </a:rPr>
                <a:t>V</a:t>
              </a:r>
              <a:endParaRPr sz="700">
                <a:latin typeface="Arial MT"/>
                <a:cs typeface="Arial MT"/>
              </a:endParaRPr>
            </a:p>
          </p:txBody>
        </p:sp>
        <p:grpSp>
          <p:nvGrpSpPr>
            <p:cNvPr id="1076" name="object 523">
              <a:extLst>
                <a:ext uri="{FF2B5EF4-FFF2-40B4-BE49-F238E27FC236}">
                  <a16:creationId xmlns:a16="http://schemas.microsoft.com/office/drawing/2014/main" id="{408CDB8D-6954-C7FD-038C-10E18D04E5F5}"/>
                </a:ext>
              </a:extLst>
            </p:cNvPr>
            <p:cNvGrpSpPr/>
            <p:nvPr/>
          </p:nvGrpSpPr>
          <p:grpSpPr>
            <a:xfrm>
              <a:off x="6936142" y="1643311"/>
              <a:ext cx="225425" cy="36830"/>
              <a:chOff x="10181930" y="1904444"/>
              <a:chExt cx="225425" cy="36830"/>
            </a:xfrm>
          </p:grpSpPr>
          <p:sp>
            <p:nvSpPr>
              <p:cNvPr id="1077" name="object 524">
                <a:extLst>
                  <a:ext uri="{FF2B5EF4-FFF2-40B4-BE49-F238E27FC236}">
                    <a16:creationId xmlns:a16="http://schemas.microsoft.com/office/drawing/2014/main" id="{C1C359C1-F25D-EB1E-0730-FDEBA10D7C16}"/>
                  </a:ext>
                </a:extLst>
              </p:cNvPr>
              <p:cNvSpPr/>
              <p:nvPr/>
            </p:nvSpPr>
            <p:spPr>
              <a:xfrm>
                <a:off x="10186692" y="1923289"/>
                <a:ext cx="215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5900">
                    <a:moveTo>
                      <a:pt x="0" y="0"/>
                    </a:moveTo>
                    <a:lnTo>
                      <a:pt x="89949" y="0"/>
                    </a:lnTo>
                  </a:path>
                  <a:path w="215900">
                    <a:moveTo>
                      <a:pt x="124996" y="0"/>
                    </a:moveTo>
                    <a:lnTo>
                      <a:pt x="215783" y="0"/>
                    </a:lnTo>
                  </a:path>
                </a:pathLst>
              </a:custGeom>
              <a:ln w="9362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8" name="object 525">
                <a:extLst>
                  <a:ext uri="{FF2B5EF4-FFF2-40B4-BE49-F238E27FC236}">
                    <a16:creationId xmlns:a16="http://schemas.microsoft.com/office/drawing/2014/main" id="{B014D287-0015-B52A-C16D-8237735557BB}"/>
                  </a:ext>
                </a:extLst>
              </p:cNvPr>
              <p:cNvSpPr/>
              <p:nvPr/>
            </p:nvSpPr>
            <p:spPr>
              <a:xfrm>
                <a:off x="10276642" y="1906031"/>
                <a:ext cx="35560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3655">
                    <a:moveTo>
                      <a:pt x="0" y="0"/>
                    </a:moveTo>
                    <a:lnTo>
                      <a:pt x="35046" y="0"/>
                    </a:lnTo>
                    <a:lnTo>
                      <a:pt x="35046" y="33486"/>
                    </a:lnTo>
                    <a:lnTo>
                      <a:pt x="0" y="334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79" name="object 526">
              <a:extLst>
                <a:ext uri="{FF2B5EF4-FFF2-40B4-BE49-F238E27FC236}">
                  <a16:creationId xmlns:a16="http://schemas.microsoft.com/office/drawing/2014/main" id="{E1A35954-4F4A-D447-DE5E-3C5BD378649A}"/>
                </a:ext>
              </a:extLst>
            </p:cNvPr>
            <p:cNvSpPr txBox="1"/>
            <p:nvPr/>
          </p:nvSpPr>
          <p:spPr>
            <a:xfrm>
              <a:off x="7242071" y="1664005"/>
              <a:ext cx="185420" cy="8953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400" spc="25" dirty="0">
                  <a:latin typeface="Arial MT"/>
                  <a:cs typeface="Arial MT"/>
                </a:rPr>
                <a:t>GE</a:t>
              </a:r>
              <a:r>
                <a:rPr sz="400" spc="40" dirty="0">
                  <a:latin typeface="Arial MT"/>
                  <a:cs typeface="Arial MT"/>
                </a:rPr>
                <a:t>M</a:t>
              </a:r>
              <a:r>
                <a:rPr sz="400" spc="20" dirty="0">
                  <a:latin typeface="Arial MT"/>
                  <a:cs typeface="Arial MT"/>
                </a:rPr>
                <a:t>2</a:t>
              </a:r>
              <a:endParaRPr sz="400">
                <a:latin typeface="Arial MT"/>
                <a:cs typeface="Arial MT"/>
              </a:endParaRPr>
            </a:p>
          </p:txBody>
        </p:sp>
        <p:sp>
          <p:nvSpPr>
            <p:cNvPr id="1080" name="object 527">
              <a:extLst>
                <a:ext uri="{FF2B5EF4-FFF2-40B4-BE49-F238E27FC236}">
                  <a16:creationId xmlns:a16="http://schemas.microsoft.com/office/drawing/2014/main" id="{3FC6606C-D609-E417-F03C-BE5406CBB7A8}"/>
                </a:ext>
              </a:extLst>
            </p:cNvPr>
            <p:cNvSpPr txBox="1"/>
            <p:nvPr/>
          </p:nvSpPr>
          <p:spPr>
            <a:xfrm>
              <a:off x="7171021" y="1589304"/>
              <a:ext cx="565785" cy="13589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  <a:tabLst>
                  <a:tab pos="242570" algn="l"/>
                </a:tabLst>
              </a:pPr>
              <a:r>
                <a:rPr sz="700" spc="40" dirty="0">
                  <a:latin typeface="Arial MT"/>
                  <a:cs typeface="Arial MT"/>
                </a:rPr>
                <a:t>U	</a:t>
              </a:r>
              <a:r>
                <a:rPr sz="700" spc="30" dirty="0">
                  <a:latin typeface="Arial MT"/>
                  <a:cs typeface="Arial MT"/>
                </a:rPr>
                <a:t>=285</a:t>
              </a:r>
              <a:r>
                <a:rPr sz="700" spc="-40" dirty="0">
                  <a:latin typeface="Arial MT"/>
                  <a:cs typeface="Arial MT"/>
                </a:rPr>
                <a:t> </a:t>
              </a:r>
              <a:r>
                <a:rPr sz="700" spc="35" dirty="0">
                  <a:latin typeface="Arial MT"/>
                  <a:cs typeface="Arial MT"/>
                </a:rPr>
                <a:t>V</a:t>
              </a:r>
              <a:endParaRPr sz="700">
                <a:latin typeface="Arial MT"/>
                <a:cs typeface="Arial MT"/>
              </a:endParaRPr>
            </a:p>
          </p:txBody>
        </p:sp>
        <p:sp>
          <p:nvSpPr>
            <p:cNvPr id="1081" name="object 528">
              <a:extLst>
                <a:ext uri="{FF2B5EF4-FFF2-40B4-BE49-F238E27FC236}">
                  <a16:creationId xmlns:a16="http://schemas.microsoft.com/office/drawing/2014/main" id="{171A2F84-93A5-18E9-5A70-B4F7BC91ED64}"/>
                </a:ext>
              </a:extLst>
            </p:cNvPr>
            <p:cNvSpPr txBox="1"/>
            <p:nvPr/>
          </p:nvSpPr>
          <p:spPr>
            <a:xfrm>
              <a:off x="4699585" y="2875437"/>
              <a:ext cx="3654425" cy="51937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461009">
                <a:lnSpc>
                  <a:spcPct val="100000"/>
                </a:lnSpc>
                <a:spcBef>
                  <a:spcPts val="90"/>
                </a:spcBef>
              </a:pPr>
              <a:r>
                <a:rPr sz="800" spc="5" dirty="0">
                  <a:latin typeface="Arial MT"/>
                  <a:cs typeface="Arial MT"/>
                </a:rPr>
                <a:t>6</a:t>
              </a:r>
              <a:endParaRPr sz="8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25"/>
                </a:spcBef>
              </a:pPr>
              <a:endParaRPr sz="700" dirty="0">
                <a:latin typeface="Arial MT"/>
                <a:cs typeface="Arial MT"/>
              </a:endParaRPr>
            </a:p>
            <a:p>
              <a:pPr marL="488950">
                <a:lnSpc>
                  <a:spcPct val="100000"/>
                </a:lnSpc>
                <a:tabLst>
                  <a:tab pos="920750" algn="l"/>
                  <a:tab pos="1351915" algn="l"/>
                  <a:tab pos="1784985" algn="l"/>
                  <a:tab pos="2216785" algn="l"/>
                  <a:tab pos="2648585" algn="l"/>
                  <a:tab pos="3079750" algn="l"/>
                </a:tabLst>
              </a:pPr>
              <a:r>
                <a:rPr sz="800" spc="10" dirty="0">
                  <a:latin typeface="Arial MT"/>
                  <a:cs typeface="Arial MT"/>
                </a:rPr>
                <a:t>0.0	0.5	1.0	1.5	2.0	2.5	3.0</a:t>
              </a:r>
              <a:endParaRPr sz="800" dirty="0">
                <a:latin typeface="Arial MT"/>
                <a:cs typeface="Arial MT"/>
              </a:endParaRPr>
            </a:p>
            <a:p>
              <a:pPr marR="541020" algn="r">
                <a:lnSpc>
                  <a:spcPts val="944"/>
                </a:lnSpc>
                <a:spcBef>
                  <a:spcPts val="295"/>
                </a:spcBef>
              </a:pPr>
              <a:r>
                <a:rPr sz="800" spc="10" dirty="0">
                  <a:latin typeface="Arial MT"/>
                  <a:cs typeface="Arial MT"/>
                </a:rPr>
                <a:t>IBF</a:t>
              </a:r>
              <a:r>
                <a:rPr sz="800" spc="-25" dirty="0">
                  <a:latin typeface="Arial MT"/>
                  <a:cs typeface="Arial MT"/>
                </a:rPr>
                <a:t> </a:t>
              </a:r>
              <a:r>
                <a:rPr sz="800" spc="15" dirty="0">
                  <a:latin typeface="Arial MT"/>
                  <a:cs typeface="Arial MT"/>
                </a:rPr>
                <a:t>(%)</a:t>
              </a:r>
              <a:endParaRPr sz="800" dirty="0">
                <a:latin typeface="Arial MT"/>
                <a:cs typeface="Arial MT"/>
              </a:endParaRPr>
            </a:p>
          </p:txBody>
        </p:sp>
        <p:sp>
          <p:nvSpPr>
            <p:cNvPr id="1082" name="object 529">
              <a:extLst>
                <a:ext uri="{FF2B5EF4-FFF2-40B4-BE49-F238E27FC236}">
                  <a16:creationId xmlns:a16="http://schemas.microsoft.com/office/drawing/2014/main" id="{B3EC7192-66E5-2A25-A060-BC3166387F68}"/>
                </a:ext>
              </a:extLst>
            </p:cNvPr>
            <p:cNvSpPr txBox="1"/>
            <p:nvPr/>
          </p:nvSpPr>
          <p:spPr>
            <a:xfrm>
              <a:off x="4851779" y="1096199"/>
              <a:ext cx="145415" cy="267970"/>
            </a:xfrm>
            <a:prstGeom prst="rect">
              <a:avLst/>
            </a:prstGeom>
          </p:spPr>
          <p:txBody>
            <a:bodyPr vert="vert270" wrap="square" lIns="0" tIns="82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65"/>
                </a:spcBef>
              </a:pPr>
              <a:r>
                <a:rPr sz="750" spc="-35" dirty="0">
                  <a:latin typeface="Symbol"/>
                  <a:cs typeface="Symbol"/>
                </a:rPr>
                <a:t></a:t>
              </a:r>
              <a:r>
                <a:rPr sz="750" spc="-10" dirty="0">
                  <a:latin typeface="Times New Roman"/>
                  <a:cs typeface="Times New Roman"/>
                </a:rPr>
                <a:t> </a:t>
              </a:r>
              <a:r>
                <a:rPr sz="800" spc="-5" dirty="0">
                  <a:latin typeface="Arial MT"/>
                  <a:cs typeface="Arial MT"/>
                </a:rPr>
                <a:t>(%)</a:t>
              </a:r>
              <a:endParaRPr sz="800">
                <a:latin typeface="Arial MT"/>
                <a:cs typeface="Arial MT"/>
              </a:endParaRPr>
            </a:p>
          </p:txBody>
        </p:sp>
        <p:sp>
          <p:nvSpPr>
            <p:cNvPr id="1083" name="object 530">
              <a:extLst>
                <a:ext uri="{FF2B5EF4-FFF2-40B4-BE49-F238E27FC236}">
                  <a16:creationId xmlns:a16="http://schemas.microsoft.com/office/drawing/2014/main" id="{6162BAED-C392-AE86-876C-CF6459A5D98D}"/>
                </a:ext>
              </a:extLst>
            </p:cNvPr>
            <p:cNvSpPr txBox="1"/>
            <p:nvPr/>
          </p:nvSpPr>
          <p:spPr>
            <a:xfrm>
              <a:off x="5974715" y="1155802"/>
              <a:ext cx="95250" cy="13589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700" spc="40" dirty="0">
                  <a:latin typeface="Arial MT"/>
                  <a:cs typeface="Arial MT"/>
                </a:rPr>
                <a:t>U</a:t>
              </a:r>
              <a:endParaRPr sz="700">
                <a:latin typeface="Arial MT"/>
                <a:cs typeface="Arial MT"/>
              </a:endParaRPr>
            </a:p>
          </p:txBody>
        </p:sp>
        <p:sp>
          <p:nvSpPr>
            <p:cNvPr id="1084" name="object 531">
              <a:extLst>
                <a:ext uri="{FF2B5EF4-FFF2-40B4-BE49-F238E27FC236}">
                  <a16:creationId xmlns:a16="http://schemas.microsoft.com/office/drawing/2014/main" id="{E676A6C7-3E3A-D2DF-F62D-2BC4A43C278E}"/>
                </a:ext>
              </a:extLst>
            </p:cNvPr>
            <p:cNvSpPr txBox="1"/>
            <p:nvPr/>
          </p:nvSpPr>
          <p:spPr>
            <a:xfrm>
              <a:off x="6045693" y="1231532"/>
              <a:ext cx="441959" cy="8953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400" spc="25" dirty="0">
                  <a:latin typeface="Arial MT"/>
                  <a:cs typeface="Arial MT"/>
                </a:rPr>
                <a:t>G</a:t>
              </a:r>
              <a:r>
                <a:rPr sz="400" spc="30" dirty="0">
                  <a:latin typeface="Arial MT"/>
                  <a:cs typeface="Arial MT"/>
                </a:rPr>
                <a:t>EM</a:t>
              </a:r>
              <a:r>
                <a:rPr sz="400" spc="20" dirty="0">
                  <a:latin typeface="Arial MT"/>
                  <a:cs typeface="Arial MT"/>
                </a:rPr>
                <a:t>3</a:t>
              </a:r>
              <a:r>
                <a:rPr sz="400" dirty="0">
                  <a:latin typeface="Arial MT"/>
                  <a:cs typeface="Arial MT"/>
                </a:rPr>
                <a:t>      </a:t>
              </a:r>
              <a:r>
                <a:rPr sz="400" spc="-20" dirty="0">
                  <a:latin typeface="Arial MT"/>
                  <a:cs typeface="Arial MT"/>
                </a:rPr>
                <a:t> </a:t>
              </a:r>
              <a:r>
                <a:rPr sz="400" spc="35" dirty="0">
                  <a:latin typeface="Arial MT"/>
                  <a:cs typeface="Arial MT"/>
                </a:rPr>
                <a:t>G</a:t>
              </a:r>
              <a:r>
                <a:rPr sz="400" spc="25" dirty="0">
                  <a:latin typeface="Arial MT"/>
                  <a:cs typeface="Arial MT"/>
                </a:rPr>
                <a:t>EM</a:t>
              </a:r>
              <a:r>
                <a:rPr sz="400" spc="20" dirty="0">
                  <a:latin typeface="Arial MT"/>
                  <a:cs typeface="Arial MT"/>
                </a:rPr>
                <a:t>4</a:t>
              </a:r>
              <a:endParaRPr sz="400">
                <a:latin typeface="Arial MT"/>
                <a:cs typeface="Arial MT"/>
              </a:endParaRPr>
            </a:p>
          </p:txBody>
        </p:sp>
        <p:sp>
          <p:nvSpPr>
            <p:cNvPr id="1085" name="object 532">
              <a:extLst>
                <a:ext uri="{FF2B5EF4-FFF2-40B4-BE49-F238E27FC236}">
                  <a16:creationId xmlns:a16="http://schemas.microsoft.com/office/drawing/2014/main" id="{39DC0E5F-CD77-5E38-589C-19D04B73A41F}"/>
                </a:ext>
              </a:extLst>
            </p:cNvPr>
            <p:cNvSpPr txBox="1"/>
            <p:nvPr/>
          </p:nvSpPr>
          <p:spPr>
            <a:xfrm>
              <a:off x="6204899" y="1155802"/>
              <a:ext cx="473075" cy="13589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  <a:tabLst>
                  <a:tab pos="269875" algn="l"/>
                </a:tabLst>
              </a:pPr>
              <a:r>
                <a:rPr sz="700" spc="15" dirty="0">
                  <a:latin typeface="Arial MT"/>
                  <a:cs typeface="Arial MT"/>
                </a:rPr>
                <a:t>/</a:t>
              </a:r>
              <a:r>
                <a:rPr sz="700" spc="40" dirty="0">
                  <a:latin typeface="Arial MT"/>
                  <a:cs typeface="Arial MT"/>
                </a:rPr>
                <a:t>U	</a:t>
              </a:r>
              <a:r>
                <a:rPr sz="700" spc="30" dirty="0">
                  <a:latin typeface="Arial MT"/>
                  <a:cs typeface="Arial MT"/>
                </a:rPr>
                <a:t>=0</a:t>
              </a:r>
              <a:r>
                <a:rPr sz="700" spc="10" dirty="0">
                  <a:latin typeface="Arial MT"/>
                  <a:cs typeface="Arial MT"/>
                </a:rPr>
                <a:t>.</a:t>
              </a:r>
              <a:r>
                <a:rPr sz="700" spc="30" dirty="0">
                  <a:latin typeface="Arial MT"/>
                  <a:cs typeface="Arial MT"/>
                </a:rPr>
                <a:t>8</a:t>
              </a:r>
              <a:endParaRPr sz="700">
                <a:latin typeface="Arial MT"/>
                <a:cs typeface="Arial MT"/>
              </a:endParaRPr>
            </a:p>
          </p:txBody>
        </p:sp>
        <p:grpSp>
          <p:nvGrpSpPr>
            <p:cNvPr id="1086" name="object 533">
              <a:extLst>
                <a:ext uri="{FF2B5EF4-FFF2-40B4-BE49-F238E27FC236}">
                  <a16:creationId xmlns:a16="http://schemas.microsoft.com/office/drawing/2014/main" id="{2BD7B30A-D684-D481-BBFE-D395999B4C78}"/>
                </a:ext>
              </a:extLst>
            </p:cNvPr>
            <p:cNvGrpSpPr/>
            <p:nvPr/>
          </p:nvGrpSpPr>
          <p:grpSpPr>
            <a:xfrm>
              <a:off x="5982652" y="1354500"/>
              <a:ext cx="226695" cy="37465"/>
              <a:chOff x="9228440" y="1615633"/>
              <a:chExt cx="226695" cy="37465"/>
            </a:xfrm>
          </p:grpSpPr>
          <p:sp>
            <p:nvSpPr>
              <p:cNvPr id="1087" name="object 534">
                <a:extLst>
                  <a:ext uri="{FF2B5EF4-FFF2-40B4-BE49-F238E27FC236}">
                    <a16:creationId xmlns:a16="http://schemas.microsoft.com/office/drawing/2014/main" id="{5DD89487-6737-0832-9685-CD546592DB81}"/>
                  </a:ext>
                </a:extLst>
              </p:cNvPr>
              <p:cNvSpPr/>
              <p:nvPr/>
            </p:nvSpPr>
            <p:spPr>
              <a:xfrm>
                <a:off x="9233203" y="1635050"/>
                <a:ext cx="2171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7170">
                    <a:moveTo>
                      <a:pt x="0" y="0"/>
                    </a:moveTo>
                    <a:lnTo>
                      <a:pt x="0" y="0"/>
                    </a:lnTo>
                    <a:lnTo>
                      <a:pt x="216788" y="0"/>
                    </a:lnTo>
                  </a:path>
                </a:pathLst>
              </a:custGeom>
              <a:ln w="936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8" name="object 535">
                <a:extLst>
                  <a:ext uri="{FF2B5EF4-FFF2-40B4-BE49-F238E27FC236}">
                    <a16:creationId xmlns:a16="http://schemas.microsoft.com/office/drawing/2014/main" id="{45A99ED9-0BAE-5E9C-BB3C-0B52F7F33BDC}"/>
                  </a:ext>
                </a:extLst>
              </p:cNvPr>
              <p:cNvSpPr/>
              <p:nvPr/>
            </p:nvSpPr>
            <p:spPr>
              <a:xfrm>
                <a:off x="9323200" y="1617221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35046" y="0"/>
                    </a:moveTo>
                    <a:lnTo>
                      <a:pt x="0" y="0"/>
                    </a:lnTo>
                    <a:lnTo>
                      <a:pt x="0" y="34287"/>
                    </a:lnTo>
                    <a:lnTo>
                      <a:pt x="35046" y="34287"/>
                    </a:lnTo>
                    <a:lnTo>
                      <a:pt x="3504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9" name="object 536">
                <a:extLst>
                  <a:ext uri="{FF2B5EF4-FFF2-40B4-BE49-F238E27FC236}">
                    <a16:creationId xmlns:a16="http://schemas.microsoft.com/office/drawing/2014/main" id="{B7870ADE-BBE8-5C0D-3D63-33897F6639D2}"/>
                  </a:ext>
                </a:extLst>
              </p:cNvPr>
              <p:cNvSpPr/>
              <p:nvPr/>
            </p:nvSpPr>
            <p:spPr>
              <a:xfrm>
                <a:off x="9323200" y="1617221"/>
                <a:ext cx="3556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289">
                    <a:moveTo>
                      <a:pt x="0" y="0"/>
                    </a:moveTo>
                    <a:lnTo>
                      <a:pt x="35046" y="0"/>
                    </a:lnTo>
                    <a:lnTo>
                      <a:pt x="35046" y="34287"/>
                    </a:lnTo>
                    <a:lnTo>
                      <a:pt x="0" y="3428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90" name="object 537">
              <a:extLst>
                <a:ext uri="{FF2B5EF4-FFF2-40B4-BE49-F238E27FC236}">
                  <a16:creationId xmlns:a16="http://schemas.microsoft.com/office/drawing/2014/main" id="{E3D77DB4-C99A-6B0A-0B25-61F509897B5D}"/>
                </a:ext>
              </a:extLst>
            </p:cNvPr>
            <p:cNvSpPr txBox="1"/>
            <p:nvPr/>
          </p:nvSpPr>
          <p:spPr>
            <a:xfrm>
              <a:off x="6218535" y="1300493"/>
              <a:ext cx="564515" cy="13589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  <a:tabLst>
                  <a:tab pos="242570" algn="l"/>
                </a:tabLst>
              </a:pPr>
              <a:r>
                <a:rPr sz="700" spc="40" dirty="0">
                  <a:latin typeface="Arial MT"/>
                  <a:cs typeface="Arial MT"/>
                </a:rPr>
                <a:t>U	</a:t>
              </a:r>
              <a:r>
                <a:rPr sz="700" spc="30" dirty="0">
                  <a:latin typeface="Arial MT"/>
                  <a:cs typeface="Arial MT"/>
                </a:rPr>
                <a:t>=235</a:t>
              </a:r>
              <a:r>
                <a:rPr sz="700" spc="-45" dirty="0">
                  <a:latin typeface="Arial MT"/>
                  <a:cs typeface="Arial MT"/>
                </a:rPr>
                <a:t> </a:t>
              </a:r>
              <a:r>
                <a:rPr sz="700" spc="35" dirty="0">
                  <a:latin typeface="Arial MT"/>
                  <a:cs typeface="Arial MT"/>
                </a:rPr>
                <a:t>V</a:t>
              </a:r>
              <a:endParaRPr sz="700">
                <a:latin typeface="Arial MT"/>
                <a:cs typeface="Arial MT"/>
              </a:endParaRPr>
            </a:p>
          </p:txBody>
        </p:sp>
        <p:grpSp>
          <p:nvGrpSpPr>
            <p:cNvPr id="1091" name="object 538">
              <a:extLst>
                <a:ext uri="{FF2B5EF4-FFF2-40B4-BE49-F238E27FC236}">
                  <a16:creationId xmlns:a16="http://schemas.microsoft.com/office/drawing/2014/main" id="{5E7A59A2-BD7C-8135-3333-5E86702232FD}"/>
                </a:ext>
              </a:extLst>
            </p:cNvPr>
            <p:cNvGrpSpPr/>
            <p:nvPr/>
          </p:nvGrpSpPr>
          <p:grpSpPr>
            <a:xfrm>
              <a:off x="5982652" y="1498848"/>
              <a:ext cx="226695" cy="38100"/>
              <a:chOff x="9228440" y="1759981"/>
              <a:chExt cx="226695" cy="38100"/>
            </a:xfrm>
          </p:grpSpPr>
          <p:sp>
            <p:nvSpPr>
              <p:cNvPr id="1092" name="object 539">
                <a:extLst>
                  <a:ext uri="{FF2B5EF4-FFF2-40B4-BE49-F238E27FC236}">
                    <a16:creationId xmlns:a16="http://schemas.microsoft.com/office/drawing/2014/main" id="{695E16FD-03ED-DE9F-830E-46C1435CE253}"/>
                  </a:ext>
                </a:extLst>
              </p:cNvPr>
              <p:cNvSpPr/>
              <p:nvPr/>
            </p:nvSpPr>
            <p:spPr>
              <a:xfrm>
                <a:off x="9233203" y="1779741"/>
                <a:ext cx="2171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7170">
                    <a:moveTo>
                      <a:pt x="0" y="0"/>
                    </a:moveTo>
                    <a:lnTo>
                      <a:pt x="0" y="0"/>
                    </a:lnTo>
                    <a:lnTo>
                      <a:pt x="216788" y="0"/>
                    </a:lnTo>
                  </a:path>
                </a:pathLst>
              </a:custGeom>
              <a:ln w="9362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3" name="object 540">
                <a:extLst>
                  <a:ext uri="{FF2B5EF4-FFF2-40B4-BE49-F238E27FC236}">
                    <a16:creationId xmlns:a16="http://schemas.microsoft.com/office/drawing/2014/main" id="{233D87BC-FE9A-3BA3-EAA8-A8ADCC2C1366}"/>
                  </a:ext>
                </a:extLst>
              </p:cNvPr>
              <p:cNvSpPr/>
              <p:nvPr/>
            </p:nvSpPr>
            <p:spPr>
              <a:xfrm>
                <a:off x="9323200" y="1761569"/>
                <a:ext cx="3556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925">
                    <a:moveTo>
                      <a:pt x="35046" y="0"/>
                    </a:moveTo>
                    <a:lnTo>
                      <a:pt x="0" y="0"/>
                    </a:lnTo>
                    <a:lnTo>
                      <a:pt x="0" y="34401"/>
                    </a:lnTo>
                    <a:lnTo>
                      <a:pt x="35046" y="34401"/>
                    </a:lnTo>
                    <a:lnTo>
                      <a:pt x="35046" y="0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4" name="object 541">
                <a:extLst>
                  <a:ext uri="{FF2B5EF4-FFF2-40B4-BE49-F238E27FC236}">
                    <a16:creationId xmlns:a16="http://schemas.microsoft.com/office/drawing/2014/main" id="{6299A028-354D-799C-014C-DFD554736AD0}"/>
                  </a:ext>
                </a:extLst>
              </p:cNvPr>
              <p:cNvSpPr/>
              <p:nvPr/>
            </p:nvSpPr>
            <p:spPr>
              <a:xfrm>
                <a:off x="9323200" y="1761569"/>
                <a:ext cx="3556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4925">
                    <a:moveTo>
                      <a:pt x="0" y="0"/>
                    </a:moveTo>
                    <a:lnTo>
                      <a:pt x="35046" y="0"/>
                    </a:lnTo>
                    <a:lnTo>
                      <a:pt x="35046" y="34401"/>
                    </a:lnTo>
                    <a:lnTo>
                      <a:pt x="0" y="34401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95" name="object 542">
              <a:extLst>
                <a:ext uri="{FF2B5EF4-FFF2-40B4-BE49-F238E27FC236}">
                  <a16:creationId xmlns:a16="http://schemas.microsoft.com/office/drawing/2014/main" id="{5A3D62D3-F819-4C13-E283-AEFC9DE743EF}"/>
                </a:ext>
              </a:extLst>
            </p:cNvPr>
            <p:cNvSpPr txBox="1"/>
            <p:nvPr/>
          </p:nvSpPr>
          <p:spPr>
            <a:xfrm>
              <a:off x="6288629" y="1519543"/>
              <a:ext cx="185420" cy="8953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400" spc="25" dirty="0">
                  <a:latin typeface="Arial MT"/>
                  <a:cs typeface="Arial MT"/>
                </a:rPr>
                <a:t>G</a:t>
              </a:r>
              <a:r>
                <a:rPr sz="400" spc="35" dirty="0">
                  <a:latin typeface="Arial MT"/>
                  <a:cs typeface="Arial MT"/>
                </a:rPr>
                <a:t>E</a:t>
              </a:r>
              <a:r>
                <a:rPr sz="400" spc="30" dirty="0">
                  <a:latin typeface="Arial MT"/>
                  <a:cs typeface="Arial MT"/>
                </a:rPr>
                <a:t>M</a:t>
              </a:r>
              <a:r>
                <a:rPr sz="400" spc="20" dirty="0">
                  <a:latin typeface="Arial MT"/>
                  <a:cs typeface="Arial MT"/>
                </a:rPr>
                <a:t>2</a:t>
              </a:r>
              <a:endParaRPr sz="400">
                <a:latin typeface="Arial MT"/>
                <a:cs typeface="Arial MT"/>
              </a:endParaRPr>
            </a:p>
          </p:txBody>
        </p:sp>
        <p:sp>
          <p:nvSpPr>
            <p:cNvPr id="1096" name="object 543">
              <a:extLst>
                <a:ext uri="{FF2B5EF4-FFF2-40B4-BE49-F238E27FC236}">
                  <a16:creationId xmlns:a16="http://schemas.microsoft.com/office/drawing/2014/main" id="{A4E28889-CD57-DD33-DD9A-EF2CE700D0B4}"/>
                </a:ext>
              </a:extLst>
            </p:cNvPr>
            <p:cNvSpPr txBox="1"/>
            <p:nvPr/>
          </p:nvSpPr>
          <p:spPr>
            <a:xfrm>
              <a:off x="6218535" y="1371675"/>
              <a:ext cx="564515" cy="209550"/>
            </a:xfrm>
            <a:prstGeom prst="rect">
              <a:avLst/>
            </a:prstGeom>
          </p:spPr>
          <p:txBody>
            <a:bodyPr vert="horz" wrap="square" lIns="0" tIns="18415" rIns="0" bIns="0" rtlCol="0">
              <a:spAutoFit/>
            </a:bodyPr>
            <a:lstStyle/>
            <a:p>
              <a:pPr marL="82550">
                <a:lnSpc>
                  <a:spcPct val="100000"/>
                </a:lnSpc>
                <a:spcBef>
                  <a:spcPts val="145"/>
                </a:spcBef>
              </a:pPr>
              <a:r>
                <a:rPr sz="400" spc="25" dirty="0">
                  <a:latin typeface="Arial MT"/>
                  <a:cs typeface="Arial MT"/>
                </a:rPr>
                <a:t>GEM2</a:t>
              </a:r>
              <a:endParaRPr sz="40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75"/>
                </a:spcBef>
                <a:tabLst>
                  <a:tab pos="242570" algn="l"/>
                </a:tabLst>
              </a:pPr>
              <a:r>
                <a:rPr sz="700" spc="40" dirty="0">
                  <a:latin typeface="Arial MT"/>
                  <a:cs typeface="Arial MT"/>
                </a:rPr>
                <a:t>U	</a:t>
              </a:r>
              <a:r>
                <a:rPr sz="700" spc="30" dirty="0">
                  <a:latin typeface="Arial MT"/>
                  <a:cs typeface="Arial MT"/>
                </a:rPr>
                <a:t>=255</a:t>
              </a:r>
              <a:r>
                <a:rPr sz="700" spc="-45" dirty="0">
                  <a:latin typeface="Arial MT"/>
                  <a:cs typeface="Arial MT"/>
                </a:rPr>
                <a:t> </a:t>
              </a:r>
              <a:r>
                <a:rPr sz="700" spc="35" dirty="0">
                  <a:latin typeface="Arial MT"/>
                  <a:cs typeface="Arial MT"/>
                </a:rPr>
                <a:t>V</a:t>
              </a:r>
              <a:endParaRPr sz="700">
                <a:latin typeface="Arial MT"/>
                <a:cs typeface="Arial MT"/>
              </a:endParaRPr>
            </a:p>
          </p:txBody>
        </p:sp>
        <p:grpSp>
          <p:nvGrpSpPr>
            <p:cNvPr id="1097" name="object 544">
              <a:extLst>
                <a:ext uri="{FF2B5EF4-FFF2-40B4-BE49-F238E27FC236}">
                  <a16:creationId xmlns:a16="http://schemas.microsoft.com/office/drawing/2014/main" id="{054D7181-3D71-9867-FCB2-369C4D9F9073}"/>
                </a:ext>
              </a:extLst>
            </p:cNvPr>
            <p:cNvGrpSpPr/>
            <p:nvPr/>
          </p:nvGrpSpPr>
          <p:grpSpPr>
            <a:xfrm>
              <a:off x="5987415" y="1643592"/>
              <a:ext cx="217170" cy="36195"/>
              <a:chOff x="9233203" y="1904725"/>
              <a:chExt cx="217170" cy="36195"/>
            </a:xfrm>
          </p:grpSpPr>
          <p:sp>
            <p:nvSpPr>
              <p:cNvPr id="1098" name="object 545">
                <a:extLst>
                  <a:ext uri="{FF2B5EF4-FFF2-40B4-BE49-F238E27FC236}">
                    <a16:creationId xmlns:a16="http://schemas.microsoft.com/office/drawing/2014/main" id="{7F5C5AEB-BD40-A7DD-B981-5DABF1084B60}"/>
                  </a:ext>
                </a:extLst>
              </p:cNvPr>
              <p:cNvSpPr/>
              <p:nvPr/>
            </p:nvSpPr>
            <p:spPr>
              <a:xfrm>
                <a:off x="9233203" y="1923289"/>
                <a:ext cx="2171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7170">
                    <a:moveTo>
                      <a:pt x="0" y="0"/>
                    </a:moveTo>
                    <a:lnTo>
                      <a:pt x="0" y="0"/>
                    </a:lnTo>
                    <a:lnTo>
                      <a:pt x="216788" y="0"/>
                    </a:lnTo>
                  </a:path>
                </a:pathLst>
              </a:custGeom>
              <a:ln w="9362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9" name="object 546">
                <a:extLst>
                  <a:ext uri="{FF2B5EF4-FFF2-40B4-BE49-F238E27FC236}">
                    <a16:creationId xmlns:a16="http://schemas.microsoft.com/office/drawing/2014/main" id="{454A30EB-DBE1-AA37-06F8-370724359D34}"/>
                  </a:ext>
                </a:extLst>
              </p:cNvPr>
              <p:cNvSpPr/>
              <p:nvPr/>
            </p:nvSpPr>
            <p:spPr>
              <a:xfrm>
                <a:off x="9323200" y="1906031"/>
                <a:ext cx="35560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3655">
                    <a:moveTo>
                      <a:pt x="35046" y="0"/>
                    </a:moveTo>
                    <a:lnTo>
                      <a:pt x="0" y="0"/>
                    </a:lnTo>
                    <a:lnTo>
                      <a:pt x="0" y="33486"/>
                    </a:lnTo>
                    <a:lnTo>
                      <a:pt x="35046" y="33486"/>
                    </a:lnTo>
                    <a:lnTo>
                      <a:pt x="35046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0" name="object 547">
                <a:extLst>
                  <a:ext uri="{FF2B5EF4-FFF2-40B4-BE49-F238E27FC236}">
                    <a16:creationId xmlns:a16="http://schemas.microsoft.com/office/drawing/2014/main" id="{4F792DBA-CD0F-EBDC-1AAA-43FA99402123}"/>
                  </a:ext>
                </a:extLst>
              </p:cNvPr>
              <p:cNvSpPr/>
              <p:nvPr/>
            </p:nvSpPr>
            <p:spPr>
              <a:xfrm>
                <a:off x="9323200" y="1906031"/>
                <a:ext cx="35560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33655">
                    <a:moveTo>
                      <a:pt x="0" y="0"/>
                    </a:moveTo>
                    <a:lnTo>
                      <a:pt x="35046" y="0"/>
                    </a:lnTo>
                    <a:lnTo>
                      <a:pt x="35046" y="33486"/>
                    </a:lnTo>
                    <a:lnTo>
                      <a:pt x="0" y="334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01" name="object 548">
              <a:extLst>
                <a:ext uri="{FF2B5EF4-FFF2-40B4-BE49-F238E27FC236}">
                  <a16:creationId xmlns:a16="http://schemas.microsoft.com/office/drawing/2014/main" id="{C21CD454-43FD-1FD9-57E2-DEFF8FEFDC43}"/>
                </a:ext>
              </a:extLst>
            </p:cNvPr>
            <p:cNvSpPr txBox="1"/>
            <p:nvPr/>
          </p:nvSpPr>
          <p:spPr>
            <a:xfrm>
              <a:off x="6288629" y="1664005"/>
              <a:ext cx="185420" cy="8953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400" spc="25" dirty="0">
                  <a:latin typeface="Arial MT"/>
                  <a:cs typeface="Arial MT"/>
                </a:rPr>
                <a:t>G</a:t>
              </a:r>
              <a:r>
                <a:rPr sz="400" spc="35" dirty="0">
                  <a:latin typeface="Arial MT"/>
                  <a:cs typeface="Arial MT"/>
                </a:rPr>
                <a:t>E</a:t>
              </a:r>
              <a:r>
                <a:rPr sz="400" spc="30" dirty="0">
                  <a:latin typeface="Arial MT"/>
                  <a:cs typeface="Arial MT"/>
                </a:rPr>
                <a:t>M</a:t>
              </a:r>
              <a:r>
                <a:rPr sz="400" spc="20" dirty="0">
                  <a:latin typeface="Arial MT"/>
                  <a:cs typeface="Arial MT"/>
                </a:rPr>
                <a:t>2</a:t>
              </a:r>
              <a:endParaRPr sz="400">
                <a:latin typeface="Arial MT"/>
                <a:cs typeface="Arial MT"/>
              </a:endParaRPr>
            </a:p>
          </p:txBody>
        </p:sp>
        <p:sp>
          <p:nvSpPr>
            <p:cNvPr id="1102" name="object 549">
              <a:extLst>
                <a:ext uri="{FF2B5EF4-FFF2-40B4-BE49-F238E27FC236}">
                  <a16:creationId xmlns:a16="http://schemas.microsoft.com/office/drawing/2014/main" id="{85E52B95-A154-0918-E3E7-809C3B0611A1}"/>
                </a:ext>
              </a:extLst>
            </p:cNvPr>
            <p:cNvSpPr txBox="1"/>
            <p:nvPr/>
          </p:nvSpPr>
          <p:spPr>
            <a:xfrm>
              <a:off x="6218535" y="1589304"/>
              <a:ext cx="564515" cy="13589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  <a:tabLst>
                  <a:tab pos="242570" algn="l"/>
                </a:tabLst>
              </a:pPr>
              <a:r>
                <a:rPr sz="700" spc="40" dirty="0">
                  <a:latin typeface="Arial MT"/>
                  <a:cs typeface="Arial MT"/>
                </a:rPr>
                <a:t>U	</a:t>
              </a:r>
              <a:r>
                <a:rPr sz="700" spc="30" dirty="0">
                  <a:latin typeface="Arial MT"/>
                  <a:cs typeface="Arial MT"/>
                </a:rPr>
                <a:t>=285</a:t>
              </a:r>
              <a:r>
                <a:rPr sz="700" spc="-45" dirty="0">
                  <a:latin typeface="Arial MT"/>
                  <a:cs typeface="Arial MT"/>
                </a:rPr>
                <a:t> </a:t>
              </a:r>
              <a:r>
                <a:rPr sz="700" spc="35" dirty="0">
                  <a:latin typeface="Arial MT"/>
                  <a:cs typeface="Arial MT"/>
                </a:rPr>
                <a:t>V</a:t>
              </a:r>
              <a:endParaRPr sz="700">
                <a:latin typeface="Arial MT"/>
                <a:cs typeface="Arial MT"/>
              </a:endParaRPr>
            </a:p>
          </p:txBody>
        </p:sp>
      </p:grpSp>
      <p:sp>
        <p:nvSpPr>
          <p:cNvPr id="1108" name="TextBox 1107">
            <a:extLst>
              <a:ext uri="{FF2B5EF4-FFF2-40B4-BE49-F238E27FC236}">
                <a16:creationId xmlns:a16="http://schemas.microsoft.com/office/drawing/2014/main" id="{810FCB8C-371B-1892-1532-EAEC32027F73}"/>
              </a:ext>
            </a:extLst>
          </p:cNvPr>
          <p:cNvSpPr txBox="1"/>
          <p:nvPr/>
        </p:nvSpPr>
        <p:spPr>
          <a:xfrm>
            <a:off x="8596204" y="2814947"/>
            <a:ext cx="3296224" cy="495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64"/>
              </a:lnSpc>
            </a:pPr>
            <a:r>
              <a:rPr lang="en-US" sz="120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r>
              <a:rPr lang="en-US" sz="1200" spc="-5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1200" spc="-1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optimized</a:t>
            </a:r>
            <a:r>
              <a:rPr lang="en-US" sz="1200" spc="-3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</a:t>
            </a:r>
            <a:r>
              <a:rPr lang="en-US" sz="1200" spc="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spc="-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">
              <a:lnSpc>
                <a:spcPct val="100000"/>
              </a:lnSpc>
            </a:pPr>
            <a:r>
              <a:rPr lang="en-US" sz="120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IBF</a:t>
            </a:r>
            <a:r>
              <a:rPr lang="en-US" sz="1200" spc="-3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200" spc="-3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</a:t>
            </a:r>
            <a:r>
              <a:rPr lang="en-US" sz="1200" spc="-5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BackFlow</a:t>
            </a:r>
            <a:r>
              <a:rPr lang="en-US" sz="120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spc="-53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1200" spc="-1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sz="1200" spc="-1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en-US" sz="1200" spc="-2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</a:t>
            </a:r>
            <a:r>
              <a:rPr lang="en-US" sz="1200" spc="-1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200" spc="-4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1200" spc="-15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spc="15" baseline="24691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sz="1200" spc="-10" dirty="0">
                <a:solidFill>
                  <a:srgbClr val="13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12" name="Picture 1111" descr="Diagram of a machine with text and symbols&#10;&#10;Description automatically generated">
            <a:extLst>
              <a:ext uri="{FF2B5EF4-FFF2-40B4-BE49-F238E27FC236}">
                <a16:creationId xmlns:a16="http://schemas.microsoft.com/office/drawing/2014/main" id="{17E541AD-57C9-1C60-655A-1AC6C9466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5" y="775580"/>
            <a:ext cx="3137774" cy="3270170"/>
          </a:xfrm>
          <a:prstGeom prst="rect">
            <a:avLst/>
          </a:prstGeom>
        </p:spPr>
      </p:pic>
      <p:pic>
        <p:nvPicPr>
          <p:cNvPr id="1114" name="Picture 1113" descr="A collage of different types of wood&#10;&#10;Description automatically generated">
            <a:extLst>
              <a:ext uri="{FF2B5EF4-FFF2-40B4-BE49-F238E27FC236}">
                <a16:creationId xmlns:a16="http://schemas.microsoft.com/office/drawing/2014/main" id="{F682E9FF-5A8F-CA20-FD4C-37BABFF86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7" y="3793055"/>
            <a:ext cx="4456817" cy="249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26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126EA-57D9-8FCB-5F81-D519E9E2827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813040" y="6478905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EURIZON Detector School | Gaseous Detectors | 17th-28th 2023  Wuppertal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F3B5A-6C83-109B-45E8-58F41CD2F6F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</a:t>
            </a:fld>
            <a:endParaRPr lang="en-US" spc="-5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FC651AD-7C30-D4E7-171F-01BAE16F8128}"/>
              </a:ext>
            </a:extLst>
          </p:cNvPr>
          <p:cNvSpPr txBox="1">
            <a:spLocks/>
          </p:cNvSpPr>
          <p:nvPr/>
        </p:nvSpPr>
        <p:spPr>
          <a:xfrm>
            <a:off x="344551" y="185634"/>
            <a:ext cx="1137602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33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 Pattern Gas Detector Family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DD82E1-A545-B954-014D-64C746612D20}"/>
              </a:ext>
            </a:extLst>
          </p:cNvPr>
          <p:cNvGrpSpPr/>
          <p:nvPr/>
        </p:nvGrpSpPr>
        <p:grpSpPr>
          <a:xfrm>
            <a:off x="407988" y="1089595"/>
            <a:ext cx="5603760" cy="3452217"/>
            <a:chOff x="1400567" y="802902"/>
            <a:chExt cx="8897219" cy="538567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5FBB40B-A6F1-5DE4-D7C7-D2AA2A2C0A65}"/>
                </a:ext>
              </a:extLst>
            </p:cNvPr>
            <p:cNvGrpSpPr/>
            <p:nvPr/>
          </p:nvGrpSpPr>
          <p:grpSpPr>
            <a:xfrm>
              <a:off x="7442938" y="2950728"/>
              <a:ext cx="2854848" cy="1493888"/>
              <a:chOff x="6441180" y="3800080"/>
              <a:chExt cx="2854848" cy="1493888"/>
            </a:xfrm>
          </p:grpSpPr>
          <p:sp>
            <p:nvSpPr>
              <p:cNvPr id="38" name="Text Box 46">
                <a:extLst>
                  <a:ext uri="{FF2B5EF4-FFF2-40B4-BE49-F238E27FC236}">
                    <a16:creationId xmlns:a16="http://schemas.microsoft.com/office/drawing/2014/main" id="{B555534C-F369-E832-3425-ED2EF6A89E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41180" y="3800080"/>
                <a:ext cx="829619" cy="393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latin typeface="Symbol" panose="05050102010706020507" pitchFamily="18" charset="2"/>
                    <a:cs typeface="Arial" charset="0"/>
                  </a:rPr>
                  <a:t>m</a:t>
                </a:r>
                <a:r>
                  <a:rPr lang="en-US" sz="1200" dirty="0">
                    <a:cs typeface="Arial" charset="0"/>
                  </a:rPr>
                  <a:t>PIC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6EBCA59-2D9B-56BE-CA39-C1A5DB434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441180" y="4232470"/>
                <a:ext cx="1497041" cy="106149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8697978-1816-CBB1-9D66-1784E9A3C6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009286" y="4217087"/>
                <a:ext cx="1286742" cy="1061498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95D96CA-FA54-9A60-F465-36D120E06ED8}"/>
                </a:ext>
              </a:extLst>
            </p:cNvPr>
            <p:cNvGrpSpPr/>
            <p:nvPr/>
          </p:nvGrpSpPr>
          <p:grpSpPr>
            <a:xfrm>
              <a:off x="2322488" y="802902"/>
              <a:ext cx="6648661" cy="2152786"/>
              <a:chOff x="3310581" y="759600"/>
              <a:chExt cx="6648661" cy="2152786"/>
            </a:xfrm>
          </p:grpSpPr>
          <p:pic>
            <p:nvPicPr>
              <p:cNvPr id="27" name="Picture 26" descr="vuilleumierbis">
                <a:extLst>
                  <a:ext uri="{FF2B5EF4-FFF2-40B4-BE49-F238E27FC236}">
                    <a16:creationId xmlns:a16="http://schemas.microsoft.com/office/drawing/2014/main" id="{213834B2-6D0B-EDBD-F914-6D41015374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637652" y="2204665"/>
                <a:ext cx="943628" cy="707721"/>
              </a:xfrm>
              <a:prstGeom prst="rect">
                <a:avLst/>
              </a:prstGeom>
            </p:spPr>
          </p:pic>
          <p:sp>
            <p:nvSpPr>
              <p:cNvPr id="28" name="Text Box 45">
                <a:extLst>
                  <a:ext uri="{FF2B5EF4-FFF2-40B4-BE49-F238E27FC236}">
                    <a16:creationId xmlns:a16="http://schemas.microsoft.com/office/drawing/2014/main" id="{69B67CE3-4EBB-CFC2-78DA-78545C1B61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29582" y="759600"/>
                <a:ext cx="1384875" cy="393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cs typeface="Arial" charset="0"/>
                  </a:rPr>
                  <a:t>Micro bulk</a:t>
                </a:r>
              </a:p>
            </p:txBody>
          </p:sp>
          <p:sp>
            <p:nvSpPr>
              <p:cNvPr id="29" name="Text Box 49">
                <a:extLst>
                  <a:ext uri="{FF2B5EF4-FFF2-40B4-BE49-F238E27FC236}">
                    <a16:creationId xmlns:a16="http://schemas.microsoft.com/office/drawing/2014/main" id="{6992A017-D636-CABA-EC80-4CB4678FEF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83127" y="759600"/>
                <a:ext cx="945193" cy="3934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cs typeface="Arial" charset="0"/>
                  </a:rPr>
                  <a:t>InGrid</a:t>
                </a: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E7C96B5-ECE0-C1D5-C233-224A041E9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861962" y="1168027"/>
                <a:ext cx="1097280" cy="794177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9514DCD-5B07-0193-9351-EE1EF3D0C0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848564" y="1980013"/>
                <a:ext cx="1106424" cy="928410"/>
              </a:xfrm>
              <a:prstGeom prst="rect">
                <a:avLst/>
              </a:prstGeom>
            </p:spPr>
          </p:pic>
          <p:sp>
            <p:nvSpPr>
              <p:cNvPr id="32" name="Text Box 45">
                <a:extLst>
                  <a:ext uri="{FF2B5EF4-FFF2-40B4-BE49-F238E27FC236}">
                    <a16:creationId xmlns:a16="http://schemas.microsoft.com/office/drawing/2014/main" id="{80B315B1-ACD8-A4B2-A541-5CDC3B8D20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10581" y="847951"/>
                <a:ext cx="1598436" cy="393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cs typeface="Arial" charset="0"/>
                  </a:rPr>
                  <a:t>Micromegas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AFCE22B-A3EB-FD8A-83EF-E2E33532E720}"/>
                  </a:ext>
                </a:extLst>
              </p:cNvPr>
              <p:cNvSpPr/>
              <p:nvPr/>
            </p:nvSpPr>
            <p:spPr>
              <a:xfrm>
                <a:off x="5738747" y="766874"/>
                <a:ext cx="756756" cy="3934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cs typeface="Arial" charset="0"/>
                  </a:rPr>
                  <a:t>Bulk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0C31BCB-EE11-E5CB-5104-11F9A6814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622806" y="1208847"/>
                <a:ext cx="945880" cy="85571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B50FB4EC-4C05-77C8-B273-92C1A5682B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769589" y="1195541"/>
                <a:ext cx="706105" cy="1676624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9557A5D-143F-BC2A-4474-228B8D3E28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/>
              <a:srcRect l="933" r="60429"/>
              <a:stretch/>
            </p:blipFill>
            <p:spPr>
              <a:xfrm>
                <a:off x="7527727" y="1194985"/>
                <a:ext cx="1171853" cy="171244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D6CCD88-BC49-8FE3-D833-CC730522B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385872" y="1176360"/>
                <a:ext cx="2063471" cy="1349330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2F43B01-0010-40D0-477D-F666B7AF1897}"/>
                </a:ext>
              </a:extLst>
            </p:cNvPr>
            <p:cNvGrpSpPr/>
            <p:nvPr/>
          </p:nvGrpSpPr>
          <p:grpSpPr>
            <a:xfrm>
              <a:off x="1400567" y="3000934"/>
              <a:ext cx="6101177" cy="3187647"/>
              <a:chOff x="3892462" y="2838412"/>
              <a:chExt cx="6101177" cy="3187647"/>
            </a:xfrm>
          </p:grpSpPr>
          <p:pic>
            <p:nvPicPr>
              <p:cNvPr id="14" name="Picture 13" descr="bottom2 copy">
                <a:extLst>
                  <a:ext uri="{FF2B5EF4-FFF2-40B4-BE49-F238E27FC236}">
                    <a16:creationId xmlns:a16="http://schemas.microsoft.com/office/drawing/2014/main" id="{DCF56322-F7C1-E632-BB90-A37D2DC789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l="-932" t="18729" r="8897" b="18729"/>
              <a:stretch>
                <a:fillRect/>
              </a:stretch>
            </p:blipFill>
            <p:spPr bwMode="auto">
              <a:xfrm>
                <a:off x="5533072" y="4447323"/>
                <a:ext cx="1165328" cy="89346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41D8B3E-411A-509E-DB87-1C063E1547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6883800" y="3176053"/>
                <a:ext cx="1363363" cy="92209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010398A-5983-BE5D-B429-665B8FCC32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014132" y="4591524"/>
                <a:ext cx="1366301" cy="1434535"/>
              </a:xfrm>
              <a:prstGeom prst="rect">
                <a:avLst/>
              </a:prstGeom>
            </p:spPr>
          </p:pic>
          <p:pic>
            <p:nvPicPr>
              <p:cNvPr id="17" name="Picture 16" descr="elmic1">
                <a:extLst>
                  <a:ext uri="{FF2B5EF4-FFF2-40B4-BE49-F238E27FC236}">
                    <a16:creationId xmlns:a16="http://schemas.microsoft.com/office/drawing/2014/main" id="{0F395CDF-190D-2EFB-A7ED-A4AC85BF3E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533072" y="3176171"/>
                <a:ext cx="1172353" cy="921338"/>
              </a:xfrm>
              <a:prstGeom prst="rect">
                <a:avLst/>
              </a:prstGeom>
            </p:spPr>
          </p:pic>
          <p:sp>
            <p:nvSpPr>
              <p:cNvPr id="18" name="Text Box 46">
                <a:extLst>
                  <a:ext uri="{FF2B5EF4-FFF2-40B4-BE49-F238E27FC236}">
                    <a16:creationId xmlns:a16="http://schemas.microsoft.com/office/drawing/2014/main" id="{B0CDE674-972F-6A9C-CA21-E7D14D4EB3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2462" y="2847870"/>
                <a:ext cx="839669" cy="393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cs typeface="Arial" charset="0"/>
                  </a:rPr>
                  <a:t>GEM</a:t>
                </a:r>
              </a:p>
            </p:txBody>
          </p:sp>
          <p:sp>
            <p:nvSpPr>
              <p:cNvPr id="19" name="Text Box 47">
                <a:extLst>
                  <a:ext uri="{FF2B5EF4-FFF2-40B4-BE49-F238E27FC236}">
                    <a16:creationId xmlns:a16="http://schemas.microsoft.com/office/drawing/2014/main" id="{0D6A253C-03C7-82AD-3360-7C03BF1B61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73293" y="2857553"/>
                <a:ext cx="1161265" cy="393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cs typeface="Arial" charset="0"/>
                  </a:rPr>
                  <a:t>THGEM</a:t>
                </a:r>
              </a:p>
            </p:txBody>
          </p:sp>
          <p:sp>
            <p:nvSpPr>
              <p:cNvPr id="20" name="Text Box 48">
                <a:extLst>
                  <a:ext uri="{FF2B5EF4-FFF2-40B4-BE49-F238E27FC236}">
                    <a16:creationId xmlns:a16="http://schemas.microsoft.com/office/drawing/2014/main" id="{C1609024-7C7C-C33D-E10A-365518D24C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6028" y="4075900"/>
                <a:ext cx="985392" cy="393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cs typeface="Arial" charset="0"/>
                  </a:rPr>
                  <a:t>MHSP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1F400A3-1932-5A46-7792-8D3FABD75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8394356" y="3161041"/>
                <a:ext cx="1095366" cy="921103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B83B352-8B1D-3594-6838-6F3294CA38E4}"/>
                  </a:ext>
                </a:extLst>
              </p:cNvPr>
              <p:cNvSpPr/>
              <p:nvPr/>
            </p:nvSpPr>
            <p:spPr>
              <a:xfrm>
                <a:off x="8282142" y="2838412"/>
                <a:ext cx="1711497" cy="3934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cs typeface="Arial" charset="0"/>
                  </a:rPr>
                  <a:t>GLASS GEM</a:t>
                </a:r>
              </a:p>
            </p:txBody>
          </p:sp>
          <p:sp>
            <p:nvSpPr>
              <p:cNvPr id="23" name="Text Box 47">
                <a:extLst>
                  <a:ext uri="{FF2B5EF4-FFF2-40B4-BE49-F238E27FC236}">
                    <a16:creationId xmlns:a16="http://schemas.microsoft.com/office/drawing/2014/main" id="{27D5087E-7F09-9856-46D8-F9A0F04E57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49342" y="2838412"/>
                <a:ext cx="1513012" cy="393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cs typeface="Arial" charset="0"/>
                  </a:rPr>
                  <a:t>50</a:t>
                </a:r>
                <a:r>
                  <a:rPr lang="en-US" sz="1200" dirty="0">
                    <a:latin typeface="Symbol" panose="05050102010706020507" pitchFamily="18" charset="2"/>
                    <a:cs typeface="Arial" charset="0"/>
                  </a:rPr>
                  <a:t>m</a:t>
                </a:r>
                <a:r>
                  <a:rPr lang="en-US" sz="1200" dirty="0">
                    <a:cs typeface="Arial" charset="0"/>
                  </a:rPr>
                  <a:t>m GEM</a:t>
                </a: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85D3FE5-663C-8BA6-8FD0-8A7DA077B9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/>
              <a:srcRect b="36056"/>
              <a:stretch/>
            </p:blipFill>
            <p:spPr>
              <a:xfrm>
                <a:off x="6901455" y="4457895"/>
                <a:ext cx="1333826" cy="879311"/>
              </a:xfrm>
              <a:prstGeom prst="rect">
                <a:avLst/>
              </a:prstGeom>
            </p:spPr>
          </p:pic>
          <p:sp>
            <p:nvSpPr>
              <p:cNvPr id="25" name="Text Box 47">
                <a:extLst>
                  <a:ext uri="{FF2B5EF4-FFF2-40B4-BE49-F238E27FC236}">
                    <a16:creationId xmlns:a16="http://schemas.microsoft.com/office/drawing/2014/main" id="{304E6282-7050-82F9-34BA-1FA18694B7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27745" y="4087497"/>
                <a:ext cx="1467787" cy="393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cs typeface="Arial" charset="0"/>
                  </a:rPr>
                  <a:t>THCOBRA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72DD775-B969-6C86-E7E5-DB53AAEE1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3969945" y="3159707"/>
                <a:ext cx="1401915" cy="1332685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35629C-D098-CBC3-74F7-EB6D75D76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046283" y="4654914"/>
              <a:ext cx="1631112" cy="9170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320433-F1F9-8FEB-40FD-BB5041610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823806" y="4654000"/>
              <a:ext cx="1623436" cy="923937"/>
            </a:xfrm>
            <a:prstGeom prst="rect">
              <a:avLst/>
            </a:prstGeom>
          </p:spPr>
        </p:pic>
        <p:sp>
          <p:nvSpPr>
            <p:cNvPr id="13" name="Text Box 47">
              <a:extLst>
                <a:ext uri="{FF2B5EF4-FFF2-40B4-BE49-F238E27FC236}">
                  <a16:creationId xmlns:a16="http://schemas.microsoft.com/office/drawing/2014/main" id="{933AEC62-F838-580E-71D8-0D2692A6BB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7631" y="4309591"/>
              <a:ext cx="1252417" cy="393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Symbol" panose="05050102010706020507" pitchFamily="18" charset="2"/>
                  <a:cs typeface="Arial" charset="0"/>
                </a:rPr>
                <a:t>m</a:t>
              </a:r>
              <a:r>
                <a:rPr lang="en-US" sz="1200" dirty="0">
                  <a:cs typeface="Arial" charset="0"/>
                </a:rPr>
                <a:t>RWELL</a:t>
              </a:r>
            </a:p>
          </p:txBody>
        </p:sp>
      </p:grpSp>
      <p:sp>
        <p:nvSpPr>
          <p:cNvPr id="41" name="Text Box 3">
            <a:extLst>
              <a:ext uri="{FF2B5EF4-FFF2-40B4-BE49-F238E27FC236}">
                <a16:creationId xmlns:a16="http://schemas.microsoft.com/office/drawing/2014/main" id="{88AD6C04-A516-B994-0E99-AF6A8A8EA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603" y="1047551"/>
            <a:ext cx="2364750" cy="3361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High Rate Capability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High Gain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High Space Resolution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Good Time Resolution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Good Energy Resolution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Excellent Radiation  Hardness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Good Ageing Properties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Ion Backflow Reduction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Photon Feedback  Reduction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cs typeface="Arial" pitchFamily="34" charset="0"/>
              </a:rPr>
              <a:t>Large size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cs typeface="Arial" pitchFamily="34" charset="0"/>
              </a:rPr>
              <a:t>Low material budget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cs typeface="Arial" pitchFamily="34" charset="0"/>
              </a:rPr>
              <a:t>Low cost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cs typeface="Arial" pitchFamily="34" charset="0"/>
              </a:rPr>
              <a:t>…</a:t>
            </a:r>
          </a:p>
        </p:txBody>
      </p:sp>
      <p:sp>
        <p:nvSpPr>
          <p:cNvPr id="42" name="Text Box 3">
            <a:extLst>
              <a:ext uri="{FF2B5EF4-FFF2-40B4-BE49-F238E27FC236}">
                <a16:creationId xmlns:a16="http://schemas.microsoft.com/office/drawing/2014/main" id="{7D5429B4-3CA0-CB26-CA91-7715EDF0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9576" y="1022141"/>
            <a:ext cx="3918060" cy="260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Up to MHz/mm</a:t>
            </a:r>
            <a:r>
              <a:rPr lang="en-US" sz="1100" baseline="30000" dirty="0">
                <a:cs typeface="Arial" pitchFamily="34" charset="0"/>
              </a:rPr>
              <a:t>2  </a:t>
            </a:r>
            <a:r>
              <a:rPr lang="en-US" sz="1100" dirty="0">
                <a:cs typeface="Arial" pitchFamily="34" charset="0"/>
              </a:rPr>
              <a:t>(MIP)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Up to 10</a:t>
            </a:r>
            <a:r>
              <a:rPr lang="en-US" sz="1100" baseline="30000" dirty="0">
                <a:cs typeface="Arial" pitchFamily="34" charset="0"/>
              </a:rPr>
              <a:t>5 </a:t>
            </a:r>
            <a:r>
              <a:rPr lang="en-US" sz="1100" dirty="0">
                <a:cs typeface="Arial" pitchFamily="34" charset="0"/>
              </a:rPr>
              <a:t>-10</a:t>
            </a:r>
            <a:r>
              <a:rPr lang="en-US" sz="1100" baseline="30000" dirty="0">
                <a:cs typeface="Arial" pitchFamily="34" charset="0"/>
              </a:rPr>
              <a:t>6 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&lt;100</a:t>
            </a:r>
            <a:r>
              <a:rPr lang="en-US" sz="1100" dirty="0">
                <a:latin typeface="Symbol" panose="05050102010706020507" pitchFamily="18" charset="2"/>
                <a:cs typeface="Arial" pitchFamily="34" charset="0"/>
              </a:rPr>
              <a:t>m</a:t>
            </a:r>
            <a:r>
              <a:rPr lang="en-US" sz="1100" dirty="0">
                <a:cs typeface="Arial" pitchFamily="34" charset="0"/>
              </a:rPr>
              <a:t>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In general few ns , sub-ns in specific configuration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10-20% FWHM @ soft X-Ray (6KeV)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100" dirty="0"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100" dirty="0"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% level sort of easy, below % in particular configuration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dirty="0"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cs typeface="Arial" pitchFamily="34" charset="0"/>
              </a:rPr>
              <a:t>m</a:t>
            </a:r>
            <a:r>
              <a:rPr lang="en-US" sz="1100" baseline="30000" dirty="0">
                <a:cs typeface="Arial" pitchFamily="34" charset="0"/>
              </a:rPr>
              <a:t>2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C66E785-0ACD-FF57-096E-DD79AF25E82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88562" y="4340470"/>
            <a:ext cx="4339766" cy="176991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DB9B143-E187-0435-30A0-F79011708826}"/>
              </a:ext>
            </a:extLst>
          </p:cNvPr>
          <p:cNvSpPr txBox="1"/>
          <p:nvPr/>
        </p:nvSpPr>
        <p:spPr>
          <a:xfrm>
            <a:off x="6728791" y="5227983"/>
            <a:ext cx="4135812" cy="830997"/>
          </a:xfrm>
          <a:prstGeom prst="rect">
            <a:avLst/>
          </a:prstGeom>
          <a:solidFill>
            <a:srgbClr val="00329E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subjects illustrated by examples: 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fully comprehensive review is impossible!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 share-point DRD1</a:t>
            </a:r>
          </a:p>
        </p:txBody>
      </p:sp>
    </p:spTree>
    <p:extLst>
      <p:ext uri="{BB962C8B-B14F-4D97-AF65-F5344CB8AC3E}">
        <p14:creationId xmlns:p14="http://schemas.microsoft.com/office/powerpoint/2010/main" val="2125179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A5A0-C999-395E-62C3-9A6C24046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0501173" cy="553998"/>
          </a:xfrm>
        </p:spPr>
        <p:txBody>
          <a:bodyPr/>
          <a:lstStyle/>
          <a:p>
            <a:r>
              <a:rPr lang="en-US" dirty="0">
                <a:solidFill>
                  <a:srgbClr val="00329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GEM in ALICE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3667-A585-74D5-7C14-BD2B9831977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81337" y="6354081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EURIZON Detector School | Gaseous Detectors | 17th-28th 2023  Wuppertal</a:t>
            </a:r>
            <a:endParaRPr lang="en-US" spc="-15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40DA8-35E5-4077-DC18-5C952F91D1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30</a:t>
            </a:fld>
            <a:endParaRPr lang="en-US" spc="-5" dirty="0"/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6F05CB05-1CDA-9348-95D6-BB8D4F84120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5236" y="987552"/>
            <a:ext cx="4788229" cy="2394025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08201F5B-6F16-AD03-69FD-7D46A36B8DE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32803" y="978408"/>
            <a:ext cx="4339444" cy="2389632"/>
          </a:xfrm>
          <a:prstGeom prst="rect">
            <a:avLst/>
          </a:prstGeom>
        </p:spPr>
      </p:pic>
      <p:pic>
        <p:nvPicPr>
          <p:cNvPr id="7" name="object 5">
            <a:extLst>
              <a:ext uri="{FF2B5EF4-FFF2-40B4-BE49-F238E27FC236}">
                <a16:creationId xmlns:a16="http://schemas.microsoft.com/office/drawing/2014/main" id="{E4269389-042F-F4EB-471B-E02DDF2CDB4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1681" y="3621150"/>
            <a:ext cx="2565728" cy="2246901"/>
          </a:xfrm>
          <a:prstGeom prst="rect">
            <a:avLst/>
          </a:prstGeom>
        </p:spPr>
      </p:pic>
      <p:pic>
        <p:nvPicPr>
          <p:cNvPr id="8" name="object 6">
            <a:extLst>
              <a:ext uri="{FF2B5EF4-FFF2-40B4-BE49-F238E27FC236}">
                <a16:creationId xmlns:a16="http://schemas.microsoft.com/office/drawing/2014/main" id="{77F5AD53-6C36-951E-51A6-7D6A9CE3547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33588" y="3707891"/>
            <a:ext cx="3363467" cy="2189454"/>
          </a:xfrm>
          <a:prstGeom prst="rect">
            <a:avLst/>
          </a:prstGeom>
        </p:spPr>
      </p:pic>
      <p:pic>
        <p:nvPicPr>
          <p:cNvPr id="9" name="object 7">
            <a:extLst>
              <a:ext uri="{FF2B5EF4-FFF2-40B4-BE49-F238E27FC236}">
                <a16:creationId xmlns:a16="http://schemas.microsoft.com/office/drawing/2014/main" id="{3CCB5A6C-056D-86A0-7390-5CF2BFE4285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09544" y="3578352"/>
            <a:ext cx="4687824" cy="22174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16DA73-6A7F-733A-028E-AD9001713B1F}"/>
              </a:ext>
            </a:extLst>
          </p:cNvPr>
          <p:cNvSpPr txBox="1"/>
          <p:nvPr/>
        </p:nvSpPr>
        <p:spPr>
          <a:xfrm>
            <a:off x="1524000" y="5927607"/>
            <a:ext cx="8534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https://indico.cern.ch/event/1172978/attachments/2468524/4234156/2022_06_24_CERN_Seminar_rmunzer_v4.pdf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13730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A5A0-C999-395E-62C3-9A6C24046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0501173" cy="553998"/>
          </a:xfrm>
        </p:spPr>
        <p:txBody>
          <a:bodyPr/>
          <a:lstStyle/>
          <a:p>
            <a:r>
              <a:rPr lang="en-US" sz="3600" i="0" u="none" strike="noStrike" cap="none" dirty="0">
                <a:solidFill>
                  <a:srgbClr val="00329E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GEM: KLOE, Totem, </a:t>
            </a:r>
            <a:r>
              <a:rPr lang="en-US" sz="3600" i="0" u="none" strike="noStrike" cap="none" dirty="0" err="1">
                <a:solidFill>
                  <a:srgbClr val="00329E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LHCb</a:t>
            </a:r>
            <a:r>
              <a:rPr lang="en-US" sz="3600" i="0" u="none" strike="noStrike" cap="none" dirty="0">
                <a:solidFill>
                  <a:srgbClr val="00329E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…..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3667-A585-74D5-7C14-BD2B9831977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81337" y="6354081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EURIZON Detector School | Gaseous Detectors | 17th-28th 2023  Wuppertal</a:t>
            </a:r>
            <a:endParaRPr lang="en-US" spc="-15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40DA8-35E5-4077-DC18-5C952F91D1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31</a:t>
            </a:fld>
            <a:endParaRPr lang="en-US" spc="-5" dirty="0"/>
          </a:p>
        </p:txBody>
      </p:sp>
      <p:pic>
        <p:nvPicPr>
          <p:cNvPr id="4" name="Picture 3" descr="A close-up of a diagram&#10;&#10;Description automatically generated">
            <a:extLst>
              <a:ext uri="{FF2B5EF4-FFF2-40B4-BE49-F238E27FC236}">
                <a16:creationId xmlns:a16="http://schemas.microsoft.com/office/drawing/2014/main" id="{6C109A8F-9CA6-436D-9B23-B1A87BEA2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264">
            <a:off x="487378" y="1138435"/>
            <a:ext cx="2725973" cy="1927748"/>
          </a:xfrm>
          <a:prstGeom prst="rect">
            <a:avLst/>
          </a:prstGeom>
        </p:spPr>
      </p:pic>
      <p:pic>
        <p:nvPicPr>
          <p:cNvPr id="8" name="Picture 7" descr="A collage of photos of a machine&#10;&#10;Description automatically generated">
            <a:extLst>
              <a:ext uri="{FF2B5EF4-FFF2-40B4-BE49-F238E27FC236}">
                <a16:creationId xmlns:a16="http://schemas.microsoft.com/office/drawing/2014/main" id="{796FC6AE-BCFC-FCF1-0B16-7D53CA932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9908">
            <a:off x="3414377" y="980783"/>
            <a:ext cx="3157948" cy="2243052"/>
          </a:xfrm>
          <a:prstGeom prst="rect">
            <a:avLst/>
          </a:prstGeom>
        </p:spPr>
      </p:pic>
      <p:pic>
        <p:nvPicPr>
          <p:cNvPr id="10" name="Picture 9" descr="A collage of several parts of a machine&#10;&#10;Description automatically generated">
            <a:extLst>
              <a:ext uri="{FF2B5EF4-FFF2-40B4-BE49-F238E27FC236}">
                <a16:creationId xmlns:a16="http://schemas.microsoft.com/office/drawing/2014/main" id="{59656692-C146-A657-E57D-93F30D6DA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0370">
            <a:off x="6694207" y="842342"/>
            <a:ext cx="3172244" cy="2251354"/>
          </a:xfrm>
          <a:prstGeom prst="rect">
            <a:avLst/>
          </a:prstGeom>
        </p:spPr>
      </p:pic>
      <p:grpSp>
        <p:nvGrpSpPr>
          <p:cNvPr id="14" name="object 3">
            <a:extLst>
              <a:ext uri="{FF2B5EF4-FFF2-40B4-BE49-F238E27FC236}">
                <a16:creationId xmlns:a16="http://schemas.microsoft.com/office/drawing/2014/main" id="{C39DA557-B1C4-B684-FD65-B81EBF688A77}"/>
              </a:ext>
            </a:extLst>
          </p:cNvPr>
          <p:cNvGrpSpPr/>
          <p:nvPr/>
        </p:nvGrpSpPr>
        <p:grpSpPr>
          <a:xfrm rot="20777852">
            <a:off x="370147" y="3755361"/>
            <a:ext cx="2286254" cy="2113157"/>
            <a:chOff x="4724146" y="1695069"/>
            <a:chExt cx="4294505" cy="4294505"/>
          </a:xfrm>
        </p:grpSpPr>
        <p:pic>
          <p:nvPicPr>
            <p:cNvPr id="15" name="object 4">
              <a:extLst>
                <a:ext uri="{FF2B5EF4-FFF2-40B4-BE49-F238E27FC236}">
                  <a16:creationId xmlns:a16="http://schemas.microsoft.com/office/drawing/2014/main" id="{6643008B-5F74-4052-0907-1BA299A5970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27321" y="1698244"/>
              <a:ext cx="4287901" cy="4287901"/>
            </a:xfrm>
            <a:prstGeom prst="rect">
              <a:avLst/>
            </a:prstGeom>
          </p:spPr>
        </p:pic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51C46651-ABCE-D54C-1954-F2A4338F05A5}"/>
                </a:ext>
              </a:extLst>
            </p:cNvPr>
            <p:cNvSpPr/>
            <p:nvPr/>
          </p:nvSpPr>
          <p:spPr>
            <a:xfrm>
              <a:off x="4727321" y="1698244"/>
              <a:ext cx="4288155" cy="4288155"/>
            </a:xfrm>
            <a:custGeom>
              <a:avLst/>
              <a:gdLst/>
              <a:ahLst/>
              <a:cxnLst/>
              <a:rect l="l" t="t" r="r" b="b"/>
              <a:pathLst>
                <a:path w="4288155" h="4288155">
                  <a:moveTo>
                    <a:pt x="0" y="4287901"/>
                  </a:moveTo>
                  <a:lnTo>
                    <a:pt x="4287901" y="4287901"/>
                  </a:lnTo>
                  <a:lnTo>
                    <a:pt x="4287901" y="0"/>
                  </a:lnTo>
                  <a:lnTo>
                    <a:pt x="0" y="0"/>
                  </a:lnTo>
                  <a:lnTo>
                    <a:pt x="0" y="4287901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CFE8EB-8BD8-FD67-2846-7313044FB408}"/>
              </a:ext>
            </a:extLst>
          </p:cNvPr>
          <p:cNvGrpSpPr/>
          <p:nvPr/>
        </p:nvGrpSpPr>
        <p:grpSpPr>
          <a:xfrm rot="20705763">
            <a:off x="2723563" y="3360190"/>
            <a:ext cx="2853945" cy="2590746"/>
            <a:chOff x="5070855" y="3711442"/>
            <a:chExt cx="3064129" cy="3034411"/>
          </a:xfrm>
        </p:grpSpPr>
        <p:pic>
          <p:nvPicPr>
            <p:cNvPr id="18" name="object 4">
              <a:extLst>
                <a:ext uri="{FF2B5EF4-FFF2-40B4-BE49-F238E27FC236}">
                  <a16:creationId xmlns:a16="http://schemas.microsoft.com/office/drawing/2014/main" id="{C508C165-64E3-A4AC-278E-9C43FF8005A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70855" y="3711442"/>
              <a:ext cx="3064129" cy="3034411"/>
            </a:xfrm>
            <a:prstGeom prst="rect">
              <a:avLst/>
            </a:prstGeom>
          </p:spPr>
        </p:pic>
        <p:sp>
          <p:nvSpPr>
            <p:cNvPr id="19" name="object 13">
              <a:extLst>
                <a:ext uri="{FF2B5EF4-FFF2-40B4-BE49-F238E27FC236}">
                  <a16:creationId xmlns:a16="http://schemas.microsoft.com/office/drawing/2014/main" id="{B4AD95BA-99D3-698D-E915-4EBBBCB58ECD}"/>
                </a:ext>
              </a:extLst>
            </p:cNvPr>
            <p:cNvSpPr/>
            <p:nvPr/>
          </p:nvSpPr>
          <p:spPr>
            <a:xfrm>
              <a:off x="6177915" y="6410604"/>
              <a:ext cx="445770" cy="103505"/>
            </a:xfrm>
            <a:custGeom>
              <a:avLst/>
              <a:gdLst/>
              <a:ahLst/>
              <a:cxnLst/>
              <a:rect l="l" t="t" r="r" b="b"/>
              <a:pathLst>
                <a:path w="445770" h="103504">
                  <a:moveTo>
                    <a:pt x="434898" y="45326"/>
                  </a:moveTo>
                  <a:lnTo>
                    <a:pt x="433196" y="45326"/>
                  </a:lnTo>
                  <a:lnTo>
                    <a:pt x="433196" y="58026"/>
                  </a:lnTo>
                  <a:lnTo>
                    <a:pt x="409628" y="58037"/>
                  </a:lnTo>
                  <a:lnTo>
                    <a:pt x="350774" y="92443"/>
                  </a:lnTo>
                  <a:lnTo>
                    <a:pt x="349758" y="96329"/>
                  </a:lnTo>
                  <a:lnTo>
                    <a:pt x="353313" y="102387"/>
                  </a:lnTo>
                  <a:lnTo>
                    <a:pt x="357124" y="103403"/>
                  </a:lnTo>
                  <a:lnTo>
                    <a:pt x="445769" y="51663"/>
                  </a:lnTo>
                  <a:lnTo>
                    <a:pt x="434898" y="45326"/>
                  </a:lnTo>
                  <a:close/>
                </a:path>
                <a:path w="445770" h="103504">
                  <a:moveTo>
                    <a:pt x="409606" y="45337"/>
                  </a:moveTo>
                  <a:lnTo>
                    <a:pt x="0" y="45529"/>
                  </a:lnTo>
                  <a:lnTo>
                    <a:pt x="0" y="58229"/>
                  </a:lnTo>
                  <a:lnTo>
                    <a:pt x="409647" y="58026"/>
                  </a:lnTo>
                  <a:lnTo>
                    <a:pt x="420495" y="51684"/>
                  </a:lnTo>
                  <a:lnTo>
                    <a:pt x="409606" y="45337"/>
                  </a:lnTo>
                  <a:close/>
                </a:path>
                <a:path w="445770" h="103504">
                  <a:moveTo>
                    <a:pt x="420495" y="51684"/>
                  </a:moveTo>
                  <a:lnTo>
                    <a:pt x="409628" y="58037"/>
                  </a:lnTo>
                  <a:lnTo>
                    <a:pt x="433196" y="58026"/>
                  </a:lnTo>
                  <a:lnTo>
                    <a:pt x="433196" y="57162"/>
                  </a:lnTo>
                  <a:lnTo>
                    <a:pt x="429894" y="57162"/>
                  </a:lnTo>
                  <a:lnTo>
                    <a:pt x="420495" y="51684"/>
                  </a:lnTo>
                  <a:close/>
                </a:path>
                <a:path w="445770" h="103504">
                  <a:moveTo>
                    <a:pt x="429894" y="46189"/>
                  </a:moveTo>
                  <a:lnTo>
                    <a:pt x="420495" y="51684"/>
                  </a:lnTo>
                  <a:lnTo>
                    <a:pt x="429894" y="57162"/>
                  </a:lnTo>
                  <a:lnTo>
                    <a:pt x="429894" y="46189"/>
                  </a:lnTo>
                  <a:close/>
                </a:path>
                <a:path w="445770" h="103504">
                  <a:moveTo>
                    <a:pt x="433196" y="46189"/>
                  </a:moveTo>
                  <a:lnTo>
                    <a:pt x="429894" y="46189"/>
                  </a:lnTo>
                  <a:lnTo>
                    <a:pt x="429894" y="57162"/>
                  </a:lnTo>
                  <a:lnTo>
                    <a:pt x="433196" y="57162"/>
                  </a:lnTo>
                  <a:lnTo>
                    <a:pt x="433196" y="46189"/>
                  </a:lnTo>
                  <a:close/>
                </a:path>
                <a:path w="445770" h="103504">
                  <a:moveTo>
                    <a:pt x="433196" y="45326"/>
                  </a:moveTo>
                  <a:lnTo>
                    <a:pt x="409606" y="45337"/>
                  </a:lnTo>
                  <a:lnTo>
                    <a:pt x="420495" y="51684"/>
                  </a:lnTo>
                  <a:lnTo>
                    <a:pt x="429894" y="46189"/>
                  </a:lnTo>
                  <a:lnTo>
                    <a:pt x="433196" y="46189"/>
                  </a:lnTo>
                  <a:lnTo>
                    <a:pt x="433196" y="45326"/>
                  </a:lnTo>
                  <a:close/>
                </a:path>
                <a:path w="445770" h="103504">
                  <a:moveTo>
                    <a:pt x="357124" y="0"/>
                  </a:moveTo>
                  <a:lnTo>
                    <a:pt x="353187" y="1028"/>
                  </a:lnTo>
                  <a:lnTo>
                    <a:pt x="349631" y="7086"/>
                  </a:lnTo>
                  <a:lnTo>
                    <a:pt x="350646" y="10972"/>
                  </a:lnTo>
                  <a:lnTo>
                    <a:pt x="409606" y="45337"/>
                  </a:lnTo>
                  <a:lnTo>
                    <a:pt x="434898" y="45326"/>
                  </a:lnTo>
                  <a:lnTo>
                    <a:pt x="3571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D7AE6564-60C6-8BB8-DA05-0675A25C0642}"/>
                </a:ext>
              </a:extLst>
            </p:cNvPr>
            <p:cNvSpPr txBox="1"/>
            <p:nvPr/>
          </p:nvSpPr>
          <p:spPr>
            <a:xfrm>
              <a:off x="5220080" y="6296202"/>
              <a:ext cx="987155" cy="26811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400" dirty="0">
                  <a:solidFill>
                    <a:srgbClr val="FFFF00"/>
                  </a:solidFill>
                  <a:latin typeface="Calibri"/>
                  <a:cs typeface="Calibri"/>
                </a:rPr>
                <a:t>Beam</a:t>
              </a:r>
              <a:r>
                <a:rPr sz="1400" spc="-30" dirty="0">
                  <a:solidFill>
                    <a:srgbClr val="FFFF00"/>
                  </a:solidFill>
                  <a:latin typeface="Calibri"/>
                  <a:cs typeface="Calibri"/>
                </a:rPr>
                <a:t> </a:t>
              </a:r>
              <a:r>
                <a:rPr sz="1400" spc="-10" dirty="0">
                  <a:solidFill>
                    <a:srgbClr val="FFFF00"/>
                  </a:solidFill>
                  <a:latin typeface="Calibri"/>
                  <a:cs typeface="Calibri"/>
                </a:rPr>
                <a:t>p</a:t>
              </a:r>
              <a:r>
                <a:rPr sz="1400" dirty="0">
                  <a:solidFill>
                    <a:srgbClr val="FFFF00"/>
                  </a:solidFill>
                  <a:latin typeface="Calibri"/>
                  <a:cs typeface="Calibri"/>
                </a:rPr>
                <a:t>i</a:t>
              </a:r>
              <a:r>
                <a:rPr sz="1400" spc="-5" dirty="0">
                  <a:solidFill>
                    <a:srgbClr val="FFFF00"/>
                  </a:solidFill>
                  <a:latin typeface="Calibri"/>
                  <a:cs typeface="Calibri"/>
                </a:rPr>
                <a:t>p</a:t>
              </a:r>
              <a:r>
                <a:rPr sz="1400" dirty="0">
                  <a:solidFill>
                    <a:srgbClr val="FFFF00"/>
                  </a:solidFill>
                  <a:latin typeface="Calibri"/>
                  <a:cs typeface="Calibri"/>
                </a:rPr>
                <a:t>e</a:t>
              </a:r>
              <a:endParaRPr sz="1400" dirty="0">
                <a:latin typeface="Calibri"/>
                <a:cs typeface="Calibri"/>
              </a:endParaRPr>
            </a:p>
          </p:txBody>
        </p:sp>
      </p:grpSp>
      <p:pic>
        <p:nvPicPr>
          <p:cNvPr id="22" name="Picture 21" descr="A person wearing a hard hat holding a circuit board&#10;&#10;Description automatically generated">
            <a:extLst>
              <a:ext uri="{FF2B5EF4-FFF2-40B4-BE49-F238E27FC236}">
                <a16:creationId xmlns:a16="http://schemas.microsoft.com/office/drawing/2014/main" id="{82FD1C29-C4C7-DFF6-E818-B84D361975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431">
            <a:off x="5969554" y="3318219"/>
            <a:ext cx="2380701" cy="2752870"/>
          </a:xfrm>
          <a:prstGeom prst="rect">
            <a:avLst/>
          </a:prstGeom>
        </p:spPr>
      </p:pic>
      <p:pic>
        <p:nvPicPr>
          <p:cNvPr id="24" name="Picture 23" descr="A close-up of a machine&#10;&#10;Description automatically generated">
            <a:extLst>
              <a:ext uri="{FF2B5EF4-FFF2-40B4-BE49-F238E27FC236}">
                <a16:creationId xmlns:a16="http://schemas.microsoft.com/office/drawing/2014/main" id="{16A61EBF-DDFC-728B-82A2-C065C5B482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4813">
            <a:off x="8500634" y="3363214"/>
            <a:ext cx="3373751" cy="25426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3A2DA77-CEEA-0757-CDE5-E70E36F325D4}"/>
              </a:ext>
            </a:extLst>
          </p:cNvPr>
          <p:cNvSpPr txBox="1"/>
          <p:nvPr/>
        </p:nvSpPr>
        <p:spPr>
          <a:xfrm rot="20832802">
            <a:off x="7963046" y="2264459"/>
            <a:ext cx="32860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KLOE Cylindrical Triple-GEM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EC9815-A152-6E80-801C-BA4B222D8D3D}"/>
              </a:ext>
            </a:extLst>
          </p:cNvPr>
          <p:cNvSpPr txBox="1"/>
          <p:nvPr/>
        </p:nvSpPr>
        <p:spPr>
          <a:xfrm rot="21195929">
            <a:off x="513789" y="5566339"/>
            <a:ext cx="298081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Totem Circular Triple-GEM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ECBAE0-4D57-C46B-027C-FCD2DD0BB983}"/>
              </a:ext>
            </a:extLst>
          </p:cNvPr>
          <p:cNvSpPr txBox="1"/>
          <p:nvPr/>
        </p:nvSpPr>
        <p:spPr>
          <a:xfrm rot="21195929">
            <a:off x="6461082" y="5770895"/>
            <a:ext cx="336521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b="1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Rectangular Triple-GEM</a:t>
            </a:r>
          </a:p>
        </p:txBody>
      </p:sp>
    </p:spTree>
    <p:extLst>
      <p:ext uri="{BB962C8B-B14F-4D97-AF65-F5344CB8AC3E}">
        <p14:creationId xmlns:p14="http://schemas.microsoft.com/office/powerpoint/2010/main" val="2010275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67668-B9C1-CD4B-AC87-04DF8F60D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5700573" cy="1107996"/>
          </a:xfrm>
        </p:spPr>
        <p:txBody>
          <a:bodyPr/>
          <a:lstStyle/>
          <a:p>
            <a:r>
              <a:rPr lang="en-US" dirty="0"/>
              <a:t>Cylindrical Micromegas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1569F-DCE1-3631-7302-1AF25614A50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42182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615AFA-2136-B452-C947-7ED9502E715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32</a:t>
            </a:fld>
            <a:endParaRPr lang="en-US" spc="-5" dirty="0"/>
          </a:p>
        </p:txBody>
      </p:sp>
      <p:pic>
        <p:nvPicPr>
          <p:cNvPr id="7" name="Picture 6" descr="A close-up of a device&#10;&#10;Description automatically generated">
            <a:extLst>
              <a:ext uri="{FF2B5EF4-FFF2-40B4-BE49-F238E27FC236}">
                <a16:creationId xmlns:a16="http://schemas.microsoft.com/office/drawing/2014/main" id="{578C2A90-BC50-A21A-3B0E-9029AF7A9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55934"/>
            <a:ext cx="9985135" cy="514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93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67668-B9C1-CD4B-AC87-04DF8F60D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4862373" cy="1107996"/>
          </a:xfrm>
        </p:spPr>
        <p:txBody>
          <a:bodyPr/>
          <a:lstStyle/>
          <a:p>
            <a:r>
              <a:rPr lang="en-US" dirty="0"/>
              <a:t>Cylindrical GEM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1569F-DCE1-3631-7302-1AF25614A50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42182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615AFA-2136-B452-C947-7ED9502E715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33</a:t>
            </a:fld>
            <a:endParaRPr lang="en-US" spc="-5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5D632D5-9881-F96F-9F94-9B88A499B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57147"/>
            <a:ext cx="10485740" cy="553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99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67668-B9C1-CD4B-AC87-04DF8F60D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2867989"/>
            <a:ext cx="5910261" cy="533400"/>
          </a:xfrm>
        </p:spPr>
        <p:txBody>
          <a:bodyPr/>
          <a:lstStyle/>
          <a:p>
            <a:r>
              <a:rPr lang="en-US" dirty="0"/>
              <a:t>Application beyond HEP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1569F-DCE1-3631-7302-1AF25614A50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42182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615AFA-2136-B452-C947-7ED9502E715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34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727029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7C2E-D3FD-4C4F-D125-BE918116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0614"/>
            <a:ext cx="6157773" cy="574675"/>
          </a:xfrm>
        </p:spPr>
        <p:txBody>
          <a:bodyPr/>
          <a:lstStyle/>
          <a:p>
            <a:r>
              <a:rPr lang="en-US" dirty="0"/>
              <a:t>Muon Tomography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5C93C-626F-96D8-2236-EDD918DD2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427" y="990600"/>
            <a:ext cx="7067601" cy="24622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cosmic muons: primary cosmic radiation (mainly protons) hit atmosphere → hadronic interactions → </a:t>
            </a:r>
            <a:r>
              <a:rPr lang="en-US" sz="2000" dirty="0" err="1">
                <a:solidFill>
                  <a:srgbClr val="00329E"/>
                </a:solidFill>
              </a:rPr>
              <a:t>pions</a:t>
            </a:r>
            <a:r>
              <a:rPr lang="en-US" sz="2000" dirty="0">
                <a:solidFill>
                  <a:srgbClr val="00329E"/>
                </a:solidFill>
              </a:rPr>
              <a:t> &amp; kaons → decay into muons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lifetime 2.2µs but p</a:t>
            </a:r>
            <a:r>
              <a:rPr lang="en-US" sz="2000" baseline="-25000" dirty="0">
                <a:solidFill>
                  <a:srgbClr val="00329E"/>
                </a:solidFill>
              </a:rPr>
              <a:t>µ</a:t>
            </a:r>
            <a:r>
              <a:rPr lang="en-US" sz="2000" dirty="0">
                <a:solidFill>
                  <a:srgbClr val="00329E"/>
                </a:solidFill>
              </a:rPr>
              <a:t> ~ 4GeV → decay length O(20km)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rate ~ 1/s dm²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angular distribution ~ cos² </a:t>
            </a:r>
            <a:r>
              <a:rPr lang="el-GR" sz="2000" dirty="0" err="1">
                <a:solidFill>
                  <a:srgbClr val="00329E"/>
                </a:solidFill>
              </a:rPr>
              <a:t>ϑ</a:t>
            </a:r>
            <a:r>
              <a:rPr lang="en-US" sz="2000" dirty="0">
                <a:solidFill>
                  <a:srgbClr val="00329E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29E"/>
                </a:solidFill>
              </a:rPr>
              <a:t>no hadronic interactions, no bremsstrahlung → can traverse large scale or shielded structures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1EBDE-2A2C-3564-62C2-9CD3484838F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42182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94FC4-3A30-0999-15B8-8CD63088DD1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35</a:t>
            </a:fld>
            <a:endParaRPr lang="en-US" spc="-5" dirty="0"/>
          </a:p>
        </p:txBody>
      </p:sp>
      <p:pic>
        <p:nvPicPr>
          <p:cNvPr id="6" name="object 13">
            <a:extLst>
              <a:ext uri="{FF2B5EF4-FFF2-40B4-BE49-F238E27FC236}">
                <a16:creationId xmlns:a16="http://schemas.microsoft.com/office/drawing/2014/main" id="{F9271A05-E464-3590-BC76-FD4D4121056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3665589"/>
            <a:ext cx="3457803" cy="2582278"/>
          </a:xfrm>
          <a:prstGeom prst="rect">
            <a:avLst/>
          </a:prstGeom>
        </p:spPr>
      </p:pic>
      <p:sp>
        <p:nvSpPr>
          <p:cNvPr id="7" name="object 14">
            <a:extLst>
              <a:ext uri="{FF2B5EF4-FFF2-40B4-BE49-F238E27FC236}">
                <a16:creationId xmlns:a16="http://schemas.microsoft.com/office/drawing/2014/main" id="{760BC66E-285F-AF21-83E0-405AF1E916E1}"/>
              </a:ext>
            </a:extLst>
          </p:cNvPr>
          <p:cNvSpPr txBox="1"/>
          <p:nvPr/>
        </p:nvSpPr>
        <p:spPr>
          <a:xfrm>
            <a:off x="1905000" y="5257800"/>
            <a:ext cx="120586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Microsoft Sans Serif"/>
                <a:cs typeface="Microsoft Sans Serif"/>
              </a:rPr>
              <a:t>Procureur,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NIMA878</a:t>
            </a:r>
            <a:endParaRPr sz="1000" dirty="0">
              <a:latin typeface="Microsoft Sans Serif"/>
              <a:cs typeface="Microsoft Sans Serif"/>
            </a:endParaRPr>
          </a:p>
        </p:txBody>
      </p:sp>
      <p:pic>
        <p:nvPicPr>
          <p:cNvPr id="1026" name="Picture 2" descr="schema di propagazione dei raggi cosmici">
            <a:extLst>
              <a:ext uri="{FF2B5EF4-FFF2-40B4-BE49-F238E27FC236}">
                <a16:creationId xmlns:a16="http://schemas.microsoft.com/office/drawing/2014/main" id="{2FCAF6AE-2CE5-0802-9D8C-47A93F3B5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123" y="221223"/>
            <a:ext cx="3944592" cy="599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664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7C2E-D3FD-4C4F-D125-BE918116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0614"/>
            <a:ext cx="7391400" cy="553998"/>
          </a:xfrm>
        </p:spPr>
        <p:txBody>
          <a:bodyPr/>
          <a:lstStyle/>
          <a:p>
            <a:r>
              <a:rPr lang="en-US" dirty="0"/>
              <a:t>“Muography”: Concept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1EBDE-2A2C-3564-62C2-9CD3484838F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42182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94FC4-3A30-0999-15B8-8CD63088DD1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36</a:t>
            </a:fld>
            <a:endParaRPr lang="en-US" spc="-5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A13D8-BFF8-5520-09BC-51DFC3ADC427}"/>
              </a:ext>
            </a:extLst>
          </p:cNvPr>
          <p:cNvSpPr txBox="1"/>
          <p:nvPr/>
        </p:nvSpPr>
        <p:spPr>
          <a:xfrm>
            <a:off x="189474" y="1166842"/>
            <a:ext cx="899738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29E"/>
                </a:solidFill>
              </a:rPr>
              <a:t>1) Scattering process at the base of the Muon Tomography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pPr marL="184150" lvl="1"/>
            <a:r>
              <a:rPr lang="en-US" dirty="0">
                <a:solidFill>
                  <a:srgbClr val="7030A0"/>
                </a:solidFill>
              </a:rPr>
              <a:t>● </a:t>
            </a:r>
            <a:r>
              <a:rPr lang="en-US" dirty="0" err="1">
                <a:solidFill>
                  <a:srgbClr val="7030A0"/>
                </a:solidFill>
              </a:rPr>
              <a:t>tracklet</a:t>
            </a:r>
            <a:r>
              <a:rPr lang="en-US" dirty="0">
                <a:solidFill>
                  <a:srgbClr val="7030A0"/>
                </a:solidFill>
              </a:rPr>
              <a:t> upstream &amp; downstream of object → point of closest approach</a:t>
            </a:r>
          </a:p>
          <a:p>
            <a:pPr marL="184150" lvl="1"/>
            <a:r>
              <a:rPr lang="en-US" dirty="0">
                <a:solidFill>
                  <a:srgbClr val="7030A0"/>
                </a:solidFill>
              </a:rPr>
              <a:t>● object thin enough: only one major scattering event</a:t>
            </a:r>
          </a:p>
          <a:p>
            <a:endParaRPr lang="en-US" dirty="0"/>
          </a:p>
          <a:p>
            <a:r>
              <a:rPr lang="en-US" dirty="0">
                <a:solidFill>
                  <a:srgbClr val="00329E"/>
                </a:solidFill>
              </a:rPr>
              <a:t>2) muon metrology </a:t>
            </a:r>
          </a:p>
          <a:p>
            <a:pPr marL="184150" lvl="1"/>
            <a:r>
              <a:rPr lang="en-US" dirty="0">
                <a:solidFill>
                  <a:srgbClr val="7030A0"/>
                </a:solidFill>
              </a:rPr>
              <a:t>●no object, compare </a:t>
            </a:r>
            <a:r>
              <a:rPr lang="en-US" dirty="0" err="1">
                <a:solidFill>
                  <a:srgbClr val="7030A0"/>
                </a:solidFill>
              </a:rPr>
              <a:t>tracklets</a:t>
            </a:r>
            <a:r>
              <a:rPr lang="en-US" dirty="0">
                <a:solidFill>
                  <a:srgbClr val="7030A0"/>
                </a:solidFill>
              </a:rPr>
              <a:t> in two trackers → determine relative position</a:t>
            </a:r>
          </a:p>
          <a:p>
            <a:endParaRPr lang="en-US" dirty="0"/>
          </a:p>
          <a:p>
            <a:r>
              <a:rPr lang="en-US" dirty="0">
                <a:solidFill>
                  <a:srgbClr val="00329E"/>
                </a:solidFill>
              </a:rPr>
              <a:t>3) absorption-based (transmission) </a:t>
            </a:r>
          </a:p>
          <a:p>
            <a:endParaRPr lang="en-US" dirty="0"/>
          </a:p>
          <a:p>
            <a:pPr marL="184150" lvl="1"/>
            <a:r>
              <a:rPr lang="en-US" dirty="0">
                <a:solidFill>
                  <a:srgbClr val="7030A0"/>
                </a:solidFill>
              </a:rPr>
              <a:t>● muons have finite range in matter + </a:t>
            </a:r>
            <a:r>
              <a:rPr lang="en-US" dirty="0" err="1">
                <a:solidFill>
                  <a:srgbClr val="7030A0"/>
                </a:solidFill>
              </a:rPr>
              <a:t>polyenergetic</a:t>
            </a:r>
            <a:r>
              <a:rPr lang="en-US" dirty="0">
                <a:solidFill>
                  <a:srgbClr val="7030A0"/>
                </a:solidFill>
              </a:rPr>
              <a:t> spectrum → more muons absorbed by more opaque material</a:t>
            </a:r>
          </a:p>
          <a:p>
            <a:pPr marL="184150" lvl="1"/>
            <a:r>
              <a:rPr lang="en-US" dirty="0">
                <a:solidFill>
                  <a:srgbClr val="7030A0"/>
                </a:solidFill>
              </a:rPr>
              <a:t>● determine change in muon flux </a:t>
            </a:r>
            <a:r>
              <a:rPr lang="en-US" dirty="0" err="1">
                <a:solidFill>
                  <a:srgbClr val="7030A0"/>
                </a:solidFill>
              </a:rPr>
              <a:t>w.r.t.</a:t>
            </a:r>
            <a:r>
              <a:rPr lang="en-US" dirty="0">
                <a:solidFill>
                  <a:srgbClr val="7030A0"/>
                </a:solidFill>
              </a:rPr>
              <a:t> free sky measurement → opacity along line of sight</a:t>
            </a:r>
          </a:p>
          <a:p>
            <a:pPr marL="184150" lvl="1"/>
            <a:r>
              <a:rPr lang="en-US" dirty="0">
                <a:solidFill>
                  <a:srgbClr val="7030A0"/>
                </a:solidFill>
              </a:rPr>
              <a:t>● objects of several 100m thickness</a:t>
            </a:r>
          </a:p>
        </p:txBody>
      </p:sp>
      <p:pic>
        <p:nvPicPr>
          <p:cNvPr id="27" name="Picture 26" descr="A math equation with black text&#10;&#10;Description automatically generated">
            <a:extLst>
              <a:ext uri="{FF2B5EF4-FFF2-40B4-BE49-F238E27FC236}">
                <a16:creationId xmlns:a16="http://schemas.microsoft.com/office/drawing/2014/main" id="{F9A02A56-C1F2-FE23-55E1-85F855C20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4" y="1594022"/>
            <a:ext cx="3168650" cy="673100"/>
          </a:xfrm>
          <a:prstGeom prst="rect">
            <a:avLst/>
          </a:prstGeom>
        </p:spPr>
      </p:pic>
      <p:pic>
        <p:nvPicPr>
          <p:cNvPr id="28" name="object 13">
            <a:extLst>
              <a:ext uri="{FF2B5EF4-FFF2-40B4-BE49-F238E27FC236}">
                <a16:creationId xmlns:a16="http://schemas.microsoft.com/office/drawing/2014/main" id="{8766B2FB-2C42-5B38-ADDD-F372A8B6E56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45631" y="4267200"/>
            <a:ext cx="2046369" cy="2003551"/>
          </a:xfrm>
          <a:prstGeom prst="rect">
            <a:avLst/>
          </a:prstGeom>
        </p:spPr>
      </p:pic>
      <p:pic>
        <p:nvPicPr>
          <p:cNvPr id="30" name="Picture 29" descr="A diagram of a plane&#10;&#10;Description automatically generated">
            <a:extLst>
              <a:ext uri="{FF2B5EF4-FFF2-40B4-BE49-F238E27FC236}">
                <a16:creationId xmlns:a16="http://schemas.microsoft.com/office/drawing/2014/main" id="{5CC8492A-6E81-E4CC-1401-484F23D94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781" y="59652"/>
            <a:ext cx="2412070" cy="2127250"/>
          </a:xfrm>
          <a:prstGeom prst="rect">
            <a:avLst/>
          </a:prstGeom>
        </p:spPr>
      </p:pic>
      <p:pic>
        <p:nvPicPr>
          <p:cNvPr id="32" name="Picture 31" descr="A tall building next to a body of water&#10;&#10;Description automatically generated">
            <a:extLst>
              <a:ext uri="{FF2B5EF4-FFF2-40B4-BE49-F238E27FC236}">
                <a16:creationId xmlns:a16="http://schemas.microsoft.com/office/drawing/2014/main" id="{431E74BD-9C79-8B16-E496-77C1823E2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706" y="2281590"/>
            <a:ext cx="2656455" cy="179623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308F862-0062-F8B6-205D-AFE8CB40FD93}"/>
              </a:ext>
            </a:extLst>
          </p:cNvPr>
          <p:cNvSpPr/>
          <p:nvPr/>
        </p:nvSpPr>
        <p:spPr>
          <a:xfrm rot="19860589">
            <a:off x="9180121" y="3293623"/>
            <a:ext cx="424092" cy="152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C02F296-B49A-1356-9E49-32476D4D1B86}"/>
              </a:ext>
            </a:extLst>
          </p:cNvPr>
          <p:cNvSpPr/>
          <p:nvPr/>
        </p:nvSpPr>
        <p:spPr>
          <a:xfrm>
            <a:off x="11430000" y="2362200"/>
            <a:ext cx="76200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FD4A927-DA38-F55A-A9B8-70E08AB5CD5D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9470629" y="2438400"/>
            <a:ext cx="1959371" cy="863250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515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1EBDE-2A2C-3564-62C2-9CD3484838F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42182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94FC4-3A30-0999-15B8-8CD63088DD1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37</a:t>
            </a:fld>
            <a:endParaRPr lang="en-US" spc="-5" dirty="0"/>
          </a:p>
        </p:txBody>
      </p:sp>
      <p:sp>
        <p:nvSpPr>
          <p:cNvPr id="6" name="object 2" descr="$PPTXTitle">
            <a:extLst>
              <a:ext uri="{FF2B5EF4-FFF2-40B4-BE49-F238E27FC236}">
                <a16:creationId xmlns:a16="http://schemas.microsoft.com/office/drawing/2014/main" id="{BCD6A6DE-20B7-C472-C90C-5BA6BC1BC0FF}"/>
              </a:ext>
            </a:extLst>
          </p:cNvPr>
          <p:cNvSpPr txBox="1">
            <a:spLocks/>
          </p:cNvSpPr>
          <p:nvPr/>
        </p:nvSpPr>
        <p:spPr>
          <a:xfrm>
            <a:off x="381000" y="238822"/>
            <a:ext cx="761441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00339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510">
              <a:spcBef>
                <a:spcPts val="100"/>
              </a:spcBef>
            </a:pPr>
            <a:r>
              <a:rPr lang="en-US" kern="0" spc="-10" dirty="0"/>
              <a:t>Which Detector and</a:t>
            </a:r>
            <a:r>
              <a:rPr lang="en-US" kern="0" spc="-125" dirty="0"/>
              <a:t> </a:t>
            </a:r>
            <a:r>
              <a:rPr lang="en-US" kern="0" spc="-10" dirty="0"/>
              <a:t>Instrument?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F7AAF50D-B2BC-31A7-1DD3-0D9D92BD1E73}"/>
              </a:ext>
            </a:extLst>
          </p:cNvPr>
          <p:cNvSpPr txBox="1"/>
          <p:nvPr/>
        </p:nvSpPr>
        <p:spPr>
          <a:xfrm>
            <a:off x="108623" y="1064078"/>
            <a:ext cx="3548977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b="1" spc="-10" dirty="0">
                <a:solidFill>
                  <a:srgbClr val="00329E"/>
                </a:solidFill>
                <a:cs typeface="Arial"/>
              </a:rPr>
              <a:t>nuclear</a:t>
            </a:r>
            <a:r>
              <a:rPr sz="2400" b="1" spc="-90" dirty="0">
                <a:solidFill>
                  <a:srgbClr val="00329E"/>
                </a:solidFill>
                <a:cs typeface="Arial"/>
              </a:rPr>
              <a:t> </a:t>
            </a:r>
            <a:r>
              <a:rPr sz="2400" b="1" spc="-35" dirty="0">
                <a:solidFill>
                  <a:srgbClr val="00329E"/>
                </a:solidFill>
                <a:cs typeface="Arial"/>
              </a:rPr>
              <a:t>emulsions</a:t>
            </a:r>
            <a:endParaRPr sz="2400" dirty="0">
              <a:solidFill>
                <a:srgbClr val="00329E"/>
              </a:solidFill>
              <a:cs typeface="Arial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E8E359B0-00A5-D9D6-67AE-7137F60E17CA}"/>
              </a:ext>
            </a:extLst>
          </p:cNvPr>
          <p:cNvSpPr txBox="1"/>
          <p:nvPr/>
        </p:nvSpPr>
        <p:spPr>
          <a:xfrm>
            <a:off x="307060" y="1499650"/>
            <a:ext cx="4697469" cy="1011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84835" indent="-342900">
              <a:lnSpc>
                <a:spcPct val="106600"/>
              </a:lnSpc>
              <a:spcBef>
                <a:spcPts val="100"/>
              </a:spcBef>
              <a:buSzPct val="78000"/>
              <a:buFont typeface="Wingdings" pitchFamily="2" charset="2"/>
              <a:buChar char="§"/>
              <a:tabLst>
                <a:tab pos="174625" algn="l"/>
                <a:tab pos="176530" algn="l"/>
              </a:tabLst>
            </a:pPr>
            <a:r>
              <a:rPr sz="2000" dirty="0">
                <a:solidFill>
                  <a:srgbClr val="0432FF"/>
                </a:solidFill>
                <a:cs typeface="Microsoft Sans Serif"/>
              </a:rPr>
              <a:t>no</a:t>
            </a:r>
            <a:r>
              <a:rPr sz="2000" spc="12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power</a:t>
            </a:r>
            <a:r>
              <a:rPr sz="2000" spc="13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during</a:t>
            </a:r>
            <a:r>
              <a:rPr sz="2000" spc="13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0432FF"/>
                </a:solidFill>
                <a:cs typeface="Microsoft Sans Serif"/>
              </a:rPr>
              <a:t>acquisition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very</a:t>
            </a:r>
            <a:endParaRPr lang="en-US" sz="2000" spc="15" dirty="0">
              <a:solidFill>
                <a:srgbClr val="0432FF"/>
              </a:solidFill>
              <a:cs typeface="Microsoft Sans Serif"/>
            </a:endParaRPr>
          </a:p>
          <a:p>
            <a:pPr marL="354965" marR="584835" indent="-342900">
              <a:lnSpc>
                <a:spcPct val="106600"/>
              </a:lnSpc>
              <a:spcBef>
                <a:spcPts val="100"/>
              </a:spcBef>
              <a:buSzPct val="78000"/>
              <a:buFont typeface="Wingdings" pitchFamily="2" charset="2"/>
              <a:buChar char="§"/>
              <a:tabLst>
                <a:tab pos="174625" algn="l"/>
                <a:tab pos="176530" algn="l"/>
              </a:tabLst>
            </a:pPr>
            <a:r>
              <a:rPr sz="2000" dirty="0">
                <a:solidFill>
                  <a:srgbClr val="0432FF"/>
                </a:solidFill>
                <a:cs typeface="Microsoft Sans Serif"/>
              </a:rPr>
              <a:t>good</a:t>
            </a:r>
            <a:r>
              <a:rPr sz="2000" spc="1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spatial</a:t>
            </a:r>
            <a:r>
              <a:rPr sz="2000" spc="1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0432FF"/>
                </a:solidFill>
                <a:cs typeface="Microsoft Sans Serif"/>
              </a:rPr>
              <a:t>resolution</a:t>
            </a:r>
            <a:endParaRPr lang="en-US" sz="2000" spc="-10" dirty="0">
              <a:solidFill>
                <a:srgbClr val="0432FF"/>
              </a:solidFill>
              <a:cs typeface="Microsoft Sans Serif"/>
            </a:endParaRPr>
          </a:p>
          <a:p>
            <a:pPr marL="354965" marR="584835" indent="-342900">
              <a:lnSpc>
                <a:spcPct val="106600"/>
              </a:lnSpc>
              <a:spcBef>
                <a:spcPts val="100"/>
              </a:spcBef>
              <a:buSzPct val="78000"/>
              <a:buFont typeface="Wingdings" pitchFamily="2" charset="2"/>
              <a:buChar char="§"/>
              <a:tabLst>
                <a:tab pos="174625" algn="l"/>
                <a:tab pos="176530" algn="l"/>
              </a:tabLst>
            </a:pPr>
            <a:r>
              <a:rPr sz="2000" dirty="0">
                <a:solidFill>
                  <a:srgbClr val="0432FF"/>
                </a:solidFill>
                <a:cs typeface="Microsoft Sans Serif"/>
              </a:rPr>
              <a:t>lengthy</a:t>
            </a:r>
            <a:r>
              <a:rPr sz="2000" spc="12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off-line</a:t>
            </a:r>
            <a:r>
              <a:rPr sz="2000" spc="13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readout</a:t>
            </a:r>
            <a:r>
              <a:rPr sz="2000" spc="12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0432FF"/>
                </a:solidFill>
                <a:cs typeface="Microsoft Sans Serif"/>
              </a:rPr>
              <a:t>(scanning</a:t>
            </a:r>
            <a:r>
              <a:rPr sz="1600" spc="-10" dirty="0">
                <a:solidFill>
                  <a:srgbClr val="0432FF"/>
                </a:solidFill>
                <a:latin typeface="Microsoft Sans Serif"/>
                <a:cs typeface="Microsoft Sans Serif"/>
              </a:rPr>
              <a:t>)</a:t>
            </a:r>
            <a:endParaRPr sz="1600" dirty="0">
              <a:solidFill>
                <a:srgbClr val="0432FF"/>
              </a:solidFill>
              <a:latin typeface="Microsoft Sans Serif"/>
              <a:cs typeface="Microsoft Sans Serif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0F705843-AD7F-F943-FDE1-8F6CAFA6B532}"/>
              </a:ext>
            </a:extLst>
          </p:cNvPr>
          <p:cNvSpPr txBox="1"/>
          <p:nvPr/>
        </p:nvSpPr>
        <p:spPr>
          <a:xfrm>
            <a:off x="121162" y="3101074"/>
            <a:ext cx="3374352" cy="133690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225"/>
              </a:spcBef>
            </a:pPr>
            <a:r>
              <a:rPr sz="2400" b="1" spc="-25" dirty="0">
                <a:solidFill>
                  <a:srgbClr val="00329E"/>
                </a:solidFill>
                <a:cs typeface="Arial"/>
              </a:rPr>
              <a:t>plastic</a:t>
            </a:r>
            <a:r>
              <a:rPr sz="2400" b="1" spc="-60" dirty="0">
                <a:solidFill>
                  <a:srgbClr val="00329E"/>
                </a:solidFill>
                <a:cs typeface="Arial"/>
              </a:rPr>
              <a:t> </a:t>
            </a:r>
            <a:r>
              <a:rPr sz="2400" b="1" spc="-10" dirty="0">
                <a:solidFill>
                  <a:srgbClr val="00329E"/>
                </a:solidFill>
                <a:cs typeface="Arial"/>
              </a:rPr>
              <a:t>scintillators</a:t>
            </a:r>
            <a:endParaRPr sz="2400" b="1" dirty="0">
              <a:solidFill>
                <a:srgbClr val="00329E"/>
              </a:solidFill>
              <a:cs typeface="Arial"/>
            </a:endParaRPr>
          </a:p>
          <a:p>
            <a:pPr marL="541338" indent="-311150">
              <a:lnSpc>
                <a:spcPct val="100000"/>
              </a:lnSpc>
              <a:spcBef>
                <a:spcPts val="125"/>
              </a:spcBef>
              <a:buSzPct val="78000"/>
              <a:buFont typeface="Wingdings" pitchFamily="2" charset="2"/>
              <a:buChar char="§"/>
              <a:tabLst>
                <a:tab pos="227013" algn="l"/>
              </a:tabLst>
            </a:pPr>
            <a:r>
              <a:rPr sz="2000" dirty="0">
                <a:solidFill>
                  <a:srgbClr val="0432FF"/>
                </a:solidFill>
                <a:cs typeface="Microsoft Sans Serif"/>
              </a:rPr>
              <a:t>online</a:t>
            </a:r>
            <a:r>
              <a:rPr sz="2000" spc="12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0432FF"/>
                </a:solidFill>
                <a:cs typeface="Microsoft Sans Serif"/>
              </a:rPr>
              <a:t>events</a:t>
            </a:r>
            <a:endParaRPr sz="2000" dirty="0">
              <a:solidFill>
                <a:srgbClr val="0432FF"/>
              </a:solidFill>
              <a:cs typeface="Microsoft Sans Serif"/>
            </a:endParaRPr>
          </a:p>
          <a:p>
            <a:pPr marL="541338" indent="-311150">
              <a:lnSpc>
                <a:spcPct val="100000"/>
              </a:lnSpc>
              <a:spcBef>
                <a:spcPts val="130"/>
              </a:spcBef>
              <a:buSzPct val="78000"/>
              <a:buFont typeface="Wingdings" pitchFamily="2" charset="2"/>
              <a:buChar char="§"/>
              <a:tabLst>
                <a:tab pos="227013" algn="l"/>
              </a:tabLst>
            </a:pPr>
            <a:r>
              <a:rPr sz="2000" spc="-10" dirty="0">
                <a:solidFill>
                  <a:srgbClr val="0432FF"/>
                </a:solidFill>
                <a:cs typeface="Microsoft Sans Serif"/>
              </a:rPr>
              <a:t>coarse</a:t>
            </a:r>
            <a:r>
              <a:rPr sz="2000" spc="-4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spatial</a:t>
            </a:r>
            <a:r>
              <a:rPr sz="2000" spc="-3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0432FF"/>
                </a:solidFill>
                <a:cs typeface="Microsoft Sans Serif"/>
              </a:rPr>
              <a:t>resolution</a:t>
            </a:r>
            <a:endParaRPr sz="2000" dirty="0">
              <a:solidFill>
                <a:srgbClr val="0432FF"/>
              </a:solidFill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97CFDBE3-AF86-29E1-3C1F-0211322ECD1A}"/>
              </a:ext>
            </a:extLst>
          </p:cNvPr>
          <p:cNvSpPr txBox="1"/>
          <p:nvPr/>
        </p:nvSpPr>
        <p:spPr>
          <a:xfrm>
            <a:off x="307060" y="4879095"/>
            <a:ext cx="5686010" cy="13411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1239520" indent="-342900">
              <a:lnSpc>
                <a:spcPct val="106600"/>
              </a:lnSpc>
              <a:spcBef>
                <a:spcPts val="100"/>
              </a:spcBef>
              <a:buSzPct val="78000"/>
              <a:buFont typeface="Wingdings" pitchFamily="2" charset="2"/>
              <a:buChar char="§"/>
              <a:tabLst>
                <a:tab pos="174625" algn="l"/>
                <a:tab pos="176530" algn="l"/>
              </a:tabLst>
            </a:pPr>
            <a:r>
              <a:rPr sz="2000" dirty="0">
                <a:solidFill>
                  <a:srgbClr val="0432FF"/>
                </a:solidFill>
                <a:cs typeface="Microsoft Sans Serif"/>
              </a:rPr>
              <a:t>good</a:t>
            </a:r>
            <a:r>
              <a:rPr sz="2000" spc="1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spatial</a:t>
            </a:r>
            <a:r>
              <a:rPr sz="2000" spc="2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0432FF"/>
                </a:solidFill>
                <a:cs typeface="Microsoft Sans Serif"/>
              </a:rPr>
              <a:t>resolution</a:t>
            </a:r>
            <a:endParaRPr lang="en-US" sz="2000" spc="-10" dirty="0">
              <a:solidFill>
                <a:srgbClr val="0432FF"/>
              </a:solidFill>
              <a:cs typeface="Microsoft Sans Serif"/>
            </a:endParaRPr>
          </a:p>
          <a:p>
            <a:pPr marL="354965" marR="1239520" indent="-342900">
              <a:lnSpc>
                <a:spcPct val="106600"/>
              </a:lnSpc>
              <a:spcBef>
                <a:spcPts val="100"/>
              </a:spcBef>
              <a:buSzPct val="78000"/>
              <a:buFont typeface="Wingdings" pitchFamily="2" charset="2"/>
              <a:buChar char="§"/>
              <a:tabLst>
                <a:tab pos="174625" algn="l"/>
                <a:tab pos="176530" algn="l"/>
              </a:tabLst>
            </a:pPr>
            <a:r>
              <a:rPr sz="2000" dirty="0">
                <a:solidFill>
                  <a:srgbClr val="0432FF"/>
                </a:solidFill>
                <a:cs typeface="Microsoft Sans Serif"/>
              </a:rPr>
              <a:t>online</a:t>
            </a:r>
            <a:r>
              <a:rPr sz="2000" spc="12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0432FF"/>
                </a:solidFill>
                <a:cs typeface="Microsoft Sans Serif"/>
              </a:rPr>
              <a:t>events</a:t>
            </a:r>
            <a:endParaRPr lang="en-US" sz="2000" spc="-10" dirty="0">
              <a:solidFill>
                <a:srgbClr val="0432FF"/>
              </a:solidFill>
              <a:cs typeface="Microsoft Sans Serif"/>
            </a:endParaRPr>
          </a:p>
          <a:p>
            <a:pPr marL="354965" marR="1239520" indent="-342900">
              <a:lnSpc>
                <a:spcPct val="106600"/>
              </a:lnSpc>
              <a:spcBef>
                <a:spcPts val="100"/>
              </a:spcBef>
              <a:buSzPct val="78000"/>
              <a:buFont typeface="Wingdings" pitchFamily="2" charset="2"/>
              <a:buChar char="§"/>
              <a:tabLst>
                <a:tab pos="174625" algn="l"/>
                <a:tab pos="176530" algn="l"/>
              </a:tabLst>
            </a:pPr>
            <a:r>
              <a:rPr sz="2000" dirty="0">
                <a:solidFill>
                  <a:srgbClr val="0432FF"/>
                </a:solidFill>
                <a:cs typeface="Microsoft Sans Serif"/>
              </a:rPr>
              <a:t>power</a:t>
            </a:r>
            <a:r>
              <a:rPr sz="2000" spc="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&amp;</a:t>
            </a:r>
            <a:r>
              <a:rPr sz="2000" spc="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0432FF"/>
                </a:solidFill>
                <a:cs typeface="Microsoft Sans Serif"/>
              </a:rPr>
              <a:t>gas</a:t>
            </a:r>
            <a:r>
              <a:rPr sz="2000" spc="1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supplies</a:t>
            </a:r>
            <a:r>
              <a:rPr sz="2000" spc="1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0432FF"/>
                </a:solidFill>
                <a:cs typeface="Microsoft Sans Serif"/>
              </a:rPr>
              <a:t>needed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temperature</a:t>
            </a:r>
            <a:r>
              <a:rPr sz="2000" spc="2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&amp;</a:t>
            </a:r>
            <a:r>
              <a:rPr sz="2000" spc="1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0432FF"/>
                </a:solidFill>
                <a:cs typeface="Microsoft Sans Serif"/>
              </a:rPr>
              <a:t>pressure</a:t>
            </a:r>
            <a:r>
              <a:rPr lang="en-US" sz="2000" spc="1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0432FF"/>
                </a:solidFill>
                <a:cs typeface="Microsoft Sans Serif"/>
              </a:rPr>
              <a:t>dependence</a:t>
            </a:r>
            <a:endParaRPr sz="2000" dirty="0">
              <a:solidFill>
                <a:srgbClr val="0432FF"/>
              </a:solidFill>
              <a:cs typeface="Microsoft Sans Serif"/>
            </a:endParaRPr>
          </a:p>
        </p:txBody>
      </p:sp>
      <p:pic>
        <p:nvPicPr>
          <p:cNvPr id="16" name="object 12">
            <a:extLst>
              <a:ext uri="{FF2B5EF4-FFF2-40B4-BE49-F238E27FC236}">
                <a16:creationId xmlns:a16="http://schemas.microsoft.com/office/drawing/2014/main" id="{C6002277-1607-CE3E-30DA-C2B6C6C1565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91373" y="1296432"/>
            <a:ext cx="4697469" cy="4265135"/>
          </a:xfrm>
          <a:prstGeom prst="rect">
            <a:avLst/>
          </a:prstGeom>
        </p:spPr>
      </p:pic>
      <p:sp>
        <p:nvSpPr>
          <p:cNvPr id="17" name="object 13">
            <a:extLst>
              <a:ext uri="{FF2B5EF4-FFF2-40B4-BE49-F238E27FC236}">
                <a16:creationId xmlns:a16="http://schemas.microsoft.com/office/drawing/2014/main" id="{D3D99454-8E04-3343-BC93-48A5A4854A2F}"/>
              </a:ext>
            </a:extLst>
          </p:cNvPr>
          <p:cNvSpPr txBox="1"/>
          <p:nvPr/>
        </p:nvSpPr>
        <p:spPr>
          <a:xfrm>
            <a:off x="10258077" y="5349439"/>
            <a:ext cx="11125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0000"/>
                </a:solidFill>
                <a:latin typeface="Microsoft Sans Serif"/>
                <a:cs typeface="Microsoft Sans Serif"/>
              </a:rPr>
              <a:t>Bouteille</a:t>
            </a:r>
            <a:r>
              <a:rPr sz="1000" spc="114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NIMA834</a:t>
            </a:r>
            <a:endParaRPr sz="1000" dirty="0">
              <a:solidFill>
                <a:srgbClr val="FF0000"/>
              </a:solidFill>
              <a:latin typeface="Microsoft Sans Serif"/>
              <a:cs typeface="Microsoft Sans Serif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49759AC6-9850-80CE-D1D4-93145D69965A}"/>
              </a:ext>
            </a:extLst>
          </p:cNvPr>
          <p:cNvSpPr txBox="1"/>
          <p:nvPr/>
        </p:nvSpPr>
        <p:spPr>
          <a:xfrm>
            <a:off x="6939592" y="1693998"/>
            <a:ext cx="2276475" cy="73596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839"/>
              </a:lnSpc>
              <a:spcBef>
                <a:spcPts val="225"/>
              </a:spcBef>
            </a:pPr>
            <a:r>
              <a:rPr sz="1600" spc="45" dirty="0">
                <a:solidFill>
                  <a:srgbClr val="0432FF"/>
                </a:solidFill>
                <a:latin typeface="Microsoft Sans Serif"/>
                <a:cs typeface="Microsoft Sans Serif"/>
              </a:rPr>
              <a:t>50x50cm²</a:t>
            </a:r>
            <a:r>
              <a:rPr sz="1600" spc="35" dirty="0">
                <a:solidFill>
                  <a:srgbClr val="0432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432FF"/>
                </a:solidFill>
                <a:latin typeface="Microsoft Sans Serif"/>
                <a:cs typeface="Microsoft Sans Serif"/>
              </a:rPr>
              <a:t>resistive </a:t>
            </a:r>
            <a:r>
              <a:rPr sz="1600" dirty="0">
                <a:solidFill>
                  <a:srgbClr val="0432FF"/>
                </a:solidFill>
                <a:latin typeface="Microsoft Sans Serif"/>
                <a:cs typeface="Microsoft Sans Serif"/>
              </a:rPr>
              <a:t>multiplexed</a:t>
            </a:r>
            <a:r>
              <a:rPr sz="1600" spc="285" dirty="0">
                <a:solidFill>
                  <a:srgbClr val="0432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432FF"/>
                </a:solidFill>
                <a:latin typeface="Microsoft Sans Serif"/>
                <a:cs typeface="Microsoft Sans Serif"/>
              </a:rPr>
              <a:t>Micromegas </a:t>
            </a:r>
            <a:r>
              <a:rPr sz="1600" spc="-60" dirty="0">
                <a:solidFill>
                  <a:srgbClr val="0432FF"/>
                </a:solidFill>
                <a:latin typeface="Microsoft Sans Serif"/>
                <a:cs typeface="Microsoft Sans Serif"/>
              </a:rPr>
              <a:t>CEA</a:t>
            </a:r>
            <a:r>
              <a:rPr sz="1600" spc="-30" dirty="0">
                <a:solidFill>
                  <a:srgbClr val="0432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432FF"/>
                </a:solidFill>
                <a:latin typeface="Microsoft Sans Serif"/>
                <a:cs typeface="Microsoft Sans Serif"/>
              </a:rPr>
              <a:t>Saclay</a:t>
            </a:r>
            <a:endParaRPr sz="1600" dirty="0">
              <a:solidFill>
                <a:srgbClr val="0432FF"/>
              </a:solidFill>
              <a:latin typeface="Microsoft Sans Serif"/>
              <a:cs typeface="Microsoft Sans Serif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5F92A9-A22E-4F54-0F23-C4839D0DE134}"/>
              </a:ext>
            </a:extLst>
          </p:cNvPr>
          <p:cNvSpPr txBox="1"/>
          <p:nvPr/>
        </p:nvSpPr>
        <p:spPr>
          <a:xfrm>
            <a:off x="0" y="4483791"/>
            <a:ext cx="6134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lnSpc>
                <a:spcPct val="100000"/>
              </a:lnSpc>
            </a:pPr>
            <a:r>
              <a:rPr lang="en-US" sz="2400" b="1" spc="-75" dirty="0">
                <a:solidFill>
                  <a:srgbClr val="00329E"/>
                </a:solidFill>
                <a:cs typeface="Arial"/>
              </a:rPr>
              <a:t>gaseous</a:t>
            </a:r>
            <a:r>
              <a:rPr lang="en-US" sz="2400" b="1" spc="5" dirty="0">
                <a:solidFill>
                  <a:srgbClr val="00329E"/>
                </a:solidFill>
                <a:cs typeface="Arial"/>
              </a:rPr>
              <a:t> </a:t>
            </a:r>
            <a:r>
              <a:rPr lang="en-US" sz="2400" b="1" spc="-10" dirty="0">
                <a:solidFill>
                  <a:srgbClr val="00329E"/>
                </a:solidFill>
                <a:cs typeface="Arial"/>
              </a:rPr>
              <a:t>detectors</a:t>
            </a:r>
            <a:endParaRPr lang="en-US" sz="2400" dirty="0">
              <a:solidFill>
                <a:srgbClr val="00329E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569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7C2E-D3FD-4C4F-D125-BE918116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7605573" cy="553998"/>
          </a:xfrm>
        </p:spPr>
        <p:txBody>
          <a:bodyPr/>
          <a:lstStyle/>
          <a:p>
            <a:r>
              <a:rPr lang="en-US" dirty="0"/>
              <a:t>Saclay water tower “Muography”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1EBDE-2A2C-3564-62C2-9CD3484838F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42182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94FC4-3A30-0999-15B8-8CD63088DD1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38</a:t>
            </a:fld>
            <a:endParaRPr lang="en-US" spc="-5" dirty="0"/>
          </a:p>
        </p:txBody>
      </p:sp>
      <p:grpSp>
        <p:nvGrpSpPr>
          <p:cNvPr id="6" name="object 3">
            <a:extLst>
              <a:ext uri="{FF2B5EF4-FFF2-40B4-BE49-F238E27FC236}">
                <a16:creationId xmlns:a16="http://schemas.microsoft.com/office/drawing/2014/main" id="{562C6B4B-7A62-942A-0FBC-06FD3A10B52F}"/>
              </a:ext>
            </a:extLst>
          </p:cNvPr>
          <p:cNvGrpSpPr/>
          <p:nvPr/>
        </p:nvGrpSpPr>
        <p:grpSpPr>
          <a:xfrm>
            <a:off x="1158872" y="3005058"/>
            <a:ext cx="10271127" cy="3062502"/>
            <a:chOff x="33121" y="2416323"/>
            <a:chExt cx="9874250" cy="2922905"/>
          </a:xfrm>
        </p:grpSpPr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B9B0A75C-3028-0FCE-8BDE-32FF47D262A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5533" y="2416323"/>
              <a:ext cx="6601491" cy="2922485"/>
            </a:xfrm>
            <a:prstGeom prst="rect">
              <a:avLst/>
            </a:prstGeom>
          </p:spPr>
        </p:pic>
        <p:pic>
          <p:nvPicPr>
            <p:cNvPr id="8" name="object 5">
              <a:extLst>
                <a:ext uri="{FF2B5EF4-FFF2-40B4-BE49-F238E27FC236}">
                  <a16:creationId xmlns:a16="http://schemas.microsoft.com/office/drawing/2014/main" id="{7C5CF628-3F2C-60D2-4040-2ACC6E459DC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121" y="3246668"/>
              <a:ext cx="3244965" cy="2063806"/>
            </a:xfrm>
            <a:prstGeom prst="rect">
              <a:avLst/>
            </a:prstGeom>
          </p:spPr>
        </p:pic>
      </p:grpSp>
      <p:pic>
        <p:nvPicPr>
          <p:cNvPr id="9" name="object 6">
            <a:extLst>
              <a:ext uri="{FF2B5EF4-FFF2-40B4-BE49-F238E27FC236}">
                <a16:creationId xmlns:a16="http://schemas.microsoft.com/office/drawing/2014/main" id="{0C74AECC-01EF-6BD9-E974-52C38DAB2F4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86561" y="982496"/>
            <a:ext cx="4800600" cy="1797212"/>
          </a:xfrm>
          <a:prstGeom prst="rect">
            <a:avLst/>
          </a:prstGeom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F5A1C8D8-11D5-B62A-8767-CCC673068FCD}"/>
              </a:ext>
            </a:extLst>
          </p:cNvPr>
          <p:cNvSpPr txBox="1"/>
          <p:nvPr/>
        </p:nvSpPr>
        <p:spPr>
          <a:xfrm>
            <a:off x="86086" y="1044403"/>
            <a:ext cx="4143147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400" b="1" dirty="0">
                <a:solidFill>
                  <a:srgbClr val="00329E"/>
                </a:solidFill>
                <a:cs typeface="Microsoft Sans Serif"/>
              </a:rPr>
              <a:t>F</a:t>
            </a:r>
            <a:r>
              <a:rPr sz="2400" b="1" dirty="0">
                <a:solidFill>
                  <a:srgbClr val="00329E"/>
                </a:solidFill>
                <a:cs typeface="Microsoft Sans Serif"/>
              </a:rPr>
              <a:t>our</a:t>
            </a:r>
            <a:r>
              <a:rPr sz="2400" b="1" spc="95" dirty="0">
                <a:solidFill>
                  <a:srgbClr val="00329E"/>
                </a:solidFill>
                <a:cs typeface="Microsoft Sans Serif"/>
              </a:rPr>
              <a:t> </a:t>
            </a:r>
            <a:r>
              <a:rPr sz="2400" b="1" spc="45" dirty="0">
                <a:solidFill>
                  <a:srgbClr val="00329E"/>
                </a:solidFill>
                <a:cs typeface="Microsoft Sans Serif"/>
              </a:rPr>
              <a:t>50x50cm²</a:t>
            </a:r>
            <a:r>
              <a:rPr sz="2400" b="1" spc="110" dirty="0">
                <a:solidFill>
                  <a:srgbClr val="00329E"/>
                </a:solidFill>
                <a:cs typeface="Microsoft Sans Serif"/>
              </a:rPr>
              <a:t> </a:t>
            </a:r>
            <a:r>
              <a:rPr sz="2400" b="1" spc="-10" dirty="0">
                <a:solidFill>
                  <a:srgbClr val="00329E"/>
                </a:solidFill>
                <a:cs typeface="Microsoft Sans Serif"/>
              </a:rPr>
              <a:t>Micromegas</a:t>
            </a:r>
            <a:endParaRPr sz="2400" b="1" dirty="0">
              <a:solidFill>
                <a:srgbClr val="00329E"/>
              </a:solidFill>
              <a:cs typeface="Microsoft Sans Serif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6995DCD3-5BF6-1FBF-9D7E-4119C3C3810B}"/>
              </a:ext>
            </a:extLst>
          </p:cNvPr>
          <p:cNvSpPr txBox="1"/>
          <p:nvPr/>
        </p:nvSpPr>
        <p:spPr>
          <a:xfrm>
            <a:off x="268800" y="1378405"/>
            <a:ext cx="5155534" cy="135652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300"/>
              </a:spcBef>
              <a:buFont typeface="Wingdings" pitchFamily="2" charset="2"/>
              <a:buChar char="§"/>
            </a:pPr>
            <a:r>
              <a:rPr sz="2000" dirty="0">
                <a:solidFill>
                  <a:srgbClr val="0432FF"/>
                </a:solidFill>
                <a:cs typeface="Microsoft Sans Serif"/>
              </a:rPr>
              <a:t>test</a:t>
            </a:r>
            <a:r>
              <a:rPr sz="2000" spc="-2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autonomous</a:t>
            </a:r>
            <a:r>
              <a:rPr sz="2000" spc="-2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0432FF"/>
                </a:solidFill>
                <a:cs typeface="Microsoft Sans Serif"/>
              </a:rPr>
              <a:t>operation</a:t>
            </a:r>
            <a:endParaRPr sz="2000" dirty="0">
              <a:solidFill>
                <a:srgbClr val="0432FF"/>
              </a:solidFill>
              <a:cs typeface="Microsoft Sans Serif"/>
            </a:endParaRPr>
          </a:p>
          <a:p>
            <a:pPr marL="355600" marR="5080" indent="-342900">
              <a:lnSpc>
                <a:spcPts val="1839"/>
              </a:lnSpc>
              <a:spcBef>
                <a:spcPts val="325"/>
              </a:spcBef>
              <a:buFont typeface="Wingdings" pitchFamily="2" charset="2"/>
              <a:buChar char="§"/>
            </a:pPr>
            <a:r>
              <a:rPr sz="2000" dirty="0">
                <a:solidFill>
                  <a:srgbClr val="0432FF"/>
                </a:solidFill>
                <a:cs typeface="Microsoft Sans Serif"/>
              </a:rPr>
              <a:t>implement</a:t>
            </a:r>
            <a:r>
              <a:rPr sz="2000" spc="9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correction</a:t>
            </a:r>
            <a:r>
              <a:rPr sz="2000" spc="9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for</a:t>
            </a:r>
            <a:r>
              <a:rPr sz="2000" spc="9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pressure</a:t>
            </a:r>
            <a:r>
              <a:rPr sz="2000" spc="9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&amp;</a:t>
            </a:r>
            <a:r>
              <a:rPr sz="2000" spc="9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0432FF"/>
                </a:solidFill>
                <a:cs typeface="Microsoft Sans Serif"/>
              </a:rPr>
              <a:t>temperature variations</a:t>
            </a:r>
            <a:endParaRPr sz="2000" dirty="0">
              <a:solidFill>
                <a:srgbClr val="0432FF"/>
              </a:solidFill>
              <a:cs typeface="Microsoft Sans Serif"/>
            </a:endParaRPr>
          </a:p>
          <a:p>
            <a:pPr marL="355600" marR="177800" indent="-342900">
              <a:lnSpc>
                <a:spcPts val="1839"/>
              </a:lnSpc>
              <a:spcBef>
                <a:spcPts val="280"/>
              </a:spcBef>
              <a:buFont typeface="Wingdings" pitchFamily="2" charset="2"/>
              <a:buChar char="§"/>
            </a:pPr>
            <a:r>
              <a:rPr sz="2000" dirty="0">
                <a:solidFill>
                  <a:srgbClr val="0432FF"/>
                </a:solidFill>
                <a:cs typeface="Microsoft Sans Serif"/>
              </a:rPr>
              <a:t>image</a:t>
            </a:r>
            <a:r>
              <a:rPr sz="2000" spc="5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water</a:t>
            </a:r>
            <a:r>
              <a:rPr sz="2000" spc="4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tower</a:t>
            </a:r>
            <a:r>
              <a:rPr sz="2000" spc="5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at</a:t>
            </a:r>
            <a:r>
              <a:rPr sz="2000" spc="5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spc="-35" dirty="0">
                <a:solidFill>
                  <a:srgbClr val="0432FF"/>
                </a:solidFill>
                <a:cs typeface="Microsoft Sans Serif"/>
              </a:rPr>
              <a:t>Saclay,</a:t>
            </a:r>
            <a:r>
              <a:rPr sz="2000" spc="5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also</a:t>
            </a:r>
            <a:r>
              <a:rPr sz="2000" spc="4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0432FF"/>
                </a:solidFill>
                <a:cs typeface="Microsoft Sans Serif"/>
              </a:rPr>
              <a:t>during</a:t>
            </a:r>
            <a:r>
              <a:rPr sz="2000" spc="4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0432FF"/>
                </a:solidFill>
                <a:cs typeface="Microsoft Sans Serif"/>
              </a:rPr>
              <a:t>yearly emptying</a:t>
            </a:r>
            <a:endParaRPr sz="2000" dirty="0">
              <a:solidFill>
                <a:srgbClr val="0432FF"/>
              </a:solidFill>
              <a:cs typeface="Microsoft Sans Serif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CC190DF0-E20E-CD0A-2ACB-7DCF8E286C54}"/>
              </a:ext>
            </a:extLst>
          </p:cNvPr>
          <p:cNvSpPr txBox="1"/>
          <p:nvPr/>
        </p:nvSpPr>
        <p:spPr>
          <a:xfrm>
            <a:off x="268800" y="2736756"/>
            <a:ext cx="5295335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275" dirty="0">
                <a:solidFill>
                  <a:srgbClr val="FF0000"/>
                </a:solidFill>
                <a:cs typeface="Microsoft Sans Serif"/>
              </a:rPr>
              <a:t>→</a:t>
            </a:r>
            <a:r>
              <a:rPr sz="2400" spc="8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2400" dirty="0">
                <a:solidFill>
                  <a:srgbClr val="FF0000"/>
                </a:solidFill>
                <a:cs typeface="Microsoft Sans Serif"/>
              </a:rPr>
              <a:t>dynamic</a:t>
            </a:r>
            <a:r>
              <a:rPr sz="2400" spc="9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2400" dirty="0">
                <a:solidFill>
                  <a:srgbClr val="FF0000"/>
                </a:solidFill>
                <a:cs typeface="Microsoft Sans Serif"/>
              </a:rPr>
              <a:t>imaging</a:t>
            </a:r>
            <a:r>
              <a:rPr sz="2400" spc="8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2400" dirty="0">
                <a:solidFill>
                  <a:srgbClr val="FF0000"/>
                </a:solidFill>
                <a:cs typeface="Microsoft Sans Serif"/>
              </a:rPr>
              <a:t>outdoors</a:t>
            </a:r>
            <a:r>
              <a:rPr sz="2400" spc="9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2400" spc="-10" dirty="0">
                <a:solidFill>
                  <a:srgbClr val="FF0000"/>
                </a:solidFill>
                <a:cs typeface="Microsoft Sans Serif"/>
              </a:rPr>
              <a:t>possible</a:t>
            </a:r>
            <a:endParaRPr sz="2400" dirty="0">
              <a:solidFill>
                <a:srgbClr val="FF0000"/>
              </a:solidFill>
              <a:cs typeface="Microsoft Sans Serif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1A8B304A-C6C9-5CC8-2D5C-A20BCFED057A}"/>
              </a:ext>
            </a:extLst>
          </p:cNvPr>
          <p:cNvSpPr txBox="1"/>
          <p:nvPr/>
        </p:nvSpPr>
        <p:spPr>
          <a:xfrm>
            <a:off x="10134600" y="5987008"/>
            <a:ext cx="111252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Microsoft Sans Serif"/>
                <a:cs typeface="Microsoft Sans Serif"/>
              </a:rPr>
              <a:t>Bouteille</a:t>
            </a:r>
            <a:r>
              <a:rPr sz="1000" spc="114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NIMA834</a:t>
            </a:r>
            <a:endParaRPr sz="1000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301068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7C2E-D3FD-4C4F-D125-BE918116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9510573" cy="553998"/>
          </a:xfrm>
        </p:spPr>
        <p:txBody>
          <a:bodyPr/>
          <a:lstStyle/>
          <a:p>
            <a:r>
              <a:rPr lang="en-US" spc="-10" dirty="0"/>
              <a:t>Muography:</a:t>
            </a:r>
            <a:r>
              <a:rPr lang="en-US" spc="-145" dirty="0"/>
              <a:t> </a:t>
            </a:r>
            <a:r>
              <a:rPr lang="en-US" dirty="0"/>
              <a:t>Khufu's</a:t>
            </a:r>
            <a:r>
              <a:rPr lang="en-US" spc="-140" dirty="0"/>
              <a:t> </a:t>
            </a:r>
            <a:r>
              <a:rPr lang="en-US" spc="-10" dirty="0"/>
              <a:t>Pyramid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1EBDE-2A2C-3564-62C2-9CD3484838F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42182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94FC4-3A30-0999-15B8-8CD63088DD1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39</a:t>
            </a:fld>
            <a:endParaRPr lang="en-US" spc="-5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7E66617-932E-C977-C18C-9154C972922F}"/>
              </a:ext>
            </a:extLst>
          </p:cNvPr>
          <p:cNvSpPr txBox="1"/>
          <p:nvPr/>
        </p:nvSpPr>
        <p:spPr>
          <a:xfrm>
            <a:off x="87376" y="947081"/>
            <a:ext cx="3395599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b="1" spc="-45" dirty="0">
                <a:solidFill>
                  <a:srgbClr val="00329E"/>
                </a:solidFill>
                <a:cs typeface="Arial"/>
              </a:rPr>
              <a:t>Scan</a:t>
            </a:r>
            <a:r>
              <a:rPr lang="en-US" sz="2400" b="1" spc="-45" dirty="0">
                <a:solidFill>
                  <a:srgbClr val="00329E"/>
                </a:solidFill>
                <a:cs typeface="Arial"/>
              </a:rPr>
              <a:t> </a:t>
            </a:r>
            <a:r>
              <a:rPr sz="2400" b="1" spc="-45" dirty="0">
                <a:solidFill>
                  <a:srgbClr val="00329E"/>
                </a:solidFill>
                <a:cs typeface="Arial"/>
              </a:rPr>
              <a:t>Pyramids</a:t>
            </a:r>
            <a:r>
              <a:rPr sz="2400" b="1" spc="-20" dirty="0">
                <a:solidFill>
                  <a:srgbClr val="00329E"/>
                </a:solidFill>
                <a:cs typeface="Arial"/>
              </a:rPr>
              <a:t> </a:t>
            </a:r>
            <a:r>
              <a:rPr sz="2400" b="1" spc="-10" dirty="0">
                <a:solidFill>
                  <a:srgbClr val="00329E"/>
                </a:solidFill>
                <a:cs typeface="Arial"/>
              </a:rPr>
              <a:t>project</a:t>
            </a:r>
            <a:endParaRPr sz="2400" dirty="0">
              <a:solidFill>
                <a:srgbClr val="00329E"/>
              </a:solidFill>
              <a:cs typeface="Arial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E9C29D2-59A8-9379-549F-685C8A635569}"/>
              </a:ext>
            </a:extLst>
          </p:cNvPr>
          <p:cNvSpPr txBox="1"/>
          <p:nvPr/>
        </p:nvSpPr>
        <p:spPr>
          <a:xfrm>
            <a:off x="303376" y="1272510"/>
            <a:ext cx="4761761" cy="75020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98450" marR="5080" indent="-285750">
              <a:lnSpc>
                <a:spcPts val="1839"/>
              </a:lnSpc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dirty="0">
                <a:solidFill>
                  <a:srgbClr val="0432FF"/>
                </a:solidFill>
                <a:cs typeface="Microsoft Sans Serif"/>
              </a:rPr>
              <a:t>combined</a:t>
            </a:r>
            <a:r>
              <a:rPr spc="1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-10" dirty="0">
                <a:solidFill>
                  <a:srgbClr val="0432FF"/>
                </a:solidFill>
                <a:cs typeface="Microsoft Sans Serif"/>
              </a:rPr>
              <a:t>measurements</a:t>
            </a:r>
            <a:r>
              <a:rPr spc="1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30" dirty="0">
                <a:solidFill>
                  <a:srgbClr val="0432FF"/>
                </a:solidFill>
                <a:cs typeface="Microsoft Sans Serif"/>
              </a:rPr>
              <a:t>with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emulsion,</a:t>
            </a:r>
            <a:r>
              <a:rPr spc="14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scintillators,</a:t>
            </a:r>
            <a:r>
              <a:rPr spc="15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-10" dirty="0">
                <a:solidFill>
                  <a:srgbClr val="0432FF"/>
                </a:solidFill>
                <a:cs typeface="Microsoft Sans Serif"/>
              </a:rPr>
              <a:t>Micromegas </a:t>
            </a:r>
            <a:endParaRPr lang="en-US" spc="-10" dirty="0">
              <a:solidFill>
                <a:srgbClr val="0432FF"/>
              </a:solidFill>
              <a:cs typeface="Microsoft Sans Serif"/>
            </a:endParaRPr>
          </a:p>
          <a:p>
            <a:pPr marL="298450" marR="5080" indent="-285750">
              <a:lnSpc>
                <a:spcPts val="1839"/>
              </a:lnSpc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cs typeface="Microsoft Sans Serif"/>
              </a:rPr>
              <a:t>U</a:t>
            </a:r>
            <a:r>
              <a:rPr dirty="0">
                <a:solidFill>
                  <a:srgbClr val="0432FF"/>
                </a:solidFill>
                <a:cs typeface="Microsoft Sans Serif"/>
              </a:rPr>
              <a:t>nknown</a:t>
            </a:r>
            <a:r>
              <a:rPr spc="10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void</a:t>
            </a:r>
            <a:r>
              <a:rPr spc="9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(length&gt;30m)</a:t>
            </a:r>
            <a:r>
              <a:rPr spc="10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-10" dirty="0">
                <a:solidFill>
                  <a:srgbClr val="0432FF"/>
                </a:solidFill>
                <a:cs typeface="Microsoft Sans Serif"/>
              </a:rPr>
              <a:t>discovered</a:t>
            </a:r>
            <a:endParaRPr dirty="0">
              <a:solidFill>
                <a:srgbClr val="0432FF"/>
              </a:solidFill>
              <a:cs typeface="Microsoft Sans Serif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208937B-7042-3C8B-9E7D-50CF4144E99E}"/>
              </a:ext>
            </a:extLst>
          </p:cNvPr>
          <p:cNvSpPr txBox="1"/>
          <p:nvPr/>
        </p:nvSpPr>
        <p:spPr>
          <a:xfrm>
            <a:off x="101864" y="2063841"/>
            <a:ext cx="3875024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400" b="1">
                <a:solidFill>
                  <a:srgbClr val="00329E"/>
                </a:solidFill>
                <a:cs typeface="Arial"/>
              </a:rPr>
              <a:t>T</a:t>
            </a:r>
            <a:r>
              <a:rPr sz="2400" b="1">
                <a:solidFill>
                  <a:srgbClr val="00329E"/>
                </a:solidFill>
                <a:cs typeface="Arial"/>
              </a:rPr>
              <a:t>wo</a:t>
            </a:r>
            <a:r>
              <a:rPr sz="2400" b="1" spc="-15">
                <a:solidFill>
                  <a:srgbClr val="00329E"/>
                </a:solidFill>
                <a:cs typeface="Arial"/>
              </a:rPr>
              <a:t> </a:t>
            </a:r>
            <a:r>
              <a:rPr sz="2400" b="1" spc="-20">
                <a:solidFill>
                  <a:srgbClr val="00329E"/>
                </a:solidFill>
                <a:cs typeface="Arial"/>
              </a:rPr>
              <a:t>Micromegas</a:t>
            </a:r>
            <a:r>
              <a:rPr sz="2400" b="1" spc="-15">
                <a:solidFill>
                  <a:srgbClr val="00329E"/>
                </a:solidFill>
                <a:cs typeface="Arial"/>
              </a:rPr>
              <a:t> </a:t>
            </a:r>
            <a:r>
              <a:rPr sz="2400" b="1" spc="-35">
                <a:solidFill>
                  <a:srgbClr val="00329E"/>
                </a:solidFill>
                <a:cs typeface="Arial"/>
              </a:rPr>
              <a:t>telescopes</a:t>
            </a:r>
            <a:endParaRPr sz="2400" dirty="0">
              <a:solidFill>
                <a:srgbClr val="00329E"/>
              </a:solidFill>
              <a:cs typeface="Arial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A21039E6-02AC-9E7A-6CBB-0774C20A0A73}"/>
              </a:ext>
            </a:extLst>
          </p:cNvPr>
          <p:cNvSpPr txBox="1"/>
          <p:nvPr/>
        </p:nvSpPr>
        <p:spPr>
          <a:xfrm>
            <a:off x="277977" y="2438916"/>
            <a:ext cx="3383279" cy="9690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23850" marR="30480" indent="-285750">
              <a:lnSpc>
                <a:spcPts val="1839"/>
              </a:lnSpc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dirty="0">
                <a:solidFill>
                  <a:srgbClr val="0432FF"/>
                </a:solidFill>
                <a:cs typeface="Microsoft Sans Serif"/>
              </a:rPr>
              <a:t>four</a:t>
            </a:r>
            <a:r>
              <a:rPr spc="5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45" dirty="0">
                <a:solidFill>
                  <a:srgbClr val="0432FF"/>
                </a:solidFill>
                <a:cs typeface="Microsoft Sans Serif"/>
              </a:rPr>
              <a:t>50x50cm²</a:t>
            </a:r>
            <a:r>
              <a:rPr spc="6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resistive</a:t>
            </a:r>
            <a:r>
              <a:rPr spc="6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-10" dirty="0">
                <a:solidFill>
                  <a:srgbClr val="0432FF"/>
                </a:solidFill>
                <a:cs typeface="Microsoft Sans Serif"/>
              </a:rPr>
              <a:t>multiplexed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Micromegas</a:t>
            </a:r>
            <a:r>
              <a:rPr spc="8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-20" dirty="0">
                <a:solidFill>
                  <a:srgbClr val="0432FF"/>
                </a:solidFill>
                <a:cs typeface="Microsoft Sans Serif"/>
              </a:rPr>
              <a:t>each</a:t>
            </a:r>
            <a:endParaRPr dirty="0">
              <a:solidFill>
                <a:srgbClr val="0432FF"/>
              </a:solidFill>
              <a:cs typeface="Microsoft Sans Serif"/>
            </a:endParaRPr>
          </a:p>
          <a:p>
            <a:pPr marL="323850" indent="-285750">
              <a:lnSpc>
                <a:spcPts val="1745"/>
              </a:lnSpc>
              <a:buFont typeface="Arial" panose="020B0604020202020204" pitchFamily="34" charset="0"/>
              <a:buChar char="•"/>
            </a:pPr>
            <a:r>
              <a:rPr dirty="0">
                <a:solidFill>
                  <a:srgbClr val="0432FF"/>
                </a:solidFill>
                <a:cs typeface="Microsoft Sans Serif"/>
              </a:rPr>
              <a:t>10</a:t>
            </a:r>
            <a:r>
              <a:rPr baseline="33950" dirty="0">
                <a:solidFill>
                  <a:srgbClr val="0432FF"/>
                </a:solidFill>
                <a:cs typeface="Microsoft Sans Serif"/>
              </a:rPr>
              <a:t>7</a:t>
            </a:r>
            <a:r>
              <a:rPr spc="277" baseline="3395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track</a:t>
            </a:r>
            <a:r>
              <a:rPr spc="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candidates</a:t>
            </a:r>
            <a:r>
              <a:rPr spc="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55" dirty="0">
                <a:solidFill>
                  <a:srgbClr val="0432FF"/>
                </a:solidFill>
                <a:cs typeface="Microsoft Sans Serif"/>
              </a:rPr>
              <a:t>in</a:t>
            </a:r>
            <a:r>
              <a:rPr spc="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2</a:t>
            </a:r>
            <a:r>
              <a:rPr spc="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-10" dirty="0">
                <a:solidFill>
                  <a:srgbClr val="0432FF"/>
                </a:solidFill>
                <a:cs typeface="Microsoft Sans Serif"/>
              </a:rPr>
              <a:t>months</a:t>
            </a:r>
            <a:endParaRPr dirty="0">
              <a:solidFill>
                <a:srgbClr val="0432FF"/>
              </a:solidFill>
              <a:cs typeface="Microsoft Sans Serif"/>
            </a:endParaRPr>
          </a:p>
          <a:p>
            <a:pPr marL="3238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dirty="0">
                <a:solidFill>
                  <a:srgbClr val="0432FF"/>
                </a:solidFill>
                <a:cs typeface="Microsoft Sans Serif"/>
              </a:rPr>
              <a:t>35W</a:t>
            </a:r>
            <a:r>
              <a:rPr spc="4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power</a:t>
            </a:r>
            <a:r>
              <a:rPr spc="4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-10" dirty="0">
                <a:solidFill>
                  <a:srgbClr val="0432FF"/>
                </a:solidFill>
                <a:cs typeface="Microsoft Sans Serif"/>
              </a:rPr>
              <a:t>consumption</a:t>
            </a:r>
            <a:endParaRPr dirty="0">
              <a:solidFill>
                <a:srgbClr val="0432FF"/>
              </a:solidFill>
              <a:cs typeface="Microsoft Sans Serif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245746-A6C1-6725-7CC7-5D37E6D84835}"/>
              </a:ext>
            </a:extLst>
          </p:cNvPr>
          <p:cNvGrpSpPr/>
          <p:nvPr/>
        </p:nvGrpSpPr>
        <p:grpSpPr>
          <a:xfrm>
            <a:off x="5341845" y="1051775"/>
            <a:ext cx="6636091" cy="4832209"/>
            <a:chOff x="3880434" y="1250298"/>
            <a:chExt cx="6143458" cy="4002112"/>
          </a:xfrm>
        </p:grpSpPr>
        <p:pic>
          <p:nvPicPr>
            <p:cNvPr id="6" name="object 3">
              <a:extLst>
                <a:ext uri="{FF2B5EF4-FFF2-40B4-BE49-F238E27FC236}">
                  <a16:creationId xmlns:a16="http://schemas.microsoft.com/office/drawing/2014/main" id="{3307690A-8D71-95EA-C9C5-13FCF7F1432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80434" y="1250298"/>
              <a:ext cx="6143458" cy="4002112"/>
            </a:xfrm>
            <a:prstGeom prst="rect">
              <a:avLst/>
            </a:prstGeom>
          </p:spPr>
        </p:pic>
        <p:sp>
          <p:nvSpPr>
            <p:cNvPr id="16" name="object 13">
              <a:extLst>
                <a:ext uri="{FF2B5EF4-FFF2-40B4-BE49-F238E27FC236}">
                  <a16:creationId xmlns:a16="http://schemas.microsoft.com/office/drawing/2014/main" id="{77F3683F-E347-AD0E-6A3D-4E2C4E11F001}"/>
                </a:ext>
              </a:extLst>
            </p:cNvPr>
            <p:cNvSpPr txBox="1"/>
            <p:nvPr/>
          </p:nvSpPr>
          <p:spPr>
            <a:xfrm>
              <a:off x="4297222" y="4923989"/>
              <a:ext cx="1884045" cy="1784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dirty="0">
                  <a:latin typeface="Microsoft Sans Serif"/>
                  <a:cs typeface="Microsoft Sans Serif"/>
                </a:rPr>
                <a:t>Mosishima</a:t>
              </a:r>
              <a:r>
                <a:rPr sz="1000" spc="75" dirty="0">
                  <a:latin typeface="Microsoft Sans Serif"/>
                  <a:cs typeface="Microsoft Sans Serif"/>
                </a:rPr>
                <a:t> </a:t>
              </a:r>
              <a:r>
                <a:rPr sz="1000" spc="-10" dirty="0">
                  <a:latin typeface="Microsoft Sans Serif"/>
                  <a:cs typeface="Microsoft Sans Serif"/>
                </a:rPr>
                <a:t>10.1038/nature24647</a:t>
              </a:r>
              <a:endParaRPr sz="1000">
                <a:latin typeface="Microsoft Sans Serif"/>
                <a:cs typeface="Microsoft Sans Serif"/>
              </a:endParaRPr>
            </a:p>
          </p:txBody>
        </p:sp>
        <p:sp>
          <p:nvSpPr>
            <p:cNvPr id="17" name="object 14">
              <a:extLst>
                <a:ext uri="{FF2B5EF4-FFF2-40B4-BE49-F238E27FC236}">
                  <a16:creationId xmlns:a16="http://schemas.microsoft.com/office/drawing/2014/main" id="{F384E9D0-E918-0096-8883-AC314955C956}"/>
                </a:ext>
              </a:extLst>
            </p:cNvPr>
            <p:cNvSpPr txBox="1"/>
            <p:nvPr/>
          </p:nvSpPr>
          <p:spPr>
            <a:xfrm>
              <a:off x="9021495" y="1303117"/>
              <a:ext cx="839469" cy="2692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00" dirty="0">
                  <a:latin typeface="Microsoft Sans Serif"/>
                  <a:cs typeface="Microsoft Sans Serif"/>
                </a:rPr>
                <a:t>new</a:t>
              </a:r>
              <a:r>
                <a:rPr sz="1600" spc="30" dirty="0">
                  <a:latin typeface="Microsoft Sans Serif"/>
                  <a:cs typeface="Microsoft Sans Serif"/>
                </a:rPr>
                <a:t> </a:t>
              </a:r>
              <a:r>
                <a:rPr sz="1600" spc="-20" dirty="0">
                  <a:latin typeface="Microsoft Sans Serif"/>
                  <a:cs typeface="Microsoft Sans Serif"/>
                </a:rPr>
                <a:t>void</a:t>
              </a:r>
              <a:endParaRPr sz="1600">
                <a:latin typeface="Microsoft Sans Serif"/>
                <a:cs typeface="Microsoft Sans Serif"/>
              </a:endParaRPr>
            </a:p>
          </p:txBody>
        </p:sp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8B746ADC-391A-D91B-621A-17E5FA370B5A}"/>
                </a:ext>
              </a:extLst>
            </p:cNvPr>
            <p:cNvSpPr txBox="1"/>
            <p:nvPr/>
          </p:nvSpPr>
          <p:spPr>
            <a:xfrm>
              <a:off x="8841499" y="3355475"/>
              <a:ext cx="1064895" cy="2692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00" dirty="0">
                  <a:latin typeface="Microsoft Sans Serif"/>
                  <a:cs typeface="Microsoft Sans Serif"/>
                </a:rPr>
                <a:t>known</a:t>
              </a:r>
              <a:r>
                <a:rPr sz="1600" spc="110" dirty="0">
                  <a:latin typeface="Microsoft Sans Serif"/>
                  <a:cs typeface="Microsoft Sans Serif"/>
                </a:rPr>
                <a:t> </a:t>
              </a:r>
              <a:r>
                <a:rPr sz="1600" spc="-20" dirty="0">
                  <a:latin typeface="Microsoft Sans Serif"/>
                  <a:cs typeface="Microsoft Sans Serif"/>
                </a:rPr>
                <a:t>void</a:t>
              </a:r>
              <a:endParaRPr sz="1600">
                <a:latin typeface="Microsoft Sans Serif"/>
                <a:cs typeface="Microsoft Sans Serif"/>
              </a:endParaRPr>
            </a:p>
          </p:txBody>
        </p:sp>
      </p:grpSp>
      <p:pic>
        <p:nvPicPr>
          <p:cNvPr id="19" name="object 16">
            <a:extLst>
              <a:ext uri="{FF2B5EF4-FFF2-40B4-BE49-F238E27FC236}">
                <a16:creationId xmlns:a16="http://schemas.microsoft.com/office/drawing/2014/main" id="{CFA940F6-6F3C-B79D-A3D0-43CA9FE0E0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3012" y="3838367"/>
            <a:ext cx="3986587" cy="232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72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8F27-113C-A087-FB39-F2C42C3F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9815373" cy="553998"/>
          </a:xfrm>
        </p:spPr>
        <p:txBody>
          <a:bodyPr/>
          <a:lstStyle/>
          <a:p>
            <a:r>
              <a:rPr lang="en-US" dirty="0"/>
              <a:t>The MPGD family and their applications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7AC6A5-39D0-DB2B-1CF7-F69F0C5A53F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901275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EURIZON Detector School | Gaseous Detectors | 17th-28th 2023  Wuppertal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D3E6D-30FB-0BD8-75CF-C95A3F4D47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</a:t>
            </a:fld>
            <a:endParaRPr lang="en-US" spc="-5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639FC6-ED46-D47A-9677-A3B6731EDF32}"/>
              </a:ext>
            </a:extLst>
          </p:cNvPr>
          <p:cNvGrpSpPr/>
          <p:nvPr/>
        </p:nvGrpSpPr>
        <p:grpSpPr>
          <a:xfrm>
            <a:off x="4850130" y="808913"/>
            <a:ext cx="6781774" cy="4586683"/>
            <a:chOff x="656218" y="1063896"/>
            <a:chExt cx="6209277" cy="44676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29DBCD-920A-E1C9-D13E-42BF729F8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6218" y="1063896"/>
              <a:ext cx="2978016" cy="221145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991C94-7D32-169B-0537-E945A4FCA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2465" y="1063896"/>
              <a:ext cx="2925620" cy="219667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28E5F39-E240-6BCC-C1D8-7A31EF35D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218" y="3362408"/>
              <a:ext cx="2884697" cy="215625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D96DB31-93B9-D19E-C94C-E7B825436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2464" y="3303744"/>
              <a:ext cx="2983031" cy="2227757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B8532AF-0E95-D312-957C-3F5959F1B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48" y="819479"/>
            <a:ext cx="4279542" cy="32127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31B271-9A2D-E2B3-2D81-637B2632CE52}"/>
              </a:ext>
            </a:extLst>
          </p:cNvPr>
          <p:cNvSpPr txBox="1"/>
          <p:nvPr/>
        </p:nvSpPr>
        <p:spPr>
          <a:xfrm>
            <a:off x="38100" y="4252028"/>
            <a:ext cx="464232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Maksym </a:t>
            </a:r>
            <a:r>
              <a:rPr lang="en-GB" sz="2000" b="1" dirty="0" err="1">
                <a:solidFill>
                  <a:srgbClr val="003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Titov</a:t>
            </a:r>
            <a:r>
              <a:rPr lang="en-GB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Conference Summary, 5th International Conference on Micro-Pattern Gas Detectors (MPGD2017), Temple University, Philadelphia, updated at ICFA school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7E927E-1069-14CA-4E2D-C45591939BEE}"/>
              </a:ext>
            </a:extLst>
          </p:cNvPr>
          <p:cNvSpPr txBox="1"/>
          <p:nvPr/>
        </p:nvSpPr>
        <p:spPr>
          <a:xfrm>
            <a:off x="38101" y="6038521"/>
            <a:ext cx="10782300" cy="276999"/>
          </a:xfrm>
          <a:prstGeom prst="rect">
            <a:avLst/>
          </a:prstGeom>
          <a:solidFill>
            <a:srgbClr val="FFFF00"/>
          </a:solidFill>
          <a:ln>
            <a:solidFill>
              <a:srgbClr val="00329E"/>
            </a:solidFill>
          </a:ln>
        </p:spPr>
        <p:txBody>
          <a:bodyPr wrap="square">
            <a:spAutoFit/>
          </a:bodyPr>
          <a:lstStyle/>
          <a:p>
            <a:r>
              <a:rPr lang="en-GB" sz="1200" b="0" dirty="0">
                <a:solidFill>
                  <a:schemeClr val="tx1"/>
                </a:solidFill>
                <a:highlight>
                  <a:srgbClr val="FFFF00"/>
                </a:highlight>
                <a:hlinkClick r:id="rId7"/>
              </a:rPr>
              <a:t>https://</a:t>
            </a:r>
            <a:r>
              <a:rPr lang="en-GB" sz="1200" b="0" dirty="0" err="1">
                <a:solidFill>
                  <a:schemeClr val="tx1"/>
                </a:solidFill>
                <a:highlight>
                  <a:srgbClr val="FFFF00"/>
                </a:highlight>
                <a:hlinkClick r:id="rId7"/>
              </a:rPr>
              <a:t>indico.cern.ch</a:t>
            </a:r>
            <a:r>
              <a:rPr lang="en-GB" sz="1200" b="0" dirty="0">
                <a:solidFill>
                  <a:schemeClr val="tx1"/>
                </a:solidFill>
                <a:highlight>
                  <a:srgbClr val="FFFF00"/>
                </a:highlight>
                <a:hlinkClick r:id="rId7"/>
              </a:rPr>
              <a:t>/event/581417/contributions/2558346/attachments/1465881/2266161/2017_05_Philadelphia_MPGD2017ConferenceSummary_25052017_MS.pdf</a:t>
            </a:r>
            <a:endParaRPr lang="en-GB" sz="1200" b="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6F2F85-5BAA-7B32-D126-8F3C083332E7}"/>
              </a:ext>
            </a:extLst>
          </p:cNvPr>
          <p:cNvSpPr txBox="1"/>
          <p:nvPr/>
        </p:nvSpPr>
        <p:spPr>
          <a:xfrm>
            <a:off x="3048000" y="5525804"/>
            <a:ext cx="5639172" cy="369332"/>
          </a:xfrm>
          <a:prstGeom prst="rect">
            <a:avLst/>
          </a:prstGeom>
          <a:solidFill>
            <a:srgbClr val="00329E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This list is now almost 3 years old, is time to update it </a:t>
            </a:r>
            <a:r>
              <a:rPr lang="en-US" b="1" dirty="0">
                <a:solidFill>
                  <a:srgbClr val="FFFF00"/>
                </a:solidFill>
                <a:sym typeface="Wingdings" pitchFamily="2" charset="2"/>
              </a:rPr>
              <a:t> </a:t>
            </a:r>
            <a:r>
              <a:rPr lang="en-US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32591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7C2E-D3FD-4C4F-D125-BE918116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4176573" cy="1107996"/>
          </a:xfrm>
        </p:spPr>
        <p:txBody>
          <a:bodyPr/>
          <a:lstStyle/>
          <a:p>
            <a:r>
              <a:rPr lang="en-US" dirty="0"/>
              <a:t>Neutron detection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1EBDE-2A2C-3564-62C2-9CD3484838F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42182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94FC4-3A30-0999-15B8-8CD63088DD1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40</a:t>
            </a:fld>
            <a:endParaRPr lang="en-US" spc="-5" dirty="0"/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0B57494F-B49B-2914-6B4B-A3C175D341D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2141" y="1120200"/>
            <a:ext cx="4609439" cy="4363923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A8DF2241-65AC-6FA2-9658-E12E88BB9746}"/>
              </a:ext>
            </a:extLst>
          </p:cNvPr>
          <p:cNvSpPr txBox="1"/>
          <p:nvPr/>
        </p:nvSpPr>
        <p:spPr>
          <a:xfrm>
            <a:off x="83222" y="1053611"/>
            <a:ext cx="7124665" cy="964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ts val="1880"/>
              </a:lnSpc>
              <a:spcBef>
                <a:spcPts val="95"/>
              </a:spcBef>
            </a:pPr>
            <a:r>
              <a:rPr lang="en-US" sz="2200" b="1" dirty="0">
                <a:solidFill>
                  <a:srgbClr val="00329E"/>
                </a:solidFill>
                <a:cs typeface="Microsoft Sans Serif"/>
              </a:rPr>
              <a:t>N</a:t>
            </a:r>
            <a:r>
              <a:rPr sz="2200" b="1" dirty="0">
                <a:solidFill>
                  <a:srgbClr val="00329E"/>
                </a:solidFill>
                <a:cs typeface="Microsoft Sans Serif"/>
              </a:rPr>
              <a:t>eutron</a:t>
            </a:r>
            <a:r>
              <a:rPr sz="2200" b="1" spc="105" dirty="0">
                <a:solidFill>
                  <a:srgbClr val="00329E"/>
                </a:solidFill>
                <a:cs typeface="Microsoft Sans Serif"/>
              </a:rPr>
              <a:t> </a:t>
            </a:r>
            <a:r>
              <a:rPr sz="2200" b="1" dirty="0">
                <a:solidFill>
                  <a:srgbClr val="00329E"/>
                </a:solidFill>
                <a:cs typeface="Microsoft Sans Serif"/>
              </a:rPr>
              <a:t>interaction</a:t>
            </a:r>
            <a:r>
              <a:rPr sz="2200" b="1" spc="110" dirty="0">
                <a:solidFill>
                  <a:srgbClr val="00329E"/>
                </a:solidFill>
                <a:cs typeface="Microsoft Sans Serif"/>
              </a:rPr>
              <a:t> </a:t>
            </a:r>
            <a:r>
              <a:rPr sz="2200" b="1" spc="50" dirty="0">
                <a:solidFill>
                  <a:srgbClr val="00329E"/>
                </a:solidFill>
                <a:cs typeface="Microsoft Sans Serif"/>
              </a:rPr>
              <a:t>in</a:t>
            </a:r>
            <a:r>
              <a:rPr sz="2200" b="1" spc="110" dirty="0">
                <a:solidFill>
                  <a:srgbClr val="00329E"/>
                </a:solidFill>
                <a:cs typeface="Microsoft Sans Serif"/>
              </a:rPr>
              <a:t> </a:t>
            </a:r>
            <a:r>
              <a:rPr sz="2200" b="1" dirty="0">
                <a:solidFill>
                  <a:srgbClr val="00329E"/>
                </a:solidFill>
                <a:cs typeface="Microsoft Sans Serif"/>
              </a:rPr>
              <a:t>typical</a:t>
            </a:r>
            <a:r>
              <a:rPr sz="2200" b="1" spc="105" dirty="0">
                <a:solidFill>
                  <a:srgbClr val="00329E"/>
                </a:solidFill>
                <a:cs typeface="Microsoft Sans Serif"/>
              </a:rPr>
              <a:t> </a:t>
            </a:r>
            <a:r>
              <a:rPr sz="2200" b="1" spc="-10" dirty="0">
                <a:solidFill>
                  <a:srgbClr val="00329E"/>
                </a:solidFill>
                <a:cs typeface="Microsoft Sans Serif"/>
              </a:rPr>
              <a:t>gas</a:t>
            </a:r>
            <a:r>
              <a:rPr sz="2200" b="1" spc="110" dirty="0">
                <a:solidFill>
                  <a:srgbClr val="00329E"/>
                </a:solidFill>
                <a:cs typeface="Microsoft Sans Serif"/>
              </a:rPr>
              <a:t> </a:t>
            </a:r>
            <a:r>
              <a:rPr sz="2200" b="1" dirty="0">
                <a:solidFill>
                  <a:srgbClr val="00329E"/>
                </a:solidFill>
                <a:cs typeface="Microsoft Sans Serif"/>
              </a:rPr>
              <a:t>mixtures</a:t>
            </a:r>
            <a:r>
              <a:rPr sz="2200" b="1" spc="105" dirty="0">
                <a:solidFill>
                  <a:srgbClr val="00329E"/>
                </a:solidFill>
                <a:cs typeface="Microsoft Sans Serif"/>
              </a:rPr>
              <a:t> </a:t>
            </a:r>
            <a:r>
              <a:rPr sz="2200" b="1" dirty="0">
                <a:solidFill>
                  <a:srgbClr val="00329E"/>
                </a:solidFill>
                <a:cs typeface="Microsoft Sans Serif"/>
              </a:rPr>
              <a:t>quite</a:t>
            </a:r>
            <a:r>
              <a:rPr sz="2200" b="1" spc="110" dirty="0">
                <a:solidFill>
                  <a:srgbClr val="00329E"/>
                </a:solidFill>
                <a:cs typeface="Microsoft Sans Serif"/>
              </a:rPr>
              <a:t> </a:t>
            </a:r>
            <a:r>
              <a:rPr sz="2200" b="1" spc="-10" dirty="0">
                <a:solidFill>
                  <a:srgbClr val="00329E"/>
                </a:solidFill>
                <a:cs typeface="Microsoft Sans Serif"/>
              </a:rPr>
              <a:t>unlikely</a:t>
            </a:r>
            <a:endParaRPr sz="2200" b="1" dirty="0">
              <a:solidFill>
                <a:srgbClr val="00329E"/>
              </a:solidFill>
              <a:cs typeface="Microsoft Sans Serif"/>
            </a:endParaRPr>
          </a:p>
          <a:p>
            <a:pPr marL="38100">
              <a:lnSpc>
                <a:spcPts val="1835"/>
              </a:lnSpc>
            </a:pPr>
            <a:r>
              <a:rPr spc="-275" dirty="0">
                <a:solidFill>
                  <a:srgbClr val="0432FF"/>
                </a:solidFill>
                <a:cs typeface="Microsoft Sans Serif"/>
              </a:rPr>
              <a:t>→</a:t>
            </a:r>
            <a:r>
              <a:rPr spc="14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„convert”</a:t>
            </a:r>
            <a:r>
              <a:rPr spc="15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into</a:t>
            </a:r>
            <a:r>
              <a:rPr spc="14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charged</a:t>
            </a:r>
            <a:r>
              <a:rPr spc="15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-10" dirty="0">
                <a:solidFill>
                  <a:srgbClr val="0432FF"/>
                </a:solidFill>
                <a:cs typeface="Microsoft Sans Serif"/>
              </a:rPr>
              <a:t>particle</a:t>
            </a:r>
            <a:endParaRPr dirty="0">
              <a:solidFill>
                <a:srgbClr val="0432FF"/>
              </a:solidFill>
              <a:cs typeface="Microsoft Sans Serif"/>
            </a:endParaRPr>
          </a:p>
          <a:p>
            <a:pPr marL="38100" marR="186690">
              <a:lnSpc>
                <a:spcPts val="1839"/>
              </a:lnSpc>
              <a:spcBef>
                <a:spcPts val="90"/>
              </a:spcBef>
            </a:pPr>
            <a:r>
              <a:rPr spc="-275" dirty="0">
                <a:solidFill>
                  <a:srgbClr val="0432FF"/>
                </a:solidFill>
                <a:cs typeface="Microsoft Sans Serif"/>
              </a:rPr>
              <a:t>→</a:t>
            </a:r>
            <a:r>
              <a:rPr spc="2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use</a:t>
            </a:r>
            <a:r>
              <a:rPr spc="2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-10" dirty="0">
                <a:solidFill>
                  <a:srgbClr val="0432FF"/>
                </a:solidFill>
                <a:cs typeface="Microsoft Sans Serif"/>
              </a:rPr>
              <a:t>MPGD</a:t>
            </a:r>
            <a:r>
              <a:rPr spc="2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features</a:t>
            </a:r>
            <a:r>
              <a:rPr spc="2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(spatial</a:t>
            </a:r>
            <a:r>
              <a:rPr spc="3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resolution,</a:t>
            </a:r>
            <a:r>
              <a:rPr spc="2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timing,</a:t>
            </a:r>
            <a:r>
              <a:rPr spc="3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340" dirty="0">
                <a:solidFill>
                  <a:srgbClr val="0432FF"/>
                </a:solidFill>
                <a:cs typeface="Microsoft Sans Serif"/>
              </a:rPr>
              <a:t>…)</a:t>
            </a:r>
            <a:r>
              <a:rPr spc="2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-25" dirty="0">
                <a:solidFill>
                  <a:srgbClr val="0432FF"/>
                </a:solidFill>
                <a:cs typeface="Microsoft Sans Serif"/>
              </a:rPr>
              <a:t>to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register</a:t>
            </a:r>
            <a:r>
              <a:rPr spc="5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charged</a:t>
            </a:r>
            <a:r>
              <a:rPr spc="5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-10" dirty="0">
                <a:solidFill>
                  <a:srgbClr val="0432FF"/>
                </a:solidFill>
                <a:cs typeface="Microsoft Sans Serif"/>
              </a:rPr>
              <a:t>products</a:t>
            </a:r>
            <a:endParaRPr dirty="0">
              <a:solidFill>
                <a:srgbClr val="0432FF"/>
              </a:solidFill>
              <a:cs typeface="Microsoft Sans Serif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7FFB3F6B-A1B5-80A6-1E04-00AD278706C4}"/>
              </a:ext>
            </a:extLst>
          </p:cNvPr>
          <p:cNvSpPr txBox="1"/>
          <p:nvPr/>
        </p:nvSpPr>
        <p:spPr>
          <a:xfrm>
            <a:off x="83222" y="2375458"/>
            <a:ext cx="6419820" cy="12828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ts val="1880"/>
              </a:lnSpc>
              <a:spcBef>
                <a:spcPts val="450"/>
              </a:spcBef>
            </a:pPr>
            <a:r>
              <a:rPr lang="en-US" sz="2200" b="1" spc="-30" dirty="0">
                <a:solidFill>
                  <a:srgbClr val="00329E"/>
                </a:solidFill>
                <a:latin typeface="Arial"/>
                <a:cs typeface="Arial"/>
              </a:rPr>
              <a:t>Solid</a:t>
            </a:r>
            <a:r>
              <a:rPr lang="en-US" sz="2200" b="1" spc="75" dirty="0">
                <a:solidFill>
                  <a:srgbClr val="00329E"/>
                </a:solidFill>
                <a:latin typeface="Arial"/>
                <a:cs typeface="Arial"/>
              </a:rPr>
              <a:t> </a:t>
            </a:r>
            <a:r>
              <a:rPr lang="en-US" sz="2200" b="1" spc="-25" dirty="0">
                <a:solidFill>
                  <a:srgbClr val="00329E"/>
                </a:solidFill>
                <a:latin typeface="Arial"/>
                <a:cs typeface="Arial"/>
              </a:rPr>
              <a:t>converters</a:t>
            </a:r>
            <a:r>
              <a:rPr lang="en-US" sz="2200" b="1" spc="90" dirty="0">
                <a:solidFill>
                  <a:srgbClr val="00329E"/>
                </a:solidFill>
                <a:latin typeface="Arial"/>
                <a:cs typeface="Arial"/>
              </a:rPr>
              <a:t> </a:t>
            </a:r>
            <a:r>
              <a:rPr lang="en-US" sz="2200" baseline="58641" dirty="0">
                <a:latin typeface="Microsoft Sans Serif"/>
                <a:cs typeface="Microsoft Sans Serif"/>
              </a:rPr>
              <a:t>6</a:t>
            </a:r>
            <a:r>
              <a:rPr lang="en-US" sz="2200" dirty="0">
                <a:latin typeface="Microsoft Sans Serif"/>
                <a:cs typeface="Microsoft Sans Serif"/>
              </a:rPr>
              <a:t>Li(n,</a:t>
            </a:r>
            <a:r>
              <a:rPr lang="el-GR" sz="2200" dirty="0">
                <a:latin typeface="Microsoft Sans Serif"/>
                <a:cs typeface="Microsoft Sans Serif"/>
              </a:rPr>
              <a:t>α)</a:t>
            </a:r>
            <a:r>
              <a:rPr lang="el-GR" sz="2200" baseline="58641" dirty="0">
                <a:latin typeface="Microsoft Sans Serif"/>
                <a:cs typeface="Microsoft Sans Serif"/>
              </a:rPr>
              <a:t>3</a:t>
            </a:r>
            <a:r>
              <a:rPr lang="en-US" sz="2200" dirty="0">
                <a:latin typeface="Microsoft Sans Serif"/>
                <a:cs typeface="Microsoft Sans Serif"/>
              </a:rPr>
              <a:t>H,</a:t>
            </a:r>
            <a:r>
              <a:rPr lang="en-US" sz="2200" spc="100" dirty="0">
                <a:latin typeface="Microsoft Sans Serif"/>
                <a:cs typeface="Microsoft Sans Serif"/>
              </a:rPr>
              <a:t> </a:t>
            </a:r>
            <a:r>
              <a:rPr lang="en-US" sz="2200" baseline="58641" dirty="0">
                <a:latin typeface="Microsoft Sans Serif"/>
                <a:cs typeface="Microsoft Sans Serif"/>
              </a:rPr>
              <a:t>10</a:t>
            </a:r>
            <a:r>
              <a:rPr lang="en-US" sz="2200" dirty="0">
                <a:latin typeface="Microsoft Sans Serif"/>
                <a:cs typeface="Microsoft Sans Serif"/>
              </a:rPr>
              <a:t>B(n,</a:t>
            </a:r>
            <a:r>
              <a:rPr lang="el-GR" sz="2200" dirty="0">
                <a:latin typeface="Microsoft Sans Serif"/>
                <a:cs typeface="Microsoft Sans Serif"/>
              </a:rPr>
              <a:t>α)</a:t>
            </a:r>
            <a:r>
              <a:rPr lang="el-GR" sz="2200" baseline="58641" dirty="0">
                <a:latin typeface="Microsoft Sans Serif"/>
                <a:cs typeface="Microsoft Sans Serif"/>
              </a:rPr>
              <a:t>7</a:t>
            </a:r>
            <a:r>
              <a:rPr lang="en-US" sz="2200" dirty="0">
                <a:latin typeface="Microsoft Sans Serif"/>
                <a:cs typeface="Microsoft Sans Serif"/>
              </a:rPr>
              <a:t>Li,</a:t>
            </a:r>
            <a:r>
              <a:rPr lang="en-US" sz="2200" spc="100" dirty="0">
                <a:latin typeface="Microsoft Sans Serif"/>
                <a:cs typeface="Microsoft Sans Serif"/>
              </a:rPr>
              <a:t> </a:t>
            </a:r>
            <a:r>
              <a:rPr lang="en-US" sz="2200" dirty="0">
                <a:latin typeface="Microsoft Sans Serif"/>
                <a:cs typeface="Microsoft Sans Serif"/>
              </a:rPr>
              <a:t>U(</a:t>
            </a:r>
            <a:r>
              <a:rPr lang="en-US" sz="2200" dirty="0" err="1">
                <a:latin typeface="Microsoft Sans Serif"/>
                <a:cs typeface="Microsoft Sans Serif"/>
              </a:rPr>
              <a:t>n,f</a:t>
            </a:r>
            <a:r>
              <a:rPr lang="en-US" sz="2200" dirty="0">
                <a:latin typeface="Microsoft Sans Serif"/>
                <a:cs typeface="Microsoft Sans Serif"/>
              </a:rPr>
              <a:t>),</a:t>
            </a:r>
            <a:r>
              <a:rPr lang="en-US" sz="2200" spc="95" dirty="0">
                <a:latin typeface="Microsoft Sans Serif"/>
                <a:cs typeface="Microsoft Sans Serif"/>
              </a:rPr>
              <a:t> </a:t>
            </a:r>
            <a:r>
              <a:rPr lang="en-US" sz="2200" spc="-25" dirty="0">
                <a:latin typeface="Microsoft Sans Serif"/>
                <a:cs typeface="Microsoft Sans Serif"/>
              </a:rPr>
              <a:t>...</a:t>
            </a:r>
            <a:endParaRPr lang="en-US" sz="2200" dirty="0">
              <a:latin typeface="Microsoft Sans Serif"/>
              <a:cs typeface="Microsoft Sans Serif"/>
            </a:endParaRPr>
          </a:p>
          <a:p>
            <a:pPr marL="38100">
              <a:lnSpc>
                <a:spcPts val="1880"/>
              </a:lnSpc>
            </a:pPr>
            <a:r>
              <a:rPr lang="en-US" spc="-275" dirty="0">
                <a:solidFill>
                  <a:srgbClr val="0432FF"/>
                </a:solidFill>
                <a:cs typeface="Microsoft Sans Serif"/>
              </a:rPr>
              <a:t>→</a:t>
            </a:r>
            <a:r>
              <a:rPr lang="en-US" spc="9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lang="en-US" dirty="0">
                <a:solidFill>
                  <a:srgbClr val="0432FF"/>
                </a:solidFill>
                <a:cs typeface="Microsoft Sans Serif"/>
              </a:rPr>
              <a:t>strongly</a:t>
            </a:r>
            <a:r>
              <a:rPr lang="en-US" spc="11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lang="en-US" dirty="0">
                <a:solidFill>
                  <a:srgbClr val="0432FF"/>
                </a:solidFill>
                <a:cs typeface="Microsoft Sans Serif"/>
              </a:rPr>
              <a:t>ionizing</a:t>
            </a:r>
            <a:r>
              <a:rPr lang="en-US" spc="10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lang="en-US" dirty="0">
                <a:solidFill>
                  <a:srgbClr val="0432FF"/>
                </a:solidFill>
                <a:cs typeface="Microsoft Sans Serif"/>
              </a:rPr>
              <a:t>charged</a:t>
            </a:r>
            <a:r>
              <a:rPr lang="en-US" spc="10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lang="en-US" spc="-10" dirty="0">
                <a:solidFill>
                  <a:srgbClr val="0432FF"/>
                </a:solidFill>
                <a:cs typeface="Microsoft Sans Serif"/>
              </a:rPr>
              <a:t>particles</a:t>
            </a:r>
            <a:endParaRPr lang="en-US" dirty="0">
              <a:solidFill>
                <a:srgbClr val="0432FF"/>
              </a:solidFill>
              <a:cs typeface="Microsoft Sans Serif"/>
            </a:endParaRPr>
          </a:p>
          <a:p>
            <a:pPr marL="298450" indent="-160338">
              <a:lnSpc>
                <a:spcPts val="1880"/>
              </a:lnSpc>
              <a:spcBef>
                <a:spcPts val="95"/>
              </a:spcBef>
              <a:buSzPct val="100000"/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dirty="0">
                <a:solidFill>
                  <a:srgbClr val="7030A0"/>
                </a:solidFill>
                <a:cs typeface="Microsoft Sans Serif"/>
              </a:rPr>
              <a:t>charged</a:t>
            </a:r>
            <a:r>
              <a:rPr spc="50" dirty="0">
                <a:solidFill>
                  <a:srgbClr val="7030A0"/>
                </a:solidFill>
                <a:cs typeface="Microsoft Sans Serif"/>
              </a:rPr>
              <a:t> </a:t>
            </a:r>
            <a:r>
              <a:rPr dirty="0">
                <a:solidFill>
                  <a:srgbClr val="7030A0"/>
                </a:solidFill>
                <a:cs typeface="Microsoft Sans Serif"/>
              </a:rPr>
              <a:t>particles</a:t>
            </a:r>
            <a:r>
              <a:rPr spc="55" dirty="0">
                <a:solidFill>
                  <a:srgbClr val="7030A0"/>
                </a:solidFill>
                <a:cs typeface="Microsoft Sans Serif"/>
              </a:rPr>
              <a:t> </a:t>
            </a:r>
            <a:r>
              <a:rPr dirty="0">
                <a:solidFill>
                  <a:srgbClr val="7030A0"/>
                </a:solidFill>
                <a:cs typeface="Microsoft Sans Serif"/>
              </a:rPr>
              <a:t>only</a:t>
            </a:r>
            <a:r>
              <a:rPr spc="60" dirty="0">
                <a:solidFill>
                  <a:srgbClr val="7030A0"/>
                </a:solidFill>
                <a:cs typeface="Microsoft Sans Serif"/>
              </a:rPr>
              <a:t> </a:t>
            </a:r>
            <a:r>
              <a:rPr dirty="0">
                <a:solidFill>
                  <a:srgbClr val="7030A0"/>
                </a:solidFill>
                <a:cs typeface="Microsoft Sans Serif"/>
              </a:rPr>
              <a:t>useful</a:t>
            </a:r>
            <a:r>
              <a:rPr spc="60" dirty="0">
                <a:solidFill>
                  <a:srgbClr val="7030A0"/>
                </a:solidFill>
                <a:cs typeface="Microsoft Sans Serif"/>
              </a:rPr>
              <a:t> </a:t>
            </a:r>
            <a:r>
              <a:rPr dirty="0">
                <a:solidFill>
                  <a:srgbClr val="7030A0"/>
                </a:solidFill>
                <a:cs typeface="Microsoft Sans Serif"/>
              </a:rPr>
              <a:t>inside</a:t>
            </a:r>
            <a:r>
              <a:rPr spc="55" dirty="0">
                <a:solidFill>
                  <a:srgbClr val="7030A0"/>
                </a:solidFill>
                <a:cs typeface="Microsoft Sans Serif"/>
              </a:rPr>
              <a:t> </a:t>
            </a:r>
            <a:r>
              <a:rPr spc="-25" dirty="0">
                <a:solidFill>
                  <a:srgbClr val="7030A0"/>
                </a:solidFill>
                <a:cs typeface="Microsoft Sans Serif"/>
              </a:rPr>
              <a:t>gas</a:t>
            </a:r>
            <a:endParaRPr dirty="0">
              <a:solidFill>
                <a:srgbClr val="7030A0"/>
              </a:solidFill>
              <a:cs typeface="Microsoft Sans Serif"/>
            </a:endParaRPr>
          </a:p>
          <a:p>
            <a:pPr marL="174625">
              <a:lnSpc>
                <a:spcPts val="1880"/>
              </a:lnSpc>
            </a:pPr>
            <a:r>
              <a:rPr spc="-275" dirty="0">
                <a:solidFill>
                  <a:srgbClr val="0432FF"/>
                </a:solidFill>
                <a:cs typeface="Microsoft Sans Serif"/>
              </a:rPr>
              <a:t>→</a:t>
            </a:r>
            <a:r>
              <a:rPr spc="5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limited</a:t>
            </a:r>
            <a:r>
              <a:rPr spc="5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thickness</a:t>
            </a:r>
            <a:r>
              <a:rPr spc="5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-275" dirty="0">
                <a:solidFill>
                  <a:srgbClr val="0432FF"/>
                </a:solidFill>
                <a:cs typeface="Microsoft Sans Serif"/>
              </a:rPr>
              <a:t>→</a:t>
            </a:r>
            <a:r>
              <a:rPr spc="5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single</a:t>
            </a:r>
            <a:r>
              <a:rPr spc="5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layer</a:t>
            </a:r>
            <a:r>
              <a:rPr spc="5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efficiency</a:t>
            </a:r>
            <a:r>
              <a:rPr spc="5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~</a:t>
            </a:r>
            <a:r>
              <a:rPr spc="6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140" dirty="0">
                <a:solidFill>
                  <a:srgbClr val="0432FF"/>
                </a:solidFill>
                <a:cs typeface="Microsoft Sans Serif"/>
              </a:rPr>
              <a:t>5%</a:t>
            </a:r>
            <a:endParaRPr dirty="0">
              <a:solidFill>
                <a:srgbClr val="0432FF"/>
              </a:solidFill>
              <a:cs typeface="Microsoft Sans Serif"/>
            </a:endParaRPr>
          </a:p>
          <a:p>
            <a:pPr marL="311150" marR="3034665" indent="-136525">
              <a:lnSpc>
                <a:spcPct val="1066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cs typeface="Microsoft Sans Serif"/>
              </a:rPr>
              <a:t> </a:t>
            </a:r>
            <a:r>
              <a:rPr dirty="0">
                <a:solidFill>
                  <a:srgbClr val="7030A0"/>
                </a:solidFill>
                <a:cs typeface="Microsoft Sans Serif"/>
              </a:rPr>
              <a:t>multi-</a:t>
            </a:r>
            <a:r>
              <a:rPr spc="-10" dirty="0">
                <a:solidFill>
                  <a:srgbClr val="7030A0"/>
                </a:solidFill>
                <a:cs typeface="Microsoft Sans Serif"/>
              </a:rPr>
              <a:t>layer </a:t>
            </a:r>
            <a:r>
              <a:rPr dirty="0">
                <a:solidFill>
                  <a:srgbClr val="7030A0"/>
                </a:solidFill>
                <a:cs typeface="Microsoft Sans Serif"/>
              </a:rPr>
              <a:t>grazed</a:t>
            </a:r>
            <a:r>
              <a:rPr spc="-75" dirty="0">
                <a:solidFill>
                  <a:srgbClr val="7030A0"/>
                </a:solidFill>
                <a:cs typeface="Microsoft Sans Serif"/>
              </a:rPr>
              <a:t> </a:t>
            </a:r>
            <a:r>
              <a:rPr spc="-10" dirty="0">
                <a:solidFill>
                  <a:srgbClr val="7030A0"/>
                </a:solidFill>
                <a:cs typeface="Microsoft Sans Serif"/>
              </a:rPr>
              <a:t>incidence</a:t>
            </a:r>
            <a:endParaRPr dirty="0">
              <a:solidFill>
                <a:srgbClr val="7030A0"/>
              </a:solidFill>
              <a:cs typeface="Microsoft Sans Serif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AF1AABDA-1561-D66C-BE17-4309D63E69AA}"/>
              </a:ext>
            </a:extLst>
          </p:cNvPr>
          <p:cNvSpPr txBox="1"/>
          <p:nvPr/>
        </p:nvSpPr>
        <p:spPr>
          <a:xfrm>
            <a:off x="83222" y="3658310"/>
            <a:ext cx="6546177" cy="486030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lang="en-US" sz="2200" b="1" spc="-30" dirty="0">
                <a:solidFill>
                  <a:srgbClr val="00329E"/>
                </a:solidFill>
                <a:latin typeface="Arial"/>
                <a:cs typeface="Arial"/>
              </a:rPr>
              <a:t>S</a:t>
            </a:r>
            <a:r>
              <a:rPr sz="2200" b="1" spc="-30" dirty="0">
                <a:solidFill>
                  <a:srgbClr val="00329E"/>
                </a:solidFill>
                <a:latin typeface="Arial"/>
                <a:cs typeface="Arial"/>
              </a:rPr>
              <a:t>olid</a:t>
            </a:r>
            <a:r>
              <a:rPr sz="2200" b="1" spc="-85" dirty="0">
                <a:solidFill>
                  <a:srgbClr val="00329E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00329E"/>
                </a:solidFill>
                <a:latin typeface="Arial"/>
                <a:cs typeface="Arial"/>
              </a:rPr>
              <a:t>converter</a:t>
            </a:r>
            <a:r>
              <a:rPr sz="2200" b="1" spc="-90" dirty="0">
                <a:solidFill>
                  <a:srgbClr val="00329E"/>
                </a:solidFill>
                <a:latin typeface="Arial"/>
                <a:cs typeface="Arial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Gd:</a:t>
            </a:r>
            <a:r>
              <a:rPr sz="2200" spc="-4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(n,gamma)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spc="-275" dirty="0">
                <a:latin typeface="Microsoft Sans Serif"/>
                <a:cs typeface="Microsoft Sans Serif"/>
              </a:rPr>
              <a:t>→</a:t>
            </a:r>
            <a:r>
              <a:rPr sz="2200" spc="-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electrons,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photon</a:t>
            </a:r>
            <a:endParaRPr sz="2200" dirty="0">
              <a:latin typeface="Microsoft Sans Serif"/>
              <a:cs typeface="Microsoft Sans Serif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07CAE6E4-01F0-2802-A3EA-2377E810EC70}"/>
              </a:ext>
            </a:extLst>
          </p:cNvPr>
          <p:cNvSpPr txBox="1"/>
          <p:nvPr/>
        </p:nvSpPr>
        <p:spPr>
          <a:xfrm>
            <a:off x="116532" y="4498067"/>
            <a:ext cx="5193328" cy="127534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8100">
              <a:spcBef>
                <a:spcPts val="225"/>
              </a:spcBef>
              <a:buSzPct val="43750"/>
              <a:tabLst>
                <a:tab pos="202565" algn="l"/>
              </a:tabLst>
            </a:pPr>
            <a:r>
              <a:rPr lang="en-US" sz="2200" b="1" dirty="0">
                <a:solidFill>
                  <a:srgbClr val="00329E"/>
                </a:solidFill>
                <a:latin typeface="Arial"/>
                <a:cs typeface="Arial"/>
              </a:rPr>
              <a:t>High</a:t>
            </a:r>
            <a:r>
              <a:rPr lang="en-US" sz="2200" b="1" spc="-60" dirty="0">
                <a:solidFill>
                  <a:srgbClr val="00329E"/>
                </a:solidFill>
                <a:latin typeface="Arial"/>
                <a:cs typeface="Arial"/>
              </a:rPr>
              <a:t> </a:t>
            </a:r>
            <a:r>
              <a:rPr lang="en-US" sz="2200" b="1" spc="-10" dirty="0">
                <a:solidFill>
                  <a:srgbClr val="00329E"/>
                </a:solidFill>
                <a:latin typeface="Arial"/>
                <a:cs typeface="Arial"/>
              </a:rPr>
              <a:t>energy</a:t>
            </a:r>
            <a:r>
              <a:rPr lang="en-US" sz="2200" b="1" spc="-55" dirty="0">
                <a:solidFill>
                  <a:srgbClr val="00329E"/>
                </a:solidFill>
                <a:latin typeface="Arial"/>
                <a:cs typeface="Arial"/>
              </a:rPr>
              <a:t> </a:t>
            </a:r>
            <a:r>
              <a:rPr lang="en-US" sz="2200" b="1" dirty="0">
                <a:solidFill>
                  <a:srgbClr val="00329E"/>
                </a:solidFill>
                <a:latin typeface="Arial"/>
                <a:cs typeface="Arial"/>
              </a:rPr>
              <a:t>n</a:t>
            </a:r>
            <a:r>
              <a:rPr lang="en-US" sz="2200" dirty="0">
                <a:latin typeface="Microsoft Sans Serif"/>
                <a:cs typeface="Microsoft Sans Serif"/>
              </a:rPr>
              <a:t>:</a:t>
            </a:r>
            <a:r>
              <a:rPr lang="en-US" sz="2200" spc="-35" dirty="0">
                <a:latin typeface="Microsoft Sans Serif"/>
                <a:cs typeface="Microsoft Sans Serif"/>
              </a:rPr>
              <a:t> </a:t>
            </a:r>
            <a:r>
              <a:rPr lang="en-US" sz="2200" dirty="0">
                <a:latin typeface="Microsoft Sans Serif"/>
                <a:cs typeface="Microsoft Sans Serif"/>
              </a:rPr>
              <a:t>elastic</a:t>
            </a:r>
            <a:r>
              <a:rPr lang="en-US" sz="2200" spc="-40" dirty="0">
                <a:latin typeface="Microsoft Sans Serif"/>
                <a:cs typeface="Microsoft Sans Serif"/>
              </a:rPr>
              <a:t> </a:t>
            </a:r>
            <a:r>
              <a:rPr lang="en-US" sz="2200" spc="-10" dirty="0">
                <a:latin typeface="Microsoft Sans Serif"/>
                <a:cs typeface="Microsoft Sans Serif"/>
              </a:rPr>
              <a:t>interaction</a:t>
            </a:r>
            <a:endParaRPr lang="en-US" sz="2200" dirty="0">
              <a:latin typeface="Microsoft Sans Serif"/>
              <a:cs typeface="Microsoft Sans Serif"/>
            </a:endParaRPr>
          </a:p>
          <a:p>
            <a:pPr marL="202565" indent="-164465">
              <a:lnSpc>
                <a:spcPct val="100000"/>
              </a:lnSpc>
              <a:spcBef>
                <a:spcPts val="225"/>
              </a:spcBef>
              <a:buSzPct val="43750"/>
              <a:buFont typeface="Georgia"/>
              <a:buChar char="●"/>
              <a:tabLst>
                <a:tab pos="202565" algn="l"/>
              </a:tabLst>
            </a:pPr>
            <a:r>
              <a:rPr dirty="0">
                <a:solidFill>
                  <a:srgbClr val="0432FF"/>
                </a:solidFill>
                <a:cs typeface="Microsoft Sans Serif"/>
              </a:rPr>
              <a:t>similar-</a:t>
            </a:r>
            <a:r>
              <a:rPr spc="-40" dirty="0">
                <a:solidFill>
                  <a:srgbClr val="0432FF"/>
                </a:solidFill>
                <a:cs typeface="Microsoft Sans Serif"/>
              </a:rPr>
              <a:t>mass</a:t>
            </a:r>
            <a:r>
              <a:rPr spc="20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interaction</a:t>
            </a:r>
            <a:r>
              <a:rPr spc="20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-10" dirty="0">
                <a:solidFill>
                  <a:srgbClr val="0432FF"/>
                </a:solidFill>
                <a:cs typeface="Microsoft Sans Serif"/>
              </a:rPr>
              <a:t>partners</a:t>
            </a:r>
            <a:endParaRPr lang="en-US" spc="-10" dirty="0">
              <a:solidFill>
                <a:srgbClr val="0432FF"/>
              </a:solidFill>
              <a:cs typeface="Microsoft Sans Serif"/>
            </a:endParaRPr>
          </a:p>
          <a:p>
            <a:pPr marL="202565" indent="-164465">
              <a:lnSpc>
                <a:spcPct val="100000"/>
              </a:lnSpc>
              <a:spcBef>
                <a:spcPts val="225"/>
              </a:spcBef>
              <a:buSzPct val="43750"/>
              <a:buFont typeface="Georgia"/>
              <a:buChar char="●"/>
              <a:tabLst>
                <a:tab pos="202565" algn="l"/>
              </a:tabLst>
            </a:pPr>
            <a:r>
              <a:rPr dirty="0">
                <a:solidFill>
                  <a:srgbClr val="0432FF"/>
                </a:solidFill>
                <a:cs typeface="Microsoft Sans Serif"/>
              </a:rPr>
              <a:t>add</a:t>
            </a:r>
            <a:r>
              <a:rPr spc="-10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He</a:t>
            </a:r>
            <a:r>
              <a:rPr spc="-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or</a:t>
            </a:r>
            <a:r>
              <a:rPr spc="-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protons (CH</a:t>
            </a:r>
            <a:r>
              <a:rPr baseline="-30864" dirty="0">
                <a:solidFill>
                  <a:srgbClr val="0432FF"/>
                </a:solidFill>
                <a:cs typeface="Microsoft Sans Serif"/>
              </a:rPr>
              <a:t>4</a:t>
            </a:r>
            <a:r>
              <a:rPr dirty="0">
                <a:solidFill>
                  <a:srgbClr val="0432FF"/>
                </a:solidFill>
                <a:cs typeface="Microsoft Sans Serif"/>
              </a:rPr>
              <a:t>,</a:t>
            </a:r>
            <a:r>
              <a:rPr spc="-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C</a:t>
            </a:r>
            <a:r>
              <a:rPr baseline="-30864" dirty="0">
                <a:solidFill>
                  <a:srgbClr val="0432FF"/>
                </a:solidFill>
                <a:cs typeface="Microsoft Sans Serif"/>
              </a:rPr>
              <a:t>4</a:t>
            </a:r>
            <a:r>
              <a:rPr dirty="0">
                <a:solidFill>
                  <a:srgbClr val="0432FF"/>
                </a:solidFill>
                <a:cs typeface="Microsoft Sans Serif"/>
              </a:rPr>
              <a:t>H</a:t>
            </a:r>
            <a:r>
              <a:rPr baseline="-30864" dirty="0">
                <a:solidFill>
                  <a:srgbClr val="0432FF"/>
                </a:solidFill>
                <a:cs typeface="Microsoft Sans Serif"/>
              </a:rPr>
              <a:t>10</a:t>
            </a:r>
            <a:r>
              <a:rPr dirty="0">
                <a:solidFill>
                  <a:srgbClr val="0432FF"/>
                </a:solidFill>
                <a:cs typeface="Microsoft Sans Serif"/>
              </a:rPr>
              <a:t>) to</a:t>
            </a:r>
            <a:r>
              <a:rPr spc="-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-10" dirty="0">
                <a:solidFill>
                  <a:srgbClr val="0432FF"/>
                </a:solidFill>
                <a:cs typeface="Microsoft Sans Serif"/>
              </a:rPr>
              <a:t>gas</a:t>
            </a:r>
            <a:r>
              <a:rPr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-10" dirty="0">
                <a:solidFill>
                  <a:srgbClr val="0432FF"/>
                </a:solidFill>
                <a:cs typeface="Microsoft Sans Serif"/>
              </a:rPr>
              <a:t>mixture</a:t>
            </a:r>
            <a:endParaRPr lang="en-US" spc="-10" dirty="0">
              <a:solidFill>
                <a:srgbClr val="0432FF"/>
              </a:solidFill>
              <a:cs typeface="Microsoft Sans Serif"/>
            </a:endParaRPr>
          </a:p>
          <a:p>
            <a:pPr marL="202565" indent="-164465">
              <a:lnSpc>
                <a:spcPct val="100000"/>
              </a:lnSpc>
              <a:spcBef>
                <a:spcPts val="225"/>
              </a:spcBef>
              <a:buSzPct val="43750"/>
              <a:buFont typeface="Georgia"/>
              <a:buChar char="●"/>
              <a:tabLst>
                <a:tab pos="202565" algn="l"/>
              </a:tabLst>
            </a:pPr>
            <a:r>
              <a:rPr dirty="0">
                <a:solidFill>
                  <a:srgbClr val="0432FF"/>
                </a:solidFill>
                <a:cs typeface="Microsoft Sans Serif"/>
              </a:rPr>
              <a:t>(thick)</a:t>
            </a:r>
            <a:r>
              <a:rPr spc="10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plastic</a:t>
            </a:r>
            <a:r>
              <a:rPr spc="114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+</a:t>
            </a:r>
            <a:r>
              <a:rPr spc="114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(thin)</a:t>
            </a:r>
            <a:r>
              <a:rPr spc="114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dirty="0">
                <a:solidFill>
                  <a:srgbClr val="0432FF"/>
                </a:solidFill>
                <a:cs typeface="Microsoft Sans Serif"/>
              </a:rPr>
              <a:t>aluminum</a:t>
            </a:r>
            <a:r>
              <a:rPr spc="105" dirty="0">
                <a:solidFill>
                  <a:srgbClr val="0432FF"/>
                </a:solidFill>
                <a:cs typeface="Microsoft Sans Serif"/>
              </a:rPr>
              <a:t> </a:t>
            </a:r>
            <a:r>
              <a:rPr spc="-10" dirty="0">
                <a:solidFill>
                  <a:srgbClr val="0432FF"/>
                </a:solidFill>
                <a:cs typeface="Microsoft Sans Serif"/>
              </a:rPr>
              <a:t>window</a:t>
            </a:r>
            <a:endParaRPr dirty="0">
              <a:solidFill>
                <a:srgbClr val="0432FF"/>
              </a:solidFill>
              <a:cs typeface="Microsoft Sans Serif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FFD470FA-AB4E-F304-8EBC-B6CD04A7EFC4}"/>
              </a:ext>
            </a:extLst>
          </p:cNvPr>
          <p:cNvSpPr txBox="1"/>
          <p:nvPr/>
        </p:nvSpPr>
        <p:spPr>
          <a:xfrm>
            <a:off x="8916378" y="5141794"/>
            <a:ext cx="87249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Microsoft Sans Serif"/>
                <a:cs typeface="Microsoft Sans Serif"/>
              </a:rPr>
              <a:t>Croci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MPGD19</a:t>
            </a:r>
            <a:endParaRPr sz="100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4500559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7C2E-D3FD-4C4F-D125-BE918116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6538773" cy="553998"/>
          </a:xfrm>
        </p:spPr>
        <p:txBody>
          <a:bodyPr/>
          <a:lstStyle/>
          <a:p>
            <a:r>
              <a:rPr lang="en-US" dirty="0"/>
              <a:t>Clinical-medical applications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1EBDE-2A2C-3564-62C2-9CD3484838F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42182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94FC4-3A30-0999-15B8-8CD63088DD1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41</a:t>
            </a:fld>
            <a:endParaRPr lang="en-US" spc="-5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199DB65F-1F4B-3366-A427-F0D0A3F96646}"/>
              </a:ext>
            </a:extLst>
          </p:cNvPr>
          <p:cNvSpPr txBox="1"/>
          <p:nvPr/>
        </p:nvSpPr>
        <p:spPr>
          <a:xfrm>
            <a:off x="95441" y="925293"/>
            <a:ext cx="11168977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400" b="1" dirty="0">
                <a:solidFill>
                  <a:srgbClr val="00329E"/>
                </a:solidFill>
                <a:cs typeface="Microsoft Sans Serif"/>
              </a:rPr>
              <a:t>D</a:t>
            </a:r>
            <a:r>
              <a:rPr sz="2400" b="1" dirty="0">
                <a:solidFill>
                  <a:srgbClr val="00329E"/>
                </a:solidFill>
                <a:cs typeface="Microsoft Sans Serif"/>
              </a:rPr>
              <a:t>iagnostics</a:t>
            </a:r>
            <a:r>
              <a:rPr sz="2400" b="1" spc="75" dirty="0">
                <a:solidFill>
                  <a:srgbClr val="00329E"/>
                </a:solidFill>
                <a:cs typeface="Microsoft Sans Serif"/>
              </a:rPr>
              <a:t> </a:t>
            </a:r>
            <a:r>
              <a:rPr sz="2400" b="1" dirty="0">
                <a:solidFill>
                  <a:srgbClr val="00329E"/>
                </a:solidFill>
                <a:cs typeface="Microsoft Sans Serif"/>
              </a:rPr>
              <a:t>and</a:t>
            </a:r>
            <a:r>
              <a:rPr sz="2400" b="1" spc="70" dirty="0">
                <a:solidFill>
                  <a:srgbClr val="00329E"/>
                </a:solidFill>
                <a:cs typeface="Microsoft Sans Serif"/>
              </a:rPr>
              <a:t> </a:t>
            </a:r>
            <a:r>
              <a:rPr sz="2400" b="1" dirty="0">
                <a:solidFill>
                  <a:srgbClr val="00329E"/>
                </a:solidFill>
                <a:cs typeface="Microsoft Sans Serif"/>
              </a:rPr>
              <a:t>treatment</a:t>
            </a:r>
            <a:r>
              <a:rPr sz="2400" b="1" spc="75" dirty="0">
                <a:solidFill>
                  <a:srgbClr val="00329E"/>
                </a:solidFill>
                <a:cs typeface="Microsoft Sans Serif"/>
              </a:rPr>
              <a:t> </a:t>
            </a:r>
            <a:r>
              <a:rPr sz="2400" b="1" dirty="0">
                <a:solidFill>
                  <a:srgbClr val="00329E"/>
                </a:solidFill>
                <a:cs typeface="Microsoft Sans Serif"/>
              </a:rPr>
              <a:t>monitoring</a:t>
            </a:r>
            <a:r>
              <a:rPr sz="2400" b="1" spc="105" dirty="0">
                <a:solidFill>
                  <a:srgbClr val="00329E"/>
                </a:solidFill>
                <a:cs typeface="Microsoft Sans Serif"/>
              </a:rPr>
              <a:t> </a:t>
            </a:r>
            <a:r>
              <a:rPr sz="2400" dirty="0">
                <a:cs typeface="Microsoft Sans Serif"/>
              </a:rPr>
              <a:t>heavily</a:t>
            </a:r>
            <a:r>
              <a:rPr sz="2400" spc="75" dirty="0">
                <a:cs typeface="Microsoft Sans Serif"/>
              </a:rPr>
              <a:t> </a:t>
            </a:r>
            <a:r>
              <a:rPr sz="2400" spc="-20" dirty="0">
                <a:cs typeface="Microsoft Sans Serif"/>
              </a:rPr>
              <a:t>based</a:t>
            </a:r>
            <a:r>
              <a:rPr sz="2400" spc="70" dirty="0">
                <a:cs typeface="Microsoft Sans Serif"/>
              </a:rPr>
              <a:t> </a:t>
            </a:r>
            <a:r>
              <a:rPr sz="2400" dirty="0">
                <a:cs typeface="Microsoft Sans Serif"/>
              </a:rPr>
              <a:t>on</a:t>
            </a:r>
            <a:r>
              <a:rPr sz="2400" spc="75" dirty="0">
                <a:cs typeface="Microsoft Sans Serif"/>
              </a:rPr>
              <a:t> </a:t>
            </a:r>
            <a:r>
              <a:rPr sz="2400" dirty="0">
                <a:cs typeface="Microsoft Sans Serif"/>
              </a:rPr>
              <a:t>particle</a:t>
            </a:r>
            <a:r>
              <a:rPr sz="2400" spc="70" dirty="0">
                <a:cs typeface="Microsoft Sans Serif"/>
              </a:rPr>
              <a:t> </a:t>
            </a:r>
            <a:r>
              <a:rPr sz="2400" dirty="0">
                <a:cs typeface="Microsoft Sans Serif"/>
              </a:rPr>
              <a:t>and</a:t>
            </a:r>
            <a:r>
              <a:rPr sz="2400" spc="70" dirty="0">
                <a:cs typeface="Microsoft Sans Serif"/>
              </a:rPr>
              <a:t> </a:t>
            </a:r>
            <a:r>
              <a:rPr sz="2400" dirty="0">
                <a:cs typeface="Microsoft Sans Serif"/>
              </a:rPr>
              <a:t>photon</a:t>
            </a:r>
            <a:r>
              <a:rPr sz="2400" spc="75" dirty="0">
                <a:cs typeface="Microsoft Sans Serif"/>
              </a:rPr>
              <a:t> </a:t>
            </a:r>
            <a:r>
              <a:rPr sz="2400" spc="-10" dirty="0">
                <a:cs typeface="Microsoft Sans Serif"/>
              </a:rPr>
              <a:t>detectors</a:t>
            </a:r>
            <a:endParaRPr sz="2400" dirty="0">
              <a:cs typeface="Microsoft Sans Serif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462EC39B-A784-97BE-AAAC-FD24AD31320F}"/>
              </a:ext>
            </a:extLst>
          </p:cNvPr>
          <p:cNvSpPr txBox="1"/>
          <p:nvPr/>
        </p:nvSpPr>
        <p:spPr>
          <a:xfrm>
            <a:off x="194394" y="1391465"/>
            <a:ext cx="8590280" cy="19354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6600"/>
              </a:lnSpc>
              <a:spcBef>
                <a:spcPts val="100"/>
              </a:spcBef>
              <a:buSzPct val="100000"/>
              <a:buFont typeface="Wingdings" pitchFamily="2" charset="2"/>
              <a:buChar char="§"/>
              <a:tabLst>
                <a:tab pos="174625" algn="l"/>
                <a:tab pos="176530" algn="l"/>
              </a:tabLst>
            </a:pPr>
            <a:r>
              <a:rPr lang="en-US" sz="2000" dirty="0">
                <a:cs typeface="Microsoft Sans Serif"/>
              </a:rPr>
              <a:t>Different</a:t>
            </a:r>
            <a:r>
              <a:rPr lang="en-US" sz="2000" spc="60" dirty="0">
                <a:cs typeface="Microsoft Sans Serif"/>
              </a:rPr>
              <a:t> </a:t>
            </a:r>
            <a:r>
              <a:rPr lang="en-US" sz="2000" dirty="0">
                <a:cs typeface="Microsoft Sans Serif"/>
              </a:rPr>
              <a:t>level</a:t>
            </a:r>
            <a:r>
              <a:rPr lang="en-US" sz="2000" spc="60" dirty="0">
                <a:cs typeface="Microsoft Sans Serif"/>
              </a:rPr>
              <a:t> </a:t>
            </a:r>
            <a:r>
              <a:rPr lang="en-US" sz="2000" dirty="0">
                <a:cs typeface="Microsoft Sans Serif"/>
              </a:rPr>
              <a:t>of</a:t>
            </a:r>
            <a:r>
              <a:rPr lang="en-US" sz="2000" spc="60" dirty="0">
                <a:cs typeface="Microsoft Sans Serif"/>
              </a:rPr>
              <a:t> </a:t>
            </a:r>
            <a:r>
              <a:rPr lang="en-US" sz="2000" dirty="0">
                <a:cs typeface="Microsoft Sans Serif"/>
              </a:rPr>
              <a:t>reliability,</a:t>
            </a:r>
            <a:r>
              <a:rPr lang="en-US" sz="2000" spc="60" dirty="0">
                <a:cs typeface="Microsoft Sans Serif"/>
              </a:rPr>
              <a:t> </a:t>
            </a:r>
            <a:r>
              <a:rPr lang="en-US" sz="2000" dirty="0">
                <a:cs typeface="Microsoft Sans Serif"/>
              </a:rPr>
              <a:t>accuracy</a:t>
            </a:r>
            <a:r>
              <a:rPr lang="en-US" sz="2000" spc="60" dirty="0">
                <a:cs typeface="Microsoft Sans Serif"/>
              </a:rPr>
              <a:t> </a:t>
            </a:r>
            <a:r>
              <a:rPr lang="en-US" sz="2000" dirty="0">
                <a:cs typeface="Microsoft Sans Serif"/>
              </a:rPr>
              <a:t>and</a:t>
            </a:r>
            <a:r>
              <a:rPr lang="en-US" sz="2000" spc="55" dirty="0">
                <a:cs typeface="Microsoft Sans Serif"/>
              </a:rPr>
              <a:t> </a:t>
            </a:r>
            <a:r>
              <a:rPr lang="en-US" sz="2000" dirty="0">
                <a:cs typeface="Microsoft Sans Serif"/>
              </a:rPr>
              <a:t>fail</a:t>
            </a:r>
            <a:r>
              <a:rPr lang="en-US" sz="2000" spc="60" dirty="0">
                <a:cs typeface="Microsoft Sans Serif"/>
              </a:rPr>
              <a:t> </a:t>
            </a:r>
            <a:r>
              <a:rPr lang="en-US" sz="2000" dirty="0">
                <a:cs typeface="Microsoft Sans Serif"/>
              </a:rPr>
              <a:t>safety</a:t>
            </a:r>
            <a:r>
              <a:rPr lang="en-US" sz="2000" spc="65" dirty="0">
                <a:cs typeface="Microsoft Sans Serif"/>
              </a:rPr>
              <a:t> </a:t>
            </a:r>
            <a:r>
              <a:rPr lang="en-US" sz="2000" spc="-10" dirty="0">
                <a:cs typeface="Microsoft Sans Serif"/>
              </a:rPr>
              <a:t>needed,</a:t>
            </a:r>
            <a:r>
              <a:rPr lang="en-US" sz="2000" spc="60" dirty="0">
                <a:cs typeface="Microsoft Sans Serif"/>
              </a:rPr>
              <a:t> if </a:t>
            </a:r>
            <a:r>
              <a:rPr lang="en-US" sz="2000" dirty="0">
                <a:cs typeface="Microsoft Sans Serif"/>
              </a:rPr>
              <a:t>radiation</a:t>
            </a:r>
            <a:r>
              <a:rPr lang="en-US" sz="2000" spc="60" dirty="0">
                <a:cs typeface="Microsoft Sans Serif"/>
              </a:rPr>
              <a:t> </a:t>
            </a:r>
            <a:r>
              <a:rPr lang="en-US" sz="2000" dirty="0">
                <a:cs typeface="Microsoft Sans Serif"/>
              </a:rPr>
              <a:t>used</a:t>
            </a:r>
            <a:r>
              <a:rPr lang="en-US" sz="2000" spc="55" dirty="0">
                <a:cs typeface="Microsoft Sans Serif"/>
              </a:rPr>
              <a:t> </a:t>
            </a:r>
            <a:r>
              <a:rPr lang="en-US" sz="2000" dirty="0">
                <a:cs typeface="Microsoft Sans Serif"/>
              </a:rPr>
              <a:t>on</a:t>
            </a:r>
            <a:r>
              <a:rPr lang="en-US" sz="2000" spc="55" dirty="0">
                <a:cs typeface="Microsoft Sans Serif"/>
              </a:rPr>
              <a:t> </a:t>
            </a:r>
          </a:p>
          <a:p>
            <a:pPr marL="354965" marR="5080" indent="-342900">
              <a:lnSpc>
                <a:spcPct val="106600"/>
              </a:lnSpc>
              <a:spcBef>
                <a:spcPts val="100"/>
              </a:spcBef>
              <a:buSzPct val="100000"/>
              <a:buFont typeface="Wingdings" pitchFamily="2" charset="2"/>
              <a:buChar char="§"/>
              <a:tabLst>
                <a:tab pos="174625" algn="l"/>
                <a:tab pos="176530" algn="l"/>
              </a:tabLst>
            </a:pPr>
            <a:r>
              <a:rPr lang="en-US" sz="2000" spc="55" dirty="0">
                <a:cs typeface="Microsoft Sans Serif"/>
              </a:rPr>
              <a:t>L</a:t>
            </a:r>
            <a:r>
              <a:rPr lang="en-US" sz="2000" dirty="0">
                <a:cs typeface="Microsoft Sans Serif"/>
              </a:rPr>
              <a:t>iving</a:t>
            </a:r>
            <a:r>
              <a:rPr lang="en-US" sz="2000" spc="60" dirty="0">
                <a:cs typeface="Microsoft Sans Serif"/>
              </a:rPr>
              <a:t> </a:t>
            </a:r>
            <a:r>
              <a:rPr lang="en-US" sz="2000" spc="-10" dirty="0">
                <a:cs typeface="Microsoft Sans Serif"/>
              </a:rPr>
              <a:t>being's </a:t>
            </a:r>
            <a:r>
              <a:rPr lang="en-US" sz="2000" dirty="0">
                <a:cs typeface="Microsoft Sans Serif"/>
              </a:rPr>
              <a:t>non-laboratory</a:t>
            </a:r>
            <a:r>
              <a:rPr lang="en-US" sz="2000" spc="100" dirty="0">
                <a:cs typeface="Microsoft Sans Serif"/>
              </a:rPr>
              <a:t> </a:t>
            </a:r>
            <a:r>
              <a:rPr lang="en-US" sz="2000" dirty="0">
                <a:cs typeface="Microsoft Sans Serif"/>
              </a:rPr>
              <a:t>environment:</a:t>
            </a:r>
            <a:r>
              <a:rPr lang="en-US" sz="2000" spc="100" dirty="0">
                <a:cs typeface="Microsoft Sans Serif"/>
              </a:rPr>
              <a:t> </a:t>
            </a:r>
            <a:r>
              <a:rPr lang="en-US" sz="2000" dirty="0">
                <a:cs typeface="Microsoft Sans Serif"/>
              </a:rPr>
              <a:t>supplies,</a:t>
            </a:r>
            <a:r>
              <a:rPr lang="en-US" sz="2000" spc="100" dirty="0">
                <a:cs typeface="Microsoft Sans Serif"/>
              </a:rPr>
              <a:t> </a:t>
            </a:r>
            <a:r>
              <a:rPr lang="en-US" sz="2000" dirty="0">
                <a:cs typeface="Microsoft Sans Serif"/>
              </a:rPr>
              <a:t>operation</a:t>
            </a:r>
            <a:r>
              <a:rPr lang="en-US" sz="2000" spc="100" dirty="0">
                <a:cs typeface="Microsoft Sans Serif"/>
              </a:rPr>
              <a:t> </a:t>
            </a:r>
            <a:r>
              <a:rPr lang="en-US" sz="2000" dirty="0">
                <a:cs typeface="Microsoft Sans Serif"/>
              </a:rPr>
              <a:t>by</a:t>
            </a:r>
            <a:r>
              <a:rPr lang="en-US" sz="2000" spc="105" dirty="0">
                <a:cs typeface="Microsoft Sans Serif"/>
              </a:rPr>
              <a:t> </a:t>
            </a:r>
            <a:r>
              <a:rPr lang="en-US" sz="2000" dirty="0">
                <a:cs typeface="Microsoft Sans Serif"/>
              </a:rPr>
              <a:t>non-experts,</a:t>
            </a:r>
            <a:r>
              <a:rPr lang="en-US" sz="2000" spc="100" dirty="0">
                <a:cs typeface="Microsoft Sans Serif"/>
              </a:rPr>
              <a:t> </a:t>
            </a:r>
          </a:p>
          <a:p>
            <a:pPr marL="354965" marR="5080" indent="-342900">
              <a:lnSpc>
                <a:spcPct val="106600"/>
              </a:lnSpc>
              <a:spcBef>
                <a:spcPts val="100"/>
              </a:spcBef>
              <a:buSzPct val="100000"/>
              <a:buFont typeface="Wingdings" pitchFamily="2" charset="2"/>
              <a:buChar char="§"/>
              <a:tabLst>
                <a:tab pos="174625" algn="l"/>
                <a:tab pos="176530" algn="l"/>
              </a:tabLst>
            </a:pPr>
            <a:r>
              <a:rPr lang="en-US" sz="2000" spc="100" dirty="0">
                <a:cs typeface="Microsoft Sans Serif"/>
              </a:rPr>
              <a:t>C</a:t>
            </a:r>
            <a:r>
              <a:rPr lang="en-US" sz="2000" dirty="0">
                <a:cs typeface="Microsoft Sans Serif"/>
              </a:rPr>
              <a:t>onstruction,</a:t>
            </a:r>
            <a:r>
              <a:rPr lang="en-US" sz="2000" spc="100" dirty="0">
                <a:cs typeface="Microsoft Sans Serif"/>
              </a:rPr>
              <a:t> </a:t>
            </a:r>
            <a:r>
              <a:rPr lang="en-US" sz="2000" spc="-10" dirty="0">
                <a:cs typeface="Microsoft Sans Serif"/>
              </a:rPr>
              <a:t>certification </a:t>
            </a:r>
            <a:r>
              <a:rPr lang="en-US" sz="2000" dirty="0">
                <a:cs typeface="Microsoft Sans Serif"/>
              </a:rPr>
              <a:t>medicine</a:t>
            </a:r>
            <a:r>
              <a:rPr lang="en-US" sz="2000" spc="35" dirty="0">
                <a:cs typeface="Microsoft Sans Serif"/>
              </a:rPr>
              <a:t> </a:t>
            </a:r>
            <a:r>
              <a:rPr lang="en-US" sz="2000" dirty="0">
                <a:cs typeface="Microsoft Sans Serif"/>
              </a:rPr>
              <a:t>is</a:t>
            </a:r>
            <a:r>
              <a:rPr lang="en-US" sz="2000" spc="40" dirty="0">
                <a:cs typeface="Microsoft Sans Serif"/>
              </a:rPr>
              <a:t> </a:t>
            </a:r>
            <a:r>
              <a:rPr lang="en-US" sz="2000" spc="-10" dirty="0">
                <a:cs typeface="Microsoft Sans Serif"/>
              </a:rPr>
              <a:t>conservative</a:t>
            </a:r>
            <a:r>
              <a:rPr lang="en-US" sz="2000" spc="35" dirty="0">
                <a:cs typeface="Microsoft Sans Serif"/>
              </a:rPr>
              <a:t> </a:t>
            </a:r>
            <a:r>
              <a:rPr lang="en-US" sz="2000" spc="-10" dirty="0">
                <a:cs typeface="Microsoft Sans Serif"/>
              </a:rPr>
              <a:t>environment</a:t>
            </a:r>
          </a:p>
          <a:p>
            <a:pPr marL="812800" lvl="1" indent="-342900">
              <a:spcBef>
                <a:spcPts val="100"/>
              </a:spcBef>
              <a:buFont typeface="Wingdings" pitchFamily="2" charset="2"/>
              <a:buChar char="§"/>
            </a:pPr>
            <a:r>
              <a:rPr lang="en-US" dirty="0">
                <a:cs typeface="Microsoft Sans Serif"/>
              </a:rPr>
              <a:t>Experimental</a:t>
            </a:r>
            <a:r>
              <a:rPr lang="en-US" spc="130" dirty="0">
                <a:cs typeface="Microsoft Sans Serif"/>
              </a:rPr>
              <a:t> </a:t>
            </a:r>
            <a:r>
              <a:rPr lang="en-US" dirty="0">
                <a:cs typeface="Microsoft Sans Serif"/>
              </a:rPr>
              <a:t>operation</a:t>
            </a:r>
            <a:r>
              <a:rPr lang="en-US" spc="135" dirty="0">
                <a:cs typeface="Microsoft Sans Serif"/>
              </a:rPr>
              <a:t> </a:t>
            </a:r>
            <a:r>
              <a:rPr lang="en-US" dirty="0">
                <a:cs typeface="Microsoft Sans Serif"/>
              </a:rPr>
              <a:t>ethically</a:t>
            </a:r>
            <a:r>
              <a:rPr lang="en-US" spc="135" dirty="0">
                <a:cs typeface="Microsoft Sans Serif"/>
              </a:rPr>
              <a:t> </a:t>
            </a:r>
            <a:r>
              <a:rPr lang="en-US" spc="-10" dirty="0">
                <a:cs typeface="Microsoft Sans Serif"/>
              </a:rPr>
              <a:t>difficult</a:t>
            </a:r>
            <a:endParaRPr lang="en-US" dirty="0">
              <a:cs typeface="Microsoft Sans Serif"/>
            </a:endParaRPr>
          </a:p>
          <a:p>
            <a:pPr marL="812800" lvl="1" indent="-342900">
              <a:spcBef>
                <a:spcPts val="85"/>
              </a:spcBef>
              <a:buFont typeface="Wingdings" pitchFamily="2" charset="2"/>
              <a:buChar char="§"/>
            </a:pPr>
            <a:r>
              <a:rPr lang="en-US" dirty="0">
                <a:cs typeface="Microsoft Sans Serif"/>
              </a:rPr>
              <a:t>New</a:t>
            </a:r>
            <a:r>
              <a:rPr lang="en-US" spc="35" dirty="0">
                <a:cs typeface="Microsoft Sans Serif"/>
              </a:rPr>
              <a:t> </a:t>
            </a:r>
            <a:r>
              <a:rPr lang="en-US" dirty="0">
                <a:cs typeface="Microsoft Sans Serif"/>
              </a:rPr>
              <a:t>technologies</a:t>
            </a:r>
            <a:r>
              <a:rPr lang="en-US" spc="35" dirty="0">
                <a:cs typeface="Microsoft Sans Serif"/>
              </a:rPr>
              <a:t> </a:t>
            </a:r>
            <a:r>
              <a:rPr lang="en-US" dirty="0">
                <a:cs typeface="Microsoft Sans Serif"/>
              </a:rPr>
              <a:t>only</a:t>
            </a:r>
            <a:r>
              <a:rPr lang="en-US" spc="35" dirty="0">
                <a:cs typeface="Microsoft Sans Serif"/>
              </a:rPr>
              <a:t> </a:t>
            </a:r>
            <a:r>
              <a:rPr lang="en-US" dirty="0">
                <a:cs typeface="Microsoft Sans Serif"/>
              </a:rPr>
              <a:t>accepted,</a:t>
            </a:r>
            <a:r>
              <a:rPr lang="en-US" spc="35" dirty="0">
                <a:cs typeface="Microsoft Sans Serif"/>
              </a:rPr>
              <a:t> </a:t>
            </a:r>
            <a:r>
              <a:rPr lang="en-US" spc="65" dirty="0">
                <a:cs typeface="Microsoft Sans Serif"/>
              </a:rPr>
              <a:t>if</a:t>
            </a:r>
            <a:r>
              <a:rPr lang="en-US" spc="35" dirty="0">
                <a:cs typeface="Microsoft Sans Serif"/>
              </a:rPr>
              <a:t> </a:t>
            </a:r>
            <a:r>
              <a:rPr lang="en-US" dirty="0">
                <a:cs typeface="Microsoft Sans Serif"/>
              </a:rPr>
              <a:t>considerably</a:t>
            </a:r>
            <a:r>
              <a:rPr lang="en-US" spc="35" dirty="0">
                <a:cs typeface="Microsoft Sans Serif"/>
              </a:rPr>
              <a:t> </a:t>
            </a:r>
            <a:r>
              <a:rPr lang="en-US" dirty="0">
                <a:cs typeface="Microsoft Sans Serif"/>
              </a:rPr>
              <a:t>better</a:t>
            </a:r>
            <a:r>
              <a:rPr lang="en-US" spc="35" dirty="0">
                <a:cs typeface="Microsoft Sans Serif"/>
              </a:rPr>
              <a:t> </a:t>
            </a:r>
            <a:r>
              <a:rPr lang="en-US" dirty="0">
                <a:cs typeface="Microsoft Sans Serif"/>
              </a:rPr>
              <a:t>than</a:t>
            </a:r>
            <a:r>
              <a:rPr lang="en-US" spc="35" dirty="0">
                <a:cs typeface="Microsoft Sans Serif"/>
              </a:rPr>
              <a:t> </a:t>
            </a:r>
            <a:r>
              <a:rPr lang="en-US" spc="-10" dirty="0">
                <a:cs typeface="Microsoft Sans Serif"/>
              </a:rPr>
              <a:t>previous</a:t>
            </a:r>
            <a:endParaRPr lang="en-US" dirty="0">
              <a:cs typeface="Microsoft Sans Serif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F41E80CA-CC72-246A-1C21-ACF601D1D71D}"/>
              </a:ext>
            </a:extLst>
          </p:cNvPr>
          <p:cNvSpPr txBox="1"/>
          <p:nvPr/>
        </p:nvSpPr>
        <p:spPr>
          <a:xfrm>
            <a:off x="194394" y="3406344"/>
            <a:ext cx="5529264" cy="139846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  <a:buSzPct val="43750"/>
              <a:tabLst>
                <a:tab pos="177165" algn="l"/>
              </a:tabLst>
            </a:pPr>
            <a:r>
              <a:rPr lang="en-US" sz="2400" b="1" spc="-10" dirty="0">
                <a:solidFill>
                  <a:srgbClr val="00329E"/>
                </a:solidFill>
                <a:cs typeface="Microsoft Sans Serif"/>
              </a:rPr>
              <a:t>Imaging</a:t>
            </a:r>
            <a:endParaRPr lang="en-US" sz="2400" b="1" dirty="0">
              <a:solidFill>
                <a:srgbClr val="00329E"/>
              </a:solidFill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225"/>
              </a:spcBef>
              <a:buSzPct val="100000"/>
              <a:buFont typeface="Arial" panose="020B0604020202020204" pitchFamily="34" charset="0"/>
              <a:buChar char="•"/>
              <a:tabLst>
                <a:tab pos="177165" algn="l"/>
              </a:tabLst>
            </a:pPr>
            <a:r>
              <a:rPr sz="2000" dirty="0">
                <a:cs typeface="Microsoft Sans Serif"/>
              </a:rPr>
              <a:t>pre-clinical</a:t>
            </a:r>
            <a:r>
              <a:rPr sz="2000" spc="185" dirty="0">
                <a:cs typeface="Microsoft Sans Serif"/>
              </a:rPr>
              <a:t> </a:t>
            </a:r>
            <a:r>
              <a:rPr sz="2000" dirty="0">
                <a:cs typeface="Microsoft Sans Serif"/>
              </a:rPr>
              <a:t>photon</a:t>
            </a:r>
            <a:r>
              <a:rPr sz="2000" spc="190" dirty="0">
                <a:cs typeface="Microsoft Sans Serif"/>
              </a:rPr>
              <a:t> </a:t>
            </a:r>
            <a:r>
              <a:rPr sz="2000" spc="-10" dirty="0">
                <a:cs typeface="Microsoft Sans Serif"/>
              </a:rPr>
              <a:t>imaging</a:t>
            </a:r>
            <a:endParaRPr lang="en-US" sz="2000" spc="-10" dirty="0"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225"/>
              </a:spcBef>
              <a:buSzPct val="100000"/>
              <a:buFont typeface="Arial" panose="020B0604020202020204" pitchFamily="34" charset="0"/>
              <a:buChar char="•"/>
              <a:tabLst>
                <a:tab pos="177165" algn="l"/>
              </a:tabLst>
            </a:pPr>
            <a:r>
              <a:rPr sz="2000" dirty="0">
                <a:cs typeface="Microsoft Sans Serif"/>
              </a:rPr>
              <a:t>(non-clinical)</a:t>
            </a:r>
            <a:r>
              <a:rPr sz="2000" spc="125" dirty="0">
                <a:cs typeface="Microsoft Sans Serif"/>
              </a:rPr>
              <a:t> </a:t>
            </a:r>
            <a:r>
              <a:rPr sz="2000" dirty="0">
                <a:cs typeface="Microsoft Sans Serif"/>
              </a:rPr>
              <a:t>positron</a:t>
            </a:r>
            <a:r>
              <a:rPr sz="2000" spc="130" dirty="0">
                <a:cs typeface="Microsoft Sans Serif"/>
              </a:rPr>
              <a:t> </a:t>
            </a:r>
            <a:r>
              <a:rPr sz="2000" dirty="0">
                <a:cs typeface="Microsoft Sans Serif"/>
              </a:rPr>
              <a:t>emission</a:t>
            </a:r>
            <a:r>
              <a:rPr sz="2000" spc="135" dirty="0">
                <a:cs typeface="Microsoft Sans Serif"/>
              </a:rPr>
              <a:t> </a:t>
            </a:r>
            <a:r>
              <a:rPr sz="2000" spc="-10" dirty="0">
                <a:cs typeface="Microsoft Sans Serif"/>
              </a:rPr>
              <a:t>imaging </a:t>
            </a:r>
            <a:endParaRPr lang="en-US" sz="2000" spc="-10" dirty="0"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225"/>
              </a:spcBef>
              <a:buSzPct val="100000"/>
              <a:buFont typeface="Arial" panose="020B0604020202020204" pitchFamily="34" charset="0"/>
              <a:buChar char="•"/>
              <a:tabLst>
                <a:tab pos="177165" algn="l"/>
              </a:tabLst>
            </a:pPr>
            <a:r>
              <a:rPr sz="2000" dirty="0">
                <a:cs typeface="Microsoft Sans Serif"/>
              </a:rPr>
              <a:t>ion</a:t>
            </a:r>
            <a:r>
              <a:rPr sz="2000" spc="80" dirty="0">
                <a:cs typeface="Microsoft Sans Serif"/>
              </a:rPr>
              <a:t> </a:t>
            </a:r>
            <a:r>
              <a:rPr sz="2000" dirty="0">
                <a:cs typeface="Microsoft Sans Serif"/>
              </a:rPr>
              <a:t>radiography</a:t>
            </a:r>
            <a:r>
              <a:rPr sz="2000" spc="85" dirty="0">
                <a:cs typeface="Microsoft Sans Serif"/>
              </a:rPr>
              <a:t> </a:t>
            </a:r>
            <a:r>
              <a:rPr sz="2000" dirty="0">
                <a:cs typeface="Microsoft Sans Serif"/>
              </a:rPr>
              <a:t>and</a:t>
            </a:r>
            <a:r>
              <a:rPr sz="2000" spc="80" dirty="0">
                <a:cs typeface="Microsoft Sans Serif"/>
              </a:rPr>
              <a:t> </a:t>
            </a:r>
            <a:r>
              <a:rPr sz="2000" spc="-10" dirty="0">
                <a:cs typeface="Microsoft Sans Serif"/>
              </a:rPr>
              <a:t>tomography</a:t>
            </a:r>
            <a:endParaRPr sz="2000" dirty="0">
              <a:cs typeface="Microsoft Sans Serif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F371AB11-87E9-2230-0877-5B43089AE04D}"/>
              </a:ext>
            </a:extLst>
          </p:cNvPr>
          <p:cNvSpPr txBox="1"/>
          <p:nvPr/>
        </p:nvSpPr>
        <p:spPr>
          <a:xfrm>
            <a:off x="130165" y="4929285"/>
            <a:ext cx="5837555" cy="1303562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225"/>
              </a:spcBef>
            </a:pPr>
            <a:r>
              <a:rPr lang="en-US" sz="2000" b="1" dirty="0">
                <a:solidFill>
                  <a:srgbClr val="00143D"/>
                </a:solidFill>
                <a:cs typeface="Microsoft Sans Serif"/>
              </a:rPr>
              <a:t>B</a:t>
            </a:r>
            <a:r>
              <a:rPr sz="2000" b="1" dirty="0">
                <a:solidFill>
                  <a:srgbClr val="00143D"/>
                </a:solidFill>
                <a:cs typeface="Microsoft Sans Serif"/>
              </a:rPr>
              <a:t>eam</a:t>
            </a:r>
            <a:r>
              <a:rPr sz="2000" b="1" spc="90" dirty="0">
                <a:solidFill>
                  <a:srgbClr val="00143D"/>
                </a:solidFill>
                <a:cs typeface="Microsoft Sans Serif"/>
              </a:rPr>
              <a:t> </a:t>
            </a:r>
            <a:r>
              <a:rPr sz="2000" b="1" dirty="0">
                <a:solidFill>
                  <a:srgbClr val="00143D"/>
                </a:solidFill>
                <a:cs typeface="Microsoft Sans Serif"/>
              </a:rPr>
              <a:t>monitoring</a:t>
            </a:r>
            <a:r>
              <a:rPr sz="2000" b="1" spc="100" dirty="0">
                <a:solidFill>
                  <a:srgbClr val="00143D"/>
                </a:solidFill>
                <a:cs typeface="Microsoft Sans Serif"/>
              </a:rPr>
              <a:t> </a:t>
            </a:r>
            <a:r>
              <a:rPr sz="2000" b="1" dirty="0">
                <a:solidFill>
                  <a:srgbClr val="00143D"/>
                </a:solidFill>
                <a:cs typeface="Microsoft Sans Serif"/>
              </a:rPr>
              <a:t>and</a:t>
            </a:r>
            <a:r>
              <a:rPr sz="2000" b="1" spc="95" dirty="0">
                <a:solidFill>
                  <a:srgbClr val="00143D"/>
                </a:solidFill>
                <a:cs typeface="Microsoft Sans Serif"/>
              </a:rPr>
              <a:t> </a:t>
            </a:r>
            <a:r>
              <a:rPr sz="2000" b="1" spc="-10" dirty="0">
                <a:solidFill>
                  <a:srgbClr val="00143D"/>
                </a:solidFill>
                <a:cs typeface="Microsoft Sans Serif"/>
              </a:rPr>
              <a:t>control</a:t>
            </a:r>
            <a:endParaRPr sz="2000" b="1" dirty="0">
              <a:cs typeface="Microsoft Sans Serif"/>
            </a:endParaRPr>
          </a:p>
          <a:p>
            <a:pPr marL="227965" indent="-164465">
              <a:lnSpc>
                <a:spcPct val="100000"/>
              </a:lnSpc>
              <a:spcBef>
                <a:spcPts val="125"/>
              </a:spcBef>
              <a:buSzPct val="43750"/>
              <a:buFont typeface="Georgia"/>
              <a:buChar char="●"/>
              <a:tabLst>
                <a:tab pos="227965" algn="l"/>
              </a:tabLst>
            </a:pPr>
            <a:r>
              <a:rPr sz="1600" dirty="0">
                <a:cs typeface="Microsoft Sans Serif"/>
              </a:rPr>
              <a:t>beam</a:t>
            </a:r>
            <a:r>
              <a:rPr sz="1600" spc="9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monitor</a:t>
            </a:r>
            <a:r>
              <a:rPr sz="1600" spc="10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chambers</a:t>
            </a:r>
            <a:r>
              <a:rPr sz="1600" spc="10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for</a:t>
            </a:r>
            <a:r>
              <a:rPr sz="1600" spc="10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pre-clinical</a:t>
            </a:r>
            <a:r>
              <a:rPr sz="1600" spc="10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and</a:t>
            </a:r>
            <a:r>
              <a:rPr sz="1600" spc="10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clinical</a:t>
            </a:r>
            <a:r>
              <a:rPr sz="1600" spc="10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radiation</a:t>
            </a:r>
            <a:endParaRPr sz="1600" dirty="0">
              <a:cs typeface="Microsoft Sans Serif"/>
            </a:endParaRPr>
          </a:p>
          <a:p>
            <a:pPr marL="63500">
              <a:lnSpc>
                <a:spcPct val="100000"/>
              </a:lnSpc>
              <a:spcBef>
                <a:spcPts val="1055"/>
              </a:spcBef>
            </a:pPr>
            <a:r>
              <a:rPr lang="en-US" sz="2000" b="1" dirty="0">
                <a:solidFill>
                  <a:srgbClr val="00143D"/>
                </a:solidFill>
                <a:cs typeface="Microsoft Sans Serif"/>
              </a:rPr>
              <a:t>D</a:t>
            </a:r>
            <a:r>
              <a:rPr sz="2000" b="1" dirty="0">
                <a:solidFill>
                  <a:srgbClr val="00143D"/>
                </a:solidFill>
                <a:cs typeface="Microsoft Sans Serif"/>
              </a:rPr>
              <a:t>osimetry</a:t>
            </a:r>
            <a:r>
              <a:rPr sz="2000" b="1" spc="5" dirty="0">
                <a:solidFill>
                  <a:srgbClr val="00143D"/>
                </a:solidFill>
                <a:cs typeface="Microsoft Sans Serif"/>
              </a:rPr>
              <a:t> </a:t>
            </a:r>
            <a:r>
              <a:rPr sz="2000" b="1" dirty="0">
                <a:solidFill>
                  <a:srgbClr val="00143D"/>
                </a:solidFill>
                <a:cs typeface="Microsoft Sans Serif"/>
              </a:rPr>
              <a:t>and</a:t>
            </a:r>
            <a:r>
              <a:rPr sz="2000" b="1" spc="5" dirty="0">
                <a:solidFill>
                  <a:srgbClr val="00143D"/>
                </a:solidFill>
                <a:cs typeface="Microsoft Sans Serif"/>
              </a:rPr>
              <a:t> </a:t>
            </a:r>
            <a:r>
              <a:rPr sz="2000" b="1" dirty="0">
                <a:solidFill>
                  <a:srgbClr val="00143D"/>
                </a:solidFill>
                <a:cs typeface="Microsoft Sans Serif"/>
              </a:rPr>
              <a:t>beam</a:t>
            </a:r>
            <a:r>
              <a:rPr sz="2000" b="1" spc="5" dirty="0">
                <a:solidFill>
                  <a:srgbClr val="00143D"/>
                </a:solidFill>
                <a:cs typeface="Microsoft Sans Serif"/>
              </a:rPr>
              <a:t> </a:t>
            </a:r>
            <a:r>
              <a:rPr sz="2000" b="1" spc="-10" dirty="0">
                <a:solidFill>
                  <a:srgbClr val="00143D"/>
                </a:solidFill>
                <a:cs typeface="Microsoft Sans Serif"/>
              </a:rPr>
              <a:t>characterization</a:t>
            </a:r>
            <a:endParaRPr sz="2000" b="1" dirty="0">
              <a:cs typeface="Microsoft Sans Serif"/>
            </a:endParaRPr>
          </a:p>
          <a:p>
            <a:pPr marL="227965" indent="-164465">
              <a:lnSpc>
                <a:spcPct val="100000"/>
              </a:lnSpc>
              <a:spcBef>
                <a:spcPts val="125"/>
              </a:spcBef>
              <a:buSzPct val="43750"/>
              <a:buFont typeface="Georgia"/>
              <a:buChar char="●"/>
              <a:tabLst>
                <a:tab pos="227965" algn="l"/>
              </a:tabLst>
            </a:pPr>
            <a:r>
              <a:rPr sz="1600" dirty="0">
                <a:cs typeface="Microsoft Sans Serif"/>
              </a:rPr>
              <a:t>characterization</a:t>
            </a:r>
            <a:r>
              <a:rPr sz="1600" spc="11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of</a:t>
            </a:r>
            <a:r>
              <a:rPr sz="1600" spc="12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(pre-)clinical</a:t>
            </a:r>
            <a:r>
              <a:rPr sz="1600" spc="114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treatment</a:t>
            </a:r>
            <a:r>
              <a:rPr sz="1600" spc="12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beams</a:t>
            </a:r>
            <a:endParaRPr sz="1600" dirty="0"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369262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67668-B9C1-CD4B-AC87-04DF8F60D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33" y="225361"/>
            <a:ext cx="11201400" cy="917639"/>
          </a:xfrm>
        </p:spPr>
        <p:txBody>
          <a:bodyPr/>
          <a:lstStyle/>
          <a:p>
            <a:r>
              <a:rPr lang="en-US" spc="-125" dirty="0"/>
              <a:t>It’s</a:t>
            </a:r>
            <a:r>
              <a:rPr lang="en-US" spc="-135" dirty="0"/>
              <a:t> </a:t>
            </a:r>
            <a:r>
              <a:rPr lang="en-US" dirty="0"/>
              <a:t>a</a:t>
            </a:r>
            <a:r>
              <a:rPr lang="en-US" spc="-50" dirty="0"/>
              <a:t> long,</a:t>
            </a:r>
            <a:r>
              <a:rPr lang="en-US" spc="-125" dirty="0"/>
              <a:t> </a:t>
            </a:r>
            <a:r>
              <a:rPr lang="en-US" spc="-35" dirty="0"/>
              <a:t>long</a:t>
            </a:r>
            <a:r>
              <a:rPr lang="en-US" spc="-100" dirty="0"/>
              <a:t> </a:t>
            </a:r>
            <a:r>
              <a:rPr lang="en-US" dirty="0"/>
              <a:t>way…</a:t>
            </a:r>
            <a:r>
              <a:rPr lang="en-US" spc="-135" dirty="0"/>
              <a:t> </a:t>
            </a:r>
            <a:r>
              <a:rPr lang="en-US" spc="-90" dirty="0"/>
              <a:t>from</a:t>
            </a:r>
            <a:r>
              <a:rPr lang="en-US" spc="-120" dirty="0"/>
              <a:t> </a:t>
            </a:r>
            <a:r>
              <a:rPr lang="en-US" dirty="0"/>
              <a:t>a</a:t>
            </a:r>
            <a:r>
              <a:rPr lang="en-US" spc="-55" dirty="0"/>
              <a:t> </a:t>
            </a:r>
            <a:r>
              <a:rPr lang="en-US" spc="-25" dirty="0"/>
              <a:t>personal</a:t>
            </a:r>
            <a:r>
              <a:rPr lang="en-US" spc="-80" dirty="0"/>
              <a:t> </a:t>
            </a:r>
            <a:r>
              <a:rPr lang="en-US" spc="-10" dirty="0"/>
              <a:t>perspective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1569F-DCE1-3631-7302-1AF25614A50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6" y="6442182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615AFA-2136-B452-C947-7ED9502E715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42</a:t>
            </a:fld>
            <a:endParaRPr lang="en-US" spc="-5" dirty="0"/>
          </a:p>
        </p:txBody>
      </p:sp>
      <p:pic>
        <p:nvPicPr>
          <p:cNvPr id="7" name="Picture 6" descr="A couple of men carrying a large piece of furniture&#10;&#10;Description automatically generated">
            <a:extLst>
              <a:ext uri="{FF2B5EF4-FFF2-40B4-BE49-F238E27FC236}">
                <a16:creationId xmlns:a16="http://schemas.microsoft.com/office/drawing/2014/main" id="{3E8733E4-FAFB-CB03-9BF6-13645B152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98" y="1600200"/>
            <a:ext cx="3860805" cy="2895604"/>
          </a:xfrm>
          <a:prstGeom prst="rect">
            <a:avLst/>
          </a:prstGeom>
        </p:spPr>
      </p:pic>
      <p:pic>
        <p:nvPicPr>
          <p:cNvPr id="16" name="Picture 15" descr="A person standing next to a table with several pieces of metal&#10;&#10;Description automatically generated">
            <a:extLst>
              <a:ext uri="{FF2B5EF4-FFF2-40B4-BE49-F238E27FC236}">
                <a16:creationId xmlns:a16="http://schemas.microsoft.com/office/drawing/2014/main" id="{19174A87-1263-48D1-8A7B-A0631C91A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74" y="1600200"/>
            <a:ext cx="3866925" cy="2900194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94885080-AD4F-4927-6A47-4D5724632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00200"/>
            <a:ext cx="3790727" cy="29044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1718B4-AB64-C6D3-712A-32D3ABE319F5}"/>
              </a:ext>
            </a:extLst>
          </p:cNvPr>
          <p:cNvSpPr txBox="1"/>
          <p:nvPr/>
        </p:nvSpPr>
        <p:spPr>
          <a:xfrm>
            <a:off x="333263" y="4796135"/>
            <a:ext cx="3429000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ATLAS RPC 2002-2012</a:t>
            </a:r>
          </a:p>
          <a:p>
            <a:r>
              <a:rPr lang="en-US" dirty="0">
                <a:solidFill>
                  <a:srgbClr val="00B050"/>
                </a:solidFill>
              </a:rPr>
              <a:t>Mass-Production / Certification / Installation / Commissioning / Operation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8204DD-FC1D-1127-0C84-EE8C2D1D608A}"/>
              </a:ext>
            </a:extLst>
          </p:cNvPr>
          <p:cNvSpPr txBox="1"/>
          <p:nvPr/>
        </p:nvSpPr>
        <p:spPr>
          <a:xfrm>
            <a:off x="4144816" y="4791879"/>
            <a:ext cx="3881587" cy="1200329"/>
          </a:xfrm>
          <a:prstGeom prst="rect">
            <a:avLst/>
          </a:prstGeom>
          <a:noFill/>
          <a:ln>
            <a:solidFill>
              <a:srgbClr val="00329E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29E"/>
                </a:solidFill>
              </a:rPr>
              <a:t>ATLAS Micromegas 2012-2015 (&amp; 2021)</a:t>
            </a:r>
          </a:p>
          <a:p>
            <a:r>
              <a:rPr lang="en-US" dirty="0">
                <a:solidFill>
                  <a:srgbClr val="00329E"/>
                </a:solidFill>
              </a:rPr>
              <a:t>Design / R&amp;D / Characterization / Final Prototype /</a:t>
            </a:r>
            <a:r>
              <a:rPr lang="en-US" dirty="0" err="1">
                <a:solidFill>
                  <a:srgbClr val="00329E"/>
                </a:solidFill>
              </a:rPr>
              <a:t>bInstallation</a:t>
            </a:r>
            <a:r>
              <a:rPr lang="en-US" dirty="0">
                <a:solidFill>
                  <a:srgbClr val="00329E"/>
                </a:solidFill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13ACE6-299E-F7EB-8D49-E3913B6C076E}"/>
              </a:ext>
            </a:extLst>
          </p:cNvPr>
          <p:cNvSpPr txBox="1"/>
          <p:nvPr/>
        </p:nvSpPr>
        <p:spPr>
          <a:xfrm>
            <a:off x="8156668" y="4791879"/>
            <a:ext cx="3959131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CMS GEM 2016-2026  </a:t>
            </a:r>
          </a:p>
          <a:p>
            <a:r>
              <a:rPr lang="en-US" dirty="0">
                <a:solidFill>
                  <a:srgbClr val="FF0000"/>
                </a:solidFill>
              </a:rPr>
              <a:t>Design / R&amp;D / Characterization /Mass-Production / Certification / Installation / Commissioning / Operation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7DC6A7-A573-83EF-6943-D99A814FE7DE}"/>
              </a:ext>
            </a:extLst>
          </p:cNvPr>
          <p:cNvSpPr txBox="1"/>
          <p:nvPr/>
        </p:nvSpPr>
        <p:spPr>
          <a:xfrm>
            <a:off x="5729278" y="975103"/>
            <a:ext cx="63865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…almost a quarter of a century spent among gas detectors</a:t>
            </a:r>
          </a:p>
        </p:txBody>
      </p:sp>
    </p:spTree>
    <p:extLst>
      <p:ext uri="{BB962C8B-B14F-4D97-AF65-F5344CB8AC3E}">
        <p14:creationId xmlns:p14="http://schemas.microsoft.com/office/powerpoint/2010/main" val="6970961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A6922B-3F85-4041-8895-EDD19158F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6" y="1221202"/>
            <a:ext cx="11555413" cy="479859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 EP Department - R&amp;D on experimental technologies 1st WG2 Meeting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https://indico.cern.ch/event/702148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 EP Department - R&amp;D on experimental technologies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https://indico.cern.ch/event/696066/contributions/2927894/attachments/1618327/2573211/RDonGaseousDetectorTechnologies.pdf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ECFA Detector R&amp;D Roadmap Symposium of Task Force 1 Gaseous Detectors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https://indico.cern.ch/event/999799/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Mini-Workshop on gas transport parameters for present and future generation of experiments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https://indico.cern.ch/event/1022051/timetable/?view=standard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https://indico.desy.de/event/22513/contributions/46788/attachments/30337/38104/20200224-EDIT-GaseousDetectors.pdf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https://indico.cern.ch/event/1120714/contributions/4867134/attachments/2469534/4236245/MBianco_Poster_for_iWorid2022_V2.pdf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https://</a:t>
            </a:r>
            <a:r>
              <a:rPr lang="en-US" dirty="0" err="1"/>
              <a:t>indico.cern.ch</a:t>
            </a:r>
            <a:r>
              <a:rPr lang="en-US" dirty="0"/>
              <a:t>/event/999799/contributions/4204334/attachments/2236247/3790326/</a:t>
            </a:r>
            <a:r>
              <a:rPr lang="en-US" dirty="0" err="1"/>
              <a:t>infrastructures.pdf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 Detector Seminar: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https://indico.cern.ch/event/1175363/attachments/2477073/4252122/MBianco_CMS_GEM.pdf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 Detector Seminar: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https://indico.cern.ch/event/1168778/attachments/2464624/4227403/_2022_06_17-TV-DetSeminar.pdf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 Detector Seminar: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https://indico.cern.ch/event/1172978/attachments/2468524/4234156/2022_06_24_CERN_Seminar_rmunzer_v4.pdf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 on Resistive Coatings for Gaseous Detectors 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https://agenda.infn.it/event/18156/timetable/?view=standard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10C656-C50B-9340-996B-DD6564B11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6691173" cy="1107996"/>
          </a:xfrm>
        </p:spPr>
        <p:txBody>
          <a:bodyPr/>
          <a:lstStyle/>
          <a:p>
            <a:r>
              <a:rPr lang="en-US" dirty="0"/>
              <a:t>Reference (Talks/Workshops)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5E023A-8093-4F47-8DD5-8C0122086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7219C6E-2A2C-2E77-5250-68D127363063}"/>
              </a:ext>
            </a:extLst>
          </p:cNvPr>
          <p:cNvSpPr txBox="1">
            <a:spLocks/>
          </p:cNvSpPr>
          <p:nvPr/>
        </p:nvSpPr>
        <p:spPr>
          <a:xfrm>
            <a:off x="3005137" y="6437583"/>
            <a:ext cx="6181725" cy="37909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25"/>
              </a:lnSpc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Bianco, EURIZON Detector School | Gaseous Detectors | 17th-28th 2023  Wuppertal</a:t>
            </a:r>
            <a:endParaRPr lang="en-US" sz="1200" spc="-1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20016-50BA-5625-50FD-DFD2E539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Bianco, PhD Lectures | Gaseous Detectors | 13th-14th May 2026, Siena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0572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4C0B2-F181-274D-6CEE-DD2643228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12F03-47EC-CD81-174D-A343E9903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584" y="793064"/>
            <a:ext cx="11646815" cy="538609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G.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Macini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al,. “</a:t>
            </a:r>
            <a:r>
              <a:rPr lang="en-US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Validation of the New Small Wheel Micromegas sectors for the phase1 upgrade of the muon forward spectrometer of the ATLAS experiment at CERN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Phys. Scr. 98 (2023) 044007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-)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Bencivenni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R. De Oliveira, G. Morello and M.P.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Lener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micro-Resistive WELL detector: a compact spark-protected single amplification-stage MPGD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2015 JINST 10 P02008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G.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Bencivenni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“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μ-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RWELL layouts for high particle rate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2019 JINST14 P05014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Dehmelt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al,“</a:t>
            </a:r>
            <a:r>
              <a:rPr lang="en-US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Snowmass</a:t>
            </a:r>
            <a:r>
              <a:rPr lang="en-US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2021 White Paper Instrumentation Frontier 05 White Paper 1: MPGDs: Recent advances and current R&amp;D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arXiv.2203.06562v3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S</a:t>
            </a:r>
            <a:r>
              <a:rPr lang="en-US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Duarte</a:t>
            </a:r>
            <a:r>
              <a:rPr lang="en-US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Pinto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i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en-US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r>
              <a:rPr lang="en-US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JINST</a:t>
            </a:r>
            <a:r>
              <a:rPr lang="en-US" i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P12009</a:t>
            </a:r>
            <a:r>
              <a:rPr lang="en-US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spc="-5" dirty="0">
              <a:solidFill>
                <a:srgbClr val="0033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Paolo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Iengo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Givi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Sekhniaidze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Irradiation and longevity test of Resistive Micromegas detectors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(ICHEP2022)351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E. Farina, et.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al,. “</a:t>
            </a:r>
            <a:r>
              <a:rPr lang="en-US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Resistive Micromegas high-rate and long-term ageing studies at the CERN Gamma Irradiation Facility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NIM A 1042 (2022) 167423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gas electron multiplier (GEM): Operating principles and applications”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NIM A, 386 (1997), p. 531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S. Bachmann,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“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 amplification and transfer processes in the gas electron multiplier”’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NIM A, 438 (1999), p. 376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Bressan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“Two-dimensional readout of GEM detectors”,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NIM A, 425 (1999), p. 254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A. Bondar,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“Study of ion feedback in multi-GEM structures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NIM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496 (2003), p. 325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6C81D-0037-5E35-0858-B053D94114E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7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AF6B3-0020-A9A5-655E-16C18AEEAC0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44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479672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4C0B2-F181-274D-6CEE-DD2643228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12F03-47EC-CD81-174D-A343E9903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585" y="793064"/>
            <a:ext cx="11558828" cy="566308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M. Villa,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“Progress on large area GEMs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NIM A, 628 (2011), p. 182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H.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Fenker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 “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BoNus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Development and use of a radial TPC using cylindrical GEMs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NIM A, 592 (2008), p. 273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“Construction and test of the cylindrical-GEM detectors for the KLOE-2 Inner Tracker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NIM A, 732 (2013), p. 221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P.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Everaerts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“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 capability and ion feedback in GEM detectors”,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(Thesis at Gent University 2006)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F.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GEM readout of the time projection chamber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 CERN-EP-TA1 Internal Report (1999)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ALICE_Collaboration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Design Report for the Alice Time Projection Chamber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2014.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Va’vra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Sharma “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electron detection in quadruple-GEM detector with pad readout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 NIM A, 478 (2002), p. 235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R.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Bellazzini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“Imaging with the invisible light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NIM, 581 (2007), p. 246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Murtas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 “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GEMPix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https://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/10.1016/j.radmeas.2020.106421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Leidner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Murtas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Silari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“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Applications of the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GEMPix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Appl. Sci. 2021,11, 440.  https://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/10.3390/app11010440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Leidner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Ciocca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Mairani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Murtas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Silari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“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GEMPix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‐based integrated system for measurements  of 3D dose distributions in water for carbon ion scanning beam radiotherapy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(2020) Med. Phys., 47: 2516-2525.  https://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/10.1002/mp.14119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6C81D-0037-5E35-0858-B053D94114E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7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AF6B3-0020-A9A5-655E-16C18AEEAC0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45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8576998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4C0B2-F181-274D-6CEE-DD2643228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12F03-47EC-CD81-174D-A343E9903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585" y="1022380"/>
            <a:ext cx="11558828" cy="544764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</a:t>
            </a:r>
            <a:r>
              <a:rPr lang="en-IT">
                <a:latin typeface="Times New Roman" panose="02020603050405020304" pitchFamily="18" charset="0"/>
                <a:cs typeface="Times New Roman" panose="02020603050405020304" pitchFamily="18" charset="0"/>
              </a:rPr>
              <a:t>F.Sauli, Yellow Report,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CERN-77-09 (1977)</a:t>
            </a:r>
          </a:p>
          <a:p>
            <a:endParaRPr lang="en-GB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F. Fallavollita, “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Novel triple-GEM mechanical design for the CMS-ME0 detector and its preliminary performance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2020 </a:t>
            </a:r>
            <a:r>
              <a:rPr lang="en-US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JINST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 C08002</a:t>
            </a:r>
            <a:endParaRPr lang="en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M. Bianco, et.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al.,”</a:t>
            </a:r>
            <a:r>
              <a:rPr lang="en-US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en-US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capability of large-area triple-GEM detectors and new foil design for the innermost station, ME0, of the CMS endcap muon system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</a:t>
            </a:r>
            <a:r>
              <a:rPr lang="en-US" dirty="0">
                <a:effectLst/>
                <a:latin typeface="Times New Roman" panose="02020603050405020304" pitchFamily="18" charset="0"/>
              </a:rPr>
              <a:t> arXiv:2201.09021v1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F. Fallavollita, “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Aging phenomena and discharge probability studies of the triple-GEM detectors for future upgrades of the CMS muon high rate region at the HL-LHC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NIM , A 936 (2019) 427–42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Colaleo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T">
                <a:latin typeface="Times New Roman" panose="02020603050405020304" pitchFamily="18" charset="0"/>
                <a:cs typeface="Times New Roman" panose="02020603050405020304" pitchFamily="18" charset="0"/>
              </a:rPr>
              <a:t>P.Verwilligen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al, “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Diamond-Like Carbon for the Fast Timing MPGD</a:t>
            </a:r>
            <a:r>
              <a:rPr lang="en-US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2020 </a:t>
            </a:r>
            <a:r>
              <a:rPr lang="en-US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J. Phys.: Conf. Ser.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1498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012015 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Iodice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et. al., “Small-Pad Resistive Micromegas: rate capability for different spark protection resistive schemes”,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C09043 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R. De Oliveira, </a:t>
            </a:r>
            <a:r>
              <a:rPr lang="en-IT">
                <a:latin typeface="Times New Roman" panose="02020603050405020304" pitchFamily="18" charset="0"/>
                <a:cs typeface="Times New Roman" panose="02020603050405020304" pitchFamily="18" charset="0"/>
              </a:rPr>
              <a:t>M.Maggi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Sharma,  “</a:t>
            </a:r>
            <a:r>
              <a:rPr lang="en-US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novel fast timing micropattern gaseous  detector: FTM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IT" i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arXiv:1503.05330 (2015)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Bortfeldt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et.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l., “</a:t>
            </a:r>
            <a:r>
              <a:rPr lang="en-US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PICOSEC: Charged particle timing at sub-25 picosecond precision with a Micromegas based detector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arXiv:1712.05256v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6C81D-0037-5E35-0858-B053D94114E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05137" y="6437583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AF6B3-0020-A9A5-655E-16C18AEEAC0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46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0277641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4C0B2-F181-274D-6CEE-DD264322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613" y="2514600"/>
            <a:ext cx="3201035" cy="574675"/>
          </a:xfrm>
        </p:spPr>
        <p:txBody>
          <a:bodyPr/>
          <a:lstStyle/>
          <a:p>
            <a:pPr algn="ctr"/>
            <a:r>
              <a:rPr lang="en-US" dirty="0"/>
              <a:t>Backup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6C81D-0037-5E35-0858-B053D94114E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AF6B3-0020-A9A5-655E-16C18AEEAC0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47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41950135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60E527-841F-489E-AFC2-2B9E03D36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428" y="203149"/>
            <a:ext cx="8330391" cy="1477328"/>
          </a:xfrm>
        </p:spPr>
        <p:txBody>
          <a:bodyPr/>
          <a:lstStyle/>
          <a:p>
            <a:r>
              <a:rPr lang="en-US" sz="2400" dirty="0"/>
              <a:t>Lessons Learnt: Discharge Protection, GEM Foils double segmented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64825A-F0E5-2600-3F2B-7A17E02DB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010" y="1046701"/>
            <a:ext cx="8941981" cy="553998"/>
          </a:xfrm>
          <a:solidFill>
            <a:srgbClr val="0000FF"/>
          </a:solidFill>
        </p:spPr>
        <p:txBody>
          <a:bodyPr/>
          <a:lstStyle/>
          <a:p>
            <a:pPr>
              <a:spcBef>
                <a:spcPts val="90"/>
              </a:spcBef>
            </a:pPr>
            <a:r>
              <a:rPr lang="en-US" spc="-5" dirty="0">
                <a:solidFill>
                  <a:schemeClr val="bg1"/>
                </a:solidFill>
                <a:highlight>
                  <a:srgbClr val="0000FF"/>
                </a:highlight>
                <a:uFill>
                  <a:solidFill>
                    <a:srgbClr val="000000"/>
                  </a:solidFill>
                </a:uFill>
                <a:cs typeface="Calibri"/>
              </a:rPr>
              <a:t>In GE1/1</a:t>
            </a:r>
            <a:r>
              <a:rPr lang="en-US" spc="-10" dirty="0">
                <a:solidFill>
                  <a:schemeClr val="bg1"/>
                </a:solidFill>
                <a:highlight>
                  <a:srgbClr val="0000FF"/>
                </a:highlight>
                <a:uFill>
                  <a:solidFill>
                    <a:srgbClr val="000000"/>
                  </a:solidFill>
                </a:uFill>
                <a:cs typeface="Calibri"/>
              </a:rPr>
              <a:t> </a:t>
            </a:r>
            <a:r>
              <a:rPr lang="en-US" spc="-5" dirty="0">
                <a:solidFill>
                  <a:schemeClr val="bg1"/>
                </a:solidFill>
                <a:highlight>
                  <a:srgbClr val="0000FF"/>
                </a:highlight>
                <a:uFill>
                  <a:solidFill>
                    <a:srgbClr val="000000"/>
                  </a:solidFill>
                </a:uFill>
                <a:cs typeface="Calibri"/>
              </a:rPr>
              <a:t>Slice </a:t>
            </a:r>
            <a:r>
              <a:rPr lang="en-US" spc="-15" dirty="0">
                <a:solidFill>
                  <a:schemeClr val="bg1"/>
                </a:solidFill>
                <a:highlight>
                  <a:srgbClr val="0000FF"/>
                </a:highlight>
                <a:uFill>
                  <a:solidFill>
                    <a:srgbClr val="000000"/>
                  </a:solidFill>
                </a:uFill>
                <a:cs typeface="Calibri"/>
              </a:rPr>
              <a:t>test </a:t>
            </a:r>
            <a:r>
              <a:rPr lang="en-US" spc="-10" dirty="0">
                <a:solidFill>
                  <a:schemeClr val="bg1"/>
                </a:solidFill>
                <a:highlight>
                  <a:srgbClr val="0000FF"/>
                </a:highlight>
                <a:cs typeface="Calibri"/>
              </a:rPr>
              <a:t>observation</a:t>
            </a:r>
            <a:r>
              <a:rPr lang="en-US" spc="10" dirty="0">
                <a:solidFill>
                  <a:schemeClr val="bg1"/>
                </a:solidFill>
                <a:highlight>
                  <a:srgbClr val="0000FF"/>
                </a:highlight>
                <a:cs typeface="Calibri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  <a:cs typeface="Calibri"/>
              </a:rPr>
              <a:t>of</a:t>
            </a:r>
            <a:r>
              <a:rPr lang="en-US" spc="-5" dirty="0">
                <a:solidFill>
                  <a:schemeClr val="bg1"/>
                </a:solidFill>
                <a:highlight>
                  <a:srgbClr val="0000FF"/>
                </a:highlight>
                <a:cs typeface="Calibri"/>
              </a:rPr>
              <a:t> </a:t>
            </a:r>
            <a:r>
              <a:rPr lang="en-US" spc="-10" dirty="0">
                <a:solidFill>
                  <a:schemeClr val="bg1"/>
                </a:solidFill>
                <a:highlight>
                  <a:srgbClr val="0000FF"/>
                </a:highlight>
                <a:cs typeface="Calibri"/>
              </a:rPr>
              <a:t>discharge</a:t>
            </a:r>
            <a:r>
              <a:rPr lang="en-US" spc="5" dirty="0">
                <a:solidFill>
                  <a:schemeClr val="bg1"/>
                </a:solidFill>
                <a:highlight>
                  <a:srgbClr val="0000FF"/>
                </a:highlight>
                <a:cs typeface="Calibri"/>
              </a:rPr>
              <a:t> </a:t>
            </a:r>
            <a:r>
              <a:rPr lang="en-US" spc="-10" dirty="0">
                <a:solidFill>
                  <a:schemeClr val="bg1"/>
                </a:solidFill>
                <a:highlight>
                  <a:srgbClr val="0000FF"/>
                </a:highlight>
                <a:cs typeface="Calibri"/>
              </a:rPr>
              <a:t>propagation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  <a:cs typeface="Calibri"/>
              </a:rPr>
              <a:t> and </a:t>
            </a:r>
            <a:r>
              <a:rPr lang="en-US" spc="-5" dirty="0">
                <a:solidFill>
                  <a:schemeClr val="bg1"/>
                </a:solidFill>
                <a:highlight>
                  <a:srgbClr val="0000FF"/>
                </a:highlight>
                <a:cs typeface="Calibri"/>
              </a:rPr>
              <a:t>experienced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  <a:cs typeface="Calibri"/>
              </a:rPr>
              <a:t> </a:t>
            </a:r>
            <a:r>
              <a:rPr lang="en-US" spc="-55" dirty="0">
                <a:solidFill>
                  <a:schemeClr val="bg1"/>
                </a:solidFill>
                <a:highlight>
                  <a:srgbClr val="0000FF"/>
                </a:highlight>
                <a:cs typeface="Calibri"/>
              </a:rPr>
              <a:t>VFAT3</a:t>
            </a:r>
            <a:r>
              <a:rPr lang="en-US" spc="-5" dirty="0">
                <a:solidFill>
                  <a:schemeClr val="bg1"/>
                </a:solidFill>
                <a:highlight>
                  <a:srgbClr val="0000FF"/>
                </a:highlight>
                <a:cs typeface="Calibri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  <a:cs typeface="Calibri"/>
              </a:rPr>
              <a:t>channel</a:t>
            </a:r>
            <a:r>
              <a:rPr lang="en-US" spc="-10" dirty="0">
                <a:solidFill>
                  <a:schemeClr val="bg1"/>
                </a:solidFill>
                <a:highlight>
                  <a:srgbClr val="0000FF"/>
                </a:highlight>
                <a:cs typeface="Calibri"/>
              </a:rPr>
              <a:t> </a:t>
            </a:r>
            <a:r>
              <a:rPr lang="en-US" spc="-5" dirty="0">
                <a:solidFill>
                  <a:schemeClr val="bg1"/>
                </a:solidFill>
                <a:highlight>
                  <a:srgbClr val="0000FF"/>
                </a:highlight>
                <a:cs typeface="Calibri"/>
              </a:rPr>
              <a:t>loss</a:t>
            </a:r>
            <a:endParaRPr lang="en-US" dirty="0">
              <a:solidFill>
                <a:schemeClr val="bg1"/>
              </a:solidFill>
              <a:highlight>
                <a:srgbClr val="0000FF"/>
              </a:highlight>
              <a:cs typeface="Calibri"/>
            </a:endParaRPr>
          </a:p>
          <a:p>
            <a:endParaRPr lang="en-US" dirty="0"/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997E36D4-D7FF-4991-75DB-1D7CCB89F1A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6020" y="1543922"/>
            <a:ext cx="2941883" cy="2571566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052CDEF2-13A3-00E8-5DE3-4847BDCD4488}"/>
              </a:ext>
            </a:extLst>
          </p:cNvPr>
          <p:cNvSpPr txBox="1"/>
          <p:nvPr/>
        </p:nvSpPr>
        <p:spPr>
          <a:xfrm>
            <a:off x="4931589" y="1682423"/>
            <a:ext cx="1309370" cy="28212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66040" rIns="0" bIns="0" rtlCol="0">
            <a:spAutoFit/>
          </a:bodyPr>
          <a:lstStyle/>
          <a:p>
            <a:pPr marL="201295">
              <a:spcBef>
                <a:spcPts val="520"/>
              </a:spcBef>
            </a:pPr>
            <a:r>
              <a:rPr sz="1400" dirty="0">
                <a:latin typeface="Calibri"/>
                <a:cs typeface="Calibri"/>
              </a:rPr>
              <a:t>Channel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loss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E827FD9-0B9B-A69D-16DB-914750A2E9B1}"/>
              </a:ext>
            </a:extLst>
          </p:cNvPr>
          <p:cNvSpPr txBox="1"/>
          <p:nvPr/>
        </p:nvSpPr>
        <p:spPr>
          <a:xfrm>
            <a:off x="6253771" y="1712175"/>
            <a:ext cx="25400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50" b="1" spc="254" dirty="0">
                <a:latin typeface="Microsoft YaHei UI"/>
                <a:cs typeface="Microsoft YaHei UI"/>
              </a:rPr>
              <a:t>∝</a:t>
            </a:r>
            <a:endParaRPr sz="1750">
              <a:latin typeface="Microsoft YaHei UI"/>
              <a:cs typeface="Microsoft YaHei UI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C4D0537B-995E-C748-21D2-9CB6B46FB7AD}"/>
              </a:ext>
            </a:extLst>
          </p:cNvPr>
          <p:cNvSpPr txBox="1"/>
          <p:nvPr/>
        </p:nvSpPr>
        <p:spPr>
          <a:xfrm>
            <a:off x="6499210" y="1555788"/>
            <a:ext cx="1024890" cy="537198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107950" rIns="0" bIns="0" rtlCol="0">
            <a:spAutoFit/>
          </a:bodyPr>
          <a:lstStyle/>
          <a:p>
            <a:pPr marL="120014" marR="113030" indent="38735">
              <a:lnSpc>
                <a:spcPct val="101200"/>
              </a:lnSpc>
              <a:spcBef>
                <a:spcPts val="850"/>
              </a:spcBef>
            </a:pPr>
            <a:r>
              <a:rPr sz="1400" spc="-5" dirty="0">
                <a:latin typeface="Calibri"/>
                <a:cs typeface="Calibri"/>
              </a:rPr>
              <a:t>Discharge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dirty="0">
                <a:latin typeface="Calibri"/>
                <a:cs typeface="Calibri"/>
              </a:rPr>
              <a:t>babili</a:t>
            </a:r>
            <a:r>
              <a:rPr sz="1400" spc="5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4172CB6B-2945-E25A-4761-D5A70F0A0616}"/>
              </a:ext>
            </a:extLst>
          </p:cNvPr>
          <p:cNvSpPr txBox="1"/>
          <p:nvPr/>
        </p:nvSpPr>
        <p:spPr>
          <a:xfrm>
            <a:off x="9184213" y="1555788"/>
            <a:ext cx="1017269" cy="537198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107950" rIns="0" bIns="0" rtlCol="0">
            <a:spAutoFit/>
          </a:bodyPr>
          <a:lstStyle/>
          <a:p>
            <a:pPr marL="115570" marR="109220" indent="95250">
              <a:lnSpc>
                <a:spcPct val="101200"/>
              </a:lnSpc>
              <a:spcBef>
                <a:spcPts val="850"/>
              </a:spcBef>
            </a:pPr>
            <a:r>
              <a:rPr sz="1400" spc="-5" dirty="0">
                <a:latin typeface="Calibri"/>
                <a:cs typeface="Calibri"/>
              </a:rPr>
              <a:t>Damage </a:t>
            </a:r>
            <a:r>
              <a:rPr sz="1400" dirty="0">
                <a:latin typeface="Calibri"/>
                <a:cs typeface="Calibri"/>
              </a:rPr>
              <a:t> p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dirty="0">
                <a:latin typeface="Calibri"/>
                <a:cs typeface="Calibri"/>
              </a:rPr>
              <a:t>babili</a:t>
            </a:r>
            <a:r>
              <a:rPr sz="1400" spc="5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666707A4-93FA-FF40-AE97-3A1FB0C5669A}"/>
              </a:ext>
            </a:extLst>
          </p:cNvPr>
          <p:cNvSpPr txBox="1"/>
          <p:nvPr/>
        </p:nvSpPr>
        <p:spPr>
          <a:xfrm>
            <a:off x="7590089" y="1700938"/>
            <a:ext cx="124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x</a:t>
            </a:r>
            <a:endParaRPr>
              <a:latin typeface="Calibri"/>
              <a:cs typeface="Calibri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725706E7-EDDD-2176-CE0F-16EA38C66863}"/>
              </a:ext>
            </a:extLst>
          </p:cNvPr>
          <p:cNvSpPr txBox="1"/>
          <p:nvPr/>
        </p:nvSpPr>
        <p:spPr>
          <a:xfrm>
            <a:off x="9022062" y="1700938"/>
            <a:ext cx="124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x</a:t>
            </a:r>
            <a:endParaRPr>
              <a:latin typeface="Calibri"/>
              <a:cs typeface="Calibri"/>
            </a:endParaRPr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8D712914-5BC4-7B60-ABB0-B5456CCE0670}"/>
              </a:ext>
            </a:extLst>
          </p:cNvPr>
          <p:cNvSpPr txBox="1"/>
          <p:nvPr/>
        </p:nvSpPr>
        <p:spPr>
          <a:xfrm>
            <a:off x="4875814" y="2285296"/>
            <a:ext cx="5374005" cy="883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675" marR="245110">
              <a:spcBef>
                <a:spcPts val="100"/>
              </a:spcBef>
            </a:pPr>
            <a:r>
              <a:rPr b="1" spc="-5" dirty="0">
                <a:solidFill>
                  <a:srgbClr val="C00000"/>
                </a:solidFill>
                <a:latin typeface="Calibri"/>
                <a:cs typeface="Calibri"/>
              </a:rPr>
              <a:t>The</a:t>
            </a:r>
            <a:r>
              <a:rPr b="1" spc="-10" dirty="0">
                <a:solidFill>
                  <a:srgbClr val="C00000"/>
                </a:solidFill>
                <a:latin typeface="Calibri"/>
                <a:cs typeface="Calibri"/>
              </a:rPr>
              <a:t> most</a:t>
            </a:r>
            <a:r>
              <a:rPr b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C00000"/>
                </a:solidFill>
                <a:latin typeface="Calibri"/>
                <a:cs typeface="Calibri"/>
              </a:rPr>
              <a:t>effective</a:t>
            </a:r>
            <a:r>
              <a:rPr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C00000"/>
                </a:solidFill>
                <a:latin typeface="Calibri"/>
                <a:cs typeface="Calibri"/>
              </a:rPr>
              <a:t>mitigation</a:t>
            </a:r>
            <a:r>
              <a:rPr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C00000"/>
                </a:solidFill>
                <a:latin typeface="Calibri"/>
                <a:cs typeface="Calibri"/>
              </a:rPr>
              <a:t>consists</a:t>
            </a:r>
            <a:r>
              <a:rPr b="1" spc="-5" dirty="0">
                <a:solidFill>
                  <a:srgbClr val="C00000"/>
                </a:solidFill>
                <a:latin typeface="Calibri"/>
                <a:cs typeface="Calibri"/>
              </a:rPr>
              <a:t> of</a:t>
            </a:r>
            <a:r>
              <a:rPr b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C00000"/>
                </a:solidFill>
                <a:latin typeface="Calibri"/>
                <a:cs typeface="Calibri"/>
              </a:rPr>
              <a:t>reducing</a:t>
            </a:r>
            <a:r>
              <a:rPr b="1" spc="-5" dirty="0">
                <a:solidFill>
                  <a:srgbClr val="C00000"/>
                </a:solidFill>
                <a:latin typeface="Calibri"/>
                <a:cs typeface="Calibri"/>
              </a:rPr>
              <a:t> the </a:t>
            </a:r>
            <a:r>
              <a:rPr b="1" spc="-39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C00000"/>
                </a:solidFill>
                <a:latin typeface="Calibri"/>
                <a:cs typeface="Calibri"/>
              </a:rPr>
              <a:t>probability</a:t>
            </a:r>
            <a:r>
              <a:rPr b="1" spc="-5" dirty="0">
                <a:solidFill>
                  <a:srgbClr val="C00000"/>
                </a:solidFill>
                <a:latin typeface="Calibri"/>
                <a:cs typeface="Calibri"/>
              </a:rPr>
              <a:t> of</a:t>
            </a:r>
            <a:r>
              <a:rPr b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C00000"/>
                </a:solidFill>
                <a:latin typeface="Calibri"/>
                <a:cs typeface="Calibri"/>
              </a:rPr>
              <a:t>discharge</a:t>
            </a:r>
            <a:r>
              <a:rPr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spc="-15" dirty="0">
                <a:solidFill>
                  <a:srgbClr val="7030A0"/>
                </a:solidFill>
                <a:latin typeface="Calibri"/>
                <a:cs typeface="Calibri"/>
              </a:rPr>
              <a:t>propagation</a:t>
            </a:r>
            <a:endParaRPr>
              <a:latin typeface="Calibri"/>
              <a:cs typeface="Calibri"/>
            </a:endParaRPr>
          </a:p>
          <a:p>
            <a:pPr marL="12700">
              <a:spcBef>
                <a:spcPts val="1240"/>
              </a:spcBef>
              <a:tabLst>
                <a:tab pos="1917064" algn="l"/>
                <a:tab pos="3821429" algn="l"/>
              </a:tabLst>
            </a:pPr>
            <a:r>
              <a:rPr sz="1000" dirty="0">
                <a:latin typeface="Calibri"/>
                <a:cs typeface="Calibri"/>
              </a:rPr>
              <a:t>Step 1:</a:t>
            </a:r>
            <a:r>
              <a:rPr sz="1000" spc="-5" dirty="0">
                <a:latin typeface="Calibri"/>
                <a:cs typeface="Calibri"/>
              </a:rPr>
              <a:t> initial GEM discharge	</a:t>
            </a:r>
            <a:r>
              <a:rPr sz="1000" dirty="0">
                <a:latin typeface="Calibri"/>
                <a:cs typeface="Calibri"/>
              </a:rPr>
              <a:t>Step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2:</a:t>
            </a:r>
            <a:r>
              <a:rPr sz="1000" spc="-5" dirty="0">
                <a:latin typeface="Calibri"/>
                <a:cs typeface="Calibri"/>
              </a:rPr>
              <a:t> precursor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current	</a:t>
            </a:r>
            <a:r>
              <a:rPr sz="1000" dirty="0">
                <a:latin typeface="Calibri"/>
                <a:cs typeface="Calibri"/>
              </a:rPr>
              <a:t>Step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3: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discharge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propagation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5" name="object 17">
            <a:extLst>
              <a:ext uri="{FF2B5EF4-FFF2-40B4-BE49-F238E27FC236}">
                <a16:creationId xmlns:a16="http://schemas.microsoft.com/office/drawing/2014/main" id="{9C0B8A8D-1112-70CC-4D3C-A11EC9869BB9}"/>
              </a:ext>
            </a:extLst>
          </p:cNvPr>
          <p:cNvGrpSpPr/>
          <p:nvPr/>
        </p:nvGrpSpPr>
        <p:grpSpPr>
          <a:xfrm>
            <a:off x="4886007" y="3228994"/>
            <a:ext cx="628650" cy="259079"/>
            <a:chOff x="3810233" y="5366311"/>
            <a:chExt cx="628650" cy="259079"/>
          </a:xfrm>
        </p:grpSpPr>
        <p:pic>
          <p:nvPicPr>
            <p:cNvPr id="16" name="object 18">
              <a:extLst>
                <a:ext uri="{FF2B5EF4-FFF2-40B4-BE49-F238E27FC236}">
                  <a16:creationId xmlns:a16="http://schemas.microsoft.com/office/drawing/2014/main" id="{23AF1D80-2B22-BC1B-A5B7-CB188FA6A5A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3408" y="5383000"/>
              <a:ext cx="622049" cy="223681"/>
            </a:xfrm>
            <a:prstGeom prst="rect">
              <a:avLst/>
            </a:prstGeom>
          </p:spPr>
        </p:pic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2BA95CD8-C438-4C74-4275-E1C318770612}"/>
                </a:ext>
              </a:extLst>
            </p:cNvPr>
            <p:cNvSpPr/>
            <p:nvPr/>
          </p:nvSpPr>
          <p:spPr>
            <a:xfrm>
              <a:off x="3813408" y="5383000"/>
              <a:ext cx="622300" cy="224154"/>
            </a:xfrm>
            <a:custGeom>
              <a:avLst/>
              <a:gdLst/>
              <a:ahLst/>
              <a:cxnLst/>
              <a:rect l="l" t="t" r="r" b="b"/>
              <a:pathLst>
                <a:path w="622300" h="224154">
                  <a:moveTo>
                    <a:pt x="0" y="0"/>
                  </a:moveTo>
                  <a:lnTo>
                    <a:pt x="537432" y="0"/>
                  </a:lnTo>
                  <a:lnTo>
                    <a:pt x="559584" y="30728"/>
                  </a:lnTo>
                  <a:lnTo>
                    <a:pt x="572003" y="48046"/>
                  </a:lnTo>
                  <a:lnTo>
                    <a:pt x="577496" y="55811"/>
                  </a:lnTo>
                  <a:lnTo>
                    <a:pt x="578867" y="57878"/>
                  </a:lnTo>
                  <a:lnTo>
                    <a:pt x="578921" y="58104"/>
                  </a:lnTo>
                  <a:lnTo>
                    <a:pt x="580461" y="60346"/>
                  </a:lnTo>
                  <a:lnTo>
                    <a:pt x="586293" y="68459"/>
                  </a:lnTo>
                  <a:lnTo>
                    <a:pt x="599221" y="86301"/>
                  </a:lnTo>
                  <a:lnTo>
                    <a:pt x="622050" y="117727"/>
                  </a:lnTo>
                  <a:lnTo>
                    <a:pt x="537432" y="223682"/>
                  </a:lnTo>
                  <a:lnTo>
                    <a:pt x="0" y="223682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F1CC2565-9E0C-324F-498F-E394EB858B92}"/>
                </a:ext>
              </a:extLst>
            </p:cNvPr>
            <p:cNvSpPr/>
            <p:nvPr/>
          </p:nvSpPr>
          <p:spPr>
            <a:xfrm>
              <a:off x="3813408" y="5375836"/>
              <a:ext cx="537845" cy="0"/>
            </a:xfrm>
            <a:custGeom>
              <a:avLst/>
              <a:gdLst/>
              <a:ahLst/>
              <a:cxnLst/>
              <a:rect l="l" t="t" r="r" b="b"/>
              <a:pathLst>
                <a:path w="537845">
                  <a:moveTo>
                    <a:pt x="0" y="0"/>
                  </a:moveTo>
                  <a:lnTo>
                    <a:pt x="537433" y="1"/>
                  </a:lnTo>
                </a:path>
              </a:pathLst>
            </a:custGeom>
            <a:ln w="190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>
              <a:extLst>
                <a:ext uri="{FF2B5EF4-FFF2-40B4-BE49-F238E27FC236}">
                  <a16:creationId xmlns:a16="http://schemas.microsoft.com/office/drawing/2014/main" id="{9D4B0198-9C44-F4FB-C42F-430AFE6C0D90}"/>
                </a:ext>
              </a:extLst>
            </p:cNvPr>
            <p:cNvSpPr/>
            <p:nvPr/>
          </p:nvSpPr>
          <p:spPr>
            <a:xfrm>
              <a:off x="3811502" y="5615300"/>
              <a:ext cx="537845" cy="0"/>
            </a:xfrm>
            <a:custGeom>
              <a:avLst/>
              <a:gdLst/>
              <a:ahLst/>
              <a:cxnLst/>
              <a:rect l="l" t="t" r="r" b="b"/>
              <a:pathLst>
                <a:path w="537845">
                  <a:moveTo>
                    <a:pt x="0" y="0"/>
                  </a:moveTo>
                  <a:lnTo>
                    <a:pt x="537433" y="1"/>
                  </a:lnTo>
                </a:path>
              </a:pathLst>
            </a:custGeom>
            <a:ln w="190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2">
            <a:extLst>
              <a:ext uri="{FF2B5EF4-FFF2-40B4-BE49-F238E27FC236}">
                <a16:creationId xmlns:a16="http://schemas.microsoft.com/office/drawing/2014/main" id="{20C1A41B-E41E-70F3-3A1B-3532120CE730}"/>
              </a:ext>
            </a:extLst>
          </p:cNvPr>
          <p:cNvGrpSpPr/>
          <p:nvPr/>
        </p:nvGrpSpPr>
        <p:grpSpPr>
          <a:xfrm>
            <a:off x="5585028" y="3207137"/>
            <a:ext cx="720725" cy="307975"/>
            <a:chOff x="4509253" y="5344454"/>
            <a:chExt cx="720725" cy="307975"/>
          </a:xfrm>
        </p:grpSpPr>
        <p:pic>
          <p:nvPicPr>
            <p:cNvPr id="21" name="object 23">
              <a:extLst>
                <a:ext uri="{FF2B5EF4-FFF2-40B4-BE49-F238E27FC236}">
                  <a16:creationId xmlns:a16="http://schemas.microsoft.com/office/drawing/2014/main" id="{060B9797-3F15-D2A8-B36C-BA537E69234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04691" y="5383000"/>
              <a:ext cx="622049" cy="223681"/>
            </a:xfrm>
            <a:prstGeom prst="rect">
              <a:avLst/>
            </a:prstGeom>
          </p:spPr>
        </p:pic>
        <p:sp>
          <p:nvSpPr>
            <p:cNvPr id="22" name="object 24">
              <a:extLst>
                <a:ext uri="{FF2B5EF4-FFF2-40B4-BE49-F238E27FC236}">
                  <a16:creationId xmlns:a16="http://schemas.microsoft.com/office/drawing/2014/main" id="{1F63988C-3215-0350-2A86-E19F19E2C1D6}"/>
                </a:ext>
              </a:extLst>
            </p:cNvPr>
            <p:cNvSpPr/>
            <p:nvPr/>
          </p:nvSpPr>
          <p:spPr>
            <a:xfrm>
              <a:off x="4604690" y="5383000"/>
              <a:ext cx="622300" cy="224154"/>
            </a:xfrm>
            <a:custGeom>
              <a:avLst/>
              <a:gdLst/>
              <a:ahLst/>
              <a:cxnLst/>
              <a:rect l="l" t="t" r="r" b="b"/>
              <a:pathLst>
                <a:path w="622300" h="224154">
                  <a:moveTo>
                    <a:pt x="622050" y="0"/>
                  </a:moveTo>
                  <a:lnTo>
                    <a:pt x="84617" y="0"/>
                  </a:lnTo>
                  <a:lnTo>
                    <a:pt x="62466" y="30728"/>
                  </a:lnTo>
                  <a:lnTo>
                    <a:pt x="50046" y="48046"/>
                  </a:lnTo>
                  <a:lnTo>
                    <a:pt x="44553" y="55811"/>
                  </a:lnTo>
                  <a:lnTo>
                    <a:pt x="43182" y="57878"/>
                  </a:lnTo>
                  <a:lnTo>
                    <a:pt x="43128" y="58104"/>
                  </a:lnTo>
                  <a:lnTo>
                    <a:pt x="41588" y="60346"/>
                  </a:lnTo>
                  <a:lnTo>
                    <a:pt x="35756" y="68459"/>
                  </a:lnTo>
                  <a:lnTo>
                    <a:pt x="22828" y="86301"/>
                  </a:lnTo>
                  <a:lnTo>
                    <a:pt x="0" y="117727"/>
                  </a:lnTo>
                  <a:lnTo>
                    <a:pt x="84617" y="223682"/>
                  </a:lnTo>
                  <a:lnTo>
                    <a:pt x="622050" y="223682"/>
                  </a:lnTo>
                  <a:lnTo>
                    <a:pt x="622050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>
              <a:extLst>
                <a:ext uri="{FF2B5EF4-FFF2-40B4-BE49-F238E27FC236}">
                  <a16:creationId xmlns:a16="http://schemas.microsoft.com/office/drawing/2014/main" id="{F9A83B7F-A703-8123-450B-6CFA477141FF}"/>
                </a:ext>
              </a:extLst>
            </p:cNvPr>
            <p:cNvSpPr/>
            <p:nvPr/>
          </p:nvSpPr>
          <p:spPr>
            <a:xfrm>
              <a:off x="4689308" y="5375836"/>
              <a:ext cx="537845" cy="0"/>
            </a:xfrm>
            <a:custGeom>
              <a:avLst/>
              <a:gdLst/>
              <a:ahLst/>
              <a:cxnLst/>
              <a:rect l="l" t="t" r="r" b="b"/>
              <a:pathLst>
                <a:path w="537845">
                  <a:moveTo>
                    <a:pt x="0" y="0"/>
                  </a:moveTo>
                  <a:lnTo>
                    <a:pt x="537433" y="1"/>
                  </a:lnTo>
                </a:path>
              </a:pathLst>
            </a:custGeom>
            <a:ln w="190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6">
              <a:extLst>
                <a:ext uri="{FF2B5EF4-FFF2-40B4-BE49-F238E27FC236}">
                  <a16:creationId xmlns:a16="http://schemas.microsoft.com/office/drawing/2014/main" id="{844C67FE-D42A-AA28-1A69-0A41590E6595}"/>
                </a:ext>
              </a:extLst>
            </p:cNvPr>
            <p:cNvSpPr/>
            <p:nvPr/>
          </p:nvSpPr>
          <p:spPr>
            <a:xfrm>
              <a:off x="4687402" y="5615300"/>
              <a:ext cx="537845" cy="0"/>
            </a:xfrm>
            <a:custGeom>
              <a:avLst/>
              <a:gdLst/>
              <a:ahLst/>
              <a:cxnLst/>
              <a:rect l="l" t="t" r="r" b="b"/>
              <a:pathLst>
                <a:path w="537845">
                  <a:moveTo>
                    <a:pt x="0" y="0"/>
                  </a:moveTo>
                  <a:lnTo>
                    <a:pt x="537433" y="1"/>
                  </a:lnTo>
                </a:path>
              </a:pathLst>
            </a:custGeom>
            <a:ln w="190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7">
              <a:extLst>
                <a:ext uri="{FF2B5EF4-FFF2-40B4-BE49-F238E27FC236}">
                  <a16:creationId xmlns:a16="http://schemas.microsoft.com/office/drawing/2014/main" id="{BF766627-9AC0-DB63-F9BB-57B7710FCB73}"/>
                </a:ext>
              </a:extLst>
            </p:cNvPr>
            <p:cNvSpPr/>
            <p:nvPr/>
          </p:nvSpPr>
          <p:spPr>
            <a:xfrm>
              <a:off x="4509249" y="5344464"/>
              <a:ext cx="220979" cy="307975"/>
            </a:xfrm>
            <a:custGeom>
              <a:avLst/>
              <a:gdLst/>
              <a:ahLst/>
              <a:cxnLst/>
              <a:rect l="l" t="t" r="r" b="b"/>
              <a:pathLst>
                <a:path w="220979" h="307975">
                  <a:moveTo>
                    <a:pt x="166979" y="28524"/>
                  </a:moveTo>
                  <a:lnTo>
                    <a:pt x="165417" y="0"/>
                  </a:lnTo>
                  <a:lnTo>
                    <a:pt x="150444" y="812"/>
                  </a:lnTo>
                  <a:lnTo>
                    <a:pt x="134569" y="3378"/>
                  </a:lnTo>
                  <a:lnTo>
                    <a:pt x="77089" y="27279"/>
                  </a:lnTo>
                  <a:lnTo>
                    <a:pt x="31076" y="68529"/>
                  </a:lnTo>
                  <a:lnTo>
                    <a:pt x="3962" y="120942"/>
                  </a:lnTo>
                  <a:lnTo>
                    <a:pt x="0" y="150355"/>
                  </a:lnTo>
                  <a:lnTo>
                    <a:pt x="939" y="164934"/>
                  </a:lnTo>
                  <a:lnTo>
                    <a:pt x="13817" y="206679"/>
                  </a:lnTo>
                  <a:lnTo>
                    <a:pt x="50177" y="255079"/>
                  </a:lnTo>
                  <a:lnTo>
                    <a:pt x="73787" y="269367"/>
                  </a:lnTo>
                  <a:lnTo>
                    <a:pt x="63538" y="298958"/>
                  </a:lnTo>
                  <a:lnTo>
                    <a:pt x="158572" y="286499"/>
                  </a:lnTo>
                  <a:lnTo>
                    <a:pt x="91592" y="217944"/>
                  </a:lnTo>
                  <a:lnTo>
                    <a:pt x="83350" y="241757"/>
                  </a:lnTo>
                  <a:lnTo>
                    <a:pt x="68618" y="232841"/>
                  </a:lnTo>
                  <a:lnTo>
                    <a:pt x="39611" y="194056"/>
                  </a:lnTo>
                  <a:lnTo>
                    <a:pt x="28638" y="150406"/>
                  </a:lnTo>
                  <a:lnTo>
                    <a:pt x="29375" y="139534"/>
                  </a:lnTo>
                  <a:lnTo>
                    <a:pt x="53619" y="86271"/>
                  </a:lnTo>
                  <a:lnTo>
                    <a:pt x="92443" y="51498"/>
                  </a:lnTo>
                  <a:lnTo>
                    <a:pt x="141173" y="31254"/>
                  </a:lnTo>
                  <a:lnTo>
                    <a:pt x="153504" y="29273"/>
                  </a:lnTo>
                  <a:lnTo>
                    <a:pt x="166979" y="28524"/>
                  </a:lnTo>
                  <a:close/>
                </a:path>
                <a:path w="220979" h="307975">
                  <a:moveTo>
                    <a:pt x="220814" y="266585"/>
                  </a:moveTo>
                  <a:lnTo>
                    <a:pt x="218389" y="250583"/>
                  </a:lnTo>
                  <a:lnTo>
                    <a:pt x="211772" y="237515"/>
                  </a:lnTo>
                  <a:lnTo>
                    <a:pt x="201955" y="228701"/>
                  </a:lnTo>
                  <a:lnTo>
                    <a:pt x="189941" y="225463"/>
                  </a:lnTo>
                  <a:lnTo>
                    <a:pt x="177914" y="228701"/>
                  </a:lnTo>
                  <a:lnTo>
                    <a:pt x="168109" y="237515"/>
                  </a:lnTo>
                  <a:lnTo>
                    <a:pt x="161493" y="250583"/>
                  </a:lnTo>
                  <a:lnTo>
                    <a:pt x="159067" y="266585"/>
                  </a:lnTo>
                  <a:lnTo>
                    <a:pt x="161493" y="282587"/>
                  </a:lnTo>
                  <a:lnTo>
                    <a:pt x="168109" y="295656"/>
                  </a:lnTo>
                  <a:lnTo>
                    <a:pt x="177914" y="304469"/>
                  </a:lnTo>
                  <a:lnTo>
                    <a:pt x="189941" y="307695"/>
                  </a:lnTo>
                  <a:lnTo>
                    <a:pt x="201955" y="304469"/>
                  </a:lnTo>
                  <a:lnTo>
                    <a:pt x="211772" y="295656"/>
                  </a:lnTo>
                  <a:lnTo>
                    <a:pt x="218389" y="282587"/>
                  </a:lnTo>
                  <a:lnTo>
                    <a:pt x="220814" y="26658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8">
            <a:extLst>
              <a:ext uri="{FF2B5EF4-FFF2-40B4-BE49-F238E27FC236}">
                <a16:creationId xmlns:a16="http://schemas.microsoft.com/office/drawing/2014/main" id="{228CF86F-4305-4C5F-38A6-A6EFA0FC8054}"/>
              </a:ext>
            </a:extLst>
          </p:cNvPr>
          <p:cNvGrpSpPr/>
          <p:nvPr/>
        </p:nvGrpSpPr>
        <p:grpSpPr>
          <a:xfrm>
            <a:off x="4887276" y="4030319"/>
            <a:ext cx="1413510" cy="85725"/>
            <a:chOff x="3811502" y="6167636"/>
            <a:chExt cx="1413510" cy="85725"/>
          </a:xfrm>
        </p:grpSpPr>
        <p:pic>
          <p:nvPicPr>
            <p:cNvPr id="27" name="object 29">
              <a:extLst>
                <a:ext uri="{FF2B5EF4-FFF2-40B4-BE49-F238E27FC236}">
                  <a16:creationId xmlns:a16="http://schemas.microsoft.com/office/drawing/2014/main" id="{717B8F12-D338-4423-105A-E87A975A918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11502" y="6186410"/>
              <a:ext cx="1413333" cy="66398"/>
            </a:xfrm>
            <a:prstGeom prst="rect">
              <a:avLst/>
            </a:prstGeom>
          </p:spPr>
        </p:pic>
        <p:sp>
          <p:nvSpPr>
            <p:cNvPr id="28" name="object 30">
              <a:extLst>
                <a:ext uri="{FF2B5EF4-FFF2-40B4-BE49-F238E27FC236}">
                  <a16:creationId xmlns:a16="http://schemas.microsoft.com/office/drawing/2014/main" id="{5E062A8A-6E64-60F9-5C9F-07BD9CBB0FE7}"/>
                </a:ext>
              </a:extLst>
            </p:cNvPr>
            <p:cNvSpPr/>
            <p:nvPr/>
          </p:nvSpPr>
          <p:spPr>
            <a:xfrm>
              <a:off x="3811502" y="6181923"/>
              <a:ext cx="1413510" cy="0"/>
            </a:xfrm>
            <a:custGeom>
              <a:avLst/>
              <a:gdLst/>
              <a:ahLst/>
              <a:cxnLst/>
              <a:rect l="l" t="t" r="r" b="b"/>
              <a:pathLst>
                <a:path w="1413510">
                  <a:moveTo>
                    <a:pt x="0" y="0"/>
                  </a:moveTo>
                  <a:lnTo>
                    <a:pt x="1413333" y="1"/>
                  </a:lnTo>
                </a:path>
              </a:pathLst>
            </a:custGeom>
            <a:ln w="28575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31">
            <a:extLst>
              <a:ext uri="{FF2B5EF4-FFF2-40B4-BE49-F238E27FC236}">
                <a16:creationId xmlns:a16="http://schemas.microsoft.com/office/drawing/2014/main" id="{F29299BC-C9B8-9019-A7F2-0EAC17B7CC96}"/>
              </a:ext>
            </a:extLst>
          </p:cNvPr>
          <p:cNvSpPr txBox="1"/>
          <p:nvPr/>
        </p:nvSpPr>
        <p:spPr>
          <a:xfrm>
            <a:off x="4892408" y="3506962"/>
            <a:ext cx="491490" cy="17632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050" spc="30" dirty="0">
                <a:latin typeface="Cambria Math"/>
                <a:cs typeface="Cambria Math"/>
              </a:rPr>
              <a:t>𝑡</a:t>
            </a:r>
            <a:r>
              <a:rPr sz="1050" dirty="0">
                <a:latin typeface="Cambria Math"/>
                <a:cs typeface="Cambria Math"/>
              </a:rPr>
              <a:t>~1</a:t>
            </a:r>
            <a:r>
              <a:rPr sz="1050" spc="5" dirty="0">
                <a:latin typeface="Cambria Math"/>
                <a:cs typeface="Cambria Math"/>
              </a:rPr>
              <a:t>0</a:t>
            </a:r>
            <a:r>
              <a:rPr sz="1050" spc="-10" dirty="0">
                <a:latin typeface="Cambria Math"/>
                <a:cs typeface="Cambria Math"/>
              </a:rPr>
              <a:t> </a:t>
            </a:r>
            <a:r>
              <a:rPr sz="1050" spc="5" dirty="0">
                <a:latin typeface="Cambria Math"/>
                <a:cs typeface="Cambria Math"/>
              </a:rPr>
              <a:t>𝑛𝑠</a:t>
            </a:r>
            <a:endParaRPr sz="1050">
              <a:latin typeface="Cambria Math"/>
              <a:cs typeface="Cambria Math"/>
            </a:endParaRPr>
          </a:p>
        </p:txBody>
      </p:sp>
      <p:grpSp>
        <p:nvGrpSpPr>
          <p:cNvPr id="30" name="object 32">
            <a:extLst>
              <a:ext uri="{FF2B5EF4-FFF2-40B4-BE49-F238E27FC236}">
                <a16:creationId xmlns:a16="http://schemas.microsoft.com/office/drawing/2014/main" id="{313DC6F6-5630-8ED1-136F-5DE82EEB21ED}"/>
              </a:ext>
            </a:extLst>
          </p:cNvPr>
          <p:cNvGrpSpPr/>
          <p:nvPr/>
        </p:nvGrpSpPr>
        <p:grpSpPr>
          <a:xfrm>
            <a:off x="6789715" y="3217760"/>
            <a:ext cx="628650" cy="259079"/>
            <a:chOff x="5713941" y="5355077"/>
            <a:chExt cx="628650" cy="259079"/>
          </a:xfrm>
        </p:grpSpPr>
        <p:pic>
          <p:nvPicPr>
            <p:cNvPr id="31" name="object 33">
              <a:extLst>
                <a:ext uri="{FF2B5EF4-FFF2-40B4-BE49-F238E27FC236}">
                  <a16:creationId xmlns:a16="http://schemas.microsoft.com/office/drawing/2014/main" id="{38AE524F-9EA7-9701-830F-10F4A2EFE4D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17116" y="5371766"/>
              <a:ext cx="622049" cy="223682"/>
            </a:xfrm>
            <a:prstGeom prst="rect">
              <a:avLst/>
            </a:prstGeom>
          </p:spPr>
        </p:pic>
        <p:sp>
          <p:nvSpPr>
            <p:cNvPr id="32" name="object 34">
              <a:extLst>
                <a:ext uri="{FF2B5EF4-FFF2-40B4-BE49-F238E27FC236}">
                  <a16:creationId xmlns:a16="http://schemas.microsoft.com/office/drawing/2014/main" id="{50E3D6CC-A4DF-7B5E-34BA-ACE590ACF2AA}"/>
                </a:ext>
              </a:extLst>
            </p:cNvPr>
            <p:cNvSpPr/>
            <p:nvPr/>
          </p:nvSpPr>
          <p:spPr>
            <a:xfrm>
              <a:off x="5717116" y="5371766"/>
              <a:ext cx="622300" cy="224154"/>
            </a:xfrm>
            <a:custGeom>
              <a:avLst/>
              <a:gdLst/>
              <a:ahLst/>
              <a:cxnLst/>
              <a:rect l="l" t="t" r="r" b="b"/>
              <a:pathLst>
                <a:path w="622300" h="224154">
                  <a:moveTo>
                    <a:pt x="0" y="0"/>
                  </a:moveTo>
                  <a:lnTo>
                    <a:pt x="537432" y="0"/>
                  </a:lnTo>
                  <a:lnTo>
                    <a:pt x="559584" y="30728"/>
                  </a:lnTo>
                  <a:lnTo>
                    <a:pt x="572003" y="48046"/>
                  </a:lnTo>
                  <a:lnTo>
                    <a:pt x="577496" y="55811"/>
                  </a:lnTo>
                  <a:lnTo>
                    <a:pt x="578867" y="57878"/>
                  </a:lnTo>
                  <a:lnTo>
                    <a:pt x="578921" y="58104"/>
                  </a:lnTo>
                  <a:lnTo>
                    <a:pt x="580461" y="60346"/>
                  </a:lnTo>
                  <a:lnTo>
                    <a:pt x="586293" y="68459"/>
                  </a:lnTo>
                  <a:lnTo>
                    <a:pt x="599221" y="86301"/>
                  </a:lnTo>
                  <a:lnTo>
                    <a:pt x="622050" y="117727"/>
                  </a:lnTo>
                  <a:lnTo>
                    <a:pt x="537432" y="223682"/>
                  </a:lnTo>
                  <a:lnTo>
                    <a:pt x="0" y="223682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5">
              <a:extLst>
                <a:ext uri="{FF2B5EF4-FFF2-40B4-BE49-F238E27FC236}">
                  <a16:creationId xmlns:a16="http://schemas.microsoft.com/office/drawing/2014/main" id="{C0A04A38-9B80-7B1F-5829-BE058ED2791F}"/>
                </a:ext>
              </a:extLst>
            </p:cNvPr>
            <p:cNvSpPr/>
            <p:nvPr/>
          </p:nvSpPr>
          <p:spPr>
            <a:xfrm>
              <a:off x="5717116" y="5364602"/>
              <a:ext cx="537845" cy="0"/>
            </a:xfrm>
            <a:custGeom>
              <a:avLst/>
              <a:gdLst/>
              <a:ahLst/>
              <a:cxnLst/>
              <a:rect l="l" t="t" r="r" b="b"/>
              <a:pathLst>
                <a:path w="537845">
                  <a:moveTo>
                    <a:pt x="0" y="0"/>
                  </a:moveTo>
                  <a:lnTo>
                    <a:pt x="537433" y="1"/>
                  </a:lnTo>
                </a:path>
              </a:pathLst>
            </a:custGeom>
            <a:ln w="190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6">
              <a:extLst>
                <a:ext uri="{FF2B5EF4-FFF2-40B4-BE49-F238E27FC236}">
                  <a16:creationId xmlns:a16="http://schemas.microsoft.com/office/drawing/2014/main" id="{2F2DB80E-2D4D-7F3D-16F1-CE6AD0A62DB3}"/>
                </a:ext>
              </a:extLst>
            </p:cNvPr>
            <p:cNvSpPr/>
            <p:nvPr/>
          </p:nvSpPr>
          <p:spPr>
            <a:xfrm>
              <a:off x="5715210" y="5604066"/>
              <a:ext cx="537845" cy="0"/>
            </a:xfrm>
            <a:custGeom>
              <a:avLst/>
              <a:gdLst/>
              <a:ahLst/>
              <a:cxnLst/>
              <a:rect l="l" t="t" r="r" b="b"/>
              <a:pathLst>
                <a:path w="537845">
                  <a:moveTo>
                    <a:pt x="0" y="0"/>
                  </a:moveTo>
                  <a:lnTo>
                    <a:pt x="537433" y="1"/>
                  </a:lnTo>
                </a:path>
              </a:pathLst>
            </a:custGeom>
            <a:ln w="190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7">
            <a:extLst>
              <a:ext uri="{FF2B5EF4-FFF2-40B4-BE49-F238E27FC236}">
                <a16:creationId xmlns:a16="http://schemas.microsoft.com/office/drawing/2014/main" id="{7F4FDE65-7ACA-2183-5599-DE97811763C6}"/>
              </a:ext>
            </a:extLst>
          </p:cNvPr>
          <p:cNvGrpSpPr/>
          <p:nvPr/>
        </p:nvGrpSpPr>
        <p:grpSpPr>
          <a:xfrm>
            <a:off x="6790984" y="3195904"/>
            <a:ext cx="1418590" cy="908685"/>
            <a:chOff x="5715210" y="5333221"/>
            <a:chExt cx="1418590" cy="908685"/>
          </a:xfrm>
        </p:grpSpPr>
        <p:pic>
          <p:nvPicPr>
            <p:cNvPr id="36" name="object 38">
              <a:extLst>
                <a:ext uri="{FF2B5EF4-FFF2-40B4-BE49-F238E27FC236}">
                  <a16:creationId xmlns:a16="http://schemas.microsoft.com/office/drawing/2014/main" id="{9849F737-F909-AD63-9415-78393CEDB6B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08399" y="5371765"/>
              <a:ext cx="622049" cy="223682"/>
            </a:xfrm>
            <a:prstGeom prst="rect">
              <a:avLst/>
            </a:prstGeom>
          </p:spPr>
        </p:pic>
        <p:sp>
          <p:nvSpPr>
            <p:cNvPr id="37" name="object 39">
              <a:extLst>
                <a:ext uri="{FF2B5EF4-FFF2-40B4-BE49-F238E27FC236}">
                  <a16:creationId xmlns:a16="http://schemas.microsoft.com/office/drawing/2014/main" id="{C3F80C79-EAC1-CCC6-4F0E-2905A7AC45C7}"/>
                </a:ext>
              </a:extLst>
            </p:cNvPr>
            <p:cNvSpPr/>
            <p:nvPr/>
          </p:nvSpPr>
          <p:spPr>
            <a:xfrm>
              <a:off x="6508400" y="5371765"/>
              <a:ext cx="622300" cy="224154"/>
            </a:xfrm>
            <a:custGeom>
              <a:avLst/>
              <a:gdLst/>
              <a:ahLst/>
              <a:cxnLst/>
              <a:rect l="l" t="t" r="r" b="b"/>
              <a:pathLst>
                <a:path w="622300" h="224154">
                  <a:moveTo>
                    <a:pt x="622050" y="0"/>
                  </a:moveTo>
                  <a:lnTo>
                    <a:pt x="84617" y="0"/>
                  </a:lnTo>
                  <a:lnTo>
                    <a:pt x="62466" y="30728"/>
                  </a:lnTo>
                  <a:lnTo>
                    <a:pt x="50046" y="48046"/>
                  </a:lnTo>
                  <a:lnTo>
                    <a:pt x="44553" y="55811"/>
                  </a:lnTo>
                  <a:lnTo>
                    <a:pt x="43182" y="57878"/>
                  </a:lnTo>
                  <a:lnTo>
                    <a:pt x="43128" y="58104"/>
                  </a:lnTo>
                  <a:lnTo>
                    <a:pt x="41588" y="60346"/>
                  </a:lnTo>
                  <a:lnTo>
                    <a:pt x="35756" y="68459"/>
                  </a:lnTo>
                  <a:lnTo>
                    <a:pt x="22828" y="86301"/>
                  </a:lnTo>
                  <a:lnTo>
                    <a:pt x="0" y="117727"/>
                  </a:lnTo>
                  <a:lnTo>
                    <a:pt x="84617" y="223682"/>
                  </a:lnTo>
                  <a:lnTo>
                    <a:pt x="622050" y="223682"/>
                  </a:lnTo>
                  <a:lnTo>
                    <a:pt x="622050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0">
              <a:extLst>
                <a:ext uri="{FF2B5EF4-FFF2-40B4-BE49-F238E27FC236}">
                  <a16:creationId xmlns:a16="http://schemas.microsoft.com/office/drawing/2014/main" id="{B03B38E0-DAC5-94D7-F7C3-6B4C9D21C86C}"/>
                </a:ext>
              </a:extLst>
            </p:cNvPr>
            <p:cNvSpPr/>
            <p:nvPr/>
          </p:nvSpPr>
          <p:spPr>
            <a:xfrm>
              <a:off x="6593017" y="5364601"/>
              <a:ext cx="537845" cy="0"/>
            </a:xfrm>
            <a:custGeom>
              <a:avLst/>
              <a:gdLst/>
              <a:ahLst/>
              <a:cxnLst/>
              <a:rect l="l" t="t" r="r" b="b"/>
              <a:pathLst>
                <a:path w="537845">
                  <a:moveTo>
                    <a:pt x="0" y="0"/>
                  </a:moveTo>
                  <a:lnTo>
                    <a:pt x="537433" y="1"/>
                  </a:lnTo>
                </a:path>
              </a:pathLst>
            </a:custGeom>
            <a:ln w="190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41">
              <a:extLst>
                <a:ext uri="{FF2B5EF4-FFF2-40B4-BE49-F238E27FC236}">
                  <a16:creationId xmlns:a16="http://schemas.microsoft.com/office/drawing/2014/main" id="{AC051C76-A8CF-E859-AB15-90B92A9C422E}"/>
                </a:ext>
              </a:extLst>
            </p:cNvPr>
            <p:cNvSpPr/>
            <p:nvPr/>
          </p:nvSpPr>
          <p:spPr>
            <a:xfrm>
              <a:off x="6591112" y="5604066"/>
              <a:ext cx="537845" cy="0"/>
            </a:xfrm>
            <a:custGeom>
              <a:avLst/>
              <a:gdLst/>
              <a:ahLst/>
              <a:cxnLst/>
              <a:rect l="l" t="t" r="r" b="b"/>
              <a:pathLst>
                <a:path w="537845">
                  <a:moveTo>
                    <a:pt x="0" y="0"/>
                  </a:moveTo>
                  <a:lnTo>
                    <a:pt x="537433" y="1"/>
                  </a:lnTo>
                </a:path>
              </a:pathLst>
            </a:custGeom>
            <a:ln w="190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2">
              <a:extLst>
                <a:ext uri="{FF2B5EF4-FFF2-40B4-BE49-F238E27FC236}">
                  <a16:creationId xmlns:a16="http://schemas.microsoft.com/office/drawing/2014/main" id="{AE36431F-307B-642E-F374-5B52DB688C2E}"/>
                </a:ext>
              </a:extLst>
            </p:cNvPr>
            <p:cNvSpPr/>
            <p:nvPr/>
          </p:nvSpPr>
          <p:spPr>
            <a:xfrm>
              <a:off x="6412954" y="5333225"/>
              <a:ext cx="224154" cy="311150"/>
            </a:xfrm>
            <a:custGeom>
              <a:avLst/>
              <a:gdLst/>
              <a:ahLst/>
              <a:cxnLst/>
              <a:rect l="l" t="t" r="r" b="b"/>
              <a:pathLst>
                <a:path w="224154" h="311150">
                  <a:moveTo>
                    <a:pt x="166979" y="28536"/>
                  </a:moveTo>
                  <a:lnTo>
                    <a:pt x="165417" y="0"/>
                  </a:lnTo>
                  <a:lnTo>
                    <a:pt x="150444" y="825"/>
                  </a:lnTo>
                  <a:lnTo>
                    <a:pt x="134569" y="3390"/>
                  </a:lnTo>
                  <a:lnTo>
                    <a:pt x="77089" y="27279"/>
                  </a:lnTo>
                  <a:lnTo>
                    <a:pt x="31076" y="68541"/>
                  </a:lnTo>
                  <a:lnTo>
                    <a:pt x="3975" y="120954"/>
                  </a:lnTo>
                  <a:lnTo>
                    <a:pt x="0" y="150368"/>
                  </a:lnTo>
                  <a:lnTo>
                    <a:pt x="952" y="164934"/>
                  </a:lnTo>
                  <a:lnTo>
                    <a:pt x="13817" y="206679"/>
                  </a:lnTo>
                  <a:lnTo>
                    <a:pt x="50177" y="255092"/>
                  </a:lnTo>
                  <a:lnTo>
                    <a:pt x="73787" y="269379"/>
                  </a:lnTo>
                  <a:lnTo>
                    <a:pt x="63550" y="298958"/>
                  </a:lnTo>
                  <a:lnTo>
                    <a:pt x="158572" y="286512"/>
                  </a:lnTo>
                  <a:lnTo>
                    <a:pt x="91592" y="217957"/>
                  </a:lnTo>
                  <a:lnTo>
                    <a:pt x="83350" y="241757"/>
                  </a:lnTo>
                  <a:lnTo>
                    <a:pt x="68618" y="232854"/>
                  </a:lnTo>
                  <a:lnTo>
                    <a:pt x="39611" y="194056"/>
                  </a:lnTo>
                  <a:lnTo>
                    <a:pt x="28638" y="150406"/>
                  </a:lnTo>
                  <a:lnTo>
                    <a:pt x="29387" y="139547"/>
                  </a:lnTo>
                  <a:lnTo>
                    <a:pt x="53632" y="86283"/>
                  </a:lnTo>
                  <a:lnTo>
                    <a:pt x="92456" y="51498"/>
                  </a:lnTo>
                  <a:lnTo>
                    <a:pt x="141173" y="31267"/>
                  </a:lnTo>
                  <a:lnTo>
                    <a:pt x="153517" y="29273"/>
                  </a:lnTo>
                  <a:lnTo>
                    <a:pt x="166979" y="28536"/>
                  </a:lnTo>
                  <a:close/>
                </a:path>
                <a:path w="224154" h="311150">
                  <a:moveTo>
                    <a:pt x="224129" y="269671"/>
                  </a:moveTo>
                  <a:lnTo>
                    <a:pt x="221703" y="253669"/>
                  </a:lnTo>
                  <a:lnTo>
                    <a:pt x="215087" y="240601"/>
                  </a:lnTo>
                  <a:lnTo>
                    <a:pt x="205282" y="231787"/>
                  </a:lnTo>
                  <a:lnTo>
                    <a:pt x="193255" y="228561"/>
                  </a:lnTo>
                  <a:lnTo>
                    <a:pt x="181241" y="231787"/>
                  </a:lnTo>
                  <a:lnTo>
                    <a:pt x="171424" y="240601"/>
                  </a:lnTo>
                  <a:lnTo>
                    <a:pt x="164807" y="253669"/>
                  </a:lnTo>
                  <a:lnTo>
                    <a:pt x="162382" y="269671"/>
                  </a:lnTo>
                  <a:lnTo>
                    <a:pt x="164807" y="285673"/>
                  </a:lnTo>
                  <a:lnTo>
                    <a:pt x="171424" y="298742"/>
                  </a:lnTo>
                  <a:lnTo>
                    <a:pt x="181241" y="307555"/>
                  </a:lnTo>
                  <a:lnTo>
                    <a:pt x="193255" y="310781"/>
                  </a:lnTo>
                  <a:lnTo>
                    <a:pt x="205282" y="307555"/>
                  </a:lnTo>
                  <a:lnTo>
                    <a:pt x="215087" y="298742"/>
                  </a:lnTo>
                  <a:lnTo>
                    <a:pt x="221703" y="285673"/>
                  </a:lnTo>
                  <a:lnTo>
                    <a:pt x="224129" y="26967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3">
              <a:extLst>
                <a:ext uri="{FF2B5EF4-FFF2-40B4-BE49-F238E27FC236}">
                  <a16:creationId xmlns:a16="http://schemas.microsoft.com/office/drawing/2014/main" id="{B71C7C8E-B7EA-5D20-F32A-5A598672842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15210" y="6175176"/>
              <a:ext cx="1413333" cy="66398"/>
            </a:xfrm>
            <a:prstGeom prst="rect">
              <a:avLst/>
            </a:prstGeom>
          </p:spPr>
        </p:pic>
        <p:sp>
          <p:nvSpPr>
            <p:cNvPr id="42" name="object 44">
              <a:extLst>
                <a:ext uri="{FF2B5EF4-FFF2-40B4-BE49-F238E27FC236}">
                  <a16:creationId xmlns:a16="http://schemas.microsoft.com/office/drawing/2014/main" id="{5555589B-3447-5649-E19B-5A08B305B103}"/>
                </a:ext>
              </a:extLst>
            </p:cNvPr>
            <p:cNvSpPr/>
            <p:nvPr/>
          </p:nvSpPr>
          <p:spPr>
            <a:xfrm>
              <a:off x="5715210" y="6170689"/>
              <a:ext cx="1413510" cy="0"/>
            </a:xfrm>
            <a:custGeom>
              <a:avLst/>
              <a:gdLst/>
              <a:ahLst/>
              <a:cxnLst/>
              <a:rect l="l" t="t" r="r" b="b"/>
              <a:pathLst>
                <a:path w="1413509">
                  <a:moveTo>
                    <a:pt x="0" y="0"/>
                  </a:moveTo>
                  <a:lnTo>
                    <a:pt x="1413333" y="1"/>
                  </a:lnTo>
                </a:path>
              </a:pathLst>
            </a:custGeom>
            <a:ln w="28575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5">
              <a:extLst>
                <a:ext uri="{FF2B5EF4-FFF2-40B4-BE49-F238E27FC236}">
                  <a16:creationId xmlns:a16="http://schemas.microsoft.com/office/drawing/2014/main" id="{DD04C990-B621-D81B-FA11-15434097080E}"/>
                </a:ext>
              </a:extLst>
            </p:cNvPr>
            <p:cNvSpPr/>
            <p:nvPr/>
          </p:nvSpPr>
          <p:spPr>
            <a:xfrm>
              <a:off x="6494263" y="5599975"/>
              <a:ext cx="252729" cy="531495"/>
            </a:xfrm>
            <a:custGeom>
              <a:avLst/>
              <a:gdLst/>
              <a:ahLst/>
              <a:cxnLst/>
              <a:rect l="l" t="t" r="r" b="b"/>
              <a:pathLst>
                <a:path w="252729" h="531495">
                  <a:moveTo>
                    <a:pt x="141939" y="0"/>
                  </a:moveTo>
                  <a:lnTo>
                    <a:pt x="107711" y="29095"/>
                  </a:lnTo>
                  <a:lnTo>
                    <a:pt x="88489" y="73167"/>
                  </a:lnTo>
                  <a:lnTo>
                    <a:pt x="71160" y="133644"/>
                  </a:lnTo>
                  <a:lnTo>
                    <a:pt x="56111" y="207767"/>
                  </a:lnTo>
                  <a:lnTo>
                    <a:pt x="49616" y="249023"/>
                  </a:lnTo>
                  <a:lnTo>
                    <a:pt x="43910" y="292574"/>
                  </a:lnTo>
                  <a:lnTo>
                    <a:pt x="39061" y="338076"/>
                  </a:lnTo>
                  <a:lnTo>
                    <a:pt x="32277" y="433198"/>
                  </a:lnTo>
                  <a:lnTo>
                    <a:pt x="31741" y="455108"/>
                  </a:lnTo>
                  <a:lnTo>
                    <a:pt x="0" y="454332"/>
                  </a:lnTo>
                  <a:lnTo>
                    <a:pt x="36226" y="531440"/>
                  </a:lnTo>
                  <a:lnTo>
                    <a:pt x="76177" y="456194"/>
                  </a:lnTo>
                  <a:lnTo>
                    <a:pt x="44437" y="455418"/>
                  </a:lnTo>
                  <a:lnTo>
                    <a:pt x="44965" y="433805"/>
                  </a:lnTo>
                  <a:lnTo>
                    <a:pt x="51714" y="339201"/>
                  </a:lnTo>
                  <a:lnTo>
                    <a:pt x="56521" y="294072"/>
                  </a:lnTo>
                  <a:lnTo>
                    <a:pt x="62188" y="250836"/>
                  </a:lnTo>
                  <a:lnTo>
                    <a:pt x="68628" y="209920"/>
                  </a:lnTo>
                  <a:lnTo>
                    <a:pt x="75763" y="171717"/>
                  </a:lnTo>
                  <a:lnTo>
                    <a:pt x="91780" y="105035"/>
                  </a:lnTo>
                  <a:lnTo>
                    <a:pt x="109503" y="54050"/>
                  </a:lnTo>
                  <a:lnTo>
                    <a:pt x="136018" y="15052"/>
                  </a:lnTo>
                  <a:lnTo>
                    <a:pt x="143720" y="12728"/>
                  </a:lnTo>
                  <a:lnTo>
                    <a:pt x="181808" y="13296"/>
                  </a:lnTo>
                  <a:lnTo>
                    <a:pt x="229174" y="15839"/>
                  </a:lnTo>
                  <a:lnTo>
                    <a:pt x="246462" y="18771"/>
                  </a:lnTo>
                  <a:lnTo>
                    <a:pt x="252403" y="7546"/>
                  </a:lnTo>
                  <a:lnTo>
                    <a:pt x="200271" y="1274"/>
                  </a:lnTo>
                  <a:lnTo>
                    <a:pt x="182138" y="599"/>
                  </a:lnTo>
                  <a:lnTo>
                    <a:pt x="141939" y="0"/>
                  </a:lnTo>
                  <a:close/>
                </a:path>
              </a:pathLst>
            </a:custGeom>
            <a:solidFill>
              <a:srgbClr val="CD1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6">
              <a:extLst>
                <a:ext uri="{FF2B5EF4-FFF2-40B4-BE49-F238E27FC236}">
                  <a16:creationId xmlns:a16="http://schemas.microsoft.com/office/drawing/2014/main" id="{17C82503-1697-0FCF-AF7B-3C7B5F688FB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90765" y="5647512"/>
              <a:ext cx="114122" cy="395075"/>
            </a:xfrm>
            <a:prstGeom prst="rect">
              <a:avLst/>
            </a:prstGeom>
          </p:spPr>
        </p:pic>
      </p:grpSp>
      <p:grpSp>
        <p:nvGrpSpPr>
          <p:cNvPr id="45" name="object 47">
            <a:extLst>
              <a:ext uri="{FF2B5EF4-FFF2-40B4-BE49-F238E27FC236}">
                <a16:creationId xmlns:a16="http://schemas.microsoft.com/office/drawing/2014/main" id="{AC347F50-2845-2820-F9EE-29D8E28646F5}"/>
              </a:ext>
            </a:extLst>
          </p:cNvPr>
          <p:cNvGrpSpPr/>
          <p:nvPr/>
        </p:nvGrpSpPr>
        <p:grpSpPr>
          <a:xfrm>
            <a:off x="8681275" y="3217760"/>
            <a:ext cx="628650" cy="259079"/>
            <a:chOff x="7605501" y="5355077"/>
            <a:chExt cx="628650" cy="259079"/>
          </a:xfrm>
        </p:grpSpPr>
        <p:pic>
          <p:nvPicPr>
            <p:cNvPr id="46" name="object 48">
              <a:extLst>
                <a:ext uri="{FF2B5EF4-FFF2-40B4-BE49-F238E27FC236}">
                  <a16:creationId xmlns:a16="http://schemas.microsoft.com/office/drawing/2014/main" id="{E0DBF8F5-7021-C2A9-092F-DC0A37BEF93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08676" y="5371766"/>
              <a:ext cx="622049" cy="223682"/>
            </a:xfrm>
            <a:prstGeom prst="rect">
              <a:avLst/>
            </a:prstGeom>
          </p:spPr>
        </p:pic>
        <p:sp>
          <p:nvSpPr>
            <p:cNvPr id="47" name="object 49">
              <a:extLst>
                <a:ext uri="{FF2B5EF4-FFF2-40B4-BE49-F238E27FC236}">
                  <a16:creationId xmlns:a16="http://schemas.microsoft.com/office/drawing/2014/main" id="{FBDAA3EA-2DBD-A7C0-8565-CE378AAC3938}"/>
                </a:ext>
              </a:extLst>
            </p:cNvPr>
            <p:cNvSpPr/>
            <p:nvPr/>
          </p:nvSpPr>
          <p:spPr>
            <a:xfrm>
              <a:off x="7608676" y="5371766"/>
              <a:ext cx="622300" cy="224154"/>
            </a:xfrm>
            <a:custGeom>
              <a:avLst/>
              <a:gdLst/>
              <a:ahLst/>
              <a:cxnLst/>
              <a:rect l="l" t="t" r="r" b="b"/>
              <a:pathLst>
                <a:path w="622300" h="224154">
                  <a:moveTo>
                    <a:pt x="0" y="0"/>
                  </a:moveTo>
                  <a:lnTo>
                    <a:pt x="537432" y="0"/>
                  </a:lnTo>
                  <a:lnTo>
                    <a:pt x="559584" y="30728"/>
                  </a:lnTo>
                  <a:lnTo>
                    <a:pt x="572003" y="48046"/>
                  </a:lnTo>
                  <a:lnTo>
                    <a:pt x="577496" y="55811"/>
                  </a:lnTo>
                  <a:lnTo>
                    <a:pt x="578867" y="57878"/>
                  </a:lnTo>
                  <a:lnTo>
                    <a:pt x="578921" y="58104"/>
                  </a:lnTo>
                  <a:lnTo>
                    <a:pt x="580461" y="60346"/>
                  </a:lnTo>
                  <a:lnTo>
                    <a:pt x="586293" y="68459"/>
                  </a:lnTo>
                  <a:lnTo>
                    <a:pt x="599221" y="86301"/>
                  </a:lnTo>
                  <a:lnTo>
                    <a:pt x="622050" y="117727"/>
                  </a:lnTo>
                  <a:lnTo>
                    <a:pt x="537432" y="223682"/>
                  </a:lnTo>
                  <a:lnTo>
                    <a:pt x="0" y="223682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50">
              <a:extLst>
                <a:ext uri="{FF2B5EF4-FFF2-40B4-BE49-F238E27FC236}">
                  <a16:creationId xmlns:a16="http://schemas.microsoft.com/office/drawing/2014/main" id="{9A32D795-B7B3-3E20-4E17-C023442128C3}"/>
                </a:ext>
              </a:extLst>
            </p:cNvPr>
            <p:cNvSpPr/>
            <p:nvPr/>
          </p:nvSpPr>
          <p:spPr>
            <a:xfrm>
              <a:off x="7608676" y="5364602"/>
              <a:ext cx="537845" cy="0"/>
            </a:xfrm>
            <a:custGeom>
              <a:avLst/>
              <a:gdLst/>
              <a:ahLst/>
              <a:cxnLst/>
              <a:rect l="l" t="t" r="r" b="b"/>
              <a:pathLst>
                <a:path w="537845">
                  <a:moveTo>
                    <a:pt x="0" y="0"/>
                  </a:moveTo>
                  <a:lnTo>
                    <a:pt x="537433" y="1"/>
                  </a:lnTo>
                </a:path>
              </a:pathLst>
            </a:custGeom>
            <a:ln w="190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51">
              <a:extLst>
                <a:ext uri="{FF2B5EF4-FFF2-40B4-BE49-F238E27FC236}">
                  <a16:creationId xmlns:a16="http://schemas.microsoft.com/office/drawing/2014/main" id="{DA83A190-3211-1AAD-CD48-5F4C1482E4C8}"/>
                </a:ext>
              </a:extLst>
            </p:cNvPr>
            <p:cNvSpPr/>
            <p:nvPr/>
          </p:nvSpPr>
          <p:spPr>
            <a:xfrm>
              <a:off x="7606770" y="5604066"/>
              <a:ext cx="537845" cy="0"/>
            </a:xfrm>
            <a:custGeom>
              <a:avLst/>
              <a:gdLst/>
              <a:ahLst/>
              <a:cxnLst/>
              <a:rect l="l" t="t" r="r" b="b"/>
              <a:pathLst>
                <a:path w="537845">
                  <a:moveTo>
                    <a:pt x="0" y="0"/>
                  </a:moveTo>
                  <a:lnTo>
                    <a:pt x="537433" y="1"/>
                  </a:lnTo>
                </a:path>
              </a:pathLst>
            </a:custGeom>
            <a:ln w="190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2">
            <a:extLst>
              <a:ext uri="{FF2B5EF4-FFF2-40B4-BE49-F238E27FC236}">
                <a16:creationId xmlns:a16="http://schemas.microsoft.com/office/drawing/2014/main" id="{C42E85F3-35ED-22F0-45A4-28CC4DE8903F}"/>
              </a:ext>
            </a:extLst>
          </p:cNvPr>
          <p:cNvGrpSpPr/>
          <p:nvPr/>
        </p:nvGrpSpPr>
        <p:grpSpPr>
          <a:xfrm>
            <a:off x="8682544" y="3195904"/>
            <a:ext cx="1418590" cy="908685"/>
            <a:chOff x="7606770" y="5333221"/>
            <a:chExt cx="1418590" cy="908685"/>
          </a:xfrm>
        </p:grpSpPr>
        <p:pic>
          <p:nvPicPr>
            <p:cNvPr id="51" name="object 53">
              <a:extLst>
                <a:ext uri="{FF2B5EF4-FFF2-40B4-BE49-F238E27FC236}">
                  <a16:creationId xmlns:a16="http://schemas.microsoft.com/office/drawing/2014/main" id="{0DA525DF-DC35-4515-7CA6-FA1747664364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99959" y="5371765"/>
              <a:ext cx="622049" cy="223682"/>
            </a:xfrm>
            <a:prstGeom prst="rect">
              <a:avLst/>
            </a:prstGeom>
          </p:spPr>
        </p:pic>
        <p:sp>
          <p:nvSpPr>
            <p:cNvPr id="52" name="object 54">
              <a:extLst>
                <a:ext uri="{FF2B5EF4-FFF2-40B4-BE49-F238E27FC236}">
                  <a16:creationId xmlns:a16="http://schemas.microsoft.com/office/drawing/2014/main" id="{BDD81607-0188-3A68-0CBB-93F139E1EE6D}"/>
                </a:ext>
              </a:extLst>
            </p:cNvPr>
            <p:cNvSpPr/>
            <p:nvPr/>
          </p:nvSpPr>
          <p:spPr>
            <a:xfrm>
              <a:off x="8399959" y="5371765"/>
              <a:ext cx="622300" cy="224154"/>
            </a:xfrm>
            <a:custGeom>
              <a:avLst/>
              <a:gdLst/>
              <a:ahLst/>
              <a:cxnLst/>
              <a:rect l="l" t="t" r="r" b="b"/>
              <a:pathLst>
                <a:path w="622300" h="224154">
                  <a:moveTo>
                    <a:pt x="622050" y="0"/>
                  </a:moveTo>
                  <a:lnTo>
                    <a:pt x="84617" y="0"/>
                  </a:lnTo>
                  <a:lnTo>
                    <a:pt x="62466" y="30728"/>
                  </a:lnTo>
                  <a:lnTo>
                    <a:pt x="50046" y="48046"/>
                  </a:lnTo>
                  <a:lnTo>
                    <a:pt x="44553" y="55811"/>
                  </a:lnTo>
                  <a:lnTo>
                    <a:pt x="43182" y="57878"/>
                  </a:lnTo>
                  <a:lnTo>
                    <a:pt x="43128" y="58104"/>
                  </a:lnTo>
                  <a:lnTo>
                    <a:pt x="41588" y="60346"/>
                  </a:lnTo>
                  <a:lnTo>
                    <a:pt x="35756" y="68459"/>
                  </a:lnTo>
                  <a:lnTo>
                    <a:pt x="22828" y="86301"/>
                  </a:lnTo>
                  <a:lnTo>
                    <a:pt x="0" y="117727"/>
                  </a:lnTo>
                  <a:lnTo>
                    <a:pt x="84617" y="223682"/>
                  </a:lnTo>
                  <a:lnTo>
                    <a:pt x="622050" y="223682"/>
                  </a:lnTo>
                  <a:lnTo>
                    <a:pt x="622050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5">
              <a:extLst>
                <a:ext uri="{FF2B5EF4-FFF2-40B4-BE49-F238E27FC236}">
                  <a16:creationId xmlns:a16="http://schemas.microsoft.com/office/drawing/2014/main" id="{19E39E02-995A-456C-B63D-5DEA3EE19062}"/>
                </a:ext>
              </a:extLst>
            </p:cNvPr>
            <p:cNvSpPr/>
            <p:nvPr/>
          </p:nvSpPr>
          <p:spPr>
            <a:xfrm>
              <a:off x="8484576" y="5364601"/>
              <a:ext cx="537845" cy="0"/>
            </a:xfrm>
            <a:custGeom>
              <a:avLst/>
              <a:gdLst/>
              <a:ahLst/>
              <a:cxnLst/>
              <a:rect l="l" t="t" r="r" b="b"/>
              <a:pathLst>
                <a:path w="537845">
                  <a:moveTo>
                    <a:pt x="0" y="0"/>
                  </a:moveTo>
                  <a:lnTo>
                    <a:pt x="537433" y="1"/>
                  </a:lnTo>
                </a:path>
              </a:pathLst>
            </a:custGeom>
            <a:ln w="190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6">
              <a:extLst>
                <a:ext uri="{FF2B5EF4-FFF2-40B4-BE49-F238E27FC236}">
                  <a16:creationId xmlns:a16="http://schemas.microsoft.com/office/drawing/2014/main" id="{A210516F-81B1-6A6C-1368-EAEB9FB41ECE}"/>
                </a:ext>
              </a:extLst>
            </p:cNvPr>
            <p:cNvSpPr/>
            <p:nvPr/>
          </p:nvSpPr>
          <p:spPr>
            <a:xfrm>
              <a:off x="8482670" y="5604066"/>
              <a:ext cx="537845" cy="0"/>
            </a:xfrm>
            <a:custGeom>
              <a:avLst/>
              <a:gdLst/>
              <a:ahLst/>
              <a:cxnLst/>
              <a:rect l="l" t="t" r="r" b="b"/>
              <a:pathLst>
                <a:path w="537845">
                  <a:moveTo>
                    <a:pt x="0" y="0"/>
                  </a:moveTo>
                  <a:lnTo>
                    <a:pt x="537433" y="1"/>
                  </a:lnTo>
                </a:path>
              </a:pathLst>
            </a:custGeom>
            <a:ln w="190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7">
              <a:extLst>
                <a:ext uri="{FF2B5EF4-FFF2-40B4-BE49-F238E27FC236}">
                  <a16:creationId xmlns:a16="http://schemas.microsoft.com/office/drawing/2014/main" id="{2131BB68-5324-D96A-2D7B-B96E0C49FA9D}"/>
                </a:ext>
              </a:extLst>
            </p:cNvPr>
            <p:cNvSpPr/>
            <p:nvPr/>
          </p:nvSpPr>
          <p:spPr>
            <a:xfrm>
              <a:off x="8304521" y="5333221"/>
              <a:ext cx="167005" cy="299085"/>
            </a:xfrm>
            <a:custGeom>
              <a:avLst/>
              <a:gdLst/>
              <a:ahLst/>
              <a:cxnLst/>
              <a:rect l="l" t="t" r="r" b="b"/>
              <a:pathLst>
                <a:path w="167004" h="299085">
                  <a:moveTo>
                    <a:pt x="165413" y="0"/>
                  </a:moveTo>
                  <a:lnTo>
                    <a:pt x="104928" y="12716"/>
                  </a:lnTo>
                  <a:lnTo>
                    <a:pt x="52204" y="46134"/>
                  </a:lnTo>
                  <a:lnTo>
                    <a:pt x="14602" y="93828"/>
                  </a:lnTo>
                  <a:lnTo>
                    <a:pt x="999" y="135738"/>
                  </a:lnTo>
                  <a:lnTo>
                    <a:pt x="0" y="150360"/>
                  </a:lnTo>
                  <a:lnTo>
                    <a:pt x="947" y="164938"/>
                  </a:lnTo>
                  <a:lnTo>
                    <a:pt x="13821" y="206679"/>
                  </a:lnTo>
                  <a:lnTo>
                    <a:pt x="50178" y="255087"/>
                  </a:lnTo>
                  <a:lnTo>
                    <a:pt x="73786" y="269373"/>
                  </a:lnTo>
                  <a:lnTo>
                    <a:pt x="63543" y="298959"/>
                  </a:lnTo>
                  <a:lnTo>
                    <a:pt x="158573" y="286504"/>
                  </a:lnTo>
                  <a:lnTo>
                    <a:pt x="91591" y="217953"/>
                  </a:lnTo>
                  <a:lnTo>
                    <a:pt x="83348" y="241759"/>
                  </a:lnTo>
                  <a:lnTo>
                    <a:pt x="68619" y="232846"/>
                  </a:lnTo>
                  <a:lnTo>
                    <a:pt x="39611" y="194053"/>
                  </a:lnTo>
                  <a:lnTo>
                    <a:pt x="28638" y="150409"/>
                  </a:lnTo>
                  <a:lnTo>
                    <a:pt x="29381" y="139542"/>
                  </a:lnTo>
                  <a:lnTo>
                    <a:pt x="53624" y="86277"/>
                  </a:lnTo>
                  <a:lnTo>
                    <a:pt x="92448" y="51497"/>
                  </a:lnTo>
                  <a:lnTo>
                    <a:pt x="141169" y="31262"/>
                  </a:lnTo>
                  <a:lnTo>
                    <a:pt x="166980" y="28531"/>
                  </a:lnTo>
                  <a:lnTo>
                    <a:pt x="16541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8">
              <a:extLst>
                <a:ext uri="{FF2B5EF4-FFF2-40B4-BE49-F238E27FC236}">
                  <a16:creationId xmlns:a16="http://schemas.microsoft.com/office/drawing/2014/main" id="{65367FFD-B311-DF28-E5A3-E172396F7E1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06770" y="6175176"/>
              <a:ext cx="1413333" cy="66398"/>
            </a:xfrm>
            <a:prstGeom prst="rect">
              <a:avLst/>
            </a:prstGeom>
          </p:spPr>
        </p:pic>
        <p:sp>
          <p:nvSpPr>
            <p:cNvPr id="57" name="object 59">
              <a:extLst>
                <a:ext uri="{FF2B5EF4-FFF2-40B4-BE49-F238E27FC236}">
                  <a16:creationId xmlns:a16="http://schemas.microsoft.com/office/drawing/2014/main" id="{4113F169-1C41-6FC6-56FC-F8A36223A95F}"/>
                </a:ext>
              </a:extLst>
            </p:cNvPr>
            <p:cNvSpPr/>
            <p:nvPr/>
          </p:nvSpPr>
          <p:spPr>
            <a:xfrm>
              <a:off x="7606770" y="6170689"/>
              <a:ext cx="1413510" cy="0"/>
            </a:xfrm>
            <a:custGeom>
              <a:avLst/>
              <a:gdLst/>
              <a:ahLst/>
              <a:cxnLst/>
              <a:rect l="l" t="t" r="r" b="b"/>
              <a:pathLst>
                <a:path w="1413509">
                  <a:moveTo>
                    <a:pt x="0" y="0"/>
                  </a:moveTo>
                  <a:lnTo>
                    <a:pt x="1413333" y="1"/>
                  </a:lnTo>
                </a:path>
              </a:pathLst>
            </a:custGeom>
            <a:ln w="28575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60">
              <a:extLst>
                <a:ext uri="{FF2B5EF4-FFF2-40B4-BE49-F238E27FC236}">
                  <a16:creationId xmlns:a16="http://schemas.microsoft.com/office/drawing/2014/main" id="{4EDBFB72-C59D-2F93-698F-F372E4F0C6DD}"/>
                </a:ext>
              </a:extLst>
            </p:cNvPr>
            <p:cNvSpPr/>
            <p:nvPr/>
          </p:nvSpPr>
          <p:spPr>
            <a:xfrm>
              <a:off x="8359204" y="5588226"/>
              <a:ext cx="260985" cy="539750"/>
            </a:xfrm>
            <a:custGeom>
              <a:avLst/>
              <a:gdLst/>
              <a:ahLst/>
              <a:cxnLst/>
              <a:rect l="l" t="t" r="r" b="b"/>
              <a:pathLst>
                <a:path w="260984" h="539750">
                  <a:moveTo>
                    <a:pt x="145352" y="0"/>
                  </a:moveTo>
                  <a:lnTo>
                    <a:pt x="105380" y="33015"/>
                  </a:lnTo>
                  <a:lnTo>
                    <a:pt x="85523" y="78496"/>
                  </a:lnTo>
                  <a:lnTo>
                    <a:pt x="67970" y="139737"/>
                  </a:lnTo>
                  <a:lnTo>
                    <a:pt x="52815" y="214376"/>
                  </a:lnTo>
                  <a:lnTo>
                    <a:pt x="46287" y="255845"/>
                  </a:lnTo>
                  <a:lnTo>
                    <a:pt x="40554" y="299592"/>
                  </a:lnTo>
                  <a:lnTo>
                    <a:pt x="35681" y="345328"/>
                  </a:lnTo>
                  <a:lnTo>
                    <a:pt x="28873" y="440773"/>
                  </a:lnTo>
                  <a:lnTo>
                    <a:pt x="28566" y="453347"/>
                  </a:lnTo>
                  <a:lnTo>
                    <a:pt x="0" y="452648"/>
                  </a:lnTo>
                  <a:lnTo>
                    <a:pt x="40754" y="539395"/>
                  </a:lnTo>
                  <a:lnTo>
                    <a:pt x="85699" y="454743"/>
                  </a:lnTo>
                  <a:lnTo>
                    <a:pt x="57132" y="454045"/>
                  </a:lnTo>
                  <a:lnTo>
                    <a:pt x="57424" y="442139"/>
                  </a:lnTo>
                  <a:lnTo>
                    <a:pt x="64148" y="347859"/>
                  </a:lnTo>
                  <a:lnTo>
                    <a:pt x="68931" y="302963"/>
                  </a:lnTo>
                  <a:lnTo>
                    <a:pt x="74573" y="259924"/>
                  </a:lnTo>
                  <a:lnTo>
                    <a:pt x="80979" y="219222"/>
                  </a:lnTo>
                  <a:lnTo>
                    <a:pt x="88069" y="181257"/>
                  </a:lnTo>
                  <a:lnTo>
                    <a:pt x="103938" y="115187"/>
                  </a:lnTo>
                  <a:lnTo>
                    <a:pt x="121302" y="65208"/>
                  </a:lnTo>
                  <a:lnTo>
                    <a:pt x="144508" y="30102"/>
                  </a:lnTo>
                  <a:lnTo>
                    <a:pt x="149362" y="28637"/>
                  </a:lnTo>
                  <a:lnTo>
                    <a:pt x="186128" y="29186"/>
                  </a:lnTo>
                  <a:lnTo>
                    <a:pt x="232971" y="31699"/>
                  </a:lnTo>
                  <a:lnTo>
                    <a:pt x="247276" y="33741"/>
                  </a:lnTo>
                  <a:lnTo>
                    <a:pt x="247350" y="33602"/>
                  </a:lnTo>
                  <a:lnTo>
                    <a:pt x="249015" y="33904"/>
                  </a:lnTo>
                  <a:lnTo>
                    <a:pt x="247472" y="33370"/>
                  </a:lnTo>
                  <a:lnTo>
                    <a:pt x="260644" y="8486"/>
                  </a:lnTo>
                  <a:lnTo>
                    <a:pt x="221568" y="2183"/>
                  </a:lnTo>
                  <a:lnTo>
                    <a:pt x="186872" y="619"/>
                  </a:lnTo>
                  <a:lnTo>
                    <a:pt x="14535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61">
            <a:extLst>
              <a:ext uri="{FF2B5EF4-FFF2-40B4-BE49-F238E27FC236}">
                <a16:creationId xmlns:a16="http://schemas.microsoft.com/office/drawing/2014/main" id="{1CFE3F70-0330-6C8C-7E98-972045B25A6B}"/>
              </a:ext>
            </a:extLst>
          </p:cNvPr>
          <p:cNvSpPr txBox="1"/>
          <p:nvPr/>
        </p:nvSpPr>
        <p:spPr>
          <a:xfrm>
            <a:off x="6786722" y="3498499"/>
            <a:ext cx="415290" cy="17632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050" spc="30" dirty="0">
                <a:latin typeface="Cambria Math"/>
                <a:cs typeface="Cambria Math"/>
              </a:rPr>
              <a:t>𝑡</a:t>
            </a:r>
            <a:r>
              <a:rPr sz="1050" dirty="0">
                <a:latin typeface="Cambria Math"/>
                <a:cs typeface="Cambria Math"/>
              </a:rPr>
              <a:t>~</a:t>
            </a:r>
            <a:r>
              <a:rPr sz="1050" spc="5" dirty="0">
                <a:latin typeface="Cambria Math"/>
                <a:cs typeface="Cambria Math"/>
              </a:rPr>
              <a:t>5</a:t>
            </a:r>
            <a:r>
              <a:rPr sz="1050" spc="-10" dirty="0">
                <a:latin typeface="Cambria Math"/>
                <a:cs typeface="Cambria Math"/>
              </a:rPr>
              <a:t> </a:t>
            </a:r>
            <a:r>
              <a:rPr sz="1050" spc="5" dirty="0">
                <a:latin typeface="Cambria Math"/>
                <a:cs typeface="Cambria Math"/>
              </a:rPr>
              <a:t>𝜇</a:t>
            </a:r>
            <a:r>
              <a:rPr sz="1050" spc="15" dirty="0">
                <a:latin typeface="Cambria Math"/>
                <a:cs typeface="Cambria Math"/>
              </a:rPr>
              <a:t>𝑠</a:t>
            </a:r>
            <a:endParaRPr sz="1050">
              <a:latin typeface="Cambria Math"/>
              <a:cs typeface="Cambria Math"/>
            </a:endParaRPr>
          </a:p>
        </p:txBody>
      </p:sp>
      <p:sp>
        <p:nvSpPr>
          <p:cNvPr id="60" name="object 62">
            <a:extLst>
              <a:ext uri="{FF2B5EF4-FFF2-40B4-BE49-F238E27FC236}">
                <a16:creationId xmlns:a16="http://schemas.microsoft.com/office/drawing/2014/main" id="{77BB608D-E41F-00E4-F03A-C6A3A9B52696}"/>
              </a:ext>
            </a:extLst>
          </p:cNvPr>
          <p:cNvSpPr txBox="1"/>
          <p:nvPr/>
        </p:nvSpPr>
        <p:spPr>
          <a:xfrm>
            <a:off x="8676962" y="3502536"/>
            <a:ext cx="490220" cy="17632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050" spc="30" dirty="0">
                <a:latin typeface="Cambria Math"/>
                <a:cs typeface="Cambria Math"/>
              </a:rPr>
              <a:t>𝑡</a:t>
            </a:r>
            <a:r>
              <a:rPr sz="1050" dirty="0">
                <a:latin typeface="Cambria Math"/>
                <a:cs typeface="Cambria Math"/>
              </a:rPr>
              <a:t>~1</a:t>
            </a:r>
            <a:r>
              <a:rPr sz="1050" spc="5" dirty="0">
                <a:latin typeface="Cambria Math"/>
                <a:cs typeface="Cambria Math"/>
              </a:rPr>
              <a:t>5</a:t>
            </a:r>
            <a:r>
              <a:rPr sz="1050" spc="-10" dirty="0">
                <a:latin typeface="Cambria Math"/>
                <a:cs typeface="Cambria Math"/>
              </a:rPr>
              <a:t> </a:t>
            </a:r>
            <a:r>
              <a:rPr sz="1050" spc="5" dirty="0">
                <a:latin typeface="Cambria Math"/>
                <a:cs typeface="Cambria Math"/>
              </a:rPr>
              <a:t>𝜇</a:t>
            </a:r>
            <a:r>
              <a:rPr sz="1050" spc="15" dirty="0">
                <a:latin typeface="Cambria Math"/>
                <a:cs typeface="Cambria Math"/>
              </a:rPr>
              <a:t>𝑠</a:t>
            </a:r>
            <a:endParaRPr sz="1050">
              <a:latin typeface="Cambria Math"/>
              <a:cs typeface="Cambria Math"/>
            </a:endParaRPr>
          </a:p>
        </p:txBody>
      </p:sp>
      <p:sp>
        <p:nvSpPr>
          <p:cNvPr id="61" name="object 64">
            <a:extLst>
              <a:ext uri="{FF2B5EF4-FFF2-40B4-BE49-F238E27FC236}">
                <a16:creationId xmlns:a16="http://schemas.microsoft.com/office/drawing/2014/main" id="{FB7B413A-75FB-D0A8-0EB7-DC2D0E9D1AC2}"/>
              </a:ext>
            </a:extLst>
          </p:cNvPr>
          <p:cNvSpPr txBox="1"/>
          <p:nvPr/>
        </p:nvSpPr>
        <p:spPr>
          <a:xfrm>
            <a:off x="5778008" y="3490561"/>
            <a:ext cx="3803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dirty="0">
                <a:solidFill>
                  <a:srgbClr val="CD13CC"/>
                </a:solidFill>
                <a:latin typeface="Calibri"/>
                <a:cs typeface="Calibri"/>
              </a:rPr>
              <a:t>Hot</a:t>
            </a:r>
            <a:r>
              <a:rPr sz="800" spc="-15" dirty="0">
                <a:solidFill>
                  <a:srgbClr val="CD13CC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CD13CC"/>
                </a:solidFill>
                <a:latin typeface="Calibri"/>
                <a:cs typeface="Calibri"/>
              </a:rPr>
              <a:t>s</a:t>
            </a:r>
            <a:r>
              <a:rPr sz="800" dirty="0">
                <a:solidFill>
                  <a:srgbClr val="CD13CC"/>
                </a:solidFill>
                <a:latin typeface="Calibri"/>
                <a:cs typeface="Calibri"/>
              </a:rPr>
              <a:t>pot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2" name="object 10">
            <a:extLst>
              <a:ext uri="{FF2B5EF4-FFF2-40B4-BE49-F238E27FC236}">
                <a16:creationId xmlns:a16="http://schemas.microsoft.com/office/drawing/2014/main" id="{ABE1C549-FA5C-0CC1-2D39-CC35F443303B}"/>
              </a:ext>
            </a:extLst>
          </p:cNvPr>
          <p:cNvSpPr txBox="1"/>
          <p:nvPr/>
        </p:nvSpPr>
        <p:spPr>
          <a:xfrm>
            <a:off x="7782308" y="1543922"/>
            <a:ext cx="1184910" cy="537198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107950" rIns="0" bIns="0" rtlCol="0">
            <a:spAutoFit/>
          </a:bodyPr>
          <a:lstStyle/>
          <a:p>
            <a:pPr marL="199390" marR="145415" indent="-46990">
              <a:lnSpc>
                <a:spcPct val="101200"/>
              </a:lnSpc>
              <a:spcBef>
                <a:spcPts val="850"/>
              </a:spcBef>
            </a:pPr>
            <a:r>
              <a:rPr sz="1400" dirty="0">
                <a:latin typeface="Calibri"/>
                <a:cs typeface="Calibri"/>
              </a:rPr>
              <a:t>P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dirty="0">
                <a:latin typeface="Calibri"/>
                <a:cs typeface="Calibri"/>
              </a:rPr>
              <a:t>pa</a:t>
            </a:r>
            <a:r>
              <a:rPr sz="1400" spc="-25" dirty="0">
                <a:latin typeface="Calibri"/>
                <a:cs typeface="Calibri"/>
              </a:rPr>
              <a:t>g</a:t>
            </a:r>
            <a:r>
              <a:rPr sz="1400" spc="-10" dirty="0">
                <a:latin typeface="Calibri"/>
                <a:cs typeface="Calibri"/>
              </a:rPr>
              <a:t>a</a:t>
            </a:r>
            <a:r>
              <a:rPr sz="1400" spc="5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dirty="0">
                <a:latin typeface="Calibri"/>
                <a:cs typeface="Calibri"/>
              </a:rPr>
              <a:t>n  </a:t>
            </a:r>
            <a:r>
              <a:rPr sz="1400" spc="-5" dirty="0">
                <a:latin typeface="Calibri"/>
                <a:cs typeface="Calibri"/>
              </a:rPr>
              <a:t>probability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3" name="object 3">
            <a:extLst>
              <a:ext uri="{FF2B5EF4-FFF2-40B4-BE49-F238E27FC236}">
                <a16:creationId xmlns:a16="http://schemas.microsoft.com/office/drawing/2014/main" id="{1477D0EB-36F4-542C-9BA9-44D6050BDC52}"/>
              </a:ext>
            </a:extLst>
          </p:cNvPr>
          <p:cNvGrpSpPr/>
          <p:nvPr/>
        </p:nvGrpSpPr>
        <p:grpSpPr>
          <a:xfrm>
            <a:off x="4591252" y="4180185"/>
            <a:ext cx="5957570" cy="2198370"/>
            <a:chOff x="3186818" y="905606"/>
            <a:chExt cx="5957570" cy="2198370"/>
          </a:xfrm>
        </p:grpSpPr>
        <p:pic>
          <p:nvPicPr>
            <p:cNvPr id="64" name="object 4">
              <a:extLst>
                <a:ext uri="{FF2B5EF4-FFF2-40B4-BE49-F238E27FC236}">
                  <a16:creationId xmlns:a16="http://schemas.microsoft.com/office/drawing/2014/main" id="{24A9DF6D-E526-A573-2095-4EBFE7ACF120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10265" y="905606"/>
              <a:ext cx="2833734" cy="2197889"/>
            </a:xfrm>
            <a:prstGeom prst="rect">
              <a:avLst/>
            </a:prstGeom>
          </p:spPr>
        </p:pic>
        <p:pic>
          <p:nvPicPr>
            <p:cNvPr id="65" name="object 5">
              <a:extLst>
                <a:ext uri="{FF2B5EF4-FFF2-40B4-BE49-F238E27FC236}">
                  <a16:creationId xmlns:a16="http://schemas.microsoft.com/office/drawing/2014/main" id="{6AC5199D-E8A4-5B0C-F284-AAD367372C8E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86818" y="930861"/>
              <a:ext cx="2776235" cy="1628724"/>
            </a:xfrm>
            <a:prstGeom prst="rect">
              <a:avLst/>
            </a:prstGeom>
          </p:spPr>
        </p:pic>
        <p:sp>
          <p:nvSpPr>
            <p:cNvPr id="66" name="object 6">
              <a:extLst>
                <a:ext uri="{FF2B5EF4-FFF2-40B4-BE49-F238E27FC236}">
                  <a16:creationId xmlns:a16="http://schemas.microsoft.com/office/drawing/2014/main" id="{E068EFE7-1DE6-2D7B-5403-0648B480BCA2}"/>
                </a:ext>
              </a:extLst>
            </p:cNvPr>
            <p:cNvSpPr/>
            <p:nvPr/>
          </p:nvSpPr>
          <p:spPr>
            <a:xfrm>
              <a:off x="5922793" y="1621845"/>
              <a:ext cx="418465" cy="259079"/>
            </a:xfrm>
            <a:custGeom>
              <a:avLst/>
              <a:gdLst/>
              <a:ahLst/>
              <a:cxnLst/>
              <a:rect l="l" t="t" r="r" b="b"/>
              <a:pathLst>
                <a:path w="418464" h="259080">
                  <a:moveTo>
                    <a:pt x="0" y="64745"/>
                  </a:moveTo>
                  <a:lnTo>
                    <a:pt x="288796" y="64745"/>
                  </a:lnTo>
                  <a:lnTo>
                    <a:pt x="288796" y="0"/>
                  </a:lnTo>
                  <a:lnTo>
                    <a:pt x="418288" y="129491"/>
                  </a:lnTo>
                  <a:lnTo>
                    <a:pt x="288796" y="258983"/>
                  </a:lnTo>
                  <a:lnTo>
                    <a:pt x="288796" y="194237"/>
                  </a:lnTo>
                  <a:lnTo>
                    <a:pt x="0" y="194237"/>
                  </a:lnTo>
                  <a:lnTo>
                    <a:pt x="0" y="6474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15">
            <a:extLst>
              <a:ext uri="{FF2B5EF4-FFF2-40B4-BE49-F238E27FC236}">
                <a16:creationId xmlns:a16="http://schemas.microsoft.com/office/drawing/2014/main" id="{34D7E22E-837E-88BA-4DCC-81BA9BF06A04}"/>
              </a:ext>
            </a:extLst>
          </p:cNvPr>
          <p:cNvSpPr txBox="1"/>
          <p:nvPr/>
        </p:nvSpPr>
        <p:spPr>
          <a:xfrm>
            <a:off x="1618976" y="4375060"/>
            <a:ext cx="2804795" cy="1734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Basic</a:t>
            </a:r>
            <a:r>
              <a:rPr sz="1600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principle:</a:t>
            </a:r>
            <a:endParaRPr sz="1600" dirty="0">
              <a:latin typeface="Calibri"/>
              <a:cs typeface="Calibri"/>
            </a:endParaRPr>
          </a:p>
          <a:p>
            <a:pPr marL="298450" marR="5080" indent="-285750">
              <a:lnSpc>
                <a:spcPct val="99800"/>
              </a:lnSpc>
              <a:spcBef>
                <a:spcPts val="15"/>
              </a:spcBef>
              <a:buChar char="-"/>
              <a:tabLst>
                <a:tab pos="297815" algn="l"/>
                <a:tab pos="298450" algn="l"/>
              </a:tabLst>
            </a:pPr>
            <a:r>
              <a:rPr sz="1600" dirty="0">
                <a:latin typeface="Calibri"/>
                <a:cs typeface="Calibri"/>
              </a:rPr>
              <a:t>HV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segments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on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the top: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GEM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protection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against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regular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discharges</a:t>
            </a:r>
            <a:endParaRPr sz="1600" dirty="0">
              <a:latin typeface="Calibri"/>
              <a:cs typeface="Calibri"/>
            </a:endParaRPr>
          </a:p>
          <a:p>
            <a:pPr marL="298450" marR="117475" indent="-285750" algn="just">
              <a:lnSpc>
                <a:spcPts val="1930"/>
              </a:lnSpc>
              <a:spcBef>
                <a:spcPts val="35"/>
              </a:spcBef>
              <a:buChar char="-"/>
              <a:tabLst>
                <a:tab pos="298450" algn="l"/>
              </a:tabLst>
            </a:pPr>
            <a:r>
              <a:rPr sz="1600" dirty="0">
                <a:latin typeface="Calibri"/>
                <a:cs typeface="Calibri"/>
              </a:rPr>
              <a:t>HV </a:t>
            </a:r>
            <a:r>
              <a:rPr sz="1600" spc="-5" dirty="0">
                <a:latin typeface="Calibri"/>
                <a:cs typeface="Calibri"/>
              </a:rPr>
              <a:t>segments </a:t>
            </a:r>
            <a:r>
              <a:rPr sz="1600" dirty="0">
                <a:latin typeface="Calibri"/>
                <a:cs typeface="Calibri"/>
              </a:rPr>
              <a:t>on </a:t>
            </a:r>
            <a:r>
              <a:rPr sz="1600" spc="-5" dirty="0">
                <a:latin typeface="Calibri"/>
                <a:cs typeface="Calibri"/>
              </a:rPr>
              <a:t>the </a:t>
            </a:r>
            <a:r>
              <a:rPr sz="1600" spc="-10" dirty="0">
                <a:latin typeface="Calibri"/>
                <a:cs typeface="Calibri"/>
              </a:rPr>
              <a:t>bottom: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protection </a:t>
            </a:r>
            <a:r>
              <a:rPr sz="1600" spc="-15" dirty="0">
                <a:latin typeface="Calibri"/>
                <a:cs typeface="Calibri"/>
              </a:rPr>
              <a:t>against </a:t>
            </a:r>
            <a:r>
              <a:rPr sz="1600" spc="-10" dirty="0">
                <a:latin typeface="Calibri"/>
                <a:cs typeface="Calibri"/>
              </a:rPr>
              <a:t>discharge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propagation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40613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95434F-8EDE-65B0-E2E1-6AD5FF9C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03149"/>
            <a:ext cx="8342201" cy="1477328"/>
          </a:xfrm>
        </p:spPr>
        <p:txBody>
          <a:bodyPr/>
          <a:lstStyle/>
          <a:p>
            <a:r>
              <a:rPr lang="en-US" sz="2400" dirty="0"/>
              <a:t>Lessons Learnt: Discharge Protection, GEM Foils double segmented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140228B-213F-ED22-3DBF-1004CCA1A6AC}"/>
              </a:ext>
            </a:extLst>
          </p:cNvPr>
          <p:cNvSpPr txBox="1"/>
          <p:nvPr/>
        </p:nvSpPr>
        <p:spPr>
          <a:xfrm rot="20867309">
            <a:off x="7262514" y="596546"/>
            <a:ext cx="2280684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Side</a:t>
            </a:r>
            <a:r>
              <a:rPr lang="en-US" spc="-15" dirty="0">
                <a:solidFill>
                  <a:srgbClr val="FF0000"/>
                </a:solidFill>
              </a:rPr>
              <a:t> </a:t>
            </a:r>
            <a:r>
              <a:rPr lang="en-US" spc="-45" dirty="0">
                <a:solidFill>
                  <a:srgbClr val="FF0000"/>
                </a:solidFill>
              </a:rPr>
              <a:t>Effect</a:t>
            </a:r>
            <a:r>
              <a:rPr lang="en-US" spc="-15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spc="-20" dirty="0">
                <a:solidFill>
                  <a:srgbClr val="FF0000"/>
                </a:solidFill>
              </a:rPr>
              <a:t> Crosstalk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627EB-1E23-6F4E-EFD3-8976B0D2C6B3}"/>
              </a:ext>
            </a:extLst>
          </p:cNvPr>
          <p:cNvSpPr txBox="1"/>
          <p:nvPr/>
        </p:nvSpPr>
        <p:spPr>
          <a:xfrm>
            <a:off x="1694120" y="1101875"/>
            <a:ext cx="8612372" cy="107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184150">
              <a:lnSpc>
                <a:spcPts val="1900"/>
              </a:lnSpc>
              <a:spcBef>
                <a:spcPts val="60"/>
              </a:spcBef>
            </a:pPr>
            <a:r>
              <a:rPr lang="en-US" spc="-10" dirty="0">
                <a:latin typeface="Calibri"/>
                <a:cs typeface="Calibri"/>
              </a:rPr>
              <a:t>Reducing </a:t>
            </a:r>
            <a:r>
              <a:rPr lang="en-US" spc="-5" dirty="0">
                <a:latin typeface="Calibri"/>
                <a:cs typeface="Calibri"/>
              </a:rPr>
              <a:t>the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size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of </a:t>
            </a:r>
            <a:r>
              <a:rPr lang="en-US" spc="-5" dirty="0">
                <a:latin typeface="Calibri"/>
                <a:cs typeface="Calibri"/>
              </a:rPr>
              <a:t>the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HV </a:t>
            </a:r>
            <a:r>
              <a:rPr lang="en-US" spc="-5" dirty="0">
                <a:latin typeface="Calibri"/>
                <a:cs typeface="Calibri"/>
              </a:rPr>
              <a:t>segments</a:t>
            </a:r>
            <a:r>
              <a:rPr lang="en-US" dirty="0">
                <a:latin typeface="Calibri"/>
                <a:cs typeface="Calibri"/>
              </a:rPr>
              <a:t> on</a:t>
            </a:r>
            <a:r>
              <a:rPr lang="en-US" spc="-5" dirty="0">
                <a:latin typeface="Calibri"/>
                <a:cs typeface="Calibri"/>
              </a:rPr>
              <a:t> the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last</a:t>
            </a:r>
            <a:r>
              <a:rPr lang="en-US" dirty="0">
                <a:latin typeface="Calibri"/>
                <a:cs typeface="Calibri"/>
              </a:rPr>
              <a:t> GEM </a:t>
            </a:r>
            <a:r>
              <a:rPr lang="en-US" spc="-350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increases the</a:t>
            </a:r>
            <a:r>
              <a:rPr lang="en-US" dirty="0">
                <a:latin typeface="Calibri"/>
                <a:cs typeface="Calibri"/>
              </a:rPr>
              <a:t> HF </a:t>
            </a:r>
            <a:r>
              <a:rPr lang="en-US" spc="-5" dirty="0">
                <a:latin typeface="Calibri"/>
                <a:cs typeface="Calibri"/>
              </a:rPr>
              <a:t>impedance </a:t>
            </a:r>
            <a:r>
              <a:rPr lang="en-US" spc="-10" dirty="0">
                <a:latin typeface="Calibri"/>
                <a:cs typeface="Calibri"/>
              </a:rPr>
              <a:t>to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ground </a:t>
            </a:r>
            <a:r>
              <a:rPr lang="en-US" b="1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lang="en-US" spc="250" dirty="0">
                <a:latin typeface="Times New Roman"/>
                <a:cs typeface="Times New Roman"/>
              </a:rPr>
              <a:t> </a:t>
            </a:r>
            <a:r>
              <a:rPr lang="en-US" spc="-5" dirty="0">
                <a:latin typeface="Calibri"/>
                <a:cs typeface="Calibri"/>
              </a:rPr>
              <a:t>Induces</a:t>
            </a:r>
            <a:r>
              <a:rPr lang="en-US" spc="-10" dirty="0">
                <a:latin typeface="Calibri"/>
                <a:cs typeface="Calibri"/>
              </a:rPr>
              <a:t> cross-talk;</a:t>
            </a:r>
            <a:r>
              <a:rPr lang="en-US" spc="-5" dirty="0">
                <a:cs typeface="Calibri"/>
              </a:rPr>
              <a:t> In</a:t>
            </a:r>
            <a:r>
              <a:rPr lang="en-US" spc="-10" dirty="0">
                <a:cs typeface="Calibri"/>
              </a:rPr>
              <a:t> case</a:t>
            </a:r>
            <a:r>
              <a:rPr lang="en-US" dirty="0">
                <a:cs typeface="Calibri"/>
              </a:rPr>
              <a:t> of</a:t>
            </a:r>
            <a:r>
              <a:rPr lang="en-US" spc="-5" dirty="0">
                <a:cs typeface="Calibri"/>
              </a:rPr>
              <a:t> </a:t>
            </a:r>
            <a:r>
              <a:rPr lang="en-US" spc="-10" dirty="0">
                <a:cs typeface="Calibri"/>
              </a:rPr>
              <a:t>large</a:t>
            </a:r>
            <a:r>
              <a:rPr lang="en-US" spc="-5" dirty="0">
                <a:cs typeface="Calibri"/>
              </a:rPr>
              <a:t> signal</a:t>
            </a:r>
            <a:r>
              <a:rPr lang="en-US" spc="-10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amplitudes,</a:t>
            </a:r>
            <a:r>
              <a:rPr lang="en-US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the corresponding </a:t>
            </a:r>
            <a:r>
              <a:rPr lang="en-US" spc="-350" dirty="0">
                <a:cs typeface="Calibri"/>
              </a:rPr>
              <a:t> </a:t>
            </a:r>
            <a:r>
              <a:rPr lang="en-US" spc="-10" dirty="0">
                <a:cs typeface="Calibri"/>
              </a:rPr>
              <a:t>crosstalk </a:t>
            </a:r>
            <a:r>
              <a:rPr lang="en-US" spc="-5" dirty="0">
                <a:cs typeface="Calibri"/>
              </a:rPr>
              <a:t>signals</a:t>
            </a:r>
            <a:r>
              <a:rPr lang="en-US" dirty="0">
                <a:cs typeface="Calibri"/>
              </a:rPr>
              <a:t> </a:t>
            </a:r>
            <a:r>
              <a:rPr lang="en-US" spc="-10" dirty="0">
                <a:cs typeface="Calibri"/>
              </a:rPr>
              <a:t>can</a:t>
            </a:r>
            <a:r>
              <a:rPr lang="en-US" spc="-5" dirty="0">
                <a:cs typeface="Calibri"/>
              </a:rPr>
              <a:t> trigger</a:t>
            </a:r>
            <a:r>
              <a:rPr lang="en-US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the</a:t>
            </a:r>
            <a:r>
              <a:rPr lang="en-US" spc="5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electronics</a:t>
            </a:r>
            <a:endParaRPr lang="en-US" dirty="0"/>
          </a:p>
          <a:p>
            <a:pPr marL="63500" marR="184150">
              <a:lnSpc>
                <a:spcPts val="1900"/>
              </a:lnSpc>
              <a:spcBef>
                <a:spcPts val="60"/>
              </a:spcBef>
            </a:pPr>
            <a:endParaRPr lang="en-US" dirty="0">
              <a:latin typeface="Calibri"/>
              <a:cs typeface="Calibri"/>
            </a:endParaRPr>
          </a:p>
        </p:txBody>
      </p:sp>
      <p:grpSp>
        <p:nvGrpSpPr>
          <p:cNvPr id="68" name="object 2">
            <a:extLst>
              <a:ext uri="{FF2B5EF4-FFF2-40B4-BE49-F238E27FC236}">
                <a16:creationId xmlns:a16="http://schemas.microsoft.com/office/drawing/2014/main" id="{8F0442DD-34E8-967B-A2CD-9A4C89A03331}"/>
              </a:ext>
            </a:extLst>
          </p:cNvPr>
          <p:cNvGrpSpPr/>
          <p:nvPr/>
        </p:nvGrpSpPr>
        <p:grpSpPr>
          <a:xfrm>
            <a:off x="1541087" y="1846732"/>
            <a:ext cx="8773795" cy="2283460"/>
            <a:chOff x="67019" y="3995374"/>
            <a:chExt cx="8773795" cy="2283460"/>
          </a:xfrm>
        </p:grpSpPr>
        <p:pic>
          <p:nvPicPr>
            <p:cNvPr id="69" name="object 3">
              <a:extLst>
                <a:ext uri="{FF2B5EF4-FFF2-40B4-BE49-F238E27FC236}">
                  <a16:creationId xmlns:a16="http://schemas.microsoft.com/office/drawing/2014/main" id="{C0DCD620-29D5-8772-DA6F-5F4C52060CD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55200" y="4480072"/>
              <a:ext cx="1181195" cy="1744109"/>
            </a:xfrm>
            <a:prstGeom prst="rect">
              <a:avLst/>
            </a:prstGeom>
          </p:spPr>
        </p:pic>
        <p:pic>
          <p:nvPicPr>
            <p:cNvPr id="70" name="object 4">
              <a:extLst>
                <a:ext uri="{FF2B5EF4-FFF2-40B4-BE49-F238E27FC236}">
                  <a16:creationId xmlns:a16="http://schemas.microsoft.com/office/drawing/2014/main" id="{E2585AE3-0B3A-02A0-0EA8-D664E3E6EF4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19" y="3995374"/>
              <a:ext cx="5909161" cy="2282908"/>
            </a:xfrm>
            <a:prstGeom prst="rect">
              <a:avLst/>
            </a:prstGeom>
          </p:spPr>
        </p:pic>
        <p:pic>
          <p:nvPicPr>
            <p:cNvPr id="71" name="object 5">
              <a:extLst>
                <a:ext uri="{FF2B5EF4-FFF2-40B4-BE49-F238E27FC236}">
                  <a16:creationId xmlns:a16="http://schemas.microsoft.com/office/drawing/2014/main" id="{B7178FD4-4093-7842-42F6-9B51C97BE7F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37131" y="4160942"/>
              <a:ext cx="1703550" cy="1953877"/>
            </a:xfrm>
            <a:prstGeom prst="rect">
              <a:avLst/>
            </a:prstGeom>
          </p:spPr>
        </p:pic>
      </p:grpSp>
      <p:sp>
        <p:nvSpPr>
          <p:cNvPr id="72" name="object 7">
            <a:extLst>
              <a:ext uri="{FF2B5EF4-FFF2-40B4-BE49-F238E27FC236}">
                <a16:creationId xmlns:a16="http://schemas.microsoft.com/office/drawing/2014/main" id="{3E1A54C2-5985-01AD-35E0-1842AA83A96D}"/>
              </a:ext>
            </a:extLst>
          </p:cNvPr>
          <p:cNvSpPr txBox="1"/>
          <p:nvPr/>
        </p:nvSpPr>
        <p:spPr>
          <a:xfrm>
            <a:off x="1741155" y="3082113"/>
            <a:ext cx="1243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  <a:latin typeface="Calibri"/>
                <a:cs typeface="Calibri"/>
              </a:rPr>
              <a:t>Source</a:t>
            </a:r>
            <a:r>
              <a:rPr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FF0000"/>
                </a:solidFill>
                <a:latin typeface="Calibri"/>
                <a:cs typeface="Calibri"/>
              </a:rPr>
              <a:t>signal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73" name="object 8">
            <a:extLst>
              <a:ext uri="{FF2B5EF4-FFF2-40B4-BE49-F238E27FC236}">
                <a16:creationId xmlns:a16="http://schemas.microsoft.com/office/drawing/2014/main" id="{A0F2F632-5E8A-0BBE-6A52-86611FC973E9}"/>
              </a:ext>
            </a:extLst>
          </p:cNvPr>
          <p:cNvSpPr txBox="1"/>
          <p:nvPr/>
        </p:nvSpPr>
        <p:spPr>
          <a:xfrm>
            <a:off x="4170685" y="2352266"/>
            <a:ext cx="545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70" dirty="0">
                <a:solidFill>
                  <a:srgbClr val="FF0000"/>
                </a:solidFill>
                <a:latin typeface="Calibri"/>
                <a:cs typeface="Calibri"/>
              </a:rPr>
              <a:t>X</a:t>
            </a:r>
            <a:r>
              <a:rPr spc="-5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spc="-2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pc="-5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endParaRPr>
              <a:latin typeface="Calibri"/>
              <a:cs typeface="Calibri"/>
            </a:endParaRPr>
          </a:p>
        </p:txBody>
      </p:sp>
      <p:grpSp>
        <p:nvGrpSpPr>
          <p:cNvPr id="74" name="object 9">
            <a:extLst>
              <a:ext uri="{FF2B5EF4-FFF2-40B4-BE49-F238E27FC236}">
                <a16:creationId xmlns:a16="http://schemas.microsoft.com/office/drawing/2014/main" id="{4D6F3602-2C5C-8DE7-10EC-BEFB1F8B3380}"/>
              </a:ext>
            </a:extLst>
          </p:cNvPr>
          <p:cNvGrpSpPr/>
          <p:nvPr/>
        </p:nvGrpSpPr>
        <p:grpSpPr>
          <a:xfrm>
            <a:off x="2466168" y="2438224"/>
            <a:ext cx="6676797" cy="981145"/>
            <a:chOff x="992100" y="4586865"/>
            <a:chExt cx="6676797" cy="981145"/>
          </a:xfrm>
        </p:grpSpPr>
        <p:sp>
          <p:nvSpPr>
            <p:cNvPr id="75" name="object 10">
              <a:extLst>
                <a:ext uri="{FF2B5EF4-FFF2-40B4-BE49-F238E27FC236}">
                  <a16:creationId xmlns:a16="http://schemas.microsoft.com/office/drawing/2014/main" id="{258350C8-8F04-ADB9-F080-8278152E44C9}"/>
                </a:ext>
              </a:extLst>
            </p:cNvPr>
            <p:cNvSpPr/>
            <p:nvPr/>
          </p:nvSpPr>
          <p:spPr>
            <a:xfrm>
              <a:off x="1438871" y="4808550"/>
              <a:ext cx="3216910" cy="759460"/>
            </a:xfrm>
            <a:custGeom>
              <a:avLst/>
              <a:gdLst/>
              <a:ahLst/>
              <a:cxnLst/>
              <a:rect l="l" t="t" r="r" b="b"/>
              <a:pathLst>
                <a:path w="3216910" h="759460">
                  <a:moveTo>
                    <a:pt x="3216668" y="485419"/>
                  </a:moveTo>
                  <a:lnTo>
                    <a:pt x="3153003" y="428815"/>
                  </a:lnTo>
                  <a:lnTo>
                    <a:pt x="3145574" y="456399"/>
                  </a:lnTo>
                  <a:lnTo>
                    <a:pt x="1451254" y="0"/>
                  </a:lnTo>
                  <a:lnTo>
                    <a:pt x="1448777" y="9194"/>
                  </a:lnTo>
                  <a:lnTo>
                    <a:pt x="1444396" y="736"/>
                  </a:lnTo>
                  <a:lnTo>
                    <a:pt x="1428991" y="8712"/>
                  </a:lnTo>
                  <a:lnTo>
                    <a:pt x="1426616" y="8547"/>
                  </a:lnTo>
                  <a:lnTo>
                    <a:pt x="1426514" y="9994"/>
                  </a:lnTo>
                  <a:lnTo>
                    <a:pt x="63296" y="715822"/>
                  </a:lnTo>
                  <a:lnTo>
                    <a:pt x="50152" y="690448"/>
                  </a:lnTo>
                  <a:lnTo>
                    <a:pt x="0" y="759320"/>
                  </a:lnTo>
                  <a:lnTo>
                    <a:pt x="85191" y="758126"/>
                  </a:lnTo>
                  <a:lnTo>
                    <a:pt x="72047" y="732751"/>
                  </a:lnTo>
                  <a:lnTo>
                    <a:pt x="1425016" y="32232"/>
                  </a:lnTo>
                  <a:lnTo>
                    <a:pt x="1393850" y="495007"/>
                  </a:lnTo>
                  <a:lnTo>
                    <a:pt x="1365338" y="493090"/>
                  </a:lnTo>
                  <a:lnTo>
                    <a:pt x="1398231" y="571677"/>
                  </a:lnTo>
                  <a:lnTo>
                    <a:pt x="1441373" y="498208"/>
                  </a:lnTo>
                  <a:lnTo>
                    <a:pt x="1412862" y="496290"/>
                  </a:lnTo>
                  <a:lnTo>
                    <a:pt x="1444790" y="21983"/>
                  </a:lnTo>
                  <a:lnTo>
                    <a:pt x="1449870" y="19354"/>
                  </a:lnTo>
                  <a:lnTo>
                    <a:pt x="3140621" y="474802"/>
                  </a:lnTo>
                  <a:lnTo>
                    <a:pt x="3133191" y="502386"/>
                  </a:lnTo>
                  <a:lnTo>
                    <a:pt x="3216668" y="48541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11">
              <a:extLst>
                <a:ext uri="{FF2B5EF4-FFF2-40B4-BE49-F238E27FC236}">
                  <a16:creationId xmlns:a16="http://schemas.microsoft.com/office/drawing/2014/main" id="{F958750B-2321-85D2-8098-5B7A9E75E07F}"/>
                </a:ext>
              </a:extLst>
            </p:cNvPr>
            <p:cNvSpPr/>
            <p:nvPr/>
          </p:nvSpPr>
          <p:spPr>
            <a:xfrm>
              <a:off x="7016117" y="4586865"/>
              <a:ext cx="652780" cy="793750"/>
            </a:xfrm>
            <a:custGeom>
              <a:avLst/>
              <a:gdLst/>
              <a:ahLst/>
              <a:cxnLst/>
              <a:rect l="l" t="t" r="r" b="b"/>
              <a:pathLst>
                <a:path w="652779" h="793750">
                  <a:moveTo>
                    <a:pt x="14737" y="0"/>
                  </a:moveTo>
                  <a:lnTo>
                    <a:pt x="0" y="12070"/>
                  </a:lnTo>
                  <a:lnTo>
                    <a:pt x="596548" y="740439"/>
                  </a:lnTo>
                  <a:lnTo>
                    <a:pt x="574441" y="758545"/>
                  </a:lnTo>
                  <a:lnTo>
                    <a:pt x="652199" y="793355"/>
                  </a:lnTo>
                  <a:lnTo>
                    <a:pt x="633393" y="710262"/>
                  </a:lnTo>
                  <a:lnTo>
                    <a:pt x="611286" y="728369"/>
                  </a:lnTo>
                  <a:lnTo>
                    <a:pt x="14737" y="0"/>
                  </a:lnTo>
                  <a:close/>
                </a:path>
              </a:pathLst>
            </a:custGeom>
            <a:solidFill>
              <a:srgbClr val="CD1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12">
              <a:extLst>
                <a:ext uri="{FF2B5EF4-FFF2-40B4-BE49-F238E27FC236}">
                  <a16:creationId xmlns:a16="http://schemas.microsoft.com/office/drawing/2014/main" id="{ABE067C0-8728-9D39-6E43-1A52BA657ECB}"/>
                </a:ext>
              </a:extLst>
            </p:cNvPr>
            <p:cNvSpPr/>
            <p:nvPr/>
          </p:nvSpPr>
          <p:spPr>
            <a:xfrm flipV="1">
              <a:off x="992100" y="4682051"/>
              <a:ext cx="131721" cy="548704"/>
            </a:xfrm>
            <a:custGeom>
              <a:avLst/>
              <a:gdLst/>
              <a:ahLst/>
              <a:cxnLst/>
              <a:rect l="l" t="t" r="r" b="b"/>
              <a:pathLst>
                <a:path w="351790" h="709929">
                  <a:moveTo>
                    <a:pt x="334620" y="0"/>
                  </a:moveTo>
                  <a:lnTo>
                    <a:pt x="25712" y="637127"/>
                  </a:lnTo>
                  <a:lnTo>
                    <a:pt x="0" y="624659"/>
                  </a:lnTo>
                  <a:lnTo>
                    <a:pt x="1038" y="709847"/>
                  </a:lnTo>
                  <a:lnTo>
                    <a:pt x="68565" y="657904"/>
                  </a:lnTo>
                  <a:lnTo>
                    <a:pt x="42853" y="645438"/>
                  </a:lnTo>
                  <a:lnTo>
                    <a:pt x="351762" y="8310"/>
                  </a:lnTo>
                  <a:lnTo>
                    <a:pt x="33462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8" name="object 13">
            <a:extLst>
              <a:ext uri="{FF2B5EF4-FFF2-40B4-BE49-F238E27FC236}">
                <a16:creationId xmlns:a16="http://schemas.microsoft.com/office/drawing/2014/main" id="{C7F7D5EA-5EFE-FE80-A7A5-298AC48DA049}"/>
              </a:ext>
            </a:extLst>
          </p:cNvPr>
          <p:cNvSpPr txBox="1"/>
          <p:nvPr/>
        </p:nvSpPr>
        <p:spPr>
          <a:xfrm>
            <a:off x="8647001" y="1858963"/>
            <a:ext cx="51689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latin typeface="Calibri"/>
                <a:cs typeface="Calibri"/>
              </a:rPr>
              <a:t>Tri</a:t>
            </a:r>
            <a:r>
              <a:rPr sz="800" b="1" spc="-5" dirty="0">
                <a:latin typeface="Calibri"/>
                <a:cs typeface="Calibri"/>
              </a:rPr>
              <a:t>gge</a:t>
            </a:r>
            <a:r>
              <a:rPr sz="800" b="1" dirty="0">
                <a:latin typeface="Calibri"/>
                <a:cs typeface="Calibri"/>
              </a:rPr>
              <a:t>r</a:t>
            </a:r>
            <a:r>
              <a:rPr sz="800" b="1" spc="-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r</a:t>
            </a:r>
            <a:r>
              <a:rPr sz="800" b="1" spc="5" dirty="0">
                <a:latin typeface="Calibri"/>
                <a:cs typeface="Calibri"/>
              </a:rPr>
              <a:t>a</a:t>
            </a:r>
            <a:r>
              <a:rPr sz="800" b="1" spc="-5" dirty="0">
                <a:latin typeface="Calibri"/>
                <a:cs typeface="Calibri"/>
              </a:rPr>
              <a:t>t</a:t>
            </a:r>
            <a:r>
              <a:rPr sz="800" b="1" dirty="0">
                <a:latin typeface="Calibri"/>
                <a:cs typeface="Calibri"/>
              </a:rPr>
              <a:t>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9" name="object 14">
            <a:extLst>
              <a:ext uri="{FF2B5EF4-FFF2-40B4-BE49-F238E27FC236}">
                <a16:creationId xmlns:a16="http://schemas.microsoft.com/office/drawing/2014/main" id="{E55F6028-277D-267F-79DB-1F444F268947}"/>
              </a:ext>
            </a:extLst>
          </p:cNvPr>
          <p:cNvSpPr txBox="1"/>
          <p:nvPr/>
        </p:nvSpPr>
        <p:spPr>
          <a:xfrm>
            <a:off x="10299388" y="2091801"/>
            <a:ext cx="123111" cy="94297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spcBef>
                <a:spcPts val="60"/>
              </a:spcBef>
            </a:pPr>
            <a:r>
              <a:rPr sz="800" b="1" spc="-5" dirty="0">
                <a:latin typeface="Calibri"/>
                <a:cs typeface="Calibri"/>
              </a:rPr>
              <a:t>Threshold</a:t>
            </a:r>
            <a:r>
              <a:rPr sz="800" b="1" spc="-3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(DAC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units)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0" name="object 15">
            <a:extLst>
              <a:ext uri="{FF2B5EF4-FFF2-40B4-BE49-F238E27FC236}">
                <a16:creationId xmlns:a16="http://schemas.microsoft.com/office/drawing/2014/main" id="{1DAAC2FD-AD91-4146-272B-8C5E4CAB4871}"/>
              </a:ext>
            </a:extLst>
          </p:cNvPr>
          <p:cNvSpPr txBox="1"/>
          <p:nvPr/>
        </p:nvSpPr>
        <p:spPr>
          <a:xfrm>
            <a:off x="9346109" y="3884479"/>
            <a:ext cx="9810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5" dirty="0">
                <a:latin typeface="Calibri"/>
                <a:cs typeface="Calibri"/>
              </a:rPr>
              <a:t>Dete</a:t>
            </a:r>
            <a:r>
              <a:rPr sz="800" b="1" dirty="0">
                <a:latin typeface="Calibri"/>
                <a:cs typeface="Calibri"/>
              </a:rPr>
              <a:t>c</a:t>
            </a:r>
            <a:r>
              <a:rPr sz="800" b="1" spc="-5" dirty="0">
                <a:latin typeface="Calibri"/>
                <a:cs typeface="Calibri"/>
              </a:rPr>
              <a:t>t</a:t>
            </a:r>
            <a:r>
              <a:rPr sz="800" b="1" spc="-10" dirty="0">
                <a:latin typeface="Calibri"/>
                <a:cs typeface="Calibri"/>
              </a:rPr>
              <a:t>o</a:t>
            </a:r>
            <a:r>
              <a:rPr sz="800" b="1" dirty="0">
                <a:latin typeface="Calibri"/>
                <a:cs typeface="Calibri"/>
              </a:rPr>
              <a:t>r</a:t>
            </a:r>
            <a:r>
              <a:rPr sz="800" b="1" spc="-5" dirty="0">
                <a:latin typeface="Calibri"/>
                <a:cs typeface="Calibri"/>
              </a:rPr>
              <a:t> St</a:t>
            </a:r>
            <a:r>
              <a:rPr sz="800" b="1" dirty="0">
                <a:latin typeface="Calibri"/>
                <a:cs typeface="Calibri"/>
              </a:rPr>
              <a:t>rip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Numbe</a:t>
            </a:r>
            <a:r>
              <a:rPr sz="800" b="1" dirty="0">
                <a:latin typeface="Calibri"/>
                <a:cs typeface="Calibri"/>
              </a:rPr>
              <a:t>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1" name="object 16">
            <a:extLst>
              <a:ext uri="{FF2B5EF4-FFF2-40B4-BE49-F238E27FC236}">
                <a16:creationId xmlns:a16="http://schemas.microsoft.com/office/drawing/2014/main" id="{71845C11-4E24-D5BA-4904-6DC73B7A4BBB}"/>
              </a:ext>
            </a:extLst>
          </p:cNvPr>
          <p:cNvSpPr txBox="1"/>
          <p:nvPr/>
        </p:nvSpPr>
        <p:spPr>
          <a:xfrm>
            <a:off x="8725314" y="2242191"/>
            <a:ext cx="636905" cy="392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 marR="30480">
              <a:lnSpc>
                <a:spcPts val="700"/>
              </a:lnSpc>
              <a:spcBef>
                <a:spcPts val="140"/>
              </a:spcBef>
            </a:pPr>
            <a:r>
              <a:rPr sz="600" b="1" spc="5" dirty="0">
                <a:latin typeface="Calibri"/>
                <a:cs typeface="Calibri"/>
              </a:rPr>
              <a:t>G</a:t>
            </a:r>
            <a:r>
              <a:rPr sz="600" b="1" spc="-10" dirty="0">
                <a:latin typeface="Calibri"/>
                <a:cs typeface="Calibri"/>
              </a:rPr>
              <a:t>E</a:t>
            </a:r>
            <a:r>
              <a:rPr sz="600" b="1" spc="-5" dirty="0">
                <a:latin typeface="Calibri"/>
                <a:cs typeface="Calibri"/>
              </a:rPr>
              <a:t>1</a:t>
            </a:r>
            <a:r>
              <a:rPr sz="600" b="1" dirty="0">
                <a:latin typeface="Calibri"/>
                <a:cs typeface="Calibri"/>
              </a:rPr>
              <a:t>/1</a:t>
            </a:r>
            <a:r>
              <a:rPr sz="600" b="1" spc="-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t</a:t>
            </a:r>
            <a:r>
              <a:rPr sz="600" b="1" spc="-5" dirty="0">
                <a:latin typeface="Calibri"/>
                <a:cs typeface="Calibri"/>
              </a:rPr>
              <a:t>r</a:t>
            </a:r>
            <a:r>
              <a:rPr sz="600" b="1" dirty="0">
                <a:latin typeface="Calibri"/>
                <a:cs typeface="Calibri"/>
              </a:rPr>
              <a:t>ipl</a:t>
            </a:r>
            <a:r>
              <a:rPr sz="600" b="1" spc="-5" dirty="0">
                <a:latin typeface="Calibri"/>
                <a:cs typeface="Calibri"/>
              </a:rPr>
              <a:t>e</a:t>
            </a:r>
            <a:r>
              <a:rPr sz="600" b="1" dirty="0">
                <a:latin typeface="Calibri"/>
                <a:cs typeface="Calibri"/>
              </a:rPr>
              <a:t>-</a:t>
            </a:r>
            <a:r>
              <a:rPr sz="600" b="1" spc="5" dirty="0">
                <a:latin typeface="Calibri"/>
                <a:cs typeface="Calibri"/>
              </a:rPr>
              <a:t>G</a:t>
            </a:r>
            <a:r>
              <a:rPr sz="600" b="1" spc="-10" dirty="0">
                <a:latin typeface="Calibri"/>
                <a:cs typeface="Calibri"/>
              </a:rPr>
              <a:t>E</a:t>
            </a:r>
            <a:r>
              <a:rPr sz="600" b="1" dirty="0">
                <a:latin typeface="Calibri"/>
                <a:cs typeface="Calibri"/>
              </a:rPr>
              <a:t>M  </a:t>
            </a:r>
            <a:r>
              <a:rPr sz="600" b="1" spc="-5" dirty="0">
                <a:latin typeface="Calibri"/>
                <a:cs typeface="Calibri"/>
              </a:rPr>
              <a:t>Ar</a:t>
            </a:r>
            <a:r>
              <a:rPr sz="600" b="1" dirty="0">
                <a:latin typeface="Calibri"/>
                <a:cs typeface="Calibri"/>
              </a:rPr>
              <a:t>/</a:t>
            </a:r>
            <a:r>
              <a:rPr sz="600" b="1" spc="-5" dirty="0">
                <a:latin typeface="Calibri"/>
                <a:cs typeface="Calibri"/>
              </a:rPr>
              <a:t>C</a:t>
            </a:r>
            <a:r>
              <a:rPr sz="600" b="1" spc="-10" dirty="0">
                <a:latin typeface="Calibri"/>
                <a:cs typeface="Calibri"/>
              </a:rPr>
              <a:t>O</a:t>
            </a:r>
            <a:r>
              <a:rPr sz="600" b="1" dirty="0">
                <a:latin typeface="Calibri"/>
                <a:cs typeface="Calibri"/>
              </a:rPr>
              <a:t>2</a:t>
            </a:r>
            <a:r>
              <a:rPr sz="600" b="1" spc="-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(</a:t>
            </a:r>
            <a:r>
              <a:rPr sz="600" b="1" spc="-5" dirty="0">
                <a:latin typeface="Calibri"/>
                <a:cs typeface="Calibri"/>
              </a:rPr>
              <a:t>70</a:t>
            </a:r>
            <a:r>
              <a:rPr sz="600" b="1" dirty="0">
                <a:latin typeface="Calibri"/>
                <a:cs typeface="Calibri"/>
              </a:rPr>
              <a:t>/</a:t>
            </a:r>
            <a:r>
              <a:rPr sz="600" b="1" spc="-5" dirty="0">
                <a:latin typeface="Calibri"/>
                <a:cs typeface="Calibri"/>
              </a:rPr>
              <a:t>30</a:t>
            </a:r>
            <a:r>
              <a:rPr sz="600" b="1" dirty="0">
                <a:latin typeface="Calibri"/>
                <a:cs typeface="Calibri"/>
              </a:rPr>
              <a:t>%)</a:t>
            </a:r>
            <a:endParaRPr sz="600">
              <a:latin typeface="Calibri"/>
              <a:cs typeface="Calibri"/>
            </a:endParaRPr>
          </a:p>
          <a:p>
            <a:pPr marL="38100">
              <a:lnSpc>
                <a:spcPts val="545"/>
              </a:lnSpc>
            </a:pPr>
            <a:r>
              <a:rPr sz="400" b="1" spc="-5" dirty="0">
                <a:latin typeface="Calibri"/>
                <a:cs typeface="Calibri"/>
              </a:rPr>
              <a:t>241</a:t>
            </a:r>
            <a:r>
              <a:rPr sz="900" b="1" spc="-7" baseline="-13888" dirty="0">
                <a:latin typeface="Calibri"/>
                <a:cs typeface="Calibri"/>
              </a:rPr>
              <a:t>Am</a:t>
            </a:r>
            <a:endParaRPr sz="900" baseline="-13888">
              <a:latin typeface="Calibri"/>
              <a:cs typeface="Calibri"/>
            </a:endParaRPr>
          </a:p>
          <a:p>
            <a:pPr marL="38100">
              <a:spcBef>
                <a:spcPts val="180"/>
              </a:spcBef>
            </a:pPr>
            <a:r>
              <a:rPr sz="600" b="1" spc="-5" dirty="0">
                <a:latin typeface="Calibri"/>
                <a:cs typeface="Calibri"/>
              </a:rPr>
              <a:t>VFAT3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2" name="object 21">
            <a:extLst>
              <a:ext uri="{FF2B5EF4-FFF2-40B4-BE49-F238E27FC236}">
                <a16:creationId xmlns:a16="http://schemas.microsoft.com/office/drawing/2014/main" id="{ED0EC876-C87F-50B0-09D2-571A2A8241F1}"/>
              </a:ext>
            </a:extLst>
          </p:cNvPr>
          <p:cNvSpPr txBox="1"/>
          <p:nvPr/>
        </p:nvSpPr>
        <p:spPr>
          <a:xfrm>
            <a:off x="7586069" y="1775458"/>
            <a:ext cx="1000760" cy="666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sz="1400" dirty="0">
                <a:solidFill>
                  <a:srgbClr val="CD13CC"/>
                </a:solidFill>
                <a:latin typeface="Calibri"/>
                <a:cs typeface="Calibri"/>
              </a:rPr>
              <a:t>Other HV </a:t>
            </a:r>
            <a:r>
              <a:rPr sz="1400" spc="5" dirty="0">
                <a:solidFill>
                  <a:srgbClr val="CD13C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D13CC"/>
                </a:solidFill>
                <a:latin typeface="Calibri"/>
                <a:cs typeface="Calibri"/>
              </a:rPr>
              <a:t>pa</a:t>
            </a:r>
            <a:r>
              <a:rPr sz="1400" spc="-5" dirty="0">
                <a:solidFill>
                  <a:srgbClr val="CD13CC"/>
                </a:solidFill>
                <a:latin typeface="Calibri"/>
                <a:cs typeface="Calibri"/>
              </a:rPr>
              <a:t>r</a:t>
            </a:r>
            <a:r>
              <a:rPr sz="1400" spc="5" dirty="0">
                <a:solidFill>
                  <a:srgbClr val="CD13CC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CD13CC"/>
                </a:solidFill>
                <a:latin typeface="Calibri"/>
                <a:cs typeface="Calibri"/>
              </a:rPr>
              <a:t>i</a:t>
            </a:r>
            <a:r>
              <a:rPr sz="1400" spc="5" dirty="0">
                <a:solidFill>
                  <a:srgbClr val="CD13CC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CD13CC"/>
                </a:solidFill>
                <a:latin typeface="Calibri"/>
                <a:cs typeface="Calibri"/>
              </a:rPr>
              <a:t>i</a:t>
            </a:r>
            <a:r>
              <a:rPr sz="1400" spc="-5" dirty="0">
                <a:solidFill>
                  <a:srgbClr val="CD13CC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CD13CC"/>
                </a:solidFill>
                <a:latin typeface="Calibri"/>
                <a:cs typeface="Calibri"/>
              </a:rPr>
              <a:t>ns</a:t>
            </a:r>
            <a:r>
              <a:rPr sz="1400" spc="-5" dirty="0">
                <a:solidFill>
                  <a:srgbClr val="CD13C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D13CC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CD13CC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CD13CC"/>
                </a:solidFill>
                <a:latin typeface="Calibri"/>
                <a:cs typeface="Calibri"/>
              </a:rPr>
              <a:t>e  </a:t>
            </a:r>
            <a:r>
              <a:rPr sz="1400" spc="-5" dirty="0">
                <a:solidFill>
                  <a:srgbClr val="CD13CC"/>
                </a:solidFill>
                <a:latin typeface="Calibri"/>
                <a:cs typeface="Calibri"/>
              </a:rPr>
              <a:t>not</a:t>
            </a:r>
            <a:r>
              <a:rPr sz="1400" spc="-25" dirty="0">
                <a:solidFill>
                  <a:srgbClr val="CD13CC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D13CC"/>
                </a:solidFill>
                <a:latin typeface="Calibri"/>
                <a:cs typeface="Calibri"/>
              </a:rPr>
              <a:t>affected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91" name="object 15">
            <a:extLst>
              <a:ext uri="{FF2B5EF4-FFF2-40B4-BE49-F238E27FC236}">
                <a16:creationId xmlns:a16="http://schemas.microsoft.com/office/drawing/2014/main" id="{29434F29-78B8-832E-5930-E7BCAB7692A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88467" y="4228568"/>
            <a:ext cx="3297603" cy="2107976"/>
          </a:xfrm>
          <a:prstGeom prst="rect">
            <a:avLst/>
          </a:prstGeom>
        </p:spPr>
      </p:pic>
      <p:sp>
        <p:nvSpPr>
          <p:cNvPr id="92" name="object 18">
            <a:extLst>
              <a:ext uri="{FF2B5EF4-FFF2-40B4-BE49-F238E27FC236}">
                <a16:creationId xmlns:a16="http://schemas.microsoft.com/office/drawing/2014/main" id="{DC97F7F7-D328-7589-AEF5-E5F3887F06C5}"/>
              </a:ext>
            </a:extLst>
          </p:cNvPr>
          <p:cNvSpPr txBox="1"/>
          <p:nvPr/>
        </p:nvSpPr>
        <p:spPr>
          <a:xfrm>
            <a:off x="1618902" y="4228568"/>
            <a:ext cx="2669564" cy="17338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600" b="1" spc="-5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cs typeface="Calibri"/>
              </a:rPr>
              <a:t>SOLUTION: </a:t>
            </a:r>
            <a:r>
              <a:rPr sz="1600" b="1" spc="-5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cs typeface="Calibri"/>
              </a:rPr>
              <a:t>the</a:t>
            </a:r>
            <a:r>
              <a:rPr sz="1600" b="1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cs typeface="Calibri"/>
              </a:rPr>
              <a:t>“mixed”</a:t>
            </a:r>
            <a:r>
              <a:rPr sz="1600" b="1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cs typeface="Calibri"/>
              </a:rPr>
              <a:t>design</a:t>
            </a:r>
            <a:endParaRPr sz="1600" b="1" dirty="0">
              <a:solidFill>
                <a:srgbClr val="FF0000"/>
              </a:solidFill>
              <a:highlight>
                <a:srgbClr val="FFFF00"/>
              </a:highlight>
              <a:latin typeface="Calibri"/>
              <a:cs typeface="Calibri"/>
            </a:endParaRPr>
          </a:p>
          <a:p>
            <a:pPr marL="298450" marR="5080" indent="-285750">
              <a:lnSpc>
                <a:spcPts val="1900"/>
              </a:lnSpc>
              <a:spcBef>
                <a:spcPts val="90"/>
              </a:spcBef>
              <a:buChar char="-"/>
              <a:tabLst>
                <a:tab pos="297815" algn="l"/>
                <a:tab pos="298450" algn="l"/>
              </a:tabLst>
            </a:pPr>
            <a:r>
              <a:rPr sz="1600" spc="-5" dirty="0">
                <a:latin typeface="Calibri"/>
                <a:cs typeface="Calibri"/>
              </a:rPr>
              <a:t>GEM1 and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GEM2 </a:t>
            </a:r>
            <a:r>
              <a:rPr sz="1600" spc="-10" dirty="0">
                <a:latin typeface="Calibri"/>
                <a:cs typeface="Calibri"/>
              </a:rPr>
              <a:t>are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double-segmented</a:t>
            </a:r>
            <a:r>
              <a:rPr sz="1600" spc="-10" dirty="0">
                <a:latin typeface="Calibri"/>
                <a:cs typeface="Calibri"/>
              </a:rPr>
              <a:t> to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prevent</a:t>
            </a:r>
            <a:r>
              <a:rPr sz="1600" spc="-5" dirty="0">
                <a:latin typeface="Calibri"/>
                <a:cs typeface="Calibri"/>
              </a:rPr>
              <a:t> the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discharge </a:t>
            </a:r>
            <a:r>
              <a:rPr sz="1600" b="1" spc="-35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propagation</a:t>
            </a:r>
            <a:endParaRPr sz="1600" dirty="0">
              <a:latin typeface="Calibri"/>
              <a:cs typeface="Calibri"/>
            </a:endParaRPr>
          </a:p>
          <a:p>
            <a:pPr marL="298450" indent="-285750">
              <a:lnSpc>
                <a:spcPts val="1875"/>
              </a:lnSpc>
              <a:buChar char="-"/>
              <a:tabLst>
                <a:tab pos="297815" algn="l"/>
                <a:tab pos="298450" algn="l"/>
              </a:tabLst>
            </a:pPr>
            <a:r>
              <a:rPr sz="1600" spc="-5" dirty="0">
                <a:latin typeface="Calibri"/>
                <a:cs typeface="Calibri"/>
              </a:rPr>
              <a:t>GEM3 is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single-segmented </a:t>
            </a:r>
            <a:r>
              <a:rPr sz="1600" spc="-10" dirty="0">
                <a:latin typeface="Calibri"/>
                <a:cs typeface="Calibri"/>
              </a:rPr>
              <a:t>to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suppress</a:t>
            </a:r>
            <a:r>
              <a:rPr sz="1600" spc="-5" dirty="0">
                <a:latin typeface="Calibri"/>
                <a:cs typeface="Calibri"/>
              </a:rPr>
              <a:t> the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crosstalk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395" name="Picture 394" descr="Chart&#10;&#10;Description automatically generated with medium confidence">
            <a:extLst>
              <a:ext uri="{FF2B5EF4-FFF2-40B4-BE49-F238E27FC236}">
                <a16:creationId xmlns:a16="http://schemas.microsoft.com/office/drawing/2014/main" id="{C8A38FEB-E48A-CC6E-DBBA-A863638AF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1433" y="4162210"/>
            <a:ext cx="2327955" cy="21695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17528D-89C2-C923-ABAC-CE16C74508EA}"/>
              </a:ext>
            </a:extLst>
          </p:cNvPr>
          <p:cNvSpPr txBox="1"/>
          <p:nvPr/>
        </p:nvSpPr>
        <p:spPr>
          <a:xfrm>
            <a:off x="1853677" y="6308323"/>
            <a:ext cx="8445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Full description @ </a:t>
            </a:r>
            <a:r>
              <a:rPr lang="en-US" sz="1400" dirty="0">
                <a:hlinkClick r:id="rId7"/>
              </a:rPr>
              <a:t>https://indico.cern.ch/event/976526/</a:t>
            </a:r>
            <a:r>
              <a:rPr lang="en-US" sz="1400" dirty="0"/>
              <a:t>   Summary of discharge studies in CMS GEM in (</a:t>
            </a:r>
            <a:r>
              <a:rPr lang="en-US" sz="1400" b="1" dirty="0">
                <a:solidFill>
                  <a:srgbClr val="7030A0"/>
                </a:solidFill>
              </a:rPr>
              <a:t>Annex D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5904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8F27-113C-A087-FB39-F2C42C3F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9815373" cy="553998"/>
          </a:xfrm>
        </p:spPr>
        <p:txBody>
          <a:bodyPr/>
          <a:lstStyle/>
          <a:p>
            <a:r>
              <a:rPr lang="en-US" dirty="0"/>
              <a:t>The MPGD family and their applications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7AC6A5-39D0-DB2B-1CF7-F69F0C5A53F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895600" y="6489455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EURIZON Detector School | Gaseous Detectors | 17th-28th 2023  Wuppertal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D3E6D-30FB-0BD8-75CF-C95A3F4D47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5</a:t>
            </a:fld>
            <a:endParaRPr lang="en-US" spc="-5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5D1ECD-155A-7789-B8EF-8255BB3399D8}"/>
              </a:ext>
            </a:extLst>
          </p:cNvPr>
          <p:cNvGrpSpPr/>
          <p:nvPr/>
        </p:nvGrpSpPr>
        <p:grpSpPr>
          <a:xfrm>
            <a:off x="609600" y="731747"/>
            <a:ext cx="10793412" cy="5372651"/>
            <a:chOff x="536407" y="929736"/>
            <a:chExt cx="8992597" cy="44328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C33BBB-A6AB-74E0-8716-4E1685EBB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407" y="1083787"/>
              <a:ext cx="2677206" cy="20380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72E9A4-922B-ED84-DA04-C6043D431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5293" y="964903"/>
              <a:ext cx="2815419" cy="208983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490A0F-73B2-2622-5797-E0985290D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2393" y="929736"/>
              <a:ext cx="2818802" cy="2125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1237266-812A-5AD3-FC1D-6D5D9509E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6407" y="3222884"/>
              <a:ext cx="2791410" cy="208933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9DEA66-1A47-0F32-C94A-065786FF6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70440" y="3222884"/>
              <a:ext cx="2770272" cy="20893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6A0A16-7EA4-8D19-4BB3-94B251ED3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52392" y="3222883"/>
              <a:ext cx="2876612" cy="2139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7346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EA7DC6-EF8A-6E4E-9657-68CC2EBB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150"/>
            <a:ext cx="10483161" cy="2215991"/>
          </a:xfrm>
        </p:spPr>
        <p:txBody>
          <a:bodyPr/>
          <a:lstStyle/>
          <a:p>
            <a:r>
              <a:rPr lang="en-US" dirty="0"/>
              <a:t>Lessons Learnt: Internal Frames</a:t>
            </a:r>
          </a:p>
        </p:txBody>
      </p:sp>
      <p:pic>
        <p:nvPicPr>
          <p:cNvPr id="105" name="Picture 104" descr="Chart&#10;&#10;Description automatically generated">
            <a:extLst>
              <a:ext uri="{FF2B5EF4-FFF2-40B4-BE49-F238E27FC236}">
                <a16:creationId xmlns:a16="http://schemas.microsoft.com/office/drawing/2014/main" id="{A92730C6-5E7D-E325-0E10-3C54B0512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39" y="1166260"/>
            <a:ext cx="2507691" cy="2665077"/>
          </a:xfrm>
          <a:prstGeom prst="rect">
            <a:avLst/>
          </a:prstGeom>
        </p:spPr>
      </p:pic>
      <p:grpSp>
        <p:nvGrpSpPr>
          <p:cNvPr id="132" name="Grouper 10">
            <a:extLst>
              <a:ext uri="{FF2B5EF4-FFF2-40B4-BE49-F238E27FC236}">
                <a16:creationId xmlns:a16="http://schemas.microsoft.com/office/drawing/2014/main" id="{89669905-286C-2444-EB44-76809B8404BC}"/>
              </a:ext>
            </a:extLst>
          </p:cNvPr>
          <p:cNvGrpSpPr/>
          <p:nvPr/>
        </p:nvGrpSpPr>
        <p:grpSpPr>
          <a:xfrm>
            <a:off x="4616825" y="1261877"/>
            <a:ext cx="2686420" cy="2451456"/>
            <a:chOff x="1399430" y="2654525"/>
            <a:chExt cx="5049475" cy="2761476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5D378C7-B8BE-19E1-9773-D8A9D2F9A3A7}"/>
                </a:ext>
              </a:extLst>
            </p:cNvPr>
            <p:cNvSpPr/>
            <p:nvPr/>
          </p:nvSpPr>
          <p:spPr>
            <a:xfrm>
              <a:off x="1399430" y="2654525"/>
              <a:ext cx="5049475" cy="27614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4" name="Image 3" descr="GE5materials.png">
              <a:extLst>
                <a:ext uri="{FF2B5EF4-FFF2-40B4-BE49-F238E27FC236}">
                  <a16:creationId xmlns:a16="http://schemas.microsoft.com/office/drawing/2014/main" id="{535698AC-AB02-767F-7033-437DC7D05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9430" y="2654525"/>
              <a:ext cx="5049475" cy="27614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317C338-5F2F-3702-1779-0363DE5D1DC7}"/>
              </a:ext>
            </a:extLst>
          </p:cNvPr>
          <p:cNvGrpSpPr/>
          <p:nvPr/>
        </p:nvGrpSpPr>
        <p:grpSpPr>
          <a:xfrm>
            <a:off x="7703541" y="1323412"/>
            <a:ext cx="2634728" cy="2665077"/>
            <a:chOff x="5979801" y="1166259"/>
            <a:chExt cx="2834468" cy="2822229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67983F40-B51C-7B2D-28C0-11C1CB2C7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802" y="1481858"/>
              <a:ext cx="2834467" cy="1228705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656C036-9DF5-A709-CEBA-8223BF2E6140}"/>
                </a:ext>
              </a:extLst>
            </p:cNvPr>
            <p:cNvCxnSpPr/>
            <p:nvPr/>
          </p:nvCxnSpPr>
          <p:spPr>
            <a:xfrm>
              <a:off x="7052429" y="1710463"/>
              <a:ext cx="211027" cy="0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D66FE67-CB90-047D-3AF4-B68DF0B9DA9E}"/>
                </a:ext>
              </a:extLst>
            </p:cNvPr>
            <p:cNvCxnSpPr/>
            <p:nvPr/>
          </p:nvCxnSpPr>
          <p:spPr>
            <a:xfrm>
              <a:off x="7629351" y="1709571"/>
              <a:ext cx="211027" cy="0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CAAFD4A-96C5-7E75-E562-F66294F81B84}"/>
                </a:ext>
              </a:extLst>
            </p:cNvPr>
            <p:cNvCxnSpPr/>
            <p:nvPr/>
          </p:nvCxnSpPr>
          <p:spPr>
            <a:xfrm flipV="1">
              <a:off x="7263456" y="1481858"/>
              <a:ext cx="0" cy="228606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66E3B39-B8BA-6E5E-A2AA-69ADA796BF09}"/>
                </a:ext>
              </a:extLst>
            </p:cNvPr>
            <p:cNvCxnSpPr/>
            <p:nvPr/>
          </p:nvCxnSpPr>
          <p:spPr>
            <a:xfrm flipV="1">
              <a:off x="7629347" y="1480964"/>
              <a:ext cx="0" cy="228606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725DD764-8948-BFA6-14FF-D5729E74BB8B}"/>
                </a:ext>
              </a:extLst>
            </p:cNvPr>
            <p:cNvCxnSpPr/>
            <p:nvPr/>
          </p:nvCxnSpPr>
          <p:spPr>
            <a:xfrm flipH="1">
              <a:off x="7684692" y="1377774"/>
              <a:ext cx="256902" cy="2464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8C678C50-018E-B0EC-D3EE-2569AFBDBF8A}"/>
                </a:ext>
              </a:extLst>
            </p:cNvPr>
            <p:cNvSpPr txBox="1"/>
            <p:nvPr/>
          </p:nvSpPr>
          <p:spPr>
            <a:xfrm>
              <a:off x="6319644" y="1166259"/>
              <a:ext cx="2219149" cy="26074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</a:rPr>
                <a:t>Old shape Internal frame</a:t>
              </a:r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4868ED6D-F426-3F4F-E86A-1A8526F4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801" y="2759783"/>
              <a:ext cx="2834467" cy="1228705"/>
            </a:xfrm>
            <a:prstGeom prst="rect">
              <a:avLst/>
            </a:prstGeom>
          </p:spPr>
        </p:pic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D9C56AA-7CAB-D6C2-C9F8-39AD91458BE4}"/>
                </a:ext>
              </a:extLst>
            </p:cNvPr>
            <p:cNvCxnSpPr/>
            <p:nvPr/>
          </p:nvCxnSpPr>
          <p:spPr>
            <a:xfrm flipH="1">
              <a:off x="7263457" y="1480964"/>
              <a:ext cx="365890" cy="1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4CB637D1-DF72-9C50-44F4-1553A11B9934}"/>
                </a:ext>
              </a:extLst>
            </p:cNvPr>
            <p:cNvSpPr/>
            <p:nvPr/>
          </p:nvSpPr>
          <p:spPr>
            <a:xfrm>
              <a:off x="7374427" y="1548440"/>
              <a:ext cx="154573" cy="8190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0A081E9-7B09-1BFC-B61F-233F4FA2CD23}"/>
                </a:ext>
              </a:extLst>
            </p:cNvPr>
            <p:cNvSpPr txBox="1"/>
            <p:nvPr/>
          </p:nvSpPr>
          <p:spPr>
            <a:xfrm>
              <a:off x="6336827" y="2602257"/>
              <a:ext cx="2219149" cy="26074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</a:rPr>
                <a:t>New shape Internal frame</a:t>
              </a:r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2DFB9633-46A7-B8D3-03DE-54FB882C399F}"/>
                </a:ext>
              </a:extLst>
            </p:cNvPr>
            <p:cNvCxnSpPr/>
            <p:nvPr/>
          </p:nvCxnSpPr>
          <p:spPr>
            <a:xfrm flipH="1">
              <a:off x="7493859" y="2789282"/>
              <a:ext cx="256902" cy="2464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8" name="Picture 137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A1855200-5DA3-81A5-6370-F0309B262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839" y="4192042"/>
            <a:ext cx="2637333" cy="21721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3" name="Picture 142" descr="A picture containing indoor&#10;&#10;Description automatically generated">
            <a:extLst>
              <a:ext uri="{FF2B5EF4-FFF2-40B4-BE49-F238E27FC236}">
                <a16:creationId xmlns:a16="http://schemas.microsoft.com/office/drawing/2014/main" id="{E9B87C47-2D6A-3FCA-D432-E3D09CC83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9945" y="4192042"/>
            <a:ext cx="2677555" cy="21721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4" name="Oval 143">
            <a:extLst>
              <a:ext uri="{FF2B5EF4-FFF2-40B4-BE49-F238E27FC236}">
                <a16:creationId xmlns:a16="http://schemas.microsoft.com/office/drawing/2014/main" id="{6168BE27-B6FD-4B75-00D8-22B0E2944EEE}"/>
              </a:ext>
            </a:extLst>
          </p:cNvPr>
          <p:cNvSpPr/>
          <p:nvPr/>
        </p:nvSpPr>
        <p:spPr>
          <a:xfrm>
            <a:off x="5382768" y="5404104"/>
            <a:ext cx="1536192" cy="777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A5A9887E-2283-8C1F-1E76-D54E0219B69D}"/>
              </a:ext>
            </a:extLst>
          </p:cNvPr>
          <p:cNvCxnSpPr/>
          <p:nvPr/>
        </p:nvCxnSpPr>
        <p:spPr>
          <a:xfrm>
            <a:off x="2401824" y="4992624"/>
            <a:ext cx="3438144" cy="73152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25BD34E9-5B62-DDDE-902A-C729082E5BCA}"/>
              </a:ext>
            </a:extLst>
          </p:cNvPr>
          <p:cNvSpPr txBox="1"/>
          <p:nvPr/>
        </p:nvSpPr>
        <p:spPr>
          <a:xfrm>
            <a:off x="2128352" y="862770"/>
            <a:ext cx="4435638" cy="338554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Fraction of Intrinsic Noise from the Internal Frames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230C606B-D95F-0588-A24B-ED0BEDC7E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5832" y="4192043"/>
            <a:ext cx="2151274" cy="21721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82878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6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7C8C45-D31B-F013-CE7B-11D279DE6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175" y="4965023"/>
            <a:ext cx="2616388" cy="1662115"/>
          </a:xfrm>
          <a:prstGeom prst="rect">
            <a:avLst/>
          </a:prstGeom>
        </p:spPr>
      </p:pic>
      <p:pic>
        <p:nvPicPr>
          <p:cNvPr id="114" name="object 52">
            <a:extLst>
              <a:ext uri="{FF2B5EF4-FFF2-40B4-BE49-F238E27FC236}">
                <a16:creationId xmlns:a16="http://schemas.microsoft.com/office/drawing/2014/main" id="{8894884B-3BBD-CDF6-3892-1E48650842D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20754" y="3723312"/>
            <a:ext cx="1929275" cy="1284189"/>
          </a:xfrm>
          <a:prstGeom prst="rect">
            <a:avLst/>
          </a:prstGeom>
        </p:spPr>
      </p:pic>
      <p:sp>
        <p:nvSpPr>
          <p:cNvPr id="115" name="object 53">
            <a:extLst>
              <a:ext uri="{FF2B5EF4-FFF2-40B4-BE49-F238E27FC236}">
                <a16:creationId xmlns:a16="http://schemas.microsoft.com/office/drawing/2014/main" id="{A7D81C5C-9D1E-7794-51DD-1B3300EE0250}"/>
              </a:ext>
            </a:extLst>
          </p:cNvPr>
          <p:cNvSpPr/>
          <p:nvPr/>
        </p:nvSpPr>
        <p:spPr>
          <a:xfrm>
            <a:off x="2020754" y="3721272"/>
            <a:ext cx="1936574" cy="1292126"/>
          </a:xfrm>
          <a:custGeom>
            <a:avLst/>
            <a:gdLst/>
            <a:ahLst/>
            <a:cxnLst/>
            <a:rect l="l" t="t" r="r" b="b"/>
            <a:pathLst>
              <a:path w="2550795" h="1615439">
                <a:moveTo>
                  <a:pt x="2550706" y="0"/>
                </a:moveTo>
                <a:lnTo>
                  <a:pt x="0" y="0"/>
                </a:lnTo>
                <a:lnTo>
                  <a:pt x="0" y="1615042"/>
                </a:lnTo>
                <a:lnTo>
                  <a:pt x="2550706" y="1615042"/>
                </a:lnTo>
                <a:lnTo>
                  <a:pt x="2550706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55">
            <a:extLst>
              <a:ext uri="{FF2B5EF4-FFF2-40B4-BE49-F238E27FC236}">
                <a16:creationId xmlns:a16="http://schemas.microsoft.com/office/drawing/2014/main" id="{17694868-626B-0EE6-6971-FCCCB240D840}"/>
              </a:ext>
            </a:extLst>
          </p:cNvPr>
          <p:cNvSpPr/>
          <p:nvPr/>
        </p:nvSpPr>
        <p:spPr>
          <a:xfrm>
            <a:off x="2020755" y="3504732"/>
            <a:ext cx="1929343" cy="209259"/>
          </a:xfrm>
          <a:custGeom>
            <a:avLst/>
            <a:gdLst/>
            <a:ahLst/>
            <a:cxnLst/>
            <a:rect l="l" t="t" r="r" b="b"/>
            <a:pathLst>
              <a:path w="2541270" h="261619">
                <a:moveTo>
                  <a:pt x="2541181" y="0"/>
                </a:moveTo>
                <a:lnTo>
                  <a:pt x="0" y="0"/>
                </a:lnTo>
                <a:lnTo>
                  <a:pt x="0" y="261609"/>
                </a:lnTo>
                <a:lnTo>
                  <a:pt x="2541181" y="261609"/>
                </a:lnTo>
                <a:lnTo>
                  <a:pt x="254118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56">
            <a:extLst>
              <a:ext uri="{FF2B5EF4-FFF2-40B4-BE49-F238E27FC236}">
                <a16:creationId xmlns:a16="http://schemas.microsoft.com/office/drawing/2014/main" id="{91C7CC5D-F68F-4011-CF18-19C027B8B384}"/>
              </a:ext>
            </a:extLst>
          </p:cNvPr>
          <p:cNvSpPr/>
          <p:nvPr/>
        </p:nvSpPr>
        <p:spPr>
          <a:xfrm>
            <a:off x="2020755" y="3504732"/>
            <a:ext cx="1929343" cy="209259"/>
          </a:xfrm>
          <a:custGeom>
            <a:avLst/>
            <a:gdLst/>
            <a:ahLst/>
            <a:cxnLst/>
            <a:rect l="l" t="t" r="r" b="b"/>
            <a:pathLst>
              <a:path w="2541270" h="261619">
                <a:moveTo>
                  <a:pt x="0" y="0"/>
                </a:moveTo>
                <a:lnTo>
                  <a:pt x="2541181" y="0"/>
                </a:lnTo>
                <a:lnTo>
                  <a:pt x="2541181" y="261610"/>
                </a:lnTo>
                <a:lnTo>
                  <a:pt x="0" y="26161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58">
            <a:extLst>
              <a:ext uri="{FF2B5EF4-FFF2-40B4-BE49-F238E27FC236}">
                <a16:creationId xmlns:a16="http://schemas.microsoft.com/office/drawing/2014/main" id="{EDFEFF09-5FBD-EFA1-6693-58B1A3CCE3F6}"/>
              </a:ext>
            </a:extLst>
          </p:cNvPr>
          <p:cNvSpPr txBox="1"/>
          <p:nvPr/>
        </p:nvSpPr>
        <p:spPr>
          <a:xfrm>
            <a:off x="2020756" y="3509495"/>
            <a:ext cx="1929343" cy="201977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2384" rIns="0" bIns="0" rtlCol="0">
            <a:spAutoFit/>
          </a:bodyPr>
          <a:lstStyle/>
          <a:p>
            <a:pPr marL="520700" indent="-512763" algn="ctr">
              <a:spcBef>
                <a:spcPts val="254"/>
              </a:spcBef>
            </a:pPr>
            <a:r>
              <a:rPr sz="1100" b="1" dirty="0">
                <a:latin typeface="Calibri"/>
                <a:cs typeface="Calibri"/>
              </a:rPr>
              <a:t>FR4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pillar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with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SS</a:t>
            </a:r>
            <a:r>
              <a:rPr sz="1100" b="1" spc="-5" dirty="0">
                <a:latin typeface="Calibri"/>
                <a:cs typeface="Calibri"/>
              </a:rPr>
              <a:t> cylinder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EA50DE-1113-5CE6-4881-B77C7C70B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6005373" cy="1107996"/>
          </a:xfrm>
        </p:spPr>
        <p:txBody>
          <a:bodyPr/>
          <a:lstStyle/>
          <a:p>
            <a:r>
              <a:rPr lang="en-US" dirty="0"/>
              <a:t>Lessons Learnt: Pillars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C4D0A0D-3D9C-676A-3F0A-74628107DA8D}"/>
              </a:ext>
            </a:extLst>
          </p:cNvPr>
          <p:cNvSpPr txBox="1"/>
          <p:nvPr/>
        </p:nvSpPr>
        <p:spPr>
          <a:xfrm>
            <a:off x="1524001" y="1006099"/>
            <a:ext cx="5404919" cy="1644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0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GE1/1</a:t>
            </a:r>
            <a:r>
              <a:rPr lang="en-US" sz="2000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20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bending:</a:t>
            </a:r>
          </a:p>
          <a:p>
            <a:pPr marL="12700">
              <a:spcBef>
                <a:spcPts val="100"/>
              </a:spcBef>
            </a:pPr>
            <a:endParaRPr lang="en-US" sz="800" dirty="0">
              <a:latin typeface="Calibri"/>
              <a:cs typeface="Calibri"/>
            </a:endParaRPr>
          </a:p>
          <a:p>
            <a:pPr marL="12700" marR="22860">
              <a:lnSpc>
                <a:spcPct val="100099"/>
              </a:lnSpc>
              <a:spcBef>
                <a:spcPts val="5"/>
              </a:spcBef>
              <a:tabLst>
                <a:tab pos="297815" algn="l"/>
                <a:tab pos="298450" algn="l"/>
              </a:tabLst>
            </a:pPr>
            <a:r>
              <a:rPr lang="en-US" dirty="0">
                <a:latin typeface="Calibri"/>
                <a:cs typeface="Calibri"/>
              </a:rPr>
              <a:t>DRIFT </a:t>
            </a:r>
            <a:r>
              <a:rPr lang="en-US" spc="-5" dirty="0">
                <a:latin typeface="Calibri"/>
                <a:cs typeface="Calibri"/>
              </a:rPr>
              <a:t>and RO PCBs tend </a:t>
            </a:r>
            <a:r>
              <a:rPr lang="en-US" spc="-10" dirty="0">
                <a:latin typeface="Calibri"/>
                <a:cs typeface="Calibri"/>
              </a:rPr>
              <a:t>to </a:t>
            </a:r>
            <a:r>
              <a:rPr lang="en-US" spc="-5" dirty="0">
                <a:latin typeface="Calibri"/>
                <a:cs typeface="Calibri"/>
              </a:rPr>
              <a:t>bend </a:t>
            </a:r>
            <a:r>
              <a:rPr lang="en-US" dirty="0">
                <a:latin typeface="Calibri"/>
                <a:cs typeface="Calibri"/>
              </a:rPr>
              <a:t>when </a:t>
            </a:r>
            <a:r>
              <a:rPr lang="en-US" spc="-10" dirty="0">
                <a:latin typeface="Calibri"/>
                <a:cs typeface="Calibri"/>
              </a:rPr>
              <a:t>submitted</a:t>
            </a:r>
            <a:r>
              <a:rPr lang="en-US" spc="-5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to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stretching</a:t>
            </a:r>
            <a:r>
              <a:rPr lang="en-US" spc="-5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forces,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causing</a:t>
            </a:r>
            <a:r>
              <a:rPr lang="en-US" spc="-5" dirty="0">
                <a:latin typeface="Calibri"/>
                <a:cs typeface="Calibri"/>
              </a:rPr>
              <a:t> non-negligible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variations</a:t>
            </a:r>
            <a:r>
              <a:rPr lang="en-US" dirty="0">
                <a:latin typeface="Calibri"/>
                <a:cs typeface="Calibri"/>
              </a:rPr>
              <a:t> of </a:t>
            </a:r>
            <a:r>
              <a:rPr lang="en-US" spc="-15" dirty="0">
                <a:latin typeface="Calibri"/>
                <a:cs typeface="Calibri"/>
              </a:rPr>
              <a:t>gain </a:t>
            </a:r>
            <a:r>
              <a:rPr lang="en-US" spc="-10" dirty="0">
                <a:latin typeface="Calibri"/>
                <a:cs typeface="Calibri"/>
              </a:rPr>
              <a:t>across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the </a:t>
            </a:r>
            <a:r>
              <a:rPr lang="en-US" spc="-10" dirty="0">
                <a:latin typeface="Calibri"/>
                <a:cs typeface="Calibri"/>
              </a:rPr>
              <a:t>detector</a:t>
            </a:r>
            <a:r>
              <a:rPr lang="en-US" spc="-5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surface</a:t>
            </a:r>
          </a:p>
          <a:p>
            <a:pPr marL="12700" marR="22860">
              <a:lnSpc>
                <a:spcPct val="100099"/>
              </a:lnSpc>
              <a:spcBef>
                <a:spcPts val="5"/>
              </a:spcBef>
              <a:tabLst>
                <a:tab pos="297815" algn="l"/>
                <a:tab pos="298450" algn="l"/>
              </a:tabLst>
            </a:pPr>
            <a:r>
              <a:rPr lang="en-US" spc="-10" dirty="0">
                <a:latin typeface="Calibri"/>
                <a:cs typeface="Calibri"/>
              </a:rPr>
              <a:t>(Different level of non uniformity)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06" name="Picture 105" descr="Chart, scatter chart&#10;&#10;Description automatically generated">
            <a:extLst>
              <a:ext uri="{FF2B5EF4-FFF2-40B4-BE49-F238E27FC236}">
                <a16:creationId xmlns:a16="http://schemas.microsoft.com/office/drawing/2014/main" id="{F6E11BAC-41DE-CD4E-D843-B0D530439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403" y="1222817"/>
            <a:ext cx="2360428" cy="2275349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8001FEF7-68A3-1759-0B11-ABA7F0829160}"/>
              </a:ext>
            </a:extLst>
          </p:cNvPr>
          <p:cNvSpPr txBox="1"/>
          <p:nvPr/>
        </p:nvSpPr>
        <p:spPr>
          <a:xfrm>
            <a:off x="4711583" y="3182803"/>
            <a:ext cx="2768835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Pillar to constraint Drift Vs RO </a:t>
            </a: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5F080BC8-B84A-8403-3CBF-80F870BEBE18}"/>
              </a:ext>
            </a:extLst>
          </p:cNvPr>
          <p:cNvGrpSpPr/>
          <p:nvPr/>
        </p:nvGrpSpPr>
        <p:grpSpPr>
          <a:xfrm>
            <a:off x="4339563" y="3746244"/>
            <a:ext cx="3548676" cy="1145365"/>
            <a:chOff x="2815563" y="3746243"/>
            <a:chExt cx="3548676" cy="1145365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217F23AC-4BE4-0A82-8A94-E0914FE6E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5563" y="3746243"/>
              <a:ext cx="1530601" cy="1108366"/>
            </a:xfrm>
            <a:prstGeom prst="rect">
              <a:avLst/>
            </a:prstGeom>
          </p:spPr>
        </p:pic>
        <p:pic>
          <p:nvPicPr>
            <p:cNvPr id="172" name="Picture 171" descr="A picture containing green, gear&#10;&#10;Description automatically generated">
              <a:extLst>
                <a:ext uri="{FF2B5EF4-FFF2-40B4-BE49-F238E27FC236}">
                  <a16:creationId xmlns:a16="http://schemas.microsoft.com/office/drawing/2014/main" id="{CF976B05-02F6-55B1-E01F-D63063F0D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46164" y="3839202"/>
              <a:ext cx="2018075" cy="1052406"/>
            </a:xfrm>
            <a:prstGeom prst="rect">
              <a:avLst/>
            </a:prstGeom>
          </p:spPr>
        </p:pic>
      </p:grpSp>
      <p:pic>
        <p:nvPicPr>
          <p:cNvPr id="174" name="Picture 173" descr="Chart, bar chart&#10;&#10;Description automatically generated">
            <a:extLst>
              <a:ext uri="{FF2B5EF4-FFF2-40B4-BE49-F238E27FC236}">
                <a16:creationId xmlns:a16="http://schemas.microsoft.com/office/drawing/2014/main" id="{DA437BDE-CA3D-F713-0B66-94863ABA79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5786" y="5002674"/>
            <a:ext cx="2393432" cy="538389"/>
          </a:xfrm>
          <a:prstGeom prst="rect">
            <a:avLst/>
          </a:prstGeom>
        </p:spPr>
      </p:pic>
      <p:pic>
        <p:nvPicPr>
          <p:cNvPr id="176" name="Picture 175" descr="Chart, bar chart&#10;&#10;Description automatically generated">
            <a:extLst>
              <a:ext uri="{FF2B5EF4-FFF2-40B4-BE49-F238E27FC236}">
                <a16:creationId xmlns:a16="http://schemas.microsoft.com/office/drawing/2014/main" id="{663CB7F3-4007-BDFF-C4F3-49C2F26C07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8627" y="5550116"/>
            <a:ext cx="2465806" cy="566915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6DC10C13-0CFC-31E5-377B-CC01A20A5EB5}"/>
              </a:ext>
            </a:extLst>
          </p:cNvPr>
          <p:cNvSpPr/>
          <p:nvPr/>
        </p:nvSpPr>
        <p:spPr>
          <a:xfrm>
            <a:off x="4303351" y="3793937"/>
            <a:ext cx="3548676" cy="1174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bject 58">
            <a:extLst>
              <a:ext uri="{FF2B5EF4-FFF2-40B4-BE49-F238E27FC236}">
                <a16:creationId xmlns:a16="http://schemas.microsoft.com/office/drawing/2014/main" id="{FCB2079A-AF10-82D3-1547-81E9BCB71840}"/>
              </a:ext>
            </a:extLst>
          </p:cNvPr>
          <p:cNvSpPr txBox="1"/>
          <p:nvPr/>
        </p:nvSpPr>
        <p:spPr>
          <a:xfrm>
            <a:off x="4764918" y="3574691"/>
            <a:ext cx="2695169" cy="2019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520700" indent="-512763" algn="ctr">
              <a:spcBef>
                <a:spcPts val="254"/>
              </a:spcBef>
            </a:pPr>
            <a:r>
              <a:rPr lang="en-US" sz="1100" b="1" dirty="0">
                <a:latin typeface="Calibri"/>
                <a:cs typeface="Calibri"/>
              </a:rPr>
              <a:t>Stratified </a:t>
            </a:r>
            <a:r>
              <a:rPr sz="1100" b="1" dirty="0">
                <a:latin typeface="Calibri"/>
                <a:cs typeface="Calibri"/>
              </a:rPr>
              <a:t>FR4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pillar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with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SS</a:t>
            </a:r>
            <a:r>
              <a:rPr sz="1100" b="1" spc="-5" dirty="0">
                <a:latin typeface="Calibri"/>
                <a:cs typeface="Calibri"/>
              </a:rPr>
              <a:t> cylinder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182" name="Picture 181" descr="Chart, scatter chart&#10;&#10;Description automatically generated">
            <a:extLst>
              <a:ext uri="{FF2B5EF4-FFF2-40B4-BE49-F238E27FC236}">
                <a16:creationId xmlns:a16="http://schemas.microsoft.com/office/drawing/2014/main" id="{B8C7AB1E-F600-DF39-C0DA-3DF8F75387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0475" y="3849627"/>
            <a:ext cx="2535449" cy="244217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83" name="object 58">
            <a:extLst>
              <a:ext uri="{FF2B5EF4-FFF2-40B4-BE49-F238E27FC236}">
                <a16:creationId xmlns:a16="http://schemas.microsoft.com/office/drawing/2014/main" id="{6552B82D-C4EF-E7C3-B1EC-73F9B25D672B}"/>
              </a:ext>
            </a:extLst>
          </p:cNvPr>
          <p:cNvSpPr txBox="1"/>
          <p:nvPr/>
        </p:nvSpPr>
        <p:spPr>
          <a:xfrm>
            <a:off x="8030475" y="3574691"/>
            <a:ext cx="2535449" cy="2019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520700" indent="-512763" algn="ctr">
              <a:spcBef>
                <a:spcPts val="254"/>
              </a:spcBef>
            </a:pPr>
            <a:r>
              <a:rPr lang="en-US" sz="1100" b="1" dirty="0">
                <a:latin typeface="Calibri"/>
                <a:cs typeface="Calibri"/>
              </a:rPr>
              <a:t>GE2/1 ( M2 )Uniformity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2" name="object 58">
            <a:extLst>
              <a:ext uri="{FF2B5EF4-FFF2-40B4-BE49-F238E27FC236}">
                <a16:creationId xmlns:a16="http://schemas.microsoft.com/office/drawing/2014/main" id="{5F12584D-5285-955F-D102-E6F29F667C04}"/>
              </a:ext>
            </a:extLst>
          </p:cNvPr>
          <p:cNvSpPr txBox="1"/>
          <p:nvPr/>
        </p:nvSpPr>
        <p:spPr>
          <a:xfrm>
            <a:off x="7460087" y="1006100"/>
            <a:ext cx="2535449" cy="2019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520700" indent="-512763" algn="ctr">
              <a:spcBef>
                <a:spcPts val="254"/>
              </a:spcBef>
            </a:pPr>
            <a:r>
              <a:rPr lang="en-US" sz="1100" b="1" dirty="0">
                <a:latin typeface="Calibri"/>
                <a:cs typeface="Calibri"/>
              </a:rPr>
              <a:t>Typical GE1/1  Uniformity</a:t>
            </a:r>
            <a:endParaRPr sz="11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59514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FBECA16A-27ED-4841-97BA-F88DA2C1C4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9428" y="203149"/>
            <a:ext cx="767491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4000" spc="-20" dirty="0"/>
              <a:t>GEM </a:t>
            </a:r>
            <a:r>
              <a:rPr sz="4000" spc="-20" dirty="0"/>
              <a:t>Rate</a:t>
            </a:r>
            <a:r>
              <a:rPr sz="4000" spc="-65" dirty="0"/>
              <a:t> </a:t>
            </a:r>
            <a:r>
              <a:rPr sz="4000" spc="-5" dirty="0"/>
              <a:t>Capability</a:t>
            </a:r>
            <a:endParaRPr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709215-D357-7A0E-4E6D-7A797A888698}"/>
              </a:ext>
            </a:extLst>
          </p:cNvPr>
          <p:cNvSpPr/>
          <p:nvPr/>
        </p:nvSpPr>
        <p:spPr>
          <a:xfrm>
            <a:off x="1622012" y="949405"/>
            <a:ext cx="8851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</a:t>
            </a:r>
            <a:r>
              <a:rPr lang="en-US" sz="1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 capability</a:t>
            </a:r>
            <a:r>
              <a:rPr lang="en-US" sz="1600" dirty="0"/>
              <a:t> of GEM-based detectors has been extensively studied in the last decade for different sizes, geometries, and configurations</a:t>
            </a:r>
            <a:endParaRPr lang="it-IT" sz="1600" dirty="0"/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55D181E5-F5AE-EB0B-8D80-8076938587D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1" y="2127091"/>
            <a:ext cx="3720221" cy="2206524"/>
          </a:xfrm>
          <a:prstGeom prst="rect">
            <a:avLst/>
          </a:prstGeom>
        </p:spPr>
      </p:pic>
      <p:pic>
        <p:nvPicPr>
          <p:cNvPr id="8" name="object 4">
            <a:extLst>
              <a:ext uri="{FF2B5EF4-FFF2-40B4-BE49-F238E27FC236}">
                <a16:creationId xmlns:a16="http://schemas.microsoft.com/office/drawing/2014/main" id="{1DFD33E1-657D-734C-E6C6-4BBF32B2810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53144" y="2046605"/>
            <a:ext cx="3252890" cy="2132597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8E4D90C7-0E52-4A3F-DAC0-111A13A92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890" y="4373021"/>
            <a:ext cx="3720220" cy="2368948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FE13955E-C17B-6DA2-6EAC-008D1D13373F}"/>
              </a:ext>
            </a:extLst>
          </p:cNvPr>
          <p:cNvSpPr txBox="1"/>
          <p:nvPr/>
        </p:nvSpPr>
        <p:spPr>
          <a:xfrm>
            <a:off x="8179590" y="4773655"/>
            <a:ext cx="1414757" cy="14888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en-US" sz="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lang="en-US" sz="800" dirty="0">
              <a:latin typeface="Calibri"/>
              <a:cs typeface="Calibri"/>
            </a:endParaRPr>
          </a:p>
          <a:p>
            <a:pPr marR="5715">
              <a:spcBef>
                <a:spcPts val="5"/>
              </a:spcBef>
            </a:pPr>
            <a:r>
              <a:rPr lang="en-US" sz="1400" b="1" spc="-10" dirty="0" err="1">
                <a:cs typeface="Calibri"/>
              </a:rPr>
              <a:t>Ar</a:t>
            </a:r>
            <a:r>
              <a:rPr lang="en-US" sz="1400" b="1" spc="-10" dirty="0">
                <a:cs typeface="Calibri"/>
              </a:rPr>
              <a:t>/CO2(70/30)</a:t>
            </a:r>
            <a:r>
              <a:rPr lang="en-US" sz="1400" b="1" spc="10" dirty="0">
                <a:cs typeface="Calibri"/>
              </a:rPr>
              <a:t> </a:t>
            </a:r>
            <a:r>
              <a:rPr lang="en-US" sz="1400" b="1" spc="-5" dirty="0">
                <a:cs typeface="Calibri"/>
              </a:rPr>
              <a:t>–</a:t>
            </a:r>
            <a:endParaRPr lang="en-US" sz="1400" dirty="0">
              <a:cs typeface="Calibri"/>
            </a:endParaRPr>
          </a:p>
          <a:p>
            <a:pPr marR="5080"/>
            <a:r>
              <a:rPr lang="en-US" sz="1400" b="1" spc="-10" dirty="0">
                <a:cs typeface="Calibri"/>
              </a:rPr>
              <a:t>3/2/2/2mm</a:t>
            </a:r>
            <a:endParaRPr lang="en-US" sz="1400" dirty="0">
              <a:cs typeface="Calibri"/>
            </a:endParaRPr>
          </a:p>
          <a:p>
            <a:pPr marR="5080"/>
            <a:r>
              <a:rPr lang="en-US" sz="1400" b="1" spc="-150" dirty="0">
                <a:solidFill>
                  <a:srgbClr val="0000FF"/>
                </a:solidFill>
                <a:cs typeface="Calibri"/>
              </a:rPr>
              <a:t>P</a:t>
            </a:r>
            <a:r>
              <a:rPr lang="en-US" sz="1400" b="1" spc="-5" dirty="0">
                <a:solidFill>
                  <a:srgbClr val="0000FF"/>
                </a:solidFill>
                <a:cs typeface="Calibri"/>
              </a:rPr>
              <a:t>.</a:t>
            </a:r>
            <a:r>
              <a:rPr lang="en-US" sz="1400" b="1" spc="-20" dirty="0">
                <a:solidFill>
                  <a:srgbClr val="0000FF"/>
                </a:solidFill>
                <a:cs typeface="Calibri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cs typeface="Calibri"/>
              </a:rPr>
              <a:t>T</a:t>
            </a:r>
            <a:r>
              <a:rPr lang="en-US" sz="1400" b="1" spc="-5" dirty="0" err="1">
                <a:solidFill>
                  <a:srgbClr val="0000FF"/>
                </a:solidFill>
                <a:cs typeface="Calibri"/>
              </a:rPr>
              <a:t>h</a:t>
            </a:r>
            <a:r>
              <a:rPr lang="en-US" sz="1400" b="1" spc="-10" dirty="0" err="1">
                <a:solidFill>
                  <a:srgbClr val="0000FF"/>
                </a:solidFill>
                <a:cs typeface="Calibri"/>
              </a:rPr>
              <a:t>ui</a:t>
            </a:r>
            <a:r>
              <a:rPr lang="en-US" sz="1400" b="1" spc="-5" dirty="0" err="1">
                <a:solidFill>
                  <a:srgbClr val="0000FF"/>
                </a:solidFill>
                <a:cs typeface="Calibri"/>
              </a:rPr>
              <a:t>n</a:t>
            </a:r>
            <a:r>
              <a:rPr lang="en-US" sz="1400" b="1" spc="-10" dirty="0" err="1">
                <a:solidFill>
                  <a:srgbClr val="0000FF"/>
                </a:solidFill>
                <a:cs typeface="Calibri"/>
              </a:rPr>
              <a:t>e</a:t>
            </a:r>
            <a:r>
              <a:rPr lang="en-US" sz="1400" b="1" spc="-5" dirty="0" err="1">
                <a:solidFill>
                  <a:srgbClr val="0000FF"/>
                </a:solidFill>
                <a:cs typeface="Calibri"/>
              </a:rPr>
              <a:t>r</a:t>
            </a:r>
            <a:endParaRPr lang="en-US" sz="1400" b="1" dirty="0">
              <a:solidFill>
                <a:srgbClr val="0000FF"/>
              </a:solidFill>
              <a:cs typeface="Calibri"/>
            </a:endParaRPr>
          </a:p>
          <a:p>
            <a:pPr marR="5080"/>
            <a:r>
              <a:rPr lang="en-US" sz="800" spc="-5" dirty="0">
                <a:cs typeface="Calibri"/>
              </a:rPr>
              <a:t>https://</a:t>
            </a:r>
            <a:r>
              <a:rPr lang="en-US" sz="800" spc="-5" dirty="0" err="1">
                <a:cs typeface="Calibri"/>
              </a:rPr>
              <a:t>cds.cern.ch</a:t>
            </a:r>
            <a:r>
              <a:rPr lang="en-US" sz="800" spc="-5" dirty="0">
                <a:cs typeface="Calibri"/>
              </a:rPr>
              <a:t>/record/2238855/files/CERN-</a:t>
            </a:r>
            <a:endParaRPr lang="en-US" sz="800" dirty="0">
              <a:cs typeface="Calibri"/>
            </a:endParaRPr>
          </a:p>
          <a:p>
            <a:pPr marR="5715"/>
            <a:r>
              <a:rPr lang="en-US" sz="800" spc="-10" dirty="0">
                <a:cs typeface="Calibri"/>
              </a:rPr>
              <a:t>THESIS-2016-199.pdf</a:t>
            </a:r>
            <a:endParaRPr lang="en-US" sz="800" dirty="0">
              <a:cs typeface="Calibri"/>
            </a:endParaRPr>
          </a:p>
          <a:p>
            <a:pPr>
              <a:lnSpc>
                <a:spcPct val="100000"/>
              </a:lnSpc>
            </a:pPr>
            <a:endParaRPr sz="800" dirty="0">
              <a:latin typeface="Calibri"/>
              <a:cs typeface="Calibri"/>
            </a:endParaRPr>
          </a:p>
          <a:p>
            <a:pPr>
              <a:spcBef>
                <a:spcPts val="5"/>
              </a:spcBef>
            </a:pPr>
            <a:endParaRPr sz="600" dirty="0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297636-8476-0088-502B-89D9AB0A2ADA}"/>
              </a:ext>
            </a:extLst>
          </p:cNvPr>
          <p:cNvSpPr txBox="1"/>
          <p:nvPr/>
        </p:nvSpPr>
        <p:spPr>
          <a:xfrm>
            <a:off x="1622011" y="1534180"/>
            <a:ext cx="3629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sz="1400" b="1" spc="-10" dirty="0" err="1">
                <a:latin typeface="Calibri"/>
                <a:cs typeface="Calibri"/>
              </a:rPr>
              <a:t>Ar</a:t>
            </a:r>
            <a:r>
              <a:rPr lang="en-US" sz="1400" b="1" spc="-10" dirty="0">
                <a:latin typeface="Calibri"/>
                <a:cs typeface="Calibri"/>
              </a:rPr>
              <a:t>/CO2(70/30)</a:t>
            </a:r>
            <a:r>
              <a:rPr lang="en-US" sz="1400" b="1" spc="60" dirty="0">
                <a:latin typeface="Calibri"/>
                <a:cs typeface="Calibri"/>
              </a:rPr>
              <a:t> </a:t>
            </a:r>
            <a:r>
              <a:rPr lang="en-US" sz="1400" b="1" spc="-5" dirty="0">
                <a:latin typeface="Calibri"/>
                <a:cs typeface="Calibri"/>
              </a:rPr>
              <a:t>–</a:t>
            </a:r>
            <a:r>
              <a:rPr lang="en-US" sz="1400" b="1" spc="-25" dirty="0">
                <a:latin typeface="Calibri"/>
                <a:cs typeface="Calibri"/>
              </a:rPr>
              <a:t> </a:t>
            </a:r>
            <a:r>
              <a:rPr lang="en-US" sz="1400" b="1" spc="-10" dirty="0">
                <a:latin typeface="Calibri"/>
                <a:cs typeface="Calibri"/>
              </a:rPr>
              <a:t>3/2/2/2mm</a:t>
            </a:r>
            <a:endParaRPr lang="en-US" sz="1400" dirty="0">
              <a:latin typeface="Calibri"/>
              <a:cs typeface="Calibri"/>
            </a:endParaRPr>
          </a:p>
          <a:p>
            <a:pPr marL="12700"/>
            <a:r>
              <a:rPr lang="en-US" sz="1400" b="1" spc="-150" dirty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lang="en-US" sz="1400" b="1" spc="-5" dirty="0">
                <a:solidFill>
                  <a:srgbClr val="0000FF"/>
                </a:solidFill>
                <a:latin typeface="Calibri"/>
                <a:cs typeface="Calibri"/>
              </a:rPr>
              <a:t>.</a:t>
            </a:r>
            <a:r>
              <a:rPr lang="en-US" sz="1400" b="1" spc="-2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1400" b="1" spc="-65" dirty="0" err="1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lang="en-US" sz="1400" b="1" spc="-40" dirty="0" err="1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lang="en-US" sz="1400" b="1" spc="-10" dirty="0" err="1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lang="en-US" sz="1400" b="1" spc="-20" dirty="0" err="1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lang="en-US" sz="1400" b="1" dirty="0" err="1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lang="en-US" sz="1400" b="1" spc="-10" dirty="0" err="1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lang="en-US" sz="1400" b="1" dirty="0" err="1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lang="en-US" sz="1400" b="1" spc="-5" dirty="0" err="1">
                <a:solidFill>
                  <a:srgbClr val="0000FF"/>
                </a:solidFill>
                <a:latin typeface="Calibri"/>
                <a:cs typeface="Calibri"/>
              </a:rPr>
              <a:t>ts</a:t>
            </a:r>
            <a:endParaRPr lang="en-US" sz="1400" dirty="0">
              <a:latin typeface="Calibri"/>
              <a:cs typeface="Calibri"/>
            </a:endParaRPr>
          </a:p>
          <a:p>
            <a:pPr marL="12700" marR="308610">
              <a:spcBef>
                <a:spcPts val="25"/>
              </a:spcBef>
            </a:pPr>
            <a:r>
              <a:rPr lang="en-US" sz="800" spc="-5" dirty="0">
                <a:latin typeface="Calibri"/>
                <a:cs typeface="Calibri"/>
              </a:rPr>
              <a:t>https://</a:t>
            </a:r>
            <a:r>
              <a:rPr lang="en-US" sz="800" spc="-5" dirty="0" err="1">
                <a:latin typeface="Calibri"/>
                <a:cs typeface="Calibri"/>
              </a:rPr>
              <a:t>cds.cern.ch</a:t>
            </a:r>
            <a:r>
              <a:rPr lang="en-US" sz="800" spc="-5" dirty="0">
                <a:latin typeface="Calibri"/>
                <a:cs typeface="Calibri"/>
              </a:rPr>
              <a:t>/record/1316179/files/CERN-THESIS- </a:t>
            </a:r>
            <a:r>
              <a:rPr lang="en-US" sz="800" spc="-170" dirty="0">
                <a:latin typeface="Calibri"/>
                <a:cs typeface="Calibri"/>
              </a:rPr>
              <a:t> </a:t>
            </a:r>
            <a:r>
              <a:rPr lang="en-US" sz="800" spc="-5" dirty="0">
                <a:latin typeface="Calibri"/>
                <a:cs typeface="Calibri"/>
              </a:rPr>
              <a:t>2006-088.pdf</a:t>
            </a:r>
            <a:endParaRPr lang="en-US" sz="800" dirty="0">
              <a:latin typeface="Calibri"/>
              <a:cs typeface="Calibri"/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1D70BAD5-CC5D-E840-FB25-9B77F593597B}"/>
              </a:ext>
            </a:extLst>
          </p:cNvPr>
          <p:cNvSpPr txBox="1"/>
          <p:nvPr/>
        </p:nvSpPr>
        <p:spPr>
          <a:xfrm>
            <a:off x="6686988" y="1238225"/>
            <a:ext cx="3466662" cy="78867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00" dirty="0">
              <a:latin typeface="Calibri"/>
              <a:cs typeface="Calibri"/>
            </a:endParaRPr>
          </a:p>
          <a:p>
            <a:pPr>
              <a:spcBef>
                <a:spcPts val="40"/>
              </a:spcBef>
            </a:pPr>
            <a:endParaRPr sz="650" dirty="0">
              <a:latin typeface="Calibri"/>
              <a:cs typeface="Calibri"/>
            </a:endParaRPr>
          </a:p>
          <a:p>
            <a:pPr marL="48260"/>
            <a:r>
              <a:rPr sz="1400" b="1" spc="-10" dirty="0">
                <a:latin typeface="Calibri"/>
                <a:cs typeface="Calibri"/>
              </a:rPr>
              <a:t>Ar/CO2(70/30)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–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3/2/2/2mm</a:t>
            </a:r>
            <a:endParaRPr sz="1400" dirty="0">
              <a:latin typeface="Calibri"/>
              <a:cs typeface="Calibri"/>
            </a:endParaRPr>
          </a:p>
          <a:p>
            <a:pPr marL="48260"/>
            <a:r>
              <a:rPr sz="1400" b="1" spc="-10" dirty="0">
                <a:solidFill>
                  <a:srgbClr val="0000FF"/>
                </a:solidFill>
                <a:latin typeface="Calibri"/>
                <a:cs typeface="Calibri"/>
              </a:rPr>
              <a:t>J.Merlin</a:t>
            </a:r>
            <a:endParaRPr sz="1400" dirty="0">
              <a:latin typeface="Calibri"/>
              <a:cs typeface="Calibri"/>
            </a:endParaRPr>
          </a:p>
          <a:p>
            <a:pPr marL="48260" marR="583565">
              <a:spcBef>
                <a:spcPts val="25"/>
              </a:spcBef>
            </a:pPr>
            <a:r>
              <a:rPr sz="800" spc="-5" dirty="0">
                <a:latin typeface="Calibri"/>
                <a:cs typeface="Calibri"/>
              </a:rPr>
              <a:t>https://cds.cern.ch/record/2155685/files/CERN- </a:t>
            </a:r>
            <a:r>
              <a:rPr sz="800" spc="-17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THESIS-2016-041.pdf</a:t>
            </a:r>
            <a:endParaRPr sz="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69368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FBECA16A-27ED-4841-97BA-F88DA2C1C4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9428" y="203149"/>
            <a:ext cx="608157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4000" spc="-20" dirty="0"/>
              <a:t>GEM </a:t>
            </a:r>
            <a:r>
              <a:rPr sz="4000" spc="-20" dirty="0"/>
              <a:t>Rate</a:t>
            </a:r>
            <a:r>
              <a:rPr sz="4000" spc="-65" dirty="0"/>
              <a:t> </a:t>
            </a:r>
            <a:r>
              <a:rPr sz="4000" spc="-5" dirty="0"/>
              <a:t>Capability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D6B00E4-6E9B-C143-8C36-A088F8E1E56C}"/>
                  </a:ext>
                </a:extLst>
              </p:cNvPr>
              <p:cNvSpPr/>
              <p:nvPr/>
            </p:nvSpPr>
            <p:spPr>
              <a:xfrm>
                <a:off x="1714500" y="1632688"/>
                <a:ext cx="8120506" cy="3918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it-IT" sz="1600" b="1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Common experimental procedure: </a:t>
                </a:r>
              </a:p>
              <a:p>
                <a:pPr algn="just"/>
                <a:endParaRPr lang="it-IT" sz="1400" dirty="0"/>
              </a:p>
              <a:p>
                <a:pPr marL="342900" indent="-342900" algn="just">
                  <a:buFont typeface="+mj-lt"/>
                  <a:buAutoNum type="arabicParenR"/>
                </a:pPr>
                <a:r>
                  <a:rPr lang="it-IT" sz="1400" dirty="0"/>
                  <a:t>source: </a:t>
                </a:r>
                <a:r>
                  <a:rPr lang="it-IT" sz="1400" b="1" i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X-ray generator</a:t>
                </a:r>
                <a:r>
                  <a:rPr lang="it-IT" sz="1400" i="1" dirty="0"/>
                  <a:t> (</a:t>
                </a:r>
                <a:r>
                  <a:rPr lang="it-IT" sz="1400" b="1" i="1" dirty="0">
                    <a:solidFill>
                      <a:srgbClr val="7030A0"/>
                    </a:solidFill>
                  </a:rPr>
                  <a:t>soft X-ray </a:t>
                </a:r>
                <a:r>
                  <a:rPr lang="it-IT" sz="1400" b="1" i="1" dirty="0" err="1">
                    <a:solidFill>
                      <a:srgbClr val="7030A0"/>
                    </a:solidFill>
                  </a:rPr>
                  <a:t>photons</a:t>
                </a:r>
                <a:r>
                  <a:rPr lang="it-IT" sz="1400" i="1" dirty="0"/>
                  <a:t>)</a:t>
                </a:r>
              </a:p>
              <a:p>
                <a:pPr marL="342900" indent="-342900" algn="just">
                  <a:buFont typeface="+mj-lt"/>
                  <a:buAutoNum type="arabicParenR" startAt="2"/>
                </a:pPr>
                <a:r>
                  <a:rPr lang="it-IT" sz="1400" dirty="0"/>
                  <a:t>irradiated area: </a:t>
                </a:r>
                <a14:m>
                  <m:oMath xmlns:m="http://schemas.openxmlformats.org/officeDocument/2006/math">
                    <m:r>
                      <a:rPr lang="it-IT" sz="1400" b="1" i="1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it-IT" sz="1400" b="1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𝒎𝒎</m:t>
                        </m:r>
                      </m:e>
                      <m:sup>
                        <m:r>
                          <a:rPr lang="it-IT" sz="1400" b="1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sz="1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mbria Math" panose="02040503050406030204" pitchFamily="18" charset="0"/>
                  </a:rPr>
                  <a:t> </a:t>
                </a:r>
              </a:p>
              <a:p>
                <a:pPr algn="just"/>
                <a:r>
                  <a:rPr lang="it-IT" sz="1400" dirty="0">
                    <a:ea typeface="Cambria Math" panose="020405030504060302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it-IT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1400" dirty="0"/>
                  <a:t> </a:t>
                </a:r>
                <a:r>
                  <a:rPr lang="en-US" sz="1400" dirty="0"/>
                  <a:t>reaching </a:t>
                </a:r>
                <a:r>
                  <a:rPr lang="en-US" sz="1400" b="1" i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very high X-ray flux</a:t>
                </a:r>
                <a:endParaRPr lang="it-IT" sz="1400" dirty="0"/>
              </a:p>
              <a:p>
                <a:pPr marL="342900" indent="-342900" algn="just">
                  <a:buFont typeface="+mj-lt"/>
                  <a:buAutoNum type="arabicParenR" startAt="3"/>
                </a:pPr>
                <a:r>
                  <a:rPr lang="it-IT" sz="1400" dirty="0"/>
                  <a:t>gain ramains stable up to a flux above </a:t>
                </a:r>
                <a14:m>
                  <m:oMath xmlns:m="http://schemas.openxmlformats.org/officeDocument/2006/math">
                    <m:r>
                      <a:rPr lang="it-IT" sz="1400" b="1" i="1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𝑴𝑯𝒛</m:t>
                    </m:r>
                    <m:r>
                      <a:rPr lang="it-IT" sz="1400" b="1" i="1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it-IT" sz="1400" b="1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it-IT" sz="1400" b="1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it-IT" sz="1400" b="1" i="1" dirty="0"/>
              </a:p>
              <a:p>
                <a:pPr algn="just"/>
                <a:r>
                  <a:rPr lang="it-IT" sz="1400" dirty="0"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it-IT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1400" dirty="0"/>
                  <a:t> demonstrating the absence of </a:t>
                </a:r>
                <a:r>
                  <a:rPr lang="it-IT" sz="1400" b="1" i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space    </a:t>
                </a:r>
              </a:p>
              <a:p>
                <a:pPr algn="just"/>
                <a:r>
                  <a:rPr lang="it-IT" sz="1400" b="1" i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           charge phenomena!</a:t>
                </a:r>
              </a:p>
              <a:p>
                <a:pPr algn="just"/>
                <a:endParaRPr lang="it-IT" sz="8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just"/>
                <a:r>
                  <a:rPr lang="it-IT" sz="14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but one observes ...</a:t>
                </a:r>
              </a:p>
              <a:p>
                <a:pPr algn="just"/>
                <a:endParaRPr lang="it-IT" sz="1400" b="1" i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342900" indent="-342900">
                  <a:buClr>
                    <a:schemeClr val="tx1"/>
                  </a:buClr>
                  <a:buFont typeface="+mj-lt"/>
                  <a:buAutoNum type="arabicParenR"/>
                </a:pPr>
                <a:r>
                  <a:rPr lang="en-US" sz="1400" dirty="0"/>
                  <a:t>a</a:t>
                </a:r>
                <a:r>
                  <a:rPr lang="en-US" sz="1400" dirty="0">
                    <a:solidFill>
                      <a:srgbClr val="0000FF"/>
                    </a:solidFill>
                  </a:rPr>
                  <a:t> </a:t>
                </a:r>
                <a:r>
                  <a:rPr lang="en-US" sz="1400" b="1" i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low ion current </a:t>
                </a:r>
                <a:r>
                  <a:rPr lang="en-US" sz="1400" dirty="0"/>
                  <a:t>flowing through the </a:t>
                </a:r>
                <a:r>
                  <a:rPr lang="en-US" sz="1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protection resistors</a:t>
                </a:r>
                <a:r>
                  <a:rPr lang="en-US" sz="1400" dirty="0"/>
                  <a:t> due to the small irradiated area     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sz="1400" dirty="0"/>
                  <a:t>         </a:t>
                </a:r>
                <a14:m>
                  <m:oMath xmlns:m="http://schemas.openxmlformats.org/officeDocument/2006/math">
                    <m:r>
                      <a:rPr lang="it-IT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dirty="0"/>
                  <a:t> inconsistent with a real experiment</a:t>
                </a:r>
              </a:p>
              <a:p>
                <a:pPr marL="342900" indent="-342900">
                  <a:buFont typeface="+mj-lt"/>
                  <a:buAutoNum type="arabicParenR" startAt="2"/>
                </a:pPr>
                <a:r>
                  <a:rPr lang="en-US" sz="1400" dirty="0"/>
                  <a:t>a </a:t>
                </a:r>
                <a:r>
                  <a:rPr lang="en-US" sz="1400" b="1" i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negligible voltage drop</a:t>
                </a:r>
                <a:r>
                  <a:rPr lang="en-US" sz="1400" dirty="0"/>
                  <a:t> across the GEM-foils </a:t>
                </a:r>
              </a:p>
              <a:p>
                <a:r>
                  <a:rPr lang="en-US" sz="1400" dirty="0"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dirty="0"/>
                  <a:t> as a result: high-rate capability up to tens or   </a:t>
                </a:r>
              </a:p>
              <a:p>
                <a:r>
                  <a:rPr lang="en-US" sz="1400" dirty="0"/>
                  <a:t>              hundreds of </a:t>
                </a:r>
                <a14:m>
                  <m:oMath xmlns:m="http://schemas.openxmlformats.org/officeDocument/2006/math">
                    <m:r>
                      <a:rPr lang="it-IT" sz="1400" i="1">
                        <a:latin typeface="Cambria Math" panose="02040503050406030204" pitchFamily="18" charset="0"/>
                      </a:rPr>
                      <m:t>𝑀𝐻𝑧</m:t>
                    </m:r>
                    <m:r>
                      <a:rPr lang="it-IT" sz="1400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1400" b="1" i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it-IT" sz="1400" b="1" i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it-IT" sz="1400" b="1" i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D6B00E4-6E9B-C143-8C36-A088F8E1E5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1632688"/>
                <a:ext cx="8120506" cy="3918380"/>
              </a:xfrm>
              <a:prstGeom prst="rect">
                <a:avLst/>
              </a:prstGeom>
              <a:blipFill>
                <a:blip r:embed="rId2"/>
                <a:stretch>
                  <a:fillRect l="-312" t="-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B3709215-D357-7A0E-4E6D-7A797A888698}"/>
              </a:ext>
            </a:extLst>
          </p:cNvPr>
          <p:cNvSpPr/>
          <p:nvPr/>
        </p:nvSpPr>
        <p:spPr>
          <a:xfrm>
            <a:off x="1622012" y="949405"/>
            <a:ext cx="8851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</a:t>
            </a:r>
            <a:r>
              <a:rPr lang="en-US" sz="1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 capability</a:t>
            </a:r>
            <a:r>
              <a:rPr lang="en-US" sz="1600" dirty="0"/>
              <a:t> of GEM-based detectors has been extensively studied in the last decade for different sizes, geometries, and configurations … but:</a:t>
            </a:r>
            <a:endParaRPr lang="it-IT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32D98C-6B9E-7B09-091F-88537A296C71}"/>
                  </a:ext>
                </a:extLst>
              </p:cNvPr>
              <p:cNvSpPr/>
              <p:nvPr/>
            </p:nvSpPr>
            <p:spPr>
              <a:xfrm>
                <a:off x="6193233" y="4588489"/>
                <a:ext cx="4386530" cy="1492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b="1" i="1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FFFF00"/>
                    </a:highlight>
                  </a:rPr>
                  <a:t>We need to stress the following points … </a:t>
                </a:r>
              </a:p>
              <a:p>
                <a:pPr algn="just"/>
                <a:endParaRPr lang="en-US" sz="500" dirty="0"/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rather than the space charge, the ion current, flowing through the protect. resistors, strongly affect the detector rate capability!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a </a:t>
                </a:r>
                <a:r>
                  <a:rPr lang="en-US" sz="1400" b="1" i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local irradiation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(3 </m:t>
                        </m:r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𝑚𝑚</m:t>
                        </m:r>
                      </m:e>
                      <m:sup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is drastically different to a </a:t>
                </a:r>
                <a:r>
                  <a:rPr lang="en-US" sz="1400" b="1" i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global irradiation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(3000 </m:t>
                        </m:r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!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32D98C-6B9E-7B09-091F-88537A296C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233" y="4588489"/>
                <a:ext cx="4386530" cy="1492716"/>
              </a:xfrm>
              <a:prstGeom prst="rect">
                <a:avLst/>
              </a:prstGeom>
              <a:blipFill>
                <a:blip r:embed="rId3"/>
                <a:stretch>
                  <a:fillRect l="-865" t="-1681" r="-288" b="-5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6530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44692" y="6224727"/>
            <a:ext cx="1103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339F"/>
                </a:solidFill>
                <a:latin typeface="Arial MT"/>
                <a:cs typeface="Arial MT"/>
              </a:rPr>
              <a:t>h</a:t>
            </a:r>
            <a:r>
              <a:rPr sz="1800" spc="-15" dirty="0">
                <a:solidFill>
                  <a:srgbClr val="00339F"/>
                </a:solidFill>
                <a:latin typeface="Arial MT"/>
                <a:cs typeface="Arial MT"/>
              </a:rPr>
              <a:t>o</a:t>
            </a:r>
            <a:r>
              <a:rPr sz="1800" dirty="0">
                <a:solidFill>
                  <a:srgbClr val="00339F"/>
                </a:solidFill>
                <a:latin typeface="Arial MT"/>
                <a:cs typeface="Arial MT"/>
              </a:rPr>
              <a:t>me.c</a:t>
            </a:r>
            <a:r>
              <a:rPr sz="1800" spc="-15" dirty="0">
                <a:solidFill>
                  <a:srgbClr val="00339F"/>
                </a:solidFill>
                <a:latin typeface="Arial MT"/>
                <a:cs typeface="Arial MT"/>
              </a:rPr>
              <a:t>e</a:t>
            </a:r>
            <a:r>
              <a:rPr sz="1800" spc="-5" dirty="0">
                <a:solidFill>
                  <a:srgbClr val="00339F"/>
                </a:solidFill>
                <a:latin typeface="Arial MT"/>
                <a:cs typeface="Arial MT"/>
              </a:rPr>
              <a:t>rn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05400" y="2133600"/>
            <a:ext cx="1727200" cy="1714500"/>
          </a:xfrm>
          <a:custGeom>
            <a:avLst/>
            <a:gdLst/>
            <a:ahLst/>
            <a:cxnLst/>
            <a:rect l="l" t="t" r="r" b="b"/>
            <a:pathLst>
              <a:path w="1727200" h="1714500">
                <a:moveTo>
                  <a:pt x="1726732" y="0"/>
                </a:moveTo>
                <a:lnTo>
                  <a:pt x="0" y="0"/>
                </a:lnTo>
                <a:lnTo>
                  <a:pt x="0" y="1714500"/>
                </a:lnTo>
                <a:lnTo>
                  <a:pt x="514651" y="1714500"/>
                </a:lnTo>
                <a:lnTo>
                  <a:pt x="806516" y="1409700"/>
                </a:lnTo>
                <a:lnTo>
                  <a:pt x="772624" y="1409700"/>
                </a:lnTo>
                <a:lnTo>
                  <a:pt x="724056" y="1397000"/>
                </a:lnTo>
                <a:lnTo>
                  <a:pt x="676857" y="1371600"/>
                </a:lnTo>
                <a:lnTo>
                  <a:pt x="661829" y="1358900"/>
                </a:lnTo>
                <a:lnTo>
                  <a:pt x="333168" y="1358900"/>
                </a:lnTo>
                <a:lnTo>
                  <a:pt x="300757" y="1244600"/>
                </a:lnTo>
                <a:lnTo>
                  <a:pt x="268629" y="1130300"/>
                </a:lnTo>
                <a:lnTo>
                  <a:pt x="233340" y="1016000"/>
                </a:lnTo>
                <a:lnTo>
                  <a:pt x="217508" y="952500"/>
                </a:lnTo>
                <a:lnTo>
                  <a:pt x="203909" y="901700"/>
                </a:lnTo>
                <a:lnTo>
                  <a:pt x="192830" y="850900"/>
                </a:lnTo>
                <a:lnTo>
                  <a:pt x="184559" y="800100"/>
                </a:lnTo>
                <a:lnTo>
                  <a:pt x="179385" y="762000"/>
                </a:lnTo>
                <a:lnTo>
                  <a:pt x="177596" y="723900"/>
                </a:lnTo>
                <a:lnTo>
                  <a:pt x="179791" y="673100"/>
                </a:lnTo>
                <a:lnTo>
                  <a:pt x="185845" y="622300"/>
                </a:lnTo>
                <a:lnTo>
                  <a:pt x="195607" y="584200"/>
                </a:lnTo>
                <a:lnTo>
                  <a:pt x="208926" y="533400"/>
                </a:lnTo>
                <a:lnTo>
                  <a:pt x="225651" y="495300"/>
                </a:lnTo>
                <a:lnTo>
                  <a:pt x="245631" y="457200"/>
                </a:lnTo>
                <a:lnTo>
                  <a:pt x="268717" y="419100"/>
                </a:lnTo>
                <a:lnTo>
                  <a:pt x="294757" y="381000"/>
                </a:lnTo>
                <a:lnTo>
                  <a:pt x="323600" y="342900"/>
                </a:lnTo>
                <a:lnTo>
                  <a:pt x="355096" y="317500"/>
                </a:lnTo>
                <a:lnTo>
                  <a:pt x="389094" y="279400"/>
                </a:lnTo>
                <a:lnTo>
                  <a:pt x="425443" y="254000"/>
                </a:lnTo>
                <a:lnTo>
                  <a:pt x="463992" y="228600"/>
                </a:lnTo>
                <a:lnTo>
                  <a:pt x="504592" y="215900"/>
                </a:lnTo>
                <a:lnTo>
                  <a:pt x="547091" y="203200"/>
                </a:lnTo>
                <a:lnTo>
                  <a:pt x="591338" y="177800"/>
                </a:lnTo>
                <a:lnTo>
                  <a:pt x="637182" y="177800"/>
                </a:lnTo>
                <a:lnTo>
                  <a:pt x="684474" y="165100"/>
                </a:lnTo>
                <a:lnTo>
                  <a:pt x="1726732" y="165100"/>
                </a:lnTo>
                <a:lnTo>
                  <a:pt x="1726732" y="0"/>
                </a:lnTo>
                <a:close/>
              </a:path>
              <a:path w="1727200" h="1714500">
                <a:moveTo>
                  <a:pt x="1278207" y="736600"/>
                </a:moveTo>
                <a:lnTo>
                  <a:pt x="1276911" y="736600"/>
                </a:lnTo>
                <a:lnTo>
                  <a:pt x="1272715" y="800100"/>
                </a:lnTo>
                <a:lnTo>
                  <a:pt x="1259767" y="863600"/>
                </a:lnTo>
                <a:lnTo>
                  <a:pt x="1241419" y="927100"/>
                </a:lnTo>
                <a:lnTo>
                  <a:pt x="1221019" y="965200"/>
                </a:lnTo>
                <a:lnTo>
                  <a:pt x="1201918" y="1003300"/>
                </a:lnTo>
                <a:lnTo>
                  <a:pt x="1187465" y="1028700"/>
                </a:lnTo>
                <a:lnTo>
                  <a:pt x="1172548" y="1041400"/>
                </a:lnTo>
                <a:lnTo>
                  <a:pt x="1150601" y="1079500"/>
                </a:lnTo>
                <a:lnTo>
                  <a:pt x="1120813" y="1117600"/>
                </a:lnTo>
                <a:lnTo>
                  <a:pt x="1082377" y="1155700"/>
                </a:lnTo>
                <a:lnTo>
                  <a:pt x="1034484" y="1206500"/>
                </a:lnTo>
                <a:lnTo>
                  <a:pt x="1007187" y="1231900"/>
                </a:lnTo>
                <a:lnTo>
                  <a:pt x="973892" y="1270000"/>
                </a:lnTo>
                <a:lnTo>
                  <a:pt x="894206" y="1358900"/>
                </a:lnTo>
                <a:lnTo>
                  <a:pt x="805222" y="1447800"/>
                </a:lnTo>
                <a:lnTo>
                  <a:pt x="716738" y="1549400"/>
                </a:lnTo>
                <a:lnTo>
                  <a:pt x="675744" y="1587500"/>
                </a:lnTo>
                <a:lnTo>
                  <a:pt x="638549" y="1625600"/>
                </a:lnTo>
                <a:lnTo>
                  <a:pt x="606376" y="1663700"/>
                </a:lnTo>
                <a:lnTo>
                  <a:pt x="580450" y="1689100"/>
                </a:lnTo>
                <a:lnTo>
                  <a:pt x="561997" y="1714500"/>
                </a:lnTo>
                <a:lnTo>
                  <a:pt x="1494687" y="1714500"/>
                </a:lnTo>
                <a:lnTo>
                  <a:pt x="1435647" y="1447800"/>
                </a:lnTo>
                <a:lnTo>
                  <a:pt x="884698" y="1447800"/>
                </a:lnTo>
                <a:lnTo>
                  <a:pt x="854297" y="1435100"/>
                </a:lnTo>
                <a:lnTo>
                  <a:pt x="860876" y="1435100"/>
                </a:lnTo>
                <a:lnTo>
                  <a:pt x="873070" y="1422400"/>
                </a:lnTo>
                <a:lnTo>
                  <a:pt x="878930" y="1409700"/>
                </a:lnTo>
                <a:lnTo>
                  <a:pt x="1071732" y="1409700"/>
                </a:lnTo>
                <a:lnTo>
                  <a:pt x="1121195" y="1397000"/>
                </a:lnTo>
                <a:lnTo>
                  <a:pt x="1168450" y="1384300"/>
                </a:lnTo>
                <a:lnTo>
                  <a:pt x="1213273" y="1358900"/>
                </a:lnTo>
                <a:lnTo>
                  <a:pt x="1255440" y="1333500"/>
                </a:lnTo>
                <a:lnTo>
                  <a:pt x="1294727" y="1308100"/>
                </a:lnTo>
                <a:lnTo>
                  <a:pt x="1330911" y="1270000"/>
                </a:lnTo>
                <a:lnTo>
                  <a:pt x="1363766" y="1231900"/>
                </a:lnTo>
                <a:lnTo>
                  <a:pt x="1387853" y="1231900"/>
                </a:lnTo>
                <a:lnTo>
                  <a:pt x="1278207" y="736600"/>
                </a:lnTo>
                <a:close/>
              </a:path>
              <a:path w="1727200" h="1714500">
                <a:moveTo>
                  <a:pt x="1222783" y="419100"/>
                </a:moveTo>
                <a:lnTo>
                  <a:pt x="1174654" y="419100"/>
                </a:lnTo>
                <a:lnTo>
                  <a:pt x="1187637" y="431800"/>
                </a:lnTo>
                <a:lnTo>
                  <a:pt x="1201716" y="444500"/>
                </a:lnTo>
                <a:lnTo>
                  <a:pt x="1220932" y="469900"/>
                </a:lnTo>
                <a:lnTo>
                  <a:pt x="1239645" y="508000"/>
                </a:lnTo>
                <a:lnTo>
                  <a:pt x="1257784" y="558800"/>
                </a:lnTo>
                <a:lnTo>
                  <a:pt x="1275275" y="609600"/>
                </a:lnTo>
                <a:lnTo>
                  <a:pt x="1292045" y="673100"/>
                </a:lnTo>
                <a:lnTo>
                  <a:pt x="1308022" y="736600"/>
                </a:lnTo>
                <a:lnTo>
                  <a:pt x="1313859" y="774700"/>
                </a:lnTo>
                <a:lnTo>
                  <a:pt x="1321505" y="800100"/>
                </a:lnTo>
                <a:lnTo>
                  <a:pt x="1330747" y="850900"/>
                </a:lnTo>
                <a:lnTo>
                  <a:pt x="1341374" y="901700"/>
                </a:lnTo>
                <a:lnTo>
                  <a:pt x="1353170" y="952500"/>
                </a:lnTo>
                <a:lnTo>
                  <a:pt x="1365925" y="1003300"/>
                </a:lnTo>
                <a:lnTo>
                  <a:pt x="1379424" y="1066800"/>
                </a:lnTo>
                <a:lnTo>
                  <a:pt x="1393455" y="1130300"/>
                </a:lnTo>
                <a:lnTo>
                  <a:pt x="1422261" y="1257300"/>
                </a:lnTo>
                <a:lnTo>
                  <a:pt x="1450639" y="1384300"/>
                </a:lnTo>
                <a:lnTo>
                  <a:pt x="1476885" y="1498600"/>
                </a:lnTo>
                <a:lnTo>
                  <a:pt x="1499296" y="1600200"/>
                </a:lnTo>
                <a:lnTo>
                  <a:pt x="1516168" y="1676400"/>
                </a:lnTo>
                <a:lnTo>
                  <a:pt x="1521995" y="1701800"/>
                </a:lnTo>
                <a:lnTo>
                  <a:pt x="1525798" y="1714500"/>
                </a:lnTo>
                <a:lnTo>
                  <a:pt x="1726732" y="1714500"/>
                </a:lnTo>
                <a:lnTo>
                  <a:pt x="1726732" y="1193800"/>
                </a:lnTo>
                <a:lnTo>
                  <a:pt x="1432466" y="1193800"/>
                </a:lnTo>
                <a:lnTo>
                  <a:pt x="1423397" y="1155700"/>
                </a:lnTo>
                <a:lnTo>
                  <a:pt x="1451547" y="1092200"/>
                </a:lnTo>
                <a:lnTo>
                  <a:pt x="1469737" y="1041400"/>
                </a:lnTo>
                <a:lnTo>
                  <a:pt x="1480636" y="1003300"/>
                </a:lnTo>
                <a:lnTo>
                  <a:pt x="1486914" y="965200"/>
                </a:lnTo>
                <a:lnTo>
                  <a:pt x="1491641" y="927100"/>
                </a:lnTo>
                <a:lnTo>
                  <a:pt x="1492143" y="876300"/>
                </a:lnTo>
                <a:lnTo>
                  <a:pt x="1488331" y="825500"/>
                </a:lnTo>
                <a:lnTo>
                  <a:pt x="1480112" y="774700"/>
                </a:lnTo>
                <a:lnTo>
                  <a:pt x="1467397" y="736600"/>
                </a:lnTo>
                <a:lnTo>
                  <a:pt x="1450092" y="685800"/>
                </a:lnTo>
                <a:lnTo>
                  <a:pt x="1428109" y="635000"/>
                </a:lnTo>
                <a:lnTo>
                  <a:pt x="1401355" y="584200"/>
                </a:lnTo>
                <a:lnTo>
                  <a:pt x="1375958" y="546100"/>
                </a:lnTo>
                <a:lnTo>
                  <a:pt x="1347254" y="520700"/>
                </a:lnTo>
                <a:lnTo>
                  <a:pt x="1315406" y="482600"/>
                </a:lnTo>
                <a:lnTo>
                  <a:pt x="1280577" y="457200"/>
                </a:lnTo>
                <a:lnTo>
                  <a:pt x="1242932" y="431800"/>
                </a:lnTo>
                <a:lnTo>
                  <a:pt x="1222783" y="419100"/>
                </a:lnTo>
                <a:close/>
              </a:path>
              <a:path w="1727200" h="1714500">
                <a:moveTo>
                  <a:pt x="1387853" y="1231900"/>
                </a:moveTo>
                <a:lnTo>
                  <a:pt x="1363766" y="1231900"/>
                </a:lnTo>
                <a:lnTo>
                  <a:pt x="1371539" y="1270000"/>
                </a:lnTo>
                <a:lnTo>
                  <a:pt x="1338638" y="1308100"/>
                </a:lnTo>
                <a:lnTo>
                  <a:pt x="1302289" y="1333500"/>
                </a:lnTo>
                <a:lnTo>
                  <a:pt x="1262697" y="1358900"/>
                </a:lnTo>
                <a:lnTo>
                  <a:pt x="1220064" y="1384300"/>
                </a:lnTo>
                <a:lnTo>
                  <a:pt x="1174592" y="1409700"/>
                </a:lnTo>
                <a:lnTo>
                  <a:pt x="1126484" y="1422400"/>
                </a:lnTo>
                <a:lnTo>
                  <a:pt x="1075944" y="1435100"/>
                </a:lnTo>
                <a:lnTo>
                  <a:pt x="1023174" y="1447800"/>
                </a:lnTo>
                <a:lnTo>
                  <a:pt x="1435647" y="1447800"/>
                </a:lnTo>
                <a:lnTo>
                  <a:pt x="1387853" y="1231900"/>
                </a:lnTo>
                <a:close/>
              </a:path>
              <a:path w="1727200" h="1714500">
                <a:moveTo>
                  <a:pt x="1071732" y="1409700"/>
                </a:moveTo>
                <a:lnTo>
                  <a:pt x="899267" y="1409700"/>
                </a:lnTo>
                <a:lnTo>
                  <a:pt x="921062" y="1422400"/>
                </a:lnTo>
                <a:lnTo>
                  <a:pt x="1020286" y="1422400"/>
                </a:lnTo>
                <a:lnTo>
                  <a:pt x="1071732" y="1409700"/>
                </a:lnTo>
                <a:close/>
              </a:path>
              <a:path w="1727200" h="1714500">
                <a:moveTo>
                  <a:pt x="1025415" y="1181100"/>
                </a:moveTo>
                <a:lnTo>
                  <a:pt x="1024120" y="1181100"/>
                </a:lnTo>
                <a:lnTo>
                  <a:pt x="981507" y="1206500"/>
                </a:lnTo>
                <a:lnTo>
                  <a:pt x="935580" y="1231900"/>
                </a:lnTo>
                <a:lnTo>
                  <a:pt x="886701" y="1244600"/>
                </a:lnTo>
                <a:lnTo>
                  <a:pt x="835229" y="1257300"/>
                </a:lnTo>
                <a:lnTo>
                  <a:pt x="781525" y="1270000"/>
                </a:lnTo>
                <a:lnTo>
                  <a:pt x="592150" y="1270000"/>
                </a:lnTo>
                <a:lnTo>
                  <a:pt x="606688" y="1282700"/>
                </a:lnTo>
                <a:lnTo>
                  <a:pt x="641532" y="1308100"/>
                </a:lnTo>
                <a:lnTo>
                  <a:pt x="685124" y="1333500"/>
                </a:lnTo>
                <a:lnTo>
                  <a:pt x="736492" y="1358900"/>
                </a:lnTo>
                <a:lnTo>
                  <a:pt x="794666" y="1384300"/>
                </a:lnTo>
                <a:lnTo>
                  <a:pt x="789029" y="1397000"/>
                </a:lnTo>
                <a:lnTo>
                  <a:pt x="783639" y="1397000"/>
                </a:lnTo>
                <a:lnTo>
                  <a:pt x="778252" y="1409700"/>
                </a:lnTo>
                <a:lnTo>
                  <a:pt x="806516" y="1409700"/>
                </a:lnTo>
                <a:lnTo>
                  <a:pt x="1025415" y="1181100"/>
                </a:lnTo>
                <a:close/>
              </a:path>
              <a:path w="1727200" h="1714500">
                <a:moveTo>
                  <a:pt x="255382" y="990600"/>
                </a:moveTo>
                <a:lnTo>
                  <a:pt x="254086" y="990600"/>
                </a:lnTo>
                <a:lnTo>
                  <a:pt x="362983" y="1358900"/>
                </a:lnTo>
                <a:lnTo>
                  <a:pt x="661829" y="1358900"/>
                </a:lnTo>
                <a:lnTo>
                  <a:pt x="631774" y="1333500"/>
                </a:lnTo>
                <a:lnTo>
                  <a:pt x="589554" y="1295400"/>
                </a:lnTo>
                <a:lnTo>
                  <a:pt x="550944" y="1257300"/>
                </a:lnTo>
                <a:lnTo>
                  <a:pt x="624566" y="1257300"/>
                </a:lnTo>
                <a:lnTo>
                  <a:pt x="576042" y="1244600"/>
                </a:lnTo>
                <a:lnTo>
                  <a:pt x="529341" y="1231900"/>
                </a:lnTo>
                <a:lnTo>
                  <a:pt x="484746" y="1206500"/>
                </a:lnTo>
                <a:lnTo>
                  <a:pt x="442542" y="1181100"/>
                </a:lnTo>
                <a:lnTo>
                  <a:pt x="403011" y="1155700"/>
                </a:lnTo>
                <a:lnTo>
                  <a:pt x="366437" y="1130300"/>
                </a:lnTo>
                <a:lnTo>
                  <a:pt x="333103" y="1104900"/>
                </a:lnTo>
                <a:lnTo>
                  <a:pt x="303294" y="1066800"/>
                </a:lnTo>
                <a:lnTo>
                  <a:pt x="277292" y="1028700"/>
                </a:lnTo>
                <a:lnTo>
                  <a:pt x="255382" y="990600"/>
                </a:lnTo>
                <a:close/>
              </a:path>
              <a:path w="1727200" h="1714500">
                <a:moveTo>
                  <a:pt x="624566" y="1257300"/>
                </a:moveTo>
                <a:lnTo>
                  <a:pt x="550944" y="1257300"/>
                </a:lnTo>
                <a:lnTo>
                  <a:pt x="564034" y="1270000"/>
                </a:lnTo>
                <a:lnTo>
                  <a:pt x="674630" y="1270000"/>
                </a:lnTo>
                <a:lnTo>
                  <a:pt x="624566" y="1257300"/>
                </a:lnTo>
                <a:close/>
              </a:path>
              <a:path w="1727200" h="1714500">
                <a:moveTo>
                  <a:pt x="777283" y="1231900"/>
                </a:moveTo>
                <a:lnTo>
                  <a:pt x="682409" y="1231900"/>
                </a:lnTo>
                <a:lnTo>
                  <a:pt x="729853" y="1244600"/>
                </a:lnTo>
                <a:lnTo>
                  <a:pt x="777283" y="1231900"/>
                </a:lnTo>
                <a:close/>
              </a:path>
              <a:path w="1727200" h="1714500">
                <a:moveTo>
                  <a:pt x="832258" y="203200"/>
                </a:moveTo>
                <a:lnTo>
                  <a:pt x="636477" y="203200"/>
                </a:lnTo>
                <a:lnTo>
                  <a:pt x="548373" y="228600"/>
                </a:lnTo>
                <a:lnTo>
                  <a:pt x="506775" y="241300"/>
                </a:lnTo>
                <a:lnTo>
                  <a:pt x="467067" y="266700"/>
                </a:lnTo>
                <a:lnTo>
                  <a:pt x="429440" y="292100"/>
                </a:lnTo>
                <a:lnTo>
                  <a:pt x="394084" y="317500"/>
                </a:lnTo>
                <a:lnTo>
                  <a:pt x="361191" y="342900"/>
                </a:lnTo>
                <a:lnTo>
                  <a:pt x="330950" y="381000"/>
                </a:lnTo>
                <a:lnTo>
                  <a:pt x="303553" y="419100"/>
                </a:lnTo>
                <a:lnTo>
                  <a:pt x="279190" y="457200"/>
                </a:lnTo>
                <a:lnTo>
                  <a:pt x="258052" y="495300"/>
                </a:lnTo>
                <a:lnTo>
                  <a:pt x="240330" y="533400"/>
                </a:lnTo>
                <a:lnTo>
                  <a:pt x="226214" y="584200"/>
                </a:lnTo>
                <a:lnTo>
                  <a:pt x="215895" y="622300"/>
                </a:lnTo>
                <a:lnTo>
                  <a:pt x="209564" y="673100"/>
                </a:lnTo>
                <a:lnTo>
                  <a:pt x="207411" y="723900"/>
                </a:lnTo>
                <a:lnTo>
                  <a:pt x="209553" y="762000"/>
                </a:lnTo>
                <a:lnTo>
                  <a:pt x="215852" y="812800"/>
                </a:lnTo>
                <a:lnTo>
                  <a:pt x="226124" y="850900"/>
                </a:lnTo>
                <a:lnTo>
                  <a:pt x="240181" y="901700"/>
                </a:lnTo>
                <a:lnTo>
                  <a:pt x="257836" y="939800"/>
                </a:lnTo>
                <a:lnTo>
                  <a:pt x="278902" y="977900"/>
                </a:lnTo>
                <a:lnTo>
                  <a:pt x="303194" y="1016000"/>
                </a:lnTo>
                <a:lnTo>
                  <a:pt x="330524" y="1054100"/>
                </a:lnTo>
                <a:lnTo>
                  <a:pt x="360705" y="1092200"/>
                </a:lnTo>
                <a:lnTo>
                  <a:pt x="393551" y="1117600"/>
                </a:lnTo>
                <a:lnTo>
                  <a:pt x="428876" y="1143000"/>
                </a:lnTo>
                <a:lnTo>
                  <a:pt x="466491" y="1168400"/>
                </a:lnTo>
                <a:lnTo>
                  <a:pt x="506212" y="1193800"/>
                </a:lnTo>
                <a:lnTo>
                  <a:pt x="547851" y="1206500"/>
                </a:lnTo>
                <a:lnTo>
                  <a:pt x="591221" y="1219200"/>
                </a:lnTo>
                <a:lnTo>
                  <a:pt x="636136" y="1231900"/>
                </a:lnTo>
                <a:lnTo>
                  <a:pt x="823521" y="1231900"/>
                </a:lnTo>
                <a:lnTo>
                  <a:pt x="868382" y="1219200"/>
                </a:lnTo>
                <a:lnTo>
                  <a:pt x="911683" y="1206500"/>
                </a:lnTo>
                <a:lnTo>
                  <a:pt x="953239" y="1193800"/>
                </a:lnTo>
                <a:lnTo>
                  <a:pt x="992867" y="1168400"/>
                </a:lnTo>
                <a:lnTo>
                  <a:pt x="525015" y="1168400"/>
                </a:lnTo>
                <a:lnTo>
                  <a:pt x="510377" y="1155700"/>
                </a:lnTo>
                <a:lnTo>
                  <a:pt x="497314" y="1155700"/>
                </a:lnTo>
                <a:lnTo>
                  <a:pt x="485466" y="1143000"/>
                </a:lnTo>
                <a:lnTo>
                  <a:pt x="474471" y="1143000"/>
                </a:lnTo>
                <a:lnTo>
                  <a:pt x="454212" y="1092200"/>
                </a:lnTo>
                <a:lnTo>
                  <a:pt x="438437" y="1041400"/>
                </a:lnTo>
                <a:lnTo>
                  <a:pt x="426959" y="1003300"/>
                </a:lnTo>
                <a:lnTo>
                  <a:pt x="419587" y="952500"/>
                </a:lnTo>
                <a:lnTo>
                  <a:pt x="416136" y="901700"/>
                </a:lnTo>
                <a:lnTo>
                  <a:pt x="1218377" y="901700"/>
                </a:lnTo>
                <a:lnTo>
                  <a:pt x="1232366" y="850900"/>
                </a:lnTo>
                <a:lnTo>
                  <a:pt x="1239179" y="825500"/>
                </a:lnTo>
                <a:lnTo>
                  <a:pt x="426500" y="825500"/>
                </a:lnTo>
                <a:lnTo>
                  <a:pt x="376082" y="812800"/>
                </a:lnTo>
                <a:lnTo>
                  <a:pt x="337214" y="787400"/>
                </a:lnTo>
                <a:lnTo>
                  <a:pt x="312202" y="749300"/>
                </a:lnTo>
                <a:lnTo>
                  <a:pt x="303352" y="698500"/>
                </a:lnTo>
                <a:lnTo>
                  <a:pt x="312769" y="660400"/>
                </a:lnTo>
                <a:lnTo>
                  <a:pt x="338834" y="622300"/>
                </a:lnTo>
                <a:lnTo>
                  <a:pt x="378268" y="596900"/>
                </a:lnTo>
                <a:lnTo>
                  <a:pt x="427796" y="584200"/>
                </a:lnTo>
                <a:lnTo>
                  <a:pt x="1230609" y="584200"/>
                </a:lnTo>
                <a:lnTo>
                  <a:pt x="1223106" y="558800"/>
                </a:lnTo>
                <a:lnTo>
                  <a:pt x="1213226" y="533400"/>
                </a:lnTo>
                <a:lnTo>
                  <a:pt x="578168" y="533400"/>
                </a:lnTo>
                <a:lnTo>
                  <a:pt x="554831" y="508000"/>
                </a:lnTo>
                <a:lnTo>
                  <a:pt x="590181" y="482600"/>
                </a:lnTo>
                <a:lnTo>
                  <a:pt x="628668" y="444500"/>
                </a:lnTo>
                <a:lnTo>
                  <a:pt x="670067" y="419100"/>
                </a:lnTo>
                <a:lnTo>
                  <a:pt x="714155" y="393700"/>
                </a:lnTo>
                <a:lnTo>
                  <a:pt x="760707" y="368300"/>
                </a:lnTo>
                <a:lnTo>
                  <a:pt x="809499" y="355600"/>
                </a:lnTo>
                <a:lnTo>
                  <a:pt x="912910" y="330200"/>
                </a:lnTo>
                <a:lnTo>
                  <a:pt x="1562297" y="330200"/>
                </a:lnTo>
                <a:lnTo>
                  <a:pt x="1563498" y="317500"/>
                </a:lnTo>
                <a:lnTo>
                  <a:pt x="1085046" y="317500"/>
                </a:lnTo>
                <a:lnTo>
                  <a:pt x="1070909" y="304800"/>
                </a:lnTo>
                <a:lnTo>
                  <a:pt x="1056526" y="304800"/>
                </a:lnTo>
                <a:lnTo>
                  <a:pt x="1016662" y="279400"/>
                </a:lnTo>
                <a:lnTo>
                  <a:pt x="973962" y="254000"/>
                </a:lnTo>
                <a:lnTo>
                  <a:pt x="928768" y="228600"/>
                </a:lnTo>
                <a:lnTo>
                  <a:pt x="832258" y="203200"/>
                </a:lnTo>
                <a:close/>
              </a:path>
              <a:path w="1727200" h="1714500">
                <a:moveTo>
                  <a:pt x="1726732" y="304800"/>
                </a:moveTo>
                <a:lnTo>
                  <a:pt x="1593220" y="304800"/>
                </a:lnTo>
                <a:lnTo>
                  <a:pt x="1587873" y="355600"/>
                </a:lnTo>
                <a:lnTo>
                  <a:pt x="1574747" y="495300"/>
                </a:lnTo>
                <a:lnTo>
                  <a:pt x="1558218" y="660400"/>
                </a:lnTo>
                <a:lnTo>
                  <a:pt x="1542658" y="800100"/>
                </a:lnTo>
                <a:lnTo>
                  <a:pt x="1533562" y="876300"/>
                </a:lnTo>
                <a:lnTo>
                  <a:pt x="1523616" y="939800"/>
                </a:lnTo>
                <a:lnTo>
                  <a:pt x="1512576" y="990600"/>
                </a:lnTo>
                <a:lnTo>
                  <a:pt x="1500200" y="1041400"/>
                </a:lnTo>
                <a:lnTo>
                  <a:pt x="1486244" y="1079500"/>
                </a:lnTo>
                <a:lnTo>
                  <a:pt x="1470465" y="1117600"/>
                </a:lnTo>
                <a:lnTo>
                  <a:pt x="1452620" y="1155700"/>
                </a:lnTo>
                <a:lnTo>
                  <a:pt x="1432466" y="1193800"/>
                </a:lnTo>
                <a:lnTo>
                  <a:pt x="1726732" y="1193800"/>
                </a:lnTo>
                <a:lnTo>
                  <a:pt x="1726732" y="304800"/>
                </a:lnTo>
                <a:close/>
              </a:path>
              <a:path w="1727200" h="1714500">
                <a:moveTo>
                  <a:pt x="1218377" y="901700"/>
                </a:moveTo>
                <a:lnTo>
                  <a:pt x="447247" y="901700"/>
                </a:lnTo>
                <a:lnTo>
                  <a:pt x="451351" y="952500"/>
                </a:lnTo>
                <a:lnTo>
                  <a:pt x="459873" y="1003300"/>
                </a:lnTo>
                <a:lnTo>
                  <a:pt x="474119" y="1054100"/>
                </a:lnTo>
                <a:lnTo>
                  <a:pt x="495397" y="1104900"/>
                </a:lnTo>
                <a:lnTo>
                  <a:pt x="525015" y="1168400"/>
                </a:lnTo>
                <a:lnTo>
                  <a:pt x="992867" y="1168400"/>
                </a:lnTo>
                <a:lnTo>
                  <a:pt x="1030382" y="1143000"/>
                </a:lnTo>
                <a:lnTo>
                  <a:pt x="1065601" y="1117600"/>
                </a:lnTo>
                <a:lnTo>
                  <a:pt x="1098339" y="1092200"/>
                </a:lnTo>
                <a:lnTo>
                  <a:pt x="1128412" y="1054100"/>
                </a:lnTo>
                <a:lnTo>
                  <a:pt x="1155636" y="1016000"/>
                </a:lnTo>
                <a:lnTo>
                  <a:pt x="1179828" y="977900"/>
                </a:lnTo>
                <a:lnTo>
                  <a:pt x="1200803" y="939800"/>
                </a:lnTo>
                <a:lnTo>
                  <a:pt x="1218377" y="901700"/>
                </a:lnTo>
                <a:close/>
              </a:path>
              <a:path w="1727200" h="1714500">
                <a:moveTo>
                  <a:pt x="947630" y="647700"/>
                </a:moveTo>
                <a:lnTo>
                  <a:pt x="946881" y="660400"/>
                </a:lnTo>
                <a:lnTo>
                  <a:pt x="946496" y="673100"/>
                </a:lnTo>
                <a:lnTo>
                  <a:pt x="946354" y="685800"/>
                </a:lnTo>
                <a:lnTo>
                  <a:pt x="946334" y="711200"/>
                </a:lnTo>
                <a:lnTo>
                  <a:pt x="946759" y="736600"/>
                </a:lnTo>
                <a:lnTo>
                  <a:pt x="947792" y="762000"/>
                </a:lnTo>
                <a:lnTo>
                  <a:pt x="949067" y="787400"/>
                </a:lnTo>
                <a:lnTo>
                  <a:pt x="950221" y="812800"/>
                </a:lnTo>
                <a:lnTo>
                  <a:pt x="453902" y="812800"/>
                </a:lnTo>
                <a:lnTo>
                  <a:pt x="426500" y="825500"/>
                </a:lnTo>
                <a:lnTo>
                  <a:pt x="1108384" y="825500"/>
                </a:lnTo>
                <a:lnTo>
                  <a:pt x="1087805" y="800100"/>
                </a:lnTo>
                <a:lnTo>
                  <a:pt x="1049557" y="749300"/>
                </a:lnTo>
                <a:lnTo>
                  <a:pt x="1005523" y="711200"/>
                </a:lnTo>
                <a:lnTo>
                  <a:pt x="967587" y="673100"/>
                </a:lnTo>
                <a:lnTo>
                  <a:pt x="947630" y="647700"/>
                </a:lnTo>
                <a:close/>
              </a:path>
              <a:path w="1727200" h="1714500">
                <a:moveTo>
                  <a:pt x="1230609" y="584200"/>
                </a:moveTo>
                <a:lnTo>
                  <a:pt x="427796" y="584200"/>
                </a:lnTo>
                <a:lnTo>
                  <a:pt x="448882" y="596900"/>
                </a:lnTo>
                <a:lnTo>
                  <a:pt x="1121339" y="596900"/>
                </a:lnTo>
                <a:lnTo>
                  <a:pt x="1119639" y="622300"/>
                </a:lnTo>
                <a:lnTo>
                  <a:pt x="1118424" y="660400"/>
                </a:lnTo>
                <a:lnTo>
                  <a:pt x="1117696" y="698500"/>
                </a:lnTo>
                <a:lnTo>
                  <a:pt x="1117615" y="711200"/>
                </a:lnTo>
                <a:lnTo>
                  <a:pt x="1117554" y="749300"/>
                </a:lnTo>
                <a:lnTo>
                  <a:pt x="1117655" y="762000"/>
                </a:lnTo>
                <a:lnTo>
                  <a:pt x="1118100" y="787400"/>
                </a:lnTo>
                <a:lnTo>
                  <a:pt x="1118546" y="800100"/>
                </a:lnTo>
                <a:lnTo>
                  <a:pt x="1118748" y="825500"/>
                </a:lnTo>
                <a:lnTo>
                  <a:pt x="1239179" y="825500"/>
                </a:lnTo>
                <a:lnTo>
                  <a:pt x="1242586" y="812800"/>
                </a:lnTo>
                <a:lnTo>
                  <a:pt x="1248853" y="762000"/>
                </a:lnTo>
                <a:lnTo>
                  <a:pt x="1250982" y="723900"/>
                </a:lnTo>
                <a:lnTo>
                  <a:pt x="1247645" y="660400"/>
                </a:lnTo>
                <a:lnTo>
                  <a:pt x="1238113" y="609600"/>
                </a:lnTo>
                <a:lnTo>
                  <a:pt x="1230609" y="584200"/>
                </a:lnTo>
                <a:close/>
              </a:path>
              <a:path w="1727200" h="1714500">
                <a:moveTo>
                  <a:pt x="1562297" y="330200"/>
                </a:moveTo>
                <a:lnTo>
                  <a:pt x="1067967" y="330200"/>
                </a:lnTo>
                <a:lnTo>
                  <a:pt x="1162817" y="355600"/>
                </a:lnTo>
                <a:lnTo>
                  <a:pt x="1207551" y="381000"/>
                </a:lnTo>
                <a:lnTo>
                  <a:pt x="1250262" y="406400"/>
                </a:lnTo>
                <a:lnTo>
                  <a:pt x="1290781" y="431800"/>
                </a:lnTo>
                <a:lnTo>
                  <a:pt x="1328936" y="457200"/>
                </a:lnTo>
                <a:lnTo>
                  <a:pt x="1364555" y="495300"/>
                </a:lnTo>
                <a:lnTo>
                  <a:pt x="1397468" y="533400"/>
                </a:lnTo>
                <a:lnTo>
                  <a:pt x="1426725" y="571500"/>
                </a:lnTo>
                <a:lnTo>
                  <a:pt x="1453067" y="622300"/>
                </a:lnTo>
                <a:lnTo>
                  <a:pt x="1475735" y="673100"/>
                </a:lnTo>
                <a:lnTo>
                  <a:pt x="1493975" y="723900"/>
                </a:lnTo>
                <a:lnTo>
                  <a:pt x="1507028" y="774700"/>
                </a:lnTo>
                <a:lnTo>
                  <a:pt x="1514138" y="825500"/>
                </a:lnTo>
                <a:lnTo>
                  <a:pt x="1515434" y="825500"/>
                </a:lnTo>
                <a:lnTo>
                  <a:pt x="1562297" y="330200"/>
                </a:lnTo>
                <a:close/>
              </a:path>
              <a:path w="1727200" h="1714500">
                <a:moveTo>
                  <a:pt x="543656" y="774700"/>
                </a:moveTo>
                <a:lnTo>
                  <a:pt x="505582" y="774700"/>
                </a:lnTo>
                <a:lnTo>
                  <a:pt x="500382" y="800100"/>
                </a:lnTo>
                <a:lnTo>
                  <a:pt x="491209" y="800100"/>
                </a:lnTo>
                <a:lnTo>
                  <a:pt x="475594" y="812800"/>
                </a:lnTo>
                <a:lnTo>
                  <a:pt x="541875" y="812800"/>
                </a:lnTo>
                <a:lnTo>
                  <a:pt x="542826" y="800100"/>
                </a:lnTo>
                <a:lnTo>
                  <a:pt x="543656" y="774700"/>
                </a:lnTo>
                <a:close/>
              </a:path>
              <a:path w="1727200" h="1714500">
                <a:moveTo>
                  <a:pt x="723429" y="787400"/>
                </a:moveTo>
                <a:lnTo>
                  <a:pt x="681883" y="787400"/>
                </a:lnTo>
                <a:lnTo>
                  <a:pt x="681883" y="812800"/>
                </a:lnTo>
                <a:lnTo>
                  <a:pt x="722063" y="812800"/>
                </a:lnTo>
                <a:lnTo>
                  <a:pt x="723014" y="800100"/>
                </a:lnTo>
                <a:lnTo>
                  <a:pt x="723429" y="787400"/>
                </a:lnTo>
                <a:close/>
              </a:path>
              <a:path w="1727200" h="1714500">
                <a:moveTo>
                  <a:pt x="771329" y="711200"/>
                </a:moveTo>
                <a:lnTo>
                  <a:pt x="754469" y="711200"/>
                </a:lnTo>
                <a:lnTo>
                  <a:pt x="754469" y="736600"/>
                </a:lnTo>
                <a:lnTo>
                  <a:pt x="754692" y="749300"/>
                </a:lnTo>
                <a:lnTo>
                  <a:pt x="755279" y="774700"/>
                </a:lnTo>
                <a:lnTo>
                  <a:pt x="756109" y="800100"/>
                </a:lnTo>
                <a:lnTo>
                  <a:pt x="757060" y="812800"/>
                </a:lnTo>
                <a:lnTo>
                  <a:pt x="853001" y="812800"/>
                </a:lnTo>
                <a:lnTo>
                  <a:pt x="838595" y="800100"/>
                </a:lnTo>
                <a:lnTo>
                  <a:pt x="817509" y="762000"/>
                </a:lnTo>
                <a:lnTo>
                  <a:pt x="793751" y="736600"/>
                </a:lnTo>
                <a:lnTo>
                  <a:pt x="771329" y="711200"/>
                </a:lnTo>
                <a:close/>
              </a:path>
              <a:path w="1727200" h="1714500">
                <a:moveTo>
                  <a:pt x="924292" y="596900"/>
                </a:moveTo>
                <a:lnTo>
                  <a:pt x="825550" y="596900"/>
                </a:lnTo>
                <a:lnTo>
                  <a:pt x="848294" y="609600"/>
                </a:lnTo>
                <a:lnTo>
                  <a:pt x="863990" y="622300"/>
                </a:lnTo>
                <a:lnTo>
                  <a:pt x="869844" y="647700"/>
                </a:lnTo>
                <a:lnTo>
                  <a:pt x="862573" y="673100"/>
                </a:lnTo>
                <a:lnTo>
                  <a:pt x="844731" y="685800"/>
                </a:lnTo>
                <a:lnTo>
                  <a:pt x="822270" y="698500"/>
                </a:lnTo>
                <a:lnTo>
                  <a:pt x="801144" y="711200"/>
                </a:lnTo>
                <a:lnTo>
                  <a:pt x="820087" y="723900"/>
                </a:lnTo>
                <a:lnTo>
                  <a:pt x="846683" y="762000"/>
                </a:lnTo>
                <a:lnTo>
                  <a:pt x="873519" y="787400"/>
                </a:lnTo>
                <a:lnTo>
                  <a:pt x="893181" y="812800"/>
                </a:lnTo>
                <a:lnTo>
                  <a:pt x="922997" y="812800"/>
                </a:lnTo>
                <a:lnTo>
                  <a:pt x="924495" y="787400"/>
                </a:lnTo>
                <a:lnTo>
                  <a:pt x="925264" y="749300"/>
                </a:lnTo>
                <a:lnTo>
                  <a:pt x="925453" y="723900"/>
                </a:lnTo>
                <a:lnTo>
                  <a:pt x="925574" y="685800"/>
                </a:lnTo>
                <a:lnTo>
                  <a:pt x="925497" y="635000"/>
                </a:lnTo>
                <a:lnTo>
                  <a:pt x="925426" y="622300"/>
                </a:lnTo>
                <a:lnTo>
                  <a:pt x="925041" y="609600"/>
                </a:lnTo>
                <a:lnTo>
                  <a:pt x="924292" y="596900"/>
                </a:lnTo>
                <a:close/>
              </a:path>
              <a:path w="1727200" h="1714500">
                <a:moveTo>
                  <a:pt x="467658" y="609600"/>
                </a:moveTo>
                <a:lnTo>
                  <a:pt x="395020" y="609600"/>
                </a:lnTo>
                <a:lnTo>
                  <a:pt x="366218" y="635000"/>
                </a:lnTo>
                <a:lnTo>
                  <a:pt x="345195" y="660400"/>
                </a:lnTo>
                <a:lnTo>
                  <a:pt x="337054" y="698500"/>
                </a:lnTo>
                <a:lnTo>
                  <a:pt x="345420" y="749300"/>
                </a:lnTo>
                <a:lnTo>
                  <a:pt x="367034" y="774700"/>
                </a:lnTo>
                <a:lnTo>
                  <a:pt x="396667" y="800100"/>
                </a:lnTo>
                <a:lnTo>
                  <a:pt x="455421" y="800100"/>
                </a:lnTo>
                <a:lnTo>
                  <a:pt x="475434" y="787400"/>
                </a:lnTo>
                <a:lnTo>
                  <a:pt x="491075" y="787400"/>
                </a:lnTo>
                <a:lnTo>
                  <a:pt x="504286" y="774700"/>
                </a:lnTo>
                <a:lnTo>
                  <a:pt x="543656" y="774700"/>
                </a:lnTo>
                <a:lnTo>
                  <a:pt x="544243" y="749300"/>
                </a:lnTo>
                <a:lnTo>
                  <a:pt x="544466" y="736600"/>
                </a:lnTo>
                <a:lnTo>
                  <a:pt x="544466" y="673100"/>
                </a:lnTo>
                <a:lnTo>
                  <a:pt x="544243" y="660400"/>
                </a:lnTo>
                <a:lnTo>
                  <a:pt x="543656" y="635000"/>
                </a:lnTo>
                <a:lnTo>
                  <a:pt x="495200" y="635000"/>
                </a:lnTo>
                <a:lnTo>
                  <a:pt x="483011" y="622300"/>
                </a:lnTo>
                <a:lnTo>
                  <a:pt x="467658" y="609600"/>
                </a:lnTo>
                <a:close/>
              </a:path>
              <a:path w="1727200" h="1714500">
                <a:moveTo>
                  <a:pt x="722063" y="596900"/>
                </a:moveTo>
                <a:lnTo>
                  <a:pt x="677996" y="596900"/>
                </a:lnTo>
                <a:lnTo>
                  <a:pt x="677996" y="609600"/>
                </a:lnTo>
                <a:lnTo>
                  <a:pt x="576873" y="609600"/>
                </a:lnTo>
                <a:lnTo>
                  <a:pt x="575739" y="647700"/>
                </a:lnTo>
                <a:lnTo>
                  <a:pt x="575668" y="660400"/>
                </a:lnTo>
                <a:lnTo>
                  <a:pt x="575577" y="685800"/>
                </a:lnTo>
                <a:lnTo>
                  <a:pt x="657250" y="685800"/>
                </a:lnTo>
                <a:lnTo>
                  <a:pt x="655954" y="698500"/>
                </a:lnTo>
                <a:lnTo>
                  <a:pt x="657250" y="711200"/>
                </a:lnTo>
                <a:lnTo>
                  <a:pt x="575577" y="711200"/>
                </a:lnTo>
                <a:lnTo>
                  <a:pt x="575577" y="800100"/>
                </a:lnTo>
                <a:lnTo>
                  <a:pt x="659438" y="800100"/>
                </a:lnTo>
                <a:lnTo>
                  <a:pt x="681883" y="787400"/>
                </a:lnTo>
                <a:lnTo>
                  <a:pt x="723429" y="787400"/>
                </a:lnTo>
                <a:lnTo>
                  <a:pt x="723844" y="774700"/>
                </a:lnTo>
                <a:lnTo>
                  <a:pt x="724431" y="749300"/>
                </a:lnTo>
                <a:lnTo>
                  <a:pt x="724654" y="736600"/>
                </a:lnTo>
                <a:lnTo>
                  <a:pt x="724654" y="673100"/>
                </a:lnTo>
                <a:lnTo>
                  <a:pt x="724431" y="660400"/>
                </a:lnTo>
                <a:lnTo>
                  <a:pt x="723844" y="635000"/>
                </a:lnTo>
                <a:lnTo>
                  <a:pt x="723014" y="609600"/>
                </a:lnTo>
                <a:lnTo>
                  <a:pt x="722063" y="596900"/>
                </a:lnTo>
                <a:close/>
              </a:path>
              <a:path w="1727200" h="1714500">
                <a:moveTo>
                  <a:pt x="1092820" y="596900"/>
                </a:moveTo>
                <a:lnTo>
                  <a:pt x="935969" y="596900"/>
                </a:lnTo>
                <a:lnTo>
                  <a:pt x="956542" y="609600"/>
                </a:lnTo>
                <a:lnTo>
                  <a:pt x="994788" y="647700"/>
                </a:lnTo>
                <a:lnTo>
                  <a:pt x="1038821" y="698500"/>
                </a:lnTo>
                <a:lnTo>
                  <a:pt x="1076756" y="736600"/>
                </a:lnTo>
                <a:lnTo>
                  <a:pt x="1096706" y="762000"/>
                </a:lnTo>
                <a:lnTo>
                  <a:pt x="1096706" y="698500"/>
                </a:lnTo>
                <a:lnTo>
                  <a:pt x="1096281" y="673100"/>
                </a:lnTo>
                <a:lnTo>
                  <a:pt x="1095249" y="647700"/>
                </a:lnTo>
                <a:lnTo>
                  <a:pt x="1093973" y="622300"/>
                </a:lnTo>
                <a:lnTo>
                  <a:pt x="1092820" y="596900"/>
                </a:lnTo>
                <a:close/>
              </a:path>
              <a:path w="1727200" h="1714500">
                <a:moveTo>
                  <a:pt x="821720" y="609600"/>
                </a:moveTo>
                <a:lnTo>
                  <a:pt x="755765" y="609600"/>
                </a:lnTo>
                <a:lnTo>
                  <a:pt x="755562" y="622300"/>
                </a:lnTo>
                <a:lnTo>
                  <a:pt x="754671" y="660400"/>
                </a:lnTo>
                <a:lnTo>
                  <a:pt x="754469" y="673100"/>
                </a:lnTo>
                <a:lnTo>
                  <a:pt x="754469" y="698500"/>
                </a:lnTo>
                <a:lnTo>
                  <a:pt x="797172" y="698500"/>
                </a:lnTo>
                <a:lnTo>
                  <a:pt x="817345" y="685800"/>
                </a:lnTo>
                <a:lnTo>
                  <a:pt x="832657" y="673100"/>
                </a:lnTo>
                <a:lnTo>
                  <a:pt x="838733" y="647700"/>
                </a:lnTo>
                <a:lnTo>
                  <a:pt x="833932" y="622300"/>
                </a:lnTo>
                <a:lnTo>
                  <a:pt x="821720" y="609600"/>
                </a:lnTo>
                <a:close/>
              </a:path>
              <a:path w="1727200" h="1714500">
                <a:moveTo>
                  <a:pt x="541875" y="596900"/>
                </a:moveTo>
                <a:lnTo>
                  <a:pt x="489597" y="596900"/>
                </a:lnTo>
                <a:lnTo>
                  <a:pt x="505582" y="609600"/>
                </a:lnTo>
                <a:lnTo>
                  <a:pt x="502907" y="609600"/>
                </a:lnTo>
                <a:lnTo>
                  <a:pt x="500715" y="622300"/>
                </a:lnTo>
                <a:lnTo>
                  <a:pt x="499008" y="622300"/>
                </a:lnTo>
                <a:lnTo>
                  <a:pt x="497791" y="635000"/>
                </a:lnTo>
                <a:lnTo>
                  <a:pt x="543656" y="635000"/>
                </a:lnTo>
                <a:lnTo>
                  <a:pt x="542826" y="609600"/>
                </a:lnTo>
                <a:lnTo>
                  <a:pt x="541875" y="596900"/>
                </a:lnTo>
                <a:close/>
              </a:path>
              <a:path w="1727200" h="1714500">
                <a:moveTo>
                  <a:pt x="1018187" y="355600"/>
                </a:moveTo>
                <a:lnTo>
                  <a:pt x="915544" y="355600"/>
                </a:lnTo>
                <a:lnTo>
                  <a:pt x="817565" y="381000"/>
                </a:lnTo>
                <a:lnTo>
                  <a:pt x="771505" y="393700"/>
                </a:lnTo>
                <a:lnTo>
                  <a:pt x="727653" y="419100"/>
                </a:lnTo>
                <a:lnTo>
                  <a:pt x="686203" y="444500"/>
                </a:lnTo>
                <a:lnTo>
                  <a:pt x="647344" y="469900"/>
                </a:lnTo>
                <a:lnTo>
                  <a:pt x="611268" y="495300"/>
                </a:lnTo>
                <a:lnTo>
                  <a:pt x="578168" y="533400"/>
                </a:lnTo>
                <a:lnTo>
                  <a:pt x="1213226" y="533400"/>
                </a:lnTo>
                <a:lnTo>
                  <a:pt x="1203347" y="508000"/>
                </a:lnTo>
                <a:lnTo>
                  <a:pt x="1179554" y="457200"/>
                </a:lnTo>
                <a:lnTo>
                  <a:pt x="1152450" y="419100"/>
                </a:lnTo>
                <a:lnTo>
                  <a:pt x="1222783" y="419100"/>
                </a:lnTo>
                <a:lnTo>
                  <a:pt x="1202634" y="406400"/>
                </a:lnTo>
                <a:lnTo>
                  <a:pt x="1159846" y="393700"/>
                </a:lnTo>
                <a:lnTo>
                  <a:pt x="1114733" y="381000"/>
                </a:lnTo>
                <a:lnTo>
                  <a:pt x="1067459" y="368300"/>
                </a:lnTo>
                <a:lnTo>
                  <a:pt x="1018187" y="355600"/>
                </a:lnTo>
                <a:close/>
              </a:path>
              <a:path w="1727200" h="1714500">
                <a:moveTo>
                  <a:pt x="884112" y="190500"/>
                </a:moveTo>
                <a:lnTo>
                  <a:pt x="934732" y="215900"/>
                </a:lnTo>
                <a:lnTo>
                  <a:pt x="983549" y="228600"/>
                </a:lnTo>
                <a:lnTo>
                  <a:pt x="1030000" y="254000"/>
                </a:lnTo>
                <a:lnTo>
                  <a:pt x="1073526" y="292100"/>
                </a:lnTo>
                <a:lnTo>
                  <a:pt x="1113566" y="317500"/>
                </a:lnTo>
                <a:lnTo>
                  <a:pt x="1563498" y="317500"/>
                </a:lnTo>
                <a:lnTo>
                  <a:pt x="1564700" y="304800"/>
                </a:lnTo>
                <a:lnTo>
                  <a:pt x="1726732" y="304800"/>
                </a:lnTo>
                <a:lnTo>
                  <a:pt x="1726732" y="203200"/>
                </a:lnTo>
                <a:lnTo>
                  <a:pt x="884112" y="190500"/>
                </a:lnTo>
                <a:close/>
              </a:path>
              <a:path w="1727200" h="1714500">
                <a:moveTo>
                  <a:pt x="729853" y="190500"/>
                </a:moveTo>
                <a:lnTo>
                  <a:pt x="682602" y="203200"/>
                </a:lnTo>
                <a:lnTo>
                  <a:pt x="781622" y="203200"/>
                </a:lnTo>
                <a:lnTo>
                  <a:pt x="729853" y="190500"/>
                </a:lnTo>
                <a:close/>
              </a:path>
              <a:path w="1727200" h="1714500">
                <a:moveTo>
                  <a:pt x="1726732" y="165100"/>
                </a:moveTo>
                <a:lnTo>
                  <a:pt x="1687879" y="165100"/>
                </a:lnTo>
                <a:lnTo>
                  <a:pt x="1712672" y="177800"/>
                </a:lnTo>
                <a:lnTo>
                  <a:pt x="1726732" y="177800"/>
                </a:lnTo>
                <a:lnTo>
                  <a:pt x="1726732" y="165100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FA716-3894-AB31-4430-E297B8E316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54</a:t>
            </a:fld>
            <a:endParaRPr lang="en-US" spc="-5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42C7B-0707-BED1-42B4-4ABE4D81792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4883B2D3-3A43-C625-1088-08048115B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8" y="626590"/>
            <a:ext cx="10992342" cy="5604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94C254-7A2B-F1DA-3D65-F7BB8A8D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9205773" cy="711251"/>
          </a:xfrm>
        </p:spPr>
        <p:txBody>
          <a:bodyPr/>
          <a:lstStyle/>
          <a:p>
            <a:r>
              <a:rPr lang="en-US" dirty="0"/>
              <a:t>Gaseous &amp; MPGD detectors at LHC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7E1DBC-6709-A955-A7CD-7880CA1D25A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341E0-276F-B8BB-4E0D-1B693A90571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41927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BB7A6-A2C3-F5BA-6CCC-D091B019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6005373" cy="635051"/>
          </a:xfrm>
        </p:spPr>
        <p:txBody>
          <a:bodyPr/>
          <a:lstStyle/>
          <a:p>
            <a:r>
              <a:rPr lang="en-US" dirty="0"/>
              <a:t>MPDG Application in HEP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FC5BA-4ACA-F2A7-83AF-645BF7410AB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3E843-B603-0D50-D923-EBC46DF0BF2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endParaRPr lang="en-US" spc="-5" dirty="0"/>
          </a:p>
        </p:txBody>
      </p:sp>
      <p:grpSp>
        <p:nvGrpSpPr>
          <p:cNvPr id="35" name="object 4">
            <a:extLst>
              <a:ext uri="{FF2B5EF4-FFF2-40B4-BE49-F238E27FC236}">
                <a16:creationId xmlns:a16="http://schemas.microsoft.com/office/drawing/2014/main" id="{D9E24CEE-D661-BA4E-A47E-54F8E9DFE19E}"/>
              </a:ext>
            </a:extLst>
          </p:cNvPr>
          <p:cNvGrpSpPr/>
          <p:nvPr/>
        </p:nvGrpSpPr>
        <p:grpSpPr>
          <a:xfrm>
            <a:off x="4669689" y="2111537"/>
            <a:ext cx="1171575" cy="2738755"/>
            <a:chOff x="3743781" y="1228725"/>
            <a:chExt cx="1171575" cy="2738755"/>
          </a:xfrm>
        </p:grpSpPr>
        <p:pic>
          <p:nvPicPr>
            <p:cNvPr id="36" name="object 5">
              <a:extLst>
                <a:ext uri="{FF2B5EF4-FFF2-40B4-BE49-F238E27FC236}">
                  <a16:creationId xmlns:a16="http://schemas.microsoft.com/office/drawing/2014/main" id="{E04D3153-3D34-58DF-2C66-D72514ECD03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43781" y="1228725"/>
              <a:ext cx="1171118" cy="2343150"/>
            </a:xfrm>
            <a:prstGeom prst="rect">
              <a:avLst/>
            </a:prstGeom>
          </p:spPr>
        </p:pic>
        <p:pic>
          <p:nvPicPr>
            <p:cNvPr id="37" name="object 6">
              <a:extLst>
                <a:ext uri="{FF2B5EF4-FFF2-40B4-BE49-F238E27FC236}">
                  <a16:creationId xmlns:a16="http://schemas.microsoft.com/office/drawing/2014/main" id="{4AD7FD59-B887-D1A5-CF51-C0190A139DC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0" y="3543300"/>
              <a:ext cx="776287" cy="423862"/>
            </a:xfrm>
            <a:prstGeom prst="rect">
              <a:avLst/>
            </a:prstGeom>
          </p:spPr>
        </p:pic>
      </p:grpSp>
      <p:sp>
        <p:nvSpPr>
          <p:cNvPr id="38" name="object 7">
            <a:extLst>
              <a:ext uri="{FF2B5EF4-FFF2-40B4-BE49-F238E27FC236}">
                <a16:creationId xmlns:a16="http://schemas.microsoft.com/office/drawing/2014/main" id="{5C23F03D-65CF-C825-D98E-82B5B7FB0D63}"/>
              </a:ext>
            </a:extLst>
          </p:cNvPr>
          <p:cNvSpPr/>
          <p:nvPr/>
        </p:nvSpPr>
        <p:spPr>
          <a:xfrm>
            <a:off x="464260" y="1688161"/>
            <a:ext cx="2676525" cy="1171575"/>
          </a:xfrm>
          <a:custGeom>
            <a:avLst/>
            <a:gdLst/>
            <a:ahLst/>
            <a:cxnLst/>
            <a:rect l="l" t="t" r="r" b="b"/>
            <a:pathLst>
              <a:path w="2676525" h="1171575">
                <a:moveTo>
                  <a:pt x="0" y="1171575"/>
                </a:moveTo>
                <a:lnTo>
                  <a:pt x="2676525" y="1171575"/>
                </a:lnTo>
                <a:lnTo>
                  <a:pt x="2676525" y="0"/>
                </a:lnTo>
                <a:lnTo>
                  <a:pt x="0" y="0"/>
                </a:lnTo>
                <a:lnTo>
                  <a:pt x="0" y="1171575"/>
                </a:lnTo>
                <a:close/>
              </a:path>
            </a:pathLst>
          </a:custGeom>
          <a:ln w="952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8">
            <a:extLst>
              <a:ext uri="{FF2B5EF4-FFF2-40B4-BE49-F238E27FC236}">
                <a16:creationId xmlns:a16="http://schemas.microsoft.com/office/drawing/2014/main" id="{68A216DC-027F-3002-A656-2A44B153C558}"/>
              </a:ext>
            </a:extLst>
          </p:cNvPr>
          <p:cNvSpPr txBox="1"/>
          <p:nvPr/>
        </p:nvSpPr>
        <p:spPr>
          <a:xfrm>
            <a:off x="543000" y="1705878"/>
            <a:ext cx="2349500" cy="11150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5080" indent="-343535">
              <a:lnSpc>
                <a:spcPct val="103000"/>
              </a:lnSpc>
              <a:spcBef>
                <a:spcPts val="75"/>
              </a:spcBef>
              <a:buFont typeface="Wingdings"/>
              <a:buChar char=""/>
              <a:tabLst>
                <a:tab pos="355600" algn="l"/>
              </a:tabLst>
            </a:pPr>
            <a:r>
              <a:rPr sz="1400" dirty="0">
                <a:solidFill>
                  <a:srgbClr val="000090"/>
                </a:solidFill>
                <a:latin typeface="Tahoma"/>
                <a:cs typeface="Tahoma"/>
              </a:rPr>
              <a:t>Large</a:t>
            </a:r>
            <a:r>
              <a:rPr sz="1400" spc="-50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000090"/>
                </a:solidFill>
                <a:latin typeface="Tahoma"/>
                <a:cs typeface="Tahoma"/>
              </a:rPr>
              <a:t>detector</a:t>
            </a:r>
            <a:r>
              <a:rPr sz="1400" spc="-85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00090"/>
                </a:solidFill>
                <a:latin typeface="Tahoma"/>
                <a:cs typeface="Tahoma"/>
              </a:rPr>
              <a:t>surface</a:t>
            </a:r>
            <a:r>
              <a:rPr sz="1400" spc="-50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sz="1400" spc="-40" dirty="0">
                <a:solidFill>
                  <a:srgbClr val="000090"/>
                </a:solidFill>
                <a:latin typeface="Tahoma"/>
                <a:cs typeface="Tahoma"/>
              </a:rPr>
              <a:t>for </a:t>
            </a:r>
            <a:r>
              <a:rPr sz="1400" spc="-25" dirty="0">
                <a:solidFill>
                  <a:srgbClr val="000090"/>
                </a:solidFill>
                <a:latin typeface="Tahoma"/>
                <a:cs typeface="Tahoma"/>
              </a:rPr>
              <a:t>big</a:t>
            </a:r>
            <a:r>
              <a:rPr sz="1400" spc="-85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000090"/>
                </a:solidFill>
                <a:latin typeface="Tahoma"/>
                <a:cs typeface="Tahoma"/>
              </a:rPr>
              <a:t>experiments</a:t>
            </a:r>
            <a:endParaRPr sz="1400" dirty="0">
              <a:latin typeface="Tahoma"/>
              <a:cs typeface="Tahoma"/>
            </a:endParaRPr>
          </a:p>
          <a:p>
            <a:pPr marL="757555" lvl="1" indent="-287020">
              <a:lnSpc>
                <a:spcPct val="100000"/>
              </a:lnSpc>
              <a:spcBef>
                <a:spcPts val="250"/>
              </a:spcBef>
              <a:buFont typeface="Courier New"/>
              <a:buChar char="o"/>
              <a:tabLst>
                <a:tab pos="757555" algn="l"/>
              </a:tabLst>
            </a:pPr>
            <a:r>
              <a:rPr sz="1200" spc="-20" dirty="0">
                <a:solidFill>
                  <a:srgbClr val="800000"/>
                </a:solidFill>
                <a:latin typeface="Tahoma"/>
                <a:cs typeface="Tahoma"/>
              </a:rPr>
              <a:t>Construction</a:t>
            </a:r>
            <a:r>
              <a:rPr sz="1200" spc="30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technique</a:t>
            </a:r>
            <a:endParaRPr sz="1200" dirty="0">
              <a:latin typeface="Tahoma"/>
              <a:cs typeface="Tahoma"/>
            </a:endParaRPr>
          </a:p>
          <a:p>
            <a:pPr marL="757555" lvl="1" indent="-287020">
              <a:lnSpc>
                <a:spcPct val="100000"/>
              </a:lnSpc>
              <a:spcBef>
                <a:spcPts val="285"/>
              </a:spcBef>
              <a:buFont typeface="Courier New"/>
              <a:buChar char="o"/>
              <a:tabLst>
                <a:tab pos="757555" algn="l"/>
              </a:tabLst>
            </a:pP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Industrialisation</a:t>
            </a:r>
            <a:endParaRPr sz="1200" dirty="0">
              <a:latin typeface="Tahoma"/>
              <a:cs typeface="Tahoma"/>
            </a:endParaRPr>
          </a:p>
          <a:p>
            <a:pPr marL="757555" lvl="1" indent="-287020">
              <a:lnSpc>
                <a:spcPct val="100000"/>
              </a:lnSpc>
              <a:spcBef>
                <a:spcPts val="290"/>
              </a:spcBef>
              <a:buFont typeface="Courier New"/>
              <a:buChar char="o"/>
              <a:tabLst>
                <a:tab pos="757555" algn="l"/>
              </a:tabLst>
            </a:pP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Maintenance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40" name="object 9">
            <a:extLst>
              <a:ext uri="{FF2B5EF4-FFF2-40B4-BE49-F238E27FC236}">
                <a16:creationId xmlns:a16="http://schemas.microsoft.com/office/drawing/2014/main" id="{D78049C3-FF3E-1319-61D8-3EFA4A4285B6}"/>
              </a:ext>
            </a:extLst>
          </p:cNvPr>
          <p:cNvSpPr txBox="1"/>
          <p:nvPr/>
        </p:nvSpPr>
        <p:spPr>
          <a:xfrm>
            <a:off x="6908318" y="3213263"/>
            <a:ext cx="3038475" cy="942975"/>
          </a:xfrm>
          <a:prstGeom prst="rect">
            <a:avLst/>
          </a:prstGeom>
          <a:ln w="9525">
            <a:solidFill>
              <a:srgbClr val="8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438784" indent="-342900">
              <a:lnSpc>
                <a:spcPct val="100000"/>
              </a:lnSpc>
              <a:spcBef>
                <a:spcPts val="280"/>
              </a:spcBef>
              <a:buFont typeface="Wingdings"/>
              <a:buChar char=""/>
              <a:tabLst>
                <a:tab pos="438784" algn="l"/>
              </a:tabLst>
            </a:pPr>
            <a:r>
              <a:rPr sz="1400" spc="-10" dirty="0">
                <a:solidFill>
                  <a:srgbClr val="000090"/>
                </a:solidFill>
                <a:latin typeface="Tahoma"/>
                <a:cs typeface="Tahoma"/>
              </a:rPr>
              <a:t>Rate</a:t>
            </a:r>
            <a:r>
              <a:rPr sz="1400" spc="-80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000090"/>
                </a:solidFill>
                <a:latin typeface="Tahoma"/>
                <a:cs typeface="Tahoma"/>
              </a:rPr>
              <a:t>capability</a:t>
            </a:r>
            <a:endParaRPr sz="1400">
              <a:latin typeface="Tahoma"/>
              <a:cs typeface="Tahoma"/>
            </a:endParaRPr>
          </a:p>
          <a:p>
            <a:pPr marL="840105" lvl="1" indent="-287020">
              <a:lnSpc>
                <a:spcPct val="100000"/>
              </a:lnSpc>
              <a:spcBef>
                <a:spcPts val="325"/>
              </a:spcBef>
              <a:buFont typeface="Courier New"/>
              <a:buChar char="o"/>
              <a:tabLst>
                <a:tab pos="840105" algn="l"/>
              </a:tabLst>
            </a:pPr>
            <a:r>
              <a:rPr sz="1200" dirty="0">
                <a:solidFill>
                  <a:srgbClr val="800000"/>
                </a:solidFill>
                <a:latin typeface="Tahoma"/>
                <a:cs typeface="Tahoma"/>
              </a:rPr>
              <a:t>Space-charge</a:t>
            </a:r>
            <a:r>
              <a:rPr sz="1200" spc="55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reduction</a:t>
            </a:r>
            <a:endParaRPr sz="1200">
              <a:latin typeface="Tahoma"/>
              <a:cs typeface="Tahoma"/>
            </a:endParaRPr>
          </a:p>
          <a:p>
            <a:pPr marL="840105" lvl="1" indent="-287020">
              <a:lnSpc>
                <a:spcPct val="100000"/>
              </a:lnSpc>
              <a:spcBef>
                <a:spcPts val="290"/>
              </a:spcBef>
              <a:buFont typeface="Courier New"/>
              <a:buChar char="o"/>
              <a:tabLst>
                <a:tab pos="840105" algn="l"/>
              </a:tabLst>
            </a:pPr>
            <a:r>
              <a:rPr sz="1200" spc="-20" dirty="0">
                <a:solidFill>
                  <a:srgbClr val="800000"/>
                </a:solidFill>
                <a:latin typeface="Tahoma"/>
                <a:cs typeface="Tahoma"/>
              </a:rPr>
              <a:t>Small-</a:t>
            </a:r>
            <a:r>
              <a:rPr sz="1200" dirty="0">
                <a:solidFill>
                  <a:srgbClr val="800000"/>
                </a:solidFill>
                <a:latin typeface="Tahoma"/>
                <a:cs typeface="Tahoma"/>
              </a:rPr>
              <a:t>size</a:t>
            </a:r>
            <a:r>
              <a:rPr sz="1200" spc="-15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readout</a:t>
            </a:r>
            <a:endParaRPr sz="1200">
              <a:latin typeface="Tahoma"/>
              <a:cs typeface="Tahoma"/>
            </a:endParaRPr>
          </a:p>
          <a:p>
            <a:pPr marL="840105" lvl="1" indent="-287020">
              <a:lnSpc>
                <a:spcPct val="100000"/>
              </a:lnSpc>
              <a:spcBef>
                <a:spcPts val="285"/>
              </a:spcBef>
              <a:buFont typeface="Courier New"/>
              <a:buChar char="o"/>
              <a:tabLst>
                <a:tab pos="840105" algn="l"/>
              </a:tabLst>
            </a:pP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Fast</a:t>
            </a:r>
            <a:r>
              <a:rPr sz="1200" spc="-70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readout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1" name="object 10">
            <a:extLst>
              <a:ext uri="{FF2B5EF4-FFF2-40B4-BE49-F238E27FC236}">
                <a16:creationId xmlns:a16="http://schemas.microsoft.com/office/drawing/2014/main" id="{095E4E83-8562-786F-6B53-376116115B69}"/>
              </a:ext>
            </a:extLst>
          </p:cNvPr>
          <p:cNvSpPr/>
          <p:nvPr/>
        </p:nvSpPr>
        <p:spPr>
          <a:xfrm>
            <a:off x="8051318" y="1965487"/>
            <a:ext cx="2190750" cy="1162050"/>
          </a:xfrm>
          <a:custGeom>
            <a:avLst/>
            <a:gdLst/>
            <a:ahLst/>
            <a:cxnLst/>
            <a:rect l="l" t="t" r="r" b="b"/>
            <a:pathLst>
              <a:path w="2190750" h="1162050">
                <a:moveTo>
                  <a:pt x="0" y="1162050"/>
                </a:moveTo>
                <a:lnTo>
                  <a:pt x="2190750" y="1162050"/>
                </a:lnTo>
                <a:lnTo>
                  <a:pt x="2190750" y="0"/>
                </a:lnTo>
                <a:lnTo>
                  <a:pt x="0" y="0"/>
                </a:lnTo>
                <a:lnTo>
                  <a:pt x="0" y="1162050"/>
                </a:lnTo>
                <a:close/>
              </a:path>
            </a:pathLst>
          </a:custGeom>
          <a:ln w="952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1">
            <a:extLst>
              <a:ext uri="{FF2B5EF4-FFF2-40B4-BE49-F238E27FC236}">
                <a16:creationId xmlns:a16="http://schemas.microsoft.com/office/drawing/2014/main" id="{8814CD84-0D0C-44AC-56C8-CCD60C05D84C}"/>
              </a:ext>
            </a:extLst>
          </p:cNvPr>
          <p:cNvSpPr txBox="1"/>
          <p:nvPr/>
        </p:nvSpPr>
        <p:spPr>
          <a:xfrm>
            <a:off x="8135773" y="1989935"/>
            <a:ext cx="163703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5"/>
              </a:spcBef>
              <a:buFont typeface="Wingdings"/>
              <a:buChar char=""/>
              <a:tabLst>
                <a:tab pos="355600" algn="l"/>
              </a:tabLst>
            </a:pPr>
            <a:r>
              <a:rPr sz="1400" dirty="0">
                <a:solidFill>
                  <a:srgbClr val="000090"/>
                </a:solidFill>
                <a:latin typeface="Tahoma"/>
                <a:cs typeface="Tahoma"/>
              </a:rPr>
              <a:t>Space</a:t>
            </a:r>
            <a:r>
              <a:rPr sz="1400" spc="50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000090"/>
                </a:solidFill>
                <a:latin typeface="Tahoma"/>
                <a:cs typeface="Tahoma"/>
              </a:rPr>
              <a:t>resolution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3" name="object 12">
            <a:extLst>
              <a:ext uri="{FF2B5EF4-FFF2-40B4-BE49-F238E27FC236}">
                <a16:creationId xmlns:a16="http://schemas.microsoft.com/office/drawing/2014/main" id="{367FEEE5-2655-2D2F-3C07-1C29AF0F8321}"/>
              </a:ext>
            </a:extLst>
          </p:cNvPr>
          <p:cNvSpPr txBox="1"/>
          <p:nvPr/>
        </p:nvSpPr>
        <p:spPr>
          <a:xfrm>
            <a:off x="8593226" y="2211296"/>
            <a:ext cx="1398270" cy="90360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385"/>
              </a:spcBef>
              <a:buFont typeface="Courier New"/>
              <a:buChar char="o"/>
              <a:tabLst>
                <a:tab pos="299720" algn="l"/>
              </a:tabLst>
            </a:pP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Granularity</a:t>
            </a:r>
            <a:endParaRPr sz="1200">
              <a:latin typeface="Tahoma"/>
              <a:cs typeface="Tahoma"/>
            </a:endParaRPr>
          </a:p>
          <a:p>
            <a:pPr marL="299720" indent="-287020">
              <a:lnSpc>
                <a:spcPct val="100000"/>
              </a:lnSpc>
              <a:spcBef>
                <a:spcPts val="285"/>
              </a:spcBef>
              <a:buFont typeface="Courier New"/>
              <a:buChar char="o"/>
              <a:tabLst>
                <a:tab pos="299720" algn="l"/>
              </a:tabLst>
            </a:pPr>
            <a:r>
              <a:rPr sz="1200" dirty="0">
                <a:solidFill>
                  <a:srgbClr val="800000"/>
                </a:solidFill>
                <a:latin typeface="Tahoma"/>
                <a:cs typeface="Tahoma"/>
              </a:rPr>
              <a:t>Charge</a:t>
            </a:r>
            <a:r>
              <a:rPr sz="1200" spc="-45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sharing</a:t>
            </a:r>
            <a:endParaRPr sz="1200">
              <a:latin typeface="Tahoma"/>
              <a:cs typeface="Tahoma"/>
            </a:endParaRPr>
          </a:p>
          <a:p>
            <a:pPr marL="299720" indent="-287020">
              <a:lnSpc>
                <a:spcPct val="100000"/>
              </a:lnSpc>
              <a:spcBef>
                <a:spcPts val="290"/>
              </a:spcBef>
              <a:buFont typeface="Courier New"/>
              <a:buChar char="o"/>
              <a:tabLst>
                <a:tab pos="299720" algn="l"/>
              </a:tabLst>
            </a:pPr>
            <a:r>
              <a:rPr sz="1200" spc="-55" dirty="0">
                <a:solidFill>
                  <a:srgbClr val="800000"/>
                </a:solidFill>
                <a:latin typeface="Tahoma"/>
                <a:cs typeface="Tahoma"/>
              </a:rPr>
              <a:t>Time</a:t>
            </a:r>
            <a:r>
              <a:rPr sz="1200" spc="-20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sz="1200" spc="-45" dirty="0">
                <a:solidFill>
                  <a:srgbClr val="800000"/>
                </a:solidFill>
                <a:latin typeface="Tahoma"/>
                <a:cs typeface="Tahoma"/>
              </a:rPr>
              <a:t>info</a:t>
            </a:r>
            <a:r>
              <a:rPr sz="1200" spc="-40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(uTPC)</a:t>
            </a:r>
            <a:endParaRPr sz="1200">
              <a:latin typeface="Tahoma"/>
              <a:cs typeface="Tahoma"/>
            </a:endParaRPr>
          </a:p>
          <a:p>
            <a:pPr marL="299720" indent="-287020">
              <a:lnSpc>
                <a:spcPct val="100000"/>
              </a:lnSpc>
              <a:spcBef>
                <a:spcPts val="290"/>
              </a:spcBef>
              <a:buFont typeface="Courier New"/>
              <a:buChar char="o"/>
              <a:tabLst>
                <a:tab pos="299720" algn="l"/>
              </a:tabLst>
            </a:pPr>
            <a:r>
              <a:rPr sz="1200" dirty="0">
                <a:solidFill>
                  <a:srgbClr val="800000"/>
                </a:solidFill>
                <a:latin typeface="Tahoma"/>
                <a:cs typeface="Tahoma"/>
              </a:rPr>
              <a:t>Si</a:t>
            </a:r>
            <a:r>
              <a:rPr sz="1200" spc="-50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readout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4" name="object 13">
            <a:extLst>
              <a:ext uri="{FF2B5EF4-FFF2-40B4-BE49-F238E27FC236}">
                <a16:creationId xmlns:a16="http://schemas.microsoft.com/office/drawing/2014/main" id="{8121735F-E136-8136-5D03-7BD5429E1744}"/>
              </a:ext>
            </a:extLst>
          </p:cNvPr>
          <p:cNvSpPr/>
          <p:nvPr/>
        </p:nvSpPr>
        <p:spPr>
          <a:xfrm>
            <a:off x="5803418" y="1727362"/>
            <a:ext cx="2057400" cy="1028700"/>
          </a:xfrm>
          <a:custGeom>
            <a:avLst/>
            <a:gdLst/>
            <a:ahLst/>
            <a:cxnLst/>
            <a:rect l="l" t="t" r="r" b="b"/>
            <a:pathLst>
              <a:path w="2057400" h="1028700">
                <a:moveTo>
                  <a:pt x="0" y="1028700"/>
                </a:moveTo>
                <a:lnTo>
                  <a:pt x="2057400" y="1028700"/>
                </a:lnTo>
                <a:lnTo>
                  <a:pt x="20574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ln w="952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4">
            <a:extLst>
              <a:ext uri="{FF2B5EF4-FFF2-40B4-BE49-F238E27FC236}">
                <a16:creationId xmlns:a16="http://schemas.microsoft.com/office/drawing/2014/main" id="{19EDC031-5BA1-27C9-F801-5E192FA71ABE}"/>
              </a:ext>
            </a:extLst>
          </p:cNvPr>
          <p:cNvSpPr txBox="1"/>
          <p:nvPr/>
        </p:nvSpPr>
        <p:spPr>
          <a:xfrm>
            <a:off x="5879618" y="1750730"/>
            <a:ext cx="1525905" cy="243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Wingdings"/>
              <a:buChar char=""/>
              <a:tabLst>
                <a:tab pos="355600" algn="l"/>
              </a:tabLst>
            </a:pPr>
            <a:r>
              <a:rPr sz="1400" spc="-60" dirty="0">
                <a:solidFill>
                  <a:srgbClr val="000090"/>
                </a:solidFill>
                <a:latin typeface="Tahoma"/>
                <a:cs typeface="Tahoma"/>
              </a:rPr>
              <a:t>Time</a:t>
            </a:r>
            <a:r>
              <a:rPr sz="1400" spc="-40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000090"/>
                </a:solidFill>
                <a:latin typeface="Tahoma"/>
                <a:cs typeface="Tahoma"/>
              </a:rPr>
              <a:t>resolution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6" name="object 15">
            <a:extLst>
              <a:ext uri="{FF2B5EF4-FFF2-40B4-BE49-F238E27FC236}">
                <a16:creationId xmlns:a16="http://schemas.microsoft.com/office/drawing/2014/main" id="{3D1AAF11-B063-563E-EAD2-23093D8A8469}"/>
              </a:ext>
            </a:extLst>
          </p:cNvPr>
          <p:cNvSpPr txBox="1"/>
          <p:nvPr/>
        </p:nvSpPr>
        <p:spPr>
          <a:xfrm>
            <a:off x="6337452" y="1972917"/>
            <a:ext cx="1012825" cy="68389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385"/>
              </a:spcBef>
              <a:buFont typeface="Courier New"/>
              <a:buChar char="o"/>
              <a:tabLst>
                <a:tab pos="299720" algn="l"/>
              </a:tabLst>
            </a:pP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Fast</a:t>
            </a:r>
            <a:r>
              <a:rPr sz="1200" spc="-80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800000"/>
                </a:solidFill>
                <a:latin typeface="Tahoma"/>
                <a:cs typeface="Tahoma"/>
              </a:rPr>
              <a:t>gas</a:t>
            </a:r>
            <a:endParaRPr sz="1200">
              <a:latin typeface="Tahoma"/>
              <a:cs typeface="Tahoma"/>
            </a:endParaRPr>
          </a:p>
          <a:p>
            <a:pPr marL="299720" indent="-287020">
              <a:lnSpc>
                <a:spcPct val="100000"/>
              </a:lnSpc>
              <a:spcBef>
                <a:spcPts val="285"/>
              </a:spcBef>
              <a:buFont typeface="Courier New"/>
              <a:buChar char="o"/>
              <a:tabLst>
                <a:tab pos="299720" algn="l"/>
              </a:tabLst>
            </a:pP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Multistage</a:t>
            </a:r>
            <a:endParaRPr sz="1200">
              <a:latin typeface="Tahoma"/>
              <a:cs typeface="Tahoma"/>
            </a:endParaRPr>
          </a:p>
          <a:p>
            <a:pPr marL="299720" indent="-287020">
              <a:lnSpc>
                <a:spcPct val="100000"/>
              </a:lnSpc>
              <a:spcBef>
                <a:spcPts val="290"/>
              </a:spcBef>
              <a:buFont typeface="Courier New"/>
              <a:buChar char="o"/>
              <a:tabLst>
                <a:tab pos="299720" algn="l"/>
              </a:tabLst>
            </a:pP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Cherenkov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7" name="object 16">
            <a:extLst>
              <a:ext uri="{FF2B5EF4-FFF2-40B4-BE49-F238E27FC236}">
                <a16:creationId xmlns:a16="http://schemas.microsoft.com/office/drawing/2014/main" id="{0B6F594C-0823-C722-DD3B-A5BB48BB03F8}"/>
              </a:ext>
            </a:extLst>
          </p:cNvPr>
          <p:cNvSpPr/>
          <p:nvPr/>
        </p:nvSpPr>
        <p:spPr>
          <a:xfrm>
            <a:off x="1267549" y="4731310"/>
            <a:ext cx="3019425" cy="1247775"/>
          </a:xfrm>
          <a:custGeom>
            <a:avLst/>
            <a:gdLst/>
            <a:ahLst/>
            <a:cxnLst/>
            <a:rect l="l" t="t" r="r" b="b"/>
            <a:pathLst>
              <a:path w="3019425" h="1247775">
                <a:moveTo>
                  <a:pt x="0" y="1247775"/>
                </a:moveTo>
                <a:lnTo>
                  <a:pt x="3019425" y="1247775"/>
                </a:lnTo>
                <a:lnTo>
                  <a:pt x="3019425" y="0"/>
                </a:lnTo>
                <a:lnTo>
                  <a:pt x="0" y="0"/>
                </a:lnTo>
                <a:lnTo>
                  <a:pt x="0" y="1247775"/>
                </a:lnTo>
                <a:close/>
              </a:path>
            </a:pathLst>
          </a:custGeom>
          <a:ln w="952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7">
            <a:extLst>
              <a:ext uri="{FF2B5EF4-FFF2-40B4-BE49-F238E27FC236}">
                <a16:creationId xmlns:a16="http://schemas.microsoft.com/office/drawing/2014/main" id="{F4E11407-84E9-426E-C349-68E3D8884BAB}"/>
              </a:ext>
            </a:extLst>
          </p:cNvPr>
          <p:cNvSpPr txBox="1"/>
          <p:nvPr/>
        </p:nvSpPr>
        <p:spPr>
          <a:xfrm>
            <a:off x="1340892" y="4761155"/>
            <a:ext cx="129286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5"/>
              </a:spcBef>
              <a:buFont typeface="Wingdings"/>
              <a:buChar char=""/>
              <a:tabLst>
                <a:tab pos="355600" algn="l"/>
              </a:tabLst>
            </a:pPr>
            <a:r>
              <a:rPr sz="1400" spc="50" dirty="0">
                <a:solidFill>
                  <a:srgbClr val="000090"/>
                </a:solidFill>
                <a:latin typeface="Tahoma"/>
                <a:cs typeface="Tahoma"/>
              </a:rPr>
              <a:t>Gas</a:t>
            </a:r>
            <a:r>
              <a:rPr sz="1400" spc="-140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000090"/>
                </a:solidFill>
                <a:latin typeface="Tahoma"/>
                <a:cs typeface="Tahoma"/>
              </a:rPr>
              <a:t>mixture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9" name="object 18">
            <a:extLst>
              <a:ext uri="{FF2B5EF4-FFF2-40B4-BE49-F238E27FC236}">
                <a16:creationId xmlns:a16="http://schemas.microsoft.com/office/drawing/2014/main" id="{D9057E08-5CDD-F290-5A18-B45BE65188E2}"/>
              </a:ext>
            </a:extLst>
          </p:cNvPr>
          <p:cNvSpPr txBox="1"/>
          <p:nvPr/>
        </p:nvSpPr>
        <p:spPr>
          <a:xfrm>
            <a:off x="1798409" y="4981804"/>
            <a:ext cx="2100580" cy="90424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390"/>
              </a:spcBef>
              <a:buFont typeface="Courier New"/>
              <a:buChar char="o"/>
              <a:tabLst>
                <a:tab pos="299720" algn="l"/>
              </a:tabLst>
            </a:pPr>
            <a:r>
              <a:rPr sz="1200" spc="-45" dirty="0">
                <a:solidFill>
                  <a:srgbClr val="800000"/>
                </a:solidFill>
                <a:latin typeface="Tahoma"/>
                <a:cs typeface="Tahoma"/>
              </a:rPr>
              <a:t>Drift</a:t>
            </a:r>
            <a:r>
              <a:rPr sz="1200" spc="-20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velocity</a:t>
            </a:r>
            <a:endParaRPr sz="1200">
              <a:latin typeface="Tahoma"/>
              <a:cs typeface="Tahoma"/>
            </a:endParaRPr>
          </a:p>
          <a:p>
            <a:pPr marL="299720" indent="-287020">
              <a:lnSpc>
                <a:spcPct val="100000"/>
              </a:lnSpc>
              <a:spcBef>
                <a:spcPts val="290"/>
              </a:spcBef>
              <a:buFont typeface="Courier New"/>
              <a:buChar char="o"/>
              <a:tabLst>
                <a:tab pos="299720" algn="l"/>
              </a:tabLst>
            </a:pP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Diffusion</a:t>
            </a:r>
            <a:endParaRPr sz="1200">
              <a:latin typeface="Tahoma"/>
              <a:cs typeface="Tahoma"/>
            </a:endParaRPr>
          </a:p>
          <a:p>
            <a:pPr marL="299720" indent="-287020">
              <a:lnSpc>
                <a:spcPct val="100000"/>
              </a:lnSpc>
              <a:spcBef>
                <a:spcPts val="290"/>
              </a:spcBef>
              <a:buFont typeface="Courier New"/>
              <a:buChar char="o"/>
              <a:tabLst>
                <a:tab pos="299720" algn="l"/>
              </a:tabLst>
            </a:pPr>
            <a:r>
              <a:rPr sz="1200" spc="-25" dirty="0">
                <a:solidFill>
                  <a:srgbClr val="800000"/>
                </a:solidFill>
                <a:latin typeface="Tahoma"/>
                <a:cs typeface="Tahoma"/>
              </a:rPr>
              <a:t>Amplification</a:t>
            </a:r>
            <a:r>
              <a:rPr sz="1200" spc="-30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800000"/>
                </a:solidFill>
                <a:latin typeface="Tahoma"/>
                <a:cs typeface="Tahoma"/>
              </a:rPr>
              <a:t>vs</a:t>
            </a:r>
            <a:r>
              <a:rPr sz="1200" spc="-65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800000"/>
                </a:solidFill>
                <a:latin typeface="Tahoma"/>
                <a:cs typeface="Tahoma"/>
              </a:rPr>
              <a:t>HV</a:t>
            </a:r>
            <a:r>
              <a:rPr sz="1200" spc="-30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stability</a:t>
            </a:r>
            <a:endParaRPr sz="1200">
              <a:latin typeface="Tahoma"/>
              <a:cs typeface="Tahoma"/>
            </a:endParaRPr>
          </a:p>
          <a:p>
            <a:pPr marL="299720" indent="-287020">
              <a:lnSpc>
                <a:spcPct val="100000"/>
              </a:lnSpc>
              <a:spcBef>
                <a:spcPts val="285"/>
              </a:spcBef>
              <a:buFont typeface="Courier New"/>
              <a:buChar char="o"/>
              <a:tabLst>
                <a:tab pos="299720" algn="l"/>
              </a:tabLst>
            </a:pP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Aging…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0" name="object 19">
            <a:extLst>
              <a:ext uri="{FF2B5EF4-FFF2-40B4-BE49-F238E27FC236}">
                <a16:creationId xmlns:a16="http://schemas.microsoft.com/office/drawing/2014/main" id="{BF4E300E-B014-A28A-4513-E26E481C5E6E}"/>
              </a:ext>
            </a:extLst>
          </p:cNvPr>
          <p:cNvSpPr/>
          <p:nvPr/>
        </p:nvSpPr>
        <p:spPr>
          <a:xfrm>
            <a:off x="4744238" y="5198035"/>
            <a:ext cx="1924050" cy="781050"/>
          </a:xfrm>
          <a:custGeom>
            <a:avLst/>
            <a:gdLst/>
            <a:ahLst/>
            <a:cxnLst/>
            <a:rect l="l" t="t" r="r" b="b"/>
            <a:pathLst>
              <a:path w="1924050" h="781050">
                <a:moveTo>
                  <a:pt x="0" y="781050"/>
                </a:moveTo>
                <a:lnTo>
                  <a:pt x="1924050" y="781050"/>
                </a:lnTo>
                <a:lnTo>
                  <a:pt x="1924050" y="0"/>
                </a:lnTo>
                <a:lnTo>
                  <a:pt x="0" y="0"/>
                </a:lnTo>
                <a:lnTo>
                  <a:pt x="0" y="781050"/>
                </a:lnTo>
                <a:close/>
              </a:path>
            </a:pathLst>
          </a:custGeom>
          <a:ln w="952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20">
            <a:extLst>
              <a:ext uri="{FF2B5EF4-FFF2-40B4-BE49-F238E27FC236}">
                <a16:creationId xmlns:a16="http://schemas.microsoft.com/office/drawing/2014/main" id="{2666140A-5EB1-AE36-D122-63464C43234B}"/>
              </a:ext>
            </a:extLst>
          </p:cNvPr>
          <p:cNvSpPr txBox="1"/>
          <p:nvPr/>
        </p:nvSpPr>
        <p:spPr>
          <a:xfrm>
            <a:off x="4818787" y="5221848"/>
            <a:ext cx="159004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5"/>
              </a:spcBef>
              <a:buFont typeface="Wingdings"/>
              <a:buChar char=""/>
              <a:tabLst>
                <a:tab pos="355600" algn="l"/>
              </a:tabLst>
            </a:pPr>
            <a:r>
              <a:rPr sz="1400" spc="-25" dirty="0">
                <a:solidFill>
                  <a:srgbClr val="000090"/>
                </a:solidFill>
                <a:latin typeface="Tahoma"/>
                <a:cs typeface="Tahoma"/>
              </a:rPr>
              <a:t>Aging/Longevity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52" name="object 21">
            <a:extLst>
              <a:ext uri="{FF2B5EF4-FFF2-40B4-BE49-F238E27FC236}">
                <a16:creationId xmlns:a16="http://schemas.microsoft.com/office/drawing/2014/main" id="{28B0BEB0-C147-0640-9721-420FE3B95E13}"/>
              </a:ext>
            </a:extLst>
          </p:cNvPr>
          <p:cNvSpPr txBox="1"/>
          <p:nvPr/>
        </p:nvSpPr>
        <p:spPr>
          <a:xfrm>
            <a:off x="5276621" y="5443208"/>
            <a:ext cx="1096645" cy="464184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385"/>
              </a:spcBef>
              <a:buFont typeface="Courier New"/>
              <a:buChar char="o"/>
              <a:tabLst>
                <a:tab pos="299720" algn="l"/>
              </a:tabLst>
            </a:pPr>
            <a:r>
              <a:rPr sz="1200" dirty="0">
                <a:solidFill>
                  <a:srgbClr val="800000"/>
                </a:solidFill>
                <a:latin typeface="Tahoma"/>
                <a:cs typeface="Tahoma"/>
              </a:rPr>
              <a:t>Gas</a:t>
            </a:r>
            <a:r>
              <a:rPr sz="1200" spc="40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sz="1200" spc="-35" dirty="0">
                <a:solidFill>
                  <a:srgbClr val="800000"/>
                </a:solidFill>
                <a:latin typeface="Tahoma"/>
                <a:cs typeface="Tahoma"/>
              </a:rPr>
              <a:t>mixture</a:t>
            </a:r>
            <a:endParaRPr sz="1200">
              <a:latin typeface="Tahoma"/>
              <a:cs typeface="Tahoma"/>
            </a:endParaRPr>
          </a:p>
          <a:p>
            <a:pPr marL="299720" indent="-287020">
              <a:lnSpc>
                <a:spcPct val="100000"/>
              </a:lnSpc>
              <a:spcBef>
                <a:spcPts val="290"/>
              </a:spcBef>
              <a:buFont typeface="Courier New"/>
              <a:buChar char="o"/>
              <a:tabLst>
                <a:tab pos="299720" algn="l"/>
              </a:tabLst>
            </a:pP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Materials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3" name="object 22">
            <a:extLst>
              <a:ext uri="{FF2B5EF4-FFF2-40B4-BE49-F238E27FC236}">
                <a16:creationId xmlns:a16="http://schemas.microsoft.com/office/drawing/2014/main" id="{6D16FFA2-72E6-E010-864F-7C119E249C05}"/>
              </a:ext>
            </a:extLst>
          </p:cNvPr>
          <p:cNvSpPr txBox="1"/>
          <p:nvPr/>
        </p:nvSpPr>
        <p:spPr>
          <a:xfrm>
            <a:off x="6782588" y="4931335"/>
            <a:ext cx="2171700" cy="1009650"/>
          </a:xfrm>
          <a:prstGeom prst="rect">
            <a:avLst/>
          </a:prstGeom>
          <a:ln w="9525">
            <a:solidFill>
              <a:srgbClr val="80000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431165" indent="-342900">
              <a:lnSpc>
                <a:spcPct val="100000"/>
              </a:lnSpc>
              <a:spcBef>
                <a:spcPts val="355"/>
              </a:spcBef>
              <a:buFont typeface="Wingdings"/>
              <a:buChar char=""/>
              <a:tabLst>
                <a:tab pos="431165" algn="l"/>
              </a:tabLst>
            </a:pPr>
            <a:r>
              <a:rPr sz="1400" dirty="0">
                <a:solidFill>
                  <a:srgbClr val="000090"/>
                </a:solidFill>
                <a:latin typeface="Tahoma"/>
                <a:cs typeface="Tahoma"/>
              </a:rPr>
              <a:t>Spark</a:t>
            </a:r>
            <a:r>
              <a:rPr sz="1400" spc="-60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000090"/>
                </a:solidFill>
                <a:latin typeface="Tahoma"/>
                <a:cs typeface="Tahoma"/>
              </a:rPr>
              <a:t>protection</a:t>
            </a:r>
            <a:endParaRPr sz="1400">
              <a:latin typeface="Tahoma"/>
              <a:cs typeface="Tahoma"/>
            </a:endParaRPr>
          </a:p>
          <a:p>
            <a:pPr marL="833119" lvl="1" indent="-287020">
              <a:lnSpc>
                <a:spcPct val="100000"/>
              </a:lnSpc>
              <a:spcBef>
                <a:spcPts val="325"/>
              </a:spcBef>
              <a:buFont typeface="Courier New"/>
              <a:buChar char="o"/>
              <a:tabLst>
                <a:tab pos="833119" algn="l"/>
              </a:tabLst>
            </a:pPr>
            <a:r>
              <a:rPr sz="1200" spc="-20" dirty="0">
                <a:solidFill>
                  <a:srgbClr val="800000"/>
                </a:solidFill>
                <a:latin typeface="Tahoma"/>
                <a:cs typeface="Tahoma"/>
              </a:rPr>
              <a:t>Resistive</a:t>
            </a:r>
            <a:r>
              <a:rPr sz="1200" spc="-15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coating</a:t>
            </a:r>
            <a:endParaRPr sz="1200">
              <a:latin typeface="Tahoma"/>
              <a:cs typeface="Tahoma"/>
            </a:endParaRPr>
          </a:p>
          <a:p>
            <a:pPr marL="833119" lvl="1" indent="-287020">
              <a:lnSpc>
                <a:spcPct val="100000"/>
              </a:lnSpc>
              <a:spcBef>
                <a:spcPts val="285"/>
              </a:spcBef>
              <a:buFont typeface="Courier New"/>
              <a:buChar char="o"/>
              <a:tabLst>
                <a:tab pos="833119" algn="l"/>
              </a:tabLst>
            </a:pP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Segmentation</a:t>
            </a:r>
            <a:endParaRPr sz="1200">
              <a:latin typeface="Tahoma"/>
              <a:cs typeface="Tahoma"/>
            </a:endParaRPr>
          </a:p>
          <a:p>
            <a:pPr marL="833119" lvl="1" indent="-287020">
              <a:lnSpc>
                <a:spcPct val="100000"/>
              </a:lnSpc>
              <a:spcBef>
                <a:spcPts val="290"/>
              </a:spcBef>
              <a:buFont typeface="Courier New"/>
              <a:buChar char="o"/>
              <a:tabLst>
                <a:tab pos="833119" algn="l"/>
              </a:tabLst>
            </a:pPr>
            <a:r>
              <a:rPr sz="1200" dirty="0">
                <a:solidFill>
                  <a:srgbClr val="800000"/>
                </a:solidFill>
                <a:latin typeface="Tahoma"/>
                <a:cs typeface="Tahoma"/>
              </a:rPr>
              <a:t>Gas</a:t>
            </a:r>
            <a:r>
              <a:rPr sz="1200" spc="50" dirty="0">
                <a:solidFill>
                  <a:srgbClr val="80000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mixture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4" name="object 23">
            <a:extLst>
              <a:ext uri="{FF2B5EF4-FFF2-40B4-BE49-F238E27FC236}">
                <a16:creationId xmlns:a16="http://schemas.microsoft.com/office/drawing/2014/main" id="{C9FF3C8F-A89E-FB5B-7515-BF1525E613C1}"/>
              </a:ext>
            </a:extLst>
          </p:cNvPr>
          <p:cNvSpPr/>
          <p:nvPr/>
        </p:nvSpPr>
        <p:spPr>
          <a:xfrm>
            <a:off x="1321510" y="2907362"/>
            <a:ext cx="2362200" cy="1009650"/>
          </a:xfrm>
          <a:custGeom>
            <a:avLst/>
            <a:gdLst/>
            <a:ahLst/>
            <a:cxnLst/>
            <a:rect l="l" t="t" r="r" b="b"/>
            <a:pathLst>
              <a:path w="2362200" h="1009650">
                <a:moveTo>
                  <a:pt x="0" y="1009650"/>
                </a:moveTo>
                <a:lnTo>
                  <a:pt x="2362200" y="1009650"/>
                </a:lnTo>
                <a:lnTo>
                  <a:pt x="2362200" y="0"/>
                </a:lnTo>
                <a:lnTo>
                  <a:pt x="0" y="0"/>
                </a:lnTo>
                <a:lnTo>
                  <a:pt x="0" y="1009650"/>
                </a:lnTo>
                <a:close/>
              </a:path>
            </a:pathLst>
          </a:custGeom>
          <a:ln w="952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24">
            <a:extLst>
              <a:ext uri="{FF2B5EF4-FFF2-40B4-BE49-F238E27FC236}">
                <a16:creationId xmlns:a16="http://schemas.microsoft.com/office/drawing/2014/main" id="{5810610E-D4FB-1901-3DB7-CB5A40DFA61A}"/>
              </a:ext>
            </a:extLst>
          </p:cNvPr>
          <p:cNvSpPr txBox="1"/>
          <p:nvPr/>
        </p:nvSpPr>
        <p:spPr>
          <a:xfrm>
            <a:off x="1396758" y="2880136"/>
            <a:ext cx="1447165" cy="953769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05"/>
              </a:spcBef>
              <a:buFont typeface="Wingdings"/>
              <a:buChar char=""/>
              <a:tabLst>
                <a:tab pos="355600" algn="l"/>
              </a:tabLst>
            </a:pPr>
            <a:r>
              <a:rPr sz="1400" spc="-10" dirty="0">
                <a:solidFill>
                  <a:srgbClr val="000090"/>
                </a:solidFill>
                <a:latin typeface="Tahoma"/>
                <a:cs typeface="Tahoma"/>
              </a:rPr>
              <a:t>Geometry</a:t>
            </a:r>
            <a:endParaRPr sz="1400">
              <a:latin typeface="Tahoma"/>
              <a:cs typeface="Tahoma"/>
            </a:endParaRPr>
          </a:p>
          <a:p>
            <a:pPr marL="756920" lvl="1" indent="-287020">
              <a:lnSpc>
                <a:spcPct val="100000"/>
              </a:lnSpc>
              <a:spcBef>
                <a:spcPts val="325"/>
              </a:spcBef>
              <a:buFont typeface="Courier New"/>
              <a:buChar char="o"/>
              <a:tabLst>
                <a:tab pos="756920" algn="l"/>
              </a:tabLst>
            </a:pP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Planar</a:t>
            </a:r>
            <a:endParaRPr sz="1200">
              <a:latin typeface="Tahoma"/>
              <a:cs typeface="Tahoma"/>
            </a:endParaRPr>
          </a:p>
          <a:p>
            <a:pPr marL="756920" lvl="1" indent="-287020">
              <a:lnSpc>
                <a:spcPct val="100000"/>
              </a:lnSpc>
              <a:spcBef>
                <a:spcPts val="285"/>
              </a:spcBef>
              <a:buFont typeface="Courier New"/>
              <a:buChar char="o"/>
              <a:tabLst>
                <a:tab pos="756920" algn="l"/>
              </a:tabLst>
            </a:pP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Cylindrical</a:t>
            </a:r>
            <a:endParaRPr sz="1200">
              <a:latin typeface="Tahoma"/>
              <a:cs typeface="Tahoma"/>
            </a:endParaRPr>
          </a:p>
          <a:p>
            <a:pPr marL="756920" lvl="1" indent="-287020">
              <a:lnSpc>
                <a:spcPct val="100000"/>
              </a:lnSpc>
              <a:spcBef>
                <a:spcPts val="290"/>
              </a:spcBef>
              <a:buFont typeface="Courier New"/>
              <a:buChar char="o"/>
              <a:tabLst>
                <a:tab pos="756920" algn="l"/>
              </a:tabLst>
            </a:pPr>
            <a:r>
              <a:rPr sz="1200" spc="-10" dirty="0">
                <a:solidFill>
                  <a:srgbClr val="800000"/>
                </a:solidFill>
                <a:latin typeface="Tahoma"/>
                <a:cs typeface="Tahoma"/>
              </a:rPr>
              <a:t>Spherical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56" name="object 25">
            <a:extLst>
              <a:ext uri="{FF2B5EF4-FFF2-40B4-BE49-F238E27FC236}">
                <a16:creationId xmlns:a16="http://schemas.microsoft.com/office/drawing/2014/main" id="{B283CFED-2F5C-0EC5-E128-499CAB44352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94082" y="2557856"/>
            <a:ext cx="1057370" cy="704280"/>
          </a:xfrm>
          <a:prstGeom prst="rect">
            <a:avLst/>
          </a:prstGeom>
        </p:spPr>
      </p:pic>
      <p:grpSp>
        <p:nvGrpSpPr>
          <p:cNvPr id="57" name="object 26">
            <a:extLst>
              <a:ext uri="{FF2B5EF4-FFF2-40B4-BE49-F238E27FC236}">
                <a16:creationId xmlns:a16="http://schemas.microsoft.com/office/drawing/2014/main" id="{6202F35F-5E84-781E-D80E-1B1D9188EF83}"/>
              </a:ext>
            </a:extLst>
          </p:cNvPr>
          <p:cNvGrpSpPr/>
          <p:nvPr/>
        </p:nvGrpSpPr>
        <p:grpSpPr>
          <a:xfrm>
            <a:off x="3550348" y="2725702"/>
            <a:ext cx="4364318" cy="2368216"/>
            <a:chOff x="3155124" y="1755130"/>
            <a:chExt cx="4364318" cy="2368216"/>
          </a:xfrm>
        </p:grpSpPr>
        <p:pic>
          <p:nvPicPr>
            <p:cNvPr id="58" name="object 27">
              <a:extLst>
                <a:ext uri="{FF2B5EF4-FFF2-40B4-BE49-F238E27FC236}">
                  <a16:creationId xmlns:a16="http://schemas.microsoft.com/office/drawing/2014/main" id="{14F2A1B6-82C1-00CC-9D46-DE860CAD68D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36894" y="1755130"/>
              <a:ext cx="1082548" cy="721232"/>
            </a:xfrm>
            <a:prstGeom prst="rect">
              <a:avLst/>
            </a:prstGeom>
          </p:spPr>
        </p:pic>
        <p:pic>
          <p:nvPicPr>
            <p:cNvPr id="59" name="object 28">
              <a:extLst>
                <a:ext uri="{FF2B5EF4-FFF2-40B4-BE49-F238E27FC236}">
                  <a16:creationId xmlns:a16="http://schemas.microsoft.com/office/drawing/2014/main" id="{CDBFC3AB-AE73-A7A0-DEBE-1F4CDAE0C7B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5124" y="3921721"/>
              <a:ext cx="1037336" cy="201625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2CD1A165-3708-92E9-0045-0AB2AC5A6516}"/>
              </a:ext>
            </a:extLst>
          </p:cNvPr>
          <p:cNvSpPr txBox="1"/>
          <p:nvPr/>
        </p:nvSpPr>
        <p:spPr>
          <a:xfrm>
            <a:off x="951518" y="878915"/>
            <a:ext cx="8421082" cy="697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45"/>
              </a:spcBef>
              <a:buFont typeface="Wingdings"/>
              <a:buChar char=""/>
              <a:tabLst>
                <a:tab pos="355600" algn="l"/>
              </a:tabLst>
            </a:pPr>
            <a:r>
              <a:rPr lang="en-US" sz="1800" dirty="0">
                <a:solidFill>
                  <a:srgbClr val="00329E"/>
                </a:solidFill>
                <a:cs typeface="Tahoma"/>
              </a:rPr>
              <a:t>Gaseous</a:t>
            </a:r>
            <a:r>
              <a:rPr lang="en-US" sz="1800" spc="-30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spc="-10" dirty="0">
                <a:solidFill>
                  <a:srgbClr val="00329E"/>
                </a:solidFill>
                <a:cs typeface="Tahoma"/>
              </a:rPr>
              <a:t>detectors</a:t>
            </a:r>
            <a:r>
              <a:rPr lang="en-US" sz="1800" spc="-105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dirty="0">
                <a:solidFill>
                  <a:srgbClr val="00329E"/>
                </a:solidFill>
                <a:cs typeface="Tahoma"/>
              </a:rPr>
              <a:t>are</a:t>
            </a:r>
            <a:r>
              <a:rPr lang="en-US" sz="1800" spc="-35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dirty="0">
                <a:solidFill>
                  <a:srgbClr val="00329E"/>
                </a:solidFill>
                <a:cs typeface="Tahoma"/>
              </a:rPr>
              <a:t>used</a:t>
            </a:r>
            <a:r>
              <a:rPr lang="en-US" sz="1800" spc="-80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spc="-65" dirty="0">
                <a:solidFill>
                  <a:srgbClr val="00329E"/>
                </a:solidFill>
                <a:cs typeface="Tahoma"/>
              </a:rPr>
              <a:t>in</a:t>
            </a:r>
            <a:r>
              <a:rPr lang="en-US" sz="1800" spc="-45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spc="-10" dirty="0">
                <a:solidFill>
                  <a:srgbClr val="00329E"/>
                </a:solidFill>
                <a:cs typeface="Tahoma"/>
              </a:rPr>
              <a:t>and</a:t>
            </a:r>
            <a:r>
              <a:rPr lang="en-US" sz="1800" spc="-75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dirty="0">
                <a:solidFill>
                  <a:srgbClr val="00329E"/>
                </a:solidFill>
                <a:cs typeface="Tahoma"/>
              </a:rPr>
              <a:t>are</a:t>
            </a:r>
            <a:r>
              <a:rPr lang="en-US" sz="1800" spc="-30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spc="-20" dirty="0">
                <a:solidFill>
                  <a:srgbClr val="00329E"/>
                </a:solidFill>
                <a:cs typeface="Tahoma"/>
              </a:rPr>
              <a:t>being</a:t>
            </a:r>
            <a:r>
              <a:rPr lang="en-US" sz="1800" spc="-70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spc="-30" dirty="0">
                <a:solidFill>
                  <a:srgbClr val="00329E"/>
                </a:solidFill>
                <a:cs typeface="Tahoma"/>
              </a:rPr>
              <a:t>developed</a:t>
            </a:r>
            <a:r>
              <a:rPr lang="en-US" sz="1800" spc="-85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spc="-45" dirty="0">
                <a:solidFill>
                  <a:srgbClr val="00329E"/>
                </a:solidFill>
                <a:cs typeface="Tahoma"/>
              </a:rPr>
              <a:t>for</a:t>
            </a:r>
            <a:r>
              <a:rPr lang="en-US" sz="1800" spc="-60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spc="-35" dirty="0">
                <a:solidFill>
                  <a:srgbClr val="00329E"/>
                </a:solidFill>
                <a:cs typeface="Tahoma"/>
              </a:rPr>
              <a:t>many</a:t>
            </a:r>
            <a:r>
              <a:rPr lang="en-US" sz="1800" spc="-110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dirty="0">
                <a:solidFill>
                  <a:srgbClr val="00329E"/>
                </a:solidFill>
                <a:cs typeface="Tahoma"/>
              </a:rPr>
              <a:t>HEP</a:t>
            </a:r>
            <a:r>
              <a:rPr lang="en-US" sz="1800" spc="-70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spc="-10" dirty="0">
                <a:solidFill>
                  <a:srgbClr val="00329E"/>
                </a:solidFill>
                <a:cs typeface="Tahoma"/>
              </a:rPr>
              <a:t>experiments</a:t>
            </a:r>
            <a:endParaRPr lang="en-US" sz="1800" dirty="0">
              <a:solidFill>
                <a:srgbClr val="00329E"/>
              </a:solidFill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350"/>
              </a:spcBef>
              <a:buFont typeface="Wingdings"/>
              <a:buChar char=""/>
              <a:tabLst>
                <a:tab pos="355600" algn="l"/>
              </a:tabLst>
            </a:pPr>
            <a:r>
              <a:rPr lang="en-US" sz="1800" dirty="0">
                <a:solidFill>
                  <a:srgbClr val="00329E"/>
                </a:solidFill>
                <a:cs typeface="Tahoma"/>
              </a:rPr>
              <a:t>Each</a:t>
            </a:r>
            <a:r>
              <a:rPr lang="en-US" sz="1800" spc="-60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dirty="0">
                <a:solidFill>
                  <a:srgbClr val="00329E"/>
                </a:solidFill>
                <a:cs typeface="Tahoma"/>
              </a:rPr>
              <a:t>one</a:t>
            </a:r>
            <a:r>
              <a:rPr lang="en-US" sz="1800" spc="-40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spc="-25" dirty="0">
                <a:solidFill>
                  <a:srgbClr val="00329E"/>
                </a:solidFill>
                <a:cs typeface="Tahoma"/>
              </a:rPr>
              <a:t>challenging</a:t>
            </a:r>
            <a:r>
              <a:rPr lang="en-US" sz="1800" spc="-75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spc="-20" dirty="0">
                <a:solidFill>
                  <a:srgbClr val="00329E"/>
                </a:solidFill>
                <a:cs typeface="Tahoma"/>
              </a:rPr>
              <a:t>one</a:t>
            </a:r>
            <a:r>
              <a:rPr lang="en-US" sz="1800" spc="-125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dirty="0">
                <a:solidFill>
                  <a:srgbClr val="00329E"/>
                </a:solidFill>
                <a:cs typeface="Tahoma"/>
              </a:rPr>
              <a:t>or</a:t>
            </a:r>
            <a:r>
              <a:rPr lang="en-US" sz="1800" spc="5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spc="-35" dirty="0">
                <a:solidFill>
                  <a:srgbClr val="00329E"/>
                </a:solidFill>
                <a:cs typeface="Tahoma"/>
              </a:rPr>
              <a:t>more</a:t>
            </a:r>
            <a:r>
              <a:rPr lang="en-US" sz="1800" spc="-125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spc="-20" dirty="0">
                <a:solidFill>
                  <a:srgbClr val="00329E"/>
                </a:solidFill>
                <a:cs typeface="Tahoma"/>
              </a:rPr>
              <a:t>performance</a:t>
            </a:r>
            <a:r>
              <a:rPr lang="en-US" sz="1800" spc="-40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spc="-25" dirty="0">
                <a:solidFill>
                  <a:srgbClr val="00329E"/>
                </a:solidFill>
                <a:cs typeface="Tahoma"/>
              </a:rPr>
              <a:t>or</a:t>
            </a:r>
            <a:r>
              <a:rPr lang="en-US" sz="1800" spc="-70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spc="-20" dirty="0">
                <a:solidFill>
                  <a:srgbClr val="00329E"/>
                </a:solidFill>
                <a:cs typeface="Tahoma"/>
              </a:rPr>
              <a:t>construction</a:t>
            </a:r>
            <a:r>
              <a:rPr lang="en-US" sz="1800" spc="-60" dirty="0">
                <a:solidFill>
                  <a:srgbClr val="00329E"/>
                </a:solidFill>
                <a:cs typeface="Tahoma"/>
              </a:rPr>
              <a:t> </a:t>
            </a:r>
            <a:r>
              <a:rPr lang="en-US" sz="1800" spc="-10" dirty="0">
                <a:solidFill>
                  <a:srgbClr val="00329E"/>
                </a:solidFill>
                <a:cs typeface="Tahoma"/>
              </a:rPr>
              <a:t>limits</a:t>
            </a:r>
            <a:endParaRPr lang="en-US" sz="1800" dirty="0">
              <a:solidFill>
                <a:srgbClr val="00329E"/>
              </a:solidFill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59036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F25D7-0685-42F8-DA91-D73D7DAE8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1A078-CD96-BCA4-ADD7-F1FABCD1E20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algn="ctr">
              <a:lnSpc>
                <a:spcPts val="1425"/>
              </a:lnSpc>
            </a:pPr>
            <a:r>
              <a:rPr lang="en-US"/>
              <a:t>M. Bianco, PhD Lectures | Gaseous Detectors | 13th-14th May 2026, Siena</a:t>
            </a:r>
            <a:endParaRPr lang="en-US" spc="-15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4E4EA-FCC4-C8B4-E7BE-EDE4B221EA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endParaRPr lang="en-US" spc="-5"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F40C51BF-562B-CE33-A549-A774695A252C}"/>
              </a:ext>
            </a:extLst>
          </p:cNvPr>
          <p:cNvSpPr txBox="1"/>
          <p:nvPr/>
        </p:nvSpPr>
        <p:spPr>
          <a:xfrm>
            <a:off x="585086" y="3429000"/>
            <a:ext cx="540452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5600" algn="l"/>
              </a:tabLst>
            </a:pPr>
            <a:r>
              <a:rPr spc="-35" dirty="0">
                <a:solidFill>
                  <a:srgbClr val="00329E"/>
                </a:solidFill>
                <a:latin typeface="Tahoma"/>
                <a:cs typeface="Tahoma"/>
              </a:rPr>
              <a:t>Impossible </a:t>
            </a:r>
            <a:r>
              <a:rPr spc="-25" dirty="0">
                <a:solidFill>
                  <a:srgbClr val="00329E"/>
                </a:solidFill>
                <a:latin typeface="Tahoma"/>
                <a:cs typeface="Tahoma"/>
              </a:rPr>
              <a:t>to</a:t>
            </a:r>
            <a:r>
              <a:rPr spc="-120" dirty="0">
                <a:solidFill>
                  <a:srgbClr val="00329E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329E"/>
                </a:solidFill>
                <a:latin typeface="Tahoma"/>
                <a:cs typeface="Tahoma"/>
              </a:rPr>
              <a:t>cover</a:t>
            </a:r>
            <a:r>
              <a:rPr spc="-20" dirty="0">
                <a:solidFill>
                  <a:srgbClr val="00329E"/>
                </a:solidFill>
                <a:latin typeface="Tahoma"/>
                <a:cs typeface="Tahoma"/>
              </a:rPr>
              <a:t> </a:t>
            </a:r>
            <a:r>
              <a:rPr spc="-25" dirty="0">
                <a:solidFill>
                  <a:srgbClr val="00329E"/>
                </a:solidFill>
                <a:latin typeface="Tahoma"/>
                <a:cs typeface="Tahoma"/>
              </a:rPr>
              <a:t>all</a:t>
            </a:r>
            <a:r>
              <a:rPr spc="-10" dirty="0">
                <a:solidFill>
                  <a:srgbClr val="00329E"/>
                </a:solidFill>
                <a:latin typeface="Tahoma"/>
                <a:cs typeface="Tahoma"/>
              </a:rPr>
              <a:t> </a:t>
            </a:r>
            <a:r>
              <a:rPr spc="-50" dirty="0">
                <a:solidFill>
                  <a:srgbClr val="00329E"/>
                </a:solidFill>
                <a:latin typeface="Tahoma"/>
                <a:cs typeface="Tahoma"/>
              </a:rPr>
              <a:t>the</a:t>
            </a:r>
            <a:r>
              <a:rPr spc="-110" dirty="0">
                <a:solidFill>
                  <a:srgbClr val="00329E"/>
                </a:solidFill>
                <a:latin typeface="Tahoma"/>
                <a:cs typeface="Tahoma"/>
              </a:rPr>
              <a:t> </a:t>
            </a:r>
            <a:r>
              <a:rPr spc="60" dirty="0">
                <a:solidFill>
                  <a:srgbClr val="00329E"/>
                </a:solidFill>
                <a:latin typeface="Tahoma"/>
                <a:cs typeface="Tahoma"/>
              </a:rPr>
              <a:t>MPGD</a:t>
            </a:r>
            <a:r>
              <a:rPr spc="-10" dirty="0">
                <a:solidFill>
                  <a:srgbClr val="00329E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329E"/>
                </a:solidFill>
                <a:latin typeface="Tahoma"/>
                <a:cs typeface="Tahoma"/>
              </a:rPr>
              <a:t>HEP</a:t>
            </a:r>
            <a:r>
              <a:rPr spc="-50" dirty="0">
                <a:solidFill>
                  <a:srgbClr val="00329E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329E"/>
                </a:solidFill>
                <a:latin typeface="Tahoma"/>
                <a:cs typeface="Tahoma"/>
              </a:rPr>
              <a:t>applications</a:t>
            </a:r>
            <a:endParaRPr dirty="0">
              <a:solidFill>
                <a:srgbClr val="00329E"/>
              </a:solidFill>
              <a:latin typeface="Tahoma"/>
              <a:cs typeface="Tahoma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9A729190-A230-8BC8-1E58-AD68F4C75021}"/>
              </a:ext>
            </a:extLst>
          </p:cNvPr>
          <p:cNvSpPr txBox="1"/>
          <p:nvPr/>
        </p:nvSpPr>
        <p:spPr>
          <a:xfrm>
            <a:off x="1143000" y="3673433"/>
            <a:ext cx="5982520" cy="95795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390"/>
              </a:spcBef>
              <a:buFont typeface="Courier New"/>
              <a:buChar char="o"/>
              <a:tabLst>
                <a:tab pos="299720" algn="l"/>
              </a:tabLst>
            </a:pPr>
            <a:r>
              <a:rPr spc="-55" dirty="0">
                <a:solidFill>
                  <a:srgbClr val="00329E"/>
                </a:solidFill>
                <a:latin typeface="Tahoma"/>
                <a:cs typeface="Tahoma"/>
              </a:rPr>
              <a:t>Will</a:t>
            </a:r>
            <a:r>
              <a:rPr spc="-45" dirty="0">
                <a:solidFill>
                  <a:srgbClr val="00329E"/>
                </a:solidFill>
                <a:latin typeface="Tahoma"/>
                <a:cs typeface="Tahoma"/>
              </a:rPr>
              <a:t> </a:t>
            </a:r>
            <a:r>
              <a:rPr spc="-20" dirty="0">
                <a:solidFill>
                  <a:srgbClr val="00329E"/>
                </a:solidFill>
                <a:latin typeface="Tahoma"/>
                <a:cs typeface="Tahoma"/>
              </a:rPr>
              <a:t>show</a:t>
            </a:r>
            <a:r>
              <a:rPr spc="-60" dirty="0">
                <a:solidFill>
                  <a:srgbClr val="00329E"/>
                </a:solidFill>
                <a:latin typeface="Tahoma"/>
                <a:cs typeface="Tahoma"/>
              </a:rPr>
              <a:t> few</a:t>
            </a:r>
            <a:r>
              <a:rPr spc="40" dirty="0">
                <a:solidFill>
                  <a:srgbClr val="00329E"/>
                </a:solidFill>
                <a:latin typeface="Tahoma"/>
                <a:cs typeface="Tahoma"/>
              </a:rPr>
              <a:t> </a:t>
            </a:r>
            <a:r>
              <a:rPr spc="-35" dirty="0">
                <a:solidFill>
                  <a:srgbClr val="00329E"/>
                </a:solidFill>
                <a:latin typeface="Tahoma"/>
                <a:cs typeface="Tahoma"/>
              </a:rPr>
              <a:t>representative</a:t>
            </a:r>
            <a:r>
              <a:rPr spc="-75" dirty="0">
                <a:solidFill>
                  <a:srgbClr val="00329E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329E"/>
                </a:solidFill>
                <a:latin typeface="Tahoma"/>
                <a:cs typeface="Tahoma"/>
              </a:rPr>
              <a:t>examples</a:t>
            </a:r>
            <a:endParaRPr dirty="0">
              <a:solidFill>
                <a:srgbClr val="00329E"/>
              </a:solidFill>
              <a:latin typeface="Tahoma"/>
              <a:cs typeface="Tahoma"/>
            </a:endParaRPr>
          </a:p>
          <a:p>
            <a:pPr marL="299720" indent="-287020">
              <a:lnSpc>
                <a:spcPct val="100000"/>
              </a:lnSpc>
              <a:spcBef>
                <a:spcPts val="290"/>
              </a:spcBef>
              <a:buFont typeface="Courier New"/>
              <a:buChar char="o"/>
              <a:tabLst>
                <a:tab pos="299720" algn="l"/>
              </a:tabLst>
            </a:pPr>
            <a:r>
              <a:rPr dirty="0">
                <a:solidFill>
                  <a:srgbClr val="00329E"/>
                </a:solidFill>
                <a:latin typeface="Tahoma"/>
                <a:cs typeface="Tahoma"/>
              </a:rPr>
              <a:t>Focus</a:t>
            </a:r>
            <a:r>
              <a:rPr spc="-95" dirty="0">
                <a:solidFill>
                  <a:srgbClr val="00329E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329E"/>
                </a:solidFill>
                <a:latin typeface="Tahoma"/>
                <a:cs typeface="Tahoma"/>
              </a:rPr>
              <a:t>on</a:t>
            </a:r>
            <a:r>
              <a:rPr spc="-20" dirty="0">
                <a:solidFill>
                  <a:srgbClr val="00329E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329E"/>
                </a:solidFill>
                <a:latin typeface="Tahoma"/>
                <a:cs typeface="Tahoma"/>
              </a:rPr>
              <a:t>LHC </a:t>
            </a:r>
            <a:r>
              <a:rPr spc="-30" dirty="0">
                <a:solidFill>
                  <a:srgbClr val="00329E"/>
                </a:solidFill>
                <a:latin typeface="Tahoma"/>
                <a:cs typeface="Tahoma"/>
              </a:rPr>
              <a:t>experiments</a:t>
            </a:r>
            <a:r>
              <a:rPr spc="-15" dirty="0">
                <a:solidFill>
                  <a:srgbClr val="00329E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329E"/>
                </a:solidFill>
                <a:latin typeface="Tahoma"/>
                <a:cs typeface="Tahoma"/>
              </a:rPr>
              <a:t>and</a:t>
            </a:r>
            <a:r>
              <a:rPr spc="-40" dirty="0">
                <a:solidFill>
                  <a:srgbClr val="00329E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329E"/>
                </a:solidFill>
                <a:latin typeface="Tahoma"/>
                <a:cs typeface="Tahoma"/>
              </a:rPr>
              <a:t>on</a:t>
            </a:r>
            <a:r>
              <a:rPr spc="-95" dirty="0">
                <a:solidFill>
                  <a:srgbClr val="00329E"/>
                </a:solidFill>
                <a:latin typeface="Tahoma"/>
                <a:cs typeface="Tahoma"/>
              </a:rPr>
              <a:t> </a:t>
            </a:r>
            <a:r>
              <a:rPr spc="75" dirty="0">
                <a:solidFill>
                  <a:srgbClr val="00329E"/>
                </a:solidFill>
                <a:latin typeface="Tahoma"/>
                <a:cs typeface="Tahoma"/>
              </a:rPr>
              <a:t>GEM</a:t>
            </a:r>
            <a:r>
              <a:rPr spc="-70" dirty="0">
                <a:solidFill>
                  <a:srgbClr val="00329E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329E"/>
                </a:solidFill>
                <a:latin typeface="Tahoma"/>
                <a:cs typeface="Tahoma"/>
              </a:rPr>
              <a:t>and</a:t>
            </a:r>
            <a:r>
              <a:rPr spc="-40" dirty="0">
                <a:solidFill>
                  <a:srgbClr val="00329E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329E"/>
                </a:solidFill>
                <a:latin typeface="Tahoma"/>
                <a:cs typeface="Tahoma"/>
              </a:rPr>
              <a:t>Micromegas</a:t>
            </a:r>
            <a:endParaRPr dirty="0">
              <a:solidFill>
                <a:srgbClr val="00329E"/>
              </a:solidFill>
              <a:latin typeface="Tahoma"/>
              <a:cs typeface="Tahoma"/>
            </a:endParaRPr>
          </a:p>
          <a:p>
            <a:pPr marL="299720" indent="-287020">
              <a:lnSpc>
                <a:spcPct val="100000"/>
              </a:lnSpc>
              <a:spcBef>
                <a:spcPts val="285"/>
              </a:spcBef>
              <a:buFont typeface="Courier New"/>
              <a:buChar char="o"/>
              <a:tabLst>
                <a:tab pos="299720" algn="l"/>
              </a:tabLst>
            </a:pPr>
            <a:r>
              <a:rPr spc="-55" dirty="0">
                <a:solidFill>
                  <a:srgbClr val="920805"/>
                </a:solidFill>
                <a:latin typeface="Tahoma"/>
                <a:cs typeface="Tahoma"/>
              </a:rPr>
              <a:t>What </a:t>
            </a:r>
            <a:r>
              <a:rPr dirty="0">
                <a:solidFill>
                  <a:srgbClr val="920805"/>
                </a:solidFill>
                <a:latin typeface="Tahoma"/>
                <a:cs typeface="Tahoma"/>
              </a:rPr>
              <a:t>is</a:t>
            </a:r>
            <a:r>
              <a:rPr spc="-55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45" dirty="0">
                <a:solidFill>
                  <a:srgbClr val="920805"/>
                </a:solidFill>
                <a:latin typeface="Tahoma"/>
                <a:cs typeface="Tahoma"/>
              </a:rPr>
              <a:t>not</a:t>
            </a:r>
            <a:r>
              <a:rPr spc="-55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35" dirty="0">
                <a:solidFill>
                  <a:srgbClr val="920805"/>
                </a:solidFill>
                <a:latin typeface="Tahoma"/>
                <a:cs typeface="Tahoma"/>
              </a:rPr>
              <a:t>mentioned</a:t>
            </a:r>
            <a:r>
              <a:rPr spc="-70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25" dirty="0">
                <a:solidFill>
                  <a:srgbClr val="920805"/>
                </a:solidFill>
                <a:latin typeface="Tahoma"/>
                <a:cs typeface="Tahoma"/>
              </a:rPr>
              <a:t>here</a:t>
            </a:r>
            <a:r>
              <a:rPr spc="-45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920805"/>
                </a:solidFill>
                <a:latin typeface="Tahoma"/>
                <a:cs typeface="Tahoma"/>
              </a:rPr>
              <a:t>is</a:t>
            </a:r>
            <a:r>
              <a:rPr spc="-45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920805"/>
                </a:solidFill>
                <a:latin typeface="Tahoma"/>
                <a:cs typeface="Tahoma"/>
              </a:rPr>
              <a:t>NOT</a:t>
            </a:r>
            <a:r>
              <a:rPr spc="-75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920805"/>
                </a:solidFill>
                <a:latin typeface="Tahoma"/>
                <a:cs typeface="Tahoma"/>
              </a:rPr>
              <a:t>less</a:t>
            </a:r>
            <a:r>
              <a:rPr spc="-45" dirty="0">
                <a:solidFill>
                  <a:srgbClr val="920805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920805"/>
                </a:solidFill>
                <a:latin typeface="Tahoma"/>
                <a:cs typeface="Tahoma"/>
              </a:rPr>
              <a:t>relevant!</a:t>
            </a:r>
            <a:endParaRPr dirty="0">
              <a:latin typeface="Tahoma"/>
              <a:cs typeface="Tahoma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AE2B502E-5300-BAFA-2107-5D9B4D6007D7}"/>
              </a:ext>
            </a:extLst>
          </p:cNvPr>
          <p:cNvSpPr txBox="1"/>
          <p:nvPr/>
        </p:nvSpPr>
        <p:spPr>
          <a:xfrm>
            <a:off x="585086" y="1516235"/>
            <a:ext cx="7098348" cy="95795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390"/>
              </a:spcBef>
              <a:buFont typeface="Wingdings"/>
              <a:buChar char=""/>
              <a:tabLst>
                <a:tab pos="355600" algn="l"/>
              </a:tabLst>
            </a:pPr>
            <a:r>
              <a:rPr spc="-50" dirty="0">
                <a:solidFill>
                  <a:srgbClr val="000090"/>
                </a:solidFill>
                <a:latin typeface="Tahoma"/>
                <a:cs typeface="Tahoma"/>
              </a:rPr>
              <a:t>Today</a:t>
            </a:r>
            <a:r>
              <a:rPr spc="-110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spc="-20" dirty="0">
                <a:solidFill>
                  <a:srgbClr val="000090"/>
                </a:solidFill>
                <a:latin typeface="Tahoma"/>
                <a:cs typeface="Tahoma"/>
              </a:rPr>
              <a:t>the</a:t>
            </a:r>
            <a:r>
              <a:rPr spc="-90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spc="60" dirty="0">
                <a:solidFill>
                  <a:srgbClr val="000090"/>
                </a:solidFill>
                <a:latin typeface="Tahoma"/>
                <a:cs typeface="Tahoma"/>
              </a:rPr>
              <a:t>MPGD</a:t>
            </a:r>
            <a:r>
              <a:rPr spc="-75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spc="-40" dirty="0">
                <a:solidFill>
                  <a:srgbClr val="000090"/>
                </a:solidFill>
                <a:latin typeface="Tahoma"/>
                <a:cs typeface="Tahoma"/>
              </a:rPr>
              <a:t>family</a:t>
            </a:r>
            <a:r>
              <a:rPr spc="-15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0090"/>
                </a:solidFill>
                <a:latin typeface="Tahoma"/>
                <a:cs typeface="Tahoma"/>
              </a:rPr>
              <a:t>includes</a:t>
            </a:r>
            <a:r>
              <a:rPr spc="-100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0090"/>
                </a:solidFill>
                <a:latin typeface="Tahoma"/>
                <a:cs typeface="Tahoma"/>
              </a:rPr>
              <a:t>a</a:t>
            </a:r>
            <a:r>
              <a:rPr spc="-15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spc="-25" dirty="0">
                <a:solidFill>
                  <a:srgbClr val="000090"/>
                </a:solidFill>
                <a:latin typeface="Tahoma"/>
                <a:cs typeface="Tahoma"/>
              </a:rPr>
              <a:t>large</a:t>
            </a:r>
            <a:r>
              <a:rPr spc="-95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spc="-30" dirty="0">
                <a:solidFill>
                  <a:srgbClr val="000090"/>
                </a:solidFill>
                <a:latin typeface="Tahoma"/>
                <a:cs typeface="Tahoma"/>
              </a:rPr>
              <a:t>number</a:t>
            </a:r>
            <a:r>
              <a:rPr spc="-5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spc="-40" dirty="0">
                <a:solidFill>
                  <a:srgbClr val="000090"/>
                </a:solidFill>
                <a:latin typeface="Tahoma"/>
                <a:cs typeface="Tahoma"/>
              </a:rPr>
              <a:t>of</a:t>
            </a:r>
            <a:r>
              <a:rPr spc="-65" dirty="0">
                <a:solidFill>
                  <a:srgbClr val="000090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0090"/>
                </a:solidFill>
                <a:latin typeface="Tahoma"/>
                <a:cs typeface="Tahoma"/>
              </a:rPr>
              <a:t>detectors</a:t>
            </a:r>
            <a:endParaRPr dirty="0">
              <a:latin typeface="Tahoma"/>
              <a:cs typeface="Tahoma"/>
            </a:endParaRPr>
          </a:p>
          <a:p>
            <a:pPr marL="757555" lvl="1" indent="-287020">
              <a:lnSpc>
                <a:spcPct val="100000"/>
              </a:lnSpc>
              <a:spcBef>
                <a:spcPts val="290"/>
              </a:spcBef>
              <a:buFont typeface="Courier New"/>
              <a:buChar char="o"/>
              <a:tabLst>
                <a:tab pos="757555" algn="l"/>
              </a:tabLst>
            </a:pPr>
            <a:r>
              <a:rPr spc="-50" dirty="0">
                <a:solidFill>
                  <a:srgbClr val="FF0000"/>
                </a:solidFill>
                <a:latin typeface="Tahoma"/>
                <a:cs typeface="Tahoma"/>
              </a:rPr>
              <a:t>Well</a:t>
            </a:r>
            <a:r>
              <a:rPr spc="-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pc="-20" dirty="0">
                <a:solidFill>
                  <a:srgbClr val="FF0000"/>
                </a:solidFill>
                <a:latin typeface="Tahoma"/>
                <a:cs typeface="Tahoma"/>
              </a:rPr>
              <a:t>established</a:t>
            </a:r>
            <a:r>
              <a:rPr spc="-1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pc="-20" dirty="0">
                <a:solidFill>
                  <a:srgbClr val="FF0000"/>
                </a:solidFill>
                <a:latin typeface="Tahoma"/>
                <a:cs typeface="Tahoma"/>
              </a:rPr>
              <a:t>technologies</a:t>
            </a:r>
            <a:r>
              <a:rPr spc="-7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FF0000"/>
                </a:solidFill>
                <a:latin typeface="Tahoma"/>
                <a:cs typeface="Tahoma"/>
              </a:rPr>
              <a:t>adopted</a:t>
            </a:r>
            <a:r>
              <a:rPr spc="-1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pc="-45" dirty="0">
                <a:solidFill>
                  <a:srgbClr val="FF0000"/>
                </a:solidFill>
                <a:latin typeface="Tahoma"/>
                <a:cs typeface="Tahoma"/>
              </a:rPr>
              <a:t>in</a:t>
            </a:r>
            <a:r>
              <a:rPr spc="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FF0000"/>
                </a:solidFill>
                <a:latin typeface="Tahoma"/>
                <a:cs typeface="Tahoma"/>
              </a:rPr>
              <a:t>HEP</a:t>
            </a:r>
            <a:r>
              <a:rPr spc="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FF0000"/>
                </a:solidFill>
                <a:latin typeface="Tahoma"/>
                <a:cs typeface="Tahoma"/>
              </a:rPr>
              <a:t>experiments</a:t>
            </a:r>
            <a:endParaRPr dirty="0">
              <a:solidFill>
                <a:srgbClr val="FF0000"/>
              </a:solidFill>
              <a:latin typeface="Tahoma"/>
              <a:cs typeface="Tahoma"/>
            </a:endParaRPr>
          </a:p>
          <a:p>
            <a:pPr marL="757555" lvl="1" indent="-287020">
              <a:lnSpc>
                <a:spcPct val="100000"/>
              </a:lnSpc>
              <a:spcBef>
                <a:spcPts val="285"/>
              </a:spcBef>
              <a:buFont typeface="Courier New"/>
              <a:buChar char="o"/>
              <a:tabLst>
                <a:tab pos="757555" algn="l"/>
              </a:tabLst>
            </a:pPr>
            <a:r>
              <a:rPr dirty="0">
                <a:solidFill>
                  <a:srgbClr val="FF0000"/>
                </a:solidFill>
                <a:latin typeface="Tahoma"/>
                <a:cs typeface="Tahoma"/>
              </a:rPr>
              <a:t>New</a:t>
            </a:r>
            <a:r>
              <a:rPr spc="-5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FF0000"/>
                </a:solidFill>
                <a:latin typeface="Tahoma"/>
                <a:cs typeface="Tahoma"/>
              </a:rPr>
              <a:t>ideas,</a:t>
            </a:r>
            <a:r>
              <a:rPr spc="-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FF0000"/>
                </a:solidFill>
                <a:latin typeface="Tahoma"/>
                <a:cs typeface="Tahoma"/>
              </a:rPr>
              <a:t>R&amp;D</a:t>
            </a:r>
            <a:r>
              <a:rPr spc="-9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pc="-45" dirty="0">
                <a:solidFill>
                  <a:srgbClr val="FF0000"/>
                </a:solidFill>
                <a:latin typeface="Tahoma"/>
                <a:cs typeface="Tahoma"/>
              </a:rPr>
              <a:t>for</a:t>
            </a:r>
            <a:r>
              <a:rPr spc="-10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pc="-45" dirty="0">
                <a:solidFill>
                  <a:srgbClr val="FF0000"/>
                </a:solidFill>
                <a:latin typeface="Tahoma"/>
                <a:cs typeface="Tahoma"/>
              </a:rPr>
              <a:t>future </a:t>
            </a:r>
            <a:r>
              <a:rPr spc="-30" dirty="0">
                <a:solidFill>
                  <a:srgbClr val="FF0000"/>
                </a:solidFill>
                <a:latin typeface="Tahoma"/>
                <a:cs typeface="Tahoma"/>
              </a:rPr>
              <a:t>experiments</a:t>
            </a:r>
            <a:r>
              <a:rPr spc="-5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FF0000"/>
                </a:solidFill>
                <a:latin typeface="Tahoma"/>
                <a:cs typeface="Tahoma"/>
              </a:rPr>
              <a:t>or</a:t>
            </a:r>
            <a:r>
              <a:rPr spc="-10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FF0000"/>
                </a:solidFill>
                <a:latin typeface="Tahoma"/>
                <a:cs typeface="Tahoma"/>
              </a:rPr>
              <a:t>specific</a:t>
            </a:r>
            <a:r>
              <a:rPr spc="-10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FF0000"/>
                </a:solidFill>
                <a:latin typeface="Tahoma"/>
                <a:cs typeface="Tahoma"/>
              </a:rPr>
              <a:t>applications</a:t>
            </a:r>
            <a:endParaRPr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pic>
        <p:nvPicPr>
          <p:cNvPr id="12" name="object 5">
            <a:extLst>
              <a:ext uri="{FF2B5EF4-FFF2-40B4-BE49-F238E27FC236}">
                <a16:creationId xmlns:a16="http://schemas.microsoft.com/office/drawing/2014/main" id="{CE5C577E-009D-639F-6923-273E15B1CCB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9600" y="1741211"/>
            <a:ext cx="3962400" cy="2983189"/>
          </a:xfrm>
          <a:prstGeom prst="rect">
            <a:avLst/>
          </a:prstGeom>
        </p:spPr>
      </p:pic>
      <p:sp>
        <p:nvSpPr>
          <p:cNvPr id="13" name="object 6">
            <a:extLst>
              <a:ext uri="{FF2B5EF4-FFF2-40B4-BE49-F238E27FC236}">
                <a16:creationId xmlns:a16="http://schemas.microsoft.com/office/drawing/2014/main" id="{2753F0CD-BAAE-8647-36F0-BE4D0ABEBCBD}"/>
              </a:ext>
            </a:extLst>
          </p:cNvPr>
          <p:cNvSpPr txBox="1"/>
          <p:nvPr/>
        </p:nvSpPr>
        <p:spPr>
          <a:xfrm>
            <a:off x="8991600" y="4399914"/>
            <a:ext cx="1989455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cs typeface="Arial MT"/>
              </a:rPr>
              <a:t>E.</a:t>
            </a:r>
            <a:r>
              <a:rPr sz="1400" spc="-15" dirty="0">
                <a:cs typeface="Arial MT"/>
              </a:rPr>
              <a:t> </a:t>
            </a:r>
            <a:r>
              <a:rPr sz="1400" dirty="0">
                <a:cs typeface="Arial MT"/>
              </a:rPr>
              <a:t>Oliveri,</a:t>
            </a:r>
            <a:r>
              <a:rPr sz="1400" spc="-25" dirty="0">
                <a:cs typeface="Arial MT"/>
              </a:rPr>
              <a:t> </a:t>
            </a:r>
            <a:r>
              <a:rPr sz="1400" dirty="0">
                <a:cs typeface="Arial MT"/>
              </a:rPr>
              <a:t>ECFA</a:t>
            </a:r>
            <a:r>
              <a:rPr sz="1400" spc="20" dirty="0">
                <a:cs typeface="Arial MT"/>
              </a:rPr>
              <a:t> </a:t>
            </a:r>
            <a:r>
              <a:rPr sz="1400" spc="-20" dirty="0">
                <a:cs typeface="Arial MT"/>
              </a:rPr>
              <a:t>2021</a:t>
            </a:r>
            <a:endParaRPr sz="1400" dirty="0"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720117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A5A0-C999-395E-62C3-9A6C24046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7" y="203149"/>
            <a:ext cx="10501173" cy="553998"/>
          </a:xfrm>
        </p:spPr>
        <p:txBody>
          <a:bodyPr/>
          <a:lstStyle/>
          <a:p>
            <a:r>
              <a:rPr lang="en-US" sz="3600" i="0" u="none" strike="noStrike" cap="none" dirty="0">
                <a:solidFill>
                  <a:srgbClr val="00329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Micromegas for the ATLAS NSW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3667-A585-74D5-7C14-BD2B9831977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081337" y="6478905"/>
            <a:ext cx="6181725" cy="379095"/>
          </a:xfrm>
        </p:spPr>
        <p:txBody>
          <a:bodyPr/>
          <a:lstStyle/>
          <a:p>
            <a:pPr algn="ctr">
              <a:lnSpc>
                <a:spcPts val="1425"/>
              </a:lnSpc>
            </a:pPr>
            <a:r>
              <a:rPr lang="en-US" dirty="0"/>
              <a:t>M. Bianco, EURIZON Detector School | Gaseous Detectors | 17th-28th 2023  Wuppertal</a:t>
            </a:r>
            <a:endParaRPr lang="en-US" spc="-15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40DA8-35E5-4077-DC18-5C952F91D1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endParaRPr lang="en-US" spc="-5" dirty="0"/>
          </a:p>
        </p:txBody>
      </p:sp>
      <p:pic>
        <p:nvPicPr>
          <p:cNvPr id="4" name="object 8">
            <a:extLst>
              <a:ext uri="{FF2B5EF4-FFF2-40B4-BE49-F238E27FC236}">
                <a16:creationId xmlns:a16="http://schemas.microsoft.com/office/drawing/2014/main" id="{6E5F9CC6-C51A-517F-09AC-1B080B9E73B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25" y="838200"/>
            <a:ext cx="4572708" cy="3030661"/>
          </a:xfrm>
          <a:prstGeom prst="rect">
            <a:avLst/>
          </a:prstGeom>
        </p:spPr>
      </p:pic>
      <p:sp>
        <p:nvSpPr>
          <p:cNvPr id="7" name="object 9">
            <a:extLst>
              <a:ext uri="{FF2B5EF4-FFF2-40B4-BE49-F238E27FC236}">
                <a16:creationId xmlns:a16="http://schemas.microsoft.com/office/drawing/2014/main" id="{33071B0A-59CB-C79C-FFD2-58742334511A}"/>
              </a:ext>
            </a:extLst>
          </p:cNvPr>
          <p:cNvSpPr/>
          <p:nvPr/>
        </p:nvSpPr>
        <p:spPr>
          <a:xfrm>
            <a:off x="233362" y="800009"/>
            <a:ext cx="4582795" cy="3040380"/>
          </a:xfrm>
          <a:custGeom>
            <a:avLst/>
            <a:gdLst/>
            <a:ahLst/>
            <a:cxnLst/>
            <a:rect l="l" t="t" r="r" b="b"/>
            <a:pathLst>
              <a:path w="4582795" h="3040379">
                <a:moveTo>
                  <a:pt x="0" y="0"/>
                </a:moveTo>
                <a:lnTo>
                  <a:pt x="4582317" y="0"/>
                </a:lnTo>
                <a:lnTo>
                  <a:pt x="4582317" y="3040061"/>
                </a:lnTo>
                <a:lnTo>
                  <a:pt x="0" y="3040061"/>
                </a:lnTo>
                <a:lnTo>
                  <a:pt x="0" y="0"/>
                </a:lnTo>
                <a:close/>
              </a:path>
            </a:pathLst>
          </a:custGeom>
          <a:ln w="9524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516E566F-FA9B-A855-8CD5-8ACDBD4B19DD}"/>
              </a:ext>
            </a:extLst>
          </p:cNvPr>
          <p:cNvSpPr/>
          <p:nvPr/>
        </p:nvSpPr>
        <p:spPr>
          <a:xfrm>
            <a:off x="3200550" y="1801667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79" h="576580">
                <a:moveTo>
                  <a:pt x="0" y="287999"/>
                </a:moveTo>
                <a:lnTo>
                  <a:pt x="3769" y="241284"/>
                </a:lnTo>
                <a:lnTo>
                  <a:pt x="14682" y="196969"/>
                </a:lnTo>
                <a:lnTo>
                  <a:pt x="32146" y="155647"/>
                </a:lnTo>
                <a:lnTo>
                  <a:pt x="55567" y="117910"/>
                </a:lnTo>
                <a:lnTo>
                  <a:pt x="84353" y="84353"/>
                </a:lnTo>
                <a:lnTo>
                  <a:pt x="117910" y="55567"/>
                </a:lnTo>
                <a:lnTo>
                  <a:pt x="155647" y="32146"/>
                </a:lnTo>
                <a:lnTo>
                  <a:pt x="196969" y="14682"/>
                </a:lnTo>
                <a:lnTo>
                  <a:pt x="241284" y="3769"/>
                </a:lnTo>
                <a:lnTo>
                  <a:pt x="287999" y="0"/>
                </a:lnTo>
                <a:lnTo>
                  <a:pt x="334714" y="3769"/>
                </a:lnTo>
                <a:lnTo>
                  <a:pt x="379030" y="14682"/>
                </a:lnTo>
                <a:lnTo>
                  <a:pt x="420352" y="32146"/>
                </a:lnTo>
                <a:lnTo>
                  <a:pt x="458088" y="55567"/>
                </a:lnTo>
                <a:lnTo>
                  <a:pt x="491646" y="84353"/>
                </a:lnTo>
                <a:lnTo>
                  <a:pt x="520432" y="117910"/>
                </a:lnTo>
                <a:lnTo>
                  <a:pt x="543853" y="155647"/>
                </a:lnTo>
                <a:lnTo>
                  <a:pt x="561317" y="196969"/>
                </a:lnTo>
                <a:lnTo>
                  <a:pt x="572230" y="241284"/>
                </a:lnTo>
                <a:lnTo>
                  <a:pt x="575999" y="287999"/>
                </a:lnTo>
                <a:lnTo>
                  <a:pt x="572230" y="334714"/>
                </a:lnTo>
                <a:lnTo>
                  <a:pt x="561317" y="379030"/>
                </a:lnTo>
                <a:lnTo>
                  <a:pt x="543853" y="420352"/>
                </a:lnTo>
                <a:lnTo>
                  <a:pt x="520432" y="458088"/>
                </a:lnTo>
                <a:lnTo>
                  <a:pt x="491646" y="491646"/>
                </a:lnTo>
                <a:lnTo>
                  <a:pt x="458088" y="520432"/>
                </a:lnTo>
                <a:lnTo>
                  <a:pt x="420352" y="543853"/>
                </a:lnTo>
                <a:lnTo>
                  <a:pt x="379030" y="561317"/>
                </a:lnTo>
                <a:lnTo>
                  <a:pt x="334714" y="572230"/>
                </a:lnTo>
                <a:lnTo>
                  <a:pt x="287999" y="575999"/>
                </a:lnTo>
                <a:lnTo>
                  <a:pt x="241284" y="572230"/>
                </a:lnTo>
                <a:lnTo>
                  <a:pt x="196969" y="561317"/>
                </a:lnTo>
                <a:lnTo>
                  <a:pt x="155647" y="543853"/>
                </a:lnTo>
                <a:lnTo>
                  <a:pt x="117910" y="520432"/>
                </a:lnTo>
                <a:lnTo>
                  <a:pt x="84353" y="491646"/>
                </a:lnTo>
                <a:lnTo>
                  <a:pt x="55567" y="458088"/>
                </a:lnTo>
                <a:lnTo>
                  <a:pt x="32146" y="420352"/>
                </a:lnTo>
                <a:lnTo>
                  <a:pt x="14682" y="379030"/>
                </a:lnTo>
                <a:lnTo>
                  <a:pt x="3769" y="334714"/>
                </a:lnTo>
                <a:lnTo>
                  <a:pt x="0" y="287999"/>
                </a:lnTo>
                <a:close/>
              </a:path>
            </a:pathLst>
          </a:custGeom>
          <a:ln w="28574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5DE441BA-FB42-0D55-B1FC-8DF8D7E0C58A}"/>
              </a:ext>
            </a:extLst>
          </p:cNvPr>
          <p:cNvSpPr txBox="1"/>
          <p:nvPr/>
        </p:nvSpPr>
        <p:spPr>
          <a:xfrm>
            <a:off x="2819400" y="748864"/>
            <a:ext cx="7729855" cy="369570"/>
          </a:xfrm>
          <a:prstGeom prst="rect">
            <a:avLst/>
          </a:prstGeom>
          <a:solidFill>
            <a:srgbClr val="E3EBF5"/>
          </a:solidFill>
        </p:spPr>
        <p:txBody>
          <a:bodyPr vert="horz" wrap="square" lIns="0" tIns="45719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59"/>
              </a:spcBef>
            </a:pPr>
            <a:r>
              <a:rPr sz="1800" i="1" dirty="0">
                <a:solidFill>
                  <a:srgbClr val="0000FF"/>
                </a:solidFill>
                <a:latin typeface="Arial"/>
                <a:cs typeface="Arial"/>
              </a:rPr>
              <a:t>Main</a:t>
            </a:r>
            <a:r>
              <a:rPr sz="1800" i="1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i="1" spc="-30" dirty="0">
                <a:solidFill>
                  <a:srgbClr val="0000FF"/>
                </a:solidFill>
                <a:latin typeface="Arial"/>
                <a:cs typeface="Arial"/>
              </a:rPr>
              <a:t>ATLAS</a:t>
            </a:r>
            <a:r>
              <a:rPr sz="1800" i="1" dirty="0">
                <a:solidFill>
                  <a:srgbClr val="0000FF"/>
                </a:solidFill>
                <a:latin typeface="Arial"/>
                <a:cs typeface="Arial"/>
              </a:rPr>
              <a:t> upgrade during </a:t>
            </a:r>
            <a:r>
              <a:rPr sz="1800" i="1" spc="-5" dirty="0">
                <a:solidFill>
                  <a:srgbClr val="0000FF"/>
                </a:solidFill>
                <a:latin typeface="Arial"/>
                <a:cs typeface="Arial"/>
              </a:rPr>
              <a:t>the</a:t>
            </a:r>
            <a:r>
              <a:rPr sz="1800" i="1" dirty="0">
                <a:solidFill>
                  <a:srgbClr val="0000FF"/>
                </a:solidFill>
                <a:latin typeface="Arial"/>
                <a:cs typeface="Arial"/>
              </a:rPr>
              <a:t> Long </a:t>
            </a:r>
            <a:r>
              <a:rPr sz="1800" i="1" spc="-5" dirty="0">
                <a:solidFill>
                  <a:srgbClr val="0000FF"/>
                </a:solidFill>
                <a:latin typeface="Arial"/>
                <a:cs typeface="Arial"/>
              </a:rPr>
              <a:t>Shutdown</a:t>
            </a:r>
            <a:r>
              <a:rPr sz="1800" i="1" dirty="0">
                <a:solidFill>
                  <a:srgbClr val="0000FF"/>
                </a:solidFill>
                <a:latin typeface="Arial"/>
                <a:cs typeface="Arial"/>
              </a:rPr>
              <a:t> 2 </a:t>
            </a:r>
            <a:r>
              <a:rPr sz="1800" i="1" spc="-5" dirty="0">
                <a:solidFill>
                  <a:srgbClr val="0000FF"/>
                </a:solidFill>
                <a:latin typeface="Arial"/>
                <a:cs typeface="Arial"/>
              </a:rPr>
              <a:t>(2019/20) </a:t>
            </a:r>
            <a:r>
              <a:rPr sz="1800" i="1" dirty="0">
                <a:solidFill>
                  <a:srgbClr val="0000FF"/>
                </a:solidFill>
                <a:latin typeface="Arial"/>
                <a:cs typeface="Arial"/>
              </a:rPr>
              <a:t>(Phase-1)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26F08D-FCCA-BDD3-2979-4550DC58CDA0}"/>
              </a:ext>
            </a:extLst>
          </p:cNvPr>
          <p:cNvGrpSpPr/>
          <p:nvPr/>
        </p:nvGrpSpPr>
        <p:grpSpPr>
          <a:xfrm>
            <a:off x="1049469" y="3410476"/>
            <a:ext cx="2989131" cy="2915133"/>
            <a:chOff x="805496" y="1593348"/>
            <a:chExt cx="2989131" cy="2915133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ECB53654-8BC9-DEE3-5CA7-D006A9A00738}"/>
                </a:ext>
              </a:extLst>
            </p:cNvPr>
            <p:cNvSpPr/>
            <p:nvPr/>
          </p:nvSpPr>
          <p:spPr>
            <a:xfrm>
              <a:off x="1165299" y="1996043"/>
              <a:ext cx="0" cy="2226310"/>
            </a:xfrm>
            <a:custGeom>
              <a:avLst/>
              <a:gdLst/>
              <a:ahLst/>
              <a:cxnLst/>
              <a:rect l="l" t="t" r="r" b="b"/>
              <a:pathLst>
                <a:path h="2226310">
                  <a:moveTo>
                    <a:pt x="1" y="0"/>
                  </a:moveTo>
                  <a:lnTo>
                    <a:pt x="0" y="2225972"/>
                  </a:lnTo>
                </a:path>
              </a:pathLst>
            </a:custGeom>
            <a:ln w="83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2" name="object 10">
              <a:extLst>
                <a:ext uri="{FF2B5EF4-FFF2-40B4-BE49-F238E27FC236}">
                  <a16:creationId xmlns:a16="http://schemas.microsoft.com/office/drawing/2014/main" id="{EA19D6D2-DAFB-B6A8-B86F-340B2F825E9D}"/>
                </a:ext>
              </a:extLst>
            </p:cNvPr>
            <p:cNvGrpSpPr/>
            <p:nvPr/>
          </p:nvGrpSpPr>
          <p:grpSpPr>
            <a:xfrm>
              <a:off x="1119128" y="1963023"/>
              <a:ext cx="92710" cy="2292350"/>
              <a:chOff x="1119128" y="1963023"/>
              <a:chExt cx="92710" cy="2292350"/>
            </a:xfrm>
          </p:grpSpPr>
          <p:pic>
            <p:nvPicPr>
              <p:cNvPr id="18" name="object 11">
                <a:extLst>
                  <a:ext uri="{FF2B5EF4-FFF2-40B4-BE49-F238E27FC236}">
                    <a16:creationId xmlns:a16="http://schemas.microsoft.com/office/drawing/2014/main" id="{ED33FB54-BF36-390A-F1E6-8698E45B9E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119130" y="1963023"/>
                <a:ext cx="92341" cy="123640"/>
              </a:xfrm>
              <a:prstGeom prst="rect">
                <a:avLst/>
              </a:prstGeom>
            </p:spPr>
          </p:pic>
          <p:pic>
            <p:nvPicPr>
              <p:cNvPr id="19" name="object 12">
                <a:extLst>
                  <a:ext uri="{FF2B5EF4-FFF2-40B4-BE49-F238E27FC236}">
                    <a16:creationId xmlns:a16="http://schemas.microsoft.com/office/drawing/2014/main" id="{7A3D3712-0E97-F57C-4197-F7CD9A57B57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119128" y="4131396"/>
                <a:ext cx="92341" cy="123640"/>
              </a:xfrm>
              <a:prstGeom prst="rect">
                <a:avLst/>
              </a:prstGeom>
            </p:spPr>
          </p:pic>
        </p:grp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23522C31-8DF2-6588-3A5B-7B964BF25485}"/>
                </a:ext>
              </a:extLst>
            </p:cNvPr>
            <p:cNvSpPr txBox="1"/>
            <p:nvPr/>
          </p:nvSpPr>
          <p:spPr>
            <a:xfrm>
              <a:off x="805496" y="2864088"/>
              <a:ext cx="304800" cy="605790"/>
            </a:xfrm>
            <a:prstGeom prst="rect">
              <a:avLst/>
            </a:prstGeom>
          </p:spPr>
          <p:txBody>
            <a:bodyPr vert="vert270" wrap="square" lIns="0" tIns="12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"/>
                </a:spcBef>
              </a:pPr>
              <a:r>
                <a:rPr sz="1800" spc="-5" dirty="0">
                  <a:latin typeface="Calibri"/>
                  <a:cs typeface="Calibri"/>
                </a:rPr>
                <a:t>~10</a:t>
              </a:r>
              <a:r>
                <a:rPr sz="1800" spc="-75" dirty="0">
                  <a:latin typeface="Calibri"/>
                  <a:cs typeface="Calibri"/>
                </a:rPr>
                <a:t> </a:t>
              </a:r>
              <a:r>
                <a:rPr sz="1800" dirty="0">
                  <a:latin typeface="Calibri"/>
                  <a:cs typeface="Calibri"/>
                </a:rPr>
                <a:t>m</a:t>
              </a:r>
              <a:endParaRPr sz="1800">
                <a:latin typeface="Calibri"/>
                <a:cs typeface="Calibri"/>
              </a:endParaRPr>
            </a:p>
          </p:txBody>
        </p:sp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E06E5D88-BB65-070A-AD3B-E00C08FF117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5295" y="1834114"/>
              <a:ext cx="2709332" cy="2674367"/>
            </a:xfrm>
            <a:prstGeom prst="rect">
              <a:avLst/>
            </a:prstGeom>
          </p:spPr>
        </p:pic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DD16B693-9643-1A60-6289-2DA3D5F6953A}"/>
                </a:ext>
              </a:extLst>
            </p:cNvPr>
            <p:cNvSpPr txBox="1"/>
            <p:nvPr/>
          </p:nvSpPr>
          <p:spPr>
            <a:xfrm>
              <a:off x="2165178" y="1974810"/>
              <a:ext cx="421005" cy="6940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90805" marR="5080" indent="-78740">
                <a:lnSpc>
                  <a:spcPct val="156700"/>
                </a:lnSpc>
                <a:spcBef>
                  <a:spcPts val="100"/>
                </a:spcBef>
              </a:pPr>
              <a:r>
                <a:rPr sz="1400" i="1" dirty="0">
                  <a:solidFill>
                    <a:srgbClr val="FFFFFF"/>
                  </a:solidFill>
                  <a:latin typeface="Calibri"/>
                  <a:cs typeface="Calibri"/>
                </a:rPr>
                <a:t>LM2 </a:t>
              </a:r>
              <a:r>
                <a:rPr sz="1400" i="1" spc="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400" i="1" dirty="0">
                  <a:solidFill>
                    <a:srgbClr val="FFFFFF"/>
                  </a:solidFill>
                  <a:latin typeface="Calibri"/>
                  <a:cs typeface="Calibri"/>
                </a:rPr>
                <a:t>LM1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C89C1ECD-FF89-0D8F-934E-C29A823C2F5E}"/>
                </a:ext>
              </a:extLst>
            </p:cNvPr>
            <p:cNvSpPr txBox="1"/>
            <p:nvPr/>
          </p:nvSpPr>
          <p:spPr>
            <a:xfrm>
              <a:off x="1816525" y="1774239"/>
              <a:ext cx="347980" cy="2387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i="1" spc="-5" dirty="0">
                  <a:solidFill>
                    <a:srgbClr val="000090"/>
                  </a:solidFill>
                  <a:latin typeface="Calibri"/>
                  <a:cs typeface="Calibri"/>
                </a:rPr>
                <a:t>S</a:t>
              </a:r>
              <a:r>
                <a:rPr sz="1400" i="1" dirty="0">
                  <a:solidFill>
                    <a:srgbClr val="000090"/>
                  </a:solidFill>
                  <a:latin typeface="Calibri"/>
                  <a:cs typeface="Calibri"/>
                </a:rPr>
                <a:t>M1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80ECFEC3-3C6C-97B4-2AC6-9A8E54D99505}"/>
                </a:ext>
              </a:extLst>
            </p:cNvPr>
            <p:cNvSpPr txBox="1"/>
            <p:nvPr/>
          </p:nvSpPr>
          <p:spPr>
            <a:xfrm>
              <a:off x="1620352" y="1593348"/>
              <a:ext cx="347980" cy="2387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i="1" spc="-5" dirty="0">
                  <a:solidFill>
                    <a:srgbClr val="000090"/>
                  </a:solidFill>
                  <a:latin typeface="Calibri"/>
                  <a:cs typeface="Calibri"/>
                </a:rPr>
                <a:t>S</a:t>
              </a:r>
              <a:r>
                <a:rPr sz="1400" i="1" dirty="0">
                  <a:solidFill>
                    <a:srgbClr val="000090"/>
                  </a:solidFill>
                  <a:latin typeface="Calibri"/>
                  <a:cs typeface="Calibri"/>
                </a:rPr>
                <a:t>M2</a:t>
              </a:r>
              <a:endParaRPr sz="1400">
                <a:latin typeface="Calibri"/>
                <a:cs typeface="Calibri"/>
              </a:endParaRPr>
            </a:p>
          </p:txBody>
        </p:sp>
      </p:grpSp>
      <p:grpSp>
        <p:nvGrpSpPr>
          <p:cNvPr id="20" name="object 18">
            <a:extLst>
              <a:ext uri="{FF2B5EF4-FFF2-40B4-BE49-F238E27FC236}">
                <a16:creationId xmlns:a16="http://schemas.microsoft.com/office/drawing/2014/main" id="{F9C2C968-89E4-A909-ACDA-D051D97E3806}"/>
              </a:ext>
            </a:extLst>
          </p:cNvPr>
          <p:cNvGrpSpPr/>
          <p:nvPr/>
        </p:nvGrpSpPr>
        <p:grpSpPr>
          <a:xfrm>
            <a:off x="2318383" y="3177041"/>
            <a:ext cx="5041718" cy="3124200"/>
            <a:chOff x="1711641" y="1671655"/>
            <a:chExt cx="4758690" cy="3124200"/>
          </a:xfrm>
        </p:grpSpPr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4122612E-54C1-6289-D590-2FDA20232297}"/>
                </a:ext>
              </a:extLst>
            </p:cNvPr>
            <p:cNvSpPr/>
            <p:nvPr/>
          </p:nvSpPr>
          <p:spPr>
            <a:xfrm>
              <a:off x="1968576" y="1990954"/>
              <a:ext cx="40005" cy="144145"/>
            </a:xfrm>
            <a:custGeom>
              <a:avLst/>
              <a:gdLst/>
              <a:ahLst/>
              <a:cxnLst/>
              <a:rect l="l" t="t" r="r" b="b"/>
              <a:pathLst>
                <a:path w="40005" h="144144">
                  <a:moveTo>
                    <a:pt x="0" y="0"/>
                  </a:moveTo>
                  <a:lnTo>
                    <a:pt x="39586" y="143519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9AA975EF-687F-61BB-48EF-90244064A457}"/>
                </a:ext>
              </a:extLst>
            </p:cNvPr>
            <p:cNvSpPr/>
            <p:nvPr/>
          </p:nvSpPr>
          <p:spPr>
            <a:xfrm>
              <a:off x="1717991" y="1834115"/>
              <a:ext cx="179070" cy="300355"/>
            </a:xfrm>
            <a:custGeom>
              <a:avLst/>
              <a:gdLst/>
              <a:ahLst/>
              <a:cxnLst/>
              <a:rect l="l" t="t" r="r" b="b"/>
              <a:pathLst>
                <a:path w="179069" h="300355">
                  <a:moveTo>
                    <a:pt x="0" y="0"/>
                  </a:moveTo>
                  <a:lnTo>
                    <a:pt x="179046" y="300358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1">
              <a:extLst>
                <a:ext uri="{FF2B5EF4-FFF2-40B4-BE49-F238E27FC236}">
                  <a16:creationId xmlns:a16="http://schemas.microsoft.com/office/drawing/2014/main" id="{8914133C-3056-8A34-2BD6-58988E44853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45162" y="1671655"/>
              <a:ext cx="2477977" cy="2833791"/>
            </a:xfrm>
            <a:prstGeom prst="rect">
              <a:avLst/>
            </a:prstGeom>
          </p:spPr>
        </p:pic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E191190C-493A-2638-2F98-71B83505DBA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24782" y="3658473"/>
              <a:ext cx="1445052" cy="1137246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513FC36-A009-D5B3-0400-28BE48FEBB9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90555" y="2617298"/>
              <a:ext cx="995928" cy="951229"/>
            </a:xfrm>
            <a:prstGeom prst="rect">
              <a:avLst/>
            </a:prstGeom>
          </p:spPr>
        </p:pic>
      </p:grpSp>
      <p:sp>
        <p:nvSpPr>
          <p:cNvPr id="26" name="object 24">
            <a:extLst>
              <a:ext uri="{FF2B5EF4-FFF2-40B4-BE49-F238E27FC236}">
                <a16:creationId xmlns:a16="http://schemas.microsoft.com/office/drawing/2014/main" id="{F5CB9008-3513-1B4C-3D82-053043171AF3}"/>
              </a:ext>
            </a:extLst>
          </p:cNvPr>
          <p:cNvSpPr txBox="1"/>
          <p:nvPr/>
        </p:nvSpPr>
        <p:spPr>
          <a:xfrm>
            <a:off x="7899422" y="3333604"/>
            <a:ext cx="3746431" cy="7771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0" rtlCol="0">
            <a:spAutoFit/>
          </a:bodyPr>
          <a:lstStyle/>
          <a:p>
            <a:pPr marL="91440">
              <a:lnSpc>
                <a:spcPts val="1910"/>
              </a:lnSpc>
              <a:spcBef>
                <a:spcPts val="360"/>
              </a:spcBef>
            </a:pP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diﬀerent technology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8500" indent="-342900">
              <a:lnSpc>
                <a:spcPts val="1900"/>
              </a:lnSpc>
              <a:buClr>
                <a:srgbClr val="00329E"/>
              </a:buClr>
              <a:buFont typeface="Wingdings" pitchFamily="2" charset="2"/>
              <a:buChar char="§"/>
              <a:tabLst>
                <a:tab pos="376238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(main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tracking)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8500" indent="-342900">
              <a:lnSpc>
                <a:spcPts val="1910"/>
              </a:lnSpc>
              <a:buClr>
                <a:srgbClr val="00329E"/>
              </a:buClr>
              <a:buFont typeface="Wingdings" pitchFamily="2" charset="2"/>
              <a:buChar char="§"/>
              <a:tabLst>
                <a:tab pos="376238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(main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trigger)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FE3CD994-1A70-06FE-22F6-59839C6EC025}"/>
              </a:ext>
            </a:extLst>
          </p:cNvPr>
          <p:cNvSpPr txBox="1"/>
          <p:nvPr/>
        </p:nvSpPr>
        <p:spPr>
          <a:xfrm>
            <a:off x="3155109" y="3353749"/>
            <a:ext cx="2470785" cy="51039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48615" marR="389890" indent="-336550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latin typeface="Calibri"/>
                <a:cs typeface="Calibri"/>
              </a:rPr>
              <a:t>Each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NSW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has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16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sectors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8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Large </a:t>
            </a:r>
            <a:r>
              <a:rPr sz="1600" dirty="0">
                <a:latin typeface="Calibri"/>
                <a:cs typeface="Calibri"/>
              </a:rPr>
              <a:t>+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8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Small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553311-48F4-13F3-1749-670149114717}"/>
              </a:ext>
            </a:extLst>
          </p:cNvPr>
          <p:cNvSpPr txBox="1"/>
          <p:nvPr/>
        </p:nvSpPr>
        <p:spPr>
          <a:xfrm>
            <a:off x="8435662" y="4175524"/>
            <a:ext cx="2964969" cy="400110"/>
          </a:xfrm>
          <a:prstGeom prst="rect">
            <a:avLst/>
          </a:prstGeom>
          <a:solidFill>
            <a:srgbClr val="00329E"/>
          </a:solidFill>
        </p:spPr>
        <p:txBody>
          <a:bodyPr wrap="square">
            <a:spAutoFit/>
          </a:bodyPr>
          <a:lstStyle/>
          <a:p>
            <a:pPr marL="437515">
              <a:lnSpc>
                <a:spcPct val="100000"/>
              </a:lnSpc>
              <a:spcBef>
                <a:spcPts val="990"/>
              </a:spcBef>
            </a:pPr>
            <a:r>
              <a:rPr lang="en-US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NSW</a:t>
            </a:r>
            <a:r>
              <a:rPr lang="en-US" sz="2000" b="1" i="1" spc="-4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spc="-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2F63CFD5-11DA-454C-D768-E7E9EDDCF13A}"/>
              </a:ext>
            </a:extLst>
          </p:cNvPr>
          <p:cNvSpPr txBox="1"/>
          <p:nvPr/>
        </p:nvSpPr>
        <p:spPr>
          <a:xfrm>
            <a:off x="8093457" y="4617086"/>
            <a:ext cx="3735704" cy="1631314"/>
          </a:xfrm>
          <a:prstGeom prst="rect">
            <a:avLst/>
          </a:prstGeom>
          <a:solidFill>
            <a:srgbClr val="ECC6C4"/>
          </a:solidFill>
        </p:spPr>
        <p:txBody>
          <a:bodyPr vert="horz" wrap="square" lIns="0" tIns="45720" rIns="0" bIns="0" rtlCol="0">
            <a:spAutoFit/>
          </a:bodyPr>
          <a:lstStyle/>
          <a:p>
            <a:pPr marL="377190" indent="-285750">
              <a:lnSpc>
                <a:spcPct val="100000"/>
              </a:lnSpc>
              <a:spcBef>
                <a:spcPts val="360"/>
              </a:spcBef>
              <a:buFont typeface="Arial MT"/>
              <a:buChar char="•"/>
              <a:tabLst>
                <a:tab pos="376555" algn="l"/>
                <a:tab pos="377190" algn="l"/>
              </a:tabLst>
            </a:pPr>
            <a:r>
              <a:rPr sz="1600" dirty="0">
                <a:latin typeface="Calibri"/>
                <a:cs typeface="Calibri"/>
              </a:rPr>
              <a:t>15%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</a:t>
            </a:r>
            <a:r>
              <a:rPr sz="1575" baseline="-21164" dirty="0">
                <a:latin typeface="Calibri"/>
                <a:cs typeface="Calibri"/>
              </a:rPr>
              <a:t>T</a:t>
            </a:r>
            <a:r>
              <a:rPr sz="1575" spc="165" baseline="-21164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resolution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at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1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TeV</a:t>
            </a:r>
            <a:endParaRPr sz="1600" dirty="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580"/>
              </a:spcBef>
            </a:pPr>
            <a:r>
              <a:rPr sz="1600" dirty="0">
                <a:latin typeface="Wingdings"/>
                <a:cs typeface="Wingdings"/>
              </a:rPr>
              <a:t></a:t>
            </a:r>
            <a:r>
              <a:rPr sz="1600" spc="26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~100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Symbol"/>
                <a:cs typeface="Symbol"/>
              </a:rPr>
              <a:t></a:t>
            </a:r>
            <a:r>
              <a:rPr sz="1600" dirty="0">
                <a:latin typeface="Calibri"/>
                <a:cs typeface="Calibri"/>
              </a:rPr>
              <a:t>m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resolution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per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plane</a:t>
            </a:r>
          </a:p>
          <a:p>
            <a:pPr marL="377190" indent="-285750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76555" algn="l"/>
                <a:tab pos="377190" algn="l"/>
              </a:tabLst>
            </a:pPr>
            <a:r>
              <a:rPr sz="1600" spc="-5" dirty="0">
                <a:latin typeface="Calibri"/>
                <a:cs typeface="Calibri"/>
              </a:rPr>
              <a:t>Keep single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muon</a:t>
            </a:r>
            <a:r>
              <a:rPr sz="1600" spc="-5" dirty="0">
                <a:latin typeface="Calibri"/>
                <a:cs typeface="Calibri"/>
              </a:rPr>
              <a:t> trigger </a:t>
            </a:r>
            <a:r>
              <a:rPr sz="1600" dirty="0">
                <a:latin typeface="Calibri"/>
                <a:cs typeface="Calibri"/>
              </a:rPr>
              <a:t>under</a:t>
            </a:r>
            <a:r>
              <a:rPr sz="1600" spc="-5" dirty="0">
                <a:latin typeface="Calibri"/>
                <a:cs typeface="Calibri"/>
              </a:rPr>
              <a:t> control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2" name="object 33">
            <a:extLst>
              <a:ext uri="{FF2B5EF4-FFF2-40B4-BE49-F238E27FC236}">
                <a16:creationId xmlns:a16="http://schemas.microsoft.com/office/drawing/2014/main" id="{20421214-0F8F-7899-94DE-7A63B18B5054}"/>
              </a:ext>
            </a:extLst>
          </p:cNvPr>
          <p:cNvSpPr txBox="1"/>
          <p:nvPr/>
        </p:nvSpPr>
        <p:spPr>
          <a:xfrm>
            <a:off x="8172197" y="5612330"/>
            <a:ext cx="3326129" cy="59118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600" dirty="0">
                <a:latin typeface="Wingdings"/>
                <a:cs typeface="Wingdings"/>
              </a:rPr>
              <a:t></a:t>
            </a:r>
            <a:r>
              <a:rPr sz="1600" spc="2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1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mrad </a:t>
            </a:r>
            <a:r>
              <a:rPr sz="1600" spc="-5" dirty="0">
                <a:solidFill>
                  <a:srgbClr val="FF0000"/>
                </a:solidFill>
                <a:latin typeface="Calibri"/>
                <a:cs typeface="Calibri"/>
              </a:rPr>
              <a:t>online</a:t>
            </a: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angular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resolution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1600" spc="-5" dirty="0">
                <a:solidFill>
                  <a:srgbClr val="FF0000"/>
                </a:solidFill>
                <a:latin typeface="Calibri"/>
                <a:cs typeface="Calibri"/>
              </a:rPr>
              <a:t>About 15kHz</a:t>
            </a: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/</a:t>
            </a:r>
            <a:r>
              <a:rPr sz="16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cm</a:t>
            </a:r>
            <a:r>
              <a:rPr sz="1575" baseline="26455" dirty="0">
                <a:solidFill>
                  <a:srgbClr val="FF2600"/>
                </a:solidFill>
                <a:latin typeface="Calibri"/>
                <a:cs typeface="Calibri"/>
              </a:rPr>
              <a:t>2</a:t>
            </a:r>
            <a:r>
              <a:rPr sz="1575" spc="172" baseline="26455" dirty="0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at</a:t>
            </a:r>
            <a:r>
              <a:rPr sz="16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16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≈</a:t>
            </a: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5 x</a:t>
            </a:r>
            <a:r>
              <a:rPr sz="16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10</a:t>
            </a:r>
            <a:r>
              <a:rPr sz="1575" baseline="26455" dirty="0">
                <a:solidFill>
                  <a:srgbClr val="FF2600"/>
                </a:solidFill>
                <a:latin typeface="Calibri"/>
                <a:cs typeface="Calibri"/>
              </a:rPr>
              <a:t>34</a:t>
            </a:r>
            <a:r>
              <a:rPr sz="1575" spc="172" baseline="26455" dirty="0">
                <a:solidFill>
                  <a:srgbClr val="FF2600"/>
                </a:solidFill>
                <a:latin typeface="Calibri"/>
                <a:cs typeface="Calibri"/>
              </a:rPr>
              <a:t> </a:t>
            </a:r>
            <a:r>
              <a:rPr sz="1600" spc="-114" dirty="0">
                <a:solidFill>
                  <a:srgbClr val="FF0000"/>
                </a:solidFill>
                <a:latin typeface="Calibri"/>
                <a:cs typeface="Calibri"/>
              </a:rPr>
              <a:t>cm</a:t>
            </a:r>
            <a:r>
              <a:rPr sz="1575" spc="-172" baseline="26455" dirty="0">
                <a:solidFill>
                  <a:srgbClr val="FF2600"/>
                </a:solidFill>
                <a:latin typeface="Calibri"/>
                <a:cs typeface="Calibri"/>
              </a:rPr>
              <a:t>-­‐2</a:t>
            </a:r>
            <a:r>
              <a:rPr sz="1600" spc="-114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1575" spc="-172" baseline="26455" dirty="0">
                <a:solidFill>
                  <a:srgbClr val="FF2600"/>
                </a:solidFill>
                <a:latin typeface="Calibri"/>
                <a:cs typeface="Calibri"/>
              </a:rPr>
              <a:t>-­‐1</a:t>
            </a:r>
            <a:endParaRPr sz="1575" baseline="26455" dirty="0">
              <a:latin typeface="Calibri"/>
              <a:cs typeface="Calibri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D11C462-6611-0666-AE86-E69A4599F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99" y="1208380"/>
            <a:ext cx="3292849" cy="199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058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27762</TotalTime>
  <Words>5540</Words>
  <Application>Microsoft Macintosh PowerPoint</Application>
  <PresentationFormat>Widescreen</PresentationFormat>
  <Paragraphs>744</Paragraphs>
  <Slides>54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Microsoft YaHei UI</vt:lpstr>
      <vt:lpstr>Arial</vt:lpstr>
      <vt:lpstr>Arial MT</vt:lpstr>
      <vt:lpstr>Calibri</vt:lpstr>
      <vt:lpstr>Cambria Math</vt:lpstr>
      <vt:lpstr>Courier New</vt:lpstr>
      <vt:lpstr>Georgia</vt:lpstr>
      <vt:lpstr>Lucida Sans Unicode</vt:lpstr>
      <vt:lpstr>Microsoft Sans Serif</vt:lpstr>
      <vt:lpstr>Symbol</vt:lpstr>
      <vt:lpstr>Tahoma</vt:lpstr>
      <vt:lpstr>Times New Roman</vt:lpstr>
      <vt:lpstr>Verdana</vt:lpstr>
      <vt:lpstr>Wingdings</vt:lpstr>
      <vt:lpstr>Office Theme</vt:lpstr>
      <vt:lpstr>      Gaseous particle detectors     </vt:lpstr>
      <vt:lpstr>Lecture #6: MPGDs Applications</vt:lpstr>
      <vt:lpstr>PowerPoint Presentation</vt:lpstr>
      <vt:lpstr>The MPGD family and their applications </vt:lpstr>
      <vt:lpstr>The MPGD family and their applications </vt:lpstr>
      <vt:lpstr>Gaseous &amp; MPGD detectors at LHC</vt:lpstr>
      <vt:lpstr>MPDG Application in HEP</vt:lpstr>
      <vt:lpstr>Disclaimer</vt:lpstr>
      <vt:lpstr>Micromegas for the ATLAS NSW</vt:lpstr>
      <vt:lpstr>Building large Micromegas: Non-bulk technique</vt:lpstr>
      <vt:lpstr>Micromegas for the ATLAS NSW</vt:lpstr>
      <vt:lpstr>ATLAS MM Efficiency studies</vt:lpstr>
      <vt:lpstr>ATLAS MM performance in magnet field</vt:lpstr>
      <vt:lpstr>Adding a quencher</vt:lpstr>
      <vt:lpstr>Micromegas for the ATLAS NSW</vt:lpstr>
      <vt:lpstr>ATLAS Micromegas</vt:lpstr>
      <vt:lpstr>Data from ATLAS NSW</vt:lpstr>
      <vt:lpstr>ATLAS NSW</vt:lpstr>
      <vt:lpstr>GEM for CMS Experiment</vt:lpstr>
      <vt:lpstr>GEM for CMS Experiment</vt:lpstr>
      <vt:lpstr>GE1/1 Production and QA/QC</vt:lpstr>
      <vt:lpstr>The process and the manuals</vt:lpstr>
      <vt:lpstr>GE1/1 Installation </vt:lpstr>
      <vt:lpstr>Data from CMS GEM GE1/1 </vt:lpstr>
      <vt:lpstr>CMS GE2/1 Station</vt:lpstr>
      <vt:lpstr>CMS ME0 Station</vt:lpstr>
      <vt:lpstr>Rate capability and HV-drop compensation </vt:lpstr>
      <vt:lpstr>New HV segmentation for ME0 GEM Foils</vt:lpstr>
      <vt:lpstr>GEM in ALICE Experiment</vt:lpstr>
      <vt:lpstr>GEM in ALICE </vt:lpstr>
      <vt:lpstr>GEM: KLOE, Totem, LHCb, …..</vt:lpstr>
      <vt:lpstr>Cylindrical Micromegas</vt:lpstr>
      <vt:lpstr>Cylindrical GEM</vt:lpstr>
      <vt:lpstr>Application beyond HEP</vt:lpstr>
      <vt:lpstr>Muon Tomography </vt:lpstr>
      <vt:lpstr>“Muography”: Concept</vt:lpstr>
      <vt:lpstr>PowerPoint Presentation</vt:lpstr>
      <vt:lpstr>Saclay water tower “Muography”</vt:lpstr>
      <vt:lpstr>Muography: Khufu's Pyramid</vt:lpstr>
      <vt:lpstr>Neutron detection</vt:lpstr>
      <vt:lpstr>Clinical-medical applications</vt:lpstr>
      <vt:lpstr>It’s a long, long way… from a personal perspective</vt:lpstr>
      <vt:lpstr>Reference (Talks/Workshops) </vt:lpstr>
      <vt:lpstr>References:</vt:lpstr>
      <vt:lpstr>References:</vt:lpstr>
      <vt:lpstr>References:</vt:lpstr>
      <vt:lpstr>Backup</vt:lpstr>
      <vt:lpstr>Lessons Learnt: Discharge Protection, GEM Foils double segmented </vt:lpstr>
      <vt:lpstr>Lessons Learnt: Discharge Protection, GEM Foils double segmented </vt:lpstr>
      <vt:lpstr>Lessons Learnt: Internal Frames</vt:lpstr>
      <vt:lpstr>Lessons Learnt: Pillars</vt:lpstr>
      <vt:lpstr>GEM Rate Capability</vt:lpstr>
      <vt:lpstr>GEM Rate Capability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Eraldo Oliveri</dc:creator>
  <cp:lastModifiedBy>Michele Bianco</cp:lastModifiedBy>
  <cp:revision>56</cp:revision>
  <dcterms:created xsi:type="dcterms:W3CDTF">2023-06-26T14:19:48Z</dcterms:created>
  <dcterms:modified xsi:type="dcterms:W3CDTF">2026-05-07T13:55:42Z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2021-04-29T00:00:00Z</vt:filetime>
  </property>
  <property fmtid="{D5CDD505-2E9C-101B-9397-08002B2CF9AE}" pid="3" name="Creator">
    <vt:lpwstr>Microsoft PowerPoint v16</vt:lpwstr>
  </property>
  <property fmtid="{D5CDD505-2E9C-101B-9397-08002B2CF9AE}" pid="4" name="LastSaved">
    <vt:filetime>2023-06-26T00:00:00Z</vt:filetime>
  </property>
</Properties>
</file>