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1.jpg" ContentType="image/jpeg"/>
  <Override PartName="/ppt/media/image72.jpg" ContentType="image/jpeg"/>
  <Override PartName="/ppt/media/image73.jpg" ContentType="image/jpeg"/>
  <Override PartName="/ppt/media/image75.jpg" ContentType="image/jpeg"/>
  <Override PartName="/ppt/media/image94.jpg" ContentType="image/jpeg"/>
  <Override PartName="/ppt/media/image98.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2"/>
  </p:notesMasterIdLst>
  <p:sldIdLst>
    <p:sldId id="256" r:id="rId2"/>
    <p:sldId id="278" r:id="rId3"/>
    <p:sldId id="309" r:id="rId4"/>
    <p:sldId id="644" r:id="rId5"/>
    <p:sldId id="366" r:id="rId6"/>
    <p:sldId id="641" r:id="rId7"/>
    <p:sldId id="341" r:id="rId8"/>
    <p:sldId id="342" r:id="rId9"/>
    <p:sldId id="390" r:id="rId10"/>
    <p:sldId id="382" r:id="rId11"/>
    <p:sldId id="381" r:id="rId12"/>
    <p:sldId id="642" r:id="rId13"/>
    <p:sldId id="344" r:id="rId14"/>
    <p:sldId id="630" r:id="rId15"/>
    <p:sldId id="631" r:id="rId16"/>
    <p:sldId id="357" r:id="rId17"/>
    <p:sldId id="358" r:id="rId18"/>
    <p:sldId id="347" r:id="rId19"/>
    <p:sldId id="348" r:id="rId20"/>
    <p:sldId id="359" r:id="rId21"/>
    <p:sldId id="643" r:id="rId22"/>
    <p:sldId id="345" r:id="rId23"/>
    <p:sldId id="627" r:id="rId24"/>
    <p:sldId id="646" r:id="rId25"/>
    <p:sldId id="645" r:id="rId26"/>
    <p:sldId id="353" r:id="rId27"/>
    <p:sldId id="361" r:id="rId28"/>
    <p:sldId id="621" r:id="rId29"/>
    <p:sldId id="362" r:id="rId30"/>
    <p:sldId id="363" r:id="rId31"/>
    <p:sldId id="647" r:id="rId32"/>
    <p:sldId id="368" r:id="rId33"/>
    <p:sldId id="367" r:id="rId34"/>
    <p:sldId id="369" r:id="rId35"/>
    <p:sldId id="370" r:id="rId36"/>
    <p:sldId id="371" r:id="rId37"/>
    <p:sldId id="339" r:id="rId38"/>
    <p:sldId id="338" r:id="rId39"/>
    <p:sldId id="628" r:id="rId40"/>
    <p:sldId id="629" r:id="rId41"/>
    <p:sldId id="340" r:id="rId42"/>
    <p:sldId id="385" r:id="rId43"/>
    <p:sldId id="386" r:id="rId44"/>
    <p:sldId id="387" r:id="rId45"/>
    <p:sldId id="383" r:id="rId46"/>
    <p:sldId id="388" r:id="rId47"/>
    <p:sldId id="384" r:id="rId48"/>
    <p:sldId id="391" r:id="rId49"/>
    <p:sldId id="389" r:id="rId50"/>
    <p:sldId id="640" r:id="rId51"/>
    <p:sldId id="301" r:id="rId52"/>
    <p:sldId id="636" r:id="rId53"/>
    <p:sldId id="637" r:id="rId54"/>
    <p:sldId id="346" r:id="rId55"/>
    <p:sldId id="376" r:id="rId56"/>
    <p:sldId id="380" r:id="rId57"/>
    <p:sldId id="378" r:id="rId58"/>
    <p:sldId id="374" r:id="rId59"/>
    <p:sldId id="638" r:id="rId60"/>
    <p:sldId id="277" r:id="rId6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3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9"/>
    <p:restoredTop sz="94014"/>
  </p:normalViewPr>
  <p:slideViewPr>
    <p:cSldViewPr>
      <p:cViewPr>
        <p:scale>
          <a:sx n="127" d="100"/>
          <a:sy n="127" d="100"/>
        </p:scale>
        <p:origin x="800" y="-72"/>
      </p:cViewPr>
      <p:guideLst>
        <p:guide orient="horz" pos="2880"/>
        <p:guide pos="2160"/>
      </p:guideLst>
    </p:cSldViewPr>
  </p:slideViewPr>
  <p:outlineViewPr>
    <p:cViewPr>
      <p:scale>
        <a:sx n="33" d="100"/>
        <a:sy n="33" d="100"/>
      </p:scale>
      <p:origin x="0" y="-1215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C4E716C-ECF9-7849-989B-EE85B97CBBD7}" type="datetimeFigureOut">
              <a:rPr lang="en-US" smtClean="0"/>
              <a:t>5/3/26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2AF4267-DB0D-CC47-B461-22F65216A3D2}" type="slidenum">
              <a:rPr lang="en-US" smtClean="0"/>
              <a:t>‹#›</a:t>
            </a:fld>
            <a:endParaRPr lang="en-US"/>
          </a:p>
        </p:txBody>
      </p:sp>
    </p:spTree>
    <p:extLst>
      <p:ext uri="{BB962C8B-B14F-4D97-AF65-F5344CB8AC3E}">
        <p14:creationId xmlns:p14="http://schemas.microsoft.com/office/powerpoint/2010/main" val="28874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a:t>
            </a:fld>
            <a:endParaRPr lang="en-US"/>
          </a:p>
        </p:txBody>
      </p:sp>
    </p:spTree>
    <p:extLst>
      <p:ext uri="{BB962C8B-B14F-4D97-AF65-F5344CB8AC3E}">
        <p14:creationId xmlns:p14="http://schemas.microsoft.com/office/powerpoint/2010/main" val="3274790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4</a:t>
            </a:fld>
            <a:endParaRPr lang="en-US"/>
          </a:p>
        </p:txBody>
      </p:sp>
    </p:spTree>
    <p:extLst>
      <p:ext uri="{BB962C8B-B14F-4D97-AF65-F5344CB8AC3E}">
        <p14:creationId xmlns:p14="http://schemas.microsoft.com/office/powerpoint/2010/main" val="321063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37</a:t>
            </a:fld>
            <a:endParaRPr lang="en-US"/>
          </a:p>
        </p:txBody>
      </p:sp>
    </p:spTree>
    <p:extLst>
      <p:ext uri="{BB962C8B-B14F-4D97-AF65-F5344CB8AC3E}">
        <p14:creationId xmlns:p14="http://schemas.microsoft.com/office/powerpoint/2010/main" val="146112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54</a:t>
            </a:fld>
            <a:endParaRPr lang="en-US"/>
          </a:p>
        </p:txBody>
      </p:sp>
    </p:spTree>
    <p:extLst>
      <p:ext uri="{BB962C8B-B14F-4D97-AF65-F5344CB8AC3E}">
        <p14:creationId xmlns:p14="http://schemas.microsoft.com/office/powerpoint/2010/main" val="27657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59</a:t>
            </a:fld>
            <a:endParaRPr lang="en-US"/>
          </a:p>
        </p:txBody>
      </p:sp>
    </p:spTree>
    <p:extLst>
      <p:ext uri="{BB962C8B-B14F-4D97-AF65-F5344CB8AC3E}">
        <p14:creationId xmlns:p14="http://schemas.microsoft.com/office/powerpoint/2010/main" val="340368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7" name="Holder 7"/>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5" name="Holder 5"/>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4" name="Holder 4"/>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25th June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M. Bianco, PhD Lectures | Gaseous Detectors | 13th-14th May 2026, Siena</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141033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6315455"/>
            <a:ext cx="12191999" cy="542542"/>
          </a:xfrm>
          <a:prstGeom prst="rect">
            <a:avLst/>
          </a:prstGeom>
        </p:spPr>
      </p:pic>
      <p:sp>
        <p:nvSpPr>
          <p:cNvPr id="2" name="Holder 2"/>
          <p:cNvSpPr>
            <a:spLocks noGrp="1"/>
          </p:cNvSpPr>
          <p:nvPr>
            <p:ph type="title"/>
          </p:nvPr>
        </p:nvSpPr>
        <p:spPr>
          <a:xfrm>
            <a:off x="395427" y="203149"/>
            <a:ext cx="3201035" cy="574675"/>
          </a:xfrm>
          <a:prstGeom prst="rect">
            <a:avLst/>
          </a:prstGeom>
        </p:spPr>
        <p:txBody>
          <a:bodyPr wrap="square" lIns="0" tIns="0" rIns="0" bIns="0">
            <a:spAutoFit/>
          </a:bodyPr>
          <a:lstStyle>
            <a:lvl1pPr>
              <a:defRPr sz="3600" b="1" i="0">
                <a:solidFill>
                  <a:srgbClr val="00339F"/>
                </a:solidFill>
                <a:latin typeface="Arial"/>
                <a:cs typeface="Arial"/>
              </a:defRPr>
            </a:lvl1pPr>
          </a:lstStyle>
          <a:p>
            <a:endParaRPr/>
          </a:p>
        </p:txBody>
      </p:sp>
      <p:sp>
        <p:nvSpPr>
          <p:cNvPr id="3" name="Holder 3"/>
          <p:cNvSpPr>
            <a:spLocks noGrp="1"/>
          </p:cNvSpPr>
          <p:nvPr>
            <p:ph type="body" idx="1"/>
          </p:nvPr>
        </p:nvSpPr>
        <p:spPr>
          <a:xfrm>
            <a:off x="399999" y="2288540"/>
            <a:ext cx="11392001" cy="209422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453509" y="6354378"/>
            <a:ext cx="6181725" cy="379095"/>
          </a:xfrm>
          <a:prstGeom prst="rect">
            <a:avLst/>
          </a:prstGeom>
        </p:spPr>
        <p:txBody>
          <a:bodyPr wrap="square" lIns="0" tIns="0" rIns="0" bIns="0">
            <a:spAutoFit/>
          </a:bodyPr>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a:xfrm>
            <a:off x="11611991" y="6460127"/>
            <a:ext cx="217170" cy="167004"/>
          </a:xfrm>
          <a:prstGeom prst="rect">
            <a:avLst/>
          </a:prstGeom>
        </p:spPr>
        <p:txBody>
          <a:bodyPr wrap="square" lIns="0" tIns="0" rIns="0" bIns="0">
            <a:spAutoFit/>
          </a:bodyPr>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indico.cern.ch/event/581417/contributions/2558346/attachments/1465881/2266161/2017_05_Philadelphia_MPGD2017-ConferenceSummary_25052017_MS.pdf"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75.jp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emf"/><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tiff"/><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g"/></Relationships>
</file>

<file path=ppt/slides/_rels/slide28.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7.jpeg"/><Relationship Id="rId7" Type="http://schemas.openxmlformats.org/officeDocument/2006/relationships/image" Target="../media/image100.pn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indico.cern.ch/event/1175363/attachments/2477073/4252122/MBianco_CMS_GEM.pdf" TargetMode="External"/><Relationship Id="rId4" Type="http://schemas.openxmlformats.org/officeDocument/2006/relationships/image" Target="../media/image98.jpg"/></Relationships>
</file>

<file path=ppt/slides/_rels/slide2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ndico.cern.ch/event/1120714/contributions/4867134/attachments/2469534/4236245/MBianco_Poster_for_iWorid2022_V2.pdf"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107.gif"/><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image" Target="../media/image108.jpg"/><Relationship Id="rId16"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png"/><Relationship Id="rId15" Type="http://schemas.openxmlformats.org/officeDocument/2006/relationships/image" Target="../media/image121.jpg"/><Relationship Id="rId10" Type="http://schemas.openxmlformats.org/officeDocument/2006/relationships/image" Target="../media/image116.jpg"/><Relationship Id="rId4" Type="http://schemas.openxmlformats.org/officeDocument/2006/relationships/image" Target="../media/image110.png"/><Relationship Id="rId9" Type="http://schemas.openxmlformats.org/officeDocument/2006/relationships/image" Target="../media/image115.jpg"/><Relationship Id="rId14" Type="http://schemas.openxmlformats.org/officeDocument/2006/relationships/image" Target="../media/image120.jp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3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jpg"/><Relationship Id="rId7" Type="http://schemas.openxmlformats.org/officeDocument/2006/relationships/image" Target="../media/image1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0.jpg"/><Relationship Id="rId5" Type="http://schemas.openxmlformats.org/officeDocument/2006/relationships/image" Target="../media/image139.png"/><Relationship Id="rId4" Type="http://schemas.openxmlformats.org/officeDocument/2006/relationships/image" Target="../media/image138.png"/></Relationships>
</file>

<file path=ppt/slides/_rels/slide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indico.cern.ch/event/999799/contributions/4204334/attachments/2236247/3790326/infrastructures.pdf" TargetMode="Externa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3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41.xml.rels><?xml version="1.0" encoding="UTF-8" standalone="yes"?>
<Relationships xmlns="http://schemas.openxmlformats.org/package/2006/relationships"><Relationship Id="rId8" Type="http://schemas.openxmlformats.org/officeDocument/2006/relationships/image" Target="../media/image155.jpg"/><Relationship Id="rId13" Type="http://schemas.openxmlformats.org/officeDocument/2006/relationships/image" Target="../media/image160.jpg"/><Relationship Id="rId3" Type="http://schemas.openxmlformats.org/officeDocument/2006/relationships/image" Target="../media/image151.png"/><Relationship Id="rId7" Type="http://schemas.openxmlformats.org/officeDocument/2006/relationships/image" Target="../media/image154.jpg"/><Relationship Id="rId12" Type="http://schemas.openxmlformats.org/officeDocument/2006/relationships/image" Target="../media/image159.jpg"/><Relationship Id="rId2" Type="http://schemas.openxmlformats.org/officeDocument/2006/relationships/image" Target="../media/image150.jpg"/><Relationship Id="rId16" Type="http://schemas.openxmlformats.org/officeDocument/2006/relationships/hyperlink" Target="https://indico.cern.ch/event/999799/contributions/4204424/attachments/2236130/3790095/Networking.pdf" TargetMode="External"/><Relationship Id="rId1" Type="http://schemas.openxmlformats.org/officeDocument/2006/relationships/slideLayout" Target="../slideLayouts/slideLayout2.xml"/><Relationship Id="rId6" Type="http://schemas.openxmlformats.org/officeDocument/2006/relationships/image" Target="../media/image153.jpg"/><Relationship Id="rId11" Type="http://schemas.openxmlformats.org/officeDocument/2006/relationships/image" Target="../media/image158.jpg"/><Relationship Id="rId5" Type="http://schemas.openxmlformats.org/officeDocument/2006/relationships/image" Target="../media/image152.jpg"/><Relationship Id="rId15" Type="http://schemas.openxmlformats.org/officeDocument/2006/relationships/image" Target="../media/image162.jpg"/><Relationship Id="rId10" Type="http://schemas.openxmlformats.org/officeDocument/2006/relationships/image" Target="../media/image157.jpg"/><Relationship Id="rId4" Type="http://schemas.openxmlformats.org/officeDocument/2006/relationships/image" Target="../media/image142.png"/><Relationship Id="rId9" Type="http://schemas.openxmlformats.org/officeDocument/2006/relationships/image" Target="../media/image156.jpg"/><Relationship Id="rId14" Type="http://schemas.openxmlformats.org/officeDocument/2006/relationships/image" Target="../media/image1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4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hyperlink" Target="https://indico.cern.ch/event/1175363/attachments/2477073/4252122/MBianco_CMS_GEM.pdf" TargetMode="External"/><Relationship Id="rId3" Type="http://schemas.openxmlformats.org/officeDocument/2006/relationships/hyperlink" Target="https://indico.cern.ch/event/696066/contributions/2927894/attachments/1618327/2573211/RDonGaseousDetectorTechnologies.pdf" TargetMode="External"/><Relationship Id="rId7" Type="http://schemas.openxmlformats.org/officeDocument/2006/relationships/hyperlink" Target="https://indico.cern.ch/event/1120714/contributions/4867134/attachments/2469534/4236245/MBianco_Poster_for_iWorid2022_V2.pdf" TargetMode="External"/><Relationship Id="rId2" Type="http://schemas.openxmlformats.org/officeDocument/2006/relationships/hyperlink" Target="https://indico.cern.ch/event/702148" TargetMode="External"/><Relationship Id="rId1" Type="http://schemas.openxmlformats.org/officeDocument/2006/relationships/slideLayout" Target="../slideLayouts/slideLayout6.xml"/><Relationship Id="rId6" Type="http://schemas.openxmlformats.org/officeDocument/2006/relationships/hyperlink" Target="https://indico.desy.de/event/22513/contributions/46788/attachments/30337/38104/20200224-EDIT-GaseousDetectors.pdf" TargetMode="External"/><Relationship Id="rId11" Type="http://schemas.openxmlformats.org/officeDocument/2006/relationships/hyperlink" Target="https://agenda.infn.it/event/18156/timetable/?view=standard" TargetMode="External"/><Relationship Id="rId5" Type="http://schemas.openxmlformats.org/officeDocument/2006/relationships/hyperlink" Target="https://indico.cern.ch/event/1022051/timetable/?view=standard" TargetMode="External"/><Relationship Id="rId10" Type="http://schemas.openxmlformats.org/officeDocument/2006/relationships/hyperlink" Target="https://indico.cern.ch/event/1172978/attachments/2468524/4234156/2022_06_24_CERN_Seminar_rmunzer_v4.pdf" TargetMode="External"/><Relationship Id="rId4" Type="http://schemas.openxmlformats.org/officeDocument/2006/relationships/hyperlink" Target="https://indico.cern.ch/event/999799/" TargetMode="External"/><Relationship Id="rId9" Type="http://schemas.openxmlformats.org/officeDocument/2006/relationships/hyperlink" Target="https://indico.cern.ch/event/1168778/attachments/2464624/4227403/_2022_06_17-TV-DetSeminar.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5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58.xml.rels><?xml version="1.0" encoding="UTF-8" standalone="yes"?>
<Relationships xmlns="http://schemas.openxmlformats.org/package/2006/relationships"><Relationship Id="rId8" Type="http://schemas.openxmlformats.org/officeDocument/2006/relationships/image" Target="../media/image186.jpg"/><Relationship Id="rId3" Type="http://schemas.openxmlformats.org/officeDocument/2006/relationships/image" Target="../media/image181.jpg"/><Relationship Id="rId7" Type="http://schemas.openxmlformats.org/officeDocument/2006/relationships/image" Target="../media/image185.jp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jpg"/><Relationship Id="rId5" Type="http://schemas.openxmlformats.org/officeDocument/2006/relationships/image" Target="../media/image183.jpg"/><Relationship Id="rId4" Type="http://schemas.openxmlformats.org/officeDocument/2006/relationships/image" Target="../media/image182.jpg"/></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8.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emf"/><Relationship Id="rId18" Type="http://schemas.openxmlformats.org/officeDocument/2006/relationships/image" Target="../media/image30.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emf"/><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3028" y="152400"/>
            <a:ext cx="8882380" cy="3693319"/>
          </a:xfrm>
          <a:prstGeom prst="rect">
            <a:avLst/>
          </a:prstGeom>
        </p:spPr>
        <p:txBody>
          <a:bodyPr vert="horz" wrap="square" lIns="0" tIns="12700" rIns="0" bIns="0" rtlCol="0">
            <a:spAutoFit/>
          </a:bodyPr>
          <a:lstStyle/>
          <a:p>
            <a:pPr algn="ctr" rtl="0">
              <a:lnSpc>
                <a:spcPts val="4105"/>
              </a:lnSpc>
              <a:spcBef>
                <a:spcPts val="100"/>
              </a:spcBef>
            </a:pPr>
            <a:r>
              <a:rPr lang="en-US" sz="2800" dirty="0">
                <a:solidFill>
                  <a:srgbClr val="00329E"/>
                </a:solidFill>
              </a:rPr>
              <a:t> </a:t>
            </a:r>
            <a:br>
              <a:rPr lang="en-US" sz="800" b="0" dirty="0"/>
            </a:br>
            <a:br>
              <a:rPr lang="en-US" sz="800" b="0" dirty="0"/>
            </a:br>
            <a:br>
              <a:rPr lang="en-US" sz="800" b="0" dirty="0"/>
            </a:br>
            <a:br>
              <a:rPr lang="en-US" sz="800" b="0" dirty="0"/>
            </a:br>
            <a:br>
              <a:rPr lang="en-US" sz="800" b="0" dirty="0"/>
            </a:br>
            <a:r>
              <a:rPr lang="it" sz="4400" dirty="0">
                <a:solidFill>
                  <a:srgbClr val="00329E"/>
                </a:solidFill>
              </a:rPr>
              <a:t>Gaseous particle detectors  </a:t>
            </a:r>
            <a:br>
              <a:rPr lang="it" sz="3600" dirty="0">
                <a:solidFill>
                  <a:srgbClr val="00329E"/>
                </a:solidFill>
              </a:rPr>
            </a:br>
            <a:r>
              <a:rPr lang="en-US" dirty="0"/>
              <a:t> </a:t>
            </a:r>
            <a:r>
              <a:rPr lang="en-US" b="0" spc="-20" dirty="0">
                <a:latin typeface="Symbol"/>
                <a:cs typeface="Symbol"/>
              </a:rPr>
              <a:t> </a:t>
            </a:r>
            <a:endParaRPr lang="en-US" dirty="0"/>
          </a:p>
        </p:txBody>
      </p:sp>
      <p:sp>
        <p:nvSpPr>
          <p:cNvPr id="4" name="object 4"/>
          <p:cNvSpPr txBox="1"/>
          <p:nvPr/>
        </p:nvSpPr>
        <p:spPr>
          <a:xfrm>
            <a:off x="2438400" y="5170374"/>
            <a:ext cx="7796530" cy="289823"/>
          </a:xfrm>
          <a:prstGeom prst="rect">
            <a:avLst/>
          </a:prstGeom>
        </p:spPr>
        <p:txBody>
          <a:bodyPr vert="horz" wrap="square" lIns="0" tIns="12700" rIns="0" bIns="0" rtlCol="0">
            <a:spAutoFit/>
          </a:bodyPr>
          <a:lstStyle/>
          <a:p>
            <a:pPr marL="12700" algn="ctr">
              <a:lnSpc>
                <a:spcPct val="100000"/>
              </a:lnSpc>
              <a:spcBef>
                <a:spcPts val="100"/>
              </a:spcBef>
            </a:pPr>
            <a:r>
              <a:rPr lang="en-US" sz="1800" b="1" spc="-5" dirty="0">
                <a:solidFill>
                  <a:srgbClr val="171717"/>
                </a:solidFill>
                <a:latin typeface="Arial"/>
                <a:cs typeface="Arial"/>
              </a:rPr>
              <a:t>Michele Bianco</a:t>
            </a:r>
            <a:r>
              <a:rPr sz="1800" b="1" spc="-10" dirty="0">
                <a:solidFill>
                  <a:srgbClr val="171717"/>
                </a:solidFill>
                <a:latin typeface="Arial"/>
                <a:cs typeface="Arial"/>
              </a:rPr>
              <a:t>,</a:t>
            </a:r>
            <a:r>
              <a:rPr sz="1800" b="1" spc="45" dirty="0">
                <a:solidFill>
                  <a:srgbClr val="171717"/>
                </a:solidFill>
                <a:latin typeface="Arial"/>
                <a:cs typeface="Arial"/>
              </a:rPr>
              <a:t> </a:t>
            </a:r>
            <a:r>
              <a:rPr sz="1800" b="1" spc="-5" dirty="0">
                <a:solidFill>
                  <a:srgbClr val="171717"/>
                </a:solidFill>
                <a:latin typeface="Arial"/>
                <a:cs typeface="Arial"/>
              </a:rPr>
              <a:t>CERN</a:t>
            </a:r>
            <a:r>
              <a:rPr sz="1800" b="1" spc="20" dirty="0">
                <a:solidFill>
                  <a:srgbClr val="171717"/>
                </a:solidFill>
                <a:latin typeface="Arial"/>
                <a:cs typeface="Arial"/>
              </a:rPr>
              <a:t> </a:t>
            </a:r>
            <a:r>
              <a:rPr lang="en-US" sz="1800" b="1" spc="20" dirty="0">
                <a:solidFill>
                  <a:srgbClr val="171717"/>
                </a:solidFill>
                <a:latin typeface="Arial"/>
                <a:cs typeface="Arial"/>
              </a:rPr>
              <a:t>EP-</a:t>
            </a:r>
            <a:r>
              <a:rPr lang="en-US" b="1" spc="-15" dirty="0">
                <a:solidFill>
                  <a:srgbClr val="171717"/>
                </a:solidFill>
                <a:latin typeface="Arial"/>
                <a:cs typeface="Arial"/>
              </a:rPr>
              <a:t>CMX</a:t>
            </a:r>
            <a:r>
              <a:rPr sz="1800" b="1" spc="-15" dirty="0">
                <a:solidFill>
                  <a:srgbClr val="171717"/>
                </a:solidFill>
                <a:latin typeface="Arial"/>
                <a:cs typeface="Arial"/>
              </a:rPr>
              <a:t>-</a:t>
            </a:r>
            <a:r>
              <a:rPr lang="en-US" sz="1800" b="1" spc="-15" dirty="0">
                <a:solidFill>
                  <a:srgbClr val="171717"/>
                </a:solidFill>
                <a:latin typeface="Arial"/>
                <a:cs typeface="Arial"/>
              </a:rPr>
              <a:t>IC</a:t>
            </a:r>
            <a:endParaRPr sz="1800" dirty="0">
              <a:latin typeface="Arial"/>
              <a:cs typeface="Arial"/>
            </a:endParaRPr>
          </a:p>
        </p:txBody>
      </p:sp>
      <p:sp>
        <p:nvSpPr>
          <p:cNvPr id="5" name="object 5"/>
          <p:cNvSpPr txBox="1"/>
          <p:nvPr/>
        </p:nvSpPr>
        <p:spPr>
          <a:xfrm>
            <a:off x="492555" y="5867400"/>
            <a:ext cx="11363325" cy="320601"/>
          </a:xfrm>
          <a:prstGeom prst="rect">
            <a:avLst/>
          </a:prstGeom>
        </p:spPr>
        <p:txBody>
          <a:bodyPr vert="horz" wrap="square" lIns="0" tIns="12700" rIns="0" bIns="0" rtlCol="0">
            <a:spAutoFit/>
          </a:bodyPr>
          <a:lstStyle/>
          <a:p>
            <a:pPr marL="38100" algn="ctr">
              <a:lnSpc>
                <a:spcPct val="100000"/>
              </a:lnSpc>
              <a:spcBef>
                <a:spcPts val="100"/>
              </a:spcBef>
            </a:pPr>
            <a:r>
              <a:rPr lang="en-US" sz="2000" b="1" spc="-25" dirty="0">
                <a:solidFill>
                  <a:srgbClr val="171717"/>
                </a:solidFill>
                <a:latin typeface="Arial"/>
                <a:cs typeface="Arial"/>
              </a:rPr>
              <a:t>PhD Lectures 2026, Siena</a:t>
            </a:r>
            <a:r>
              <a:rPr sz="2000" b="1" dirty="0">
                <a:solidFill>
                  <a:srgbClr val="171717"/>
                </a:solidFill>
                <a:latin typeface="Arial"/>
                <a:cs typeface="Arial"/>
              </a:rPr>
              <a:t>,</a:t>
            </a:r>
            <a:r>
              <a:rPr sz="2000" b="1" spc="-45" dirty="0">
                <a:solidFill>
                  <a:srgbClr val="171717"/>
                </a:solidFill>
                <a:latin typeface="Arial"/>
                <a:cs typeface="Arial"/>
              </a:rPr>
              <a:t> </a:t>
            </a:r>
            <a:r>
              <a:rPr lang="en-US" sz="2000" b="1" spc="-45" dirty="0">
                <a:solidFill>
                  <a:srgbClr val="171717"/>
                </a:solidFill>
                <a:latin typeface="Arial"/>
                <a:cs typeface="Arial"/>
              </a:rPr>
              <a:t>13</a:t>
            </a:r>
            <a:r>
              <a:rPr lang="en-US" sz="2000" b="1" spc="-45" baseline="30000" dirty="0">
                <a:solidFill>
                  <a:srgbClr val="171717"/>
                </a:solidFill>
                <a:latin typeface="Arial"/>
                <a:cs typeface="Arial"/>
              </a:rPr>
              <a:t>th</a:t>
            </a:r>
            <a:r>
              <a:rPr lang="en-US" sz="2000" b="1" spc="-45" dirty="0">
                <a:solidFill>
                  <a:srgbClr val="171717"/>
                </a:solidFill>
                <a:latin typeface="Arial"/>
                <a:cs typeface="Arial"/>
              </a:rPr>
              <a:t>-</a:t>
            </a:r>
            <a:r>
              <a:rPr lang="en-US" sz="2000" b="1" spc="15" dirty="0">
                <a:solidFill>
                  <a:srgbClr val="171717"/>
                </a:solidFill>
                <a:latin typeface="Arial"/>
                <a:cs typeface="Arial"/>
              </a:rPr>
              <a:t>14</a:t>
            </a:r>
            <a:r>
              <a:rPr sz="1950" b="1" spc="22" baseline="25641" dirty="0">
                <a:solidFill>
                  <a:srgbClr val="171717"/>
                </a:solidFill>
                <a:latin typeface="Arial"/>
                <a:cs typeface="Arial"/>
              </a:rPr>
              <a:t>th</a:t>
            </a:r>
            <a:r>
              <a:rPr sz="2000" b="1" spc="-20" dirty="0">
                <a:solidFill>
                  <a:srgbClr val="171717"/>
                </a:solidFill>
                <a:latin typeface="Arial"/>
                <a:cs typeface="Arial"/>
              </a:rPr>
              <a:t> </a:t>
            </a:r>
            <a:r>
              <a:rPr lang="en-US" sz="2000" b="1" spc="-20" dirty="0">
                <a:solidFill>
                  <a:srgbClr val="171717"/>
                </a:solidFill>
                <a:latin typeface="Arial"/>
                <a:cs typeface="Arial"/>
              </a:rPr>
              <a:t>May </a:t>
            </a:r>
            <a:r>
              <a:rPr sz="2000" b="1" dirty="0">
                <a:solidFill>
                  <a:srgbClr val="171717"/>
                </a:solidFill>
                <a:latin typeface="Arial"/>
                <a:cs typeface="Arial"/>
              </a:rPr>
              <a:t>202</a:t>
            </a:r>
            <a:r>
              <a:rPr lang="en-US" sz="2000" b="1" dirty="0">
                <a:solidFill>
                  <a:srgbClr val="171717"/>
                </a:solidFill>
                <a:latin typeface="Arial"/>
                <a:cs typeface="Arial"/>
              </a:rPr>
              <a:t>6</a:t>
            </a:r>
            <a:endParaRPr sz="2000" dirty="0">
              <a:latin typeface="Arial"/>
              <a:cs typeface="Arial"/>
            </a:endParaRPr>
          </a:p>
        </p:txBody>
      </p:sp>
      <p:sp>
        <p:nvSpPr>
          <p:cNvPr id="6" name="object 6"/>
          <p:cNvSpPr txBox="1"/>
          <p:nvPr/>
        </p:nvSpPr>
        <p:spPr>
          <a:xfrm>
            <a:off x="11707494" y="6448145"/>
            <a:ext cx="9588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MT"/>
                <a:cs typeface="Arial MT"/>
              </a:rPr>
              <a:t>1</a:t>
            </a:r>
            <a:endParaRPr sz="1000" dirty="0">
              <a:latin typeface="Arial MT"/>
              <a:cs typeface="Arial MT"/>
            </a:endParaRPr>
          </a:p>
        </p:txBody>
      </p:sp>
      <p:sp>
        <p:nvSpPr>
          <p:cNvPr id="8" name="Footer Placeholder 7">
            <a:extLst>
              <a:ext uri="{FF2B5EF4-FFF2-40B4-BE49-F238E27FC236}">
                <a16:creationId xmlns:a16="http://schemas.microsoft.com/office/drawing/2014/main" id="{B825BBA4-B5B1-3918-ABC8-68CC558D2679}"/>
              </a:ext>
            </a:extLst>
          </p:cNvPr>
          <p:cNvSpPr>
            <a:spLocks noGrp="1"/>
          </p:cNvSpPr>
          <p:nvPr>
            <p:ph type="ftr" sz="quarter" idx="5"/>
          </p:nvPr>
        </p:nvSpPr>
        <p:spPr>
          <a:xfrm>
            <a:off x="2971800" y="6486305"/>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Slide Number Placeholder 2">
            <a:extLst>
              <a:ext uri="{FF2B5EF4-FFF2-40B4-BE49-F238E27FC236}">
                <a16:creationId xmlns:a16="http://schemas.microsoft.com/office/drawing/2014/main" id="{7769B0E0-2EAA-0658-DB93-206237140140}"/>
              </a:ext>
            </a:extLst>
          </p:cNvPr>
          <p:cNvSpPr>
            <a:spLocks noGrp="1"/>
          </p:cNvSpPr>
          <p:nvPr>
            <p:ph type="sldNum" sz="quarter" idx="7"/>
          </p:nvPr>
        </p:nvSpPr>
        <p:spPr/>
        <p:txBody>
          <a:bodyPr/>
          <a:lstStyle/>
          <a:p>
            <a:pPr marL="38100">
              <a:lnSpc>
                <a:spcPct val="100000"/>
              </a:lnSpc>
            </a:pPr>
            <a:fld id="{81D60167-4931-47E6-BA6A-407CBD079E47}" type="slidenum">
              <a:rPr lang="en-US" spc="-5" smtClean="0"/>
              <a:t>1</a:t>
            </a:fld>
            <a:endParaRPr lang="en-US" spc="-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9815373" cy="553998"/>
          </a:xfrm>
        </p:spPr>
        <p:txBody>
          <a:bodyPr/>
          <a:lstStyle/>
          <a:p>
            <a:r>
              <a:rPr lang="en-US" dirty="0">
                <a:latin typeface="Arial" panose="020B0604020202020204" pitchFamily="34" charset="0"/>
                <a:cs typeface="Arial" panose="020B0604020202020204" pitchFamily="34" charset="0"/>
              </a:rPr>
              <a:t>The MPGD family and their applications </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2901275" y="6437583"/>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10</a:t>
            </a:fld>
            <a:endParaRPr lang="en-US" spc="-5" dirty="0"/>
          </a:p>
        </p:txBody>
      </p:sp>
      <p:grpSp>
        <p:nvGrpSpPr>
          <p:cNvPr id="3" name="Group 2">
            <a:extLst>
              <a:ext uri="{FF2B5EF4-FFF2-40B4-BE49-F238E27FC236}">
                <a16:creationId xmlns:a16="http://schemas.microsoft.com/office/drawing/2014/main" id="{E6639FC6-ED46-D47A-9677-A3B6731EDF32}"/>
              </a:ext>
            </a:extLst>
          </p:cNvPr>
          <p:cNvGrpSpPr/>
          <p:nvPr/>
        </p:nvGrpSpPr>
        <p:grpSpPr>
          <a:xfrm>
            <a:off x="4850130" y="808913"/>
            <a:ext cx="6781774" cy="4586683"/>
            <a:chOff x="656218" y="1063896"/>
            <a:chExt cx="6209277" cy="4467605"/>
          </a:xfrm>
        </p:grpSpPr>
        <p:pic>
          <p:nvPicPr>
            <p:cNvPr id="13" name="Picture 12">
              <a:extLst>
                <a:ext uri="{FF2B5EF4-FFF2-40B4-BE49-F238E27FC236}">
                  <a16:creationId xmlns:a16="http://schemas.microsoft.com/office/drawing/2014/main" id="{6B29DBCD-920A-E1C9-D13E-42BF729F8542}"/>
                </a:ext>
              </a:extLst>
            </p:cNvPr>
            <p:cNvPicPr>
              <a:picLocks noChangeAspect="1"/>
            </p:cNvPicPr>
            <p:nvPr/>
          </p:nvPicPr>
          <p:blipFill>
            <a:blip r:embed="rId2"/>
            <a:stretch>
              <a:fillRect/>
            </a:stretch>
          </p:blipFill>
          <p:spPr>
            <a:xfrm>
              <a:off x="656218" y="1063896"/>
              <a:ext cx="2978016" cy="2211456"/>
            </a:xfrm>
            <a:prstGeom prst="rect">
              <a:avLst/>
            </a:prstGeom>
          </p:spPr>
        </p:pic>
        <p:pic>
          <p:nvPicPr>
            <p:cNvPr id="14" name="Picture 13">
              <a:extLst>
                <a:ext uri="{FF2B5EF4-FFF2-40B4-BE49-F238E27FC236}">
                  <a16:creationId xmlns:a16="http://schemas.microsoft.com/office/drawing/2014/main" id="{43991C94-7D32-169B-0537-E945A4FCA8FC}"/>
                </a:ext>
              </a:extLst>
            </p:cNvPr>
            <p:cNvPicPr>
              <a:picLocks noChangeAspect="1"/>
            </p:cNvPicPr>
            <p:nvPr/>
          </p:nvPicPr>
          <p:blipFill>
            <a:blip r:embed="rId3"/>
            <a:stretch>
              <a:fillRect/>
            </a:stretch>
          </p:blipFill>
          <p:spPr>
            <a:xfrm>
              <a:off x="3882465" y="1063896"/>
              <a:ext cx="2925620" cy="2196671"/>
            </a:xfrm>
            <a:prstGeom prst="rect">
              <a:avLst/>
            </a:prstGeom>
          </p:spPr>
        </p:pic>
        <p:pic>
          <p:nvPicPr>
            <p:cNvPr id="15" name="Picture 14">
              <a:extLst>
                <a:ext uri="{FF2B5EF4-FFF2-40B4-BE49-F238E27FC236}">
                  <a16:creationId xmlns:a16="http://schemas.microsoft.com/office/drawing/2014/main" id="{D28E5F39-E240-6BCC-C1D8-7A31EF35DD0A}"/>
                </a:ext>
              </a:extLst>
            </p:cNvPr>
            <p:cNvPicPr>
              <a:picLocks noChangeAspect="1"/>
            </p:cNvPicPr>
            <p:nvPr/>
          </p:nvPicPr>
          <p:blipFill>
            <a:blip r:embed="rId4"/>
            <a:stretch>
              <a:fillRect/>
            </a:stretch>
          </p:blipFill>
          <p:spPr>
            <a:xfrm>
              <a:off x="656218" y="3362408"/>
              <a:ext cx="2884697" cy="2156258"/>
            </a:xfrm>
            <a:prstGeom prst="rect">
              <a:avLst/>
            </a:prstGeom>
          </p:spPr>
        </p:pic>
        <p:pic>
          <p:nvPicPr>
            <p:cNvPr id="16" name="Picture 15">
              <a:extLst>
                <a:ext uri="{FF2B5EF4-FFF2-40B4-BE49-F238E27FC236}">
                  <a16:creationId xmlns:a16="http://schemas.microsoft.com/office/drawing/2014/main" id="{ED96DB31-93B9-D19E-C94C-E7B825436FB9}"/>
                </a:ext>
              </a:extLst>
            </p:cNvPr>
            <p:cNvPicPr>
              <a:picLocks noChangeAspect="1"/>
            </p:cNvPicPr>
            <p:nvPr/>
          </p:nvPicPr>
          <p:blipFill>
            <a:blip r:embed="rId5"/>
            <a:stretch>
              <a:fillRect/>
            </a:stretch>
          </p:blipFill>
          <p:spPr>
            <a:xfrm>
              <a:off x="3882464" y="3303744"/>
              <a:ext cx="2983031" cy="2227757"/>
            </a:xfrm>
            <a:prstGeom prst="rect">
              <a:avLst/>
            </a:prstGeom>
          </p:spPr>
        </p:pic>
      </p:grpSp>
      <p:pic>
        <p:nvPicPr>
          <p:cNvPr id="17" name="Picture 16">
            <a:extLst>
              <a:ext uri="{FF2B5EF4-FFF2-40B4-BE49-F238E27FC236}">
                <a16:creationId xmlns:a16="http://schemas.microsoft.com/office/drawing/2014/main" id="{5B8532AF-0E95-D312-957C-3F5959F1B612}"/>
              </a:ext>
            </a:extLst>
          </p:cNvPr>
          <p:cNvPicPr>
            <a:picLocks noChangeAspect="1"/>
          </p:cNvPicPr>
          <p:nvPr/>
        </p:nvPicPr>
        <p:blipFill>
          <a:blip r:embed="rId6"/>
          <a:stretch>
            <a:fillRect/>
          </a:stretch>
        </p:blipFill>
        <p:spPr>
          <a:xfrm>
            <a:off x="197548" y="819479"/>
            <a:ext cx="4279542" cy="3212734"/>
          </a:xfrm>
          <a:prstGeom prst="rect">
            <a:avLst/>
          </a:prstGeom>
        </p:spPr>
      </p:pic>
      <p:sp>
        <p:nvSpPr>
          <p:cNvPr id="19" name="TextBox 18">
            <a:extLst>
              <a:ext uri="{FF2B5EF4-FFF2-40B4-BE49-F238E27FC236}">
                <a16:creationId xmlns:a16="http://schemas.microsoft.com/office/drawing/2014/main" id="{CE31B271-9A2D-E2B3-2D81-637B2632CE52}"/>
              </a:ext>
            </a:extLst>
          </p:cNvPr>
          <p:cNvSpPr txBox="1"/>
          <p:nvPr/>
        </p:nvSpPr>
        <p:spPr>
          <a:xfrm>
            <a:off x="38100" y="4252028"/>
            <a:ext cx="4642326" cy="1231106"/>
          </a:xfrm>
          <a:prstGeom prst="rect">
            <a:avLst/>
          </a:prstGeom>
          <a:noFill/>
        </p:spPr>
        <p:txBody>
          <a:bodyPr wrap="square">
            <a:spAutoFit/>
          </a:bodyPr>
          <a:lstStyle/>
          <a:p>
            <a:r>
              <a:rPr lang="en-GB" sz="2000" b="1" dirty="0">
                <a:solidFill>
                  <a:srgbClr val="00329E"/>
                </a:solidFill>
                <a:latin typeface="Times New Roman" panose="02020603050405020304" pitchFamily="18" charset="0"/>
                <a:cs typeface="Times New Roman" panose="02020603050405020304" pitchFamily="18" charset="0"/>
              </a:rPr>
              <a:t>Maksym </a:t>
            </a:r>
            <a:r>
              <a:rPr lang="en-GB" sz="2000" b="1" dirty="0" err="1">
                <a:solidFill>
                  <a:srgbClr val="00329E"/>
                </a:solidFill>
                <a:latin typeface="Times New Roman" panose="02020603050405020304" pitchFamily="18" charset="0"/>
                <a:cs typeface="Times New Roman" panose="02020603050405020304" pitchFamily="18" charset="0"/>
              </a:rPr>
              <a:t>Titov</a:t>
            </a:r>
            <a:r>
              <a:rPr lang="en-GB" sz="1800" b="0" dirty="0">
                <a:solidFill>
                  <a:schemeClr val="tx1"/>
                </a:solidFill>
                <a:latin typeface="Times New Roman" panose="02020603050405020304" pitchFamily="18" charset="0"/>
                <a:cs typeface="Times New Roman" panose="02020603050405020304" pitchFamily="18" charset="0"/>
              </a:rPr>
              <a:t>, Conference Summary, 5th International Conference on Micro-Pattern Gas Detectors (MPGD2017), Temple University, Philadelphia</a:t>
            </a:r>
          </a:p>
        </p:txBody>
      </p:sp>
      <p:sp>
        <p:nvSpPr>
          <p:cNvPr id="21" name="TextBox 20">
            <a:extLst>
              <a:ext uri="{FF2B5EF4-FFF2-40B4-BE49-F238E27FC236}">
                <a16:creationId xmlns:a16="http://schemas.microsoft.com/office/drawing/2014/main" id="{6D7E927E-1069-14CA-4E2D-C45591939BEE}"/>
              </a:ext>
            </a:extLst>
          </p:cNvPr>
          <p:cNvSpPr txBox="1"/>
          <p:nvPr/>
        </p:nvSpPr>
        <p:spPr>
          <a:xfrm>
            <a:off x="38101" y="6038521"/>
            <a:ext cx="10782300" cy="276999"/>
          </a:xfrm>
          <a:prstGeom prst="rect">
            <a:avLst/>
          </a:prstGeom>
          <a:solidFill>
            <a:srgbClr val="FFFF00"/>
          </a:solidFill>
          <a:ln>
            <a:solidFill>
              <a:srgbClr val="00329E"/>
            </a:solidFill>
          </a:ln>
        </p:spPr>
        <p:txBody>
          <a:bodyPr wrap="square">
            <a:spAutoFit/>
          </a:bodyPr>
          <a:lstStyle/>
          <a:p>
            <a:r>
              <a:rPr lang="en-GB" sz="1200" b="0" dirty="0">
                <a:solidFill>
                  <a:schemeClr val="tx1"/>
                </a:solidFill>
                <a:highlight>
                  <a:srgbClr val="FFFF00"/>
                </a:highlight>
                <a:hlinkClick r:id="rId7"/>
              </a:rPr>
              <a:t>https://</a:t>
            </a:r>
            <a:r>
              <a:rPr lang="en-GB" sz="1200" b="0" dirty="0" err="1">
                <a:solidFill>
                  <a:schemeClr val="tx1"/>
                </a:solidFill>
                <a:highlight>
                  <a:srgbClr val="FFFF00"/>
                </a:highlight>
                <a:hlinkClick r:id="rId7"/>
              </a:rPr>
              <a:t>indico.cern.ch</a:t>
            </a:r>
            <a:r>
              <a:rPr lang="en-GB" sz="1200" b="0" dirty="0">
                <a:solidFill>
                  <a:schemeClr val="tx1"/>
                </a:solidFill>
                <a:highlight>
                  <a:srgbClr val="FFFF00"/>
                </a:highlight>
                <a:hlinkClick r:id="rId7"/>
              </a:rPr>
              <a:t>/event/581417/contributions/2558346/attachments/1465881/2266161/2017_05_Philadelphia_MPGD2017ConferenceSummary_25052017_MS.pdf</a:t>
            </a:r>
            <a:endParaRPr lang="en-GB" sz="1200" b="0" dirty="0">
              <a:solidFill>
                <a:schemeClr val="tx1"/>
              </a:solidFill>
              <a:highlight>
                <a:srgbClr val="FFFF00"/>
              </a:highlight>
            </a:endParaRPr>
          </a:p>
        </p:txBody>
      </p:sp>
      <p:sp>
        <p:nvSpPr>
          <p:cNvPr id="22" name="TextBox 21">
            <a:extLst>
              <a:ext uri="{FF2B5EF4-FFF2-40B4-BE49-F238E27FC236}">
                <a16:creationId xmlns:a16="http://schemas.microsoft.com/office/drawing/2014/main" id="{A86F2F85-5BAA-7B32-D126-8F3C083332E7}"/>
              </a:ext>
            </a:extLst>
          </p:cNvPr>
          <p:cNvSpPr txBox="1"/>
          <p:nvPr/>
        </p:nvSpPr>
        <p:spPr>
          <a:xfrm>
            <a:off x="2886886" y="5590660"/>
            <a:ext cx="5639172" cy="369332"/>
          </a:xfrm>
          <a:prstGeom prst="rect">
            <a:avLst/>
          </a:prstGeom>
          <a:solidFill>
            <a:srgbClr val="00329E"/>
          </a:solidFill>
        </p:spPr>
        <p:txBody>
          <a:bodyPr wrap="none" rtlCol="0">
            <a:spAutoFit/>
          </a:bodyPr>
          <a:lstStyle/>
          <a:p>
            <a:r>
              <a:rPr lang="en-US" b="1" dirty="0">
                <a:solidFill>
                  <a:srgbClr val="FFFF00"/>
                </a:solidFill>
              </a:rPr>
              <a:t>This list is now almost 8 years old, is time to update it </a:t>
            </a:r>
            <a:r>
              <a:rPr lang="en-US" b="1" dirty="0">
                <a:solidFill>
                  <a:srgbClr val="FFFF00"/>
                </a:solidFill>
                <a:sym typeface="Wingdings" pitchFamily="2" charset="2"/>
              </a:rPr>
              <a:t> </a:t>
            </a:r>
            <a:r>
              <a:rPr lang="en-US" b="1" dirty="0">
                <a:solidFill>
                  <a:srgbClr val="FFFF00"/>
                </a:solidFill>
              </a:rPr>
              <a:t> </a:t>
            </a:r>
          </a:p>
        </p:txBody>
      </p:sp>
    </p:spTree>
    <p:extLst>
      <p:ext uri="{BB962C8B-B14F-4D97-AF65-F5344CB8AC3E}">
        <p14:creationId xmlns:p14="http://schemas.microsoft.com/office/powerpoint/2010/main" val="234325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9815373" cy="553998"/>
          </a:xfrm>
        </p:spPr>
        <p:txBody>
          <a:bodyPr/>
          <a:lstStyle/>
          <a:p>
            <a:r>
              <a:rPr lang="en-US" dirty="0"/>
              <a:t>The MPGD family and their applications </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2895600" y="6489455"/>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11</a:t>
            </a:fld>
            <a:endParaRPr lang="en-US" spc="-5" dirty="0"/>
          </a:p>
        </p:txBody>
      </p:sp>
      <p:grpSp>
        <p:nvGrpSpPr>
          <p:cNvPr id="6" name="Group 5">
            <a:extLst>
              <a:ext uri="{FF2B5EF4-FFF2-40B4-BE49-F238E27FC236}">
                <a16:creationId xmlns:a16="http://schemas.microsoft.com/office/drawing/2014/main" id="{555D1ECD-155A-7789-B8EF-8255BB3399D8}"/>
              </a:ext>
            </a:extLst>
          </p:cNvPr>
          <p:cNvGrpSpPr/>
          <p:nvPr/>
        </p:nvGrpSpPr>
        <p:grpSpPr>
          <a:xfrm>
            <a:off x="609600" y="731747"/>
            <a:ext cx="10793412" cy="5372651"/>
            <a:chOff x="536407" y="929736"/>
            <a:chExt cx="8992597" cy="4432808"/>
          </a:xfrm>
        </p:grpSpPr>
        <p:pic>
          <p:nvPicPr>
            <p:cNvPr id="7" name="Picture 6">
              <a:extLst>
                <a:ext uri="{FF2B5EF4-FFF2-40B4-BE49-F238E27FC236}">
                  <a16:creationId xmlns:a16="http://schemas.microsoft.com/office/drawing/2014/main" id="{16C33BBB-A6AB-74E0-8716-4E1685EBB2B8}"/>
                </a:ext>
              </a:extLst>
            </p:cNvPr>
            <p:cNvPicPr>
              <a:picLocks noChangeAspect="1"/>
            </p:cNvPicPr>
            <p:nvPr/>
          </p:nvPicPr>
          <p:blipFill>
            <a:blip r:embed="rId2"/>
            <a:stretch>
              <a:fillRect/>
            </a:stretch>
          </p:blipFill>
          <p:spPr>
            <a:xfrm>
              <a:off x="536407" y="1083787"/>
              <a:ext cx="2677206" cy="2038061"/>
            </a:xfrm>
            <a:prstGeom prst="rect">
              <a:avLst/>
            </a:prstGeom>
          </p:spPr>
        </p:pic>
        <p:pic>
          <p:nvPicPr>
            <p:cNvPr id="8" name="Picture 7">
              <a:extLst>
                <a:ext uri="{FF2B5EF4-FFF2-40B4-BE49-F238E27FC236}">
                  <a16:creationId xmlns:a16="http://schemas.microsoft.com/office/drawing/2014/main" id="{3C72E9A4-922B-ED84-DA04-C6043D4312F0}"/>
                </a:ext>
              </a:extLst>
            </p:cNvPr>
            <p:cNvPicPr>
              <a:picLocks noChangeAspect="1"/>
            </p:cNvPicPr>
            <p:nvPr/>
          </p:nvPicPr>
          <p:blipFill>
            <a:blip r:embed="rId3"/>
            <a:stretch>
              <a:fillRect/>
            </a:stretch>
          </p:blipFill>
          <p:spPr>
            <a:xfrm>
              <a:off x="3525293" y="964903"/>
              <a:ext cx="2815419" cy="2089834"/>
            </a:xfrm>
            <a:prstGeom prst="rect">
              <a:avLst/>
            </a:prstGeom>
          </p:spPr>
        </p:pic>
        <p:pic>
          <p:nvPicPr>
            <p:cNvPr id="9" name="Picture 8">
              <a:extLst>
                <a:ext uri="{FF2B5EF4-FFF2-40B4-BE49-F238E27FC236}">
                  <a16:creationId xmlns:a16="http://schemas.microsoft.com/office/drawing/2014/main" id="{AE490A0F-73B2-2622-5797-E0985290D79F}"/>
                </a:ext>
              </a:extLst>
            </p:cNvPr>
            <p:cNvPicPr>
              <a:picLocks noChangeAspect="1"/>
            </p:cNvPicPr>
            <p:nvPr/>
          </p:nvPicPr>
          <p:blipFill>
            <a:blip r:embed="rId4"/>
            <a:stretch>
              <a:fillRect/>
            </a:stretch>
          </p:blipFill>
          <p:spPr>
            <a:xfrm>
              <a:off x="6652393" y="929736"/>
              <a:ext cx="2818802" cy="2125001"/>
            </a:xfrm>
            <a:prstGeom prst="rect">
              <a:avLst/>
            </a:prstGeom>
          </p:spPr>
        </p:pic>
        <p:pic>
          <p:nvPicPr>
            <p:cNvPr id="10" name="Picture 9">
              <a:extLst>
                <a:ext uri="{FF2B5EF4-FFF2-40B4-BE49-F238E27FC236}">
                  <a16:creationId xmlns:a16="http://schemas.microsoft.com/office/drawing/2014/main" id="{11237266-812A-5AD3-FC1D-6D5D9509EE13}"/>
                </a:ext>
              </a:extLst>
            </p:cNvPr>
            <p:cNvPicPr>
              <a:picLocks noChangeAspect="1"/>
            </p:cNvPicPr>
            <p:nvPr/>
          </p:nvPicPr>
          <p:blipFill>
            <a:blip r:embed="rId5"/>
            <a:stretch>
              <a:fillRect/>
            </a:stretch>
          </p:blipFill>
          <p:spPr>
            <a:xfrm>
              <a:off x="536407" y="3222884"/>
              <a:ext cx="2791410" cy="2089333"/>
            </a:xfrm>
            <a:prstGeom prst="rect">
              <a:avLst/>
            </a:prstGeom>
          </p:spPr>
        </p:pic>
        <p:pic>
          <p:nvPicPr>
            <p:cNvPr id="11" name="Picture 10">
              <a:extLst>
                <a:ext uri="{FF2B5EF4-FFF2-40B4-BE49-F238E27FC236}">
                  <a16:creationId xmlns:a16="http://schemas.microsoft.com/office/drawing/2014/main" id="{1A9DEA66-1A47-0F32-C94A-065786FF6A9F}"/>
                </a:ext>
              </a:extLst>
            </p:cNvPr>
            <p:cNvPicPr>
              <a:picLocks noChangeAspect="1"/>
            </p:cNvPicPr>
            <p:nvPr/>
          </p:nvPicPr>
          <p:blipFill>
            <a:blip r:embed="rId6"/>
            <a:stretch>
              <a:fillRect/>
            </a:stretch>
          </p:blipFill>
          <p:spPr>
            <a:xfrm>
              <a:off x="3570440" y="3222884"/>
              <a:ext cx="2770272" cy="2089332"/>
            </a:xfrm>
            <a:prstGeom prst="rect">
              <a:avLst/>
            </a:prstGeom>
          </p:spPr>
        </p:pic>
        <p:pic>
          <p:nvPicPr>
            <p:cNvPr id="12" name="Picture 11">
              <a:extLst>
                <a:ext uri="{FF2B5EF4-FFF2-40B4-BE49-F238E27FC236}">
                  <a16:creationId xmlns:a16="http://schemas.microsoft.com/office/drawing/2014/main" id="{F26A0A16-7EA4-8D19-4BB3-94B251ED362D}"/>
                </a:ext>
              </a:extLst>
            </p:cNvPr>
            <p:cNvPicPr>
              <a:picLocks noChangeAspect="1"/>
            </p:cNvPicPr>
            <p:nvPr/>
          </p:nvPicPr>
          <p:blipFill>
            <a:blip r:embed="rId7"/>
            <a:stretch>
              <a:fillRect/>
            </a:stretch>
          </p:blipFill>
          <p:spPr>
            <a:xfrm>
              <a:off x="6652392" y="3222883"/>
              <a:ext cx="2876612" cy="2139661"/>
            </a:xfrm>
            <a:prstGeom prst="rect">
              <a:avLst/>
            </a:prstGeom>
          </p:spPr>
        </p:pic>
      </p:grpSp>
    </p:spTree>
    <p:extLst>
      <p:ext uri="{BB962C8B-B14F-4D97-AF65-F5344CB8AC3E}">
        <p14:creationId xmlns:p14="http://schemas.microsoft.com/office/powerpoint/2010/main" val="118734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37DB-6CBE-43F7-6CE6-DB185241F1D3}"/>
              </a:ext>
            </a:extLst>
          </p:cNvPr>
          <p:cNvSpPr>
            <a:spLocks noGrp="1"/>
          </p:cNvSpPr>
          <p:nvPr>
            <p:ph type="title"/>
          </p:nvPr>
        </p:nvSpPr>
        <p:spPr/>
        <p:txBody>
          <a:bodyPr/>
          <a:lstStyle/>
          <a:p>
            <a:r>
              <a:rPr lang="en-US" dirty="0"/>
              <a:t>Micromegas</a:t>
            </a:r>
          </a:p>
        </p:txBody>
      </p:sp>
      <p:sp>
        <p:nvSpPr>
          <p:cNvPr id="4" name="Footer Placeholder 3">
            <a:extLst>
              <a:ext uri="{FF2B5EF4-FFF2-40B4-BE49-F238E27FC236}">
                <a16:creationId xmlns:a16="http://schemas.microsoft.com/office/drawing/2014/main" id="{BB22040E-89F4-1CA7-98DD-EFE7F6FA6F9C}"/>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7F1A1652-E222-91BD-03CE-624E0A529050}"/>
              </a:ext>
            </a:extLst>
          </p:cNvPr>
          <p:cNvSpPr>
            <a:spLocks noGrp="1"/>
          </p:cNvSpPr>
          <p:nvPr>
            <p:ph type="sldNum" sz="quarter" idx="7"/>
          </p:nvPr>
        </p:nvSpPr>
        <p:spPr/>
        <p:txBody>
          <a:bodyPr/>
          <a:lstStyle/>
          <a:p>
            <a:pPr marL="38100">
              <a:lnSpc>
                <a:spcPct val="100000"/>
              </a:lnSpc>
            </a:pPr>
            <a:fld id="{81D60167-4931-47E6-BA6A-407CBD079E47}" type="slidenum">
              <a:rPr lang="en-US" spc="-5" smtClean="0"/>
              <a:t>12</a:t>
            </a:fld>
            <a:endParaRPr lang="en-US" spc="-5" dirty="0"/>
          </a:p>
        </p:txBody>
      </p:sp>
      <p:pic>
        <p:nvPicPr>
          <p:cNvPr id="7" name="Picture 6" descr="A person smiling for the camera&#10;&#10;Description automatically generated">
            <a:extLst>
              <a:ext uri="{FF2B5EF4-FFF2-40B4-BE49-F238E27FC236}">
                <a16:creationId xmlns:a16="http://schemas.microsoft.com/office/drawing/2014/main" id="{2CEE3FC7-E68B-0B10-91BD-9F613C105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5399" y="76200"/>
            <a:ext cx="1738376" cy="2323250"/>
          </a:xfrm>
          <a:prstGeom prst="rect">
            <a:avLst/>
          </a:prstGeom>
        </p:spPr>
      </p:pic>
      <p:sp>
        <p:nvSpPr>
          <p:cNvPr id="8" name="TextBox 7">
            <a:extLst>
              <a:ext uri="{FF2B5EF4-FFF2-40B4-BE49-F238E27FC236}">
                <a16:creationId xmlns:a16="http://schemas.microsoft.com/office/drawing/2014/main" id="{21E74D09-EC46-19AB-A626-1423FE31BCBF}"/>
              </a:ext>
            </a:extLst>
          </p:cNvPr>
          <p:cNvSpPr txBox="1"/>
          <p:nvPr/>
        </p:nvSpPr>
        <p:spPr>
          <a:xfrm>
            <a:off x="10500988" y="2453866"/>
            <a:ext cx="1594287" cy="369332"/>
          </a:xfrm>
          <a:prstGeom prst="rect">
            <a:avLst/>
          </a:prstGeom>
          <a:noFill/>
        </p:spPr>
        <p:txBody>
          <a:bodyPr wrap="square">
            <a:spAutoFit/>
          </a:bodyPr>
          <a:lstStyle/>
          <a:p>
            <a:r>
              <a:rPr lang="en-US" b="1" dirty="0">
                <a:solidFill>
                  <a:srgbClr val="FF0000"/>
                </a:solidFill>
              </a:rPr>
              <a:t>Y. Giomataris</a:t>
            </a:r>
          </a:p>
        </p:txBody>
      </p:sp>
      <p:grpSp>
        <p:nvGrpSpPr>
          <p:cNvPr id="9" name="Group 8">
            <a:extLst>
              <a:ext uri="{FF2B5EF4-FFF2-40B4-BE49-F238E27FC236}">
                <a16:creationId xmlns:a16="http://schemas.microsoft.com/office/drawing/2014/main" id="{E159D425-8B1D-B7AF-3CC0-8FCF352E3BFC}"/>
              </a:ext>
            </a:extLst>
          </p:cNvPr>
          <p:cNvGrpSpPr/>
          <p:nvPr/>
        </p:nvGrpSpPr>
        <p:grpSpPr>
          <a:xfrm>
            <a:off x="1905000" y="990600"/>
            <a:ext cx="7959191" cy="5251337"/>
            <a:chOff x="2515730" y="1163751"/>
            <a:chExt cx="7959191" cy="5251337"/>
          </a:xfrm>
        </p:grpSpPr>
        <p:pic>
          <p:nvPicPr>
            <p:cNvPr id="10" name="Picture 2">
              <a:extLst>
                <a:ext uri="{FF2B5EF4-FFF2-40B4-BE49-F238E27FC236}">
                  <a16:creationId xmlns:a16="http://schemas.microsoft.com/office/drawing/2014/main" id="{497C9AF5-B118-0B03-2168-5714B3250E42}"/>
                </a:ext>
              </a:extLst>
            </p:cNvPr>
            <p:cNvPicPr>
              <a:picLocks noChangeAspect="1" noChangeArrowheads="1"/>
            </p:cNvPicPr>
            <p:nvPr/>
          </p:nvPicPr>
          <p:blipFill>
            <a:blip r:embed="rId3" cstate="print"/>
            <a:srcRect/>
            <a:stretch>
              <a:fillRect/>
            </a:stretch>
          </p:blipFill>
          <p:spPr bwMode="auto">
            <a:xfrm>
              <a:off x="2515730" y="1163751"/>
              <a:ext cx="7959191" cy="5251337"/>
            </a:xfrm>
            <a:prstGeom prst="rect">
              <a:avLst/>
            </a:prstGeom>
            <a:noFill/>
            <a:ln w="9525">
              <a:noFill/>
              <a:miter lim="800000"/>
              <a:headEnd/>
              <a:tailEnd/>
            </a:ln>
          </p:spPr>
        </p:pic>
        <p:sp>
          <p:nvSpPr>
            <p:cNvPr id="11" name="ZoneTexte 6">
              <a:extLst>
                <a:ext uri="{FF2B5EF4-FFF2-40B4-BE49-F238E27FC236}">
                  <a16:creationId xmlns:a16="http://schemas.microsoft.com/office/drawing/2014/main" id="{BCFC381F-4512-FA11-8CFA-5A6783811759}"/>
                </a:ext>
              </a:extLst>
            </p:cNvPr>
            <p:cNvSpPr txBox="1"/>
            <p:nvPr/>
          </p:nvSpPr>
          <p:spPr>
            <a:xfrm>
              <a:off x="8492490" y="4834890"/>
              <a:ext cx="1577340" cy="323612"/>
            </a:xfrm>
            <a:prstGeom prst="rect">
              <a:avLst/>
            </a:prstGeom>
            <a:solidFill>
              <a:srgbClr val="0070C0">
                <a:alpha val="16863"/>
              </a:srgbClr>
            </a:solidFill>
          </p:spPr>
          <p:txBody>
            <a:bodyPr wrap="square" rtlCol="0">
              <a:spAutoFit/>
            </a:bodyPr>
            <a:lstStyle/>
            <a:p>
              <a:endParaRPr lang="fr-FR" dirty="0"/>
            </a:p>
          </p:txBody>
        </p:sp>
        <p:sp>
          <p:nvSpPr>
            <p:cNvPr id="12" name="ZoneTexte 7">
              <a:extLst>
                <a:ext uri="{FF2B5EF4-FFF2-40B4-BE49-F238E27FC236}">
                  <a16:creationId xmlns:a16="http://schemas.microsoft.com/office/drawing/2014/main" id="{2B9630D0-E78C-6771-37C1-16186E18FD36}"/>
                </a:ext>
              </a:extLst>
            </p:cNvPr>
            <p:cNvSpPr txBox="1"/>
            <p:nvPr/>
          </p:nvSpPr>
          <p:spPr>
            <a:xfrm>
              <a:off x="2823210" y="4996696"/>
              <a:ext cx="4160520" cy="323612"/>
            </a:xfrm>
            <a:prstGeom prst="rect">
              <a:avLst/>
            </a:prstGeom>
            <a:solidFill>
              <a:srgbClr val="0070C0">
                <a:alpha val="16863"/>
              </a:srgbClr>
            </a:solidFill>
          </p:spPr>
          <p:txBody>
            <a:bodyPr wrap="square" rtlCol="0">
              <a:spAutoFit/>
            </a:bodyPr>
            <a:lstStyle/>
            <a:p>
              <a:endParaRPr lang="fr-FR" dirty="0"/>
            </a:p>
          </p:txBody>
        </p:sp>
        <p:sp>
          <p:nvSpPr>
            <p:cNvPr id="13" name="ZoneTexte 9">
              <a:extLst>
                <a:ext uri="{FF2B5EF4-FFF2-40B4-BE49-F238E27FC236}">
                  <a16:creationId xmlns:a16="http://schemas.microsoft.com/office/drawing/2014/main" id="{D1AC2F42-48B9-7F90-FE67-21AAAA962B3D}"/>
                </a:ext>
              </a:extLst>
            </p:cNvPr>
            <p:cNvSpPr txBox="1"/>
            <p:nvPr/>
          </p:nvSpPr>
          <p:spPr>
            <a:xfrm>
              <a:off x="7821930" y="5544086"/>
              <a:ext cx="2247900" cy="323612"/>
            </a:xfrm>
            <a:prstGeom prst="rect">
              <a:avLst/>
            </a:prstGeom>
            <a:solidFill>
              <a:srgbClr val="0070C0">
                <a:alpha val="16863"/>
              </a:srgbClr>
            </a:solidFill>
          </p:spPr>
          <p:txBody>
            <a:bodyPr wrap="square" rtlCol="0">
              <a:spAutoFit/>
            </a:bodyPr>
            <a:lstStyle/>
            <a:p>
              <a:endParaRPr lang="fr-FR" dirty="0"/>
            </a:p>
          </p:txBody>
        </p:sp>
        <p:sp>
          <p:nvSpPr>
            <p:cNvPr id="14" name="ZoneTexte 10">
              <a:extLst>
                <a:ext uri="{FF2B5EF4-FFF2-40B4-BE49-F238E27FC236}">
                  <a16:creationId xmlns:a16="http://schemas.microsoft.com/office/drawing/2014/main" id="{6311D1BC-706A-DCA6-0A18-F1A42DA95BA4}"/>
                </a:ext>
              </a:extLst>
            </p:cNvPr>
            <p:cNvSpPr txBox="1"/>
            <p:nvPr/>
          </p:nvSpPr>
          <p:spPr>
            <a:xfrm>
              <a:off x="7392631" y="5189488"/>
              <a:ext cx="1282739" cy="323612"/>
            </a:xfrm>
            <a:prstGeom prst="rect">
              <a:avLst/>
            </a:prstGeom>
            <a:solidFill>
              <a:srgbClr val="0070C0">
                <a:alpha val="16863"/>
              </a:srgbClr>
            </a:solidFill>
          </p:spPr>
          <p:txBody>
            <a:bodyPr wrap="square" rtlCol="0">
              <a:spAutoFit/>
            </a:bodyPr>
            <a:lstStyle/>
            <a:p>
              <a:endParaRPr lang="fr-FR" dirty="0"/>
            </a:p>
          </p:txBody>
        </p:sp>
        <p:sp>
          <p:nvSpPr>
            <p:cNvPr id="15" name="ZoneTexte 11">
              <a:extLst>
                <a:ext uri="{FF2B5EF4-FFF2-40B4-BE49-F238E27FC236}">
                  <a16:creationId xmlns:a16="http://schemas.microsoft.com/office/drawing/2014/main" id="{20C877CF-56DB-A005-8F62-911B4D633AFC}"/>
                </a:ext>
              </a:extLst>
            </p:cNvPr>
            <p:cNvSpPr txBox="1"/>
            <p:nvPr/>
          </p:nvSpPr>
          <p:spPr>
            <a:xfrm>
              <a:off x="2823210" y="5721430"/>
              <a:ext cx="1748790" cy="323612"/>
            </a:xfrm>
            <a:prstGeom prst="rect">
              <a:avLst/>
            </a:prstGeom>
            <a:solidFill>
              <a:srgbClr val="0070C0">
                <a:alpha val="16863"/>
              </a:srgbClr>
            </a:solidFill>
          </p:spPr>
          <p:txBody>
            <a:bodyPr wrap="square" rtlCol="0">
              <a:spAutoFit/>
            </a:bodyPr>
            <a:lstStyle/>
            <a:p>
              <a:endParaRPr lang="fr-FR" dirty="0"/>
            </a:p>
          </p:txBody>
        </p:sp>
      </p:grpSp>
    </p:spTree>
    <p:extLst>
      <p:ext uri="{BB962C8B-B14F-4D97-AF65-F5344CB8AC3E}">
        <p14:creationId xmlns:p14="http://schemas.microsoft.com/office/powerpoint/2010/main" val="535825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Micromegas: Detector Principles</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13</a:t>
            </a:fld>
            <a:endParaRPr lang="en-US" spc="-5" dirty="0"/>
          </a:p>
        </p:txBody>
      </p:sp>
      <p:sp>
        <p:nvSpPr>
          <p:cNvPr id="3" name="Content Placeholder 5">
            <a:extLst>
              <a:ext uri="{FF2B5EF4-FFF2-40B4-BE49-F238E27FC236}">
                <a16:creationId xmlns:a16="http://schemas.microsoft.com/office/drawing/2014/main" id="{252CBBBB-D586-D8B3-3C50-1FDC735E80AD}"/>
              </a:ext>
            </a:extLst>
          </p:cNvPr>
          <p:cNvSpPr txBox="1">
            <a:spLocks/>
          </p:cNvSpPr>
          <p:nvPr/>
        </p:nvSpPr>
        <p:spPr>
          <a:xfrm>
            <a:off x="370690" y="1098665"/>
            <a:ext cx="6792110" cy="2094504"/>
          </a:xfrm>
          <a:prstGeom prst="rect">
            <a:avLst/>
          </a:prstGeom>
        </p:spPr>
        <p:txBody>
          <a:bodyPr wrap="square" lIns="0" tIns="0" rIns="0" bIns="0">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buClr>
                <a:srgbClr val="00329E"/>
              </a:buClr>
              <a:buFont typeface="Wingdings" charset="2"/>
              <a:buChar char="§"/>
            </a:pPr>
            <a:r>
              <a:rPr lang="en-US" kern="0" dirty="0">
                <a:latin typeface="Times New Roman" panose="02020603050405020304" pitchFamily="18" charset="0"/>
                <a:ea typeface="ＭＳ Ｐゴシック" charset="0"/>
                <a:cs typeface="Times New Roman" panose="02020603050405020304" pitchFamily="18" charset="0"/>
              </a:rPr>
              <a:t>Micromegas are parallel-plate chambers where the amplification takes place in a thin gap, separated from the conversion region by a fine metallic mesh</a:t>
            </a:r>
          </a:p>
          <a:p>
            <a:pPr algn="just">
              <a:buClr>
                <a:srgbClr val="00329E"/>
              </a:buClr>
              <a:buFont typeface="Wingdings" charset="2"/>
              <a:buChar char="§"/>
            </a:pPr>
            <a:endParaRPr lang="en-US" sz="800" kern="0" dirty="0">
              <a:latin typeface="Times New Roman" panose="02020603050405020304" pitchFamily="18" charset="0"/>
              <a:ea typeface="ＭＳ Ｐゴシック" charset="0"/>
              <a:cs typeface="Times New Roman" panose="02020603050405020304" pitchFamily="18" charset="0"/>
            </a:endParaRPr>
          </a:p>
          <a:p>
            <a:pPr algn="just">
              <a:buClr>
                <a:srgbClr val="00329E"/>
              </a:buClr>
              <a:buFont typeface="Wingdings" charset="2"/>
              <a:buChar char="§"/>
            </a:pPr>
            <a:r>
              <a:rPr lang="en-US" kern="0" dirty="0">
                <a:latin typeface="Times New Roman" panose="02020603050405020304" pitchFamily="18" charset="0"/>
                <a:ea typeface="ＭＳ Ｐゴシック" charset="0"/>
                <a:cs typeface="Times New Roman" panose="02020603050405020304" pitchFamily="18" charset="0"/>
              </a:rPr>
              <a:t>The thin amplification gap  (short drift times and fast absorption of the positive ions) makes it particularly suited for high-rate applications</a:t>
            </a:r>
          </a:p>
        </p:txBody>
      </p:sp>
      <p:grpSp>
        <p:nvGrpSpPr>
          <p:cNvPr id="15" name="Group 14">
            <a:extLst>
              <a:ext uri="{FF2B5EF4-FFF2-40B4-BE49-F238E27FC236}">
                <a16:creationId xmlns:a16="http://schemas.microsoft.com/office/drawing/2014/main" id="{F7C80CB6-E954-2153-43CB-28E31ECCEF02}"/>
              </a:ext>
            </a:extLst>
          </p:cNvPr>
          <p:cNvGrpSpPr/>
          <p:nvPr/>
        </p:nvGrpSpPr>
        <p:grpSpPr>
          <a:xfrm>
            <a:off x="370690" y="2971800"/>
            <a:ext cx="6334910" cy="2304256"/>
            <a:chOff x="395536" y="3481200"/>
            <a:chExt cx="8429746" cy="2304256"/>
          </a:xfrm>
        </p:grpSpPr>
        <p:pic>
          <p:nvPicPr>
            <p:cNvPr id="16" name="Picture 2">
              <a:extLst>
                <a:ext uri="{FF2B5EF4-FFF2-40B4-BE49-F238E27FC236}">
                  <a16:creationId xmlns:a16="http://schemas.microsoft.com/office/drawing/2014/main" id="{AC49F6E8-2D41-F5D6-B14A-EEC33F5B8C7E}"/>
                </a:ext>
              </a:extLst>
            </p:cNvPr>
            <p:cNvPicPr>
              <a:picLocks noChangeAspect="1" noChangeArrowheads="1"/>
            </p:cNvPicPr>
            <p:nvPr/>
          </p:nvPicPr>
          <p:blipFill>
            <a:blip r:embed="rId2" cstate="print"/>
            <a:srcRect/>
            <a:stretch>
              <a:fillRect/>
            </a:stretch>
          </p:blipFill>
          <p:spPr bwMode="auto">
            <a:xfrm>
              <a:off x="395536" y="3481200"/>
              <a:ext cx="7632848" cy="2304256"/>
            </a:xfrm>
            <a:prstGeom prst="rect">
              <a:avLst/>
            </a:prstGeom>
            <a:noFill/>
            <a:ln w="9525">
              <a:noFill/>
              <a:miter lim="800000"/>
              <a:headEnd/>
              <a:tailEnd/>
            </a:ln>
          </p:spPr>
        </p:pic>
        <p:sp>
          <p:nvSpPr>
            <p:cNvPr id="17" name="CasellaDiTesto 24">
              <a:extLst>
                <a:ext uri="{FF2B5EF4-FFF2-40B4-BE49-F238E27FC236}">
                  <a16:creationId xmlns:a16="http://schemas.microsoft.com/office/drawing/2014/main" id="{D5227ADE-0F45-20B2-C97E-7407A541B45E}"/>
                </a:ext>
              </a:extLst>
            </p:cNvPr>
            <p:cNvSpPr txBox="1"/>
            <p:nvPr/>
          </p:nvSpPr>
          <p:spPr>
            <a:xfrm>
              <a:off x="8029871" y="3635732"/>
              <a:ext cx="795411" cy="369332"/>
            </a:xfrm>
            <a:prstGeom prst="rect">
              <a:avLst/>
            </a:prstGeom>
            <a:noFill/>
          </p:spPr>
          <p:txBody>
            <a:bodyPr wrap="none" rtlCol="0">
              <a:spAutoFit/>
            </a:bodyPr>
            <a:lstStyle/>
            <a:p>
              <a:r>
                <a:rPr lang="en-GB" b="1" dirty="0">
                  <a:solidFill>
                    <a:srgbClr val="FF0000"/>
                  </a:solidFill>
                </a:rPr>
                <a:t>-800 V</a:t>
              </a:r>
            </a:p>
          </p:txBody>
        </p:sp>
        <p:sp>
          <p:nvSpPr>
            <p:cNvPr id="18" name="CasellaDiTesto 25">
              <a:extLst>
                <a:ext uri="{FF2B5EF4-FFF2-40B4-BE49-F238E27FC236}">
                  <a16:creationId xmlns:a16="http://schemas.microsoft.com/office/drawing/2014/main" id="{8286F2CD-49E7-8680-7419-0A10287FA69B}"/>
                </a:ext>
              </a:extLst>
            </p:cNvPr>
            <p:cNvSpPr txBox="1"/>
            <p:nvPr/>
          </p:nvSpPr>
          <p:spPr>
            <a:xfrm>
              <a:off x="8028384" y="4653136"/>
              <a:ext cx="795411" cy="369332"/>
            </a:xfrm>
            <a:prstGeom prst="rect">
              <a:avLst/>
            </a:prstGeom>
            <a:noFill/>
          </p:spPr>
          <p:txBody>
            <a:bodyPr wrap="none" rtlCol="0">
              <a:spAutoFit/>
            </a:bodyPr>
            <a:lstStyle/>
            <a:p>
              <a:r>
                <a:rPr lang="en-GB" b="1" dirty="0">
                  <a:solidFill>
                    <a:srgbClr val="FF0000"/>
                  </a:solidFill>
                </a:rPr>
                <a:t>-550 V</a:t>
              </a:r>
            </a:p>
          </p:txBody>
        </p:sp>
        <p:cxnSp>
          <p:nvCxnSpPr>
            <p:cNvPr id="19" name="Connettore 1 32">
              <a:extLst>
                <a:ext uri="{FF2B5EF4-FFF2-40B4-BE49-F238E27FC236}">
                  <a16:creationId xmlns:a16="http://schemas.microsoft.com/office/drawing/2014/main" id="{76AFE26E-5CED-D302-BCEE-7CBEDF9378F2}"/>
                </a:ext>
              </a:extLst>
            </p:cNvPr>
            <p:cNvCxnSpPr/>
            <p:nvPr/>
          </p:nvCxnSpPr>
          <p:spPr>
            <a:xfrm flipH="1">
              <a:off x="3851920" y="5229200"/>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1 35">
              <a:extLst>
                <a:ext uri="{FF2B5EF4-FFF2-40B4-BE49-F238E27FC236}">
                  <a16:creationId xmlns:a16="http://schemas.microsoft.com/office/drawing/2014/main" id="{23529AD3-4CE6-C481-E382-AF548B316039}"/>
                </a:ext>
              </a:extLst>
            </p:cNvPr>
            <p:cNvCxnSpPr>
              <a:cxnSpLocks/>
            </p:cNvCxnSpPr>
            <p:nvPr/>
          </p:nvCxnSpPr>
          <p:spPr>
            <a:xfrm>
              <a:off x="3851920" y="5229200"/>
              <a:ext cx="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1 37">
              <a:extLst>
                <a:ext uri="{FF2B5EF4-FFF2-40B4-BE49-F238E27FC236}">
                  <a16:creationId xmlns:a16="http://schemas.microsoft.com/office/drawing/2014/main" id="{31822A3C-5A82-C170-E6F8-20EC1FD1390A}"/>
                </a:ext>
              </a:extLst>
            </p:cNvPr>
            <p:cNvCxnSpPr/>
            <p:nvPr/>
          </p:nvCxnSpPr>
          <p:spPr>
            <a:xfrm>
              <a:off x="3707904" y="5517232"/>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39">
              <a:extLst>
                <a:ext uri="{FF2B5EF4-FFF2-40B4-BE49-F238E27FC236}">
                  <a16:creationId xmlns:a16="http://schemas.microsoft.com/office/drawing/2014/main" id="{D900628C-6326-4F79-DCF8-31BCF2227944}"/>
                </a:ext>
              </a:extLst>
            </p:cNvPr>
            <p:cNvCxnSpPr/>
            <p:nvPr/>
          </p:nvCxnSpPr>
          <p:spPr>
            <a:xfrm>
              <a:off x="3779912" y="558924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42">
              <a:extLst>
                <a:ext uri="{FF2B5EF4-FFF2-40B4-BE49-F238E27FC236}">
                  <a16:creationId xmlns:a16="http://schemas.microsoft.com/office/drawing/2014/main" id="{A5B96346-D40A-542C-3123-5ECFA28CD545}"/>
                </a:ext>
              </a:extLst>
            </p:cNvPr>
            <p:cNvCxnSpPr/>
            <p:nvPr/>
          </p:nvCxnSpPr>
          <p:spPr>
            <a:xfrm>
              <a:off x="3816000" y="5661248"/>
              <a:ext cx="72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2 46">
              <a:extLst>
                <a:ext uri="{FF2B5EF4-FFF2-40B4-BE49-F238E27FC236}">
                  <a16:creationId xmlns:a16="http://schemas.microsoft.com/office/drawing/2014/main" id="{B2606453-AEA1-8F22-295F-7C91B314B2E4}"/>
                </a:ext>
              </a:extLst>
            </p:cNvPr>
            <p:cNvCxnSpPr/>
            <p:nvPr/>
          </p:nvCxnSpPr>
          <p:spPr>
            <a:xfrm flipH="1">
              <a:off x="7812360" y="4077072"/>
              <a:ext cx="43204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49">
              <a:extLst>
                <a:ext uri="{FF2B5EF4-FFF2-40B4-BE49-F238E27FC236}">
                  <a16:creationId xmlns:a16="http://schemas.microsoft.com/office/drawing/2014/main" id="{CC92EF6B-E5C7-2B09-1EC5-46C14D2AA356}"/>
                </a:ext>
              </a:extLst>
            </p:cNvPr>
            <p:cNvCxnSpPr/>
            <p:nvPr/>
          </p:nvCxnSpPr>
          <p:spPr>
            <a:xfrm flipH="1">
              <a:off x="7879570" y="5013176"/>
              <a:ext cx="43204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0" name="object 7">
            <a:extLst>
              <a:ext uri="{FF2B5EF4-FFF2-40B4-BE49-F238E27FC236}">
                <a16:creationId xmlns:a16="http://schemas.microsoft.com/office/drawing/2014/main" id="{7C25559C-2EEB-E565-0ECF-674E24FA0E40}"/>
              </a:ext>
            </a:extLst>
          </p:cNvPr>
          <p:cNvPicPr/>
          <p:nvPr/>
        </p:nvPicPr>
        <p:blipFill>
          <a:blip r:embed="rId3" cstate="print"/>
          <a:stretch>
            <a:fillRect/>
          </a:stretch>
        </p:blipFill>
        <p:spPr>
          <a:xfrm>
            <a:off x="8417551" y="1362691"/>
            <a:ext cx="3231163" cy="1819752"/>
          </a:xfrm>
          <a:prstGeom prst="rect">
            <a:avLst/>
          </a:prstGeom>
        </p:spPr>
      </p:pic>
      <p:grpSp>
        <p:nvGrpSpPr>
          <p:cNvPr id="31" name="Group 30">
            <a:extLst>
              <a:ext uri="{FF2B5EF4-FFF2-40B4-BE49-F238E27FC236}">
                <a16:creationId xmlns:a16="http://schemas.microsoft.com/office/drawing/2014/main" id="{50944A3A-8076-5A3C-9543-EECF0ABB4DA9}"/>
              </a:ext>
            </a:extLst>
          </p:cNvPr>
          <p:cNvGrpSpPr/>
          <p:nvPr/>
        </p:nvGrpSpPr>
        <p:grpSpPr>
          <a:xfrm>
            <a:off x="6908201" y="4240463"/>
            <a:ext cx="5303565" cy="1767463"/>
            <a:chOff x="798050" y="3614600"/>
            <a:chExt cx="7456170" cy="3171825"/>
          </a:xfrm>
        </p:grpSpPr>
        <p:grpSp>
          <p:nvGrpSpPr>
            <p:cNvPr id="32" name="object 4">
              <a:extLst>
                <a:ext uri="{FF2B5EF4-FFF2-40B4-BE49-F238E27FC236}">
                  <a16:creationId xmlns:a16="http://schemas.microsoft.com/office/drawing/2014/main" id="{1CFACB21-D13C-C4EB-2CC9-FBDDCFF35193}"/>
                </a:ext>
              </a:extLst>
            </p:cNvPr>
            <p:cNvGrpSpPr/>
            <p:nvPr/>
          </p:nvGrpSpPr>
          <p:grpSpPr>
            <a:xfrm>
              <a:off x="798050" y="3614600"/>
              <a:ext cx="7456170" cy="3171825"/>
              <a:chOff x="798050" y="3614600"/>
              <a:chExt cx="7456170" cy="3171825"/>
            </a:xfrm>
          </p:grpSpPr>
          <p:pic>
            <p:nvPicPr>
              <p:cNvPr id="36" name="object 5">
                <a:extLst>
                  <a:ext uri="{FF2B5EF4-FFF2-40B4-BE49-F238E27FC236}">
                    <a16:creationId xmlns:a16="http://schemas.microsoft.com/office/drawing/2014/main" id="{4059D47D-988C-1FAD-74E2-7443A574CE77}"/>
                  </a:ext>
                </a:extLst>
              </p:cNvPr>
              <p:cNvPicPr/>
              <p:nvPr/>
            </p:nvPicPr>
            <p:blipFill>
              <a:blip r:embed="rId4" cstate="print"/>
              <a:stretch>
                <a:fillRect/>
              </a:stretch>
            </p:blipFill>
            <p:spPr>
              <a:xfrm>
                <a:off x="798050" y="3614600"/>
                <a:ext cx="2848107" cy="3082832"/>
              </a:xfrm>
              <a:prstGeom prst="rect">
                <a:avLst/>
              </a:prstGeom>
            </p:spPr>
          </p:pic>
          <p:pic>
            <p:nvPicPr>
              <p:cNvPr id="37" name="object 6">
                <a:extLst>
                  <a:ext uri="{FF2B5EF4-FFF2-40B4-BE49-F238E27FC236}">
                    <a16:creationId xmlns:a16="http://schemas.microsoft.com/office/drawing/2014/main" id="{09028B40-C1E7-A2DB-60C1-B92A706F5FA2}"/>
                  </a:ext>
                </a:extLst>
              </p:cNvPr>
              <p:cNvPicPr/>
              <p:nvPr/>
            </p:nvPicPr>
            <p:blipFill>
              <a:blip r:embed="rId5" cstate="print"/>
              <a:stretch>
                <a:fillRect/>
              </a:stretch>
            </p:blipFill>
            <p:spPr>
              <a:xfrm>
                <a:off x="5960363" y="4550276"/>
                <a:ext cx="2293619" cy="2236094"/>
              </a:xfrm>
              <a:prstGeom prst="rect">
                <a:avLst/>
              </a:prstGeom>
            </p:spPr>
          </p:pic>
        </p:grpSp>
        <p:sp>
          <p:nvSpPr>
            <p:cNvPr id="33" name="object 8">
              <a:extLst>
                <a:ext uri="{FF2B5EF4-FFF2-40B4-BE49-F238E27FC236}">
                  <a16:creationId xmlns:a16="http://schemas.microsoft.com/office/drawing/2014/main" id="{2F5FA2E5-3710-E34D-41C4-FCB76C5769DF}"/>
                </a:ext>
              </a:extLst>
            </p:cNvPr>
            <p:cNvSpPr txBox="1"/>
            <p:nvPr/>
          </p:nvSpPr>
          <p:spPr>
            <a:xfrm>
              <a:off x="3694588" y="3842547"/>
              <a:ext cx="1278738" cy="795117"/>
            </a:xfrm>
            <a:prstGeom prst="rect">
              <a:avLst/>
            </a:prstGeom>
          </p:spPr>
          <p:txBody>
            <a:bodyPr vert="horz" wrap="square" lIns="0" tIns="12065" rIns="0" bIns="0" rtlCol="0">
              <a:spAutoFit/>
            </a:bodyPr>
            <a:lstStyle/>
            <a:p>
              <a:pPr marL="12700">
                <a:lnSpc>
                  <a:spcPct val="100000"/>
                </a:lnSpc>
                <a:spcBef>
                  <a:spcPts val="95"/>
                </a:spcBef>
              </a:pPr>
              <a:r>
                <a:rPr sz="1200" spc="-5" dirty="0">
                  <a:latin typeface="Times New Roman"/>
                  <a:cs typeface="Times New Roman"/>
                </a:rPr>
                <a:t>Field</a:t>
              </a:r>
              <a:r>
                <a:rPr sz="1200" spc="-60" dirty="0">
                  <a:latin typeface="Times New Roman"/>
                  <a:cs typeface="Times New Roman"/>
                </a:rPr>
                <a:t> </a:t>
              </a:r>
              <a:r>
                <a:rPr sz="1200" spc="-5" dirty="0">
                  <a:latin typeface="Times New Roman"/>
                  <a:cs typeface="Times New Roman"/>
                </a:rPr>
                <a:t>line</a:t>
              </a:r>
              <a:endParaRPr sz="1650" dirty="0">
                <a:latin typeface="Times New Roman"/>
                <a:cs typeface="Times New Roman"/>
              </a:endParaRPr>
            </a:p>
            <a:p>
              <a:pPr marL="12700">
                <a:lnSpc>
                  <a:spcPct val="100000"/>
                </a:lnSpc>
              </a:pPr>
              <a:r>
                <a:rPr sz="1600" spc="-5" dirty="0">
                  <a:latin typeface="Times New Roman"/>
                  <a:cs typeface="Times New Roman"/>
                </a:rPr>
                <a:t>~1kV/cm</a:t>
              </a:r>
              <a:endParaRPr sz="1600" dirty="0">
                <a:latin typeface="Times New Roman"/>
                <a:cs typeface="Times New Roman"/>
              </a:endParaRPr>
            </a:p>
          </p:txBody>
        </p:sp>
        <p:sp>
          <p:nvSpPr>
            <p:cNvPr id="34" name="object 9">
              <a:extLst>
                <a:ext uri="{FF2B5EF4-FFF2-40B4-BE49-F238E27FC236}">
                  <a16:creationId xmlns:a16="http://schemas.microsoft.com/office/drawing/2014/main" id="{3286AAAE-C144-75CC-3E80-83329EDD3A9D}"/>
                </a:ext>
              </a:extLst>
            </p:cNvPr>
            <p:cNvSpPr txBox="1"/>
            <p:nvPr/>
          </p:nvSpPr>
          <p:spPr>
            <a:xfrm>
              <a:off x="3793543" y="5450124"/>
              <a:ext cx="1673301" cy="61118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a:cs typeface="Times New Roman"/>
                </a:rPr>
                <a:t>~</a:t>
              </a:r>
              <a:r>
                <a:rPr sz="1200" spc="-5" dirty="0">
                  <a:latin typeface="Times New Roman"/>
                  <a:cs typeface="Times New Roman"/>
                </a:rPr>
                <a:t>few</a:t>
              </a:r>
              <a:r>
                <a:rPr sz="1200" spc="-55" dirty="0">
                  <a:latin typeface="Times New Roman"/>
                  <a:cs typeface="Times New Roman"/>
                </a:rPr>
                <a:t> </a:t>
              </a:r>
              <a:r>
                <a:rPr sz="1200" spc="-5" dirty="0">
                  <a:latin typeface="Times New Roman"/>
                  <a:cs typeface="Times New Roman"/>
                </a:rPr>
                <a:t>10kV/cm</a:t>
              </a:r>
              <a:endParaRPr sz="1200" dirty="0">
                <a:latin typeface="Times New Roman"/>
                <a:cs typeface="Times New Roman"/>
              </a:endParaRPr>
            </a:p>
          </p:txBody>
        </p:sp>
        <p:sp>
          <p:nvSpPr>
            <p:cNvPr id="35" name="object 16">
              <a:extLst>
                <a:ext uri="{FF2B5EF4-FFF2-40B4-BE49-F238E27FC236}">
                  <a16:creationId xmlns:a16="http://schemas.microsoft.com/office/drawing/2014/main" id="{D2761BD7-E6EF-D295-BDA8-24030D4EFB4C}"/>
                </a:ext>
              </a:extLst>
            </p:cNvPr>
            <p:cNvSpPr/>
            <p:nvPr/>
          </p:nvSpPr>
          <p:spPr>
            <a:xfrm>
              <a:off x="3657600" y="4581144"/>
              <a:ext cx="3312160" cy="2087880"/>
            </a:xfrm>
            <a:custGeom>
              <a:avLst/>
              <a:gdLst/>
              <a:ahLst/>
              <a:cxnLst/>
              <a:rect l="l" t="t" r="r" b="b"/>
              <a:pathLst>
                <a:path w="3312159" h="2087879">
                  <a:moveTo>
                    <a:pt x="0" y="576071"/>
                  </a:moveTo>
                  <a:lnTo>
                    <a:pt x="3311652" y="0"/>
                  </a:lnTo>
                </a:path>
                <a:path w="3312159" h="2087879">
                  <a:moveTo>
                    <a:pt x="0" y="1511807"/>
                  </a:moveTo>
                  <a:lnTo>
                    <a:pt x="2808732" y="2087879"/>
                  </a:lnTo>
                </a:path>
              </a:pathLst>
            </a:custGeom>
            <a:ln w="914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880735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Micromegas: Detector Principles</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14</a:t>
            </a:fld>
            <a:endParaRPr lang="en-US" spc="-5" dirty="0"/>
          </a:p>
        </p:txBody>
      </p:sp>
      <p:grpSp>
        <p:nvGrpSpPr>
          <p:cNvPr id="4" name="object 6">
            <a:extLst>
              <a:ext uri="{FF2B5EF4-FFF2-40B4-BE49-F238E27FC236}">
                <a16:creationId xmlns:a16="http://schemas.microsoft.com/office/drawing/2014/main" id="{9D8845A6-A7F7-F5F5-2851-540761DB0E8A}"/>
              </a:ext>
            </a:extLst>
          </p:cNvPr>
          <p:cNvGrpSpPr/>
          <p:nvPr/>
        </p:nvGrpSpPr>
        <p:grpSpPr>
          <a:xfrm>
            <a:off x="671512" y="757147"/>
            <a:ext cx="9767888" cy="2671853"/>
            <a:chOff x="942513" y="1937409"/>
            <a:chExt cx="8591550" cy="2165350"/>
          </a:xfrm>
        </p:grpSpPr>
        <p:pic>
          <p:nvPicPr>
            <p:cNvPr id="7" name="object 7">
              <a:extLst>
                <a:ext uri="{FF2B5EF4-FFF2-40B4-BE49-F238E27FC236}">
                  <a16:creationId xmlns:a16="http://schemas.microsoft.com/office/drawing/2014/main" id="{BD0ACB19-049C-7E6F-00FA-BAC8BFF515A6}"/>
                </a:ext>
              </a:extLst>
            </p:cNvPr>
            <p:cNvPicPr/>
            <p:nvPr/>
          </p:nvPicPr>
          <p:blipFill>
            <a:blip r:embed="rId2" cstate="print"/>
            <a:stretch>
              <a:fillRect/>
            </a:stretch>
          </p:blipFill>
          <p:spPr>
            <a:xfrm>
              <a:off x="952038" y="1946934"/>
              <a:ext cx="3451780" cy="2146300"/>
            </a:xfrm>
            <a:prstGeom prst="rect">
              <a:avLst/>
            </a:prstGeom>
          </p:spPr>
        </p:pic>
        <p:sp>
          <p:nvSpPr>
            <p:cNvPr id="8" name="object 8">
              <a:extLst>
                <a:ext uri="{FF2B5EF4-FFF2-40B4-BE49-F238E27FC236}">
                  <a16:creationId xmlns:a16="http://schemas.microsoft.com/office/drawing/2014/main" id="{D4D40D68-C881-86D5-BA63-F5D500B2B8E3}"/>
                </a:ext>
              </a:extLst>
            </p:cNvPr>
            <p:cNvSpPr/>
            <p:nvPr/>
          </p:nvSpPr>
          <p:spPr>
            <a:xfrm>
              <a:off x="947275" y="1942171"/>
              <a:ext cx="3461385" cy="2155825"/>
            </a:xfrm>
            <a:custGeom>
              <a:avLst/>
              <a:gdLst/>
              <a:ahLst/>
              <a:cxnLst/>
              <a:rect l="l" t="t" r="r" b="b"/>
              <a:pathLst>
                <a:path w="3461385" h="2155825">
                  <a:moveTo>
                    <a:pt x="0" y="0"/>
                  </a:moveTo>
                  <a:lnTo>
                    <a:pt x="3461145" y="0"/>
                  </a:lnTo>
                  <a:lnTo>
                    <a:pt x="3461145" y="2155824"/>
                  </a:lnTo>
                  <a:lnTo>
                    <a:pt x="0" y="2155824"/>
                  </a:lnTo>
                  <a:lnTo>
                    <a:pt x="0" y="0"/>
                  </a:lnTo>
                  <a:close/>
                </a:path>
              </a:pathLst>
            </a:custGeom>
            <a:ln w="9524">
              <a:solidFill>
                <a:srgbClr val="000000"/>
              </a:solidFill>
            </a:ln>
          </p:spPr>
          <p:txBody>
            <a:bodyPr wrap="square" lIns="0" tIns="0" rIns="0" bIns="0" rtlCol="0"/>
            <a:lstStyle/>
            <a:p>
              <a:endParaRPr/>
            </a:p>
          </p:txBody>
        </p:sp>
        <p:pic>
          <p:nvPicPr>
            <p:cNvPr id="9" name="object 9">
              <a:extLst>
                <a:ext uri="{FF2B5EF4-FFF2-40B4-BE49-F238E27FC236}">
                  <a16:creationId xmlns:a16="http://schemas.microsoft.com/office/drawing/2014/main" id="{FDD02E32-935C-38C8-D0D0-3FC2FEE1091C}"/>
                </a:ext>
              </a:extLst>
            </p:cNvPr>
            <p:cNvPicPr/>
            <p:nvPr/>
          </p:nvPicPr>
          <p:blipFill>
            <a:blip r:embed="rId3" cstate="print"/>
            <a:stretch>
              <a:fillRect/>
            </a:stretch>
          </p:blipFill>
          <p:spPr>
            <a:xfrm>
              <a:off x="6821785" y="2536840"/>
              <a:ext cx="2702751" cy="586819"/>
            </a:xfrm>
            <a:prstGeom prst="rect">
              <a:avLst/>
            </a:prstGeom>
          </p:spPr>
        </p:pic>
        <p:sp>
          <p:nvSpPr>
            <p:cNvPr id="10" name="object 10">
              <a:extLst>
                <a:ext uri="{FF2B5EF4-FFF2-40B4-BE49-F238E27FC236}">
                  <a16:creationId xmlns:a16="http://schemas.microsoft.com/office/drawing/2014/main" id="{20C68102-1959-35D2-0004-569108B20B9B}"/>
                </a:ext>
              </a:extLst>
            </p:cNvPr>
            <p:cNvSpPr/>
            <p:nvPr/>
          </p:nvSpPr>
          <p:spPr>
            <a:xfrm>
              <a:off x="6600292" y="2280583"/>
              <a:ext cx="2929255" cy="1029969"/>
            </a:xfrm>
            <a:custGeom>
              <a:avLst/>
              <a:gdLst/>
              <a:ahLst/>
              <a:cxnLst/>
              <a:rect l="l" t="t" r="r" b="b"/>
              <a:pathLst>
                <a:path w="2929254" h="1029970">
                  <a:moveTo>
                    <a:pt x="0" y="0"/>
                  </a:moveTo>
                  <a:lnTo>
                    <a:pt x="2928935" y="0"/>
                  </a:lnTo>
                  <a:lnTo>
                    <a:pt x="2928935" y="1029493"/>
                  </a:lnTo>
                  <a:lnTo>
                    <a:pt x="0" y="1029493"/>
                  </a:lnTo>
                  <a:lnTo>
                    <a:pt x="0" y="0"/>
                  </a:lnTo>
                  <a:close/>
                </a:path>
              </a:pathLst>
            </a:custGeom>
            <a:ln w="9524">
              <a:solidFill>
                <a:srgbClr val="000000"/>
              </a:solidFill>
            </a:ln>
          </p:spPr>
          <p:txBody>
            <a:bodyPr wrap="square" lIns="0" tIns="0" rIns="0" bIns="0" rtlCol="0"/>
            <a:lstStyle/>
            <a:p>
              <a:endParaRPr/>
            </a:p>
          </p:txBody>
        </p:sp>
        <p:sp>
          <p:nvSpPr>
            <p:cNvPr id="11" name="object 11">
              <a:extLst>
                <a:ext uri="{FF2B5EF4-FFF2-40B4-BE49-F238E27FC236}">
                  <a16:creationId xmlns:a16="http://schemas.microsoft.com/office/drawing/2014/main" id="{05693758-CF60-26D7-DDE2-D441083E71E8}"/>
                </a:ext>
              </a:extLst>
            </p:cNvPr>
            <p:cNvSpPr/>
            <p:nvPr/>
          </p:nvSpPr>
          <p:spPr>
            <a:xfrm>
              <a:off x="6945044" y="2684967"/>
              <a:ext cx="700405" cy="89535"/>
            </a:xfrm>
            <a:custGeom>
              <a:avLst/>
              <a:gdLst/>
              <a:ahLst/>
              <a:cxnLst/>
              <a:rect l="l" t="t" r="r" b="b"/>
              <a:pathLst>
                <a:path w="700404" h="89535">
                  <a:moveTo>
                    <a:pt x="700330" y="0"/>
                  </a:moveTo>
                  <a:lnTo>
                    <a:pt x="0" y="0"/>
                  </a:lnTo>
                  <a:lnTo>
                    <a:pt x="0" y="89452"/>
                  </a:lnTo>
                  <a:lnTo>
                    <a:pt x="700330" y="89452"/>
                  </a:lnTo>
                  <a:lnTo>
                    <a:pt x="700330" y="0"/>
                  </a:lnTo>
                  <a:close/>
                </a:path>
              </a:pathLst>
            </a:custGeom>
            <a:solidFill>
              <a:srgbClr val="FFFFFF"/>
            </a:solidFill>
          </p:spPr>
          <p:txBody>
            <a:bodyPr wrap="square" lIns="0" tIns="0" rIns="0" bIns="0" rtlCol="0"/>
            <a:lstStyle/>
            <a:p>
              <a:endParaRPr/>
            </a:p>
          </p:txBody>
        </p:sp>
        <p:sp>
          <p:nvSpPr>
            <p:cNvPr id="12" name="object 12">
              <a:extLst>
                <a:ext uri="{FF2B5EF4-FFF2-40B4-BE49-F238E27FC236}">
                  <a16:creationId xmlns:a16="http://schemas.microsoft.com/office/drawing/2014/main" id="{AD150783-8C79-35D0-73B0-10CA6142ADB7}"/>
                </a:ext>
              </a:extLst>
            </p:cNvPr>
            <p:cNvSpPr/>
            <p:nvPr/>
          </p:nvSpPr>
          <p:spPr>
            <a:xfrm>
              <a:off x="6945044" y="2684968"/>
              <a:ext cx="700405" cy="89535"/>
            </a:xfrm>
            <a:custGeom>
              <a:avLst/>
              <a:gdLst/>
              <a:ahLst/>
              <a:cxnLst/>
              <a:rect l="l" t="t" r="r" b="b"/>
              <a:pathLst>
                <a:path w="700404" h="89535">
                  <a:moveTo>
                    <a:pt x="0" y="0"/>
                  </a:moveTo>
                  <a:lnTo>
                    <a:pt x="700330" y="0"/>
                  </a:lnTo>
                  <a:lnTo>
                    <a:pt x="700330" y="89453"/>
                  </a:lnTo>
                  <a:lnTo>
                    <a:pt x="0" y="89453"/>
                  </a:lnTo>
                  <a:lnTo>
                    <a:pt x="0" y="0"/>
                  </a:lnTo>
                  <a:close/>
                </a:path>
              </a:pathLst>
            </a:custGeom>
            <a:ln w="9524">
              <a:solidFill>
                <a:srgbClr val="000000"/>
              </a:solidFill>
            </a:ln>
          </p:spPr>
          <p:txBody>
            <a:bodyPr wrap="square" lIns="0" tIns="0" rIns="0" bIns="0" rtlCol="0"/>
            <a:lstStyle/>
            <a:p>
              <a:endParaRPr/>
            </a:p>
          </p:txBody>
        </p:sp>
        <p:sp>
          <p:nvSpPr>
            <p:cNvPr id="13" name="object 13">
              <a:extLst>
                <a:ext uri="{FF2B5EF4-FFF2-40B4-BE49-F238E27FC236}">
                  <a16:creationId xmlns:a16="http://schemas.microsoft.com/office/drawing/2014/main" id="{738E7AC5-1B22-5D9E-A58E-7424B671B209}"/>
                </a:ext>
              </a:extLst>
            </p:cNvPr>
            <p:cNvSpPr/>
            <p:nvPr/>
          </p:nvSpPr>
          <p:spPr>
            <a:xfrm>
              <a:off x="7706273" y="2682457"/>
              <a:ext cx="700405" cy="89535"/>
            </a:xfrm>
            <a:custGeom>
              <a:avLst/>
              <a:gdLst/>
              <a:ahLst/>
              <a:cxnLst/>
              <a:rect l="l" t="t" r="r" b="b"/>
              <a:pathLst>
                <a:path w="700404" h="89535">
                  <a:moveTo>
                    <a:pt x="700331" y="0"/>
                  </a:moveTo>
                  <a:lnTo>
                    <a:pt x="0" y="0"/>
                  </a:lnTo>
                  <a:lnTo>
                    <a:pt x="0" y="89452"/>
                  </a:lnTo>
                  <a:lnTo>
                    <a:pt x="700331" y="89452"/>
                  </a:lnTo>
                  <a:lnTo>
                    <a:pt x="700331" y="0"/>
                  </a:lnTo>
                  <a:close/>
                </a:path>
              </a:pathLst>
            </a:custGeom>
            <a:solidFill>
              <a:srgbClr val="FFFFFF"/>
            </a:solidFill>
          </p:spPr>
          <p:txBody>
            <a:bodyPr wrap="square" lIns="0" tIns="0" rIns="0" bIns="0" rtlCol="0"/>
            <a:lstStyle/>
            <a:p>
              <a:endParaRPr/>
            </a:p>
          </p:txBody>
        </p:sp>
        <p:sp>
          <p:nvSpPr>
            <p:cNvPr id="14" name="object 14">
              <a:extLst>
                <a:ext uri="{FF2B5EF4-FFF2-40B4-BE49-F238E27FC236}">
                  <a16:creationId xmlns:a16="http://schemas.microsoft.com/office/drawing/2014/main" id="{38795A48-F67A-E36E-E5B0-5EA06830DEFF}"/>
                </a:ext>
              </a:extLst>
            </p:cNvPr>
            <p:cNvSpPr/>
            <p:nvPr/>
          </p:nvSpPr>
          <p:spPr>
            <a:xfrm>
              <a:off x="7706273" y="2682457"/>
              <a:ext cx="700405" cy="89535"/>
            </a:xfrm>
            <a:custGeom>
              <a:avLst/>
              <a:gdLst/>
              <a:ahLst/>
              <a:cxnLst/>
              <a:rect l="l" t="t" r="r" b="b"/>
              <a:pathLst>
                <a:path w="700404" h="89535">
                  <a:moveTo>
                    <a:pt x="0" y="0"/>
                  </a:moveTo>
                  <a:lnTo>
                    <a:pt x="700330" y="0"/>
                  </a:lnTo>
                  <a:lnTo>
                    <a:pt x="700330" y="89453"/>
                  </a:lnTo>
                  <a:lnTo>
                    <a:pt x="0" y="89453"/>
                  </a:lnTo>
                  <a:lnTo>
                    <a:pt x="0" y="0"/>
                  </a:lnTo>
                  <a:close/>
                </a:path>
              </a:pathLst>
            </a:custGeom>
            <a:ln w="9524">
              <a:solidFill>
                <a:srgbClr val="000000"/>
              </a:solidFill>
            </a:ln>
          </p:spPr>
          <p:txBody>
            <a:bodyPr wrap="square" lIns="0" tIns="0" rIns="0" bIns="0" rtlCol="0"/>
            <a:lstStyle/>
            <a:p>
              <a:endParaRPr/>
            </a:p>
          </p:txBody>
        </p:sp>
        <p:sp>
          <p:nvSpPr>
            <p:cNvPr id="26" name="object 15">
              <a:extLst>
                <a:ext uri="{FF2B5EF4-FFF2-40B4-BE49-F238E27FC236}">
                  <a16:creationId xmlns:a16="http://schemas.microsoft.com/office/drawing/2014/main" id="{33123F63-E0F9-4241-16A0-0A1265C741AB}"/>
                </a:ext>
              </a:extLst>
            </p:cNvPr>
            <p:cNvSpPr/>
            <p:nvPr/>
          </p:nvSpPr>
          <p:spPr>
            <a:xfrm>
              <a:off x="8471308" y="2693327"/>
              <a:ext cx="468630" cy="98425"/>
            </a:xfrm>
            <a:custGeom>
              <a:avLst/>
              <a:gdLst/>
              <a:ahLst/>
              <a:cxnLst/>
              <a:rect l="l" t="t" r="r" b="b"/>
              <a:pathLst>
                <a:path w="468629" h="98425">
                  <a:moveTo>
                    <a:pt x="468156" y="0"/>
                  </a:moveTo>
                  <a:lnTo>
                    <a:pt x="0" y="0"/>
                  </a:lnTo>
                  <a:lnTo>
                    <a:pt x="0" y="97812"/>
                  </a:lnTo>
                  <a:lnTo>
                    <a:pt x="468156" y="97812"/>
                  </a:lnTo>
                  <a:lnTo>
                    <a:pt x="468156" y="0"/>
                  </a:lnTo>
                  <a:close/>
                </a:path>
              </a:pathLst>
            </a:custGeom>
            <a:solidFill>
              <a:srgbClr val="FFFFFF"/>
            </a:solidFill>
          </p:spPr>
          <p:txBody>
            <a:bodyPr wrap="square" lIns="0" tIns="0" rIns="0" bIns="0" rtlCol="0"/>
            <a:lstStyle/>
            <a:p>
              <a:endParaRPr/>
            </a:p>
          </p:txBody>
        </p:sp>
        <p:sp>
          <p:nvSpPr>
            <p:cNvPr id="27" name="object 16">
              <a:extLst>
                <a:ext uri="{FF2B5EF4-FFF2-40B4-BE49-F238E27FC236}">
                  <a16:creationId xmlns:a16="http://schemas.microsoft.com/office/drawing/2014/main" id="{3005C597-8766-AAD1-8D4E-371FAEA7A85D}"/>
                </a:ext>
              </a:extLst>
            </p:cNvPr>
            <p:cNvSpPr/>
            <p:nvPr/>
          </p:nvSpPr>
          <p:spPr>
            <a:xfrm>
              <a:off x="8471308" y="2693327"/>
              <a:ext cx="468630" cy="98425"/>
            </a:xfrm>
            <a:custGeom>
              <a:avLst/>
              <a:gdLst/>
              <a:ahLst/>
              <a:cxnLst/>
              <a:rect l="l" t="t" r="r" b="b"/>
              <a:pathLst>
                <a:path w="468629" h="98425">
                  <a:moveTo>
                    <a:pt x="0" y="0"/>
                  </a:moveTo>
                  <a:lnTo>
                    <a:pt x="468155" y="0"/>
                  </a:lnTo>
                  <a:lnTo>
                    <a:pt x="468155" y="97813"/>
                  </a:lnTo>
                  <a:lnTo>
                    <a:pt x="0" y="97813"/>
                  </a:lnTo>
                  <a:lnTo>
                    <a:pt x="0" y="0"/>
                  </a:lnTo>
                  <a:close/>
                </a:path>
              </a:pathLst>
            </a:custGeom>
            <a:ln w="9524">
              <a:solidFill>
                <a:srgbClr val="000000"/>
              </a:solidFill>
            </a:ln>
          </p:spPr>
          <p:txBody>
            <a:bodyPr wrap="square" lIns="0" tIns="0" rIns="0" bIns="0" rtlCol="0"/>
            <a:lstStyle/>
            <a:p>
              <a:endParaRPr/>
            </a:p>
          </p:txBody>
        </p:sp>
        <p:sp>
          <p:nvSpPr>
            <p:cNvPr id="28" name="object 17">
              <a:extLst>
                <a:ext uri="{FF2B5EF4-FFF2-40B4-BE49-F238E27FC236}">
                  <a16:creationId xmlns:a16="http://schemas.microsoft.com/office/drawing/2014/main" id="{7FB73977-6767-D9A8-74FD-934B306882CF}"/>
                </a:ext>
              </a:extLst>
            </p:cNvPr>
            <p:cNvSpPr/>
            <p:nvPr/>
          </p:nvSpPr>
          <p:spPr>
            <a:xfrm>
              <a:off x="6945033" y="2553639"/>
              <a:ext cx="2007235" cy="98425"/>
            </a:xfrm>
            <a:custGeom>
              <a:avLst/>
              <a:gdLst/>
              <a:ahLst/>
              <a:cxnLst/>
              <a:rect l="l" t="t" r="r" b="b"/>
              <a:pathLst>
                <a:path w="2007234" h="98425">
                  <a:moveTo>
                    <a:pt x="700341" y="4343"/>
                  </a:moveTo>
                  <a:lnTo>
                    <a:pt x="0" y="4343"/>
                  </a:lnTo>
                  <a:lnTo>
                    <a:pt x="0" y="93789"/>
                  </a:lnTo>
                  <a:lnTo>
                    <a:pt x="700341" y="93789"/>
                  </a:lnTo>
                  <a:lnTo>
                    <a:pt x="700341" y="4343"/>
                  </a:lnTo>
                  <a:close/>
                </a:path>
                <a:path w="2007234" h="98425">
                  <a:moveTo>
                    <a:pt x="1461566" y="1828"/>
                  </a:moveTo>
                  <a:lnTo>
                    <a:pt x="761238" y="1828"/>
                  </a:lnTo>
                  <a:lnTo>
                    <a:pt x="761238" y="91287"/>
                  </a:lnTo>
                  <a:lnTo>
                    <a:pt x="1461566" y="91287"/>
                  </a:lnTo>
                  <a:lnTo>
                    <a:pt x="1461566" y="1828"/>
                  </a:lnTo>
                  <a:close/>
                </a:path>
                <a:path w="2007234" h="98425">
                  <a:moveTo>
                    <a:pt x="2007120" y="0"/>
                  </a:moveTo>
                  <a:lnTo>
                    <a:pt x="1538973" y="0"/>
                  </a:lnTo>
                  <a:lnTo>
                    <a:pt x="1538973" y="97815"/>
                  </a:lnTo>
                  <a:lnTo>
                    <a:pt x="2007120" y="97815"/>
                  </a:lnTo>
                  <a:lnTo>
                    <a:pt x="2007120" y="0"/>
                  </a:lnTo>
                  <a:close/>
                </a:path>
              </a:pathLst>
            </a:custGeom>
            <a:solidFill>
              <a:srgbClr val="FFFFFF"/>
            </a:solidFill>
          </p:spPr>
          <p:txBody>
            <a:bodyPr wrap="square" lIns="0" tIns="0" rIns="0" bIns="0" rtlCol="0"/>
            <a:lstStyle/>
            <a:p>
              <a:endParaRPr/>
            </a:p>
          </p:txBody>
        </p:sp>
        <p:pic>
          <p:nvPicPr>
            <p:cNvPr id="30" name="object 18">
              <a:extLst>
                <a:ext uri="{FF2B5EF4-FFF2-40B4-BE49-F238E27FC236}">
                  <a16:creationId xmlns:a16="http://schemas.microsoft.com/office/drawing/2014/main" id="{0AD57C91-464A-C0EE-1C75-35723AC25DB2}"/>
                </a:ext>
              </a:extLst>
            </p:cNvPr>
            <p:cNvPicPr/>
            <p:nvPr/>
          </p:nvPicPr>
          <p:blipFill>
            <a:blip r:embed="rId4" cstate="print"/>
            <a:stretch>
              <a:fillRect/>
            </a:stretch>
          </p:blipFill>
          <p:spPr>
            <a:xfrm>
              <a:off x="4336240" y="2460567"/>
              <a:ext cx="2622665" cy="706581"/>
            </a:xfrm>
            <a:prstGeom prst="rect">
              <a:avLst/>
            </a:prstGeom>
          </p:spPr>
        </p:pic>
        <p:sp>
          <p:nvSpPr>
            <p:cNvPr id="31" name="object 19">
              <a:extLst>
                <a:ext uri="{FF2B5EF4-FFF2-40B4-BE49-F238E27FC236}">
                  <a16:creationId xmlns:a16="http://schemas.microsoft.com/office/drawing/2014/main" id="{8150BD49-343F-9057-6F2A-A4C969F4A99A}"/>
                </a:ext>
              </a:extLst>
            </p:cNvPr>
            <p:cNvSpPr/>
            <p:nvPr/>
          </p:nvSpPr>
          <p:spPr>
            <a:xfrm>
              <a:off x="4403818" y="2803866"/>
              <a:ext cx="2118995" cy="216535"/>
            </a:xfrm>
            <a:custGeom>
              <a:avLst/>
              <a:gdLst/>
              <a:ahLst/>
              <a:cxnLst/>
              <a:rect l="l" t="t" r="r" b="b"/>
              <a:pathLst>
                <a:path w="2118995" h="216535">
                  <a:moveTo>
                    <a:pt x="0" y="216217"/>
                  </a:moveTo>
                  <a:lnTo>
                    <a:pt x="2118627" y="0"/>
                  </a:lnTo>
                </a:path>
              </a:pathLst>
            </a:custGeom>
            <a:ln w="47624">
              <a:solidFill>
                <a:srgbClr val="000000"/>
              </a:solidFill>
            </a:ln>
          </p:spPr>
          <p:txBody>
            <a:bodyPr wrap="square" lIns="0" tIns="0" rIns="0" bIns="0" rtlCol="0"/>
            <a:lstStyle/>
            <a:p>
              <a:endParaRPr/>
            </a:p>
          </p:txBody>
        </p:sp>
        <p:sp>
          <p:nvSpPr>
            <p:cNvPr id="32" name="object 20">
              <a:extLst>
                <a:ext uri="{FF2B5EF4-FFF2-40B4-BE49-F238E27FC236}">
                  <a16:creationId xmlns:a16="http://schemas.microsoft.com/office/drawing/2014/main" id="{396F4C62-27A9-4656-13FD-4F9CC6950FA7}"/>
                </a:ext>
              </a:extLst>
            </p:cNvPr>
            <p:cNvSpPr/>
            <p:nvPr/>
          </p:nvSpPr>
          <p:spPr>
            <a:xfrm>
              <a:off x="6360740" y="2748560"/>
              <a:ext cx="244475" cy="142240"/>
            </a:xfrm>
            <a:custGeom>
              <a:avLst/>
              <a:gdLst/>
              <a:ahLst/>
              <a:cxnLst/>
              <a:rect l="l" t="t" r="r" b="b"/>
              <a:pathLst>
                <a:path w="244475" h="142239">
                  <a:moveTo>
                    <a:pt x="0" y="0"/>
                  </a:moveTo>
                  <a:lnTo>
                    <a:pt x="14505" y="142137"/>
                  </a:lnTo>
                  <a:lnTo>
                    <a:pt x="244147" y="46892"/>
                  </a:lnTo>
                  <a:lnTo>
                    <a:pt x="0" y="0"/>
                  </a:lnTo>
                  <a:close/>
                </a:path>
              </a:pathLst>
            </a:custGeom>
            <a:solidFill>
              <a:srgbClr val="000000"/>
            </a:solidFill>
          </p:spPr>
          <p:txBody>
            <a:bodyPr wrap="square" lIns="0" tIns="0" rIns="0" bIns="0" rtlCol="0"/>
            <a:lstStyle/>
            <a:p>
              <a:endParaRPr/>
            </a:p>
          </p:txBody>
        </p:sp>
      </p:grpSp>
      <p:sp>
        <p:nvSpPr>
          <p:cNvPr id="33" name="object 22">
            <a:extLst>
              <a:ext uri="{FF2B5EF4-FFF2-40B4-BE49-F238E27FC236}">
                <a16:creationId xmlns:a16="http://schemas.microsoft.com/office/drawing/2014/main" id="{2636790F-445A-4341-AAFB-CB4E6C70BEBE}"/>
              </a:ext>
            </a:extLst>
          </p:cNvPr>
          <p:cNvSpPr txBox="1"/>
          <p:nvPr/>
        </p:nvSpPr>
        <p:spPr>
          <a:xfrm>
            <a:off x="5387764" y="2583564"/>
            <a:ext cx="5712734" cy="543739"/>
          </a:xfrm>
          <a:prstGeom prst="rect">
            <a:avLst/>
          </a:prstGeom>
          <a:solidFill>
            <a:srgbClr val="00329E"/>
          </a:solidFill>
        </p:spPr>
        <p:txBody>
          <a:bodyPr vert="horz" wrap="square" lIns="0" tIns="55880" rIns="0" bIns="0" rtlCol="0">
            <a:spAutoFit/>
          </a:bodyPr>
          <a:lstStyle/>
          <a:p>
            <a:pPr marL="90805" marR="304165">
              <a:lnSpc>
                <a:spcPts val="1900"/>
              </a:lnSpc>
              <a:spcBef>
                <a:spcPts val="440"/>
              </a:spcBef>
            </a:pPr>
            <a:r>
              <a:rPr sz="1600" dirty="0">
                <a:solidFill>
                  <a:srgbClr val="FFFF00"/>
                </a:solidFill>
                <a:latin typeface="Times New Roman" panose="02020603050405020304" pitchFamily="18" charset="0"/>
                <a:cs typeface="Times New Roman" panose="02020603050405020304" pitchFamily="18" charset="0"/>
              </a:rPr>
              <a:t>The Insulator </a:t>
            </a:r>
            <a:r>
              <a:rPr sz="1600" spc="-5" dirty="0">
                <a:solidFill>
                  <a:srgbClr val="FFFF00"/>
                </a:solidFill>
                <a:latin typeface="Times New Roman" panose="02020603050405020304" pitchFamily="18" charset="0"/>
                <a:cs typeface="Times New Roman" panose="02020603050405020304" pitchFamily="18" charset="0"/>
              </a:rPr>
              <a:t>(Vacrel 8100 </a:t>
            </a:r>
            <a:r>
              <a:rPr sz="1600" dirty="0">
                <a:solidFill>
                  <a:srgbClr val="FFFF00"/>
                </a:solidFill>
                <a:latin typeface="Times New Roman" panose="02020603050405020304" pitchFamily="18" charset="0"/>
                <a:cs typeface="Times New Roman" panose="02020603050405020304" pitchFamily="18" charset="0"/>
              </a:rPr>
              <a:t>in this case) is </a:t>
            </a:r>
            <a:r>
              <a:rPr sz="1600" spc="-5" dirty="0">
                <a:solidFill>
                  <a:srgbClr val="FFFF00"/>
                </a:solidFill>
                <a:latin typeface="Times New Roman" panose="02020603050405020304" pitchFamily="18" charset="0"/>
                <a:cs typeface="Times New Roman" panose="02020603050405020304" pitchFamily="18" charset="0"/>
              </a:rPr>
              <a:t>photosensitive </a:t>
            </a:r>
            <a:r>
              <a:rPr sz="1600" spc="-350" dirty="0">
                <a:solidFill>
                  <a:srgbClr val="FFFF00"/>
                </a:solidFill>
                <a:latin typeface="Times New Roman" panose="02020603050405020304" pitchFamily="18" charset="0"/>
                <a:cs typeface="Times New Roman" panose="02020603050405020304" pitchFamily="18" charset="0"/>
              </a:rPr>
              <a:t> </a:t>
            </a:r>
            <a:r>
              <a:rPr sz="1600" dirty="0">
                <a:solidFill>
                  <a:srgbClr val="FFFF00"/>
                </a:solidFill>
                <a:latin typeface="Times New Roman" panose="02020603050405020304" pitchFamily="18" charset="0"/>
                <a:cs typeface="Times New Roman" panose="02020603050405020304" pitchFamily="18" charset="0"/>
              </a:rPr>
              <a:t>and can be </a:t>
            </a:r>
            <a:r>
              <a:rPr sz="1600" spc="-5" dirty="0">
                <a:solidFill>
                  <a:srgbClr val="FFFF00"/>
                </a:solidFill>
                <a:latin typeface="Times New Roman" panose="02020603050405020304" pitchFamily="18" charset="0"/>
                <a:cs typeface="Times New Roman" panose="02020603050405020304" pitchFamily="18" charset="0"/>
              </a:rPr>
              <a:t>removed</a:t>
            </a:r>
            <a:r>
              <a:rPr sz="1600" dirty="0">
                <a:solidFill>
                  <a:srgbClr val="FFFF00"/>
                </a:solidFill>
                <a:latin typeface="Times New Roman" panose="02020603050405020304" pitchFamily="18" charset="0"/>
                <a:cs typeface="Times New Roman" panose="02020603050405020304" pitchFamily="18" charset="0"/>
              </a:rPr>
              <a:t> by</a:t>
            </a:r>
            <a:r>
              <a:rPr sz="1600" spc="5" dirty="0">
                <a:solidFill>
                  <a:srgbClr val="FFFF00"/>
                </a:solidFill>
                <a:latin typeface="Times New Roman" panose="02020603050405020304" pitchFamily="18" charset="0"/>
                <a:cs typeface="Times New Roman" panose="02020603050405020304" pitchFamily="18" charset="0"/>
              </a:rPr>
              <a:t> </a:t>
            </a:r>
            <a:r>
              <a:rPr sz="1600" spc="-5" dirty="0">
                <a:solidFill>
                  <a:srgbClr val="FFFF00"/>
                </a:solidFill>
                <a:latin typeface="Times New Roman" panose="02020603050405020304" pitchFamily="18" charset="0"/>
                <a:cs typeface="Times New Roman" panose="02020603050405020304" pitchFamily="18" charset="0"/>
              </a:rPr>
              <a:t>etching,</a:t>
            </a:r>
            <a:r>
              <a:rPr sz="1600" dirty="0">
                <a:solidFill>
                  <a:srgbClr val="FFFF00"/>
                </a:solidFill>
                <a:latin typeface="Times New Roman" panose="02020603050405020304" pitchFamily="18" charset="0"/>
                <a:cs typeface="Times New Roman" panose="02020603050405020304" pitchFamily="18" charset="0"/>
              </a:rPr>
              <a:t> </a:t>
            </a:r>
            <a:r>
              <a:rPr sz="1600" spc="-5" dirty="0">
                <a:solidFill>
                  <a:srgbClr val="FFFF00"/>
                </a:solidFill>
                <a:latin typeface="Times New Roman" panose="02020603050405020304" pitchFamily="18" charset="0"/>
                <a:cs typeface="Times New Roman" panose="02020603050405020304" pitchFamily="18" charset="0"/>
              </a:rPr>
              <a:t>creating</a:t>
            </a:r>
            <a:r>
              <a:rPr sz="1600" dirty="0">
                <a:solidFill>
                  <a:srgbClr val="FFFF00"/>
                </a:solidFill>
                <a:latin typeface="Times New Roman" panose="02020603050405020304" pitchFamily="18" charset="0"/>
                <a:cs typeface="Times New Roman" panose="02020603050405020304" pitchFamily="18" charset="0"/>
              </a:rPr>
              <a:t> the </a:t>
            </a:r>
            <a:r>
              <a:rPr sz="1600" spc="-5" dirty="0">
                <a:solidFill>
                  <a:srgbClr val="FFFF00"/>
                </a:solidFill>
                <a:latin typeface="Times New Roman" panose="02020603050405020304" pitchFamily="18" charset="0"/>
                <a:cs typeface="Times New Roman" panose="02020603050405020304" pitchFamily="18" charset="0"/>
              </a:rPr>
              <a:t>pillars.</a:t>
            </a:r>
            <a:endParaRPr sz="1600" dirty="0">
              <a:solidFill>
                <a:srgbClr val="FFFF00"/>
              </a:solidFill>
              <a:latin typeface="Times New Roman" panose="02020603050405020304" pitchFamily="18" charset="0"/>
              <a:cs typeface="Times New Roman" panose="02020603050405020304" pitchFamily="18" charset="0"/>
            </a:endParaRPr>
          </a:p>
        </p:txBody>
      </p:sp>
      <p:sp>
        <p:nvSpPr>
          <p:cNvPr id="34" name="object 23">
            <a:extLst>
              <a:ext uri="{FF2B5EF4-FFF2-40B4-BE49-F238E27FC236}">
                <a16:creationId xmlns:a16="http://schemas.microsoft.com/office/drawing/2014/main" id="{9C7D33FD-F014-9A38-77F9-140E35FE1CAC}"/>
              </a:ext>
            </a:extLst>
          </p:cNvPr>
          <p:cNvSpPr txBox="1"/>
          <p:nvPr/>
        </p:nvSpPr>
        <p:spPr>
          <a:xfrm>
            <a:off x="7419443" y="669531"/>
            <a:ext cx="2291446" cy="292387"/>
          </a:xfrm>
          <a:prstGeom prst="rect">
            <a:avLst/>
          </a:prstGeom>
          <a:ln w="9524">
            <a:solidFill>
              <a:srgbClr val="021CA1"/>
            </a:solidFill>
          </a:ln>
        </p:spPr>
        <p:txBody>
          <a:bodyPr vert="horz" wrap="square" lIns="0" tIns="45719" rIns="0" bIns="0" rtlCol="0">
            <a:spAutoFit/>
          </a:bodyPr>
          <a:lstStyle/>
          <a:p>
            <a:pPr marL="91440">
              <a:lnSpc>
                <a:spcPct val="100000"/>
              </a:lnSpc>
              <a:spcBef>
                <a:spcPts val="359"/>
              </a:spcBef>
            </a:pPr>
            <a:r>
              <a:rPr sz="1600" i="1" spc="-5" dirty="0">
                <a:solidFill>
                  <a:srgbClr val="0000FF"/>
                </a:solidFill>
                <a:latin typeface="Calibri"/>
                <a:cs typeface="Calibri"/>
              </a:rPr>
              <a:t>NIM</a:t>
            </a:r>
            <a:r>
              <a:rPr sz="1600" i="1" spc="-15" dirty="0">
                <a:solidFill>
                  <a:srgbClr val="0000FF"/>
                </a:solidFill>
                <a:latin typeface="Calibri"/>
                <a:cs typeface="Calibri"/>
              </a:rPr>
              <a:t> </a:t>
            </a:r>
            <a:r>
              <a:rPr sz="1600" i="1" spc="-5" dirty="0">
                <a:solidFill>
                  <a:srgbClr val="0000FF"/>
                </a:solidFill>
                <a:latin typeface="Calibri"/>
                <a:cs typeface="Calibri"/>
              </a:rPr>
              <a:t>A560</a:t>
            </a:r>
            <a:r>
              <a:rPr sz="1600" i="1" spc="-15" dirty="0">
                <a:solidFill>
                  <a:srgbClr val="0000FF"/>
                </a:solidFill>
                <a:latin typeface="Calibri"/>
                <a:cs typeface="Calibri"/>
              </a:rPr>
              <a:t> </a:t>
            </a:r>
            <a:r>
              <a:rPr sz="1600" i="1" spc="-5" dirty="0">
                <a:solidFill>
                  <a:srgbClr val="0000FF"/>
                </a:solidFill>
                <a:latin typeface="Calibri"/>
                <a:cs typeface="Calibri"/>
              </a:rPr>
              <a:t>(2006)</a:t>
            </a:r>
            <a:r>
              <a:rPr sz="1600" i="1" spc="-15" dirty="0">
                <a:solidFill>
                  <a:srgbClr val="0000FF"/>
                </a:solidFill>
                <a:latin typeface="Calibri"/>
                <a:cs typeface="Calibri"/>
              </a:rPr>
              <a:t> </a:t>
            </a:r>
            <a:r>
              <a:rPr sz="1600" i="1" spc="-5" dirty="0">
                <a:solidFill>
                  <a:srgbClr val="0000FF"/>
                </a:solidFill>
                <a:latin typeface="Calibri"/>
                <a:cs typeface="Calibri"/>
              </a:rPr>
              <a:t>405</a:t>
            </a:r>
            <a:endParaRPr sz="1600">
              <a:latin typeface="Calibri"/>
              <a:cs typeface="Calibri"/>
            </a:endParaRPr>
          </a:p>
        </p:txBody>
      </p:sp>
      <p:pic>
        <p:nvPicPr>
          <p:cNvPr id="35" name="object 24">
            <a:extLst>
              <a:ext uri="{FF2B5EF4-FFF2-40B4-BE49-F238E27FC236}">
                <a16:creationId xmlns:a16="http://schemas.microsoft.com/office/drawing/2014/main" id="{B635791A-974B-209A-0634-B014CEBE2ACA}"/>
              </a:ext>
            </a:extLst>
          </p:cNvPr>
          <p:cNvPicPr/>
          <p:nvPr/>
        </p:nvPicPr>
        <p:blipFill>
          <a:blip r:embed="rId5" cstate="print"/>
          <a:stretch>
            <a:fillRect/>
          </a:stretch>
        </p:blipFill>
        <p:spPr>
          <a:xfrm>
            <a:off x="524698" y="3543579"/>
            <a:ext cx="3122431" cy="2522847"/>
          </a:xfrm>
          <a:prstGeom prst="rect">
            <a:avLst/>
          </a:prstGeom>
        </p:spPr>
      </p:pic>
      <p:grpSp>
        <p:nvGrpSpPr>
          <p:cNvPr id="36" name="object 25">
            <a:extLst>
              <a:ext uri="{FF2B5EF4-FFF2-40B4-BE49-F238E27FC236}">
                <a16:creationId xmlns:a16="http://schemas.microsoft.com/office/drawing/2014/main" id="{F7CA08C4-E45D-972F-BA08-FECB45F14908}"/>
              </a:ext>
            </a:extLst>
          </p:cNvPr>
          <p:cNvGrpSpPr/>
          <p:nvPr/>
        </p:nvGrpSpPr>
        <p:grpSpPr>
          <a:xfrm>
            <a:off x="4149511" y="3479855"/>
            <a:ext cx="2788144" cy="2275383"/>
            <a:chOff x="4161356" y="4581409"/>
            <a:chExt cx="2452370" cy="1844039"/>
          </a:xfrm>
        </p:grpSpPr>
        <p:pic>
          <p:nvPicPr>
            <p:cNvPr id="37" name="object 26">
              <a:extLst>
                <a:ext uri="{FF2B5EF4-FFF2-40B4-BE49-F238E27FC236}">
                  <a16:creationId xmlns:a16="http://schemas.microsoft.com/office/drawing/2014/main" id="{8E8EB477-1C35-56D0-A6C2-7C5297F50703}"/>
                </a:ext>
              </a:extLst>
            </p:cNvPr>
            <p:cNvPicPr/>
            <p:nvPr/>
          </p:nvPicPr>
          <p:blipFill>
            <a:blip r:embed="rId6" cstate="print"/>
            <a:stretch>
              <a:fillRect/>
            </a:stretch>
          </p:blipFill>
          <p:spPr>
            <a:xfrm>
              <a:off x="4170881" y="4590934"/>
              <a:ext cx="2432655" cy="1824491"/>
            </a:xfrm>
            <a:prstGeom prst="rect">
              <a:avLst/>
            </a:prstGeom>
          </p:spPr>
        </p:pic>
        <p:sp>
          <p:nvSpPr>
            <p:cNvPr id="38" name="object 27">
              <a:extLst>
                <a:ext uri="{FF2B5EF4-FFF2-40B4-BE49-F238E27FC236}">
                  <a16:creationId xmlns:a16="http://schemas.microsoft.com/office/drawing/2014/main" id="{16141906-5424-ED4C-9682-426C23C15BB6}"/>
                </a:ext>
              </a:extLst>
            </p:cNvPr>
            <p:cNvSpPr/>
            <p:nvPr/>
          </p:nvSpPr>
          <p:spPr>
            <a:xfrm>
              <a:off x="4166119" y="4586172"/>
              <a:ext cx="2442845" cy="1834514"/>
            </a:xfrm>
            <a:custGeom>
              <a:avLst/>
              <a:gdLst/>
              <a:ahLst/>
              <a:cxnLst/>
              <a:rect l="l" t="t" r="r" b="b"/>
              <a:pathLst>
                <a:path w="2442845" h="1834514">
                  <a:moveTo>
                    <a:pt x="0" y="0"/>
                  </a:moveTo>
                  <a:lnTo>
                    <a:pt x="2442367" y="0"/>
                  </a:lnTo>
                  <a:lnTo>
                    <a:pt x="2442367" y="1833959"/>
                  </a:lnTo>
                  <a:lnTo>
                    <a:pt x="0" y="1833959"/>
                  </a:lnTo>
                  <a:lnTo>
                    <a:pt x="0" y="0"/>
                  </a:lnTo>
                  <a:close/>
                </a:path>
              </a:pathLst>
            </a:custGeom>
            <a:ln w="9524">
              <a:solidFill>
                <a:srgbClr val="000000"/>
              </a:solidFill>
            </a:ln>
          </p:spPr>
          <p:txBody>
            <a:bodyPr wrap="square" lIns="0" tIns="0" rIns="0" bIns="0" rtlCol="0"/>
            <a:lstStyle/>
            <a:p>
              <a:endParaRPr/>
            </a:p>
          </p:txBody>
        </p:sp>
      </p:grpSp>
      <p:sp>
        <p:nvSpPr>
          <p:cNvPr id="39" name="object 28">
            <a:extLst>
              <a:ext uri="{FF2B5EF4-FFF2-40B4-BE49-F238E27FC236}">
                <a16:creationId xmlns:a16="http://schemas.microsoft.com/office/drawing/2014/main" id="{841285BE-9954-6FA0-F829-FE1E06812EFE}"/>
              </a:ext>
            </a:extLst>
          </p:cNvPr>
          <p:cNvSpPr txBox="1"/>
          <p:nvPr/>
        </p:nvSpPr>
        <p:spPr>
          <a:xfrm>
            <a:off x="7440038" y="3485732"/>
            <a:ext cx="4383634" cy="2616100"/>
          </a:xfrm>
          <a:prstGeom prst="rect">
            <a:avLst/>
          </a:prstGeom>
          <a:noFill/>
          <a:ln>
            <a:noFill/>
          </a:ln>
        </p:spPr>
        <p:txBody>
          <a:bodyPr vert="horz" wrap="square" lIns="0" tIns="45719" rIns="0" bIns="0" rtlCol="0">
            <a:spAutoFit/>
          </a:bodyPr>
          <a:lstStyle/>
          <a:p>
            <a:pPr marL="377190" indent="-286385">
              <a:lnSpc>
                <a:spcPct val="100000"/>
              </a:lnSpc>
              <a:spcBef>
                <a:spcPts val="359"/>
              </a:spcBef>
              <a:buFont typeface="Arial MT"/>
              <a:buChar char="•"/>
              <a:tabLst>
                <a:tab pos="376555" algn="l"/>
                <a:tab pos="377190" algn="l"/>
              </a:tabLst>
            </a:pPr>
            <a:r>
              <a:rPr dirty="0">
                <a:latin typeface="Times New Roman" panose="02020603050405020304" pitchFamily="18" charset="0"/>
                <a:cs typeface="Times New Roman" panose="02020603050405020304" pitchFamily="18" charset="0"/>
              </a:rPr>
              <a:t>New</a:t>
            </a:r>
            <a:r>
              <a:rPr spc="-15"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mesh</a:t>
            </a:r>
            <a:r>
              <a:rPr spc="-15"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used</a:t>
            </a:r>
            <a:r>
              <a:rPr spc="-15" dirty="0">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for</a:t>
            </a:r>
            <a:r>
              <a:rPr spc="-15"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bulk</a:t>
            </a:r>
            <a:r>
              <a:rPr spc="-10"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MM.</a:t>
            </a:r>
          </a:p>
          <a:p>
            <a:pPr>
              <a:lnSpc>
                <a:spcPct val="100000"/>
              </a:lnSpc>
              <a:spcBef>
                <a:spcPts val="5"/>
              </a:spcBef>
              <a:buFont typeface="Arial MT"/>
              <a:buChar char="•"/>
            </a:pPr>
            <a:endParaRPr dirty="0">
              <a:latin typeface="Times New Roman" panose="02020603050405020304" pitchFamily="18" charset="0"/>
              <a:cs typeface="Times New Roman" panose="02020603050405020304" pitchFamily="18" charset="0"/>
            </a:endParaRPr>
          </a:p>
          <a:p>
            <a:pPr marL="370205" marR="180975" indent="-279400">
              <a:lnSpc>
                <a:spcPts val="1900"/>
              </a:lnSpc>
              <a:buFont typeface="Arial MT"/>
              <a:buChar char="•"/>
              <a:tabLst>
                <a:tab pos="376555" algn="l"/>
                <a:tab pos="377190" algn="l"/>
              </a:tabLst>
            </a:pPr>
            <a:r>
              <a:rPr spc="-5" dirty="0">
                <a:latin typeface="Times New Roman" panose="02020603050405020304" pitchFamily="18" charset="0"/>
                <a:cs typeface="Times New Roman" panose="02020603050405020304" pitchFamily="18" charset="0"/>
              </a:rPr>
              <a:t>Woven wire mesh,</a:t>
            </a:r>
            <a:r>
              <a:rPr dirty="0">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wire </a:t>
            </a:r>
            <a:r>
              <a:rPr dirty="0">
                <a:latin typeface="Times New Roman" panose="02020603050405020304" pitchFamily="18" charset="0"/>
                <a:cs typeface="Times New Roman" panose="02020603050405020304" pitchFamily="18" charset="0"/>
              </a:rPr>
              <a:t> dia</a:t>
            </a:r>
            <a:r>
              <a:rPr spc="-5" dirty="0">
                <a:latin typeface="Times New Roman" panose="02020603050405020304" pitchFamily="18" charset="0"/>
                <a:cs typeface="Times New Roman" panose="02020603050405020304" pitchFamily="18" charset="0"/>
              </a:rPr>
              <a:t>m</a:t>
            </a:r>
            <a:r>
              <a:rPr dirty="0">
                <a:latin typeface="Times New Roman" panose="02020603050405020304" pitchFamily="18" charset="0"/>
                <a:cs typeface="Times New Roman" panose="02020603050405020304" pitchFamily="18" charset="0"/>
              </a:rPr>
              <a:t>et</a:t>
            </a:r>
            <a:r>
              <a:rPr spc="-5" dirty="0">
                <a:latin typeface="Times New Roman" panose="02020603050405020304" pitchFamily="18" charset="0"/>
                <a:cs typeface="Times New Roman" panose="02020603050405020304" pitchFamily="18" charset="0"/>
              </a:rPr>
              <a:t>e</a:t>
            </a:r>
            <a:r>
              <a:rPr dirty="0">
                <a:latin typeface="Times New Roman" panose="02020603050405020304" pitchFamily="18" charset="0"/>
                <a:cs typeface="Times New Roman" panose="02020603050405020304" pitchFamily="18" charset="0"/>
              </a:rPr>
              <a:t>r ab</a:t>
            </a:r>
            <a:r>
              <a:rPr spc="-5" dirty="0">
                <a:latin typeface="Times New Roman" panose="02020603050405020304" pitchFamily="18" charset="0"/>
                <a:cs typeface="Times New Roman" panose="02020603050405020304" pitchFamily="18" charset="0"/>
              </a:rPr>
              <a:t>o</a:t>
            </a:r>
            <a:r>
              <a:rPr dirty="0">
                <a:latin typeface="Times New Roman" panose="02020603050405020304" pitchFamily="18" charset="0"/>
                <a:cs typeface="Times New Roman" panose="02020603050405020304" pitchFamily="18" charset="0"/>
              </a:rPr>
              <a:t>ut </a:t>
            </a:r>
            <a:r>
              <a:rPr spc="-140" dirty="0">
                <a:solidFill>
                  <a:srgbClr val="FF0000"/>
                </a:solidFill>
                <a:latin typeface="Calibri"/>
                <a:cs typeface="Calibri"/>
              </a:rPr>
              <a:t>20-­‐30</a:t>
            </a:r>
            <a:r>
              <a:rPr spc="-5" dirty="0">
                <a:solidFill>
                  <a:srgbClr val="FF0000"/>
                </a:solidFill>
                <a:latin typeface="Calibri"/>
                <a:cs typeface="Calibri"/>
              </a:rPr>
              <a:t> </a:t>
            </a:r>
            <a:r>
              <a:rPr dirty="0">
                <a:solidFill>
                  <a:srgbClr val="FF2600"/>
                </a:solidFill>
                <a:latin typeface="Symbol"/>
                <a:cs typeface="Symbol"/>
              </a:rPr>
              <a:t></a:t>
            </a:r>
            <a:r>
              <a:rPr dirty="0">
                <a:solidFill>
                  <a:srgbClr val="FF0000"/>
                </a:solidFill>
                <a:latin typeface="Calibri"/>
                <a:cs typeface="Calibri"/>
              </a:rPr>
              <a:t>m </a:t>
            </a:r>
            <a:r>
              <a:rPr dirty="0">
                <a:latin typeface="Calibri"/>
                <a:cs typeface="Calibri"/>
              </a:rPr>
              <a:t>and  </a:t>
            </a:r>
            <a:r>
              <a:rPr spc="-5" dirty="0">
                <a:latin typeface="Calibri"/>
                <a:cs typeface="Calibri"/>
              </a:rPr>
              <a:t>about</a:t>
            </a:r>
            <a:r>
              <a:rPr spc="-10" dirty="0">
                <a:latin typeface="Calibri"/>
                <a:cs typeface="Calibri"/>
              </a:rPr>
              <a:t> </a:t>
            </a:r>
            <a:r>
              <a:rPr spc="-5" dirty="0">
                <a:solidFill>
                  <a:srgbClr val="FF0000"/>
                </a:solidFill>
                <a:latin typeface="Calibri"/>
                <a:cs typeface="Calibri"/>
              </a:rPr>
              <a:t>80%</a:t>
            </a:r>
            <a:r>
              <a:rPr dirty="0">
                <a:solidFill>
                  <a:srgbClr val="FF0000"/>
                </a:solidFill>
                <a:latin typeface="Calibri"/>
                <a:cs typeface="Calibri"/>
              </a:rPr>
              <a:t> </a:t>
            </a:r>
            <a:r>
              <a:rPr spc="-5" dirty="0">
                <a:latin typeface="Times New Roman" panose="02020603050405020304" pitchFamily="18" charset="0"/>
                <a:cs typeface="Times New Roman" panose="02020603050405020304" pitchFamily="18" charset="0"/>
              </a:rPr>
              <a:t>transparency.</a:t>
            </a:r>
            <a:endParaRPr dirty="0">
              <a:latin typeface="Times New Roman" panose="02020603050405020304" pitchFamily="18" charset="0"/>
              <a:cs typeface="Times New Roman" panose="02020603050405020304" pitchFamily="18" charset="0"/>
            </a:endParaRPr>
          </a:p>
          <a:p>
            <a:pPr>
              <a:lnSpc>
                <a:spcPct val="100000"/>
              </a:lnSpc>
              <a:spcBef>
                <a:spcPts val="45"/>
              </a:spcBef>
              <a:buFont typeface="Arial MT"/>
              <a:buChar char="•"/>
            </a:pPr>
            <a:endParaRPr dirty="0">
              <a:latin typeface="Times New Roman" panose="02020603050405020304" pitchFamily="18" charset="0"/>
              <a:cs typeface="Times New Roman" panose="02020603050405020304" pitchFamily="18" charset="0"/>
            </a:endParaRPr>
          </a:p>
          <a:p>
            <a:pPr marL="370205" marR="749300" indent="-279400">
              <a:lnSpc>
                <a:spcPts val="1900"/>
              </a:lnSpc>
              <a:buFont typeface="Arial MT"/>
              <a:buChar char="•"/>
              <a:tabLst>
                <a:tab pos="376555" algn="l"/>
                <a:tab pos="377190" algn="l"/>
              </a:tabLst>
            </a:pPr>
            <a:r>
              <a:rPr spc="-5" dirty="0">
                <a:latin typeface="Times New Roman" panose="02020603050405020304" pitchFamily="18" charset="0"/>
                <a:cs typeface="Times New Roman" panose="02020603050405020304" pitchFamily="18" charset="0"/>
              </a:rPr>
              <a:t>Largely produced for </a:t>
            </a:r>
            <a:r>
              <a:rPr dirty="0">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serigraphic</a:t>
            </a:r>
            <a:r>
              <a:rPr spc="-15" dirty="0">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application.</a:t>
            </a:r>
            <a:endParaRPr dirty="0">
              <a:latin typeface="Times New Roman" panose="02020603050405020304" pitchFamily="18" charset="0"/>
              <a:cs typeface="Times New Roman" panose="02020603050405020304" pitchFamily="18" charset="0"/>
            </a:endParaRPr>
          </a:p>
          <a:p>
            <a:pPr>
              <a:lnSpc>
                <a:spcPct val="100000"/>
              </a:lnSpc>
              <a:spcBef>
                <a:spcPts val="10"/>
              </a:spcBef>
              <a:buFont typeface="Arial MT"/>
              <a:buChar char="•"/>
            </a:pPr>
            <a:endParaRPr dirty="0">
              <a:latin typeface="Times New Roman" panose="02020603050405020304" pitchFamily="18" charset="0"/>
              <a:cs typeface="Times New Roman" panose="02020603050405020304" pitchFamily="18" charset="0"/>
            </a:endParaRPr>
          </a:p>
          <a:p>
            <a:pPr marL="370205" marR="137160" indent="-279400">
              <a:lnSpc>
                <a:spcPts val="1900"/>
              </a:lnSpc>
              <a:buFont typeface="Arial MT"/>
              <a:buChar char="•"/>
              <a:tabLst>
                <a:tab pos="376555" algn="l"/>
                <a:tab pos="377190" algn="l"/>
              </a:tabLst>
            </a:pPr>
            <a:r>
              <a:rPr spc="-5" dirty="0">
                <a:latin typeface="Times New Roman" panose="02020603050405020304" pitchFamily="18" charset="0"/>
                <a:cs typeface="Times New Roman" panose="02020603050405020304" pitchFamily="18" charset="0"/>
              </a:rPr>
              <a:t>Electroformed micromesh was </a:t>
            </a:r>
            <a:r>
              <a:rPr spc="-350" dirty="0">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normally </a:t>
            </a:r>
            <a:r>
              <a:rPr dirty="0">
                <a:latin typeface="Times New Roman" panose="02020603050405020304" pitchFamily="18" charset="0"/>
                <a:cs typeface="Times New Roman" panose="02020603050405020304" pitchFamily="18" charset="0"/>
              </a:rPr>
              <a:t>used</a:t>
            </a:r>
            <a:r>
              <a:rPr spc="-5" dirty="0">
                <a:latin typeface="Times New Roman" panose="02020603050405020304" pitchFamily="18" charset="0"/>
                <a:cs typeface="Times New Roman" panose="02020603050405020304" pitchFamily="18" charset="0"/>
              </a:rPr>
              <a:t> before.</a:t>
            </a:r>
            <a:endParaRPr dirty="0">
              <a:latin typeface="Times New Roman" panose="02020603050405020304" pitchFamily="18" charset="0"/>
              <a:cs typeface="Times New Roman" panose="02020603050405020304" pitchFamily="18" charset="0"/>
            </a:endParaRPr>
          </a:p>
        </p:txBody>
      </p:sp>
      <p:sp>
        <p:nvSpPr>
          <p:cNvPr id="40" name="object 30">
            <a:extLst>
              <a:ext uri="{FF2B5EF4-FFF2-40B4-BE49-F238E27FC236}">
                <a16:creationId xmlns:a16="http://schemas.microsoft.com/office/drawing/2014/main" id="{861375D4-4386-F31E-F409-16CD37E21253}"/>
              </a:ext>
            </a:extLst>
          </p:cNvPr>
          <p:cNvSpPr txBox="1"/>
          <p:nvPr/>
        </p:nvSpPr>
        <p:spPr>
          <a:xfrm>
            <a:off x="672167" y="3537704"/>
            <a:ext cx="3130345" cy="471924"/>
          </a:xfrm>
          <a:prstGeom prst="rect">
            <a:avLst/>
          </a:prstGeom>
          <a:solidFill>
            <a:srgbClr val="FFFFFF">
              <a:alpha val="30198"/>
            </a:srgbClr>
          </a:solidFill>
        </p:spPr>
        <p:txBody>
          <a:bodyPr vert="horz" wrap="square" lIns="0" tIns="60960" rIns="0" bIns="0" rtlCol="0">
            <a:spAutoFit/>
          </a:bodyPr>
          <a:lstStyle/>
          <a:p>
            <a:pPr marL="91440" marR="109855">
              <a:lnSpc>
                <a:spcPts val="1600"/>
              </a:lnSpc>
              <a:spcBef>
                <a:spcPts val="480"/>
              </a:spcBef>
            </a:pPr>
            <a:r>
              <a:rPr sz="1400" b="1" dirty="0">
                <a:solidFill>
                  <a:srgbClr val="0000FF"/>
                </a:solidFill>
                <a:latin typeface="Calibri"/>
                <a:cs typeface="Calibri"/>
              </a:rPr>
              <a:t>Distance</a:t>
            </a:r>
            <a:r>
              <a:rPr sz="1400" b="1" spc="-20" dirty="0">
                <a:solidFill>
                  <a:srgbClr val="0000FF"/>
                </a:solidFill>
                <a:latin typeface="Calibri"/>
                <a:cs typeface="Calibri"/>
              </a:rPr>
              <a:t> </a:t>
            </a:r>
            <a:r>
              <a:rPr sz="1400" b="1" dirty="0">
                <a:solidFill>
                  <a:srgbClr val="0000FF"/>
                </a:solidFill>
                <a:latin typeface="Calibri"/>
                <a:cs typeface="Calibri"/>
              </a:rPr>
              <a:t>between</a:t>
            </a:r>
            <a:r>
              <a:rPr sz="1400" b="1" spc="-20" dirty="0">
                <a:solidFill>
                  <a:srgbClr val="0000FF"/>
                </a:solidFill>
                <a:latin typeface="Calibri"/>
                <a:cs typeface="Calibri"/>
              </a:rPr>
              <a:t> </a:t>
            </a:r>
            <a:r>
              <a:rPr sz="1400" b="1" dirty="0">
                <a:solidFill>
                  <a:srgbClr val="0000FF"/>
                </a:solidFill>
                <a:latin typeface="Calibri"/>
                <a:cs typeface="Calibri"/>
              </a:rPr>
              <a:t>pillars</a:t>
            </a:r>
            <a:r>
              <a:rPr sz="1400" b="1" spc="-15" dirty="0">
                <a:solidFill>
                  <a:srgbClr val="0000FF"/>
                </a:solidFill>
                <a:latin typeface="Calibri"/>
                <a:cs typeface="Calibri"/>
              </a:rPr>
              <a:t> </a:t>
            </a:r>
            <a:r>
              <a:rPr sz="1400" b="1" dirty="0">
                <a:solidFill>
                  <a:srgbClr val="0000FF"/>
                </a:solidFill>
                <a:latin typeface="Calibri"/>
                <a:cs typeface="Calibri"/>
              </a:rPr>
              <a:t>=</a:t>
            </a:r>
            <a:r>
              <a:rPr sz="1400" b="1" spc="-25" dirty="0">
                <a:solidFill>
                  <a:srgbClr val="0000FF"/>
                </a:solidFill>
                <a:latin typeface="Calibri"/>
                <a:cs typeface="Calibri"/>
              </a:rPr>
              <a:t> </a:t>
            </a:r>
            <a:r>
              <a:rPr sz="1400" b="1" spc="-5" dirty="0">
                <a:solidFill>
                  <a:srgbClr val="0000FF"/>
                </a:solidFill>
                <a:latin typeface="Calibri"/>
                <a:cs typeface="Calibri"/>
              </a:rPr>
              <a:t>2.5</a:t>
            </a:r>
            <a:r>
              <a:rPr sz="1400" b="1" spc="-15" dirty="0">
                <a:solidFill>
                  <a:srgbClr val="0000FF"/>
                </a:solidFill>
                <a:latin typeface="Calibri"/>
                <a:cs typeface="Calibri"/>
              </a:rPr>
              <a:t> </a:t>
            </a:r>
            <a:r>
              <a:rPr sz="1400" b="1" dirty="0">
                <a:solidFill>
                  <a:srgbClr val="0000FF"/>
                </a:solidFill>
                <a:latin typeface="Calibri"/>
                <a:cs typeface="Calibri"/>
              </a:rPr>
              <a:t>mm </a:t>
            </a:r>
            <a:r>
              <a:rPr sz="1400" b="1" spc="-305" dirty="0">
                <a:solidFill>
                  <a:srgbClr val="0000FF"/>
                </a:solidFill>
                <a:latin typeface="Calibri"/>
                <a:cs typeface="Calibri"/>
              </a:rPr>
              <a:t> </a:t>
            </a:r>
            <a:r>
              <a:rPr sz="1400" b="1" dirty="0">
                <a:solidFill>
                  <a:srgbClr val="0000FF"/>
                </a:solidFill>
                <a:latin typeface="Calibri"/>
                <a:cs typeface="Calibri"/>
              </a:rPr>
              <a:t>Pillar</a:t>
            </a:r>
            <a:r>
              <a:rPr sz="1400" b="1" spc="-5" dirty="0">
                <a:solidFill>
                  <a:srgbClr val="0000FF"/>
                </a:solidFill>
                <a:latin typeface="Calibri"/>
                <a:cs typeface="Calibri"/>
              </a:rPr>
              <a:t> </a:t>
            </a:r>
            <a:r>
              <a:rPr sz="1400" b="1" dirty="0">
                <a:solidFill>
                  <a:srgbClr val="0000FF"/>
                </a:solidFill>
                <a:latin typeface="Calibri"/>
                <a:cs typeface="Calibri"/>
              </a:rPr>
              <a:t>diameter</a:t>
            </a:r>
            <a:r>
              <a:rPr sz="1400" b="1" spc="-5" dirty="0">
                <a:solidFill>
                  <a:srgbClr val="0000FF"/>
                </a:solidFill>
                <a:latin typeface="Calibri"/>
                <a:cs typeface="Calibri"/>
              </a:rPr>
              <a:t> </a:t>
            </a:r>
            <a:r>
              <a:rPr sz="1400" b="1" dirty="0">
                <a:solidFill>
                  <a:srgbClr val="0000FF"/>
                </a:solidFill>
                <a:latin typeface="Calibri"/>
                <a:cs typeface="Calibri"/>
              </a:rPr>
              <a:t>=</a:t>
            </a:r>
            <a:r>
              <a:rPr sz="1400" b="1" spc="-10" dirty="0">
                <a:solidFill>
                  <a:srgbClr val="0000FF"/>
                </a:solidFill>
                <a:latin typeface="Calibri"/>
                <a:cs typeface="Calibri"/>
              </a:rPr>
              <a:t> </a:t>
            </a:r>
            <a:r>
              <a:rPr sz="1400" b="1" spc="-5" dirty="0">
                <a:solidFill>
                  <a:srgbClr val="0000FF"/>
                </a:solidFill>
                <a:latin typeface="Calibri"/>
                <a:cs typeface="Calibri"/>
              </a:rPr>
              <a:t>0.3 </a:t>
            </a:r>
            <a:r>
              <a:rPr sz="1400" b="1" dirty="0">
                <a:solidFill>
                  <a:srgbClr val="0000FF"/>
                </a:solidFill>
                <a:latin typeface="Calibri"/>
                <a:cs typeface="Calibri"/>
              </a:rPr>
              <a:t>mm</a:t>
            </a:r>
            <a:endParaRPr sz="1400">
              <a:latin typeface="Calibri"/>
              <a:cs typeface="Calibri"/>
            </a:endParaRPr>
          </a:p>
        </p:txBody>
      </p:sp>
      <p:sp>
        <p:nvSpPr>
          <p:cNvPr id="41" name="object 31">
            <a:extLst>
              <a:ext uri="{FF2B5EF4-FFF2-40B4-BE49-F238E27FC236}">
                <a16:creationId xmlns:a16="http://schemas.microsoft.com/office/drawing/2014/main" id="{A34658DC-D6E6-B010-4743-11B5E91B035E}"/>
              </a:ext>
            </a:extLst>
          </p:cNvPr>
          <p:cNvSpPr txBox="1"/>
          <p:nvPr/>
        </p:nvSpPr>
        <p:spPr>
          <a:xfrm>
            <a:off x="5459071" y="3957321"/>
            <a:ext cx="682236" cy="261609"/>
          </a:xfrm>
          <a:prstGeom prst="rect">
            <a:avLst/>
          </a:prstGeom>
          <a:solidFill>
            <a:srgbClr val="FFFFFF">
              <a:alpha val="30198"/>
            </a:srgbClr>
          </a:solidFill>
        </p:spPr>
        <p:txBody>
          <a:bodyPr vert="horz" wrap="square" lIns="0" tIns="45719" rIns="0" bIns="0" rtlCol="0">
            <a:spAutoFit/>
          </a:bodyPr>
          <a:lstStyle/>
          <a:p>
            <a:pPr marL="91440">
              <a:lnSpc>
                <a:spcPct val="100000"/>
              </a:lnSpc>
              <a:spcBef>
                <a:spcPts val="359"/>
              </a:spcBef>
            </a:pPr>
            <a:r>
              <a:rPr sz="1400" b="1" dirty="0">
                <a:solidFill>
                  <a:srgbClr val="0000FF"/>
                </a:solidFill>
                <a:latin typeface="Calibri"/>
                <a:cs typeface="Calibri"/>
              </a:rPr>
              <a:t>Mesh</a:t>
            </a:r>
            <a:endParaRPr sz="1400" dirty="0">
              <a:latin typeface="Calibri"/>
              <a:cs typeface="Calibri"/>
            </a:endParaRPr>
          </a:p>
        </p:txBody>
      </p:sp>
      <p:sp>
        <p:nvSpPr>
          <p:cNvPr id="43" name="TextBox 42">
            <a:extLst>
              <a:ext uri="{FF2B5EF4-FFF2-40B4-BE49-F238E27FC236}">
                <a16:creationId xmlns:a16="http://schemas.microsoft.com/office/drawing/2014/main" id="{F9C1A206-0862-E193-45D3-37DFA940C953}"/>
              </a:ext>
            </a:extLst>
          </p:cNvPr>
          <p:cNvSpPr txBox="1"/>
          <p:nvPr/>
        </p:nvSpPr>
        <p:spPr>
          <a:xfrm>
            <a:off x="8745088" y="156372"/>
            <a:ext cx="3294512" cy="369332"/>
          </a:xfrm>
          <a:prstGeom prst="rect">
            <a:avLst/>
          </a:prstGeom>
          <a:solidFill>
            <a:srgbClr val="00329E"/>
          </a:solidFill>
        </p:spPr>
        <p:txBody>
          <a:bodyPr wrap="square">
            <a:spAutoFit/>
          </a:bodyPr>
          <a:lstStyle/>
          <a:p>
            <a:r>
              <a:rPr lang="en-US" dirty="0">
                <a:solidFill>
                  <a:srgbClr val="FFFF00"/>
                </a:solidFill>
                <a:latin typeface="Times New Roman" panose="02020603050405020304" pitchFamily="18" charset="0"/>
                <a:cs typeface="Times New Roman" panose="02020603050405020304" pitchFamily="18" charset="0"/>
              </a:rPr>
              <a:t>MM</a:t>
            </a:r>
            <a:r>
              <a:rPr lang="en-US" spc="-10" dirty="0">
                <a:solidFill>
                  <a:srgbClr val="FFFF00"/>
                </a:solidFill>
                <a:latin typeface="Times New Roman" panose="02020603050405020304" pitchFamily="18" charset="0"/>
                <a:cs typeface="Times New Roman" panose="02020603050405020304" pitchFamily="18" charset="0"/>
              </a:rPr>
              <a:t> </a:t>
            </a:r>
            <a:r>
              <a:rPr lang="en-US" spc="-5" dirty="0">
                <a:solidFill>
                  <a:srgbClr val="FFFF00"/>
                </a:solidFill>
                <a:latin typeface="Times New Roman" panose="02020603050405020304" pitchFamily="18" charset="0"/>
                <a:cs typeface="Times New Roman" panose="02020603050405020304" pitchFamily="18" charset="0"/>
              </a:rPr>
              <a:t>Evolution: Bulk Technology</a:t>
            </a: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0752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Micromegas: Resistive MM (</a:t>
            </a:r>
            <a:r>
              <a:rPr lang="en-US" sz="3600" dirty="0">
                <a:solidFill>
                  <a:srgbClr val="00329E"/>
                </a:solidFill>
                <a:latin typeface="Times New Roman" pitchFamily="18" charset="0"/>
                <a:cs typeface="Times New Roman" pitchFamily="18" charset="0"/>
              </a:rPr>
              <a:t>spark resistant</a:t>
            </a:r>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15</a:t>
            </a:fld>
            <a:endParaRPr lang="en-US" spc="-5" dirty="0"/>
          </a:p>
        </p:txBody>
      </p:sp>
      <p:grpSp>
        <p:nvGrpSpPr>
          <p:cNvPr id="3" name="Group 2">
            <a:extLst>
              <a:ext uri="{FF2B5EF4-FFF2-40B4-BE49-F238E27FC236}">
                <a16:creationId xmlns:a16="http://schemas.microsoft.com/office/drawing/2014/main" id="{8ABEC587-6A83-88CB-6395-1CDFD72478B2}"/>
              </a:ext>
            </a:extLst>
          </p:cNvPr>
          <p:cNvGrpSpPr/>
          <p:nvPr/>
        </p:nvGrpSpPr>
        <p:grpSpPr>
          <a:xfrm>
            <a:off x="228600" y="1176338"/>
            <a:ext cx="5334000" cy="2086695"/>
            <a:chOff x="467544" y="1052736"/>
            <a:chExt cx="5656263" cy="2252662"/>
          </a:xfrm>
        </p:grpSpPr>
        <p:sp>
          <p:nvSpPr>
            <p:cNvPr id="4" name="Rectangle 3">
              <a:extLst>
                <a:ext uri="{FF2B5EF4-FFF2-40B4-BE49-F238E27FC236}">
                  <a16:creationId xmlns:a16="http://schemas.microsoft.com/office/drawing/2014/main" id="{84413732-2254-4E79-158D-B6A18AFEB360}"/>
                </a:ext>
              </a:extLst>
            </p:cNvPr>
            <p:cNvSpPr/>
            <p:nvPr/>
          </p:nvSpPr>
          <p:spPr>
            <a:xfrm>
              <a:off x="507232" y="2492598"/>
              <a:ext cx="5616575" cy="360363"/>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7" name="Rectangle 19">
              <a:extLst>
                <a:ext uri="{FF2B5EF4-FFF2-40B4-BE49-F238E27FC236}">
                  <a16:creationId xmlns:a16="http://schemas.microsoft.com/office/drawing/2014/main" id="{9F155166-EE65-4F9E-DDC2-5059CB449F8F}"/>
                </a:ext>
              </a:extLst>
            </p:cNvPr>
            <p:cNvSpPr/>
            <p:nvPr/>
          </p:nvSpPr>
          <p:spPr>
            <a:xfrm>
              <a:off x="651694" y="1486123"/>
              <a:ext cx="503238" cy="10080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8" name="Rectangle 20">
              <a:extLst>
                <a:ext uri="{FF2B5EF4-FFF2-40B4-BE49-F238E27FC236}">
                  <a16:creationId xmlns:a16="http://schemas.microsoft.com/office/drawing/2014/main" id="{06FC25B7-F2C7-120B-7970-DAD3AC99DBDC}"/>
                </a:ext>
              </a:extLst>
            </p:cNvPr>
            <p:cNvSpPr/>
            <p:nvPr/>
          </p:nvSpPr>
          <p:spPr>
            <a:xfrm>
              <a:off x="5476107" y="1486123"/>
              <a:ext cx="503237" cy="10080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9" name="Straight Connector 22">
              <a:extLst>
                <a:ext uri="{FF2B5EF4-FFF2-40B4-BE49-F238E27FC236}">
                  <a16:creationId xmlns:a16="http://schemas.microsoft.com/office/drawing/2014/main" id="{E724A7AF-E0B1-B27A-9E5C-428250012C16}"/>
                </a:ext>
              </a:extLst>
            </p:cNvPr>
            <p:cNvCxnSpPr/>
            <p:nvPr/>
          </p:nvCxnSpPr>
          <p:spPr>
            <a:xfrm>
              <a:off x="578669" y="1773461"/>
              <a:ext cx="54737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29">
              <a:extLst>
                <a:ext uri="{FF2B5EF4-FFF2-40B4-BE49-F238E27FC236}">
                  <a16:creationId xmlns:a16="http://schemas.microsoft.com/office/drawing/2014/main" id="{7F1E9CA6-1411-7273-E88B-1039C6CA901A}"/>
                </a:ext>
              </a:extLst>
            </p:cNvPr>
            <p:cNvSpPr txBox="1">
              <a:spLocks noChangeArrowheads="1"/>
            </p:cNvSpPr>
            <p:nvPr/>
          </p:nvSpPr>
          <p:spPr bwMode="auto">
            <a:xfrm>
              <a:off x="467544" y="2997423"/>
              <a:ext cx="1296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b="1">
                  <a:latin typeface="Times New Roman" panose="02020603050405020304" pitchFamily="18" charset="0"/>
                  <a:cs typeface="Times New Roman" pitchFamily="18" charset="0"/>
                </a:rPr>
                <a:t>Read-out strip</a:t>
              </a:r>
            </a:p>
          </p:txBody>
        </p:sp>
        <p:cxnSp>
          <p:nvCxnSpPr>
            <p:cNvPr id="11" name="Straight Arrow Connector 31">
              <a:extLst>
                <a:ext uri="{FF2B5EF4-FFF2-40B4-BE49-F238E27FC236}">
                  <a16:creationId xmlns:a16="http://schemas.microsoft.com/office/drawing/2014/main" id="{EA9DCC0E-2E88-D6A7-6C33-F40E01BE115F}"/>
                </a:ext>
              </a:extLst>
            </p:cNvPr>
            <p:cNvCxnSpPr/>
            <p:nvPr/>
          </p:nvCxnSpPr>
          <p:spPr>
            <a:xfrm rot="5400000" flipH="1" flipV="1">
              <a:off x="1279550" y="2401317"/>
              <a:ext cx="504825" cy="68738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2" name="TextBox 39">
              <a:extLst>
                <a:ext uri="{FF2B5EF4-FFF2-40B4-BE49-F238E27FC236}">
                  <a16:creationId xmlns:a16="http://schemas.microsoft.com/office/drawing/2014/main" id="{57EF998C-8551-A07F-49FD-E908254314DD}"/>
                </a:ext>
              </a:extLst>
            </p:cNvPr>
            <p:cNvSpPr txBox="1">
              <a:spLocks noChangeArrowheads="1"/>
            </p:cNvSpPr>
            <p:nvPr/>
          </p:nvSpPr>
          <p:spPr bwMode="auto">
            <a:xfrm>
              <a:off x="1299394" y="1052736"/>
              <a:ext cx="1782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b="1">
                  <a:latin typeface="Times New Roman" panose="02020603050405020304" pitchFamily="18" charset="0"/>
                  <a:cs typeface="Times New Roman" pitchFamily="18" charset="0"/>
                </a:rPr>
                <a:t>Mesh support pillars</a:t>
              </a:r>
            </a:p>
          </p:txBody>
        </p:sp>
        <p:cxnSp>
          <p:nvCxnSpPr>
            <p:cNvPr id="13" name="Straight Arrow Connector 40">
              <a:extLst>
                <a:ext uri="{FF2B5EF4-FFF2-40B4-BE49-F238E27FC236}">
                  <a16:creationId xmlns:a16="http://schemas.microsoft.com/office/drawing/2014/main" id="{7E1708C3-AB9F-BF8B-5E0C-94902F85C53B}"/>
                </a:ext>
              </a:extLst>
            </p:cNvPr>
            <p:cNvCxnSpPr/>
            <p:nvPr/>
          </p:nvCxnSpPr>
          <p:spPr>
            <a:xfrm rot="10800000" flipV="1">
              <a:off x="939032" y="1341661"/>
              <a:ext cx="1081087" cy="287337"/>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4" name="TextBox 77">
              <a:extLst>
                <a:ext uri="{FF2B5EF4-FFF2-40B4-BE49-F238E27FC236}">
                  <a16:creationId xmlns:a16="http://schemas.microsoft.com/office/drawing/2014/main" id="{A59B560F-11C2-EDEA-1905-241E58438203}"/>
                </a:ext>
              </a:extLst>
            </p:cNvPr>
            <p:cNvSpPr txBox="1">
              <a:spLocks noChangeArrowheads="1"/>
            </p:cNvSpPr>
            <p:nvPr/>
          </p:nvSpPr>
          <p:spPr bwMode="auto">
            <a:xfrm>
              <a:off x="5547544" y="2511648"/>
              <a:ext cx="5445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b="1">
                  <a:latin typeface="Times New Roman" panose="02020603050405020304" pitchFamily="18" charset="0"/>
                  <a:cs typeface="Times New Roman" pitchFamily="18" charset="0"/>
                </a:rPr>
                <a:t>PCB</a:t>
              </a:r>
            </a:p>
          </p:txBody>
        </p:sp>
        <p:sp>
          <p:nvSpPr>
            <p:cNvPr id="15" name="Rectangle 4">
              <a:extLst>
                <a:ext uri="{FF2B5EF4-FFF2-40B4-BE49-F238E27FC236}">
                  <a16:creationId xmlns:a16="http://schemas.microsoft.com/office/drawing/2014/main" id="{9E7B63F9-7C6B-8274-7568-E198ECA2F54F}"/>
                </a:ext>
              </a:extLst>
            </p:cNvPr>
            <p:cNvSpPr/>
            <p:nvPr/>
          </p:nvSpPr>
          <p:spPr>
            <a:xfrm>
              <a:off x="3099619" y="2421161"/>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6" name="Rectangle 5">
              <a:extLst>
                <a:ext uri="{FF2B5EF4-FFF2-40B4-BE49-F238E27FC236}">
                  <a16:creationId xmlns:a16="http://schemas.microsoft.com/office/drawing/2014/main" id="{B772715E-4C38-5B38-0E26-0779461787B9}"/>
                </a:ext>
              </a:extLst>
            </p:cNvPr>
            <p:cNvSpPr/>
            <p:nvPr/>
          </p:nvSpPr>
          <p:spPr>
            <a:xfrm>
              <a:off x="3820344" y="2421161"/>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7" name="Rectangle 6">
              <a:extLst>
                <a:ext uri="{FF2B5EF4-FFF2-40B4-BE49-F238E27FC236}">
                  <a16:creationId xmlns:a16="http://schemas.microsoft.com/office/drawing/2014/main" id="{A7C98C32-A376-F43A-6B6A-4727D33BC902}"/>
                </a:ext>
              </a:extLst>
            </p:cNvPr>
            <p:cNvSpPr/>
            <p:nvPr/>
          </p:nvSpPr>
          <p:spPr>
            <a:xfrm>
              <a:off x="2378894" y="2421161"/>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8" name="Rectangle 7">
              <a:extLst>
                <a:ext uri="{FF2B5EF4-FFF2-40B4-BE49-F238E27FC236}">
                  <a16:creationId xmlns:a16="http://schemas.microsoft.com/office/drawing/2014/main" id="{0DBBB02D-A320-B014-D1DF-78B478EC29FC}"/>
                </a:ext>
              </a:extLst>
            </p:cNvPr>
            <p:cNvSpPr/>
            <p:nvPr/>
          </p:nvSpPr>
          <p:spPr>
            <a:xfrm>
              <a:off x="4539482" y="2421161"/>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9" name="Rectangle 8">
              <a:extLst>
                <a:ext uri="{FF2B5EF4-FFF2-40B4-BE49-F238E27FC236}">
                  <a16:creationId xmlns:a16="http://schemas.microsoft.com/office/drawing/2014/main" id="{D2D64923-ABD0-27E6-277A-FAB1DEE73F87}"/>
                </a:ext>
              </a:extLst>
            </p:cNvPr>
            <p:cNvSpPr/>
            <p:nvPr/>
          </p:nvSpPr>
          <p:spPr>
            <a:xfrm>
              <a:off x="5260207" y="2421161"/>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0" name="Rectangle 9">
              <a:extLst>
                <a:ext uri="{FF2B5EF4-FFF2-40B4-BE49-F238E27FC236}">
                  <a16:creationId xmlns:a16="http://schemas.microsoft.com/office/drawing/2014/main" id="{8CDE1AA5-3F38-2D4D-CDCF-AC68A097FC5C}"/>
                </a:ext>
              </a:extLst>
            </p:cNvPr>
            <p:cNvSpPr/>
            <p:nvPr/>
          </p:nvSpPr>
          <p:spPr>
            <a:xfrm>
              <a:off x="939032" y="2421161"/>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1" name="Rectangle 10">
              <a:extLst>
                <a:ext uri="{FF2B5EF4-FFF2-40B4-BE49-F238E27FC236}">
                  <a16:creationId xmlns:a16="http://schemas.microsoft.com/office/drawing/2014/main" id="{9D145C97-AE49-9EBB-BE7C-339BAA670DC8}"/>
                </a:ext>
              </a:extLst>
            </p:cNvPr>
            <p:cNvSpPr/>
            <p:nvPr/>
          </p:nvSpPr>
          <p:spPr>
            <a:xfrm>
              <a:off x="1659757" y="2421161"/>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2" name="TextBox 39">
              <a:extLst>
                <a:ext uri="{FF2B5EF4-FFF2-40B4-BE49-F238E27FC236}">
                  <a16:creationId xmlns:a16="http://schemas.microsoft.com/office/drawing/2014/main" id="{F4FE2104-0B37-405C-E10A-5DAD61C78369}"/>
                </a:ext>
              </a:extLst>
            </p:cNvPr>
            <p:cNvSpPr txBox="1">
              <a:spLocks noChangeArrowheads="1"/>
            </p:cNvSpPr>
            <p:nvPr/>
          </p:nvSpPr>
          <p:spPr bwMode="auto">
            <a:xfrm>
              <a:off x="3850507" y="1052736"/>
              <a:ext cx="6492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b="1">
                  <a:latin typeface="Times New Roman" panose="02020603050405020304" pitchFamily="18" charset="0"/>
                  <a:cs typeface="Times New Roman" pitchFamily="18" charset="0"/>
                </a:rPr>
                <a:t>Mesh </a:t>
              </a:r>
            </a:p>
          </p:txBody>
        </p:sp>
        <p:cxnSp>
          <p:nvCxnSpPr>
            <p:cNvPr id="23" name="Straight Arrow Connector 49">
              <a:extLst>
                <a:ext uri="{FF2B5EF4-FFF2-40B4-BE49-F238E27FC236}">
                  <a16:creationId xmlns:a16="http://schemas.microsoft.com/office/drawing/2014/main" id="{F3E4FC2A-EB7A-2BA3-E547-F33B19E3D110}"/>
                </a:ext>
              </a:extLst>
            </p:cNvPr>
            <p:cNvCxnSpPr/>
            <p:nvPr/>
          </p:nvCxnSpPr>
          <p:spPr>
            <a:xfrm>
              <a:off x="4180707" y="1289273"/>
              <a:ext cx="503237" cy="43180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4" name="Lightning Bolt 54">
              <a:extLst>
                <a:ext uri="{FF2B5EF4-FFF2-40B4-BE49-F238E27FC236}">
                  <a16:creationId xmlns:a16="http://schemas.microsoft.com/office/drawing/2014/main" id="{A2964D14-7458-4CA0-D6A4-B26E246943F0}"/>
                </a:ext>
              </a:extLst>
            </p:cNvPr>
            <p:cNvSpPr/>
            <p:nvPr/>
          </p:nvSpPr>
          <p:spPr>
            <a:xfrm flipH="1" flipV="1">
              <a:off x="3136132" y="1781398"/>
              <a:ext cx="358775" cy="64770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sp>
        <p:nvSpPr>
          <p:cNvPr id="25" name="TextBox 52">
            <a:extLst>
              <a:ext uri="{FF2B5EF4-FFF2-40B4-BE49-F238E27FC236}">
                <a16:creationId xmlns:a16="http://schemas.microsoft.com/office/drawing/2014/main" id="{CC7A4BD7-A76A-0D0A-BAAD-50EA62267102}"/>
              </a:ext>
            </a:extLst>
          </p:cNvPr>
          <p:cNvSpPr txBox="1">
            <a:spLocks noChangeArrowheads="1"/>
          </p:cNvSpPr>
          <p:nvPr/>
        </p:nvSpPr>
        <p:spPr bwMode="auto">
          <a:xfrm>
            <a:off x="5901314" y="1470656"/>
            <a:ext cx="6237722" cy="5109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177800" indent="-177800" algn="just" eaLnBrk="1" hangingPunct="1">
              <a:spcBef>
                <a:spcPct val="0"/>
              </a:spcBef>
              <a:buClr>
                <a:srgbClr val="00329E"/>
              </a:buClr>
              <a:buSzPct val="130000"/>
              <a:buFont typeface="Wingdings" pitchFamily="2" charset="2"/>
              <a:buChar char="§"/>
            </a:pPr>
            <a:r>
              <a:rPr lang="en-US" altLang="en-US" sz="2000" dirty="0">
                <a:latin typeface="Times New Roman" panose="02020603050405020304" pitchFamily="18" charset="0"/>
                <a:cs typeface="Times New Roman" panose="02020603050405020304" pitchFamily="18" charset="0"/>
              </a:rPr>
              <a:t>Sparks between mesh and readout strips may damage the detector and readout electronics and/or lead to large dead times as a result of HV breakdown</a:t>
            </a:r>
          </a:p>
          <a:p>
            <a:pPr marL="177800" indent="-177800">
              <a:buClr>
                <a:srgbClr val="00329E"/>
              </a:buClr>
              <a:buSzPct val="130000"/>
              <a:buFont typeface="Wingdings" pitchFamily="2" charset="2"/>
              <a:buChar char="§"/>
            </a:pPr>
            <a:r>
              <a:rPr lang="en-US" sz="2000" dirty="0">
                <a:latin typeface="Times New Roman" panose="02020603050405020304" pitchFamily="18" charset="0"/>
                <a:cs typeface="Times New Roman" panose="02020603050405020304" pitchFamily="18" charset="0"/>
              </a:rPr>
              <a:t>Several protection/suppression schemes tested </a:t>
            </a:r>
          </a:p>
          <a:p>
            <a:pPr marL="531813" lvl="1" indent="-176213">
              <a:buClr>
                <a:srgbClr val="00329E"/>
              </a:buClr>
              <a:buSzPct val="130000"/>
              <a:buFont typeface="Arial" pitchFamily="34" charset="0"/>
              <a:buChar char="•"/>
            </a:pPr>
            <a:r>
              <a:rPr lang="en-US" sz="2000" dirty="0">
                <a:latin typeface="Times New Roman" panose="02020603050405020304" pitchFamily="18" charset="0"/>
                <a:cs typeface="Times New Roman" panose="02020603050405020304" pitchFamily="18" charset="0"/>
              </a:rPr>
              <a:t>A large variety of resistive coatings of anode</a:t>
            </a:r>
          </a:p>
          <a:p>
            <a:pPr marL="531813" lvl="1" indent="-176213">
              <a:buClr>
                <a:srgbClr val="00329E"/>
              </a:buClr>
              <a:buSzPct val="130000"/>
              <a:buFont typeface="Arial" pitchFamily="34" charset="0"/>
              <a:buChar char="•"/>
            </a:pPr>
            <a:r>
              <a:rPr lang="en-US" sz="2000" dirty="0">
                <a:latin typeface="Times New Roman" panose="02020603050405020304" pitchFamily="18" charset="0"/>
                <a:cs typeface="Times New Roman" panose="02020603050405020304" pitchFamily="18" charset="0"/>
              </a:rPr>
              <a:t>Double/triple amplification stages to disperse charge, as used in GEMs (MM+MM, GEM+MM)</a:t>
            </a:r>
          </a:p>
          <a:p>
            <a:pPr marL="177800" indent="-177800">
              <a:buClr>
                <a:srgbClr val="00329E"/>
              </a:buClr>
              <a:buSzPct val="130000"/>
              <a:buFont typeface="Wingdings" pitchFamily="2" charset="2"/>
              <a:buChar char="§"/>
            </a:pPr>
            <a:r>
              <a:rPr lang="en-US" sz="2000" dirty="0">
                <a:latin typeface="Times New Roman" panose="02020603050405020304" pitchFamily="18" charset="0"/>
                <a:cs typeface="Times New Roman" panose="02020603050405020304" pitchFamily="18" charset="0"/>
              </a:rPr>
              <a:t>Finally settled on a protection layer with resistive strips</a:t>
            </a:r>
          </a:p>
          <a:p>
            <a:pPr marL="177800" indent="-177800">
              <a:buClr>
                <a:srgbClr val="00329E"/>
              </a:buClr>
              <a:buSzPct val="130000"/>
              <a:buFont typeface="Wingdings" pitchFamily="2" charset="2"/>
              <a:buChar char="§"/>
            </a:pPr>
            <a:r>
              <a:rPr lang="en-US" altLang="en-US" sz="2000" dirty="0">
                <a:latin typeface="Times New Roman" panose="02020603050405020304" pitchFamily="18" charset="0"/>
                <a:cs typeface="Times New Roman" pitchFamily="18" charset="0"/>
              </a:rPr>
              <a:t>To avoid spark effect the readout strips were covered with the 64 µm thick insulator layer with resistive strips on top of it connected to the +HV via discharge resistor and mesh is connected to GND</a:t>
            </a:r>
          </a:p>
          <a:p>
            <a:pPr>
              <a:buClr>
                <a:srgbClr val="00329E"/>
              </a:buClr>
              <a:buSzPct val="130000"/>
              <a:buNone/>
            </a:pPr>
            <a:endParaRPr lang="en-US" sz="2000" dirty="0">
              <a:latin typeface="Times New Roman" panose="02020603050405020304" pitchFamily="18" charset="0"/>
              <a:cs typeface="Times New Roman" panose="02020603050405020304" pitchFamily="18" charset="0"/>
            </a:endParaRPr>
          </a:p>
          <a:p>
            <a:pPr marL="177800" indent="-177800">
              <a:buClr>
                <a:srgbClr val="00329E"/>
              </a:buClr>
              <a:buSzPct val="130000"/>
              <a:buFont typeface="Wingdings" pitchFamily="2" charset="2"/>
              <a:buChar char="§"/>
            </a:pPr>
            <a:endParaRPr lang="en-US" sz="2000" dirty="0">
              <a:latin typeface="Times New Roman" panose="02020603050405020304" pitchFamily="18" charset="0"/>
              <a:cs typeface="Times New Roman" panose="02020603050405020304" pitchFamily="18" charset="0"/>
            </a:endParaRPr>
          </a:p>
          <a:p>
            <a:pPr algn="just" eaLnBrk="1" hangingPunct="1">
              <a:spcBef>
                <a:spcPct val="0"/>
              </a:spcBef>
              <a:buFontTx/>
              <a:buNone/>
            </a:pPr>
            <a:endParaRPr lang="en-US" altLang="en-US" sz="1800" dirty="0">
              <a:latin typeface="Times New Roman" panose="02020603050405020304" pitchFamily="18" charset="0"/>
              <a:cs typeface="Times New Roman" pitchFamily="18" charset="0"/>
            </a:endParaRPr>
          </a:p>
        </p:txBody>
      </p:sp>
      <p:grpSp>
        <p:nvGrpSpPr>
          <p:cNvPr id="26" name="Group 25">
            <a:extLst>
              <a:ext uri="{FF2B5EF4-FFF2-40B4-BE49-F238E27FC236}">
                <a16:creationId xmlns:a16="http://schemas.microsoft.com/office/drawing/2014/main" id="{B556E97C-3D50-6E15-0F17-430B66A87FC2}"/>
              </a:ext>
            </a:extLst>
          </p:cNvPr>
          <p:cNvGrpSpPr/>
          <p:nvPr/>
        </p:nvGrpSpPr>
        <p:grpSpPr>
          <a:xfrm>
            <a:off x="213302" y="3913372"/>
            <a:ext cx="5616575" cy="2179637"/>
            <a:chOff x="162994" y="1484784"/>
            <a:chExt cx="5616575" cy="2179637"/>
          </a:xfrm>
        </p:grpSpPr>
        <p:sp>
          <p:nvSpPr>
            <p:cNvPr id="27" name="Rectangle 18">
              <a:extLst>
                <a:ext uri="{FF2B5EF4-FFF2-40B4-BE49-F238E27FC236}">
                  <a16:creationId xmlns:a16="http://schemas.microsoft.com/office/drawing/2014/main" id="{067FCD92-B1B6-EB62-E667-57A0DEC60B8B}"/>
                </a:ext>
              </a:extLst>
            </p:cNvPr>
            <p:cNvSpPr/>
            <p:nvPr/>
          </p:nvSpPr>
          <p:spPr>
            <a:xfrm>
              <a:off x="162994" y="2492846"/>
              <a:ext cx="5616575" cy="3587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8" name="Rectangle 3">
              <a:extLst>
                <a:ext uri="{FF2B5EF4-FFF2-40B4-BE49-F238E27FC236}">
                  <a16:creationId xmlns:a16="http://schemas.microsoft.com/office/drawing/2014/main" id="{1AD1B8B4-90AA-208D-16B3-272C091D88E2}"/>
                </a:ext>
              </a:extLst>
            </p:cNvPr>
            <p:cNvSpPr/>
            <p:nvPr/>
          </p:nvSpPr>
          <p:spPr>
            <a:xfrm>
              <a:off x="162994" y="2851621"/>
              <a:ext cx="5616575" cy="360363"/>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9" name="Rectangle 4">
              <a:extLst>
                <a:ext uri="{FF2B5EF4-FFF2-40B4-BE49-F238E27FC236}">
                  <a16:creationId xmlns:a16="http://schemas.microsoft.com/office/drawing/2014/main" id="{E9D4ACB1-B9D5-4934-0808-CB472B92815D}"/>
                </a:ext>
              </a:extLst>
            </p:cNvPr>
            <p:cNvSpPr/>
            <p:nvPr/>
          </p:nvSpPr>
          <p:spPr>
            <a:xfrm>
              <a:off x="2755381" y="2780184"/>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Rectangle 5">
              <a:extLst>
                <a:ext uri="{FF2B5EF4-FFF2-40B4-BE49-F238E27FC236}">
                  <a16:creationId xmlns:a16="http://schemas.microsoft.com/office/drawing/2014/main" id="{1E7B384F-1AF1-B9DA-4D34-1189F707AE2F}"/>
                </a:ext>
              </a:extLst>
            </p:cNvPr>
            <p:cNvSpPr/>
            <p:nvPr/>
          </p:nvSpPr>
          <p:spPr>
            <a:xfrm>
              <a:off x="3476106" y="2780184"/>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1" name="Rectangle 6">
              <a:extLst>
                <a:ext uri="{FF2B5EF4-FFF2-40B4-BE49-F238E27FC236}">
                  <a16:creationId xmlns:a16="http://schemas.microsoft.com/office/drawing/2014/main" id="{8C5DCFE0-C3C6-51F5-5598-00B132CBB7E2}"/>
                </a:ext>
              </a:extLst>
            </p:cNvPr>
            <p:cNvSpPr/>
            <p:nvPr/>
          </p:nvSpPr>
          <p:spPr>
            <a:xfrm>
              <a:off x="2034656" y="2780184"/>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2" name="Rectangle 7">
              <a:extLst>
                <a:ext uri="{FF2B5EF4-FFF2-40B4-BE49-F238E27FC236}">
                  <a16:creationId xmlns:a16="http://schemas.microsoft.com/office/drawing/2014/main" id="{5EFB384D-89CA-2F39-218C-ED98A95089CB}"/>
                </a:ext>
              </a:extLst>
            </p:cNvPr>
            <p:cNvSpPr/>
            <p:nvPr/>
          </p:nvSpPr>
          <p:spPr>
            <a:xfrm>
              <a:off x="4195244" y="2780184"/>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3" name="Rectangle 8">
              <a:extLst>
                <a:ext uri="{FF2B5EF4-FFF2-40B4-BE49-F238E27FC236}">
                  <a16:creationId xmlns:a16="http://schemas.microsoft.com/office/drawing/2014/main" id="{5BFAA00A-3574-7AE3-C4C1-107E924D0780}"/>
                </a:ext>
              </a:extLst>
            </p:cNvPr>
            <p:cNvSpPr/>
            <p:nvPr/>
          </p:nvSpPr>
          <p:spPr>
            <a:xfrm>
              <a:off x="4915969" y="2780184"/>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4" name="Rectangle 9">
              <a:extLst>
                <a:ext uri="{FF2B5EF4-FFF2-40B4-BE49-F238E27FC236}">
                  <a16:creationId xmlns:a16="http://schemas.microsoft.com/office/drawing/2014/main" id="{984DD55D-0D26-63CF-2C57-58B5FB7BC017}"/>
                </a:ext>
              </a:extLst>
            </p:cNvPr>
            <p:cNvSpPr/>
            <p:nvPr/>
          </p:nvSpPr>
          <p:spPr>
            <a:xfrm>
              <a:off x="594794" y="2780184"/>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5" name="Rectangle 10">
              <a:extLst>
                <a:ext uri="{FF2B5EF4-FFF2-40B4-BE49-F238E27FC236}">
                  <a16:creationId xmlns:a16="http://schemas.microsoft.com/office/drawing/2014/main" id="{7AEA6032-1263-7C3F-7578-60772852331B}"/>
                </a:ext>
              </a:extLst>
            </p:cNvPr>
            <p:cNvSpPr/>
            <p:nvPr/>
          </p:nvSpPr>
          <p:spPr>
            <a:xfrm>
              <a:off x="1315519" y="2780184"/>
              <a:ext cx="431800" cy="714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6" name="Rectangle 11">
              <a:extLst>
                <a:ext uri="{FF2B5EF4-FFF2-40B4-BE49-F238E27FC236}">
                  <a16:creationId xmlns:a16="http://schemas.microsoft.com/office/drawing/2014/main" id="{3EE505AE-9290-1D61-3710-524C8355732B}"/>
                </a:ext>
              </a:extLst>
            </p:cNvPr>
            <p:cNvSpPr/>
            <p:nvPr/>
          </p:nvSpPr>
          <p:spPr>
            <a:xfrm>
              <a:off x="2755381" y="2492846"/>
              <a:ext cx="431800" cy="714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7" name="Rectangle 12">
              <a:extLst>
                <a:ext uri="{FF2B5EF4-FFF2-40B4-BE49-F238E27FC236}">
                  <a16:creationId xmlns:a16="http://schemas.microsoft.com/office/drawing/2014/main" id="{D6BDCA84-4A94-301F-4960-3C2A45DD3CEC}"/>
                </a:ext>
              </a:extLst>
            </p:cNvPr>
            <p:cNvSpPr/>
            <p:nvPr/>
          </p:nvSpPr>
          <p:spPr>
            <a:xfrm>
              <a:off x="3476106" y="2492846"/>
              <a:ext cx="431800" cy="714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8" name="Rectangle 13">
              <a:extLst>
                <a:ext uri="{FF2B5EF4-FFF2-40B4-BE49-F238E27FC236}">
                  <a16:creationId xmlns:a16="http://schemas.microsoft.com/office/drawing/2014/main" id="{681D51C2-8CCD-E6BA-B425-B17A97E39D94}"/>
                </a:ext>
              </a:extLst>
            </p:cNvPr>
            <p:cNvSpPr/>
            <p:nvPr/>
          </p:nvSpPr>
          <p:spPr>
            <a:xfrm>
              <a:off x="2034656" y="2492846"/>
              <a:ext cx="431800" cy="714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9" name="Rectangle 14">
              <a:extLst>
                <a:ext uri="{FF2B5EF4-FFF2-40B4-BE49-F238E27FC236}">
                  <a16:creationId xmlns:a16="http://schemas.microsoft.com/office/drawing/2014/main" id="{1F0AD300-9B54-B8BE-9FF8-9FFB6F2509A5}"/>
                </a:ext>
              </a:extLst>
            </p:cNvPr>
            <p:cNvSpPr/>
            <p:nvPr/>
          </p:nvSpPr>
          <p:spPr>
            <a:xfrm>
              <a:off x="4195244" y="2492846"/>
              <a:ext cx="431800" cy="714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0" name="Rectangle 15">
              <a:extLst>
                <a:ext uri="{FF2B5EF4-FFF2-40B4-BE49-F238E27FC236}">
                  <a16:creationId xmlns:a16="http://schemas.microsoft.com/office/drawing/2014/main" id="{B113ED1C-CC35-6A82-273B-072402FC46D3}"/>
                </a:ext>
              </a:extLst>
            </p:cNvPr>
            <p:cNvSpPr/>
            <p:nvPr/>
          </p:nvSpPr>
          <p:spPr>
            <a:xfrm>
              <a:off x="4915969" y="2492846"/>
              <a:ext cx="431800" cy="714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1" name="Rectangle 16">
              <a:extLst>
                <a:ext uri="{FF2B5EF4-FFF2-40B4-BE49-F238E27FC236}">
                  <a16:creationId xmlns:a16="http://schemas.microsoft.com/office/drawing/2014/main" id="{4469525B-6478-8BB0-AE0A-EE045B45E661}"/>
                </a:ext>
              </a:extLst>
            </p:cNvPr>
            <p:cNvSpPr/>
            <p:nvPr/>
          </p:nvSpPr>
          <p:spPr>
            <a:xfrm>
              <a:off x="594794" y="2492846"/>
              <a:ext cx="431800" cy="714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2" name="Rectangle 17">
              <a:extLst>
                <a:ext uri="{FF2B5EF4-FFF2-40B4-BE49-F238E27FC236}">
                  <a16:creationId xmlns:a16="http://schemas.microsoft.com/office/drawing/2014/main" id="{D941BE56-3298-12DB-9A91-BFA131EF4893}"/>
                </a:ext>
              </a:extLst>
            </p:cNvPr>
            <p:cNvSpPr/>
            <p:nvPr/>
          </p:nvSpPr>
          <p:spPr>
            <a:xfrm>
              <a:off x="1315519" y="2492846"/>
              <a:ext cx="431800" cy="714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3" name="Rectangle 19">
              <a:extLst>
                <a:ext uri="{FF2B5EF4-FFF2-40B4-BE49-F238E27FC236}">
                  <a16:creationId xmlns:a16="http://schemas.microsoft.com/office/drawing/2014/main" id="{4393161D-D5F9-6AA3-F47B-0C53D00390A2}"/>
                </a:ext>
              </a:extLst>
            </p:cNvPr>
            <p:cNvSpPr/>
            <p:nvPr/>
          </p:nvSpPr>
          <p:spPr>
            <a:xfrm>
              <a:off x="307456" y="1484784"/>
              <a:ext cx="503238" cy="10080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4" name="Rectangle 20">
              <a:extLst>
                <a:ext uri="{FF2B5EF4-FFF2-40B4-BE49-F238E27FC236}">
                  <a16:creationId xmlns:a16="http://schemas.microsoft.com/office/drawing/2014/main" id="{73D85A1D-BA7C-751E-9AC0-8A9F8998BBB7}"/>
                </a:ext>
              </a:extLst>
            </p:cNvPr>
            <p:cNvSpPr/>
            <p:nvPr/>
          </p:nvSpPr>
          <p:spPr>
            <a:xfrm>
              <a:off x="5131869" y="1484784"/>
              <a:ext cx="503237" cy="10080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45" name="Straight Connector 22">
              <a:extLst>
                <a:ext uri="{FF2B5EF4-FFF2-40B4-BE49-F238E27FC236}">
                  <a16:creationId xmlns:a16="http://schemas.microsoft.com/office/drawing/2014/main" id="{3C51746A-20B2-8027-9875-6E903931AB16}"/>
                </a:ext>
              </a:extLst>
            </p:cNvPr>
            <p:cNvCxnSpPr/>
            <p:nvPr/>
          </p:nvCxnSpPr>
          <p:spPr>
            <a:xfrm>
              <a:off x="234431" y="1772121"/>
              <a:ext cx="54737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6" name="TextBox 29">
              <a:extLst>
                <a:ext uri="{FF2B5EF4-FFF2-40B4-BE49-F238E27FC236}">
                  <a16:creationId xmlns:a16="http://schemas.microsoft.com/office/drawing/2014/main" id="{6F4BFC1E-BE92-3425-973E-B3829791D556}"/>
                </a:ext>
              </a:extLst>
            </p:cNvPr>
            <p:cNvSpPr txBox="1">
              <a:spLocks noChangeArrowheads="1"/>
            </p:cNvSpPr>
            <p:nvPr/>
          </p:nvSpPr>
          <p:spPr bwMode="auto">
            <a:xfrm>
              <a:off x="167756" y="3356446"/>
              <a:ext cx="12080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a:latin typeface="Times New Roman" panose="02020603050405020304" pitchFamily="18" charset="0"/>
                  <a:cs typeface="Times New Roman" pitchFamily="18" charset="0"/>
                </a:rPr>
                <a:t>Read-out strip</a:t>
              </a:r>
            </a:p>
          </p:txBody>
        </p:sp>
        <p:cxnSp>
          <p:nvCxnSpPr>
            <p:cNvPr id="47" name="Straight Arrow Connector 31">
              <a:extLst>
                <a:ext uri="{FF2B5EF4-FFF2-40B4-BE49-F238E27FC236}">
                  <a16:creationId xmlns:a16="http://schemas.microsoft.com/office/drawing/2014/main" id="{C37B1F30-E45E-6F0A-0522-C884E86C651A}"/>
                </a:ext>
              </a:extLst>
            </p:cNvPr>
            <p:cNvCxnSpPr/>
            <p:nvPr/>
          </p:nvCxnSpPr>
          <p:spPr>
            <a:xfrm rot="5400000" flipH="1" flipV="1">
              <a:off x="935312" y="2760340"/>
              <a:ext cx="504825" cy="68738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8" name="TextBox 32">
              <a:extLst>
                <a:ext uri="{FF2B5EF4-FFF2-40B4-BE49-F238E27FC236}">
                  <a16:creationId xmlns:a16="http://schemas.microsoft.com/office/drawing/2014/main" id="{284F927E-3839-27DA-7E1E-950408C9426B}"/>
                </a:ext>
              </a:extLst>
            </p:cNvPr>
            <p:cNvSpPr txBox="1">
              <a:spLocks noChangeArrowheads="1"/>
            </p:cNvSpPr>
            <p:nvPr/>
          </p:nvSpPr>
          <p:spPr bwMode="auto">
            <a:xfrm>
              <a:off x="2310881" y="3356446"/>
              <a:ext cx="8223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a:latin typeface="Times New Roman" panose="02020603050405020304" pitchFamily="18" charset="0"/>
                  <a:cs typeface="Times New Roman" pitchFamily="18" charset="0"/>
                </a:rPr>
                <a:t>Insulator</a:t>
              </a:r>
            </a:p>
          </p:txBody>
        </p:sp>
        <p:cxnSp>
          <p:nvCxnSpPr>
            <p:cNvPr id="49" name="Straight Arrow Connector 33">
              <a:extLst>
                <a:ext uri="{FF2B5EF4-FFF2-40B4-BE49-F238E27FC236}">
                  <a16:creationId xmlns:a16="http://schemas.microsoft.com/office/drawing/2014/main" id="{533FF810-C52B-A35D-D706-EBCF331494A4}"/>
                </a:ext>
              </a:extLst>
            </p:cNvPr>
            <p:cNvCxnSpPr/>
            <p:nvPr/>
          </p:nvCxnSpPr>
          <p:spPr>
            <a:xfrm rot="5400000" flipH="1" flipV="1">
              <a:off x="2648225" y="2744465"/>
              <a:ext cx="719138" cy="64770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0" name="TextBox 35">
              <a:extLst>
                <a:ext uri="{FF2B5EF4-FFF2-40B4-BE49-F238E27FC236}">
                  <a16:creationId xmlns:a16="http://schemas.microsoft.com/office/drawing/2014/main" id="{2A501D56-F068-5F1D-9226-3BD759E6B2FD}"/>
                </a:ext>
              </a:extLst>
            </p:cNvPr>
            <p:cNvSpPr txBox="1">
              <a:spLocks noChangeArrowheads="1"/>
            </p:cNvSpPr>
            <p:nvPr/>
          </p:nvSpPr>
          <p:spPr bwMode="auto">
            <a:xfrm>
              <a:off x="2539481" y="1772121"/>
              <a:ext cx="12065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a:latin typeface="Times New Roman" pitchFamily="18" charset="0"/>
                  <a:cs typeface="Times New Roman" pitchFamily="18" charset="0"/>
                </a:rPr>
                <a:t>Resistive strip</a:t>
              </a:r>
            </a:p>
            <a:p>
              <a:pPr algn="ctr" eaLnBrk="1" hangingPunct="1">
                <a:spcBef>
                  <a:spcPct val="0"/>
                </a:spcBef>
                <a:buFontTx/>
                <a:buNone/>
              </a:pPr>
              <a:r>
                <a:rPr lang="en-US" altLang="en-US" sz="1400">
                  <a:latin typeface="Times New Roman" pitchFamily="18" charset="0"/>
                  <a:cs typeface="Times New Roman" pitchFamily="18" charset="0"/>
                </a:rPr>
                <a:t>0.5-5 M</a:t>
              </a:r>
              <a:r>
                <a:rPr lang="el-GR" altLang="en-US" sz="1400">
                  <a:latin typeface="Times New Roman" pitchFamily="18" charset="0"/>
                  <a:cs typeface="Times New Roman" pitchFamily="18" charset="0"/>
                </a:rPr>
                <a:t>Ω</a:t>
              </a:r>
              <a:r>
                <a:rPr lang="en-US" altLang="en-US" sz="1400">
                  <a:latin typeface="Times New Roman" pitchFamily="18" charset="0"/>
                  <a:cs typeface="Times New Roman" pitchFamily="18" charset="0"/>
                </a:rPr>
                <a:t>/cm</a:t>
              </a:r>
            </a:p>
          </p:txBody>
        </p:sp>
        <p:cxnSp>
          <p:nvCxnSpPr>
            <p:cNvPr id="51" name="Straight Arrow Connector 36">
              <a:extLst>
                <a:ext uri="{FF2B5EF4-FFF2-40B4-BE49-F238E27FC236}">
                  <a16:creationId xmlns:a16="http://schemas.microsoft.com/office/drawing/2014/main" id="{ABEF95F0-1340-D71A-B994-CFBFEB5127AB}"/>
                </a:ext>
              </a:extLst>
            </p:cNvPr>
            <p:cNvCxnSpPr>
              <a:endCxn id="36" idx="0"/>
            </p:cNvCxnSpPr>
            <p:nvPr/>
          </p:nvCxnSpPr>
          <p:spPr>
            <a:xfrm rot="5400000">
              <a:off x="2935563" y="2312664"/>
              <a:ext cx="215900" cy="144463"/>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52" name="TextBox 77">
              <a:extLst>
                <a:ext uri="{FF2B5EF4-FFF2-40B4-BE49-F238E27FC236}">
                  <a16:creationId xmlns:a16="http://schemas.microsoft.com/office/drawing/2014/main" id="{8732597D-B25C-BAFB-96BE-9D33C1A99334}"/>
                </a:ext>
              </a:extLst>
            </p:cNvPr>
            <p:cNvSpPr txBox="1">
              <a:spLocks noChangeArrowheads="1"/>
            </p:cNvSpPr>
            <p:nvPr/>
          </p:nvSpPr>
          <p:spPr bwMode="auto">
            <a:xfrm>
              <a:off x="5203306" y="2870671"/>
              <a:ext cx="5445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b="1">
                  <a:latin typeface="Times New Roman" panose="02020603050405020304" pitchFamily="18" charset="0"/>
                  <a:cs typeface="Times New Roman" pitchFamily="18" charset="0"/>
                </a:rPr>
                <a:t>PCB</a:t>
              </a:r>
            </a:p>
          </p:txBody>
        </p:sp>
      </p:grpSp>
    </p:spTree>
    <p:extLst>
      <p:ext uri="{BB962C8B-B14F-4D97-AF65-F5344CB8AC3E}">
        <p14:creationId xmlns:p14="http://schemas.microsoft.com/office/powerpoint/2010/main" val="2195901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Micromegas: resistive MM</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16</a:t>
            </a:fld>
            <a:endParaRPr lang="en-US" spc="-5" dirty="0"/>
          </a:p>
        </p:txBody>
      </p:sp>
      <p:pic>
        <p:nvPicPr>
          <p:cNvPr id="54" name="Picture 3" descr="MM1_neutrons_HV_current.pdf">
            <a:extLst>
              <a:ext uri="{FF2B5EF4-FFF2-40B4-BE49-F238E27FC236}">
                <a16:creationId xmlns:a16="http://schemas.microsoft.com/office/drawing/2014/main" id="{3A3CD67A-1BAE-767A-D71E-CBCD31D80086}"/>
              </a:ext>
            </a:extLst>
          </p:cNvPr>
          <p:cNvPicPr>
            <a:picLocks noChangeAspect="1"/>
          </p:cNvPicPr>
          <p:nvPr/>
        </p:nvPicPr>
        <p:blipFill>
          <a:blip r:embed="rId2" cstate="print">
            <a:extLst>
              <a:ext uri="{28A0092B-C50C-407E-A947-70E740481C1C}">
                <a14:useLocalDpi xmlns:a14="http://schemas.microsoft.com/office/drawing/2010/main" val="0"/>
              </a:ext>
            </a:extLst>
          </a:blip>
          <a:srcRect l="2454" t="9264" r="1871" b="4427"/>
          <a:stretch>
            <a:fillRect/>
          </a:stretch>
        </p:blipFill>
        <p:spPr bwMode="auto">
          <a:xfrm>
            <a:off x="790233" y="3164689"/>
            <a:ext cx="4718050" cy="3083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4" descr="R11_neutrons_HV_current.pdf">
            <a:extLst>
              <a:ext uri="{FF2B5EF4-FFF2-40B4-BE49-F238E27FC236}">
                <a16:creationId xmlns:a16="http://schemas.microsoft.com/office/drawing/2014/main" id="{C9992418-EE99-6924-B1CC-CE86A8CF8AD6}"/>
              </a:ext>
            </a:extLst>
          </p:cNvPr>
          <p:cNvPicPr>
            <a:picLocks noChangeAspect="1"/>
          </p:cNvPicPr>
          <p:nvPr/>
        </p:nvPicPr>
        <p:blipFill>
          <a:blip r:embed="rId3" cstate="print">
            <a:extLst>
              <a:ext uri="{28A0092B-C50C-407E-A947-70E740481C1C}">
                <a14:useLocalDpi xmlns:a14="http://schemas.microsoft.com/office/drawing/2010/main" val="0"/>
              </a:ext>
            </a:extLst>
          </a:blip>
          <a:srcRect l="2324" t="9319" r="2052" b="4694"/>
          <a:stretch>
            <a:fillRect/>
          </a:stretch>
        </p:blipFill>
        <p:spPr bwMode="auto">
          <a:xfrm>
            <a:off x="5978524" y="3157108"/>
            <a:ext cx="4718050" cy="3070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TextBox 5">
            <a:extLst>
              <a:ext uri="{FF2B5EF4-FFF2-40B4-BE49-F238E27FC236}">
                <a16:creationId xmlns:a16="http://schemas.microsoft.com/office/drawing/2014/main" id="{A4B68816-7A4E-9107-7E3E-58FE8EC7F1DB}"/>
              </a:ext>
            </a:extLst>
          </p:cNvPr>
          <p:cNvSpPr txBox="1">
            <a:spLocks noChangeArrowheads="1"/>
          </p:cNvSpPr>
          <p:nvPr/>
        </p:nvSpPr>
        <p:spPr bwMode="auto">
          <a:xfrm>
            <a:off x="1682750" y="1925466"/>
            <a:ext cx="3775075"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Times New Roman" panose="02020603050405020304" pitchFamily="18" charset="0"/>
                <a:cs typeface="Times New Roman" pitchFamily="18" charset="0"/>
              </a:rPr>
              <a:t>Standard MM:</a:t>
            </a:r>
          </a:p>
          <a:p>
            <a:pPr eaLnBrk="1" hangingPunct="1">
              <a:spcBef>
                <a:spcPct val="0"/>
              </a:spcBef>
              <a:buFontTx/>
              <a:buNone/>
            </a:pPr>
            <a:r>
              <a:rPr lang="en-US" altLang="en-US" sz="1800" dirty="0">
                <a:latin typeface="Times New Roman" pitchFamily="18" charset="0"/>
                <a:cs typeface="Times New Roman" pitchFamily="18" charset="0"/>
              </a:rPr>
              <a:t>Large currents</a:t>
            </a:r>
          </a:p>
          <a:p>
            <a:pPr eaLnBrk="1" hangingPunct="1">
              <a:spcBef>
                <a:spcPct val="0"/>
              </a:spcBef>
              <a:buFontTx/>
              <a:buNone/>
            </a:pPr>
            <a:r>
              <a:rPr lang="en-US" altLang="en-US" sz="1800" dirty="0">
                <a:latin typeface="Times New Roman" pitchFamily="18" charset="0"/>
                <a:cs typeface="Times New Roman" pitchFamily="18" charset="0"/>
              </a:rPr>
              <a:t>Large HV drops, recovery time O(1s)</a:t>
            </a:r>
          </a:p>
          <a:p>
            <a:pPr eaLnBrk="1" hangingPunct="1">
              <a:spcBef>
                <a:spcPct val="0"/>
              </a:spcBef>
              <a:buFontTx/>
              <a:buNone/>
            </a:pPr>
            <a:r>
              <a:rPr lang="en-US" altLang="en-US" sz="1800" dirty="0">
                <a:latin typeface="Times New Roman" pitchFamily="18" charset="0"/>
                <a:cs typeface="Times New Roman" pitchFamily="18" charset="0"/>
              </a:rPr>
              <a:t>Chamber could not be operated stably </a:t>
            </a:r>
          </a:p>
          <a:p>
            <a:pPr eaLnBrk="1" hangingPunct="1">
              <a:spcBef>
                <a:spcPct val="0"/>
              </a:spcBef>
              <a:buFontTx/>
              <a:buNone/>
            </a:pPr>
            <a:endParaRPr lang="en-US" altLang="en-US" sz="1800" dirty="0">
              <a:latin typeface="Times New Roman" pitchFamily="18" charset="0"/>
              <a:cs typeface="Times New Roman" pitchFamily="18" charset="0"/>
            </a:endParaRPr>
          </a:p>
        </p:txBody>
      </p:sp>
      <p:sp>
        <p:nvSpPr>
          <p:cNvPr id="57" name="TextBox 6">
            <a:extLst>
              <a:ext uri="{FF2B5EF4-FFF2-40B4-BE49-F238E27FC236}">
                <a16:creationId xmlns:a16="http://schemas.microsoft.com/office/drawing/2014/main" id="{45FCE9BD-E3EB-CD9D-2244-5EC667BE9F49}"/>
              </a:ext>
            </a:extLst>
          </p:cNvPr>
          <p:cNvSpPr txBox="1">
            <a:spLocks noChangeArrowheads="1"/>
          </p:cNvSpPr>
          <p:nvPr/>
        </p:nvSpPr>
        <p:spPr bwMode="auto">
          <a:xfrm>
            <a:off x="6137275" y="1925466"/>
            <a:ext cx="391795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Times New Roman" panose="02020603050405020304" pitchFamily="18" charset="0"/>
                <a:cs typeface="Times New Roman" pitchFamily="18" charset="0"/>
              </a:rPr>
              <a:t>Resistive MM:</a:t>
            </a:r>
          </a:p>
          <a:p>
            <a:pPr eaLnBrk="1" hangingPunct="1">
              <a:spcBef>
                <a:spcPct val="0"/>
              </a:spcBef>
              <a:buFontTx/>
              <a:buNone/>
            </a:pPr>
            <a:r>
              <a:rPr lang="en-US" altLang="en-US" sz="1800" dirty="0">
                <a:latin typeface="Times New Roman" pitchFamily="18" charset="0"/>
                <a:cs typeface="Times New Roman" pitchFamily="18" charset="0"/>
              </a:rPr>
              <a:t>Low currents</a:t>
            </a:r>
          </a:p>
          <a:p>
            <a:pPr eaLnBrk="1" hangingPunct="1">
              <a:spcBef>
                <a:spcPct val="0"/>
              </a:spcBef>
              <a:buFontTx/>
              <a:buNone/>
            </a:pPr>
            <a:r>
              <a:rPr lang="en-US" altLang="en-US" sz="1800" dirty="0">
                <a:latin typeface="Times New Roman" pitchFamily="18" charset="0"/>
                <a:cs typeface="Times New Roman" pitchFamily="18" charset="0"/>
              </a:rPr>
              <a:t>Despite discharges, but no HV drop</a:t>
            </a:r>
          </a:p>
          <a:p>
            <a:pPr eaLnBrk="1" hangingPunct="1">
              <a:spcBef>
                <a:spcPct val="0"/>
              </a:spcBef>
              <a:buFontTx/>
              <a:buNone/>
            </a:pPr>
            <a:r>
              <a:rPr lang="en-US" altLang="en-US" sz="1800" dirty="0">
                <a:latin typeface="Times New Roman" pitchFamily="18" charset="0"/>
                <a:cs typeface="Times New Roman" pitchFamily="18" charset="0"/>
              </a:rPr>
              <a:t>Chamber operated stably up to max HV </a:t>
            </a:r>
          </a:p>
          <a:p>
            <a:pPr eaLnBrk="1" hangingPunct="1">
              <a:spcBef>
                <a:spcPct val="0"/>
              </a:spcBef>
              <a:buFontTx/>
              <a:buNone/>
            </a:pPr>
            <a:endParaRPr lang="en-US" altLang="en-US" sz="1800" dirty="0">
              <a:latin typeface="Times New Roman" pitchFamily="18" charset="0"/>
              <a:cs typeface="Times New Roman" pitchFamily="18" charset="0"/>
            </a:endParaRPr>
          </a:p>
        </p:txBody>
      </p:sp>
      <p:sp>
        <p:nvSpPr>
          <p:cNvPr id="58" name="TextBox 7">
            <a:extLst>
              <a:ext uri="{FF2B5EF4-FFF2-40B4-BE49-F238E27FC236}">
                <a16:creationId xmlns:a16="http://schemas.microsoft.com/office/drawing/2014/main" id="{272E92D7-1461-7573-CF0B-F95D9AA901AA}"/>
              </a:ext>
            </a:extLst>
          </p:cNvPr>
          <p:cNvSpPr txBox="1">
            <a:spLocks noChangeArrowheads="1"/>
          </p:cNvSpPr>
          <p:nvPr/>
        </p:nvSpPr>
        <p:spPr bwMode="auto">
          <a:xfrm>
            <a:off x="3349625" y="1592091"/>
            <a:ext cx="51974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itchFamily="18" charset="0"/>
              </a:rPr>
              <a:t>Gas: Ar:CO</a:t>
            </a:r>
            <a:r>
              <a:rPr lang="en-US" altLang="en-US" sz="1800" baseline="-25000">
                <a:latin typeface="Times New Roman" pitchFamily="18" charset="0"/>
                <a:cs typeface="Times New Roman" pitchFamily="18" charset="0"/>
              </a:rPr>
              <a:t>2</a:t>
            </a:r>
            <a:r>
              <a:rPr lang="en-US" altLang="en-US" sz="1800">
                <a:latin typeface="Times New Roman" pitchFamily="18" charset="0"/>
                <a:cs typeface="Times New Roman" pitchFamily="18" charset="0"/>
              </a:rPr>
              <a:t> (85:15)      </a:t>
            </a:r>
            <a:r>
              <a:rPr lang="en-US" altLang="en-US" sz="1800">
                <a:solidFill>
                  <a:srgbClr val="800000"/>
                </a:solidFill>
                <a:latin typeface="Times New Roman" pitchFamily="18" charset="0"/>
                <a:cs typeface="Times New Roman" pitchFamily="18" charset="0"/>
              </a:rPr>
              <a:t>Neutron flux: ≈ 10</a:t>
            </a:r>
            <a:r>
              <a:rPr lang="en-US" altLang="en-US" sz="1800" baseline="30000">
                <a:solidFill>
                  <a:srgbClr val="800000"/>
                </a:solidFill>
                <a:latin typeface="Times New Roman" pitchFamily="18" charset="0"/>
                <a:cs typeface="Times New Roman" pitchFamily="18" charset="0"/>
              </a:rPr>
              <a:t>6</a:t>
            </a:r>
            <a:r>
              <a:rPr lang="en-US" altLang="en-US" sz="1800">
                <a:solidFill>
                  <a:srgbClr val="800000"/>
                </a:solidFill>
                <a:latin typeface="Times New Roman" pitchFamily="18" charset="0"/>
                <a:cs typeface="Times New Roman" pitchFamily="18" charset="0"/>
              </a:rPr>
              <a:t> n/cm</a:t>
            </a:r>
            <a:r>
              <a:rPr lang="en-US" altLang="en-US" sz="1800" baseline="30000">
                <a:solidFill>
                  <a:srgbClr val="800000"/>
                </a:solidFill>
                <a:latin typeface="Times New Roman" pitchFamily="18" charset="0"/>
                <a:cs typeface="Times New Roman" pitchFamily="18" charset="0"/>
              </a:rPr>
              <a:t>2</a:t>
            </a:r>
            <a:r>
              <a:rPr lang="en-US" altLang="en-US" sz="1800">
                <a:solidFill>
                  <a:srgbClr val="800000"/>
                </a:solidFill>
                <a:latin typeface="Times New Roman" pitchFamily="18" charset="0"/>
                <a:cs typeface="Times New Roman" pitchFamily="18" charset="0"/>
              </a:rPr>
              <a:t>/sec</a:t>
            </a:r>
            <a:endParaRPr lang="en-US" altLang="en-US" sz="1800" baseline="30000">
              <a:solidFill>
                <a:srgbClr val="800000"/>
              </a:solidFill>
              <a:latin typeface="Times New Roman" pitchFamily="18" charset="0"/>
              <a:cs typeface="Times New Roman" pitchFamily="18" charset="0"/>
            </a:endParaRPr>
          </a:p>
        </p:txBody>
      </p:sp>
      <p:sp>
        <p:nvSpPr>
          <p:cNvPr id="59" name="Title 1">
            <a:extLst>
              <a:ext uri="{FF2B5EF4-FFF2-40B4-BE49-F238E27FC236}">
                <a16:creationId xmlns:a16="http://schemas.microsoft.com/office/drawing/2014/main" id="{E03B1CBB-3B37-698E-F134-502EF5D4DA50}"/>
              </a:ext>
            </a:extLst>
          </p:cNvPr>
          <p:cNvSpPr txBox="1">
            <a:spLocks/>
          </p:cNvSpPr>
          <p:nvPr/>
        </p:nvSpPr>
        <p:spPr>
          <a:xfrm>
            <a:off x="6589713" y="4463878"/>
            <a:ext cx="1295400" cy="360363"/>
          </a:xfrm>
          <a:prstGeom prst="rect">
            <a:avLst/>
          </a:prstGeom>
        </p:spPr>
        <p:txBody>
          <a:bodyPr anchor="ctr">
            <a:normAutofit fontScale="67500" lnSpcReduction="20000"/>
          </a:bodyPr>
          <a:lstStyle/>
          <a:p>
            <a:pPr algn="ctr" fontAlgn="auto">
              <a:spcAft>
                <a:spcPts val="0"/>
              </a:spcAft>
              <a:defRPr/>
            </a:pPr>
            <a:r>
              <a:rPr lang="en-US" sz="2800" dirty="0">
                <a:latin typeface="Times New Roman" panose="02020603050405020304" pitchFamily="18" charset="0"/>
                <a:ea typeface="+mj-ea"/>
                <a:cs typeface="Times New Roman" pitchFamily="18" charset="0"/>
              </a:rPr>
              <a:t>HV values</a:t>
            </a:r>
          </a:p>
        </p:txBody>
      </p:sp>
      <p:cxnSp>
        <p:nvCxnSpPr>
          <p:cNvPr id="60" name="Straight Arrow Connector 12">
            <a:extLst>
              <a:ext uri="{FF2B5EF4-FFF2-40B4-BE49-F238E27FC236}">
                <a16:creationId xmlns:a16="http://schemas.microsoft.com/office/drawing/2014/main" id="{01977B3C-7732-E718-5165-349159B29DAD}"/>
              </a:ext>
            </a:extLst>
          </p:cNvPr>
          <p:cNvCxnSpPr>
            <a:stCxn id="59" idx="0"/>
          </p:cNvCxnSpPr>
          <p:nvPr/>
        </p:nvCxnSpPr>
        <p:spPr>
          <a:xfrm rot="16200000" flipV="1">
            <a:off x="5293519" y="2519985"/>
            <a:ext cx="503237" cy="3384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13">
            <a:extLst>
              <a:ext uri="{FF2B5EF4-FFF2-40B4-BE49-F238E27FC236}">
                <a16:creationId xmlns:a16="http://schemas.microsoft.com/office/drawing/2014/main" id="{33EAC6DF-9670-C05D-82F1-78FDF71E2FAE}"/>
              </a:ext>
            </a:extLst>
          </p:cNvPr>
          <p:cNvCxnSpPr>
            <a:stCxn id="59" idx="0"/>
          </p:cNvCxnSpPr>
          <p:nvPr/>
        </p:nvCxnSpPr>
        <p:spPr>
          <a:xfrm rot="16200000" flipV="1">
            <a:off x="6914356" y="4140822"/>
            <a:ext cx="358775" cy="2873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Title 1">
            <a:extLst>
              <a:ext uri="{FF2B5EF4-FFF2-40B4-BE49-F238E27FC236}">
                <a16:creationId xmlns:a16="http://schemas.microsoft.com/office/drawing/2014/main" id="{D536D34E-732D-9F19-E3F1-F25A71771FF0}"/>
              </a:ext>
            </a:extLst>
          </p:cNvPr>
          <p:cNvSpPr txBox="1">
            <a:spLocks/>
          </p:cNvSpPr>
          <p:nvPr/>
        </p:nvSpPr>
        <p:spPr>
          <a:xfrm>
            <a:off x="6589713" y="4752803"/>
            <a:ext cx="1584325" cy="360363"/>
          </a:xfrm>
          <a:prstGeom prst="rect">
            <a:avLst/>
          </a:prstGeom>
        </p:spPr>
        <p:txBody>
          <a:bodyPr anchor="ctr">
            <a:normAutofit fontScale="67500" lnSpcReduction="20000"/>
          </a:bodyPr>
          <a:lstStyle/>
          <a:p>
            <a:pPr algn="ctr" fontAlgn="auto">
              <a:spcAft>
                <a:spcPts val="0"/>
              </a:spcAft>
              <a:defRPr/>
            </a:pPr>
            <a:r>
              <a:rPr lang="en-US" sz="2800" dirty="0">
                <a:latin typeface="Times New Roman" panose="02020603050405020304" pitchFamily="18" charset="0"/>
                <a:ea typeface="+mj-ea"/>
                <a:cs typeface="Times New Roman" pitchFamily="18" charset="0"/>
              </a:rPr>
              <a:t>Mesh currents</a:t>
            </a:r>
          </a:p>
        </p:txBody>
      </p:sp>
      <p:sp>
        <p:nvSpPr>
          <p:cNvPr id="63" name="Rectangle 23">
            <a:extLst>
              <a:ext uri="{FF2B5EF4-FFF2-40B4-BE49-F238E27FC236}">
                <a16:creationId xmlns:a16="http://schemas.microsoft.com/office/drawing/2014/main" id="{E25BED50-D431-6C9C-3E95-70E173AB6FE1}"/>
              </a:ext>
            </a:extLst>
          </p:cNvPr>
          <p:cNvSpPr/>
          <p:nvPr/>
        </p:nvSpPr>
        <p:spPr>
          <a:xfrm>
            <a:off x="6229350" y="5113166"/>
            <a:ext cx="1800225"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64" name="Rectangle 24">
            <a:extLst>
              <a:ext uri="{FF2B5EF4-FFF2-40B4-BE49-F238E27FC236}">
                <a16:creationId xmlns:a16="http://schemas.microsoft.com/office/drawing/2014/main" id="{71B6DCA3-430C-1F1B-ED28-DBC6CAD21AF7}"/>
              </a:ext>
            </a:extLst>
          </p:cNvPr>
          <p:cNvSpPr/>
          <p:nvPr/>
        </p:nvSpPr>
        <p:spPr>
          <a:xfrm>
            <a:off x="1765300" y="5113166"/>
            <a:ext cx="936625"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65" name="Straight Arrow Connector 20">
            <a:extLst>
              <a:ext uri="{FF2B5EF4-FFF2-40B4-BE49-F238E27FC236}">
                <a16:creationId xmlns:a16="http://schemas.microsoft.com/office/drawing/2014/main" id="{EE97209B-9682-7D67-F7C3-5FF8C06D34FF}"/>
              </a:ext>
            </a:extLst>
          </p:cNvPr>
          <p:cNvCxnSpPr>
            <a:stCxn id="62" idx="2"/>
          </p:cNvCxnSpPr>
          <p:nvPr/>
        </p:nvCxnSpPr>
        <p:spPr>
          <a:xfrm rot="16200000" flipH="1">
            <a:off x="7705726" y="4789315"/>
            <a:ext cx="576262" cy="12239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17">
            <a:extLst>
              <a:ext uri="{FF2B5EF4-FFF2-40B4-BE49-F238E27FC236}">
                <a16:creationId xmlns:a16="http://schemas.microsoft.com/office/drawing/2014/main" id="{DC1E29EF-DBC0-1BA1-434F-8EC2124A520E}"/>
              </a:ext>
            </a:extLst>
          </p:cNvPr>
          <p:cNvCxnSpPr>
            <a:cxnSpLocks/>
          </p:cNvCxnSpPr>
          <p:nvPr/>
        </p:nvCxnSpPr>
        <p:spPr>
          <a:xfrm rot="10800000" flipV="1">
            <a:off x="3997325" y="5113166"/>
            <a:ext cx="3384550" cy="2159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8" name="Title 1">
            <a:extLst>
              <a:ext uri="{FF2B5EF4-FFF2-40B4-BE49-F238E27FC236}">
                <a16:creationId xmlns:a16="http://schemas.microsoft.com/office/drawing/2014/main" id="{C3B86110-0475-936D-F61D-4D7FA7AF8ACF}"/>
              </a:ext>
            </a:extLst>
          </p:cNvPr>
          <p:cNvSpPr txBox="1">
            <a:spLocks/>
          </p:cNvSpPr>
          <p:nvPr/>
        </p:nvSpPr>
        <p:spPr>
          <a:xfrm>
            <a:off x="1264729" y="824264"/>
            <a:ext cx="9929241" cy="491683"/>
          </a:xfrm>
          <a:prstGeom prst="rect">
            <a:avLst/>
          </a:prstGeom>
          <a:solidFill>
            <a:srgbClr val="00329E"/>
          </a:solidFill>
        </p:spPr>
        <p:txBody>
          <a:bodyPr>
            <a:noAutofit/>
          </a:bodyPr>
          <a:lstStyle/>
          <a:p>
            <a:pPr algn="ctr" fontAlgn="auto">
              <a:spcAft>
                <a:spcPts val="0"/>
              </a:spcAft>
              <a:defRPr/>
            </a:pPr>
            <a:r>
              <a:rPr lang="en-US" sz="2400" dirty="0">
                <a:solidFill>
                  <a:srgbClr val="FFFF00"/>
                </a:solidFill>
                <a:latin typeface="Times New Roman" pitchFamily="18" charset="0"/>
                <a:ea typeface="+mj-ea"/>
                <a:cs typeface="Times New Roman" pitchFamily="18" charset="0"/>
              </a:rPr>
              <a:t>MicroMegas mesh currents and HV drop in neutron beam</a:t>
            </a:r>
          </a:p>
        </p:txBody>
      </p:sp>
    </p:spTree>
    <p:extLst>
      <p:ext uri="{BB962C8B-B14F-4D97-AF65-F5344CB8AC3E}">
        <p14:creationId xmlns:p14="http://schemas.microsoft.com/office/powerpoint/2010/main" val="1581857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Micromegas: resistive MM</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17</a:t>
            </a:fld>
            <a:endParaRPr lang="en-US" spc="-5" dirty="0"/>
          </a:p>
        </p:txBody>
      </p:sp>
      <p:sp>
        <p:nvSpPr>
          <p:cNvPr id="3" name="Content Placeholder 7">
            <a:extLst>
              <a:ext uri="{FF2B5EF4-FFF2-40B4-BE49-F238E27FC236}">
                <a16:creationId xmlns:a16="http://schemas.microsoft.com/office/drawing/2014/main" id="{7C0AFB10-B1B3-D5AA-7923-0AFB9B8FF59B}"/>
              </a:ext>
            </a:extLst>
          </p:cNvPr>
          <p:cNvSpPr txBox="1">
            <a:spLocks/>
          </p:cNvSpPr>
          <p:nvPr/>
        </p:nvSpPr>
        <p:spPr>
          <a:xfrm>
            <a:off x="418204" y="5151770"/>
            <a:ext cx="4495800" cy="1077755"/>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
                <a:srgbClr val="00329E"/>
              </a:buClr>
              <a:buFont typeface="Wingdings" charset="2"/>
              <a:buChar char="§"/>
            </a:pPr>
            <a:r>
              <a:rPr lang="en-US" sz="2000" kern="0" dirty="0" err="1">
                <a:latin typeface="Times New Roman" panose="02020603050405020304" pitchFamily="18" charset="0"/>
                <a:cs typeface="Times New Roman" panose="02020603050405020304" pitchFamily="18" charset="0"/>
              </a:rPr>
              <a:t>Pions</a:t>
            </a:r>
            <a:r>
              <a:rPr lang="en-US" sz="2000" kern="0" dirty="0">
                <a:latin typeface="Times New Roman" panose="02020603050405020304" pitchFamily="18" charset="0"/>
                <a:cs typeface="Times New Roman" panose="02020603050405020304" pitchFamily="18" charset="0"/>
              </a:rPr>
              <a:t>, no beam, muons</a:t>
            </a:r>
          </a:p>
          <a:p>
            <a:pPr>
              <a:buClr>
                <a:srgbClr val="00329E"/>
              </a:buClr>
              <a:buFont typeface="Wingdings" charset="2"/>
              <a:buChar char="§"/>
            </a:pPr>
            <a:r>
              <a:rPr lang="en-US" sz="2000" kern="0" dirty="0">
                <a:latin typeface="Times New Roman" panose="02020603050405020304" pitchFamily="18" charset="0"/>
                <a:cs typeface="Times New Roman" panose="02020603050405020304" pitchFamily="18" charset="0"/>
              </a:rPr>
              <a:t>Chamber inefficient for O(1s) when sparks occur </a:t>
            </a:r>
          </a:p>
        </p:txBody>
      </p:sp>
      <p:pic>
        <p:nvPicPr>
          <p:cNvPr id="4" name="Picture 10" descr="H6_S3_HV_currents_br.jpg">
            <a:extLst>
              <a:ext uri="{FF2B5EF4-FFF2-40B4-BE49-F238E27FC236}">
                <a16:creationId xmlns:a16="http://schemas.microsoft.com/office/drawing/2014/main" id="{C447E7CE-E3CE-6D61-E6EF-B0AA2D48DA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2773" y="1706230"/>
            <a:ext cx="4867406" cy="3475370"/>
          </a:xfrm>
          <a:prstGeom prst="rect">
            <a:avLst/>
          </a:prstGeom>
        </p:spPr>
      </p:pic>
      <p:pic>
        <p:nvPicPr>
          <p:cNvPr id="7" name="Picture 11" descr="R12_93-7_540V_201007012.jpg">
            <a:extLst>
              <a:ext uri="{FF2B5EF4-FFF2-40B4-BE49-F238E27FC236}">
                <a16:creationId xmlns:a16="http://schemas.microsoft.com/office/drawing/2014/main" id="{F8BC69BC-7680-D3A2-748F-12B66DDB96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8136" y="1843056"/>
            <a:ext cx="4997540" cy="3156802"/>
          </a:xfrm>
          <a:prstGeom prst="rect">
            <a:avLst/>
          </a:prstGeom>
        </p:spPr>
      </p:pic>
      <p:sp>
        <p:nvSpPr>
          <p:cNvPr id="8" name="TextBox 12">
            <a:extLst>
              <a:ext uri="{FF2B5EF4-FFF2-40B4-BE49-F238E27FC236}">
                <a16:creationId xmlns:a16="http://schemas.microsoft.com/office/drawing/2014/main" id="{BEB69804-5387-F462-E86F-E424C12B96A9}"/>
              </a:ext>
            </a:extLst>
          </p:cNvPr>
          <p:cNvSpPr txBox="1"/>
          <p:nvPr/>
        </p:nvSpPr>
        <p:spPr>
          <a:xfrm>
            <a:off x="7460590" y="2216337"/>
            <a:ext cx="1043876" cy="338554"/>
          </a:xfrm>
          <a:prstGeom prst="rect">
            <a:avLst/>
          </a:prstGeom>
          <a:noFill/>
        </p:spPr>
        <p:txBody>
          <a:bodyPr wrap="none" rtlCol="0">
            <a:spAutoFit/>
          </a:bodyPr>
          <a:lstStyle/>
          <a:p>
            <a:r>
              <a:rPr lang="en-US" sz="1600" dirty="0">
                <a:solidFill>
                  <a:srgbClr val="FF0000"/>
                </a:solidFill>
              </a:rPr>
              <a:t>Gain ≈ 10</a:t>
            </a:r>
            <a:r>
              <a:rPr lang="en-US" sz="1600" baseline="30000" dirty="0">
                <a:solidFill>
                  <a:srgbClr val="FF0000"/>
                </a:solidFill>
              </a:rPr>
              <a:t>4</a:t>
            </a:r>
          </a:p>
        </p:txBody>
      </p:sp>
      <p:sp>
        <p:nvSpPr>
          <p:cNvPr id="9" name="TextBox 13">
            <a:extLst>
              <a:ext uri="{FF2B5EF4-FFF2-40B4-BE49-F238E27FC236}">
                <a16:creationId xmlns:a16="http://schemas.microsoft.com/office/drawing/2014/main" id="{F0A3D0CC-C228-ACD6-7C19-105E46446298}"/>
              </a:ext>
            </a:extLst>
          </p:cNvPr>
          <p:cNvSpPr txBox="1"/>
          <p:nvPr/>
        </p:nvSpPr>
        <p:spPr>
          <a:xfrm>
            <a:off x="1014866" y="2088608"/>
            <a:ext cx="1178227" cy="338554"/>
          </a:xfrm>
          <a:prstGeom prst="rect">
            <a:avLst/>
          </a:prstGeom>
          <a:noFill/>
        </p:spPr>
        <p:txBody>
          <a:bodyPr wrap="none" rtlCol="0">
            <a:spAutoFit/>
          </a:bodyPr>
          <a:lstStyle/>
          <a:p>
            <a:r>
              <a:rPr lang="en-US" sz="1600" dirty="0">
                <a:solidFill>
                  <a:srgbClr val="FF0000"/>
                </a:solidFill>
              </a:rPr>
              <a:t>Gain ≈ 4000</a:t>
            </a:r>
            <a:endParaRPr lang="en-US" sz="1600" baseline="30000" dirty="0">
              <a:solidFill>
                <a:srgbClr val="FF0000"/>
              </a:solidFill>
            </a:endParaRPr>
          </a:p>
        </p:txBody>
      </p:sp>
      <p:sp>
        <p:nvSpPr>
          <p:cNvPr id="10" name="TextBox 14">
            <a:extLst>
              <a:ext uri="{FF2B5EF4-FFF2-40B4-BE49-F238E27FC236}">
                <a16:creationId xmlns:a16="http://schemas.microsoft.com/office/drawing/2014/main" id="{60C5E266-1050-D112-5A60-25D103B26A99}"/>
              </a:ext>
            </a:extLst>
          </p:cNvPr>
          <p:cNvSpPr txBox="1"/>
          <p:nvPr/>
        </p:nvSpPr>
        <p:spPr>
          <a:xfrm>
            <a:off x="3555943" y="2045757"/>
            <a:ext cx="600645" cy="338554"/>
          </a:xfrm>
          <a:prstGeom prst="rect">
            <a:avLst/>
          </a:prstGeom>
          <a:noFill/>
        </p:spPr>
        <p:txBody>
          <a:bodyPr wrap="none" rtlCol="0">
            <a:spAutoFit/>
          </a:bodyPr>
          <a:lstStyle/>
          <a:p>
            <a:r>
              <a:rPr lang="en-US" sz="1600" dirty="0">
                <a:solidFill>
                  <a:srgbClr val="FF0000"/>
                </a:solidFill>
              </a:rPr>
              <a:t>8000</a:t>
            </a:r>
            <a:endParaRPr lang="en-US" sz="1600" baseline="30000" dirty="0">
              <a:solidFill>
                <a:srgbClr val="FF0000"/>
              </a:solidFill>
            </a:endParaRPr>
          </a:p>
        </p:txBody>
      </p:sp>
      <p:sp>
        <p:nvSpPr>
          <p:cNvPr id="11" name="Rettangolo 16">
            <a:extLst>
              <a:ext uri="{FF2B5EF4-FFF2-40B4-BE49-F238E27FC236}">
                <a16:creationId xmlns:a16="http://schemas.microsoft.com/office/drawing/2014/main" id="{FB64AEF2-8C5D-E16A-5811-9C2B82805464}"/>
              </a:ext>
            </a:extLst>
          </p:cNvPr>
          <p:cNvSpPr/>
          <p:nvPr/>
        </p:nvSpPr>
        <p:spPr>
          <a:xfrm>
            <a:off x="3363581" y="816295"/>
            <a:ext cx="5251186" cy="461665"/>
          </a:xfrm>
          <a:prstGeom prst="rect">
            <a:avLst/>
          </a:prstGeom>
          <a:solidFill>
            <a:srgbClr val="00329E"/>
          </a:solidFill>
        </p:spPr>
        <p:txBody>
          <a:bodyPr wrap="square">
            <a:spAutoFit/>
          </a:bodyPr>
          <a:lstStyle/>
          <a:p>
            <a:r>
              <a:rPr lang="en-US" sz="2400" dirty="0">
                <a:solidFill>
                  <a:srgbClr val="FFFF00"/>
                </a:solidFill>
                <a:latin typeface="Times New Roman" panose="02020603050405020304" pitchFamily="18" charset="0"/>
                <a:cs typeface="Times New Roman" panose="02020603050405020304" pitchFamily="18" charset="0"/>
              </a:rPr>
              <a:t>Sparks in 120 </a:t>
            </a:r>
            <a:r>
              <a:rPr lang="en-US" sz="2400" dirty="0" err="1">
                <a:solidFill>
                  <a:srgbClr val="FFFF00"/>
                </a:solidFill>
                <a:latin typeface="Times New Roman" panose="02020603050405020304" pitchFamily="18" charset="0"/>
                <a:cs typeface="Times New Roman" panose="02020603050405020304" pitchFamily="18" charset="0"/>
              </a:rPr>
              <a:t>GeV</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pion</a:t>
            </a:r>
            <a:r>
              <a:rPr lang="en-US" sz="2400" dirty="0">
                <a:solidFill>
                  <a:srgbClr val="FFFF00"/>
                </a:solidFill>
                <a:latin typeface="Times New Roman" panose="02020603050405020304" pitchFamily="18" charset="0"/>
                <a:cs typeface="Times New Roman" panose="02020603050405020304" pitchFamily="18" charset="0"/>
              </a:rPr>
              <a:t> &amp; muon beams</a:t>
            </a:r>
            <a:endParaRPr lang="en-GB" sz="2400" dirty="0">
              <a:solidFill>
                <a:srgbClr val="FFFF00"/>
              </a:solidFill>
              <a:latin typeface="Times New Roman" panose="02020603050405020304" pitchFamily="18" charset="0"/>
              <a:cs typeface="Times New Roman" panose="02020603050405020304" pitchFamily="18" charset="0"/>
            </a:endParaRPr>
          </a:p>
        </p:txBody>
      </p:sp>
      <p:sp>
        <p:nvSpPr>
          <p:cNvPr id="12" name="Content Placeholder 8">
            <a:extLst>
              <a:ext uri="{FF2B5EF4-FFF2-40B4-BE49-F238E27FC236}">
                <a16:creationId xmlns:a16="http://schemas.microsoft.com/office/drawing/2014/main" id="{272261D5-4AA9-D874-FF26-1D3F521B07F7}"/>
              </a:ext>
            </a:extLst>
          </p:cNvPr>
          <p:cNvSpPr txBox="1">
            <a:spLocks/>
          </p:cNvSpPr>
          <p:nvPr/>
        </p:nvSpPr>
        <p:spPr>
          <a:xfrm>
            <a:off x="6028136" y="4999858"/>
            <a:ext cx="5173263" cy="1365787"/>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
                <a:srgbClr val="00329E"/>
              </a:buClr>
              <a:buSzTx/>
              <a:buFont typeface="Wingdings" charset="2"/>
              <a:buChar char="§"/>
              <a:tabLst/>
              <a:defRPr/>
            </a:pP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Stable, no HV drops, low currents for resistive MM</a:t>
            </a:r>
          </a:p>
          <a:p>
            <a:pPr marL="342900" marR="0" lvl="0" indent="-342900" algn="l" defTabSz="914400" rtl="0" eaLnBrk="1" fontAlgn="auto" latinLnBrk="0" hangingPunct="1">
              <a:lnSpc>
                <a:spcPct val="100000"/>
              </a:lnSpc>
              <a:spcBef>
                <a:spcPct val="20000"/>
              </a:spcBef>
              <a:spcAft>
                <a:spcPts val="0"/>
              </a:spcAft>
              <a:buClr>
                <a:srgbClr val="00329E"/>
              </a:buClr>
              <a:buSzTx/>
              <a:buFont typeface="Wingdings" charset="2"/>
              <a:buChar char="§"/>
              <a:tabLst/>
              <a:defRPr/>
            </a:pP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Same behavior up to gas gains of &gt; 10</a:t>
            </a:r>
            <a:r>
              <a:rPr kumimoji="0" lang="en-US" sz="2000" b="0" i="0" u="none" strike="noStrike" kern="1200" cap="none" spc="0" normalizeH="0" baseline="30000" noProof="0" dirty="0">
                <a:ln>
                  <a:noFill/>
                </a:ln>
                <a:solidFill>
                  <a:schemeClr val="tx1"/>
                </a:solidFill>
                <a:effectLst/>
                <a:uLnTx/>
                <a:uFillTx/>
                <a:latin typeface="Times New Roman" panose="02020603050405020304" pitchFamily="18" charset="0"/>
                <a:cs typeface="Times New Roman" panose="02020603050405020304" pitchFamily="18" charset="0"/>
              </a:rPr>
              <a:t>4</a:t>
            </a:r>
          </a:p>
        </p:txBody>
      </p:sp>
      <p:sp>
        <p:nvSpPr>
          <p:cNvPr id="14" name="TextBox 5">
            <a:extLst>
              <a:ext uri="{FF2B5EF4-FFF2-40B4-BE49-F238E27FC236}">
                <a16:creationId xmlns:a16="http://schemas.microsoft.com/office/drawing/2014/main" id="{A3D4556C-A754-C645-3880-CF03C5A1D834}"/>
              </a:ext>
            </a:extLst>
          </p:cNvPr>
          <p:cNvSpPr txBox="1">
            <a:spLocks noChangeArrowheads="1"/>
          </p:cNvSpPr>
          <p:nvPr/>
        </p:nvSpPr>
        <p:spPr bwMode="auto">
          <a:xfrm>
            <a:off x="1735367" y="1365837"/>
            <a:ext cx="37750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Times New Roman" panose="02020603050405020304" pitchFamily="18" charset="0"/>
                <a:cs typeface="Times New Roman" pitchFamily="18" charset="0"/>
              </a:rPr>
              <a:t>Standard MM</a:t>
            </a:r>
          </a:p>
        </p:txBody>
      </p:sp>
      <p:sp>
        <p:nvSpPr>
          <p:cNvPr id="15" name="TextBox 6">
            <a:extLst>
              <a:ext uri="{FF2B5EF4-FFF2-40B4-BE49-F238E27FC236}">
                <a16:creationId xmlns:a16="http://schemas.microsoft.com/office/drawing/2014/main" id="{6ACF8D13-7E73-0038-B567-BEEAB7FF3501}"/>
              </a:ext>
            </a:extLst>
          </p:cNvPr>
          <p:cNvSpPr txBox="1">
            <a:spLocks noChangeArrowheads="1"/>
          </p:cNvSpPr>
          <p:nvPr/>
        </p:nvSpPr>
        <p:spPr bwMode="auto">
          <a:xfrm>
            <a:off x="7795513" y="1365837"/>
            <a:ext cx="20397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Times New Roman" panose="02020603050405020304" pitchFamily="18" charset="0"/>
                <a:cs typeface="Times New Roman" pitchFamily="18" charset="0"/>
              </a:rPr>
              <a:t>Resistive MM</a:t>
            </a:r>
            <a:endParaRPr lang="en-US" alt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4139097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Micromegas: </a:t>
            </a:r>
            <a:r>
              <a:rPr lang="en-US" sz="3600" dirty="0">
                <a:solidFill>
                  <a:srgbClr val="00329E"/>
                </a:solidFill>
                <a:latin typeface="Times New Roman" pitchFamily="18" charset="0"/>
                <a:cs typeface="Times New Roman" pitchFamily="18" charset="0"/>
              </a:rPr>
              <a:t>spark resistant</a:t>
            </a:r>
            <a:endParaRPr lang="en-US" dirty="0">
              <a:solidFill>
                <a:srgbClr val="00329E"/>
              </a:solidFill>
            </a:endParaRPr>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18</a:t>
            </a:fld>
            <a:endParaRPr lang="en-US" spc="-5" dirty="0"/>
          </a:p>
        </p:txBody>
      </p:sp>
      <p:sp>
        <p:nvSpPr>
          <p:cNvPr id="3" name="Equal 86">
            <a:extLst>
              <a:ext uri="{FF2B5EF4-FFF2-40B4-BE49-F238E27FC236}">
                <a16:creationId xmlns:a16="http://schemas.microsoft.com/office/drawing/2014/main" id="{2DE7AB47-88E1-4971-3A1E-133465EB7DE7}"/>
              </a:ext>
            </a:extLst>
          </p:cNvPr>
          <p:cNvSpPr/>
          <p:nvPr/>
        </p:nvSpPr>
        <p:spPr bwMode="auto">
          <a:xfrm flipV="1">
            <a:off x="6384776" y="2371655"/>
            <a:ext cx="682625" cy="657225"/>
          </a:xfrm>
          <a:prstGeom prst="mathEqual">
            <a:avLst>
              <a:gd name="adj1" fmla="val 5129"/>
              <a:gd name="adj2" fmla="val 1176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Times New Roman" panose="02020603050405020304" pitchFamily="18" charset="0"/>
              <a:cs typeface="Times New Roman" panose="02020603050405020304" pitchFamily="18" charset="0"/>
            </a:endParaRPr>
          </a:p>
        </p:txBody>
      </p:sp>
      <p:sp>
        <p:nvSpPr>
          <p:cNvPr id="4" name="TextBox 130">
            <a:extLst>
              <a:ext uri="{FF2B5EF4-FFF2-40B4-BE49-F238E27FC236}">
                <a16:creationId xmlns:a16="http://schemas.microsoft.com/office/drawing/2014/main" id="{0C0FFB2D-9A2D-DEC9-1B24-26FF7DF283D9}"/>
              </a:ext>
            </a:extLst>
          </p:cNvPr>
          <p:cNvSpPr txBox="1">
            <a:spLocks noChangeArrowheads="1"/>
          </p:cNvSpPr>
          <p:nvPr/>
        </p:nvSpPr>
        <p:spPr bwMode="auto">
          <a:xfrm>
            <a:off x="7680176" y="2501830"/>
            <a:ext cx="12842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Times New Roman" panose="02020603050405020304" pitchFamily="18" charset="0"/>
                <a:cs typeface="Times New Roman" pitchFamily="18" charset="0"/>
              </a:rPr>
              <a:t>Induced charge</a:t>
            </a:r>
          </a:p>
        </p:txBody>
      </p:sp>
      <p:grpSp>
        <p:nvGrpSpPr>
          <p:cNvPr id="7" name="Group 40">
            <a:extLst>
              <a:ext uri="{FF2B5EF4-FFF2-40B4-BE49-F238E27FC236}">
                <a16:creationId xmlns:a16="http://schemas.microsoft.com/office/drawing/2014/main" id="{251FA80C-793E-89BE-E22D-5F2A72188FE4}"/>
              </a:ext>
            </a:extLst>
          </p:cNvPr>
          <p:cNvGrpSpPr>
            <a:grpSpLocks/>
          </p:cNvGrpSpPr>
          <p:nvPr/>
        </p:nvGrpSpPr>
        <p:grpSpPr bwMode="auto">
          <a:xfrm>
            <a:off x="5267908" y="4389144"/>
            <a:ext cx="285750" cy="142875"/>
            <a:chOff x="3586202" y="4710113"/>
            <a:chExt cx="285750" cy="142875"/>
          </a:xfrm>
        </p:grpSpPr>
        <p:sp>
          <p:nvSpPr>
            <p:cNvPr id="8" name="Minus 70">
              <a:extLst>
                <a:ext uri="{FF2B5EF4-FFF2-40B4-BE49-F238E27FC236}">
                  <a16:creationId xmlns:a16="http://schemas.microsoft.com/office/drawing/2014/main" id="{71248324-F3B4-5C97-A177-7FB4BED65E4D}"/>
                </a:ext>
              </a:extLst>
            </p:cNvPr>
            <p:cNvSpPr/>
            <p:nvPr/>
          </p:nvSpPr>
          <p:spPr>
            <a:xfrm>
              <a:off x="3586202" y="4710113"/>
              <a:ext cx="285750" cy="142875"/>
            </a:xfrm>
            <a:prstGeom prst="mathMin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9" name="Minus 71">
              <a:extLst>
                <a:ext uri="{FF2B5EF4-FFF2-40B4-BE49-F238E27FC236}">
                  <a16:creationId xmlns:a16="http://schemas.microsoft.com/office/drawing/2014/main" id="{0116A7BD-7066-DC35-5CDA-9C3A8C0A3B0C}"/>
                </a:ext>
              </a:extLst>
            </p:cNvPr>
            <p:cNvSpPr/>
            <p:nvPr/>
          </p:nvSpPr>
          <p:spPr>
            <a:xfrm>
              <a:off x="3652877" y="4791076"/>
              <a:ext cx="142875" cy="61912"/>
            </a:xfrm>
            <a:prstGeom prst="mathMin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cxnSp>
        <p:nvCxnSpPr>
          <p:cNvPr id="10" name="Straight Connector 44">
            <a:extLst>
              <a:ext uri="{FF2B5EF4-FFF2-40B4-BE49-F238E27FC236}">
                <a16:creationId xmlns:a16="http://schemas.microsoft.com/office/drawing/2014/main" id="{FFFFB69F-09D8-C8AF-3298-55114417D923}"/>
              </a:ext>
            </a:extLst>
          </p:cNvPr>
          <p:cNvCxnSpPr/>
          <p:nvPr/>
        </p:nvCxnSpPr>
        <p:spPr>
          <a:xfrm rot="5400000" flipH="1" flipV="1">
            <a:off x="6599882" y="2912199"/>
            <a:ext cx="287337" cy="0"/>
          </a:xfrm>
          <a:prstGeom prst="line">
            <a:avLst/>
          </a:prstGeom>
          <a:ln>
            <a:headEnd type="oval"/>
          </a:ln>
        </p:spPr>
        <p:style>
          <a:lnRef idx="1">
            <a:schemeClr val="accent1"/>
          </a:lnRef>
          <a:fillRef idx="0">
            <a:schemeClr val="accent1"/>
          </a:fillRef>
          <a:effectRef idx="0">
            <a:schemeClr val="accent1"/>
          </a:effectRef>
          <a:fontRef idx="minor">
            <a:schemeClr val="tx1"/>
          </a:fontRef>
        </p:style>
      </p:cxnSp>
      <p:grpSp>
        <p:nvGrpSpPr>
          <p:cNvPr id="11" name="Group 51">
            <a:extLst>
              <a:ext uri="{FF2B5EF4-FFF2-40B4-BE49-F238E27FC236}">
                <a16:creationId xmlns:a16="http://schemas.microsoft.com/office/drawing/2014/main" id="{4B3E9FEC-9AE4-2363-FCA8-D25775181E6B}"/>
              </a:ext>
            </a:extLst>
          </p:cNvPr>
          <p:cNvGrpSpPr>
            <a:grpSpLocks/>
          </p:cNvGrpSpPr>
          <p:nvPr/>
        </p:nvGrpSpPr>
        <p:grpSpPr bwMode="auto">
          <a:xfrm>
            <a:off x="6602264" y="4424292"/>
            <a:ext cx="285750" cy="142875"/>
            <a:chOff x="3586202" y="4710113"/>
            <a:chExt cx="285750" cy="142875"/>
          </a:xfrm>
        </p:grpSpPr>
        <p:sp>
          <p:nvSpPr>
            <p:cNvPr id="12" name="Minus 52">
              <a:extLst>
                <a:ext uri="{FF2B5EF4-FFF2-40B4-BE49-F238E27FC236}">
                  <a16:creationId xmlns:a16="http://schemas.microsoft.com/office/drawing/2014/main" id="{DFDB994E-E688-58D6-16EE-3D2B4A7B1616}"/>
                </a:ext>
              </a:extLst>
            </p:cNvPr>
            <p:cNvSpPr/>
            <p:nvPr/>
          </p:nvSpPr>
          <p:spPr>
            <a:xfrm>
              <a:off x="3586202" y="4710113"/>
              <a:ext cx="285750" cy="142875"/>
            </a:xfrm>
            <a:prstGeom prst="mathMin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3" name="Minus 53">
              <a:extLst>
                <a:ext uri="{FF2B5EF4-FFF2-40B4-BE49-F238E27FC236}">
                  <a16:creationId xmlns:a16="http://schemas.microsoft.com/office/drawing/2014/main" id="{FACFD42F-878C-8CA9-BB0B-F6530913EC8C}"/>
                </a:ext>
              </a:extLst>
            </p:cNvPr>
            <p:cNvSpPr/>
            <p:nvPr/>
          </p:nvSpPr>
          <p:spPr>
            <a:xfrm>
              <a:off x="3652877" y="4791076"/>
              <a:ext cx="142875" cy="61912"/>
            </a:xfrm>
            <a:prstGeom prst="mathMin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sp>
        <p:nvSpPr>
          <p:cNvPr id="14" name="TextBox 130">
            <a:extLst>
              <a:ext uri="{FF2B5EF4-FFF2-40B4-BE49-F238E27FC236}">
                <a16:creationId xmlns:a16="http://schemas.microsoft.com/office/drawing/2014/main" id="{0E6BCA66-C93A-F52F-1A95-DDF3A93A5141}"/>
              </a:ext>
            </a:extLst>
          </p:cNvPr>
          <p:cNvSpPr txBox="1">
            <a:spLocks noChangeArrowheads="1"/>
          </p:cNvSpPr>
          <p:nvPr/>
        </p:nvSpPr>
        <p:spPr bwMode="auto">
          <a:xfrm>
            <a:off x="9659789" y="3654355"/>
            <a:ext cx="431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itchFamily="18" charset="0"/>
              </a:rPr>
              <a:t>C</a:t>
            </a:r>
            <a:r>
              <a:rPr lang="en-US" altLang="en-US" sz="1100">
                <a:latin typeface="Times New Roman" pitchFamily="18" charset="0"/>
                <a:cs typeface="Times New Roman" pitchFamily="18" charset="0"/>
              </a:rPr>
              <a:t>A</a:t>
            </a:r>
            <a:endParaRPr lang="en-US" altLang="en-US" sz="1600">
              <a:latin typeface="Times New Roman" pitchFamily="18" charset="0"/>
              <a:cs typeface="Times New Roman" pitchFamily="18" charset="0"/>
            </a:endParaRPr>
          </a:p>
        </p:txBody>
      </p:sp>
      <p:grpSp>
        <p:nvGrpSpPr>
          <p:cNvPr id="15" name="Group 28">
            <a:extLst>
              <a:ext uri="{FF2B5EF4-FFF2-40B4-BE49-F238E27FC236}">
                <a16:creationId xmlns:a16="http://schemas.microsoft.com/office/drawing/2014/main" id="{D18E1626-3D3E-52EC-2D45-50C418940E42}"/>
              </a:ext>
            </a:extLst>
          </p:cNvPr>
          <p:cNvGrpSpPr>
            <a:grpSpLocks/>
          </p:cNvGrpSpPr>
          <p:nvPr/>
        </p:nvGrpSpPr>
        <p:grpSpPr bwMode="auto">
          <a:xfrm>
            <a:off x="5951389" y="3055867"/>
            <a:ext cx="142875" cy="1439863"/>
            <a:chOff x="4684713" y="3136900"/>
            <a:chExt cx="142875" cy="1439589"/>
          </a:xfrm>
        </p:grpSpPr>
        <p:sp>
          <p:nvSpPr>
            <p:cNvPr id="16" name="Rounded Rectangle 64">
              <a:extLst>
                <a:ext uri="{FF2B5EF4-FFF2-40B4-BE49-F238E27FC236}">
                  <a16:creationId xmlns:a16="http://schemas.microsoft.com/office/drawing/2014/main" id="{8818046B-93AB-2D7B-70C7-2F68264491B8}"/>
                </a:ext>
              </a:extLst>
            </p:cNvPr>
            <p:cNvSpPr/>
            <p:nvPr/>
          </p:nvSpPr>
          <p:spPr>
            <a:xfrm>
              <a:off x="4684713" y="3549571"/>
              <a:ext cx="142875" cy="499968"/>
            </a:xfrm>
            <a:prstGeom prst="roundRect">
              <a:avLst>
                <a:gd name="adj" fmla="val 236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Times New Roman" panose="02020603050405020304" pitchFamily="18" charset="0"/>
                <a:cs typeface="Times New Roman" panose="02020603050405020304" pitchFamily="18" charset="0"/>
              </a:endParaRPr>
            </a:p>
          </p:txBody>
        </p:sp>
        <p:cxnSp>
          <p:nvCxnSpPr>
            <p:cNvPr id="17" name="Straight Connector 66">
              <a:extLst>
                <a:ext uri="{FF2B5EF4-FFF2-40B4-BE49-F238E27FC236}">
                  <a16:creationId xmlns:a16="http://schemas.microsoft.com/office/drawing/2014/main" id="{312BFF99-80AB-1B2F-5FCA-94304CF8241C}"/>
                </a:ext>
              </a:extLst>
            </p:cNvPr>
            <p:cNvCxnSpPr>
              <a:stCxn id="16" idx="0"/>
            </p:cNvCxnSpPr>
            <p:nvPr/>
          </p:nvCxnSpPr>
          <p:spPr>
            <a:xfrm rot="16200000" flipV="1">
              <a:off x="4549021" y="3342442"/>
              <a:ext cx="412671" cy="158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67">
              <a:extLst>
                <a:ext uri="{FF2B5EF4-FFF2-40B4-BE49-F238E27FC236}">
                  <a16:creationId xmlns:a16="http://schemas.microsoft.com/office/drawing/2014/main" id="{A21A7273-6741-F6B5-44F7-FB152638C6D7}"/>
                </a:ext>
              </a:extLst>
            </p:cNvPr>
            <p:cNvCxnSpPr>
              <a:stCxn id="16" idx="2"/>
              <a:endCxn id="20" idx="1"/>
            </p:cNvCxnSpPr>
            <p:nvPr/>
          </p:nvCxnSpPr>
          <p:spPr>
            <a:xfrm>
              <a:off x="4756151" y="4049539"/>
              <a:ext cx="1587" cy="52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76">
            <a:extLst>
              <a:ext uri="{FF2B5EF4-FFF2-40B4-BE49-F238E27FC236}">
                <a16:creationId xmlns:a16="http://schemas.microsoft.com/office/drawing/2014/main" id="{CF168DA1-4D43-F04E-794E-1316C83D38FD}"/>
              </a:ext>
            </a:extLst>
          </p:cNvPr>
          <p:cNvGrpSpPr>
            <a:grpSpLocks/>
          </p:cNvGrpSpPr>
          <p:nvPr/>
        </p:nvGrpSpPr>
        <p:grpSpPr bwMode="auto">
          <a:xfrm>
            <a:off x="5881539" y="4424292"/>
            <a:ext cx="285750" cy="142875"/>
            <a:chOff x="4614876" y="4151313"/>
            <a:chExt cx="285750" cy="142875"/>
          </a:xfrm>
        </p:grpSpPr>
        <p:sp>
          <p:nvSpPr>
            <p:cNvPr id="20" name="Minus 69">
              <a:extLst>
                <a:ext uri="{FF2B5EF4-FFF2-40B4-BE49-F238E27FC236}">
                  <a16:creationId xmlns:a16="http://schemas.microsoft.com/office/drawing/2014/main" id="{82A4E54C-D8F9-3A84-381F-E0886AAFCB41}"/>
                </a:ext>
              </a:extLst>
            </p:cNvPr>
            <p:cNvSpPr/>
            <p:nvPr/>
          </p:nvSpPr>
          <p:spPr>
            <a:xfrm>
              <a:off x="4614876" y="4151313"/>
              <a:ext cx="285750" cy="142875"/>
            </a:xfrm>
            <a:prstGeom prst="mathMin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1" name="Minus 72">
              <a:extLst>
                <a:ext uri="{FF2B5EF4-FFF2-40B4-BE49-F238E27FC236}">
                  <a16:creationId xmlns:a16="http://schemas.microsoft.com/office/drawing/2014/main" id="{6C98F915-0E9D-F78D-5F50-9CDBACA1DE3E}"/>
                </a:ext>
              </a:extLst>
            </p:cNvPr>
            <p:cNvSpPr/>
            <p:nvPr/>
          </p:nvSpPr>
          <p:spPr>
            <a:xfrm>
              <a:off x="4681551" y="4232276"/>
              <a:ext cx="142875" cy="61912"/>
            </a:xfrm>
            <a:prstGeom prst="mathMin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cxnSp>
        <p:nvCxnSpPr>
          <p:cNvPr id="22" name="Straight Connector 30">
            <a:extLst>
              <a:ext uri="{FF2B5EF4-FFF2-40B4-BE49-F238E27FC236}">
                <a16:creationId xmlns:a16="http://schemas.microsoft.com/office/drawing/2014/main" id="{03F92ABC-6E6F-EE70-D283-0155A4085E86}"/>
              </a:ext>
            </a:extLst>
          </p:cNvPr>
          <p:cNvCxnSpPr/>
          <p:nvPr/>
        </p:nvCxnSpPr>
        <p:spPr>
          <a:xfrm>
            <a:off x="5304028" y="2335142"/>
            <a:ext cx="41400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33">
            <a:extLst>
              <a:ext uri="{FF2B5EF4-FFF2-40B4-BE49-F238E27FC236}">
                <a16:creationId xmlns:a16="http://schemas.microsoft.com/office/drawing/2014/main" id="{4DC69AB2-7D5C-7512-8EB4-25318D3FDBF8}"/>
              </a:ext>
            </a:extLst>
          </p:cNvPr>
          <p:cNvCxnSpPr/>
          <p:nvPr/>
        </p:nvCxnSpPr>
        <p:spPr>
          <a:xfrm>
            <a:off x="6024414" y="3055867"/>
            <a:ext cx="360045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36">
            <a:extLst>
              <a:ext uri="{FF2B5EF4-FFF2-40B4-BE49-F238E27FC236}">
                <a16:creationId xmlns:a16="http://schemas.microsoft.com/office/drawing/2014/main" id="{2696CDC8-E9F9-9AE4-088C-A3ABCC4F0B4F}"/>
              </a:ext>
            </a:extLst>
          </p:cNvPr>
          <p:cNvCxnSpPr/>
          <p:nvPr/>
        </p:nvCxnSpPr>
        <p:spPr>
          <a:xfrm flipV="1">
            <a:off x="6743551" y="3775005"/>
            <a:ext cx="2557463" cy="158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57">
            <a:extLst>
              <a:ext uri="{FF2B5EF4-FFF2-40B4-BE49-F238E27FC236}">
                <a16:creationId xmlns:a16="http://schemas.microsoft.com/office/drawing/2014/main" id="{AE58E496-BAED-F192-34F4-0402F4288322}"/>
              </a:ext>
            </a:extLst>
          </p:cNvPr>
          <p:cNvCxnSpPr/>
          <p:nvPr/>
        </p:nvCxnSpPr>
        <p:spPr>
          <a:xfrm rot="5400000" flipH="1" flipV="1">
            <a:off x="6599088" y="2479605"/>
            <a:ext cx="288925"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6" name="Equal 58">
            <a:extLst>
              <a:ext uri="{FF2B5EF4-FFF2-40B4-BE49-F238E27FC236}">
                <a16:creationId xmlns:a16="http://schemas.microsoft.com/office/drawing/2014/main" id="{32A5A3D8-40A9-2E00-AD77-FB3DD44D42FF}"/>
              </a:ext>
            </a:extLst>
          </p:cNvPr>
          <p:cNvSpPr/>
          <p:nvPr/>
        </p:nvSpPr>
        <p:spPr bwMode="auto">
          <a:xfrm flipV="1">
            <a:off x="6419701" y="3092380"/>
            <a:ext cx="684213" cy="657225"/>
          </a:xfrm>
          <a:prstGeom prst="mathEqual">
            <a:avLst>
              <a:gd name="adj1" fmla="val 5129"/>
              <a:gd name="adj2" fmla="val 11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Times New Roman" panose="02020603050405020304" pitchFamily="18" charset="0"/>
              <a:cs typeface="Times New Roman" panose="02020603050405020304" pitchFamily="18" charset="0"/>
            </a:endParaRPr>
          </a:p>
        </p:txBody>
      </p:sp>
      <p:cxnSp>
        <p:nvCxnSpPr>
          <p:cNvPr id="27" name="Straight Connector 59">
            <a:extLst>
              <a:ext uri="{FF2B5EF4-FFF2-40B4-BE49-F238E27FC236}">
                <a16:creationId xmlns:a16="http://schemas.microsoft.com/office/drawing/2014/main" id="{E6CAB665-49A8-70E1-8568-EB461617EE25}"/>
              </a:ext>
            </a:extLst>
          </p:cNvPr>
          <p:cNvCxnSpPr/>
          <p:nvPr/>
        </p:nvCxnSpPr>
        <p:spPr>
          <a:xfrm rot="5400000" flipH="1" flipV="1">
            <a:off x="6599088" y="3632130"/>
            <a:ext cx="288925"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60">
            <a:extLst>
              <a:ext uri="{FF2B5EF4-FFF2-40B4-BE49-F238E27FC236}">
                <a16:creationId xmlns:a16="http://schemas.microsoft.com/office/drawing/2014/main" id="{58D2A2E9-B3BC-E54A-5247-03227DC03C46}"/>
              </a:ext>
            </a:extLst>
          </p:cNvPr>
          <p:cNvCxnSpPr/>
          <p:nvPr/>
        </p:nvCxnSpPr>
        <p:spPr>
          <a:xfrm rot="5400000" flipH="1" flipV="1">
            <a:off x="6599882" y="3199536"/>
            <a:ext cx="28733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9" name="Equal 80">
            <a:extLst>
              <a:ext uri="{FF2B5EF4-FFF2-40B4-BE49-F238E27FC236}">
                <a16:creationId xmlns:a16="http://schemas.microsoft.com/office/drawing/2014/main" id="{0D6F287F-3402-1559-1C91-CBD428E9CC76}"/>
              </a:ext>
            </a:extLst>
          </p:cNvPr>
          <p:cNvSpPr/>
          <p:nvPr/>
        </p:nvSpPr>
        <p:spPr bwMode="auto">
          <a:xfrm flipV="1">
            <a:off x="6419701" y="3811517"/>
            <a:ext cx="684213" cy="657225"/>
          </a:xfrm>
          <a:prstGeom prst="mathEqual">
            <a:avLst>
              <a:gd name="adj1" fmla="val 5129"/>
              <a:gd name="adj2" fmla="val 1176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Times New Roman" panose="02020603050405020304" pitchFamily="18" charset="0"/>
              <a:cs typeface="Times New Roman" panose="02020603050405020304" pitchFamily="18" charset="0"/>
            </a:endParaRPr>
          </a:p>
        </p:txBody>
      </p:sp>
      <p:cxnSp>
        <p:nvCxnSpPr>
          <p:cNvPr id="30" name="Straight Connector 81">
            <a:extLst>
              <a:ext uri="{FF2B5EF4-FFF2-40B4-BE49-F238E27FC236}">
                <a16:creationId xmlns:a16="http://schemas.microsoft.com/office/drawing/2014/main" id="{A61B4B81-E8FB-9FAF-0FEE-4B9910698D0A}"/>
              </a:ext>
            </a:extLst>
          </p:cNvPr>
          <p:cNvCxnSpPr/>
          <p:nvPr/>
        </p:nvCxnSpPr>
        <p:spPr>
          <a:xfrm rot="5400000" flipH="1" flipV="1">
            <a:off x="6599882" y="4352061"/>
            <a:ext cx="287338" cy="0"/>
          </a:xfrm>
          <a:prstGeom prst="line">
            <a:avLst/>
          </a:prstGeom>
          <a:ln>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1" name="Straight Connector 82">
            <a:extLst>
              <a:ext uri="{FF2B5EF4-FFF2-40B4-BE49-F238E27FC236}">
                <a16:creationId xmlns:a16="http://schemas.microsoft.com/office/drawing/2014/main" id="{CFEC41C7-8399-A7D5-96BF-4175D38AB1D4}"/>
              </a:ext>
            </a:extLst>
          </p:cNvPr>
          <p:cNvCxnSpPr/>
          <p:nvPr/>
        </p:nvCxnSpPr>
        <p:spPr>
          <a:xfrm rot="5400000" flipH="1" flipV="1">
            <a:off x="6599882" y="3920261"/>
            <a:ext cx="28733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2" name="Isosceles Triangle 92">
            <a:extLst>
              <a:ext uri="{FF2B5EF4-FFF2-40B4-BE49-F238E27FC236}">
                <a16:creationId xmlns:a16="http://schemas.microsoft.com/office/drawing/2014/main" id="{9283A936-8D49-D412-4EB8-95EFB2717199}"/>
              </a:ext>
            </a:extLst>
          </p:cNvPr>
          <p:cNvSpPr/>
          <p:nvPr/>
        </p:nvSpPr>
        <p:spPr>
          <a:xfrm>
            <a:off x="9248573" y="3293037"/>
            <a:ext cx="1131903" cy="950913"/>
          </a:xfrm>
          <a:prstGeom prst="triangle">
            <a:avLst/>
          </a:prstGeom>
          <a:noFill/>
          <a:ln>
            <a:solidFill>
              <a:srgbClr val="008000"/>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3" name="TextBox 100">
            <a:extLst>
              <a:ext uri="{FF2B5EF4-FFF2-40B4-BE49-F238E27FC236}">
                <a16:creationId xmlns:a16="http://schemas.microsoft.com/office/drawing/2014/main" id="{319CC020-2582-4908-D7F7-2FA2DC96C2FE}"/>
              </a:ext>
            </a:extLst>
          </p:cNvPr>
          <p:cNvSpPr txBox="1">
            <a:spLocks noChangeArrowheads="1"/>
          </p:cNvSpPr>
          <p:nvPr/>
        </p:nvSpPr>
        <p:spPr bwMode="auto">
          <a:xfrm>
            <a:off x="9335939" y="3365430"/>
            <a:ext cx="5953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itchFamily="18" charset="0"/>
              </a:rPr>
              <a:t>Amp</a:t>
            </a:r>
          </a:p>
        </p:txBody>
      </p:sp>
      <p:sp>
        <p:nvSpPr>
          <p:cNvPr id="34" name="Equal 94">
            <a:extLst>
              <a:ext uri="{FF2B5EF4-FFF2-40B4-BE49-F238E27FC236}">
                <a16:creationId xmlns:a16="http://schemas.microsoft.com/office/drawing/2014/main" id="{EDBAC690-5B89-6AC7-087E-5E776A8D1F73}"/>
              </a:ext>
            </a:extLst>
          </p:cNvPr>
          <p:cNvSpPr/>
          <p:nvPr/>
        </p:nvSpPr>
        <p:spPr bwMode="auto">
          <a:xfrm flipV="1">
            <a:off x="9372451" y="3703567"/>
            <a:ext cx="431800" cy="477838"/>
          </a:xfrm>
          <a:prstGeom prst="mathEqual">
            <a:avLst>
              <a:gd name="adj1" fmla="val 512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Times New Roman" panose="02020603050405020304" pitchFamily="18" charset="0"/>
              <a:cs typeface="Times New Roman" panose="02020603050405020304" pitchFamily="18" charset="0"/>
            </a:endParaRPr>
          </a:p>
        </p:txBody>
      </p:sp>
      <p:grpSp>
        <p:nvGrpSpPr>
          <p:cNvPr id="35" name="Group 51">
            <a:extLst>
              <a:ext uri="{FF2B5EF4-FFF2-40B4-BE49-F238E27FC236}">
                <a16:creationId xmlns:a16="http://schemas.microsoft.com/office/drawing/2014/main" id="{FB060B57-C0AD-27A0-8993-A0B0ED00947D}"/>
              </a:ext>
            </a:extLst>
          </p:cNvPr>
          <p:cNvGrpSpPr>
            <a:grpSpLocks/>
          </p:cNvGrpSpPr>
          <p:nvPr/>
        </p:nvGrpSpPr>
        <p:grpSpPr bwMode="auto">
          <a:xfrm>
            <a:off x="9447064" y="4424292"/>
            <a:ext cx="285750" cy="142875"/>
            <a:chOff x="3586202" y="4710113"/>
            <a:chExt cx="285750" cy="142875"/>
          </a:xfrm>
        </p:grpSpPr>
        <p:sp>
          <p:nvSpPr>
            <p:cNvPr id="36" name="Minus 108">
              <a:extLst>
                <a:ext uri="{FF2B5EF4-FFF2-40B4-BE49-F238E27FC236}">
                  <a16:creationId xmlns:a16="http://schemas.microsoft.com/office/drawing/2014/main" id="{640C66E8-96F0-88FE-E37F-F7D094072A40}"/>
                </a:ext>
              </a:extLst>
            </p:cNvPr>
            <p:cNvSpPr/>
            <p:nvPr/>
          </p:nvSpPr>
          <p:spPr>
            <a:xfrm>
              <a:off x="3586202" y="4710113"/>
              <a:ext cx="285750" cy="142875"/>
            </a:xfrm>
            <a:prstGeom prst="mathMinus">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7" name="Minus 110">
              <a:extLst>
                <a:ext uri="{FF2B5EF4-FFF2-40B4-BE49-F238E27FC236}">
                  <a16:creationId xmlns:a16="http://schemas.microsoft.com/office/drawing/2014/main" id="{16AA6058-7A04-C07E-A503-BEE9BEF22BBD}"/>
                </a:ext>
              </a:extLst>
            </p:cNvPr>
            <p:cNvSpPr/>
            <p:nvPr/>
          </p:nvSpPr>
          <p:spPr>
            <a:xfrm>
              <a:off x="3652877" y="4791076"/>
              <a:ext cx="142875" cy="61912"/>
            </a:xfrm>
            <a:prstGeom prst="mathMinus">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cxnSp>
        <p:nvCxnSpPr>
          <p:cNvPr id="38" name="Straight Connector 111">
            <a:extLst>
              <a:ext uri="{FF2B5EF4-FFF2-40B4-BE49-F238E27FC236}">
                <a16:creationId xmlns:a16="http://schemas.microsoft.com/office/drawing/2014/main" id="{9CFE0BCE-60BB-0BFB-C7A9-7E2142FB533F}"/>
              </a:ext>
            </a:extLst>
          </p:cNvPr>
          <p:cNvCxnSpPr/>
          <p:nvPr/>
        </p:nvCxnSpPr>
        <p:spPr>
          <a:xfrm rot="5400000" flipH="1" flipV="1">
            <a:off x="9336732" y="4244111"/>
            <a:ext cx="503238" cy="0"/>
          </a:xfrm>
          <a:prstGeom prst="line">
            <a:avLst/>
          </a:prstGeom>
          <a:ln>
            <a:headEnd type="none"/>
          </a:ln>
        </p:spPr>
        <p:style>
          <a:lnRef idx="1">
            <a:schemeClr val="accent1"/>
          </a:lnRef>
          <a:fillRef idx="0">
            <a:schemeClr val="accent1"/>
          </a:fillRef>
          <a:effectRef idx="0">
            <a:schemeClr val="accent1"/>
          </a:effectRef>
          <a:fontRef idx="minor">
            <a:schemeClr val="tx1"/>
          </a:fontRef>
        </p:style>
      </p:cxnSp>
      <p:cxnSp>
        <p:nvCxnSpPr>
          <p:cNvPr id="39" name="Straight Connector 131">
            <a:extLst>
              <a:ext uri="{FF2B5EF4-FFF2-40B4-BE49-F238E27FC236}">
                <a16:creationId xmlns:a16="http://schemas.microsoft.com/office/drawing/2014/main" id="{2D5B35E3-D4A6-CF60-A6A8-601729F269E7}"/>
              </a:ext>
            </a:extLst>
          </p:cNvPr>
          <p:cNvCxnSpPr/>
          <p:nvPr/>
        </p:nvCxnSpPr>
        <p:spPr>
          <a:xfrm>
            <a:off x="9335939" y="3776592"/>
            <a:ext cx="2524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133">
            <a:extLst>
              <a:ext uri="{FF2B5EF4-FFF2-40B4-BE49-F238E27FC236}">
                <a16:creationId xmlns:a16="http://schemas.microsoft.com/office/drawing/2014/main" id="{BA671343-5F60-952F-81C4-7799A7B78555}"/>
              </a:ext>
            </a:extLst>
          </p:cNvPr>
          <p:cNvCxnSpPr>
            <a:endCxn id="34" idx="2"/>
          </p:cNvCxnSpPr>
          <p:nvPr/>
        </p:nvCxnSpPr>
        <p:spPr>
          <a:xfrm rot="5400000">
            <a:off x="9531994" y="3832949"/>
            <a:ext cx="112713"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Left Arrow 136">
            <a:extLst>
              <a:ext uri="{FF2B5EF4-FFF2-40B4-BE49-F238E27FC236}">
                <a16:creationId xmlns:a16="http://schemas.microsoft.com/office/drawing/2014/main" id="{1AE20C75-C5D4-934B-00A4-96FA60355B57}"/>
              </a:ext>
            </a:extLst>
          </p:cNvPr>
          <p:cNvSpPr/>
          <p:nvPr/>
        </p:nvSpPr>
        <p:spPr>
          <a:xfrm>
            <a:off x="6924092" y="2659774"/>
            <a:ext cx="792088" cy="288032"/>
          </a:xfrm>
          <a:prstGeom prst="leftArrow">
            <a:avLst/>
          </a:prstGeom>
          <a:solidFill>
            <a:schemeClr val="bg2">
              <a:lumMod val="75000"/>
            </a:schemeClr>
          </a:solidFill>
          <a:ln>
            <a:solidFill>
              <a:schemeClr val="bg2">
                <a:lumMod val="50000"/>
              </a:schemeClr>
            </a:solidFill>
          </a:ln>
          <a:scene3d>
            <a:camera prst="orthographicFront">
              <a:rot lat="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2" name="TextBox 130">
            <a:extLst>
              <a:ext uri="{FF2B5EF4-FFF2-40B4-BE49-F238E27FC236}">
                <a16:creationId xmlns:a16="http://schemas.microsoft.com/office/drawing/2014/main" id="{9A8B7134-6AD8-1622-63AC-ECC8385C9B73}"/>
              </a:ext>
            </a:extLst>
          </p:cNvPr>
          <p:cNvSpPr txBox="1">
            <a:spLocks noChangeArrowheads="1"/>
          </p:cNvSpPr>
          <p:nvPr/>
        </p:nvSpPr>
        <p:spPr bwMode="auto">
          <a:xfrm>
            <a:off x="7713514" y="3505130"/>
            <a:ext cx="10779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a:latin typeface="Times New Roman" panose="02020603050405020304" pitchFamily="18" charset="0"/>
                <a:cs typeface="Times New Roman" pitchFamily="18" charset="0"/>
              </a:rPr>
              <a:t>Copper strip</a:t>
            </a:r>
          </a:p>
        </p:txBody>
      </p:sp>
      <p:sp>
        <p:nvSpPr>
          <p:cNvPr id="43" name="TextBox 130">
            <a:extLst>
              <a:ext uri="{FF2B5EF4-FFF2-40B4-BE49-F238E27FC236}">
                <a16:creationId xmlns:a16="http://schemas.microsoft.com/office/drawing/2014/main" id="{B0777E17-318E-4EB6-7B73-E0ACD7501DE8}"/>
              </a:ext>
            </a:extLst>
          </p:cNvPr>
          <p:cNvSpPr txBox="1">
            <a:spLocks noChangeArrowheads="1"/>
          </p:cNvSpPr>
          <p:nvPr/>
        </p:nvSpPr>
        <p:spPr bwMode="auto">
          <a:xfrm>
            <a:off x="8523139" y="2768530"/>
            <a:ext cx="1209675"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a:latin typeface="Times New Roman" panose="02020603050405020304" pitchFamily="18" charset="0"/>
                <a:cs typeface="Times New Roman" pitchFamily="18" charset="0"/>
              </a:rPr>
              <a:t>Resistive strip</a:t>
            </a:r>
          </a:p>
        </p:txBody>
      </p:sp>
      <p:sp>
        <p:nvSpPr>
          <p:cNvPr id="44" name="TextBox 130">
            <a:extLst>
              <a:ext uri="{FF2B5EF4-FFF2-40B4-BE49-F238E27FC236}">
                <a16:creationId xmlns:a16="http://schemas.microsoft.com/office/drawing/2014/main" id="{75173D81-E547-B677-551E-2CB4812AC187}"/>
              </a:ext>
            </a:extLst>
          </p:cNvPr>
          <p:cNvSpPr txBox="1">
            <a:spLocks noChangeArrowheads="1"/>
          </p:cNvSpPr>
          <p:nvPr/>
        </p:nvSpPr>
        <p:spPr bwMode="auto">
          <a:xfrm>
            <a:off x="4943326" y="3055867"/>
            <a:ext cx="4238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itchFamily="18" charset="0"/>
              </a:rPr>
              <a:t>C1</a:t>
            </a:r>
          </a:p>
        </p:txBody>
      </p:sp>
      <p:sp>
        <p:nvSpPr>
          <p:cNvPr id="45" name="TextBox 130">
            <a:extLst>
              <a:ext uri="{FF2B5EF4-FFF2-40B4-BE49-F238E27FC236}">
                <a16:creationId xmlns:a16="http://schemas.microsoft.com/office/drawing/2014/main" id="{87C31364-9E8E-3A94-0EBF-25DEBCE98068}"/>
              </a:ext>
            </a:extLst>
          </p:cNvPr>
          <p:cNvSpPr txBox="1">
            <a:spLocks noChangeArrowheads="1"/>
          </p:cNvSpPr>
          <p:nvPr/>
        </p:nvSpPr>
        <p:spPr bwMode="auto">
          <a:xfrm>
            <a:off x="6095851" y="3235255"/>
            <a:ext cx="42386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itchFamily="18" charset="0"/>
              </a:rPr>
              <a:t>C3</a:t>
            </a:r>
          </a:p>
        </p:txBody>
      </p:sp>
      <p:sp>
        <p:nvSpPr>
          <p:cNvPr id="46" name="TextBox 130">
            <a:extLst>
              <a:ext uri="{FF2B5EF4-FFF2-40B4-BE49-F238E27FC236}">
                <a16:creationId xmlns:a16="http://schemas.microsoft.com/office/drawing/2014/main" id="{2ECB23AF-6115-8679-9B64-AF0ECA44FAED}"/>
              </a:ext>
            </a:extLst>
          </p:cNvPr>
          <p:cNvSpPr txBox="1">
            <a:spLocks noChangeArrowheads="1"/>
          </p:cNvSpPr>
          <p:nvPr/>
        </p:nvSpPr>
        <p:spPr bwMode="auto">
          <a:xfrm>
            <a:off x="6103789" y="2516117"/>
            <a:ext cx="4238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itchFamily="18" charset="0"/>
              </a:rPr>
              <a:t>C2</a:t>
            </a:r>
          </a:p>
        </p:txBody>
      </p:sp>
      <p:sp>
        <p:nvSpPr>
          <p:cNvPr id="47" name="TextBox 130">
            <a:extLst>
              <a:ext uri="{FF2B5EF4-FFF2-40B4-BE49-F238E27FC236}">
                <a16:creationId xmlns:a16="http://schemas.microsoft.com/office/drawing/2014/main" id="{E0A2B07A-9D59-3C48-DA15-2DC991A53F90}"/>
              </a:ext>
            </a:extLst>
          </p:cNvPr>
          <p:cNvSpPr txBox="1">
            <a:spLocks noChangeArrowheads="1"/>
          </p:cNvSpPr>
          <p:nvPr/>
        </p:nvSpPr>
        <p:spPr bwMode="auto">
          <a:xfrm>
            <a:off x="6095851" y="3955980"/>
            <a:ext cx="4238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itchFamily="18" charset="0"/>
              </a:rPr>
              <a:t>C4</a:t>
            </a:r>
          </a:p>
        </p:txBody>
      </p:sp>
      <p:sp>
        <p:nvSpPr>
          <p:cNvPr id="48" name="TextBox 130">
            <a:extLst>
              <a:ext uri="{FF2B5EF4-FFF2-40B4-BE49-F238E27FC236}">
                <a16:creationId xmlns:a16="http://schemas.microsoft.com/office/drawing/2014/main" id="{D69F0AD0-16AC-2D96-96C9-63B9EBCFFB60}"/>
              </a:ext>
            </a:extLst>
          </p:cNvPr>
          <p:cNvSpPr txBox="1">
            <a:spLocks noChangeArrowheads="1"/>
          </p:cNvSpPr>
          <p:nvPr/>
        </p:nvSpPr>
        <p:spPr bwMode="auto">
          <a:xfrm>
            <a:off x="5600551" y="3559105"/>
            <a:ext cx="42386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itchFamily="18" charset="0"/>
              </a:rPr>
              <a:t>R1</a:t>
            </a:r>
          </a:p>
        </p:txBody>
      </p:sp>
      <p:sp>
        <p:nvSpPr>
          <p:cNvPr id="49" name="TextBox 130">
            <a:extLst>
              <a:ext uri="{FF2B5EF4-FFF2-40B4-BE49-F238E27FC236}">
                <a16:creationId xmlns:a16="http://schemas.microsoft.com/office/drawing/2014/main" id="{DEBED962-B6F9-FE8E-BE94-0A1374C2CCCE}"/>
              </a:ext>
            </a:extLst>
          </p:cNvPr>
          <p:cNvSpPr txBox="1">
            <a:spLocks noChangeArrowheads="1"/>
          </p:cNvSpPr>
          <p:nvPr/>
        </p:nvSpPr>
        <p:spPr bwMode="auto">
          <a:xfrm>
            <a:off x="9696301" y="2155755"/>
            <a:ext cx="6413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itchFamily="18" charset="0"/>
              </a:rPr>
              <a:t>Mesh</a:t>
            </a:r>
          </a:p>
        </p:txBody>
      </p:sp>
      <p:sp>
        <p:nvSpPr>
          <p:cNvPr id="50" name="TextBox 130">
            <a:extLst>
              <a:ext uri="{FF2B5EF4-FFF2-40B4-BE49-F238E27FC236}">
                <a16:creationId xmlns:a16="http://schemas.microsoft.com/office/drawing/2014/main" id="{5351AA2B-F1A5-E388-1520-0CAD1290EF05}"/>
              </a:ext>
            </a:extLst>
          </p:cNvPr>
          <p:cNvSpPr txBox="1">
            <a:spLocks noChangeArrowheads="1"/>
          </p:cNvSpPr>
          <p:nvPr/>
        </p:nvSpPr>
        <p:spPr bwMode="auto">
          <a:xfrm>
            <a:off x="5919639" y="4748142"/>
            <a:ext cx="3521075" cy="132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imes New Roman" pitchFamily="18" charset="0"/>
                <a:cs typeface="Times New Roman" pitchFamily="18" charset="0"/>
              </a:rPr>
              <a:t>C1 – capacitance Mesh to ground</a:t>
            </a:r>
          </a:p>
          <a:p>
            <a:pPr eaLnBrk="1" hangingPunct="1">
              <a:spcBef>
                <a:spcPct val="0"/>
              </a:spcBef>
              <a:buFontTx/>
              <a:buNone/>
            </a:pPr>
            <a:r>
              <a:rPr lang="en-US" altLang="en-US" sz="1600">
                <a:latin typeface="Times New Roman" pitchFamily="18" charset="0"/>
                <a:cs typeface="Times New Roman" pitchFamily="18" charset="0"/>
              </a:rPr>
              <a:t>C2 – capacitance R-strip to ground</a:t>
            </a:r>
          </a:p>
          <a:p>
            <a:pPr eaLnBrk="1" hangingPunct="1">
              <a:spcBef>
                <a:spcPct val="0"/>
              </a:spcBef>
              <a:buFontTx/>
              <a:buNone/>
            </a:pPr>
            <a:r>
              <a:rPr lang="en-US" altLang="en-US" sz="1600">
                <a:latin typeface="Times New Roman" pitchFamily="18" charset="0"/>
                <a:cs typeface="Times New Roman" pitchFamily="18" charset="0"/>
              </a:rPr>
              <a:t>C3 – capacitance R-strip to readout strip</a:t>
            </a:r>
          </a:p>
          <a:p>
            <a:pPr eaLnBrk="1" hangingPunct="1">
              <a:spcBef>
                <a:spcPct val="0"/>
              </a:spcBef>
              <a:buFontTx/>
              <a:buNone/>
            </a:pPr>
            <a:r>
              <a:rPr lang="en-US" altLang="en-US" sz="1600">
                <a:latin typeface="Times New Roman" pitchFamily="18" charset="0"/>
                <a:cs typeface="Times New Roman" pitchFamily="18" charset="0"/>
              </a:rPr>
              <a:t>C4 – capacitance readout strip to ground</a:t>
            </a:r>
          </a:p>
          <a:p>
            <a:pPr eaLnBrk="1" hangingPunct="1">
              <a:spcBef>
                <a:spcPct val="0"/>
              </a:spcBef>
              <a:buFontTx/>
              <a:buNone/>
            </a:pPr>
            <a:r>
              <a:rPr lang="en-US" altLang="en-US" sz="1600">
                <a:latin typeface="Times New Roman" pitchFamily="18" charset="0"/>
                <a:cs typeface="Times New Roman" pitchFamily="18" charset="0"/>
              </a:rPr>
              <a:t>C</a:t>
            </a:r>
            <a:r>
              <a:rPr lang="en-US" altLang="en-US" sz="1100">
                <a:latin typeface="Times New Roman" pitchFamily="18" charset="0"/>
                <a:cs typeface="Times New Roman" pitchFamily="18" charset="0"/>
              </a:rPr>
              <a:t>A</a:t>
            </a:r>
            <a:r>
              <a:rPr lang="en-US" altLang="en-US" sz="1600">
                <a:latin typeface="Times New Roman" pitchFamily="18" charset="0"/>
                <a:cs typeface="Times New Roman" pitchFamily="18" charset="0"/>
              </a:rPr>
              <a:t> – input capacitance of preamplifier</a:t>
            </a:r>
          </a:p>
        </p:txBody>
      </p:sp>
      <p:sp>
        <p:nvSpPr>
          <p:cNvPr id="51" name="TextBox 78">
            <a:extLst>
              <a:ext uri="{FF2B5EF4-FFF2-40B4-BE49-F238E27FC236}">
                <a16:creationId xmlns:a16="http://schemas.microsoft.com/office/drawing/2014/main" id="{BBC0168B-F810-5069-E302-26E462DD755D}"/>
              </a:ext>
            </a:extLst>
          </p:cNvPr>
          <p:cNvSpPr txBox="1">
            <a:spLocks noChangeArrowheads="1"/>
          </p:cNvSpPr>
          <p:nvPr/>
        </p:nvSpPr>
        <p:spPr bwMode="auto">
          <a:xfrm>
            <a:off x="815013" y="1003627"/>
            <a:ext cx="934943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dirty="0">
                <a:latin typeface="Times New Roman" pitchFamily="18" charset="0"/>
                <a:cs typeface="Times New Roman" pitchFamily="18" charset="0"/>
              </a:rPr>
              <a:t>Equivalent scheme of resistive Micromegas chambers </a:t>
            </a:r>
            <a:r>
              <a:rPr lang="en-US" altLang="en-US" sz="2000" b="1" i="1" dirty="0">
                <a:solidFill>
                  <a:srgbClr val="FF0000"/>
                </a:solidFill>
                <a:latin typeface="Times New Roman" pitchFamily="18" charset="0"/>
                <a:cs typeface="Times New Roman" pitchFamily="18" charset="0"/>
              </a:rPr>
              <a:t>(Reversed HV schema, more stable during the operation)</a:t>
            </a:r>
          </a:p>
        </p:txBody>
      </p:sp>
      <p:cxnSp>
        <p:nvCxnSpPr>
          <p:cNvPr id="52" name="Connettore 1 68">
            <a:extLst>
              <a:ext uri="{FF2B5EF4-FFF2-40B4-BE49-F238E27FC236}">
                <a16:creationId xmlns:a16="http://schemas.microsoft.com/office/drawing/2014/main" id="{A6510531-82D4-9983-B0DE-D8E24E14C461}"/>
              </a:ext>
            </a:extLst>
          </p:cNvPr>
          <p:cNvCxnSpPr/>
          <p:nvPr/>
        </p:nvCxnSpPr>
        <p:spPr>
          <a:xfrm>
            <a:off x="4763852" y="3054083"/>
            <a:ext cx="1296144" cy="0"/>
          </a:xfrm>
          <a:prstGeom prst="line">
            <a:avLst/>
          </a:prstGeom>
          <a:ln w="254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53" name="CasellaDiTesto 71">
            <a:extLst>
              <a:ext uri="{FF2B5EF4-FFF2-40B4-BE49-F238E27FC236}">
                <a16:creationId xmlns:a16="http://schemas.microsoft.com/office/drawing/2014/main" id="{D1658228-C085-26C6-2FBC-E2DCEBE3209D}"/>
              </a:ext>
            </a:extLst>
          </p:cNvPr>
          <p:cNvSpPr txBox="1"/>
          <p:nvPr/>
        </p:nvSpPr>
        <p:spPr>
          <a:xfrm>
            <a:off x="4043772" y="2731819"/>
            <a:ext cx="769763" cy="369332"/>
          </a:xfrm>
          <a:prstGeom prst="rect">
            <a:avLst/>
          </a:prstGeom>
          <a:noFill/>
        </p:spPr>
        <p:txBody>
          <a:bodyPr wrap="none" rtlCol="0">
            <a:spAutoFit/>
          </a:bodyPr>
          <a:lstStyle/>
          <a:p>
            <a:r>
              <a:rPr lang="en-GB" dirty="0"/>
              <a:t>HV (+)</a:t>
            </a:r>
          </a:p>
        </p:txBody>
      </p:sp>
      <p:pic>
        <p:nvPicPr>
          <p:cNvPr id="54" name="Picture 2">
            <a:extLst>
              <a:ext uri="{FF2B5EF4-FFF2-40B4-BE49-F238E27FC236}">
                <a16:creationId xmlns:a16="http://schemas.microsoft.com/office/drawing/2014/main" id="{AD744EFB-53E8-B953-F213-344A00E8EAD6}"/>
              </a:ext>
            </a:extLst>
          </p:cNvPr>
          <p:cNvPicPr>
            <a:picLocks noChangeAspect="1" noChangeArrowheads="1"/>
          </p:cNvPicPr>
          <p:nvPr/>
        </p:nvPicPr>
        <p:blipFill>
          <a:blip r:embed="rId2" cstate="print"/>
          <a:srcRect/>
          <a:stretch>
            <a:fillRect/>
          </a:stretch>
        </p:blipFill>
        <p:spPr bwMode="auto">
          <a:xfrm>
            <a:off x="815013" y="3673128"/>
            <a:ext cx="3577269" cy="2315620"/>
          </a:xfrm>
          <a:prstGeom prst="rect">
            <a:avLst/>
          </a:prstGeom>
          <a:noFill/>
          <a:ln w="9525">
            <a:noFill/>
            <a:miter lim="800000"/>
            <a:headEnd/>
            <a:tailEnd/>
          </a:ln>
        </p:spPr>
      </p:pic>
      <p:cxnSp>
        <p:nvCxnSpPr>
          <p:cNvPr id="55" name="Straight Connector 54">
            <a:extLst>
              <a:ext uri="{FF2B5EF4-FFF2-40B4-BE49-F238E27FC236}">
                <a16:creationId xmlns:a16="http://schemas.microsoft.com/office/drawing/2014/main" id="{9A988511-5C8D-907E-DB8E-DC6594D6401A}"/>
              </a:ext>
            </a:extLst>
          </p:cNvPr>
          <p:cNvCxnSpPr/>
          <p:nvPr/>
        </p:nvCxnSpPr>
        <p:spPr>
          <a:xfrm>
            <a:off x="5411924" y="2371779"/>
            <a:ext cx="0" cy="2088232"/>
          </a:xfrm>
          <a:prstGeom prst="line">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583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Micromegas: Performance and </a:t>
            </a:r>
            <a:r>
              <a:rPr lang="en-US" sz="3600" i="0" u="none" strike="noStrike" cap="none" dirty="0" err="1">
                <a:solidFill>
                  <a:srgbClr val="00329E"/>
                </a:solidFill>
                <a:latin typeface="Times New Roman" panose="02020603050405020304" pitchFamily="18" charset="0"/>
                <a:ea typeface="Arial"/>
                <a:cs typeface="Times New Roman" panose="02020603050405020304" pitchFamily="18" charset="0"/>
                <a:sym typeface="Arial"/>
              </a:rPr>
              <a:t>MicroTPC</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19</a:t>
            </a:fld>
            <a:endParaRPr lang="en-US" spc="-5" dirty="0"/>
          </a:p>
        </p:txBody>
      </p:sp>
      <p:sp>
        <p:nvSpPr>
          <p:cNvPr id="46" name="Rectangle 45">
            <a:extLst>
              <a:ext uri="{FF2B5EF4-FFF2-40B4-BE49-F238E27FC236}">
                <a16:creationId xmlns:a16="http://schemas.microsoft.com/office/drawing/2014/main" id="{51F2409D-3B3A-8814-4EF3-A9470F7472DA}"/>
              </a:ext>
            </a:extLst>
          </p:cNvPr>
          <p:cNvSpPr/>
          <p:nvPr/>
        </p:nvSpPr>
        <p:spPr>
          <a:xfrm>
            <a:off x="167782" y="1115306"/>
            <a:ext cx="6842617" cy="1938992"/>
          </a:xfrm>
          <a:prstGeom prst="rect">
            <a:avLst/>
          </a:prstGeom>
          <a:noFill/>
        </p:spPr>
        <p:txBody>
          <a:bodyPr wrap="square">
            <a:spAutoFit/>
          </a:bodyPr>
          <a:lstStyle/>
          <a:p>
            <a:pPr>
              <a:buClr>
                <a:srgbClr val="00329E"/>
              </a:buClr>
            </a:pPr>
            <a:r>
              <a:rPr lang="en-US" sz="2000" dirty="0">
                <a:latin typeface="Times New Roman"/>
                <a:cs typeface="Times New Roman"/>
              </a:rPr>
              <a:t>Working with analog FE, two different methods are used in order to extract the correct spatial information:</a:t>
            </a:r>
          </a:p>
          <a:p>
            <a:pPr marL="285750" indent="-285750">
              <a:buClr>
                <a:srgbClr val="00329E"/>
              </a:buClr>
              <a:buFont typeface="Arial"/>
              <a:buChar char="•"/>
            </a:pPr>
            <a:r>
              <a:rPr lang="en-US" sz="2000" dirty="0">
                <a:latin typeface="Times New Roman"/>
                <a:cs typeface="Times New Roman"/>
              </a:rPr>
              <a:t>Using charge amplitude (Centroid hit)</a:t>
            </a:r>
          </a:p>
          <a:p>
            <a:pPr marL="742950" lvl="1" indent="-285750">
              <a:buClr>
                <a:srgbClr val="00329E"/>
              </a:buClr>
              <a:buFont typeface="Arial"/>
              <a:buChar char="•"/>
            </a:pPr>
            <a:r>
              <a:rPr lang="en-US" sz="2000" dirty="0">
                <a:latin typeface="Times New Roman"/>
                <a:cs typeface="Times New Roman"/>
              </a:rPr>
              <a:t>Accuracy rapidly decreasing for larger track angles.</a:t>
            </a:r>
          </a:p>
          <a:p>
            <a:pPr marL="285750" indent="-285750">
              <a:buClr>
                <a:srgbClr val="00329E"/>
              </a:buClr>
              <a:buFont typeface="Arial"/>
              <a:buChar char="•"/>
            </a:pPr>
            <a:r>
              <a:rPr lang="en-US" sz="2000" dirty="0">
                <a:latin typeface="Times New Roman"/>
                <a:cs typeface="Times New Roman"/>
              </a:rPr>
              <a:t>Using time information (</a:t>
            </a:r>
            <a:r>
              <a:rPr lang="en-US" sz="2000" dirty="0" err="1">
                <a:latin typeface="Times New Roman"/>
                <a:cs typeface="Times New Roman"/>
              </a:rPr>
              <a:t>μTPC</a:t>
            </a:r>
            <a:r>
              <a:rPr lang="en-US" sz="2000" dirty="0">
                <a:latin typeface="Times New Roman"/>
                <a:cs typeface="Times New Roman"/>
              </a:rPr>
              <a:t> segment). </a:t>
            </a:r>
          </a:p>
          <a:p>
            <a:pPr marL="742950" lvl="1" indent="-285750">
              <a:buClr>
                <a:srgbClr val="00329E"/>
              </a:buClr>
              <a:buFont typeface="Arial"/>
              <a:buChar char="•"/>
            </a:pPr>
            <a:r>
              <a:rPr lang="en-US" sz="2000" dirty="0">
                <a:latin typeface="Times New Roman"/>
                <a:cs typeface="Times New Roman"/>
              </a:rPr>
              <a:t>Performance improving with increasing cluster size</a:t>
            </a:r>
          </a:p>
        </p:txBody>
      </p:sp>
      <p:sp>
        <p:nvSpPr>
          <p:cNvPr id="47" name="Right Arrow 46">
            <a:extLst>
              <a:ext uri="{FF2B5EF4-FFF2-40B4-BE49-F238E27FC236}">
                <a16:creationId xmlns:a16="http://schemas.microsoft.com/office/drawing/2014/main" id="{E302078D-1823-2841-A1AE-90AF07707BBC}"/>
              </a:ext>
            </a:extLst>
          </p:cNvPr>
          <p:cNvSpPr/>
          <p:nvPr/>
        </p:nvSpPr>
        <p:spPr>
          <a:xfrm flipV="1">
            <a:off x="6679336" y="4356630"/>
            <a:ext cx="662126" cy="2161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Plus 47">
            <a:extLst>
              <a:ext uri="{FF2B5EF4-FFF2-40B4-BE49-F238E27FC236}">
                <a16:creationId xmlns:a16="http://schemas.microsoft.com/office/drawing/2014/main" id="{386C4E8D-55E9-E302-9DB8-3CB5010B5D65}"/>
              </a:ext>
            </a:extLst>
          </p:cNvPr>
          <p:cNvSpPr/>
          <p:nvPr/>
        </p:nvSpPr>
        <p:spPr>
          <a:xfrm>
            <a:off x="2886860" y="4126959"/>
            <a:ext cx="457200" cy="459341"/>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1B2B6E8-774A-5ED2-54E3-772666381A80}"/>
              </a:ext>
            </a:extLst>
          </p:cNvPr>
          <p:cNvSpPr txBox="1"/>
          <p:nvPr/>
        </p:nvSpPr>
        <p:spPr>
          <a:xfrm>
            <a:off x="44204" y="5472388"/>
            <a:ext cx="2842656" cy="738664"/>
          </a:xfrm>
          <a:prstGeom prst="rect">
            <a:avLst/>
          </a:prstGeom>
          <a:noFill/>
        </p:spPr>
        <p:txBody>
          <a:bodyPr wrap="square" rtlCol="0">
            <a:spAutoFit/>
          </a:bodyPr>
          <a:lstStyle/>
          <a:p>
            <a:r>
              <a:rPr lang="en-US" sz="1400" dirty="0">
                <a:latin typeface="Times New Roman"/>
                <a:cs typeface="Times New Roman"/>
              </a:rPr>
              <a:t>Resolution achieved with centroid method for perpendicular track using chamber with 400 </a:t>
            </a:r>
            <a:r>
              <a:rPr lang="en-US" sz="1400" dirty="0">
                <a:latin typeface="Symbol" charset="2"/>
                <a:cs typeface="Symbol" charset="2"/>
              </a:rPr>
              <a:t>m</a:t>
            </a:r>
            <a:r>
              <a:rPr lang="en-US" sz="1400" dirty="0">
                <a:latin typeface="Times New Roman"/>
                <a:cs typeface="Times New Roman"/>
              </a:rPr>
              <a:t>m strip pitch   </a:t>
            </a:r>
          </a:p>
        </p:txBody>
      </p:sp>
      <p:sp>
        <p:nvSpPr>
          <p:cNvPr id="50" name="TextBox 49">
            <a:extLst>
              <a:ext uri="{FF2B5EF4-FFF2-40B4-BE49-F238E27FC236}">
                <a16:creationId xmlns:a16="http://schemas.microsoft.com/office/drawing/2014/main" id="{4F7753D5-87F9-D2FB-4D19-18BE44F06EF4}"/>
              </a:ext>
            </a:extLst>
          </p:cNvPr>
          <p:cNvSpPr txBox="1"/>
          <p:nvPr/>
        </p:nvSpPr>
        <p:spPr>
          <a:xfrm>
            <a:off x="3415387" y="5502285"/>
            <a:ext cx="2895600" cy="738664"/>
          </a:xfrm>
          <a:prstGeom prst="rect">
            <a:avLst/>
          </a:prstGeom>
          <a:noFill/>
        </p:spPr>
        <p:txBody>
          <a:bodyPr wrap="square" rtlCol="0">
            <a:spAutoFit/>
          </a:bodyPr>
          <a:lstStyle/>
          <a:p>
            <a:r>
              <a:rPr lang="en-US" sz="1400" dirty="0">
                <a:latin typeface="Times New Roman"/>
                <a:cs typeface="Times New Roman"/>
              </a:rPr>
              <a:t>Resolution achieved with </a:t>
            </a:r>
            <a:r>
              <a:rPr lang="en-US" sz="1400" dirty="0" err="1">
                <a:latin typeface="Times New Roman"/>
                <a:cs typeface="Times New Roman"/>
              </a:rPr>
              <a:t>μTPC</a:t>
            </a:r>
            <a:r>
              <a:rPr lang="en-US" sz="1400" dirty="0">
                <a:latin typeface="Times New Roman"/>
                <a:cs typeface="Times New Roman"/>
              </a:rPr>
              <a:t> method for 30 </a:t>
            </a:r>
            <a:r>
              <a:rPr lang="en-US" sz="1400" baseline="30000" dirty="0">
                <a:latin typeface="Times New Roman"/>
                <a:cs typeface="Times New Roman"/>
              </a:rPr>
              <a:t>0 </a:t>
            </a:r>
            <a:r>
              <a:rPr lang="en-US" sz="1400" dirty="0">
                <a:latin typeface="Times New Roman"/>
                <a:cs typeface="Times New Roman"/>
              </a:rPr>
              <a:t>inclined track using chamber with 400 </a:t>
            </a:r>
            <a:r>
              <a:rPr lang="en-US" sz="1400" dirty="0">
                <a:latin typeface="Symbol" charset="2"/>
                <a:cs typeface="Symbol" charset="2"/>
              </a:rPr>
              <a:t>m</a:t>
            </a:r>
            <a:r>
              <a:rPr lang="en-US" sz="1400" dirty="0">
                <a:latin typeface="Times New Roman"/>
                <a:cs typeface="Times New Roman"/>
              </a:rPr>
              <a:t>m strip pitch   </a:t>
            </a:r>
          </a:p>
        </p:txBody>
      </p:sp>
      <p:pic>
        <p:nvPicPr>
          <p:cNvPr id="51" name="Picture 50">
            <a:extLst>
              <a:ext uri="{FF2B5EF4-FFF2-40B4-BE49-F238E27FC236}">
                <a16:creationId xmlns:a16="http://schemas.microsoft.com/office/drawing/2014/main" id="{8816611A-505F-84DE-0334-AB6468C166F9}"/>
              </a:ext>
            </a:extLst>
          </p:cNvPr>
          <p:cNvPicPr>
            <a:picLocks noChangeAspect="1"/>
          </p:cNvPicPr>
          <p:nvPr/>
        </p:nvPicPr>
        <p:blipFill>
          <a:blip r:embed="rId2"/>
          <a:stretch>
            <a:fillRect/>
          </a:stretch>
        </p:blipFill>
        <p:spPr>
          <a:xfrm>
            <a:off x="7662949" y="227467"/>
            <a:ext cx="3949042" cy="2698423"/>
          </a:xfrm>
          <a:prstGeom prst="rect">
            <a:avLst/>
          </a:prstGeom>
        </p:spPr>
      </p:pic>
      <p:pic>
        <p:nvPicPr>
          <p:cNvPr id="52" name="Picture 51" descr="xreso30deg.png">
            <a:extLst>
              <a:ext uri="{FF2B5EF4-FFF2-40B4-BE49-F238E27FC236}">
                <a16:creationId xmlns:a16="http://schemas.microsoft.com/office/drawing/2014/main" id="{A6CBE704-4C9A-A3EE-2FD2-AC14F875C1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2855" y="3214315"/>
            <a:ext cx="2673483" cy="2194524"/>
          </a:xfrm>
          <a:prstGeom prst="rect">
            <a:avLst/>
          </a:prstGeom>
        </p:spPr>
      </p:pic>
      <p:pic>
        <p:nvPicPr>
          <p:cNvPr id="53" name="Picture 52">
            <a:extLst>
              <a:ext uri="{FF2B5EF4-FFF2-40B4-BE49-F238E27FC236}">
                <a16:creationId xmlns:a16="http://schemas.microsoft.com/office/drawing/2014/main" id="{4F28F0BB-AE2E-2C2F-30C5-A892880E0228}"/>
              </a:ext>
            </a:extLst>
          </p:cNvPr>
          <p:cNvPicPr>
            <a:picLocks noChangeAspect="1"/>
          </p:cNvPicPr>
          <p:nvPr/>
        </p:nvPicPr>
        <p:blipFill>
          <a:blip r:embed="rId4"/>
          <a:stretch>
            <a:fillRect/>
          </a:stretch>
        </p:blipFill>
        <p:spPr>
          <a:xfrm>
            <a:off x="167782" y="3174884"/>
            <a:ext cx="2549905" cy="2297503"/>
          </a:xfrm>
          <a:prstGeom prst="rect">
            <a:avLst/>
          </a:prstGeom>
        </p:spPr>
      </p:pic>
      <p:pic>
        <p:nvPicPr>
          <p:cNvPr id="54" name="Picture 53">
            <a:extLst>
              <a:ext uri="{FF2B5EF4-FFF2-40B4-BE49-F238E27FC236}">
                <a16:creationId xmlns:a16="http://schemas.microsoft.com/office/drawing/2014/main" id="{A5A45121-9CB8-B735-F55F-080CDE8C1B59}"/>
              </a:ext>
            </a:extLst>
          </p:cNvPr>
          <p:cNvPicPr>
            <a:picLocks noChangeAspect="1"/>
          </p:cNvPicPr>
          <p:nvPr/>
        </p:nvPicPr>
        <p:blipFill>
          <a:blip r:embed="rId5"/>
          <a:stretch>
            <a:fillRect/>
          </a:stretch>
        </p:blipFill>
        <p:spPr>
          <a:xfrm>
            <a:off x="8087457" y="3127740"/>
            <a:ext cx="2895600" cy="2681111"/>
          </a:xfrm>
          <a:prstGeom prst="rect">
            <a:avLst/>
          </a:prstGeom>
        </p:spPr>
      </p:pic>
    </p:spTree>
    <p:extLst>
      <p:ext uri="{BB962C8B-B14F-4D97-AF65-F5344CB8AC3E}">
        <p14:creationId xmlns:p14="http://schemas.microsoft.com/office/powerpoint/2010/main" val="150348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1644173" cy="492443"/>
          </a:xfrm>
        </p:spPr>
        <p:txBody>
          <a:bodyPr/>
          <a:lstStyle/>
          <a:p>
            <a:r>
              <a:rPr lang="it" sz="3200" dirty="0"/>
              <a:t>Lecture #5: </a:t>
            </a:r>
            <a:r>
              <a:rPr lang="en-US" sz="3200" i="0" u="none" strike="noStrike" cap="none" dirty="0">
                <a:solidFill>
                  <a:srgbClr val="00329E"/>
                </a:solidFill>
                <a:latin typeface="Arial"/>
                <a:ea typeface="Arial"/>
                <a:cs typeface="Arial"/>
                <a:sym typeface="Arial"/>
              </a:rPr>
              <a:t>Micropattern Gaseous Detectors Technologies</a:t>
            </a:r>
            <a:endParaRPr lang="en-US" sz="3200"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05137" y="6394689"/>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2</a:t>
            </a:fld>
            <a:endParaRPr lang="en-US" spc="-5" dirty="0"/>
          </a:p>
        </p:txBody>
      </p:sp>
      <p:sp>
        <p:nvSpPr>
          <p:cNvPr id="8" name="Google Shape;73;p16">
            <a:extLst>
              <a:ext uri="{FF2B5EF4-FFF2-40B4-BE49-F238E27FC236}">
                <a16:creationId xmlns:a16="http://schemas.microsoft.com/office/drawing/2014/main" id="{F85BAD8E-5823-75AC-153A-8CFC059D56F0}"/>
              </a:ext>
            </a:extLst>
          </p:cNvPr>
          <p:cNvSpPr txBox="1"/>
          <p:nvPr/>
        </p:nvSpPr>
        <p:spPr>
          <a:xfrm>
            <a:off x="457200" y="1074524"/>
            <a:ext cx="10261237" cy="4708951"/>
          </a:xfrm>
          <a:prstGeom prst="rect">
            <a:avLst/>
          </a:prstGeom>
          <a:noFill/>
          <a:ln>
            <a:noFill/>
          </a:ln>
        </p:spPr>
        <p:txBody>
          <a:bodyPr spcFirstLastPara="1" wrap="square" lIns="91425" tIns="91425" rIns="91425" bIns="91425" anchor="t" anchorCtr="0">
            <a:spAutoFit/>
          </a:bodyPr>
          <a:lstStyle/>
          <a:p>
            <a:pPr marL="107950" marR="0" lvl="0" algn="l" rtl="0">
              <a:lnSpc>
                <a:spcPct val="100000"/>
              </a:lnSpc>
              <a:spcBef>
                <a:spcPts val="0"/>
              </a:spcBef>
              <a:spcAft>
                <a:spcPts val="0"/>
              </a:spcAft>
              <a:buClr>
                <a:srgbClr val="000000"/>
              </a:buClr>
              <a:buSzPts val="1900"/>
            </a:pPr>
            <a:endParaRPr lang="en-US" sz="1800" b="0" i="0" u="none" strike="noStrike" cap="none" dirty="0">
              <a:solidFill>
                <a:srgbClr val="00329E"/>
              </a:solidFill>
              <a:latin typeface="Times New Roman" panose="02020603050405020304" pitchFamily="18" charset="0"/>
              <a:ea typeface="Arial"/>
              <a:cs typeface="Times New Roman" panose="02020603050405020304" pitchFamily="18" charset="0"/>
              <a:sym typeface="Arial"/>
            </a:endParaRPr>
          </a:p>
          <a:p>
            <a:pPr marL="625475" marR="0" lvl="0" indent="-307975" algn="l" rtl="0">
              <a:lnSpc>
                <a:spcPct val="100000"/>
              </a:lnSpc>
              <a:spcBef>
                <a:spcPts val="0"/>
              </a:spcBef>
              <a:spcAft>
                <a:spcPts val="1200"/>
              </a:spcAft>
              <a:buClr>
                <a:srgbClr val="00329E"/>
              </a:buClr>
              <a:buSzPct val="94000"/>
              <a:buFont typeface="Arial"/>
              <a:buChar char="●"/>
            </a:pPr>
            <a:r>
              <a:rPr lang="en-US" sz="2400" b="0" i="0" u="none" strike="noStrike" cap="none" dirty="0">
                <a:solidFill>
                  <a:srgbClr val="00329E"/>
                </a:solidFill>
                <a:latin typeface="Arial" panose="020B0604020202020204" pitchFamily="34" charset="0"/>
                <a:ea typeface="Arial"/>
                <a:cs typeface="Arial" panose="020B0604020202020204" pitchFamily="34" charset="0"/>
                <a:sym typeface="Arial"/>
              </a:rPr>
              <a:t>From wire and planar detectors to MPDGs </a:t>
            </a:r>
          </a:p>
          <a:p>
            <a:pPr marL="625475" marR="0" lvl="0" indent="-307975" algn="l" rtl="0">
              <a:lnSpc>
                <a:spcPct val="100000"/>
              </a:lnSpc>
              <a:spcBef>
                <a:spcPts val="0"/>
              </a:spcBef>
              <a:spcAft>
                <a:spcPts val="1200"/>
              </a:spcAft>
              <a:buClr>
                <a:srgbClr val="00329E"/>
              </a:buClr>
              <a:buSzPct val="94000"/>
              <a:buFont typeface="Arial"/>
              <a:buChar char="●"/>
            </a:pPr>
            <a:r>
              <a:rPr lang="it" sz="2400" b="0" i="0" u="none" strike="noStrike" cap="none" dirty="0">
                <a:solidFill>
                  <a:srgbClr val="00329E"/>
                </a:solidFill>
                <a:latin typeface="Arial" panose="020B0604020202020204" pitchFamily="34" charset="0"/>
                <a:ea typeface="Arial"/>
                <a:cs typeface="Arial" panose="020B0604020202020204" pitchFamily="34" charset="0"/>
                <a:sym typeface="Arial"/>
              </a:rPr>
              <a:t>Micromegas</a:t>
            </a:r>
            <a:r>
              <a:rPr lang="it" sz="2400" b="0" i="0" u="none" strike="noStrike" cap="none" dirty="0">
                <a:solidFill>
                  <a:schemeClr val="dk1"/>
                </a:solidFill>
                <a:latin typeface="Arial" panose="020B0604020202020204" pitchFamily="34" charset="0"/>
                <a:ea typeface="Arial"/>
                <a:cs typeface="Arial" panose="020B0604020202020204" pitchFamily="34" charset="0"/>
                <a:sym typeface="Arial"/>
              </a:rPr>
              <a:t>: operation and performance, ageing, discharge and breakdown, </a:t>
            </a:r>
            <a:r>
              <a:rPr lang="it" sz="2400" dirty="0">
                <a:solidFill>
                  <a:schemeClr val="dk1"/>
                </a:solidFill>
                <a:latin typeface="Arial" panose="020B0604020202020204" pitchFamily="34" charset="0"/>
                <a:cs typeface="Arial" panose="020B0604020202020204" pitchFamily="34" charset="0"/>
              </a:rPr>
              <a:t>resistive</a:t>
            </a:r>
            <a:r>
              <a:rPr lang="it" sz="2400" b="0" i="0" u="none" strike="noStrike" cap="none" dirty="0">
                <a:solidFill>
                  <a:schemeClr val="dk1"/>
                </a:solidFill>
                <a:latin typeface="Arial" panose="020B0604020202020204" pitchFamily="34" charset="0"/>
                <a:ea typeface="Arial"/>
                <a:cs typeface="Arial" panose="020B0604020202020204" pitchFamily="34" charset="0"/>
                <a:sym typeface="Arial"/>
              </a:rPr>
              <a:t> </a:t>
            </a:r>
            <a:r>
              <a:rPr lang="it" sz="2400" dirty="0">
                <a:solidFill>
                  <a:schemeClr val="dk1"/>
                </a:solidFill>
                <a:latin typeface="Arial" panose="020B0604020202020204" pitchFamily="34" charset="0"/>
                <a:cs typeface="Arial" panose="020B0604020202020204" pitchFamily="34" charset="0"/>
              </a:rPr>
              <a:t>MM; </a:t>
            </a:r>
            <a:endParaRPr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625475" marR="0" lvl="0" indent="-307975" algn="l" rtl="0">
              <a:lnSpc>
                <a:spcPct val="100000"/>
              </a:lnSpc>
              <a:spcBef>
                <a:spcPts val="0"/>
              </a:spcBef>
              <a:spcAft>
                <a:spcPts val="1200"/>
              </a:spcAft>
              <a:buClr>
                <a:srgbClr val="00329E"/>
              </a:buClr>
              <a:buSzPct val="94000"/>
              <a:buFont typeface="Arial"/>
              <a:buChar char="●"/>
            </a:pPr>
            <a:r>
              <a:rPr lang="it" sz="2400" b="0" i="0" u="none" strike="noStrike" cap="none" dirty="0">
                <a:solidFill>
                  <a:srgbClr val="00329E"/>
                </a:solidFill>
                <a:latin typeface="Arial" panose="020B0604020202020204" pitchFamily="34" charset="0"/>
                <a:ea typeface="Arial"/>
                <a:cs typeface="Arial" panose="020B0604020202020204" pitchFamily="34" charset="0"/>
                <a:sym typeface="Arial"/>
              </a:rPr>
              <a:t>GEM</a:t>
            </a:r>
            <a:r>
              <a:rPr lang="it" sz="2400" b="0" i="0" u="none" strike="noStrike" cap="none" dirty="0">
                <a:solidFill>
                  <a:srgbClr val="000000"/>
                </a:solidFill>
                <a:latin typeface="Arial" panose="020B0604020202020204" pitchFamily="34" charset="0"/>
                <a:ea typeface="Arial"/>
                <a:cs typeface="Arial" panose="020B0604020202020204" pitchFamily="34" charset="0"/>
                <a:sym typeface="Arial"/>
              </a:rPr>
              <a:t>: operation and performance, ageing, discharge and breakdown</a:t>
            </a:r>
            <a:endParaRPr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625475" marR="0" lvl="0" indent="-307975" algn="l" rtl="0">
              <a:lnSpc>
                <a:spcPct val="100000"/>
              </a:lnSpc>
              <a:spcBef>
                <a:spcPts val="0"/>
              </a:spcBef>
              <a:spcAft>
                <a:spcPts val="1200"/>
              </a:spcAft>
              <a:buClr>
                <a:srgbClr val="00329E"/>
              </a:buClr>
              <a:buSzPct val="94000"/>
              <a:buFont typeface="Arial"/>
              <a:buChar char="●"/>
            </a:pPr>
            <a:r>
              <a:rPr lang="it" sz="2400" b="0" i="0" u="none" strike="noStrike" cap="none" dirty="0">
                <a:solidFill>
                  <a:srgbClr val="00329E"/>
                </a:solidFill>
                <a:latin typeface="Arial" panose="020B0604020202020204" pitchFamily="34" charset="0"/>
                <a:ea typeface="Arial"/>
                <a:cs typeface="Arial" panose="020B0604020202020204" pitchFamily="34" charset="0"/>
                <a:sym typeface="Arial"/>
              </a:rPr>
              <a:t>2nd generation MPGD</a:t>
            </a:r>
            <a:r>
              <a:rPr lang="it" sz="2400" b="0" i="0" u="none" strike="noStrike" cap="none" dirty="0">
                <a:solidFill>
                  <a:srgbClr val="000000"/>
                </a:solidFill>
                <a:latin typeface="Arial" panose="020B0604020202020204" pitchFamily="34" charset="0"/>
                <a:ea typeface="Arial"/>
                <a:cs typeface="Arial" panose="020B0604020202020204" pitchFamily="34" charset="0"/>
                <a:sym typeface="Arial"/>
              </a:rPr>
              <a:t>: micro-RWELL, RPWELL, </a:t>
            </a:r>
            <a:r>
              <a:rPr lang="it" sz="2400" dirty="0">
                <a:latin typeface="Arial" panose="020B0604020202020204" pitchFamily="34" charset="0"/>
                <a:cs typeface="Arial" panose="020B0604020202020204" pitchFamily="34" charset="0"/>
              </a:rPr>
              <a:t>Large Size Pixelized Micromegas for </a:t>
            </a:r>
            <a:r>
              <a:rPr lang="en-US" sz="2400" dirty="0">
                <a:latin typeface="Arial" panose="020B0604020202020204" pitchFamily="34" charset="0"/>
                <a:cs typeface="Arial" panose="020B0604020202020204" pitchFamily="34" charset="0"/>
              </a:rPr>
              <a:t>high-rate</a:t>
            </a:r>
            <a:r>
              <a:rPr lang="it" sz="2400" dirty="0">
                <a:latin typeface="Arial" panose="020B0604020202020204" pitchFamily="34" charset="0"/>
                <a:cs typeface="Arial" panose="020B0604020202020204" pitchFamily="34" charset="0"/>
              </a:rPr>
              <a:t> application</a:t>
            </a:r>
            <a:r>
              <a:rPr lang="it" sz="2400" b="0" i="0" u="none" strike="noStrike" cap="none" dirty="0">
                <a:solidFill>
                  <a:srgbClr val="000000"/>
                </a:solidFill>
                <a:latin typeface="Arial" panose="020B0604020202020204" pitchFamily="34" charset="0"/>
                <a:ea typeface="Arial"/>
                <a:cs typeface="Arial" panose="020B0604020202020204" pitchFamily="34" charset="0"/>
                <a:sym typeface="Arial"/>
              </a:rPr>
              <a:t>, PICOSEC detector</a:t>
            </a:r>
          </a:p>
          <a:p>
            <a:pPr marL="625475" indent="-307975">
              <a:spcAft>
                <a:spcPts val="1200"/>
              </a:spcAft>
              <a:buClr>
                <a:srgbClr val="00329E"/>
              </a:buClr>
              <a:buSzPct val="94000"/>
              <a:buFont typeface="Arial"/>
              <a:buChar char="●"/>
            </a:pPr>
            <a:r>
              <a:rPr lang="en-US" sz="2400" b="0" i="0" u="none" strike="noStrike" cap="none" dirty="0">
                <a:solidFill>
                  <a:srgbClr val="00329E"/>
                </a:solidFill>
                <a:latin typeface="Arial" panose="020B0604020202020204" pitchFamily="34" charset="0"/>
                <a:ea typeface="Arial"/>
                <a:cs typeface="Arial" panose="020B0604020202020204" pitchFamily="34" charset="0"/>
                <a:sym typeface="Arial"/>
              </a:rPr>
              <a:t>Current Trends in Micro-Pattern Gaseous Detectors (Technologies)</a:t>
            </a:r>
            <a:r>
              <a:rPr lang="en-US" sz="2400" b="0" i="0" u="none" strike="noStrike" cap="none" dirty="0">
                <a:solidFill>
                  <a:schemeClr val="tx1"/>
                </a:solidFill>
                <a:latin typeface="Arial" panose="020B0604020202020204" pitchFamily="34" charset="0"/>
                <a:ea typeface="Arial"/>
                <a:cs typeface="Arial" panose="020B0604020202020204" pitchFamily="34" charset="0"/>
                <a:sym typeface="Arial"/>
              </a:rPr>
              <a:t>: Photolithography, Etching, Coating, Doping, …</a:t>
            </a:r>
            <a:endParaRPr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625475" marR="0" lvl="0" indent="-307975" algn="l" rtl="0">
              <a:lnSpc>
                <a:spcPct val="100000"/>
              </a:lnSpc>
              <a:spcBef>
                <a:spcPts val="0"/>
              </a:spcBef>
              <a:spcAft>
                <a:spcPts val="1200"/>
              </a:spcAft>
              <a:buClr>
                <a:srgbClr val="00329E"/>
              </a:buClr>
              <a:buSzPct val="94000"/>
              <a:buFont typeface="Arial"/>
              <a:buChar char="●"/>
            </a:pPr>
            <a:r>
              <a:rPr lang="it" sz="2400" b="0" i="0" u="none" strike="noStrike" cap="none" dirty="0">
                <a:solidFill>
                  <a:srgbClr val="00329E"/>
                </a:solidFill>
                <a:latin typeface="Arial" panose="020B0604020202020204" pitchFamily="34" charset="0"/>
                <a:ea typeface="Arial"/>
                <a:cs typeface="Arial" panose="020B0604020202020204" pitchFamily="34" charset="0"/>
                <a:sym typeface="Arial"/>
              </a:rPr>
              <a:t>MPGD</a:t>
            </a:r>
            <a:r>
              <a:rPr lang="it" sz="2400" b="0" i="0" u="none" strike="noStrike" cap="none" dirty="0">
                <a:solidFill>
                  <a:srgbClr val="000000"/>
                </a:solidFill>
                <a:latin typeface="Arial" panose="020B0604020202020204" pitchFamily="34" charset="0"/>
                <a:ea typeface="Arial"/>
                <a:cs typeface="Arial" panose="020B0604020202020204" pitchFamily="34" charset="0"/>
                <a:sym typeface="Arial"/>
              </a:rPr>
              <a:t>: Manufacturing and </a:t>
            </a:r>
            <a:r>
              <a:rPr lang="it" sz="2400" dirty="0">
                <a:latin typeface="Arial" panose="020B0604020202020204" pitchFamily="34" charset="0"/>
                <a:cs typeface="Arial" panose="020B0604020202020204" pitchFamily="34" charset="0"/>
              </a:rPr>
              <a:t>relations with industries </a:t>
            </a:r>
            <a:endParaRPr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7316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0B14-08DC-CF9D-60D9-F5E4F8BDE425}"/>
              </a:ext>
            </a:extLst>
          </p:cNvPr>
          <p:cNvSpPr>
            <a:spLocks noGrp="1"/>
          </p:cNvSpPr>
          <p:nvPr>
            <p:ph type="title"/>
          </p:nvPr>
        </p:nvSpPr>
        <p:spPr>
          <a:xfrm>
            <a:off x="395427" y="203149"/>
            <a:ext cx="6081573" cy="1107996"/>
          </a:xfrm>
        </p:spPr>
        <p:txBody>
          <a:bodyPr/>
          <a:lstStyle/>
          <a:p>
            <a:r>
              <a:rPr lang="en-US" dirty="0"/>
              <a:t>Micromegas Aging studies</a:t>
            </a:r>
          </a:p>
        </p:txBody>
      </p:sp>
      <p:sp>
        <p:nvSpPr>
          <p:cNvPr id="4" name="Footer Placeholder 3">
            <a:extLst>
              <a:ext uri="{FF2B5EF4-FFF2-40B4-BE49-F238E27FC236}">
                <a16:creationId xmlns:a16="http://schemas.microsoft.com/office/drawing/2014/main" id="{4EA7B1DA-476F-2CB0-8C07-35728C4664E1}"/>
              </a:ext>
            </a:extLst>
          </p:cNvPr>
          <p:cNvSpPr>
            <a:spLocks noGrp="1"/>
          </p:cNvSpPr>
          <p:nvPr>
            <p:ph type="ftr" sz="quarter" idx="5"/>
          </p:nvPr>
        </p:nvSpPr>
        <p:spPr>
          <a:xfrm>
            <a:off x="2828866" y="6465303"/>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FBC6B540-ED08-0A63-9FDE-ADEC6EDE1A5F}"/>
              </a:ext>
            </a:extLst>
          </p:cNvPr>
          <p:cNvSpPr>
            <a:spLocks noGrp="1"/>
          </p:cNvSpPr>
          <p:nvPr>
            <p:ph type="sldNum" sz="quarter" idx="7"/>
          </p:nvPr>
        </p:nvSpPr>
        <p:spPr/>
        <p:txBody>
          <a:bodyPr/>
          <a:lstStyle/>
          <a:p>
            <a:pPr marL="38100">
              <a:lnSpc>
                <a:spcPct val="100000"/>
              </a:lnSpc>
            </a:pPr>
            <a:fld id="{81D60167-4931-47E6-BA6A-407CBD079E47}" type="slidenum">
              <a:rPr lang="en-US" spc="-5" smtClean="0"/>
              <a:t>20</a:t>
            </a:fld>
            <a:endParaRPr lang="en-US" spc="-5" dirty="0"/>
          </a:p>
        </p:txBody>
      </p:sp>
      <p:sp>
        <p:nvSpPr>
          <p:cNvPr id="6" name="Content Placeholder 2">
            <a:extLst>
              <a:ext uri="{FF2B5EF4-FFF2-40B4-BE49-F238E27FC236}">
                <a16:creationId xmlns:a16="http://schemas.microsoft.com/office/drawing/2014/main" id="{4D68838D-59E6-69D3-2BC4-EB70BDCCD886}"/>
              </a:ext>
            </a:extLst>
          </p:cNvPr>
          <p:cNvSpPr txBox="1">
            <a:spLocks/>
          </p:cNvSpPr>
          <p:nvPr/>
        </p:nvSpPr>
        <p:spPr>
          <a:xfrm>
            <a:off x="363677" y="1083895"/>
            <a:ext cx="4353559" cy="2022394"/>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4500" indent="-444500">
              <a:buClr>
                <a:srgbClr val="00329E"/>
              </a:buClr>
              <a:buFont typeface="Wingdings" charset="2"/>
              <a:buChar char="§"/>
            </a:pPr>
            <a:r>
              <a:rPr lang="en-US" sz="1600" kern="0" dirty="0">
                <a:latin typeface="Times New Roman" panose="02020603050405020304" pitchFamily="18" charset="0"/>
                <a:cs typeface="Times New Roman" panose="02020603050405020304" pitchFamily="18" charset="0"/>
              </a:rPr>
              <a:t>A resistive-strip MM has been exposed at CEA </a:t>
            </a:r>
            <a:r>
              <a:rPr lang="en-US" sz="1600" kern="0" dirty="0" err="1">
                <a:latin typeface="Times New Roman" panose="02020603050405020304" pitchFamily="18" charset="0"/>
                <a:cs typeface="Times New Roman" panose="02020603050405020304" pitchFamily="18" charset="0"/>
              </a:rPr>
              <a:t>Saclay</a:t>
            </a:r>
            <a:r>
              <a:rPr lang="en-US" sz="1600" kern="0" dirty="0">
                <a:latin typeface="Times New Roman" panose="02020603050405020304" pitchFamily="18" charset="0"/>
                <a:cs typeface="Times New Roman" panose="02020603050405020304" pitchFamily="18" charset="0"/>
              </a:rPr>
              <a:t> to 5.28 keV X-rays for 12 and 21 days. In parallel, an ‘identical’ chamber was measured without being irradiated continuously</a:t>
            </a:r>
          </a:p>
          <a:p>
            <a:pPr marL="444500" indent="-444500">
              <a:buClr>
                <a:srgbClr val="00329E"/>
              </a:buClr>
              <a:buFont typeface="Wingdings" charset="2"/>
              <a:buChar char="§"/>
            </a:pPr>
            <a:r>
              <a:rPr lang="en-US" sz="1600" kern="0" dirty="0">
                <a:latin typeface="Times New Roman" panose="02020603050405020304" pitchFamily="18" charset="0"/>
                <a:cs typeface="Times New Roman" panose="02020603050405020304" pitchFamily="18" charset="0"/>
              </a:rPr>
              <a:t>Accumulated charge: 765 + 918 </a:t>
            </a:r>
            <a:r>
              <a:rPr lang="en-US" sz="1600" kern="0" dirty="0" err="1">
                <a:latin typeface="Times New Roman" panose="02020603050405020304" pitchFamily="18" charset="0"/>
                <a:cs typeface="Times New Roman" panose="02020603050405020304" pitchFamily="18" charset="0"/>
              </a:rPr>
              <a:t>mC</a:t>
            </a:r>
            <a:r>
              <a:rPr lang="en-US" sz="1600" kern="0" dirty="0">
                <a:latin typeface="Times New Roman" panose="02020603050405020304" pitchFamily="18" charset="0"/>
                <a:cs typeface="Times New Roman" panose="02020603050405020304" pitchFamily="18" charset="0"/>
              </a:rPr>
              <a:t>/4 cm</a:t>
            </a:r>
            <a:r>
              <a:rPr lang="en-US" sz="1600" kern="0" baseline="30000" dirty="0">
                <a:latin typeface="Times New Roman" panose="02020603050405020304" pitchFamily="18" charset="0"/>
                <a:cs typeface="Times New Roman" panose="02020603050405020304" pitchFamily="18" charset="0"/>
              </a:rPr>
              <a:t>2 </a:t>
            </a:r>
            <a:r>
              <a:rPr lang="en-US" sz="1600" kern="0" dirty="0">
                <a:latin typeface="Times New Roman" panose="02020603050405020304" pitchFamily="18" charset="0"/>
                <a:cs typeface="Times New Roman" panose="02020603050405020304" pitchFamily="18" charset="0"/>
              </a:rPr>
              <a:t>(&gt;20 years of ATLAS MM at HL-LHC)</a:t>
            </a:r>
          </a:p>
        </p:txBody>
      </p:sp>
      <p:pic>
        <p:nvPicPr>
          <p:cNvPr id="7" name="Picture 10" descr="Ageing_R17a_exp2.pdf">
            <a:extLst>
              <a:ext uri="{FF2B5EF4-FFF2-40B4-BE49-F238E27FC236}">
                <a16:creationId xmlns:a16="http://schemas.microsoft.com/office/drawing/2014/main" id="{C56C4215-E12A-6A46-1AF3-DE3C6FB9B1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6" t="6303" r="979"/>
          <a:stretch/>
        </p:blipFill>
        <p:spPr>
          <a:xfrm>
            <a:off x="274270" y="3133877"/>
            <a:ext cx="4805014" cy="2231388"/>
          </a:xfrm>
          <a:prstGeom prst="rect">
            <a:avLst/>
          </a:prstGeom>
        </p:spPr>
      </p:pic>
      <p:sp>
        <p:nvSpPr>
          <p:cNvPr id="9" name="TextBox 8">
            <a:extLst>
              <a:ext uri="{FF2B5EF4-FFF2-40B4-BE49-F238E27FC236}">
                <a16:creationId xmlns:a16="http://schemas.microsoft.com/office/drawing/2014/main" id="{113CA098-AC82-C242-CB61-8ACA6B639A64}"/>
              </a:ext>
            </a:extLst>
          </p:cNvPr>
          <p:cNvSpPr txBox="1"/>
          <p:nvPr/>
        </p:nvSpPr>
        <p:spPr>
          <a:xfrm>
            <a:off x="5527336" y="2998894"/>
            <a:ext cx="2968483" cy="338554"/>
          </a:xfrm>
          <a:prstGeom prst="rect">
            <a:avLst/>
          </a:prstGeom>
          <a:noFill/>
        </p:spPr>
        <p:txBody>
          <a:bodyPr wrap="square">
            <a:spAutoFit/>
          </a:bodyPr>
          <a:lstStyle/>
          <a:p>
            <a:pPr>
              <a:buClr>
                <a:srgbClr val="00329E"/>
              </a:buClr>
            </a:pPr>
            <a:r>
              <a:rPr lang="en-US" sz="1600" dirty="0">
                <a:latin typeface="Times New Roman" panose="02020603050405020304" pitchFamily="18" charset="0"/>
                <a:cs typeface="Times New Roman" panose="02020603050405020304" pitchFamily="18" charset="0"/>
              </a:rPr>
              <a:t>Integrated charge Vs time</a:t>
            </a:r>
          </a:p>
        </p:txBody>
      </p:sp>
      <p:pic>
        <p:nvPicPr>
          <p:cNvPr id="11" name="Picture 10" descr="A graph with numbers and lines&#10;&#10;Description automatically generated">
            <a:extLst>
              <a:ext uri="{FF2B5EF4-FFF2-40B4-BE49-F238E27FC236}">
                <a16:creationId xmlns:a16="http://schemas.microsoft.com/office/drawing/2014/main" id="{C4625330-C422-8BC6-30A5-01AE6FD87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1547" y="1250051"/>
            <a:ext cx="3449401" cy="1750664"/>
          </a:xfrm>
          <a:prstGeom prst="rect">
            <a:avLst/>
          </a:prstGeom>
        </p:spPr>
      </p:pic>
      <p:pic>
        <p:nvPicPr>
          <p:cNvPr id="13" name="Picture 12" descr="A graph with a red line&#10;&#10;Description automatically generated">
            <a:extLst>
              <a:ext uri="{FF2B5EF4-FFF2-40B4-BE49-F238E27FC236}">
                <a16:creationId xmlns:a16="http://schemas.microsoft.com/office/drawing/2014/main" id="{59C2003A-9FD1-C77B-A72C-256DD93D1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199" y="1126234"/>
            <a:ext cx="4030145" cy="1953566"/>
          </a:xfrm>
          <a:prstGeom prst="rect">
            <a:avLst/>
          </a:prstGeom>
        </p:spPr>
      </p:pic>
      <p:sp>
        <p:nvSpPr>
          <p:cNvPr id="14" name="TextBox 13">
            <a:extLst>
              <a:ext uri="{FF2B5EF4-FFF2-40B4-BE49-F238E27FC236}">
                <a16:creationId xmlns:a16="http://schemas.microsoft.com/office/drawing/2014/main" id="{83795225-455A-6601-1D07-4D4716D5ECC5}"/>
              </a:ext>
            </a:extLst>
          </p:cNvPr>
          <p:cNvSpPr txBox="1"/>
          <p:nvPr/>
        </p:nvSpPr>
        <p:spPr>
          <a:xfrm>
            <a:off x="5079284" y="757147"/>
            <a:ext cx="6990105" cy="338554"/>
          </a:xfrm>
          <a:prstGeom prst="rect">
            <a:avLst/>
          </a:prstGeom>
          <a:noFill/>
        </p:spPr>
        <p:txBody>
          <a:bodyPr wrap="square">
            <a:spAutoFit/>
          </a:bodyPr>
          <a:lstStyle/>
          <a:p>
            <a:pPr marL="285750" indent="-285750">
              <a:buClr>
                <a:srgbClr val="00329E"/>
              </a:buClr>
              <a:buFont typeface="Arial" panose="020B0604020202020204" pitchFamily="34" charset="0"/>
              <a:buChar char="•"/>
            </a:pPr>
            <a:r>
              <a:rPr lang="en-US" sz="1600" dirty="0">
                <a:effectLst/>
                <a:latin typeface="Times New Roman" panose="02020603050405020304" pitchFamily="18" charset="0"/>
                <a:cs typeface="Times New Roman" panose="02020603050405020304" pitchFamily="18" charset="0"/>
              </a:rPr>
              <a:t>Aging test for MM chambers using ATLAS gas mixture Ar:CO</a:t>
            </a:r>
            <a:r>
              <a:rPr lang="en-US" sz="1600" baseline="-25000" dirty="0">
                <a:effectLst/>
                <a:latin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cs typeface="Times New Roman" panose="02020603050405020304" pitchFamily="18" charset="0"/>
              </a:rPr>
              <a:t>:iC</a:t>
            </a:r>
            <a:r>
              <a:rPr lang="en-US" sz="1600" baseline="-25000" dirty="0">
                <a:effectLst/>
                <a:latin typeface="Times New Roman" panose="02020603050405020304" pitchFamily="18" charset="0"/>
                <a:cs typeface="Times New Roman" panose="02020603050405020304" pitchFamily="18" charset="0"/>
              </a:rPr>
              <a:t>4</a:t>
            </a:r>
            <a:r>
              <a:rPr lang="en-US" sz="1600" dirty="0">
                <a:effectLst/>
                <a:latin typeface="Times New Roman" panose="02020603050405020304" pitchFamily="18" charset="0"/>
                <a:cs typeface="Times New Roman" panose="02020603050405020304" pitchFamily="18" charset="0"/>
              </a:rPr>
              <a:t>H</a:t>
            </a:r>
            <a:r>
              <a:rPr lang="en-US" sz="1600" baseline="-25000" dirty="0">
                <a:effectLst/>
                <a:latin typeface="Times New Roman" panose="02020603050405020304" pitchFamily="18" charset="0"/>
                <a:cs typeface="Times New Roman" panose="02020603050405020304" pitchFamily="18" charset="0"/>
              </a:rPr>
              <a:t>10</a:t>
            </a:r>
            <a:r>
              <a:rPr lang="en-US" sz="1600" dirty="0">
                <a:effectLst/>
                <a:latin typeface="Times New Roman" panose="02020603050405020304" pitchFamily="18" charset="0"/>
                <a:cs typeface="Times New Roman" panose="02020603050405020304" pitchFamily="18" charset="0"/>
              </a:rPr>
              <a:t>   93:5:2 </a:t>
            </a:r>
          </a:p>
        </p:txBody>
      </p:sp>
      <p:sp>
        <p:nvSpPr>
          <p:cNvPr id="15" name="TextBox 14">
            <a:extLst>
              <a:ext uri="{FF2B5EF4-FFF2-40B4-BE49-F238E27FC236}">
                <a16:creationId xmlns:a16="http://schemas.microsoft.com/office/drawing/2014/main" id="{A3585B39-B15D-3890-62D9-D74197A5D3D6}"/>
              </a:ext>
            </a:extLst>
          </p:cNvPr>
          <p:cNvSpPr txBox="1"/>
          <p:nvPr/>
        </p:nvSpPr>
        <p:spPr>
          <a:xfrm>
            <a:off x="9466526" y="2998894"/>
            <a:ext cx="1960905" cy="338554"/>
          </a:xfrm>
          <a:prstGeom prst="rect">
            <a:avLst/>
          </a:prstGeom>
          <a:noFill/>
        </p:spPr>
        <p:txBody>
          <a:bodyPr wrap="square">
            <a:spAutoFit/>
          </a:bodyPr>
          <a:lstStyle/>
          <a:p>
            <a:pPr>
              <a:buClr>
                <a:srgbClr val="00329E"/>
              </a:buClr>
            </a:pPr>
            <a:r>
              <a:rPr lang="en-US" sz="1600" dirty="0">
                <a:latin typeface="Times New Roman" panose="02020603050405020304" pitchFamily="18" charset="0"/>
                <a:cs typeface="Times New Roman" panose="02020603050405020304" pitchFamily="18" charset="0"/>
              </a:rPr>
              <a:t>Energy resolution</a:t>
            </a:r>
          </a:p>
        </p:txBody>
      </p:sp>
      <p:pic>
        <p:nvPicPr>
          <p:cNvPr id="17" name="Picture 16" descr="A graph with numbers and lines&#10;&#10;Description automatically generated">
            <a:extLst>
              <a:ext uri="{FF2B5EF4-FFF2-40B4-BE49-F238E27FC236}">
                <a16:creationId xmlns:a16="http://schemas.microsoft.com/office/drawing/2014/main" id="{26DE476F-8587-5507-9583-1E5BAB119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6999" y="3307800"/>
            <a:ext cx="4255057" cy="2102400"/>
          </a:xfrm>
          <a:prstGeom prst="rect">
            <a:avLst/>
          </a:prstGeom>
        </p:spPr>
      </p:pic>
      <p:sp>
        <p:nvSpPr>
          <p:cNvPr id="18" name="TextBox 17">
            <a:extLst>
              <a:ext uri="{FF2B5EF4-FFF2-40B4-BE49-F238E27FC236}">
                <a16:creationId xmlns:a16="http://schemas.microsoft.com/office/drawing/2014/main" id="{63619AF0-EBD8-7F6C-368D-DB81693AB12B}"/>
              </a:ext>
            </a:extLst>
          </p:cNvPr>
          <p:cNvSpPr txBox="1"/>
          <p:nvPr/>
        </p:nvSpPr>
        <p:spPr>
          <a:xfrm>
            <a:off x="5201895" y="5469523"/>
            <a:ext cx="6990105" cy="830997"/>
          </a:xfrm>
          <a:prstGeom prst="rect">
            <a:avLst/>
          </a:prstGeom>
          <a:noFill/>
        </p:spPr>
        <p:txBody>
          <a:bodyPr wrap="square">
            <a:spAutoFit/>
          </a:bodyPr>
          <a:lstStyle/>
          <a:p>
            <a:pPr>
              <a:buClr>
                <a:srgbClr val="00329E"/>
              </a:buClr>
            </a:pPr>
            <a:r>
              <a:rPr lang="en-US" sz="1600" dirty="0">
                <a:latin typeface="Times New Roman" panose="02020603050405020304" pitchFamily="18" charset="0"/>
                <a:cs typeface="Times New Roman" panose="02020603050405020304" pitchFamily="18" charset="0"/>
              </a:rPr>
              <a:t>Effective gain for irradiated chamber (T8) versus reference not integrated chamber (T2), the drop of gain during the first part of the irradiation test is attributed a large charge-up effect due to the very high (MHz/cm</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irradiation flux</a:t>
            </a:r>
          </a:p>
        </p:txBody>
      </p:sp>
    </p:spTree>
    <p:extLst>
      <p:ext uri="{BB962C8B-B14F-4D97-AF65-F5344CB8AC3E}">
        <p14:creationId xmlns:p14="http://schemas.microsoft.com/office/powerpoint/2010/main" val="1374073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7140-1EFC-EFC1-D3C1-04ED310031B2}"/>
              </a:ext>
            </a:extLst>
          </p:cNvPr>
          <p:cNvSpPr>
            <a:spLocks noGrp="1"/>
          </p:cNvSpPr>
          <p:nvPr>
            <p:ph type="title"/>
          </p:nvPr>
        </p:nvSpPr>
        <p:spPr>
          <a:xfrm>
            <a:off x="395427" y="203149"/>
            <a:ext cx="7681773" cy="1107996"/>
          </a:xfrm>
        </p:spPr>
        <p:txBody>
          <a:bodyPr/>
          <a:lstStyle/>
          <a:p>
            <a:r>
              <a:rPr lang="en-US" dirty="0"/>
              <a:t>Gas Electron Multipliers (GEM)</a:t>
            </a:r>
          </a:p>
        </p:txBody>
      </p:sp>
      <p:sp>
        <p:nvSpPr>
          <p:cNvPr id="4" name="Footer Placeholder 3">
            <a:extLst>
              <a:ext uri="{FF2B5EF4-FFF2-40B4-BE49-F238E27FC236}">
                <a16:creationId xmlns:a16="http://schemas.microsoft.com/office/drawing/2014/main" id="{981EAF8A-9568-1D61-56DD-3834F93BE469}"/>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33065485-4F1E-AA80-08B9-F61F6142495D}"/>
              </a:ext>
            </a:extLst>
          </p:cNvPr>
          <p:cNvSpPr>
            <a:spLocks noGrp="1"/>
          </p:cNvSpPr>
          <p:nvPr>
            <p:ph type="sldNum" sz="quarter" idx="7"/>
          </p:nvPr>
        </p:nvSpPr>
        <p:spPr/>
        <p:txBody>
          <a:bodyPr/>
          <a:lstStyle/>
          <a:p>
            <a:pPr marL="38100">
              <a:lnSpc>
                <a:spcPct val="100000"/>
              </a:lnSpc>
            </a:pPr>
            <a:fld id="{81D60167-4931-47E6-BA6A-407CBD079E47}" type="slidenum">
              <a:rPr lang="en-US" spc="-5" smtClean="0"/>
              <a:t>21</a:t>
            </a:fld>
            <a:endParaRPr lang="en-US" spc="-5" dirty="0"/>
          </a:p>
        </p:txBody>
      </p:sp>
      <p:grpSp>
        <p:nvGrpSpPr>
          <p:cNvPr id="13" name="Group 12">
            <a:extLst>
              <a:ext uri="{FF2B5EF4-FFF2-40B4-BE49-F238E27FC236}">
                <a16:creationId xmlns:a16="http://schemas.microsoft.com/office/drawing/2014/main" id="{D6754E26-19D9-0559-BB8A-A7DBDFA5697B}"/>
              </a:ext>
            </a:extLst>
          </p:cNvPr>
          <p:cNvGrpSpPr/>
          <p:nvPr/>
        </p:nvGrpSpPr>
        <p:grpSpPr>
          <a:xfrm>
            <a:off x="1066800" y="756229"/>
            <a:ext cx="8418844" cy="5454260"/>
            <a:chOff x="1892911" y="1195753"/>
            <a:chExt cx="8418844" cy="5454260"/>
          </a:xfrm>
        </p:grpSpPr>
        <p:pic>
          <p:nvPicPr>
            <p:cNvPr id="7" name="Image 6">
              <a:extLst>
                <a:ext uri="{FF2B5EF4-FFF2-40B4-BE49-F238E27FC236}">
                  <a16:creationId xmlns:a16="http://schemas.microsoft.com/office/drawing/2014/main" id="{69F5C40D-F094-C319-B978-F75B63021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911" y="1195753"/>
              <a:ext cx="8418844" cy="5454260"/>
            </a:xfrm>
            <a:prstGeom prst="rect">
              <a:avLst/>
            </a:prstGeom>
          </p:spPr>
        </p:pic>
        <p:sp>
          <p:nvSpPr>
            <p:cNvPr id="8" name="ZoneTexte 1">
              <a:extLst>
                <a:ext uri="{FF2B5EF4-FFF2-40B4-BE49-F238E27FC236}">
                  <a16:creationId xmlns:a16="http://schemas.microsoft.com/office/drawing/2014/main" id="{7AD11E51-0A67-6F44-6ED5-C1FB103F799F}"/>
                </a:ext>
              </a:extLst>
            </p:cNvPr>
            <p:cNvSpPr txBox="1"/>
            <p:nvPr/>
          </p:nvSpPr>
          <p:spPr>
            <a:xfrm>
              <a:off x="7680960" y="4457700"/>
              <a:ext cx="2480310" cy="323612"/>
            </a:xfrm>
            <a:prstGeom prst="rect">
              <a:avLst/>
            </a:prstGeom>
            <a:solidFill>
              <a:srgbClr val="0070C0">
                <a:alpha val="16863"/>
              </a:srgbClr>
            </a:solidFill>
          </p:spPr>
          <p:txBody>
            <a:bodyPr wrap="square" rtlCol="0">
              <a:spAutoFit/>
            </a:bodyPr>
            <a:lstStyle/>
            <a:p>
              <a:endParaRPr lang="fr-FR" dirty="0"/>
            </a:p>
          </p:txBody>
        </p:sp>
        <p:sp>
          <p:nvSpPr>
            <p:cNvPr id="9" name="ZoneTexte 7">
              <a:extLst>
                <a:ext uri="{FF2B5EF4-FFF2-40B4-BE49-F238E27FC236}">
                  <a16:creationId xmlns:a16="http://schemas.microsoft.com/office/drawing/2014/main" id="{AEEAEEF0-A4B5-6EFE-62B7-F6ED74CEDFDF}"/>
                </a:ext>
              </a:extLst>
            </p:cNvPr>
            <p:cNvSpPr txBox="1"/>
            <p:nvPr/>
          </p:nvSpPr>
          <p:spPr>
            <a:xfrm>
              <a:off x="2312670" y="4737378"/>
              <a:ext cx="3710940" cy="369332"/>
            </a:xfrm>
            <a:prstGeom prst="rect">
              <a:avLst/>
            </a:prstGeom>
            <a:noFill/>
          </p:spPr>
          <p:txBody>
            <a:bodyPr wrap="square" rtlCol="0">
              <a:spAutoFit/>
            </a:bodyPr>
            <a:lstStyle/>
            <a:p>
              <a:endParaRPr lang="fr-FR" dirty="0"/>
            </a:p>
          </p:txBody>
        </p:sp>
        <p:sp>
          <p:nvSpPr>
            <p:cNvPr id="10" name="ZoneTexte 8">
              <a:extLst>
                <a:ext uri="{FF2B5EF4-FFF2-40B4-BE49-F238E27FC236}">
                  <a16:creationId xmlns:a16="http://schemas.microsoft.com/office/drawing/2014/main" id="{C05EFCAC-2527-E22A-ABC5-C9493A4F1B09}"/>
                </a:ext>
              </a:extLst>
            </p:cNvPr>
            <p:cNvSpPr txBox="1"/>
            <p:nvPr/>
          </p:nvSpPr>
          <p:spPr>
            <a:xfrm>
              <a:off x="2312670" y="4683800"/>
              <a:ext cx="3710940" cy="315992"/>
            </a:xfrm>
            <a:prstGeom prst="rect">
              <a:avLst/>
            </a:prstGeom>
            <a:solidFill>
              <a:srgbClr val="0070C0">
                <a:alpha val="16863"/>
              </a:srgbClr>
            </a:solidFill>
          </p:spPr>
          <p:txBody>
            <a:bodyPr wrap="square" rtlCol="0">
              <a:spAutoFit/>
            </a:bodyPr>
            <a:lstStyle/>
            <a:p>
              <a:endParaRPr lang="fr-FR" dirty="0"/>
            </a:p>
          </p:txBody>
        </p:sp>
        <p:sp>
          <p:nvSpPr>
            <p:cNvPr id="11" name="ZoneTexte 9">
              <a:extLst>
                <a:ext uri="{FF2B5EF4-FFF2-40B4-BE49-F238E27FC236}">
                  <a16:creationId xmlns:a16="http://schemas.microsoft.com/office/drawing/2014/main" id="{AB5E8D50-9EEE-6D7A-0E12-4028ECE19986}"/>
                </a:ext>
              </a:extLst>
            </p:cNvPr>
            <p:cNvSpPr txBox="1"/>
            <p:nvPr/>
          </p:nvSpPr>
          <p:spPr>
            <a:xfrm>
              <a:off x="7334250" y="5038964"/>
              <a:ext cx="2827020" cy="315992"/>
            </a:xfrm>
            <a:prstGeom prst="rect">
              <a:avLst/>
            </a:prstGeom>
            <a:solidFill>
              <a:srgbClr val="0070C0">
                <a:alpha val="16863"/>
              </a:srgbClr>
            </a:solidFill>
          </p:spPr>
          <p:txBody>
            <a:bodyPr wrap="square" rtlCol="0">
              <a:spAutoFit/>
            </a:bodyPr>
            <a:lstStyle/>
            <a:p>
              <a:endParaRPr lang="fr-FR" dirty="0"/>
            </a:p>
          </p:txBody>
        </p:sp>
        <p:sp>
          <p:nvSpPr>
            <p:cNvPr id="12" name="ZoneTexte 10">
              <a:extLst>
                <a:ext uri="{FF2B5EF4-FFF2-40B4-BE49-F238E27FC236}">
                  <a16:creationId xmlns:a16="http://schemas.microsoft.com/office/drawing/2014/main" id="{6BBB5707-B2F2-CA8C-0452-5625EB25F8D3}"/>
                </a:ext>
              </a:extLst>
            </p:cNvPr>
            <p:cNvSpPr txBox="1"/>
            <p:nvPr/>
          </p:nvSpPr>
          <p:spPr>
            <a:xfrm>
              <a:off x="2312670" y="5297455"/>
              <a:ext cx="1242060" cy="315992"/>
            </a:xfrm>
            <a:prstGeom prst="rect">
              <a:avLst/>
            </a:prstGeom>
            <a:solidFill>
              <a:srgbClr val="0070C0">
                <a:alpha val="16863"/>
              </a:srgbClr>
            </a:solidFill>
          </p:spPr>
          <p:txBody>
            <a:bodyPr wrap="square" rtlCol="0">
              <a:spAutoFit/>
            </a:bodyPr>
            <a:lstStyle/>
            <a:p>
              <a:endParaRPr lang="fr-FR" dirty="0"/>
            </a:p>
          </p:txBody>
        </p:sp>
      </p:grpSp>
      <p:pic>
        <p:nvPicPr>
          <p:cNvPr id="14" name="object 13">
            <a:extLst>
              <a:ext uri="{FF2B5EF4-FFF2-40B4-BE49-F238E27FC236}">
                <a16:creationId xmlns:a16="http://schemas.microsoft.com/office/drawing/2014/main" id="{73C6C9B0-250A-ADF2-E56C-DFD85468701F}"/>
              </a:ext>
            </a:extLst>
          </p:cNvPr>
          <p:cNvPicPr/>
          <p:nvPr/>
        </p:nvPicPr>
        <p:blipFill>
          <a:blip r:embed="rId3" cstate="print"/>
          <a:stretch>
            <a:fillRect/>
          </a:stretch>
        </p:blipFill>
        <p:spPr>
          <a:xfrm>
            <a:off x="9515022" y="117658"/>
            <a:ext cx="2375059" cy="1687471"/>
          </a:xfrm>
          <a:prstGeom prst="rect">
            <a:avLst/>
          </a:prstGeom>
          <a:ln>
            <a:solidFill>
              <a:srgbClr val="FF0000"/>
            </a:solidFill>
          </a:ln>
        </p:spPr>
      </p:pic>
      <p:sp>
        <p:nvSpPr>
          <p:cNvPr id="15" name="TextBox 14">
            <a:extLst>
              <a:ext uri="{FF2B5EF4-FFF2-40B4-BE49-F238E27FC236}">
                <a16:creationId xmlns:a16="http://schemas.microsoft.com/office/drawing/2014/main" id="{531B8604-F539-0943-CCA4-A1317ECCCB43}"/>
              </a:ext>
            </a:extLst>
          </p:cNvPr>
          <p:cNvSpPr txBox="1"/>
          <p:nvPr/>
        </p:nvSpPr>
        <p:spPr>
          <a:xfrm>
            <a:off x="10050755" y="1877074"/>
            <a:ext cx="1594287" cy="369332"/>
          </a:xfrm>
          <a:prstGeom prst="rect">
            <a:avLst/>
          </a:prstGeom>
          <a:noFill/>
        </p:spPr>
        <p:txBody>
          <a:bodyPr wrap="square">
            <a:spAutoFit/>
          </a:bodyPr>
          <a:lstStyle/>
          <a:p>
            <a:r>
              <a:rPr lang="en-US" b="1" dirty="0">
                <a:solidFill>
                  <a:srgbClr val="FF0000"/>
                </a:solidFill>
              </a:rPr>
              <a:t>F. </a:t>
            </a:r>
            <a:r>
              <a:rPr lang="en-US" b="1" dirty="0" err="1">
                <a:solidFill>
                  <a:srgbClr val="FF0000"/>
                </a:solidFill>
              </a:rPr>
              <a:t>Sauli</a:t>
            </a:r>
            <a:endParaRPr lang="en-US" b="1" dirty="0">
              <a:solidFill>
                <a:srgbClr val="FF0000"/>
              </a:solidFill>
            </a:endParaRPr>
          </a:p>
        </p:txBody>
      </p:sp>
    </p:spTree>
    <p:extLst>
      <p:ext uri="{BB962C8B-B14F-4D97-AF65-F5344CB8AC3E}">
        <p14:creationId xmlns:p14="http://schemas.microsoft.com/office/powerpoint/2010/main" val="4277468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dirty="0">
                <a:latin typeface="Times New Roman" panose="02020603050405020304" pitchFamily="18" charset="0"/>
                <a:cs typeface="Times New Roman" panose="02020603050405020304" pitchFamily="18" charset="0"/>
              </a:rPr>
              <a:t>What are the GEM:</a:t>
            </a:r>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 Principles</a:t>
            </a:r>
            <a:endParaRPr lang="en-US"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22</a:t>
            </a:fld>
            <a:endParaRPr lang="en-US" spc="-5" dirty="0"/>
          </a:p>
        </p:txBody>
      </p:sp>
      <p:sp>
        <p:nvSpPr>
          <p:cNvPr id="3" name="object 14">
            <a:extLst>
              <a:ext uri="{FF2B5EF4-FFF2-40B4-BE49-F238E27FC236}">
                <a16:creationId xmlns:a16="http://schemas.microsoft.com/office/drawing/2014/main" id="{46ECEAEB-6B2B-571E-4990-155137EE6C0E}"/>
              </a:ext>
            </a:extLst>
          </p:cNvPr>
          <p:cNvSpPr txBox="1"/>
          <p:nvPr/>
        </p:nvSpPr>
        <p:spPr>
          <a:xfrm>
            <a:off x="128442" y="974359"/>
            <a:ext cx="7621239" cy="5025734"/>
          </a:xfrm>
          <a:prstGeom prst="rect">
            <a:avLst/>
          </a:prstGeom>
        </p:spPr>
        <p:txBody>
          <a:bodyPr vert="horz" wrap="square" lIns="0" tIns="39369" rIns="0" bIns="0" rtlCol="0">
            <a:spAutoFit/>
          </a:bodyPr>
          <a:lstStyle/>
          <a:p>
            <a:pPr marL="355600" indent="-342900">
              <a:spcBef>
                <a:spcPts val="309"/>
              </a:spcBef>
              <a:buFont typeface="Arial" panose="020B0604020202020204" pitchFamily="34" charset="0"/>
              <a:buChar char="•"/>
            </a:pPr>
            <a:r>
              <a:rPr lang="en-US" sz="2000" u="heavy" dirty="0">
                <a:uFill>
                  <a:solidFill>
                    <a:srgbClr val="000000"/>
                  </a:solidFill>
                </a:uFill>
                <a:latin typeface="Times New Roman" panose="02020603050405020304" pitchFamily="18" charset="0"/>
                <a:cs typeface="Times New Roman" panose="02020603050405020304" pitchFamily="18" charset="0"/>
              </a:rPr>
              <a:t>Concept of </a:t>
            </a:r>
            <a:r>
              <a:rPr lang="en-US" sz="2000" b="1" u="heavy" dirty="0">
                <a:solidFill>
                  <a:srgbClr val="0000FF"/>
                </a:solidFill>
                <a:uFill>
                  <a:solidFill>
                    <a:srgbClr val="000000"/>
                  </a:solidFill>
                </a:uFill>
                <a:latin typeface="Times New Roman" panose="02020603050405020304" pitchFamily="18" charset="0"/>
                <a:cs typeface="Times New Roman" panose="02020603050405020304" pitchFamily="18" charset="0"/>
              </a:rPr>
              <a:t>G</a:t>
            </a:r>
            <a:r>
              <a:rPr lang="en-US" sz="2000" u="heavy" dirty="0">
                <a:solidFill>
                  <a:srgbClr val="0000FF"/>
                </a:solidFill>
                <a:uFill>
                  <a:solidFill>
                    <a:srgbClr val="000000"/>
                  </a:solidFill>
                </a:uFill>
                <a:latin typeface="Times New Roman" panose="02020603050405020304" pitchFamily="18" charset="0"/>
                <a:cs typeface="Times New Roman" panose="02020603050405020304" pitchFamily="18" charset="0"/>
              </a:rPr>
              <a:t>as </a:t>
            </a:r>
            <a:r>
              <a:rPr lang="en-US" sz="2000" b="1" u="heavy" dirty="0">
                <a:solidFill>
                  <a:srgbClr val="0000FF"/>
                </a:solidFill>
                <a:uFill>
                  <a:solidFill>
                    <a:srgbClr val="000000"/>
                  </a:solidFill>
                </a:uFill>
                <a:latin typeface="Times New Roman" panose="02020603050405020304" pitchFamily="18" charset="0"/>
                <a:cs typeface="Times New Roman" panose="02020603050405020304" pitchFamily="18" charset="0"/>
              </a:rPr>
              <a:t>E</a:t>
            </a:r>
            <a:r>
              <a:rPr lang="en-US" sz="2000" u="heavy" dirty="0">
                <a:solidFill>
                  <a:srgbClr val="0000FF"/>
                </a:solidFill>
                <a:uFill>
                  <a:solidFill>
                    <a:srgbClr val="000000"/>
                  </a:solidFill>
                </a:uFill>
                <a:latin typeface="Times New Roman" panose="02020603050405020304" pitchFamily="18" charset="0"/>
                <a:cs typeface="Times New Roman" panose="02020603050405020304" pitchFamily="18" charset="0"/>
              </a:rPr>
              <a:t>lectron </a:t>
            </a:r>
            <a:r>
              <a:rPr lang="en-US" sz="2000" b="1" u="heavy" dirty="0">
                <a:solidFill>
                  <a:srgbClr val="0000FF"/>
                </a:solidFill>
                <a:uFill>
                  <a:solidFill>
                    <a:srgbClr val="000000"/>
                  </a:solidFill>
                </a:uFill>
                <a:latin typeface="Times New Roman" panose="02020603050405020304" pitchFamily="18" charset="0"/>
                <a:cs typeface="Times New Roman" panose="02020603050405020304" pitchFamily="18" charset="0"/>
              </a:rPr>
              <a:t>M</a:t>
            </a:r>
            <a:r>
              <a:rPr lang="en-US" sz="2000" u="heavy" dirty="0">
                <a:solidFill>
                  <a:srgbClr val="0000FF"/>
                </a:solidFill>
                <a:uFill>
                  <a:solidFill>
                    <a:srgbClr val="000000"/>
                  </a:solidFill>
                </a:uFill>
                <a:latin typeface="Times New Roman" panose="02020603050405020304" pitchFamily="18" charset="0"/>
                <a:cs typeface="Times New Roman" panose="02020603050405020304" pitchFamily="18" charset="0"/>
              </a:rPr>
              <a:t>ultipliers</a:t>
            </a:r>
          </a:p>
          <a:p>
            <a:pPr marL="12700">
              <a:spcBef>
                <a:spcPts val="309"/>
              </a:spcBef>
            </a:pPr>
            <a:endParaRPr lang="en-US" sz="800" u="heavy" dirty="0">
              <a:solidFill>
                <a:srgbClr val="0000FF"/>
              </a:solidFill>
              <a:uFill>
                <a:solidFill>
                  <a:srgbClr val="000000"/>
                </a:solidFill>
              </a:uFill>
              <a:latin typeface="Times New Roman" panose="02020603050405020304" pitchFamily="18" charset="0"/>
              <a:cs typeface="Times New Roman" panose="02020603050405020304" pitchFamily="18" charset="0"/>
            </a:endParaRPr>
          </a:p>
          <a:p>
            <a:pPr marL="438150" marR="5080" indent="-285750">
              <a:lnSpc>
                <a:spcPct val="99800"/>
              </a:lnSpc>
              <a:spcBef>
                <a:spcPts val="135"/>
              </a:spcBef>
              <a:buFont typeface="Arial" panose="020B0604020202020204" pitchFamily="34" charset="0"/>
              <a:buChar char="•"/>
            </a:pPr>
            <a:r>
              <a:rPr b="1" dirty="0">
                <a:solidFill>
                  <a:srgbClr val="0028DC"/>
                </a:solidFill>
                <a:latin typeface="Times New Roman" panose="02020603050405020304" pitchFamily="18" charset="0"/>
                <a:cs typeface="Times New Roman" panose="02020603050405020304" pitchFamily="18" charset="0"/>
              </a:rPr>
              <a:t>G</a:t>
            </a:r>
            <a:r>
              <a:rPr dirty="0">
                <a:solidFill>
                  <a:srgbClr val="0028DC"/>
                </a:solidFill>
                <a:latin typeface="Times New Roman" panose="02020603050405020304" pitchFamily="18" charset="0"/>
                <a:cs typeface="Times New Roman" panose="02020603050405020304" pitchFamily="18" charset="0"/>
              </a:rPr>
              <a:t>as</a:t>
            </a:r>
            <a:r>
              <a:rPr spc="5" dirty="0">
                <a:solidFill>
                  <a:srgbClr val="0028DC"/>
                </a:solidFill>
                <a:latin typeface="Times New Roman" panose="02020603050405020304" pitchFamily="18" charset="0"/>
                <a:cs typeface="Times New Roman" panose="02020603050405020304" pitchFamily="18" charset="0"/>
              </a:rPr>
              <a:t> </a:t>
            </a:r>
            <a:r>
              <a:rPr b="1" spc="-10" dirty="0">
                <a:solidFill>
                  <a:srgbClr val="0028DC"/>
                </a:solidFill>
                <a:latin typeface="Times New Roman" panose="02020603050405020304" pitchFamily="18" charset="0"/>
                <a:cs typeface="Times New Roman" panose="02020603050405020304" pitchFamily="18" charset="0"/>
              </a:rPr>
              <a:t>E</a:t>
            </a:r>
            <a:r>
              <a:rPr spc="-10" dirty="0">
                <a:solidFill>
                  <a:srgbClr val="0028DC"/>
                </a:solidFill>
                <a:latin typeface="Times New Roman" panose="02020603050405020304" pitchFamily="18" charset="0"/>
                <a:cs typeface="Times New Roman" panose="02020603050405020304" pitchFamily="18" charset="0"/>
              </a:rPr>
              <a:t>lectron</a:t>
            </a:r>
            <a:r>
              <a:rPr spc="20" dirty="0">
                <a:solidFill>
                  <a:srgbClr val="0028DC"/>
                </a:solidFill>
                <a:latin typeface="Times New Roman" panose="02020603050405020304" pitchFamily="18" charset="0"/>
                <a:cs typeface="Times New Roman" panose="02020603050405020304" pitchFamily="18" charset="0"/>
              </a:rPr>
              <a:t> </a:t>
            </a:r>
            <a:r>
              <a:rPr b="1" spc="-10" dirty="0">
                <a:solidFill>
                  <a:srgbClr val="0028DC"/>
                </a:solidFill>
                <a:latin typeface="Times New Roman" panose="02020603050405020304" pitchFamily="18" charset="0"/>
                <a:cs typeface="Times New Roman" panose="02020603050405020304" pitchFamily="18" charset="0"/>
              </a:rPr>
              <a:t>M</a:t>
            </a:r>
            <a:r>
              <a:rPr spc="-10" dirty="0">
                <a:solidFill>
                  <a:srgbClr val="0028DC"/>
                </a:solidFill>
                <a:latin typeface="Times New Roman" panose="02020603050405020304" pitchFamily="18" charset="0"/>
                <a:cs typeface="Times New Roman" panose="02020603050405020304" pitchFamily="18" charset="0"/>
              </a:rPr>
              <a:t>ultipliers</a:t>
            </a:r>
            <a:r>
              <a:rPr spc="15" dirty="0">
                <a:solidFill>
                  <a:srgbClr val="0028DC"/>
                </a:solidFill>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a:t>
            </a:r>
            <a:r>
              <a:rPr b="1" spc="-5" dirty="0">
                <a:solidFill>
                  <a:srgbClr val="0028DC"/>
                </a:solidFill>
                <a:latin typeface="Times New Roman" panose="02020603050405020304" pitchFamily="18" charset="0"/>
                <a:cs typeface="Times New Roman" panose="02020603050405020304" pitchFamily="18" charset="0"/>
              </a:rPr>
              <a:t>GEM</a:t>
            </a:r>
            <a:r>
              <a:rPr spc="-5" dirty="0">
                <a:latin typeface="Times New Roman" panose="02020603050405020304" pitchFamily="18" charset="0"/>
                <a:cs typeface="Times New Roman" panose="02020603050405020304" pitchFamily="18" charset="0"/>
              </a:rPr>
              <a:t>)</a:t>
            </a:r>
            <a:r>
              <a:rPr spc="15" dirty="0">
                <a:latin typeface="Times New Roman" panose="02020603050405020304" pitchFamily="18" charset="0"/>
                <a:cs typeface="Times New Roman" panose="02020603050405020304" pitchFamily="18" charset="0"/>
              </a:rPr>
              <a:t> </a:t>
            </a:r>
            <a:r>
              <a:rPr spc="-10" dirty="0">
                <a:latin typeface="Times New Roman" panose="02020603050405020304" pitchFamily="18" charset="0"/>
                <a:cs typeface="Times New Roman" panose="02020603050405020304" pitchFamily="18" charset="0"/>
              </a:rPr>
              <a:t>was</a:t>
            </a:r>
            <a:r>
              <a:rPr spc="10" dirty="0">
                <a:latin typeface="Times New Roman" panose="02020603050405020304" pitchFamily="18" charset="0"/>
                <a:cs typeface="Times New Roman" panose="02020603050405020304" pitchFamily="18" charset="0"/>
              </a:rPr>
              <a:t> </a:t>
            </a:r>
            <a:r>
              <a:rPr spc="-10" dirty="0">
                <a:latin typeface="Times New Roman" panose="02020603050405020304" pitchFamily="18" charset="0"/>
                <a:cs typeface="Times New Roman" panose="02020603050405020304" pitchFamily="18" charset="0"/>
              </a:rPr>
              <a:t>introduced </a:t>
            </a:r>
            <a:r>
              <a:rPr spc="-390" dirty="0">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by</a:t>
            </a:r>
            <a:r>
              <a:rPr dirty="0">
                <a:latin typeface="Times New Roman" panose="02020603050405020304" pitchFamily="18" charset="0"/>
                <a:cs typeface="Times New Roman" panose="02020603050405020304" pitchFamily="18" charset="0"/>
              </a:rPr>
              <a:t> </a:t>
            </a:r>
            <a:r>
              <a:rPr b="1" spc="-15" dirty="0">
                <a:solidFill>
                  <a:srgbClr val="FF0000"/>
                </a:solidFill>
                <a:highlight>
                  <a:srgbClr val="FFFF00"/>
                </a:highlight>
                <a:latin typeface="Times New Roman" panose="02020603050405020304" pitchFamily="18" charset="0"/>
                <a:cs typeface="Times New Roman" panose="02020603050405020304" pitchFamily="18" charset="0"/>
              </a:rPr>
              <a:t>Fabio</a:t>
            </a:r>
            <a:r>
              <a:rPr b="1" spc="10" dirty="0">
                <a:solidFill>
                  <a:srgbClr val="FF0000"/>
                </a:solidFill>
                <a:highlight>
                  <a:srgbClr val="FFFF00"/>
                </a:highlight>
                <a:latin typeface="Times New Roman" panose="02020603050405020304" pitchFamily="18" charset="0"/>
                <a:cs typeface="Times New Roman" panose="02020603050405020304" pitchFamily="18" charset="0"/>
              </a:rPr>
              <a:t> </a:t>
            </a:r>
            <a:r>
              <a:rPr b="1" spc="-5" dirty="0">
                <a:solidFill>
                  <a:srgbClr val="FF0000"/>
                </a:solidFill>
                <a:highlight>
                  <a:srgbClr val="FFFF00"/>
                </a:highlight>
                <a:latin typeface="Times New Roman" panose="02020603050405020304" pitchFamily="18" charset="0"/>
                <a:cs typeface="Times New Roman" panose="02020603050405020304" pitchFamily="18" charset="0"/>
              </a:rPr>
              <a:t>Sauli</a:t>
            </a:r>
            <a:r>
              <a:rPr b="1" spc="5" dirty="0">
                <a:solidFill>
                  <a:srgbClr val="FF0000"/>
                </a:solidFill>
                <a:highlight>
                  <a:srgbClr val="FFFF00"/>
                </a:highlight>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in</a:t>
            </a:r>
            <a:r>
              <a:rPr spc="10" dirty="0">
                <a:latin typeface="Times New Roman" panose="02020603050405020304" pitchFamily="18" charset="0"/>
                <a:cs typeface="Times New Roman" panose="02020603050405020304" pitchFamily="18" charset="0"/>
              </a:rPr>
              <a:t> </a:t>
            </a:r>
            <a:r>
              <a:rPr spc="-5" dirty="0">
                <a:latin typeface="Times New Roman" panose="02020603050405020304" pitchFamily="18" charset="0"/>
                <a:cs typeface="Times New Roman" panose="02020603050405020304" pitchFamily="18" charset="0"/>
              </a:rPr>
              <a:t>1996-97</a:t>
            </a:r>
            <a:endParaRPr lang="en-US" spc="-5" dirty="0">
              <a:latin typeface="Times New Roman" panose="02020603050405020304" pitchFamily="18" charset="0"/>
              <a:cs typeface="Times New Roman" panose="02020603050405020304" pitchFamily="18" charset="0"/>
            </a:endParaRPr>
          </a:p>
          <a:p>
            <a:pPr marL="152400" marR="5080">
              <a:lnSpc>
                <a:spcPct val="99800"/>
              </a:lnSpc>
              <a:spcBef>
                <a:spcPts val="135"/>
              </a:spcBef>
            </a:pPr>
            <a:endParaRPr lang="en-US" sz="400" spc="10" dirty="0">
              <a:latin typeface="Times New Roman" panose="02020603050405020304" pitchFamily="18" charset="0"/>
              <a:cs typeface="Times New Roman" panose="02020603050405020304" pitchFamily="18" charset="0"/>
            </a:endParaRPr>
          </a:p>
          <a:p>
            <a:pPr marL="438150" marR="5080" indent="-285750">
              <a:lnSpc>
                <a:spcPct val="99800"/>
              </a:lnSpc>
              <a:spcBef>
                <a:spcPts val="135"/>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Gas Electron Multiplier electrode is a thin polymer foil, metal-coated on both sides and pierced with a high density of holes, typically 50–100 mm</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a:p>
            <a:pPr marL="152400" marR="5080">
              <a:lnSpc>
                <a:spcPct val="99800"/>
              </a:lnSpc>
              <a:spcBef>
                <a:spcPts val="135"/>
              </a:spcBef>
            </a:pPr>
            <a:endParaRPr lang="en-US" sz="400" dirty="0">
              <a:latin typeface="Times New Roman" panose="02020603050405020304" pitchFamily="18" charset="0"/>
              <a:cs typeface="Times New Roman" panose="02020603050405020304" pitchFamily="18" charset="0"/>
            </a:endParaRPr>
          </a:p>
          <a:p>
            <a:pPr marL="438150" marR="5080" indent="-285750">
              <a:lnSpc>
                <a:spcPct val="99800"/>
              </a:lnSpc>
              <a:spcBef>
                <a:spcPts val="135"/>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Inserted between a drift and a charge collection electrode, and with the application of appropriate potentials, the GEM electrode develops near the holes equipotential field lines</a:t>
            </a:r>
          </a:p>
          <a:p>
            <a:pPr marL="152400" marR="5080">
              <a:lnSpc>
                <a:spcPct val="99800"/>
              </a:lnSpc>
              <a:spcBef>
                <a:spcPts val="135"/>
              </a:spcBef>
            </a:pPr>
            <a:endParaRPr lang="en-US" sz="400" dirty="0">
              <a:latin typeface="Times New Roman" panose="02020603050405020304" pitchFamily="18" charset="0"/>
              <a:cs typeface="Times New Roman" panose="02020603050405020304" pitchFamily="18" charset="0"/>
            </a:endParaRPr>
          </a:p>
          <a:p>
            <a:pPr marL="438150" marR="5080" indent="-285750">
              <a:lnSpc>
                <a:spcPct val="99800"/>
              </a:lnSpc>
              <a:spcBef>
                <a:spcPts val="135"/>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large difference of potential applied between the two sides of the foil creates a high field in the holes; electrons released in the upper region drift towards the holes and acquire sufficient energy to cause ionizing collisions with the molecules of the gas filling the structure</a:t>
            </a:r>
          </a:p>
          <a:p>
            <a:pPr marL="152400" marR="5080">
              <a:lnSpc>
                <a:spcPct val="99800"/>
              </a:lnSpc>
              <a:spcBef>
                <a:spcPts val="135"/>
              </a:spcBef>
            </a:pPr>
            <a:endParaRPr lang="en-US" sz="400" dirty="0">
              <a:latin typeface="Times New Roman" panose="02020603050405020304" pitchFamily="18" charset="0"/>
              <a:cs typeface="Times New Roman" panose="02020603050405020304" pitchFamily="18" charset="0"/>
            </a:endParaRPr>
          </a:p>
          <a:p>
            <a:pPr marL="438150" marR="5080" indent="-285750">
              <a:lnSpc>
                <a:spcPct val="99800"/>
              </a:lnSpc>
              <a:spcBef>
                <a:spcPts val="135"/>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sizeable fraction of the electrons produced in the avalanche</a:t>
            </a:r>
            <a:r>
              <a:rPr lang="he-IL"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s front leave the multiplication region and transfer into the lower section of the structure, where they can be collected by an electrode, or injected into a second multiplying region, schematically a single GEM detector, with a two-dimensional patterned charge detection anode </a:t>
            </a:r>
            <a:endParaRPr lang="en-US" spc="10" dirty="0">
              <a:latin typeface="Times New Roman" panose="02020603050405020304" pitchFamily="18" charset="0"/>
              <a:cs typeface="Times New Roman" panose="02020603050405020304" pitchFamily="18" charset="0"/>
            </a:endParaRPr>
          </a:p>
        </p:txBody>
      </p:sp>
      <p:grpSp>
        <p:nvGrpSpPr>
          <p:cNvPr id="4" name="object 20">
            <a:extLst>
              <a:ext uri="{FF2B5EF4-FFF2-40B4-BE49-F238E27FC236}">
                <a16:creationId xmlns:a16="http://schemas.microsoft.com/office/drawing/2014/main" id="{865D4771-10FB-62F9-B3E7-7AFB6FB7BC12}"/>
              </a:ext>
            </a:extLst>
          </p:cNvPr>
          <p:cNvGrpSpPr/>
          <p:nvPr/>
        </p:nvGrpSpPr>
        <p:grpSpPr>
          <a:xfrm>
            <a:off x="6741789" y="1551594"/>
            <a:ext cx="1311275" cy="4536440"/>
            <a:chOff x="6604746" y="1912039"/>
            <a:chExt cx="1311275" cy="4536440"/>
          </a:xfrm>
        </p:grpSpPr>
        <p:pic>
          <p:nvPicPr>
            <p:cNvPr id="7" name="object 21">
              <a:extLst>
                <a:ext uri="{FF2B5EF4-FFF2-40B4-BE49-F238E27FC236}">
                  <a16:creationId xmlns:a16="http://schemas.microsoft.com/office/drawing/2014/main" id="{51DB834A-C84E-8D0A-562B-0BC4318BBB6D}"/>
                </a:ext>
              </a:extLst>
            </p:cNvPr>
            <p:cNvPicPr/>
            <p:nvPr/>
          </p:nvPicPr>
          <p:blipFill>
            <a:blip r:embed="rId2" cstate="print"/>
            <a:stretch>
              <a:fillRect/>
            </a:stretch>
          </p:blipFill>
          <p:spPr>
            <a:xfrm>
              <a:off x="7441074" y="2050517"/>
              <a:ext cx="314106" cy="329897"/>
            </a:xfrm>
            <a:prstGeom prst="rect">
              <a:avLst/>
            </a:prstGeom>
          </p:spPr>
        </p:pic>
        <p:sp>
          <p:nvSpPr>
            <p:cNvPr id="8" name="object 22">
              <a:extLst>
                <a:ext uri="{FF2B5EF4-FFF2-40B4-BE49-F238E27FC236}">
                  <a16:creationId xmlns:a16="http://schemas.microsoft.com/office/drawing/2014/main" id="{A276F270-6314-0075-5985-F4CA4C5F7DBC}"/>
                </a:ext>
              </a:extLst>
            </p:cNvPr>
            <p:cNvSpPr/>
            <p:nvPr/>
          </p:nvSpPr>
          <p:spPr>
            <a:xfrm>
              <a:off x="6604736" y="1912048"/>
              <a:ext cx="1311275" cy="4536440"/>
            </a:xfrm>
            <a:custGeom>
              <a:avLst/>
              <a:gdLst/>
              <a:ahLst/>
              <a:cxnLst/>
              <a:rect l="l" t="t" r="r" b="b"/>
              <a:pathLst>
                <a:path w="1311275" h="4536440">
                  <a:moveTo>
                    <a:pt x="76200" y="3283000"/>
                  </a:moveTo>
                  <a:lnTo>
                    <a:pt x="38100" y="3206800"/>
                  </a:lnTo>
                  <a:lnTo>
                    <a:pt x="0" y="3283000"/>
                  </a:lnTo>
                  <a:lnTo>
                    <a:pt x="33870" y="3283000"/>
                  </a:lnTo>
                  <a:lnTo>
                    <a:pt x="33870" y="4459973"/>
                  </a:lnTo>
                  <a:lnTo>
                    <a:pt x="0" y="4459973"/>
                  </a:lnTo>
                  <a:lnTo>
                    <a:pt x="38100" y="4536173"/>
                  </a:lnTo>
                  <a:lnTo>
                    <a:pt x="76200" y="4459973"/>
                  </a:lnTo>
                  <a:lnTo>
                    <a:pt x="42341" y="4459973"/>
                  </a:lnTo>
                  <a:lnTo>
                    <a:pt x="42341" y="3283000"/>
                  </a:lnTo>
                  <a:lnTo>
                    <a:pt x="76200" y="3283000"/>
                  </a:lnTo>
                  <a:close/>
                </a:path>
                <a:path w="1311275" h="4536440">
                  <a:moveTo>
                    <a:pt x="1311097" y="741654"/>
                  </a:moveTo>
                  <a:lnTo>
                    <a:pt x="1286535" y="660082"/>
                  </a:lnTo>
                  <a:lnTo>
                    <a:pt x="1261897" y="683310"/>
                  </a:lnTo>
                  <a:lnTo>
                    <a:pt x="667194" y="52539"/>
                  </a:lnTo>
                  <a:lnTo>
                    <a:pt x="691845" y="29298"/>
                  </a:lnTo>
                  <a:lnTo>
                    <a:pt x="611847" y="0"/>
                  </a:lnTo>
                  <a:lnTo>
                    <a:pt x="636397" y="81572"/>
                  </a:lnTo>
                  <a:lnTo>
                    <a:pt x="661035" y="58343"/>
                  </a:lnTo>
                  <a:lnTo>
                    <a:pt x="1255737" y="689114"/>
                  </a:lnTo>
                  <a:lnTo>
                    <a:pt x="1231099" y="712355"/>
                  </a:lnTo>
                  <a:lnTo>
                    <a:pt x="1311097" y="741654"/>
                  </a:lnTo>
                  <a:close/>
                </a:path>
              </a:pathLst>
            </a:custGeom>
            <a:solidFill>
              <a:srgbClr val="FFFFFF"/>
            </a:solidFill>
          </p:spPr>
          <p:txBody>
            <a:bodyPr wrap="square" lIns="0" tIns="0" rIns="0" bIns="0" rtlCol="0"/>
            <a:lstStyle/>
            <a:p>
              <a:endParaRPr/>
            </a:p>
          </p:txBody>
        </p:sp>
      </p:grpSp>
      <p:pic>
        <p:nvPicPr>
          <p:cNvPr id="9" name="Picture 8" descr="A picture containing outdoor object, line&#10;&#10;Description automatically generated">
            <a:extLst>
              <a:ext uri="{FF2B5EF4-FFF2-40B4-BE49-F238E27FC236}">
                <a16:creationId xmlns:a16="http://schemas.microsoft.com/office/drawing/2014/main" id="{476CBDF4-873B-3C95-9D57-DCA6227D94E8}"/>
              </a:ext>
            </a:extLst>
          </p:cNvPr>
          <p:cNvPicPr>
            <a:picLocks noChangeAspect="1"/>
          </p:cNvPicPr>
          <p:nvPr/>
        </p:nvPicPr>
        <p:blipFill>
          <a:blip r:embed="rId3"/>
          <a:stretch>
            <a:fillRect/>
          </a:stretch>
        </p:blipFill>
        <p:spPr>
          <a:xfrm>
            <a:off x="7909028" y="314614"/>
            <a:ext cx="2239362" cy="1679522"/>
          </a:xfrm>
          <a:prstGeom prst="rect">
            <a:avLst/>
          </a:prstGeom>
        </p:spPr>
      </p:pic>
      <p:pic>
        <p:nvPicPr>
          <p:cNvPr id="10" name="Picture 9" descr="Diagram&#10;&#10;Description automatically generated">
            <a:extLst>
              <a:ext uri="{FF2B5EF4-FFF2-40B4-BE49-F238E27FC236}">
                <a16:creationId xmlns:a16="http://schemas.microsoft.com/office/drawing/2014/main" id="{7726AF0D-23D3-9798-2468-1F7B40D3EF29}"/>
              </a:ext>
            </a:extLst>
          </p:cNvPr>
          <p:cNvPicPr>
            <a:picLocks noChangeAspect="1"/>
          </p:cNvPicPr>
          <p:nvPr/>
        </p:nvPicPr>
        <p:blipFill>
          <a:blip r:embed="rId4"/>
          <a:stretch>
            <a:fillRect/>
          </a:stretch>
        </p:blipFill>
        <p:spPr>
          <a:xfrm>
            <a:off x="7981042" y="2179568"/>
            <a:ext cx="2239361" cy="1869670"/>
          </a:xfrm>
          <a:prstGeom prst="rect">
            <a:avLst/>
          </a:prstGeom>
        </p:spPr>
      </p:pic>
      <p:pic>
        <p:nvPicPr>
          <p:cNvPr id="11" name="Picture 10" descr="A picture containing text, kitchenware&#10;&#10;Description automatically generated">
            <a:extLst>
              <a:ext uri="{FF2B5EF4-FFF2-40B4-BE49-F238E27FC236}">
                <a16:creationId xmlns:a16="http://schemas.microsoft.com/office/drawing/2014/main" id="{ABAF84E3-9119-9989-AE9E-C0B3DC169A5F}"/>
              </a:ext>
            </a:extLst>
          </p:cNvPr>
          <p:cNvPicPr>
            <a:picLocks noChangeAspect="1"/>
          </p:cNvPicPr>
          <p:nvPr/>
        </p:nvPicPr>
        <p:blipFill>
          <a:blip r:embed="rId5"/>
          <a:stretch>
            <a:fillRect/>
          </a:stretch>
        </p:blipFill>
        <p:spPr>
          <a:xfrm>
            <a:off x="7928468" y="4318138"/>
            <a:ext cx="2344507" cy="1869670"/>
          </a:xfrm>
          <a:prstGeom prst="rect">
            <a:avLst/>
          </a:prstGeom>
        </p:spPr>
      </p:pic>
      <p:cxnSp>
        <p:nvCxnSpPr>
          <p:cNvPr id="12" name="Straight Arrow Connector 11">
            <a:extLst>
              <a:ext uri="{FF2B5EF4-FFF2-40B4-BE49-F238E27FC236}">
                <a16:creationId xmlns:a16="http://schemas.microsoft.com/office/drawing/2014/main" id="{A958818C-3C55-1C0D-8F7C-5D6F8BC71FEB}"/>
              </a:ext>
            </a:extLst>
          </p:cNvPr>
          <p:cNvCxnSpPr/>
          <p:nvPr/>
        </p:nvCxnSpPr>
        <p:spPr>
          <a:xfrm flipV="1">
            <a:off x="7178437" y="1823468"/>
            <a:ext cx="758692" cy="35988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0F36B0B6-3F23-E91F-A121-D696B0D367DA}"/>
              </a:ext>
            </a:extLst>
          </p:cNvPr>
          <p:cNvCxnSpPr>
            <a:cxnSpLocks/>
          </p:cNvCxnSpPr>
          <p:nvPr/>
        </p:nvCxnSpPr>
        <p:spPr>
          <a:xfrm>
            <a:off x="7178437" y="3109558"/>
            <a:ext cx="635738"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F2AAC20D-FC12-091F-716D-E1F877836A9C}"/>
              </a:ext>
            </a:extLst>
          </p:cNvPr>
          <p:cNvCxnSpPr>
            <a:cxnSpLocks/>
          </p:cNvCxnSpPr>
          <p:nvPr/>
        </p:nvCxnSpPr>
        <p:spPr>
          <a:xfrm>
            <a:off x="7273290" y="5181600"/>
            <a:ext cx="635738"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37529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575D3E-1C97-C254-8FD5-C5846AD041E0}"/>
              </a:ext>
            </a:extLst>
          </p:cNvPr>
          <p:cNvSpPr>
            <a:spLocks noGrp="1"/>
          </p:cNvSpPr>
          <p:nvPr>
            <p:ph type="title"/>
          </p:nvPr>
        </p:nvSpPr>
        <p:spPr>
          <a:xfrm>
            <a:off x="395427" y="203149"/>
            <a:ext cx="5014773" cy="553998"/>
          </a:xfrm>
        </p:spPr>
        <p:txBody>
          <a:bodyPr/>
          <a:lstStyle/>
          <a:p>
            <a:r>
              <a:rPr lang="en-US" dirty="0">
                <a:latin typeface="Times New Roman" panose="02020603050405020304" pitchFamily="18" charset="0"/>
                <a:cs typeface="Times New Roman" panose="02020603050405020304" pitchFamily="18" charset="0"/>
              </a:rPr>
              <a:t>What are the GEM</a:t>
            </a:r>
          </a:p>
        </p:txBody>
      </p:sp>
      <p:sp>
        <p:nvSpPr>
          <p:cNvPr id="16" name="object 17">
            <a:extLst>
              <a:ext uri="{FF2B5EF4-FFF2-40B4-BE49-F238E27FC236}">
                <a16:creationId xmlns:a16="http://schemas.microsoft.com/office/drawing/2014/main" id="{AB0AF16C-D348-A249-2326-13D946D22FBF}"/>
              </a:ext>
            </a:extLst>
          </p:cNvPr>
          <p:cNvSpPr txBox="1"/>
          <p:nvPr/>
        </p:nvSpPr>
        <p:spPr>
          <a:xfrm>
            <a:off x="299591" y="4461863"/>
            <a:ext cx="6951737" cy="1134926"/>
          </a:xfrm>
          <a:prstGeom prst="rect">
            <a:avLst/>
          </a:prstGeom>
        </p:spPr>
        <p:txBody>
          <a:bodyPr vert="horz" wrap="square" lIns="0" tIns="13970" rIns="0" bIns="0" rtlCol="0">
            <a:spAutoFit/>
          </a:bodyPr>
          <a:lstStyle/>
          <a:p>
            <a:pPr marL="38100" marR="30480">
              <a:lnSpc>
                <a:spcPct val="99500"/>
              </a:lnSpc>
              <a:spcBef>
                <a:spcPts val="110"/>
              </a:spcBef>
            </a:pPr>
            <a:r>
              <a:rPr b="1" spc="-10" dirty="0">
                <a:solidFill>
                  <a:srgbClr val="0028DC"/>
                </a:solidFill>
                <a:cs typeface="Calibri"/>
              </a:rPr>
              <a:t>Electrons</a:t>
            </a:r>
            <a:r>
              <a:rPr b="1" spc="-5" dirty="0">
                <a:solidFill>
                  <a:srgbClr val="0028DC"/>
                </a:solidFill>
                <a:cs typeface="Calibri"/>
              </a:rPr>
              <a:t> </a:t>
            </a:r>
            <a:r>
              <a:rPr b="1" spc="-10" dirty="0">
                <a:solidFill>
                  <a:srgbClr val="0028DC"/>
                </a:solidFill>
                <a:cs typeface="Calibri"/>
              </a:rPr>
              <a:t>entering</a:t>
            </a:r>
            <a:r>
              <a:rPr b="1" dirty="0">
                <a:solidFill>
                  <a:srgbClr val="0028DC"/>
                </a:solidFill>
                <a:cs typeface="Calibri"/>
              </a:rPr>
              <a:t> </a:t>
            </a:r>
            <a:r>
              <a:rPr b="1" spc="-5" dirty="0">
                <a:solidFill>
                  <a:srgbClr val="0028DC"/>
                </a:solidFill>
                <a:cs typeface="Calibri"/>
              </a:rPr>
              <a:t>the</a:t>
            </a:r>
            <a:r>
              <a:rPr b="1" dirty="0">
                <a:solidFill>
                  <a:srgbClr val="0028DC"/>
                </a:solidFill>
                <a:cs typeface="Calibri"/>
              </a:rPr>
              <a:t> </a:t>
            </a:r>
            <a:r>
              <a:rPr b="1" spc="-5" dirty="0">
                <a:solidFill>
                  <a:srgbClr val="0028DC"/>
                </a:solidFill>
                <a:cs typeface="Calibri"/>
              </a:rPr>
              <a:t>GEM</a:t>
            </a:r>
            <a:r>
              <a:rPr b="1" dirty="0">
                <a:solidFill>
                  <a:srgbClr val="0028DC"/>
                </a:solidFill>
                <a:cs typeface="Calibri"/>
              </a:rPr>
              <a:t> </a:t>
            </a:r>
            <a:r>
              <a:rPr b="1" spc="-5" dirty="0">
                <a:solidFill>
                  <a:srgbClr val="0028DC"/>
                </a:solidFill>
                <a:cs typeface="Calibri"/>
              </a:rPr>
              <a:t>holes</a:t>
            </a:r>
            <a:r>
              <a:rPr b="1" dirty="0">
                <a:solidFill>
                  <a:srgbClr val="0028DC"/>
                </a:solidFill>
                <a:cs typeface="Calibri"/>
              </a:rPr>
              <a:t> </a:t>
            </a:r>
            <a:r>
              <a:rPr b="1" spc="-5" dirty="0">
                <a:solidFill>
                  <a:srgbClr val="0028DC"/>
                </a:solidFill>
                <a:cs typeface="Calibri"/>
              </a:rPr>
              <a:t>will</a:t>
            </a:r>
            <a:r>
              <a:rPr b="1" dirty="0">
                <a:solidFill>
                  <a:srgbClr val="0028DC"/>
                </a:solidFill>
                <a:cs typeface="Calibri"/>
              </a:rPr>
              <a:t> </a:t>
            </a:r>
            <a:r>
              <a:rPr b="1" spc="-15" dirty="0">
                <a:solidFill>
                  <a:srgbClr val="0028DC"/>
                </a:solidFill>
                <a:cs typeface="Calibri"/>
              </a:rPr>
              <a:t>accelerate</a:t>
            </a:r>
            <a:r>
              <a:rPr b="1" spc="-10" dirty="0">
                <a:solidFill>
                  <a:srgbClr val="0028DC"/>
                </a:solidFill>
                <a:cs typeface="Calibri"/>
              </a:rPr>
              <a:t> </a:t>
            </a:r>
            <a:r>
              <a:rPr b="1" spc="-5" dirty="0">
                <a:solidFill>
                  <a:srgbClr val="0028DC"/>
                </a:solidFill>
                <a:cs typeface="Calibri"/>
              </a:rPr>
              <a:t>in</a:t>
            </a:r>
            <a:r>
              <a:rPr b="1" dirty="0">
                <a:solidFill>
                  <a:srgbClr val="0028DC"/>
                </a:solidFill>
                <a:cs typeface="Calibri"/>
              </a:rPr>
              <a:t> </a:t>
            </a:r>
            <a:r>
              <a:rPr b="1" spc="-5" dirty="0">
                <a:solidFill>
                  <a:srgbClr val="0028DC"/>
                </a:solidFill>
                <a:cs typeface="Calibri"/>
              </a:rPr>
              <a:t>the</a:t>
            </a:r>
            <a:r>
              <a:rPr b="1" dirty="0">
                <a:solidFill>
                  <a:srgbClr val="0028DC"/>
                </a:solidFill>
                <a:cs typeface="Calibri"/>
              </a:rPr>
              <a:t> </a:t>
            </a:r>
            <a:r>
              <a:rPr b="1" spc="-10" dirty="0">
                <a:solidFill>
                  <a:srgbClr val="0028DC"/>
                </a:solidFill>
                <a:cs typeface="Calibri"/>
              </a:rPr>
              <a:t>intense </a:t>
            </a:r>
            <a:r>
              <a:rPr b="1" spc="-395" dirty="0">
                <a:solidFill>
                  <a:srgbClr val="0028DC"/>
                </a:solidFill>
                <a:cs typeface="Calibri"/>
              </a:rPr>
              <a:t> </a:t>
            </a:r>
            <a:r>
              <a:rPr b="1" spc="-10" dirty="0">
                <a:solidFill>
                  <a:srgbClr val="0028DC"/>
                </a:solidFill>
                <a:cs typeface="Calibri"/>
              </a:rPr>
              <a:t>electric</a:t>
            </a:r>
            <a:r>
              <a:rPr b="1" dirty="0">
                <a:solidFill>
                  <a:srgbClr val="0028DC"/>
                </a:solidFill>
                <a:cs typeface="Calibri"/>
              </a:rPr>
              <a:t> </a:t>
            </a:r>
            <a:r>
              <a:rPr b="1" spc="-5" dirty="0">
                <a:solidFill>
                  <a:srgbClr val="0028DC"/>
                </a:solidFill>
                <a:cs typeface="Calibri"/>
              </a:rPr>
              <a:t>field</a:t>
            </a:r>
            <a:r>
              <a:rPr b="1" dirty="0">
                <a:solidFill>
                  <a:srgbClr val="0028DC"/>
                </a:solidFill>
                <a:cs typeface="Calibri"/>
              </a:rPr>
              <a:t> (~80</a:t>
            </a:r>
            <a:r>
              <a:rPr b="1" spc="5" dirty="0">
                <a:solidFill>
                  <a:srgbClr val="0028DC"/>
                </a:solidFill>
                <a:cs typeface="Calibri"/>
              </a:rPr>
              <a:t> </a:t>
            </a:r>
            <a:r>
              <a:rPr b="1" spc="-25" dirty="0">
                <a:solidFill>
                  <a:srgbClr val="0028DC"/>
                </a:solidFill>
                <a:cs typeface="Calibri"/>
              </a:rPr>
              <a:t>kV/cm)</a:t>
            </a:r>
            <a:r>
              <a:rPr b="1" spc="10" dirty="0">
                <a:solidFill>
                  <a:srgbClr val="0028DC"/>
                </a:solidFill>
                <a:cs typeface="Calibri"/>
              </a:rPr>
              <a:t> </a:t>
            </a:r>
            <a:r>
              <a:rPr b="1" spc="-5" dirty="0">
                <a:solidFill>
                  <a:srgbClr val="0028DC"/>
                </a:solidFill>
                <a:cs typeface="Calibri"/>
              </a:rPr>
              <a:t>and</a:t>
            </a:r>
            <a:r>
              <a:rPr b="1" dirty="0">
                <a:solidFill>
                  <a:srgbClr val="0028DC"/>
                </a:solidFill>
                <a:cs typeface="Calibri"/>
              </a:rPr>
              <a:t> </a:t>
            </a:r>
            <a:r>
              <a:rPr b="1" spc="-20" dirty="0">
                <a:solidFill>
                  <a:srgbClr val="0028DC"/>
                </a:solidFill>
                <a:cs typeface="Calibri"/>
              </a:rPr>
              <a:t>provoke</a:t>
            </a:r>
            <a:r>
              <a:rPr b="1" spc="-5" dirty="0">
                <a:solidFill>
                  <a:srgbClr val="0028DC"/>
                </a:solidFill>
                <a:cs typeface="Calibri"/>
              </a:rPr>
              <a:t> the </a:t>
            </a:r>
            <a:r>
              <a:rPr b="1" spc="-10" dirty="0">
                <a:solidFill>
                  <a:srgbClr val="0028DC"/>
                </a:solidFill>
                <a:cs typeface="Calibri"/>
              </a:rPr>
              <a:t>ionization</a:t>
            </a:r>
            <a:r>
              <a:rPr b="1" spc="5" dirty="0">
                <a:solidFill>
                  <a:srgbClr val="0028DC"/>
                </a:solidFill>
                <a:cs typeface="Calibri"/>
              </a:rPr>
              <a:t> </a:t>
            </a:r>
            <a:r>
              <a:rPr b="1" spc="-5" dirty="0">
                <a:solidFill>
                  <a:srgbClr val="0028DC"/>
                </a:solidFill>
                <a:cs typeface="Calibri"/>
              </a:rPr>
              <a:t>of</a:t>
            </a:r>
            <a:r>
              <a:rPr b="1" spc="10" dirty="0">
                <a:solidFill>
                  <a:srgbClr val="0028DC"/>
                </a:solidFill>
                <a:cs typeface="Calibri"/>
              </a:rPr>
              <a:t> </a:t>
            </a:r>
            <a:r>
              <a:rPr b="1" spc="-15" dirty="0">
                <a:solidFill>
                  <a:srgbClr val="0028DC"/>
                </a:solidFill>
                <a:cs typeface="Calibri"/>
              </a:rPr>
              <a:t>gas </a:t>
            </a:r>
            <a:r>
              <a:rPr b="1" spc="-10" dirty="0">
                <a:solidFill>
                  <a:srgbClr val="0028DC"/>
                </a:solidFill>
                <a:cs typeface="Calibri"/>
              </a:rPr>
              <a:t> molecules,</a:t>
            </a:r>
            <a:r>
              <a:rPr b="1" spc="-5" dirty="0">
                <a:solidFill>
                  <a:srgbClr val="0028DC"/>
                </a:solidFill>
                <a:cs typeface="Calibri"/>
              </a:rPr>
              <a:t> giving</a:t>
            </a:r>
            <a:r>
              <a:rPr b="1" dirty="0">
                <a:solidFill>
                  <a:srgbClr val="0028DC"/>
                </a:solidFill>
                <a:cs typeface="Calibri"/>
              </a:rPr>
              <a:t> </a:t>
            </a:r>
            <a:r>
              <a:rPr b="1" spc="-10" dirty="0">
                <a:solidFill>
                  <a:srgbClr val="0028DC"/>
                </a:solidFill>
                <a:cs typeface="Calibri"/>
              </a:rPr>
              <a:t>rise</a:t>
            </a:r>
            <a:r>
              <a:rPr b="1" spc="-5" dirty="0">
                <a:solidFill>
                  <a:srgbClr val="0028DC"/>
                </a:solidFill>
                <a:cs typeface="Calibri"/>
              </a:rPr>
              <a:t> </a:t>
            </a:r>
            <a:r>
              <a:rPr b="1" spc="-10" dirty="0">
                <a:solidFill>
                  <a:srgbClr val="0028DC"/>
                </a:solidFill>
                <a:cs typeface="Calibri"/>
              </a:rPr>
              <a:t>to</a:t>
            </a:r>
            <a:r>
              <a:rPr b="1" dirty="0">
                <a:solidFill>
                  <a:srgbClr val="0028DC"/>
                </a:solidFill>
                <a:cs typeface="Calibri"/>
              </a:rPr>
              <a:t> </a:t>
            </a:r>
            <a:r>
              <a:rPr b="1" spc="-5" dirty="0">
                <a:solidFill>
                  <a:srgbClr val="0028DC"/>
                </a:solidFill>
                <a:cs typeface="Calibri"/>
              </a:rPr>
              <a:t>an</a:t>
            </a:r>
            <a:r>
              <a:rPr b="1" dirty="0">
                <a:solidFill>
                  <a:srgbClr val="0028DC"/>
                </a:solidFill>
                <a:cs typeface="Calibri"/>
              </a:rPr>
              <a:t> </a:t>
            </a:r>
            <a:r>
              <a:rPr b="1" spc="-10" dirty="0">
                <a:solidFill>
                  <a:srgbClr val="0028DC"/>
                </a:solidFill>
                <a:cs typeface="Calibri"/>
              </a:rPr>
              <a:t>electron</a:t>
            </a:r>
            <a:r>
              <a:rPr b="1" dirty="0">
                <a:solidFill>
                  <a:srgbClr val="0028DC"/>
                </a:solidFill>
                <a:cs typeface="Calibri"/>
              </a:rPr>
              <a:t> </a:t>
            </a:r>
            <a:r>
              <a:rPr b="1" spc="-10" dirty="0">
                <a:solidFill>
                  <a:srgbClr val="0028DC"/>
                </a:solidFill>
                <a:cs typeface="Calibri"/>
              </a:rPr>
              <a:t>avalanche</a:t>
            </a:r>
            <a:endParaRPr lang="en-US" spc="-10" dirty="0">
              <a:cs typeface="Calibri"/>
            </a:endParaRPr>
          </a:p>
          <a:p>
            <a:pPr marL="38100" marR="30480">
              <a:lnSpc>
                <a:spcPct val="99500"/>
              </a:lnSpc>
              <a:spcBef>
                <a:spcPts val="110"/>
              </a:spcBef>
            </a:pPr>
            <a:r>
              <a:rPr dirty="0">
                <a:solidFill>
                  <a:srgbClr val="FF0000"/>
                </a:solidFill>
                <a:cs typeface="Calibri"/>
              </a:rPr>
              <a:t>M</a:t>
            </a:r>
            <a:r>
              <a:rPr spc="-5" dirty="0">
                <a:solidFill>
                  <a:srgbClr val="FF0000"/>
                </a:solidFill>
                <a:cs typeface="Calibri"/>
              </a:rPr>
              <a:t>ul</a:t>
            </a:r>
            <a:r>
              <a:rPr dirty="0">
                <a:solidFill>
                  <a:srgbClr val="FF0000"/>
                </a:solidFill>
                <a:cs typeface="Calibri"/>
              </a:rPr>
              <a:t>t</a:t>
            </a:r>
            <a:r>
              <a:rPr spc="-5" dirty="0">
                <a:solidFill>
                  <a:srgbClr val="FF0000"/>
                </a:solidFill>
                <a:cs typeface="Calibri"/>
              </a:rPr>
              <a:t>ipli</a:t>
            </a:r>
            <a:r>
              <a:rPr spc="-15" dirty="0">
                <a:solidFill>
                  <a:srgbClr val="FF0000"/>
                </a:solidFill>
                <a:cs typeface="Calibri"/>
              </a:rPr>
              <a:t>c</a:t>
            </a:r>
            <a:r>
              <a:rPr spc="-20" dirty="0">
                <a:solidFill>
                  <a:srgbClr val="FF0000"/>
                </a:solidFill>
                <a:cs typeface="Calibri"/>
              </a:rPr>
              <a:t>a</a:t>
            </a:r>
            <a:r>
              <a:rPr dirty="0">
                <a:solidFill>
                  <a:srgbClr val="FF0000"/>
                </a:solidFill>
                <a:cs typeface="Calibri"/>
              </a:rPr>
              <a:t>t</a:t>
            </a:r>
            <a:r>
              <a:rPr spc="-5" dirty="0">
                <a:solidFill>
                  <a:srgbClr val="FF0000"/>
                </a:solidFill>
                <a:cs typeface="Calibri"/>
              </a:rPr>
              <a:t>ion</a:t>
            </a:r>
            <a:r>
              <a:rPr dirty="0">
                <a:solidFill>
                  <a:srgbClr val="FF0000"/>
                </a:solidFill>
                <a:cs typeface="Calibri"/>
              </a:rPr>
              <a:t>:</a:t>
            </a:r>
            <a:r>
              <a:rPr spc="5" dirty="0">
                <a:solidFill>
                  <a:srgbClr val="FF0000"/>
                </a:solidFill>
                <a:cs typeface="Calibri"/>
              </a:rPr>
              <a:t> </a:t>
            </a:r>
            <a:r>
              <a:rPr dirty="0">
                <a:solidFill>
                  <a:srgbClr val="FF0000"/>
                </a:solidFill>
                <a:cs typeface="Calibri"/>
              </a:rPr>
              <a:t>1</a:t>
            </a:r>
            <a:r>
              <a:rPr spc="5" dirty="0">
                <a:solidFill>
                  <a:srgbClr val="FF0000"/>
                </a:solidFill>
                <a:cs typeface="Calibri"/>
              </a:rPr>
              <a:t> </a:t>
            </a:r>
            <a:r>
              <a:rPr spc="-10" dirty="0">
                <a:solidFill>
                  <a:srgbClr val="FF0000"/>
                </a:solidFill>
                <a:cs typeface="Calibri"/>
              </a:rPr>
              <a:t>e</a:t>
            </a:r>
            <a:r>
              <a:rPr baseline="25462" dirty="0">
                <a:solidFill>
                  <a:srgbClr val="FF0000"/>
                </a:solidFill>
                <a:cs typeface="Calibri"/>
              </a:rPr>
              <a:t>-  </a:t>
            </a:r>
            <a:r>
              <a:rPr spc="-202" baseline="25462" dirty="0">
                <a:solidFill>
                  <a:srgbClr val="FF0000"/>
                </a:solidFill>
                <a:cs typeface="Calibri"/>
              </a:rPr>
              <a:t> </a:t>
            </a:r>
            <a:r>
              <a:rPr spc="-5" dirty="0">
                <a:solidFill>
                  <a:srgbClr val="FF0000"/>
                </a:solidFill>
                <a:cs typeface="Calibri"/>
              </a:rPr>
              <a:t>inpu</a:t>
            </a:r>
            <a:r>
              <a:rPr dirty="0">
                <a:solidFill>
                  <a:srgbClr val="FF0000"/>
                </a:solidFill>
                <a:cs typeface="Calibri"/>
              </a:rPr>
              <a:t>t </a:t>
            </a:r>
            <a:r>
              <a:rPr lang="en-US" dirty="0">
                <a:solidFill>
                  <a:srgbClr val="FF0000"/>
                </a:solidFill>
                <a:cs typeface="Calibri"/>
              </a:rPr>
              <a:t>to </a:t>
            </a:r>
            <a:r>
              <a:rPr lang="en-US" spc="-105" dirty="0">
                <a:solidFill>
                  <a:srgbClr val="FF0000"/>
                </a:solidFill>
                <a:cs typeface="Calibri"/>
              </a:rPr>
              <a:t>&gt;  1000 </a:t>
            </a:r>
            <a:r>
              <a:rPr spc="-10" dirty="0">
                <a:solidFill>
                  <a:srgbClr val="FF0000"/>
                </a:solidFill>
                <a:cs typeface="Calibri"/>
              </a:rPr>
              <a:t>e</a:t>
            </a:r>
            <a:r>
              <a:rPr baseline="25462" dirty="0">
                <a:solidFill>
                  <a:srgbClr val="FF0000"/>
                </a:solidFill>
                <a:cs typeface="Calibri"/>
              </a:rPr>
              <a:t>-</a:t>
            </a:r>
            <a:r>
              <a:rPr spc="-7" baseline="25462" dirty="0">
                <a:solidFill>
                  <a:srgbClr val="FF0000"/>
                </a:solidFill>
                <a:cs typeface="Calibri"/>
              </a:rPr>
              <a:t> </a:t>
            </a:r>
            <a:r>
              <a:rPr spc="-10" dirty="0">
                <a:solidFill>
                  <a:srgbClr val="FF0000"/>
                </a:solidFill>
                <a:cs typeface="Calibri"/>
              </a:rPr>
              <a:t>o</a:t>
            </a:r>
            <a:r>
              <a:rPr spc="-5" dirty="0">
                <a:solidFill>
                  <a:srgbClr val="FF0000"/>
                </a:solidFill>
                <a:cs typeface="Calibri"/>
              </a:rPr>
              <a:t>u</a:t>
            </a:r>
            <a:r>
              <a:rPr dirty="0">
                <a:solidFill>
                  <a:srgbClr val="FF0000"/>
                </a:solidFill>
                <a:cs typeface="Calibri"/>
              </a:rPr>
              <a:t>t</a:t>
            </a:r>
            <a:r>
              <a:rPr spc="-5" dirty="0">
                <a:solidFill>
                  <a:srgbClr val="FF0000"/>
                </a:solidFill>
                <a:cs typeface="Calibri"/>
              </a:rPr>
              <a:t>pu</a:t>
            </a:r>
            <a:r>
              <a:rPr dirty="0">
                <a:solidFill>
                  <a:srgbClr val="FF0000"/>
                </a:solidFill>
                <a:cs typeface="Calibri"/>
              </a:rPr>
              <a:t>t</a:t>
            </a:r>
            <a:r>
              <a:rPr lang="en-US" dirty="0">
                <a:solidFill>
                  <a:srgbClr val="FF0000"/>
                </a:solidFill>
                <a:cs typeface="Calibri"/>
              </a:rPr>
              <a:t> (as a function of gas and HV)</a:t>
            </a:r>
            <a:endParaRPr dirty="0">
              <a:cs typeface="Calibri"/>
            </a:endParaRPr>
          </a:p>
        </p:txBody>
      </p:sp>
      <p:grpSp>
        <p:nvGrpSpPr>
          <p:cNvPr id="19" name="object 20">
            <a:extLst>
              <a:ext uri="{FF2B5EF4-FFF2-40B4-BE49-F238E27FC236}">
                <a16:creationId xmlns:a16="http://schemas.microsoft.com/office/drawing/2014/main" id="{A327D8C6-76CF-52BF-B14B-E576D242372B}"/>
              </a:ext>
            </a:extLst>
          </p:cNvPr>
          <p:cNvGrpSpPr/>
          <p:nvPr/>
        </p:nvGrpSpPr>
        <p:grpSpPr>
          <a:xfrm>
            <a:off x="8128747" y="1912039"/>
            <a:ext cx="1311275" cy="4536440"/>
            <a:chOff x="6604746" y="1912039"/>
            <a:chExt cx="1311275" cy="4536440"/>
          </a:xfrm>
        </p:grpSpPr>
        <p:pic>
          <p:nvPicPr>
            <p:cNvPr id="20" name="object 21">
              <a:extLst>
                <a:ext uri="{FF2B5EF4-FFF2-40B4-BE49-F238E27FC236}">
                  <a16:creationId xmlns:a16="http://schemas.microsoft.com/office/drawing/2014/main" id="{F83243E2-9B5D-9E0B-E9E7-F274EB9057CF}"/>
                </a:ext>
              </a:extLst>
            </p:cNvPr>
            <p:cNvPicPr/>
            <p:nvPr/>
          </p:nvPicPr>
          <p:blipFill>
            <a:blip r:embed="rId2" cstate="print"/>
            <a:stretch>
              <a:fillRect/>
            </a:stretch>
          </p:blipFill>
          <p:spPr>
            <a:xfrm>
              <a:off x="7441074" y="2050517"/>
              <a:ext cx="314106" cy="329897"/>
            </a:xfrm>
            <a:prstGeom prst="rect">
              <a:avLst/>
            </a:prstGeom>
          </p:spPr>
        </p:pic>
        <p:sp>
          <p:nvSpPr>
            <p:cNvPr id="21" name="object 22">
              <a:extLst>
                <a:ext uri="{FF2B5EF4-FFF2-40B4-BE49-F238E27FC236}">
                  <a16:creationId xmlns:a16="http://schemas.microsoft.com/office/drawing/2014/main" id="{90FA0B1D-5A8F-1BE7-1669-77490E50A73E}"/>
                </a:ext>
              </a:extLst>
            </p:cNvPr>
            <p:cNvSpPr/>
            <p:nvPr/>
          </p:nvSpPr>
          <p:spPr>
            <a:xfrm>
              <a:off x="6604736" y="1912048"/>
              <a:ext cx="1311275" cy="4536440"/>
            </a:xfrm>
            <a:custGeom>
              <a:avLst/>
              <a:gdLst/>
              <a:ahLst/>
              <a:cxnLst/>
              <a:rect l="l" t="t" r="r" b="b"/>
              <a:pathLst>
                <a:path w="1311275" h="4536440">
                  <a:moveTo>
                    <a:pt x="76200" y="3283000"/>
                  </a:moveTo>
                  <a:lnTo>
                    <a:pt x="38100" y="3206800"/>
                  </a:lnTo>
                  <a:lnTo>
                    <a:pt x="0" y="3283000"/>
                  </a:lnTo>
                  <a:lnTo>
                    <a:pt x="33870" y="3283000"/>
                  </a:lnTo>
                  <a:lnTo>
                    <a:pt x="33870" y="4459973"/>
                  </a:lnTo>
                  <a:lnTo>
                    <a:pt x="0" y="4459973"/>
                  </a:lnTo>
                  <a:lnTo>
                    <a:pt x="38100" y="4536173"/>
                  </a:lnTo>
                  <a:lnTo>
                    <a:pt x="76200" y="4459973"/>
                  </a:lnTo>
                  <a:lnTo>
                    <a:pt x="42341" y="4459973"/>
                  </a:lnTo>
                  <a:lnTo>
                    <a:pt x="42341" y="3283000"/>
                  </a:lnTo>
                  <a:lnTo>
                    <a:pt x="76200" y="3283000"/>
                  </a:lnTo>
                  <a:close/>
                </a:path>
                <a:path w="1311275" h="4536440">
                  <a:moveTo>
                    <a:pt x="1311097" y="741654"/>
                  </a:moveTo>
                  <a:lnTo>
                    <a:pt x="1286535" y="660082"/>
                  </a:lnTo>
                  <a:lnTo>
                    <a:pt x="1261897" y="683310"/>
                  </a:lnTo>
                  <a:lnTo>
                    <a:pt x="667194" y="52539"/>
                  </a:lnTo>
                  <a:lnTo>
                    <a:pt x="691845" y="29298"/>
                  </a:lnTo>
                  <a:lnTo>
                    <a:pt x="611847" y="0"/>
                  </a:lnTo>
                  <a:lnTo>
                    <a:pt x="636397" y="81572"/>
                  </a:lnTo>
                  <a:lnTo>
                    <a:pt x="661035" y="58343"/>
                  </a:lnTo>
                  <a:lnTo>
                    <a:pt x="1255737" y="689114"/>
                  </a:lnTo>
                  <a:lnTo>
                    <a:pt x="1231099" y="712355"/>
                  </a:lnTo>
                  <a:lnTo>
                    <a:pt x="1311097" y="741654"/>
                  </a:lnTo>
                  <a:close/>
                </a:path>
              </a:pathLst>
            </a:custGeom>
            <a:solidFill>
              <a:srgbClr val="FFFFFF"/>
            </a:solidFill>
          </p:spPr>
          <p:txBody>
            <a:bodyPr wrap="square" lIns="0" tIns="0" rIns="0" bIns="0" rtlCol="0"/>
            <a:lstStyle/>
            <a:p>
              <a:endParaRPr/>
            </a:p>
          </p:txBody>
        </p:sp>
      </p:grpSp>
      <p:grpSp>
        <p:nvGrpSpPr>
          <p:cNvPr id="25" name="object 26">
            <a:extLst>
              <a:ext uri="{FF2B5EF4-FFF2-40B4-BE49-F238E27FC236}">
                <a16:creationId xmlns:a16="http://schemas.microsoft.com/office/drawing/2014/main" id="{80BCE203-961B-4238-5D05-3A95D5E8852A}"/>
              </a:ext>
            </a:extLst>
          </p:cNvPr>
          <p:cNvGrpSpPr/>
          <p:nvPr/>
        </p:nvGrpSpPr>
        <p:grpSpPr>
          <a:xfrm>
            <a:off x="9259636" y="1016764"/>
            <a:ext cx="2317852" cy="247212"/>
            <a:chOff x="6145762" y="4000498"/>
            <a:chExt cx="2859405" cy="271145"/>
          </a:xfrm>
        </p:grpSpPr>
        <p:sp>
          <p:nvSpPr>
            <p:cNvPr id="26" name="object 27">
              <a:extLst>
                <a:ext uri="{FF2B5EF4-FFF2-40B4-BE49-F238E27FC236}">
                  <a16:creationId xmlns:a16="http://schemas.microsoft.com/office/drawing/2014/main" id="{78FF3C12-D1AD-5D13-9778-47F0BB3F3E21}"/>
                </a:ext>
              </a:extLst>
            </p:cNvPr>
            <p:cNvSpPr/>
            <p:nvPr/>
          </p:nvSpPr>
          <p:spPr>
            <a:xfrm>
              <a:off x="6150524" y="4005261"/>
              <a:ext cx="2849880" cy="261620"/>
            </a:xfrm>
            <a:custGeom>
              <a:avLst/>
              <a:gdLst/>
              <a:ahLst/>
              <a:cxnLst/>
              <a:rect l="l" t="t" r="r" b="b"/>
              <a:pathLst>
                <a:path w="2849879" h="261620">
                  <a:moveTo>
                    <a:pt x="2849300" y="0"/>
                  </a:moveTo>
                  <a:lnTo>
                    <a:pt x="0" y="0"/>
                  </a:lnTo>
                  <a:lnTo>
                    <a:pt x="0" y="261609"/>
                  </a:lnTo>
                  <a:lnTo>
                    <a:pt x="2849300" y="261609"/>
                  </a:lnTo>
                  <a:lnTo>
                    <a:pt x="2849300" y="0"/>
                  </a:lnTo>
                  <a:close/>
                </a:path>
              </a:pathLst>
            </a:custGeom>
            <a:solidFill>
              <a:srgbClr val="0000FF"/>
            </a:solidFill>
          </p:spPr>
          <p:txBody>
            <a:bodyPr wrap="square" lIns="0" tIns="0" rIns="0" bIns="0" rtlCol="0"/>
            <a:lstStyle/>
            <a:p>
              <a:endParaRPr/>
            </a:p>
          </p:txBody>
        </p:sp>
        <p:sp>
          <p:nvSpPr>
            <p:cNvPr id="27" name="object 28">
              <a:extLst>
                <a:ext uri="{FF2B5EF4-FFF2-40B4-BE49-F238E27FC236}">
                  <a16:creationId xmlns:a16="http://schemas.microsoft.com/office/drawing/2014/main" id="{488B6EF8-039C-D78D-5290-37BE6C0F88E6}"/>
                </a:ext>
              </a:extLst>
            </p:cNvPr>
            <p:cNvSpPr/>
            <p:nvPr/>
          </p:nvSpPr>
          <p:spPr>
            <a:xfrm>
              <a:off x="6150524" y="4005261"/>
              <a:ext cx="2849880" cy="261620"/>
            </a:xfrm>
            <a:custGeom>
              <a:avLst/>
              <a:gdLst/>
              <a:ahLst/>
              <a:cxnLst/>
              <a:rect l="l" t="t" r="r" b="b"/>
              <a:pathLst>
                <a:path w="2849879" h="261620">
                  <a:moveTo>
                    <a:pt x="0" y="0"/>
                  </a:moveTo>
                  <a:lnTo>
                    <a:pt x="2849301" y="0"/>
                  </a:lnTo>
                  <a:lnTo>
                    <a:pt x="2849301" y="261610"/>
                  </a:lnTo>
                  <a:lnTo>
                    <a:pt x="0" y="261610"/>
                  </a:lnTo>
                  <a:lnTo>
                    <a:pt x="0" y="0"/>
                  </a:lnTo>
                  <a:close/>
                </a:path>
              </a:pathLst>
            </a:custGeom>
            <a:ln w="9525">
              <a:solidFill>
                <a:srgbClr val="000000"/>
              </a:solidFill>
            </a:ln>
          </p:spPr>
          <p:txBody>
            <a:bodyPr wrap="square" lIns="0" tIns="0" rIns="0" bIns="0" rtlCol="0"/>
            <a:lstStyle/>
            <a:p>
              <a:endParaRPr/>
            </a:p>
          </p:txBody>
        </p:sp>
      </p:grpSp>
      <p:sp>
        <p:nvSpPr>
          <p:cNvPr id="28" name="object 29">
            <a:extLst>
              <a:ext uri="{FF2B5EF4-FFF2-40B4-BE49-F238E27FC236}">
                <a16:creationId xmlns:a16="http://schemas.microsoft.com/office/drawing/2014/main" id="{AEF42DC8-6F91-69EC-B3CB-73B10B3E311A}"/>
              </a:ext>
            </a:extLst>
          </p:cNvPr>
          <p:cNvSpPr txBox="1"/>
          <p:nvPr/>
        </p:nvSpPr>
        <p:spPr>
          <a:xfrm>
            <a:off x="9240305" y="1058138"/>
            <a:ext cx="2313734" cy="182101"/>
          </a:xfrm>
          <a:prstGeom prst="rect">
            <a:avLst/>
          </a:prstGeom>
        </p:spPr>
        <p:txBody>
          <a:bodyPr vert="horz" wrap="square" lIns="0" tIns="12700" rIns="0" bIns="0" rtlCol="0">
            <a:spAutoFit/>
          </a:bodyPr>
          <a:lstStyle/>
          <a:p>
            <a:pPr marL="229235">
              <a:spcBef>
                <a:spcPts val="100"/>
              </a:spcBef>
            </a:pPr>
            <a:r>
              <a:rPr sz="1100" spc="-5" dirty="0">
                <a:solidFill>
                  <a:schemeClr val="bg1"/>
                </a:solidFill>
                <a:latin typeface="Calibri"/>
                <a:cs typeface="Calibri"/>
              </a:rPr>
              <a:t>SEM</a:t>
            </a:r>
            <a:r>
              <a:rPr sz="1100" spc="-10" dirty="0">
                <a:solidFill>
                  <a:schemeClr val="bg1"/>
                </a:solidFill>
                <a:latin typeface="Calibri"/>
                <a:cs typeface="Calibri"/>
              </a:rPr>
              <a:t> </a:t>
            </a:r>
            <a:r>
              <a:rPr sz="1100" spc="-5" dirty="0">
                <a:solidFill>
                  <a:schemeClr val="bg1"/>
                </a:solidFill>
                <a:latin typeface="Calibri"/>
                <a:cs typeface="Calibri"/>
              </a:rPr>
              <a:t>picture</a:t>
            </a:r>
            <a:r>
              <a:rPr sz="1100" dirty="0">
                <a:solidFill>
                  <a:schemeClr val="bg1"/>
                </a:solidFill>
                <a:latin typeface="Calibri"/>
                <a:cs typeface="Calibri"/>
              </a:rPr>
              <a:t> </a:t>
            </a:r>
            <a:r>
              <a:rPr sz="1100" spc="-5" dirty="0">
                <a:solidFill>
                  <a:schemeClr val="bg1"/>
                </a:solidFill>
                <a:latin typeface="Calibri"/>
                <a:cs typeface="Calibri"/>
              </a:rPr>
              <a:t>of </a:t>
            </a:r>
            <a:r>
              <a:rPr sz="1100" dirty="0">
                <a:solidFill>
                  <a:schemeClr val="bg1"/>
                </a:solidFill>
                <a:latin typeface="Calibri"/>
                <a:cs typeface="Calibri"/>
              </a:rPr>
              <a:t>a</a:t>
            </a:r>
            <a:r>
              <a:rPr sz="1100" spc="-5" dirty="0">
                <a:solidFill>
                  <a:schemeClr val="bg1"/>
                </a:solidFill>
                <a:latin typeface="Calibri"/>
                <a:cs typeface="Calibri"/>
              </a:rPr>
              <a:t> </a:t>
            </a:r>
            <a:r>
              <a:rPr sz="1100" dirty="0">
                <a:solidFill>
                  <a:schemeClr val="bg1"/>
                </a:solidFill>
                <a:latin typeface="Calibri"/>
                <a:cs typeface="Calibri"/>
              </a:rPr>
              <a:t>GEM</a:t>
            </a:r>
            <a:r>
              <a:rPr sz="1100" spc="-5" dirty="0">
                <a:solidFill>
                  <a:schemeClr val="bg1"/>
                </a:solidFill>
                <a:latin typeface="Calibri"/>
                <a:cs typeface="Calibri"/>
              </a:rPr>
              <a:t> hole</a:t>
            </a:r>
            <a:endParaRPr sz="1100" dirty="0">
              <a:solidFill>
                <a:schemeClr val="bg1"/>
              </a:solidFill>
              <a:latin typeface="Calibri"/>
              <a:cs typeface="Calibri"/>
            </a:endParaRPr>
          </a:p>
        </p:txBody>
      </p:sp>
      <p:grpSp>
        <p:nvGrpSpPr>
          <p:cNvPr id="10" name="Group 9">
            <a:extLst>
              <a:ext uri="{FF2B5EF4-FFF2-40B4-BE49-F238E27FC236}">
                <a16:creationId xmlns:a16="http://schemas.microsoft.com/office/drawing/2014/main" id="{F227D4AF-0B06-40D2-D524-1861DB49FD25}"/>
              </a:ext>
            </a:extLst>
          </p:cNvPr>
          <p:cNvGrpSpPr/>
          <p:nvPr/>
        </p:nvGrpSpPr>
        <p:grpSpPr>
          <a:xfrm>
            <a:off x="9260945" y="1346859"/>
            <a:ext cx="2321455" cy="2280841"/>
            <a:chOff x="8726176" y="1291896"/>
            <a:chExt cx="2321455" cy="2323664"/>
          </a:xfrm>
        </p:grpSpPr>
        <p:pic>
          <p:nvPicPr>
            <p:cNvPr id="8" name="object 9">
              <a:extLst>
                <a:ext uri="{FF2B5EF4-FFF2-40B4-BE49-F238E27FC236}">
                  <a16:creationId xmlns:a16="http://schemas.microsoft.com/office/drawing/2014/main" id="{7754B7B5-D326-A883-2C9E-13C2B0185AC2}"/>
                </a:ext>
              </a:extLst>
            </p:cNvPr>
            <p:cNvPicPr/>
            <p:nvPr/>
          </p:nvPicPr>
          <p:blipFill>
            <a:blip r:embed="rId3" cstate="print"/>
            <a:stretch>
              <a:fillRect/>
            </a:stretch>
          </p:blipFill>
          <p:spPr>
            <a:xfrm>
              <a:off x="8730241" y="1296240"/>
              <a:ext cx="2313324" cy="2313076"/>
            </a:xfrm>
            <a:prstGeom prst="rect">
              <a:avLst/>
            </a:prstGeom>
          </p:spPr>
        </p:pic>
        <p:sp>
          <p:nvSpPr>
            <p:cNvPr id="9" name="object 10">
              <a:extLst>
                <a:ext uri="{FF2B5EF4-FFF2-40B4-BE49-F238E27FC236}">
                  <a16:creationId xmlns:a16="http://schemas.microsoft.com/office/drawing/2014/main" id="{87E868C2-B8DE-8EAA-4E73-9E60E3356BC7}"/>
                </a:ext>
              </a:extLst>
            </p:cNvPr>
            <p:cNvSpPr/>
            <p:nvPr/>
          </p:nvSpPr>
          <p:spPr>
            <a:xfrm>
              <a:off x="8726176" y="1291896"/>
              <a:ext cx="2321455" cy="2322170"/>
            </a:xfrm>
            <a:custGeom>
              <a:avLst/>
              <a:gdLst/>
              <a:ahLst/>
              <a:cxnLst/>
              <a:rect l="l" t="t" r="r" b="b"/>
              <a:pathLst>
                <a:path w="2863850" h="2546984">
                  <a:moveTo>
                    <a:pt x="0" y="0"/>
                  </a:moveTo>
                  <a:lnTo>
                    <a:pt x="2863345" y="0"/>
                  </a:lnTo>
                  <a:lnTo>
                    <a:pt x="2863345" y="2546537"/>
                  </a:lnTo>
                  <a:lnTo>
                    <a:pt x="0" y="2546537"/>
                  </a:lnTo>
                  <a:lnTo>
                    <a:pt x="0" y="0"/>
                  </a:lnTo>
                  <a:close/>
                </a:path>
              </a:pathLst>
            </a:custGeom>
            <a:ln w="9525">
              <a:solidFill>
                <a:srgbClr val="000000"/>
              </a:solidFill>
            </a:ln>
          </p:spPr>
          <p:txBody>
            <a:bodyPr wrap="square" lIns="0" tIns="0" rIns="0" bIns="0" rtlCol="0"/>
            <a:lstStyle/>
            <a:p>
              <a:endParaRPr/>
            </a:p>
          </p:txBody>
        </p:sp>
        <p:sp>
          <p:nvSpPr>
            <p:cNvPr id="22" name="object 23">
              <a:extLst>
                <a:ext uri="{FF2B5EF4-FFF2-40B4-BE49-F238E27FC236}">
                  <a16:creationId xmlns:a16="http://schemas.microsoft.com/office/drawing/2014/main" id="{39E1198F-62EB-B3A6-24E5-465250C1BF84}"/>
                </a:ext>
              </a:extLst>
            </p:cNvPr>
            <p:cNvSpPr txBox="1"/>
            <p:nvPr/>
          </p:nvSpPr>
          <p:spPr>
            <a:xfrm>
              <a:off x="8968247" y="2690579"/>
              <a:ext cx="323165" cy="339265"/>
            </a:xfrm>
            <a:prstGeom prst="rect">
              <a:avLst/>
            </a:prstGeom>
          </p:spPr>
          <p:txBody>
            <a:bodyPr vert="vert" wrap="square" lIns="0" tIns="8255" rIns="0" bIns="0" rtlCol="0">
              <a:spAutoFit/>
            </a:bodyPr>
            <a:lstStyle/>
            <a:p>
              <a:pPr marL="12700">
                <a:spcBef>
                  <a:spcPts val="65"/>
                </a:spcBef>
              </a:pPr>
              <a:r>
                <a:rPr sz="1050" spc="-5" dirty="0">
                  <a:solidFill>
                    <a:srgbClr val="FFFFFF"/>
                  </a:solidFill>
                  <a:latin typeface="Calibri"/>
                  <a:cs typeface="Calibri"/>
                </a:rPr>
                <a:t>5</a:t>
              </a:r>
              <a:r>
                <a:rPr sz="1050" dirty="0">
                  <a:solidFill>
                    <a:srgbClr val="FFFFFF"/>
                  </a:solidFill>
                  <a:latin typeface="Calibri"/>
                  <a:cs typeface="Calibri"/>
                </a:rPr>
                <a:t>0</a:t>
              </a:r>
              <a:r>
                <a:rPr sz="1050" spc="-5" dirty="0">
                  <a:solidFill>
                    <a:srgbClr val="FFFFFF"/>
                  </a:solidFill>
                  <a:latin typeface="Calibri"/>
                  <a:cs typeface="Calibri"/>
                </a:rPr>
                <a:t> </a:t>
              </a:r>
              <a:r>
                <a:rPr sz="1050" spc="-15" dirty="0">
                  <a:solidFill>
                    <a:srgbClr val="FFFFFF"/>
                  </a:solidFill>
                  <a:latin typeface="Calibri"/>
                  <a:cs typeface="Calibri"/>
                </a:rPr>
                <a:t>μm</a:t>
              </a:r>
              <a:endParaRPr sz="1050">
                <a:latin typeface="Calibri"/>
                <a:cs typeface="Calibri"/>
              </a:endParaRPr>
            </a:p>
          </p:txBody>
        </p:sp>
        <p:sp>
          <p:nvSpPr>
            <p:cNvPr id="37" name="object 18">
              <a:extLst>
                <a:ext uri="{FF2B5EF4-FFF2-40B4-BE49-F238E27FC236}">
                  <a16:creationId xmlns:a16="http://schemas.microsoft.com/office/drawing/2014/main" id="{BE6ED9AF-8642-219B-0781-C5B24B0124F5}"/>
                </a:ext>
              </a:extLst>
            </p:cNvPr>
            <p:cNvSpPr/>
            <p:nvPr/>
          </p:nvSpPr>
          <p:spPr>
            <a:xfrm rot="5400000">
              <a:off x="8552491" y="2908261"/>
              <a:ext cx="1162968" cy="37060"/>
            </a:xfrm>
            <a:custGeom>
              <a:avLst/>
              <a:gdLst/>
              <a:ahLst/>
              <a:cxnLst/>
              <a:rect l="l" t="t" r="r" b="b"/>
              <a:pathLst>
                <a:path w="681354" h="76200">
                  <a:moveTo>
                    <a:pt x="605116" y="1"/>
                  </a:moveTo>
                  <a:lnTo>
                    <a:pt x="605116" y="33867"/>
                  </a:lnTo>
                  <a:lnTo>
                    <a:pt x="76200" y="33867"/>
                  </a:lnTo>
                  <a:lnTo>
                    <a:pt x="76200" y="0"/>
                  </a:lnTo>
                  <a:lnTo>
                    <a:pt x="0" y="38100"/>
                  </a:lnTo>
                  <a:lnTo>
                    <a:pt x="76200" y="76200"/>
                  </a:lnTo>
                  <a:lnTo>
                    <a:pt x="76200" y="42332"/>
                  </a:lnTo>
                  <a:lnTo>
                    <a:pt x="605116" y="42334"/>
                  </a:lnTo>
                  <a:lnTo>
                    <a:pt x="605116" y="76201"/>
                  </a:lnTo>
                  <a:lnTo>
                    <a:pt x="681316" y="38101"/>
                  </a:lnTo>
                  <a:lnTo>
                    <a:pt x="605116" y="1"/>
                  </a:lnTo>
                  <a:close/>
                </a:path>
              </a:pathLst>
            </a:custGeom>
            <a:solidFill>
              <a:srgbClr val="FFFFFF"/>
            </a:solidFill>
          </p:spPr>
          <p:txBody>
            <a:bodyPr wrap="square" lIns="0" tIns="0" rIns="0" bIns="0" rtlCol="0"/>
            <a:lstStyle/>
            <a:p>
              <a:endParaRPr/>
            </a:p>
          </p:txBody>
        </p:sp>
        <p:sp>
          <p:nvSpPr>
            <p:cNvPr id="38" name="object 23">
              <a:extLst>
                <a:ext uri="{FF2B5EF4-FFF2-40B4-BE49-F238E27FC236}">
                  <a16:creationId xmlns:a16="http://schemas.microsoft.com/office/drawing/2014/main" id="{E1B1DEB0-8AC3-89F9-99E9-D76D11EE6144}"/>
                </a:ext>
              </a:extLst>
            </p:cNvPr>
            <p:cNvSpPr txBox="1"/>
            <p:nvPr/>
          </p:nvSpPr>
          <p:spPr>
            <a:xfrm>
              <a:off x="8805546" y="2681894"/>
              <a:ext cx="161583" cy="414342"/>
            </a:xfrm>
            <a:prstGeom prst="rect">
              <a:avLst/>
            </a:prstGeom>
          </p:spPr>
          <p:txBody>
            <a:bodyPr vert="vert" wrap="square" lIns="0" tIns="8255" rIns="0" bIns="0" rtlCol="0">
              <a:spAutoFit/>
            </a:bodyPr>
            <a:lstStyle/>
            <a:p>
              <a:pPr marL="12700">
                <a:spcBef>
                  <a:spcPts val="65"/>
                </a:spcBef>
              </a:pPr>
              <a:r>
                <a:rPr lang="en-US" sz="1050" spc="-5" dirty="0">
                  <a:solidFill>
                    <a:srgbClr val="FFFFFF"/>
                  </a:solidFill>
                  <a:latin typeface="Calibri"/>
                  <a:cs typeface="Calibri"/>
                </a:rPr>
                <a:t>60</a:t>
              </a:r>
              <a:r>
                <a:rPr sz="1050" spc="-5" dirty="0">
                  <a:solidFill>
                    <a:srgbClr val="FFFFFF"/>
                  </a:solidFill>
                  <a:latin typeface="Calibri"/>
                  <a:cs typeface="Calibri"/>
                </a:rPr>
                <a:t> </a:t>
              </a:r>
              <a:r>
                <a:rPr sz="1050" spc="-15" dirty="0">
                  <a:solidFill>
                    <a:srgbClr val="FFFFFF"/>
                  </a:solidFill>
                  <a:latin typeface="Calibri"/>
                  <a:cs typeface="Calibri"/>
                </a:rPr>
                <a:t>μm</a:t>
              </a:r>
              <a:endParaRPr sz="1050" dirty="0">
                <a:latin typeface="Calibri"/>
                <a:cs typeface="Calibri"/>
              </a:endParaRPr>
            </a:p>
          </p:txBody>
        </p:sp>
        <p:sp>
          <p:nvSpPr>
            <p:cNvPr id="39" name="object 18">
              <a:extLst>
                <a:ext uri="{FF2B5EF4-FFF2-40B4-BE49-F238E27FC236}">
                  <a16:creationId xmlns:a16="http://schemas.microsoft.com/office/drawing/2014/main" id="{357DF600-A76F-D152-020F-35A7AF5458CD}"/>
                </a:ext>
              </a:extLst>
            </p:cNvPr>
            <p:cNvSpPr/>
            <p:nvPr/>
          </p:nvSpPr>
          <p:spPr>
            <a:xfrm rot="5400000">
              <a:off x="8099529" y="2880623"/>
              <a:ext cx="1420326" cy="37060"/>
            </a:xfrm>
            <a:custGeom>
              <a:avLst/>
              <a:gdLst/>
              <a:ahLst/>
              <a:cxnLst/>
              <a:rect l="l" t="t" r="r" b="b"/>
              <a:pathLst>
                <a:path w="681354" h="76200">
                  <a:moveTo>
                    <a:pt x="605116" y="1"/>
                  </a:moveTo>
                  <a:lnTo>
                    <a:pt x="605116" y="33867"/>
                  </a:lnTo>
                  <a:lnTo>
                    <a:pt x="76200" y="33867"/>
                  </a:lnTo>
                  <a:lnTo>
                    <a:pt x="76200" y="0"/>
                  </a:lnTo>
                  <a:lnTo>
                    <a:pt x="0" y="38100"/>
                  </a:lnTo>
                  <a:lnTo>
                    <a:pt x="76200" y="76200"/>
                  </a:lnTo>
                  <a:lnTo>
                    <a:pt x="76200" y="42332"/>
                  </a:lnTo>
                  <a:lnTo>
                    <a:pt x="605116" y="42334"/>
                  </a:lnTo>
                  <a:lnTo>
                    <a:pt x="605116" y="76201"/>
                  </a:lnTo>
                  <a:lnTo>
                    <a:pt x="681316" y="38101"/>
                  </a:lnTo>
                  <a:lnTo>
                    <a:pt x="605116" y="1"/>
                  </a:lnTo>
                  <a:close/>
                </a:path>
              </a:pathLst>
            </a:custGeom>
            <a:solidFill>
              <a:srgbClr val="FFFFFF"/>
            </a:solidFill>
          </p:spPr>
          <p:txBody>
            <a:bodyPr wrap="square" lIns="0" tIns="0" rIns="0" bIns="0" rtlCol="0"/>
            <a:lstStyle/>
            <a:p>
              <a:endParaRPr/>
            </a:p>
          </p:txBody>
        </p:sp>
        <p:sp>
          <p:nvSpPr>
            <p:cNvPr id="17" name="object 18">
              <a:extLst>
                <a:ext uri="{FF2B5EF4-FFF2-40B4-BE49-F238E27FC236}">
                  <a16:creationId xmlns:a16="http://schemas.microsoft.com/office/drawing/2014/main" id="{9D213EB8-2A9C-8A02-1B0D-EF5340DD088F}"/>
                </a:ext>
              </a:extLst>
            </p:cNvPr>
            <p:cNvSpPr/>
            <p:nvPr/>
          </p:nvSpPr>
          <p:spPr>
            <a:xfrm>
              <a:off x="9819826" y="3555501"/>
              <a:ext cx="675463" cy="60059"/>
            </a:xfrm>
            <a:custGeom>
              <a:avLst/>
              <a:gdLst/>
              <a:ahLst/>
              <a:cxnLst/>
              <a:rect l="l" t="t" r="r" b="b"/>
              <a:pathLst>
                <a:path w="681354" h="76200">
                  <a:moveTo>
                    <a:pt x="605116" y="1"/>
                  </a:moveTo>
                  <a:lnTo>
                    <a:pt x="605116" y="33867"/>
                  </a:lnTo>
                  <a:lnTo>
                    <a:pt x="76200" y="33867"/>
                  </a:lnTo>
                  <a:lnTo>
                    <a:pt x="76200" y="0"/>
                  </a:lnTo>
                  <a:lnTo>
                    <a:pt x="0" y="38100"/>
                  </a:lnTo>
                  <a:lnTo>
                    <a:pt x="76200" y="76200"/>
                  </a:lnTo>
                  <a:lnTo>
                    <a:pt x="76200" y="42332"/>
                  </a:lnTo>
                  <a:lnTo>
                    <a:pt x="605116" y="42334"/>
                  </a:lnTo>
                  <a:lnTo>
                    <a:pt x="605116" y="76201"/>
                  </a:lnTo>
                  <a:lnTo>
                    <a:pt x="681316" y="38101"/>
                  </a:lnTo>
                  <a:lnTo>
                    <a:pt x="605116" y="1"/>
                  </a:lnTo>
                  <a:close/>
                </a:path>
              </a:pathLst>
            </a:custGeom>
            <a:solidFill>
              <a:srgbClr val="FFFFFF"/>
            </a:solidFill>
          </p:spPr>
          <p:txBody>
            <a:bodyPr wrap="square" lIns="0" tIns="0" rIns="0" bIns="0" rtlCol="0"/>
            <a:lstStyle/>
            <a:p>
              <a:endParaRPr dirty="0"/>
            </a:p>
          </p:txBody>
        </p:sp>
        <p:sp>
          <p:nvSpPr>
            <p:cNvPr id="35" name="object 18">
              <a:extLst>
                <a:ext uri="{FF2B5EF4-FFF2-40B4-BE49-F238E27FC236}">
                  <a16:creationId xmlns:a16="http://schemas.microsoft.com/office/drawing/2014/main" id="{C226D830-D0F7-7949-FEBF-61BC2D585A14}"/>
                </a:ext>
              </a:extLst>
            </p:cNvPr>
            <p:cNvSpPr/>
            <p:nvPr/>
          </p:nvSpPr>
          <p:spPr>
            <a:xfrm>
              <a:off x="9499969" y="2700858"/>
              <a:ext cx="1329068" cy="60059"/>
            </a:xfrm>
            <a:custGeom>
              <a:avLst/>
              <a:gdLst/>
              <a:ahLst/>
              <a:cxnLst/>
              <a:rect l="l" t="t" r="r" b="b"/>
              <a:pathLst>
                <a:path w="681354" h="76200">
                  <a:moveTo>
                    <a:pt x="605116" y="1"/>
                  </a:moveTo>
                  <a:lnTo>
                    <a:pt x="605116" y="33867"/>
                  </a:lnTo>
                  <a:lnTo>
                    <a:pt x="76200" y="33867"/>
                  </a:lnTo>
                  <a:lnTo>
                    <a:pt x="76200" y="0"/>
                  </a:lnTo>
                  <a:lnTo>
                    <a:pt x="0" y="38100"/>
                  </a:lnTo>
                  <a:lnTo>
                    <a:pt x="76200" y="76200"/>
                  </a:lnTo>
                  <a:lnTo>
                    <a:pt x="76200" y="42332"/>
                  </a:lnTo>
                  <a:lnTo>
                    <a:pt x="605116" y="42334"/>
                  </a:lnTo>
                  <a:lnTo>
                    <a:pt x="605116" y="76201"/>
                  </a:lnTo>
                  <a:lnTo>
                    <a:pt x="681316" y="38101"/>
                  </a:lnTo>
                  <a:lnTo>
                    <a:pt x="605116" y="1"/>
                  </a:lnTo>
                  <a:close/>
                </a:path>
              </a:pathLst>
            </a:custGeom>
            <a:solidFill>
              <a:srgbClr val="FFFFFF"/>
            </a:solidFill>
          </p:spPr>
          <p:txBody>
            <a:bodyPr wrap="square" lIns="0" tIns="0" rIns="0" bIns="0" rtlCol="0"/>
            <a:lstStyle/>
            <a:p>
              <a:endParaRPr/>
            </a:p>
          </p:txBody>
        </p:sp>
        <p:sp>
          <p:nvSpPr>
            <p:cNvPr id="41" name="object 23">
              <a:extLst>
                <a:ext uri="{FF2B5EF4-FFF2-40B4-BE49-F238E27FC236}">
                  <a16:creationId xmlns:a16="http://schemas.microsoft.com/office/drawing/2014/main" id="{0AEAAE68-5A52-96CF-40E0-7D40DBCCE731}"/>
                </a:ext>
              </a:extLst>
            </p:cNvPr>
            <p:cNvSpPr txBox="1"/>
            <p:nvPr/>
          </p:nvSpPr>
          <p:spPr>
            <a:xfrm rot="16200000">
              <a:off x="10095815" y="3284930"/>
              <a:ext cx="161583" cy="454455"/>
            </a:xfrm>
            <a:prstGeom prst="rect">
              <a:avLst/>
            </a:prstGeom>
          </p:spPr>
          <p:txBody>
            <a:bodyPr vert="vert" wrap="square" lIns="0" tIns="8255" rIns="0" bIns="0" rtlCol="0">
              <a:spAutoFit/>
            </a:bodyPr>
            <a:lstStyle/>
            <a:p>
              <a:pPr marL="12700">
                <a:spcBef>
                  <a:spcPts val="65"/>
                </a:spcBef>
              </a:pPr>
              <a:r>
                <a:rPr lang="en-US" sz="1050" spc="-5" dirty="0">
                  <a:solidFill>
                    <a:srgbClr val="FFFFFF"/>
                  </a:solidFill>
                  <a:latin typeface="Calibri"/>
                  <a:cs typeface="Calibri"/>
                </a:rPr>
                <a:t>70</a:t>
              </a:r>
              <a:r>
                <a:rPr sz="1050" spc="-5" dirty="0">
                  <a:solidFill>
                    <a:srgbClr val="FFFFFF"/>
                  </a:solidFill>
                  <a:latin typeface="Calibri"/>
                  <a:cs typeface="Calibri"/>
                </a:rPr>
                <a:t> </a:t>
              </a:r>
              <a:r>
                <a:rPr sz="1050" spc="-15" dirty="0">
                  <a:solidFill>
                    <a:srgbClr val="FFFFFF"/>
                  </a:solidFill>
                  <a:latin typeface="Calibri"/>
                  <a:cs typeface="Calibri"/>
                </a:rPr>
                <a:t>μm</a:t>
              </a:r>
              <a:endParaRPr sz="1050" dirty="0">
                <a:latin typeface="Calibri"/>
                <a:cs typeface="Calibri"/>
              </a:endParaRPr>
            </a:p>
          </p:txBody>
        </p:sp>
        <p:sp>
          <p:nvSpPr>
            <p:cNvPr id="42" name="object 23">
              <a:extLst>
                <a:ext uri="{FF2B5EF4-FFF2-40B4-BE49-F238E27FC236}">
                  <a16:creationId xmlns:a16="http://schemas.microsoft.com/office/drawing/2014/main" id="{71056A3C-B065-F64E-5355-A0E649B17760}"/>
                </a:ext>
              </a:extLst>
            </p:cNvPr>
            <p:cNvSpPr txBox="1"/>
            <p:nvPr/>
          </p:nvSpPr>
          <p:spPr>
            <a:xfrm rot="16200000">
              <a:off x="10060473" y="2418017"/>
              <a:ext cx="161583" cy="454455"/>
            </a:xfrm>
            <a:prstGeom prst="rect">
              <a:avLst/>
            </a:prstGeom>
          </p:spPr>
          <p:txBody>
            <a:bodyPr vert="vert" wrap="square" lIns="0" tIns="8255" rIns="0" bIns="0" rtlCol="0">
              <a:spAutoFit/>
            </a:bodyPr>
            <a:lstStyle/>
            <a:p>
              <a:pPr marL="12700">
                <a:spcBef>
                  <a:spcPts val="65"/>
                </a:spcBef>
              </a:pPr>
              <a:r>
                <a:rPr lang="en-US" sz="1050" spc="-5" dirty="0">
                  <a:solidFill>
                    <a:srgbClr val="FFFFFF"/>
                  </a:solidFill>
                  <a:latin typeface="Calibri"/>
                  <a:cs typeface="Calibri"/>
                </a:rPr>
                <a:t>140</a:t>
              </a:r>
              <a:r>
                <a:rPr sz="1050" spc="-5" dirty="0">
                  <a:solidFill>
                    <a:srgbClr val="FFFFFF"/>
                  </a:solidFill>
                  <a:latin typeface="Calibri"/>
                  <a:cs typeface="Calibri"/>
                </a:rPr>
                <a:t> </a:t>
              </a:r>
              <a:r>
                <a:rPr sz="1050" spc="-15" dirty="0">
                  <a:solidFill>
                    <a:srgbClr val="FFFFFF"/>
                  </a:solidFill>
                  <a:latin typeface="Calibri"/>
                  <a:cs typeface="Calibri"/>
                </a:rPr>
                <a:t>μm</a:t>
              </a:r>
              <a:endParaRPr sz="1050" dirty="0">
                <a:latin typeface="Calibri"/>
                <a:cs typeface="Calibri"/>
              </a:endParaRPr>
            </a:p>
          </p:txBody>
        </p:sp>
      </p:grpSp>
      <p:grpSp>
        <p:nvGrpSpPr>
          <p:cNvPr id="5" name="Group 4">
            <a:extLst>
              <a:ext uri="{FF2B5EF4-FFF2-40B4-BE49-F238E27FC236}">
                <a16:creationId xmlns:a16="http://schemas.microsoft.com/office/drawing/2014/main" id="{7B2433B4-655B-DB75-A9A3-A079D7F1CFD6}"/>
              </a:ext>
            </a:extLst>
          </p:cNvPr>
          <p:cNvGrpSpPr/>
          <p:nvPr/>
        </p:nvGrpSpPr>
        <p:grpSpPr>
          <a:xfrm>
            <a:off x="6377493" y="998672"/>
            <a:ext cx="2698707" cy="276999"/>
            <a:chOff x="1375989" y="1009767"/>
            <a:chExt cx="2698707" cy="276999"/>
          </a:xfrm>
        </p:grpSpPr>
        <p:sp>
          <p:nvSpPr>
            <p:cNvPr id="24" name="object 25">
              <a:extLst>
                <a:ext uri="{FF2B5EF4-FFF2-40B4-BE49-F238E27FC236}">
                  <a16:creationId xmlns:a16="http://schemas.microsoft.com/office/drawing/2014/main" id="{0D112C6C-AEA6-4034-66D8-C464CB83347F}"/>
                </a:ext>
              </a:extLst>
            </p:cNvPr>
            <p:cNvSpPr txBox="1"/>
            <p:nvPr/>
          </p:nvSpPr>
          <p:spPr>
            <a:xfrm>
              <a:off x="1854653" y="1061141"/>
              <a:ext cx="1743075" cy="191719"/>
            </a:xfrm>
            <a:prstGeom prst="rect">
              <a:avLst/>
            </a:prstGeom>
            <a:solidFill>
              <a:srgbClr val="0000FF"/>
            </a:solidFill>
          </p:spPr>
          <p:txBody>
            <a:bodyPr vert="horz" wrap="square" lIns="0" tIns="22225" rIns="0" bIns="0" rtlCol="0">
              <a:spAutoFit/>
            </a:bodyPr>
            <a:lstStyle/>
            <a:p>
              <a:pPr marL="697230">
                <a:spcBef>
                  <a:spcPts val="175"/>
                </a:spcBef>
              </a:pPr>
              <a:endParaRPr sz="1100" dirty="0">
                <a:solidFill>
                  <a:schemeClr val="bg1"/>
                </a:solidFill>
                <a:latin typeface="Calibri"/>
                <a:cs typeface="Calibri"/>
              </a:endParaRPr>
            </a:p>
          </p:txBody>
        </p:sp>
        <p:sp>
          <p:nvSpPr>
            <p:cNvPr id="44" name="TextBox 43">
              <a:extLst>
                <a:ext uri="{FF2B5EF4-FFF2-40B4-BE49-F238E27FC236}">
                  <a16:creationId xmlns:a16="http://schemas.microsoft.com/office/drawing/2014/main" id="{C4E3476F-81DD-F4B9-B437-266135DDC358}"/>
                </a:ext>
              </a:extLst>
            </p:cNvPr>
            <p:cNvSpPr txBox="1"/>
            <p:nvPr/>
          </p:nvSpPr>
          <p:spPr>
            <a:xfrm>
              <a:off x="1375989" y="1009767"/>
              <a:ext cx="2698707" cy="276999"/>
            </a:xfrm>
            <a:prstGeom prst="rect">
              <a:avLst/>
            </a:prstGeom>
            <a:noFill/>
          </p:spPr>
          <p:txBody>
            <a:bodyPr wrap="square" rtlCol="0">
              <a:spAutoFit/>
            </a:bodyPr>
            <a:lstStyle/>
            <a:p>
              <a:pPr algn="ctr"/>
              <a:r>
                <a:rPr lang="en-US" sz="1200" spc="-5" dirty="0">
                  <a:solidFill>
                    <a:schemeClr val="bg1"/>
                  </a:solidFill>
                  <a:cs typeface="Calibri"/>
                </a:rPr>
                <a:t>SEM</a:t>
              </a:r>
              <a:r>
                <a:rPr lang="en-US" sz="1200" spc="-20" dirty="0">
                  <a:solidFill>
                    <a:schemeClr val="bg1"/>
                  </a:solidFill>
                  <a:cs typeface="Calibri"/>
                </a:rPr>
                <a:t> </a:t>
              </a:r>
              <a:r>
                <a:rPr lang="en-US" sz="1200" spc="-5" dirty="0">
                  <a:solidFill>
                    <a:schemeClr val="bg1"/>
                  </a:solidFill>
                  <a:cs typeface="Calibri"/>
                </a:rPr>
                <a:t>picture</a:t>
              </a:r>
              <a:r>
                <a:rPr lang="en-US" sz="1200" spc="-10" dirty="0">
                  <a:solidFill>
                    <a:schemeClr val="bg1"/>
                  </a:solidFill>
                  <a:cs typeface="Calibri"/>
                </a:rPr>
                <a:t> </a:t>
              </a:r>
              <a:r>
                <a:rPr lang="en-US" sz="1200" spc="-5" dirty="0">
                  <a:solidFill>
                    <a:schemeClr val="bg1"/>
                  </a:solidFill>
                  <a:cs typeface="Calibri"/>
                </a:rPr>
                <a:t>of</a:t>
              </a:r>
              <a:r>
                <a:rPr lang="en-US" sz="1200" spc="-15" dirty="0">
                  <a:solidFill>
                    <a:schemeClr val="bg1"/>
                  </a:solidFill>
                  <a:cs typeface="Calibri"/>
                </a:rPr>
                <a:t> </a:t>
              </a:r>
              <a:r>
                <a:rPr lang="en-US" sz="1200" dirty="0">
                  <a:solidFill>
                    <a:schemeClr val="bg1"/>
                  </a:solidFill>
                  <a:cs typeface="Calibri"/>
                </a:rPr>
                <a:t>a</a:t>
              </a:r>
              <a:r>
                <a:rPr lang="en-US" sz="1200" spc="-15" dirty="0">
                  <a:solidFill>
                    <a:schemeClr val="bg1"/>
                  </a:solidFill>
                  <a:cs typeface="Calibri"/>
                </a:rPr>
                <a:t> </a:t>
              </a:r>
              <a:r>
                <a:rPr lang="en-US" sz="1200" dirty="0">
                  <a:solidFill>
                    <a:schemeClr val="bg1"/>
                  </a:solidFill>
                  <a:cs typeface="Calibri"/>
                </a:rPr>
                <a:t>GEM</a:t>
              </a:r>
              <a:r>
                <a:rPr lang="en-US" sz="1200" spc="-20" dirty="0">
                  <a:solidFill>
                    <a:schemeClr val="bg1"/>
                  </a:solidFill>
                  <a:cs typeface="Calibri"/>
                </a:rPr>
                <a:t> </a:t>
              </a:r>
              <a:r>
                <a:rPr lang="en-US" sz="1200" spc="-5" dirty="0">
                  <a:solidFill>
                    <a:schemeClr val="bg1"/>
                  </a:solidFill>
                  <a:cs typeface="Calibri"/>
                </a:rPr>
                <a:t>foil</a:t>
              </a:r>
              <a:endParaRPr lang="en-US" sz="1200" dirty="0">
                <a:solidFill>
                  <a:schemeClr val="bg1"/>
                </a:solidFill>
                <a:cs typeface="Calibri"/>
              </a:endParaRPr>
            </a:p>
          </p:txBody>
        </p:sp>
      </p:grpSp>
      <p:pic>
        <p:nvPicPr>
          <p:cNvPr id="48" name="Picture 47" descr="A picture containing diagram&#10;&#10;Description automatically generated">
            <a:extLst>
              <a:ext uri="{FF2B5EF4-FFF2-40B4-BE49-F238E27FC236}">
                <a16:creationId xmlns:a16="http://schemas.microsoft.com/office/drawing/2014/main" id="{9162FA7F-32B8-6F4F-512F-F2AEE1C88720}"/>
              </a:ext>
            </a:extLst>
          </p:cNvPr>
          <p:cNvPicPr>
            <a:picLocks noChangeAspect="1"/>
          </p:cNvPicPr>
          <p:nvPr/>
        </p:nvPicPr>
        <p:blipFill>
          <a:blip r:embed="rId4"/>
          <a:stretch>
            <a:fillRect/>
          </a:stretch>
        </p:blipFill>
        <p:spPr>
          <a:xfrm>
            <a:off x="8077677" y="4270107"/>
            <a:ext cx="2527858" cy="1948558"/>
          </a:xfrm>
          <a:prstGeom prst="rect">
            <a:avLst/>
          </a:prstGeom>
        </p:spPr>
      </p:pic>
      <p:sp>
        <p:nvSpPr>
          <p:cNvPr id="49" name="Right Arrow 48">
            <a:extLst>
              <a:ext uri="{FF2B5EF4-FFF2-40B4-BE49-F238E27FC236}">
                <a16:creationId xmlns:a16="http://schemas.microsoft.com/office/drawing/2014/main" id="{F1B0EBF9-6B8A-39DF-E905-C43122702AA3}"/>
              </a:ext>
            </a:extLst>
          </p:cNvPr>
          <p:cNvSpPr/>
          <p:nvPr/>
        </p:nvSpPr>
        <p:spPr>
          <a:xfrm>
            <a:off x="7105650" y="5763946"/>
            <a:ext cx="765908" cy="179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19B355C8-A65F-B628-3BAA-AD576F2AB7E1}"/>
              </a:ext>
            </a:extLst>
          </p:cNvPr>
          <p:cNvGrpSpPr/>
          <p:nvPr/>
        </p:nvGrpSpPr>
        <p:grpSpPr>
          <a:xfrm>
            <a:off x="6815789" y="1332809"/>
            <a:ext cx="2347341" cy="2687231"/>
            <a:chOff x="3986544" y="3852952"/>
            <a:chExt cx="2347341" cy="2687231"/>
          </a:xfrm>
        </p:grpSpPr>
        <p:pic>
          <p:nvPicPr>
            <p:cNvPr id="52" name="object 3">
              <a:extLst>
                <a:ext uri="{FF2B5EF4-FFF2-40B4-BE49-F238E27FC236}">
                  <a16:creationId xmlns:a16="http://schemas.microsoft.com/office/drawing/2014/main" id="{80F7AEA3-9B9D-C304-DD14-838DA75163C2}"/>
                </a:ext>
              </a:extLst>
            </p:cNvPr>
            <p:cNvPicPr/>
            <p:nvPr/>
          </p:nvPicPr>
          <p:blipFill>
            <a:blip r:embed="rId5" cstate="print"/>
            <a:stretch>
              <a:fillRect/>
            </a:stretch>
          </p:blipFill>
          <p:spPr>
            <a:xfrm>
              <a:off x="3986544" y="3852952"/>
              <a:ext cx="1743075" cy="1179449"/>
            </a:xfrm>
            <a:prstGeom prst="rect">
              <a:avLst/>
            </a:prstGeom>
          </p:spPr>
        </p:pic>
        <p:grpSp>
          <p:nvGrpSpPr>
            <p:cNvPr id="54" name="object 41">
              <a:extLst>
                <a:ext uri="{FF2B5EF4-FFF2-40B4-BE49-F238E27FC236}">
                  <a16:creationId xmlns:a16="http://schemas.microsoft.com/office/drawing/2014/main" id="{5B808C75-0F00-D987-41FF-09DFED949AAF}"/>
                </a:ext>
              </a:extLst>
            </p:cNvPr>
            <p:cNvGrpSpPr/>
            <p:nvPr/>
          </p:nvGrpSpPr>
          <p:grpSpPr>
            <a:xfrm>
              <a:off x="3986544" y="5138727"/>
              <a:ext cx="1779905" cy="1357630"/>
              <a:chOff x="4000500" y="2357399"/>
              <a:chExt cx="1779905" cy="1357630"/>
            </a:xfrm>
          </p:grpSpPr>
          <p:pic>
            <p:nvPicPr>
              <p:cNvPr id="59" name="object 42">
                <a:extLst>
                  <a:ext uri="{FF2B5EF4-FFF2-40B4-BE49-F238E27FC236}">
                    <a16:creationId xmlns:a16="http://schemas.microsoft.com/office/drawing/2014/main" id="{44956EBA-180E-8C3F-0CBC-415AC3EDEF32}"/>
                  </a:ext>
                </a:extLst>
              </p:cNvPr>
              <p:cNvPicPr/>
              <p:nvPr/>
            </p:nvPicPr>
            <p:blipFill>
              <a:blip r:embed="rId6" cstate="print"/>
              <a:stretch>
                <a:fillRect/>
              </a:stretch>
            </p:blipFill>
            <p:spPr>
              <a:xfrm>
                <a:off x="4000500" y="2357399"/>
                <a:ext cx="1779777" cy="1009116"/>
              </a:xfrm>
              <a:prstGeom prst="rect">
                <a:avLst/>
              </a:prstGeom>
            </p:spPr>
          </p:pic>
          <p:sp>
            <p:nvSpPr>
              <p:cNvPr id="60" name="object 43">
                <a:extLst>
                  <a:ext uri="{FF2B5EF4-FFF2-40B4-BE49-F238E27FC236}">
                    <a16:creationId xmlns:a16="http://schemas.microsoft.com/office/drawing/2014/main" id="{E375E6B1-79A0-3748-88A2-F9F2B07A7EB9}"/>
                  </a:ext>
                </a:extLst>
              </p:cNvPr>
              <p:cNvSpPr/>
              <p:nvPr/>
            </p:nvSpPr>
            <p:spPr>
              <a:xfrm>
                <a:off x="4386072" y="2558922"/>
                <a:ext cx="1127760" cy="1141730"/>
              </a:xfrm>
              <a:custGeom>
                <a:avLst/>
                <a:gdLst/>
                <a:ahLst/>
                <a:cxnLst/>
                <a:rect l="l" t="t" r="r" b="b"/>
                <a:pathLst>
                  <a:path w="1127760" h="1141729">
                    <a:moveTo>
                      <a:pt x="0" y="22351"/>
                    </a:moveTo>
                    <a:lnTo>
                      <a:pt x="0" y="1141476"/>
                    </a:lnTo>
                  </a:path>
                  <a:path w="1127760" h="1141729">
                    <a:moveTo>
                      <a:pt x="1127252" y="0"/>
                    </a:moveTo>
                    <a:lnTo>
                      <a:pt x="1127252" y="1119124"/>
                    </a:lnTo>
                  </a:path>
                  <a:path w="1127760" h="1141729">
                    <a:moveTo>
                      <a:pt x="207644" y="358139"/>
                    </a:moveTo>
                    <a:lnTo>
                      <a:pt x="207644" y="917701"/>
                    </a:lnTo>
                  </a:path>
                  <a:path w="1127760" h="1141729">
                    <a:moveTo>
                      <a:pt x="929513" y="335661"/>
                    </a:moveTo>
                    <a:lnTo>
                      <a:pt x="929513" y="917701"/>
                    </a:lnTo>
                  </a:path>
                </a:pathLst>
              </a:custGeom>
              <a:ln w="28575">
                <a:solidFill>
                  <a:srgbClr val="FF0A0D"/>
                </a:solidFill>
                <a:prstDash val="lgDash"/>
              </a:ln>
            </p:spPr>
            <p:txBody>
              <a:bodyPr wrap="square" lIns="0" tIns="0" rIns="0" bIns="0" rtlCol="0"/>
              <a:lstStyle/>
              <a:p>
                <a:endParaRPr/>
              </a:p>
            </p:txBody>
          </p:sp>
        </p:grpSp>
        <p:sp>
          <p:nvSpPr>
            <p:cNvPr id="55" name="object 44">
              <a:extLst>
                <a:ext uri="{FF2B5EF4-FFF2-40B4-BE49-F238E27FC236}">
                  <a16:creationId xmlns:a16="http://schemas.microsoft.com/office/drawing/2014/main" id="{5E3AC6E3-A427-FF6F-9992-4B89138F7C31}"/>
                </a:ext>
              </a:extLst>
            </p:cNvPr>
            <p:cNvSpPr txBox="1"/>
            <p:nvPr/>
          </p:nvSpPr>
          <p:spPr>
            <a:xfrm>
              <a:off x="4726446" y="6158548"/>
              <a:ext cx="419100" cy="381635"/>
            </a:xfrm>
            <a:prstGeom prst="rect">
              <a:avLst/>
            </a:prstGeom>
          </p:spPr>
          <p:txBody>
            <a:bodyPr vert="horz" wrap="square" lIns="0" tIns="12700" rIns="0" bIns="0" rtlCol="0">
              <a:spAutoFit/>
            </a:bodyPr>
            <a:lstStyle/>
            <a:p>
              <a:pPr marL="12700">
                <a:lnSpc>
                  <a:spcPts val="1400"/>
                </a:lnSpc>
                <a:spcBef>
                  <a:spcPts val="100"/>
                </a:spcBef>
              </a:pPr>
              <a:r>
                <a:rPr sz="1200" i="1" dirty="0">
                  <a:solidFill>
                    <a:srgbClr val="1309FF"/>
                  </a:solidFill>
                  <a:latin typeface="Calibri"/>
                  <a:cs typeface="Calibri"/>
                </a:rPr>
                <a:t>55</a:t>
              </a:r>
              <a:r>
                <a:rPr sz="1200" i="1" spc="5" dirty="0">
                  <a:solidFill>
                    <a:srgbClr val="1309FF"/>
                  </a:solidFill>
                  <a:latin typeface="Calibri"/>
                  <a:cs typeface="Calibri"/>
                </a:rPr>
                <a:t> </a:t>
              </a:r>
              <a:r>
                <a:rPr sz="1200" i="1" spc="-5" dirty="0">
                  <a:solidFill>
                    <a:srgbClr val="1309FF"/>
                  </a:solidFill>
                  <a:latin typeface="Calibri"/>
                  <a:cs typeface="Calibri"/>
                </a:rPr>
                <a:t>µm</a:t>
              </a:r>
              <a:endParaRPr sz="1200">
                <a:latin typeface="Calibri"/>
                <a:cs typeface="Calibri"/>
              </a:endParaRPr>
            </a:p>
            <a:p>
              <a:pPr marL="12700">
                <a:lnSpc>
                  <a:spcPts val="1400"/>
                </a:lnSpc>
              </a:pPr>
              <a:r>
                <a:rPr sz="1200" i="1" dirty="0">
                  <a:solidFill>
                    <a:srgbClr val="1309FF"/>
                  </a:solidFill>
                  <a:latin typeface="Calibri"/>
                  <a:cs typeface="Calibri"/>
                </a:rPr>
                <a:t>70</a:t>
              </a:r>
              <a:r>
                <a:rPr sz="1200" i="1" spc="5" dirty="0">
                  <a:solidFill>
                    <a:srgbClr val="1309FF"/>
                  </a:solidFill>
                  <a:latin typeface="Calibri"/>
                  <a:cs typeface="Calibri"/>
                </a:rPr>
                <a:t> </a:t>
              </a:r>
              <a:r>
                <a:rPr sz="1200" i="1" spc="-5" dirty="0">
                  <a:solidFill>
                    <a:srgbClr val="1309FF"/>
                  </a:solidFill>
                  <a:latin typeface="Calibri"/>
                  <a:cs typeface="Calibri"/>
                </a:rPr>
                <a:t>µm</a:t>
              </a:r>
              <a:endParaRPr sz="1200">
                <a:latin typeface="Calibri"/>
                <a:cs typeface="Calibri"/>
              </a:endParaRPr>
            </a:p>
          </p:txBody>
        </p:sp>
        <p:sp>
          <p:nvSpPr>
            <p:cNvPr id="56" name="object 45">
              <a:extLst>
                <a:ext uri="{FF2B5EF4-FFF2-40B4-BE49-F238E27FC236}">
                  <a16:creationId xmlns:a16="http://schemas.microsoft.com/office/drawing/2014/main" id="{6E35B335-A837-4CB1-CFA7-79E8D470429C}"/>
                </a:ext>
              </a:extLst>
            </p:cNvPr>
            <p:cNvSpPr/>
            <p:nvPr/>
          </p:nvSpPr>
          <p:spPr>
            <a:xfrm>
              <a:off x="5598173" y="5317898"/>
              <a:ext cx="316865" cy="612140"/>
            </a:xfrm>
            <a:custGeom>
              <a:avLst/>
              <a:gdLst/>
              <a:ahLst/>
              <a:cxnLst/>
              <a:rect l="l" t="t" r="r" b="b"/>
              <a:pathLst>
                <a:path w="316864" h="612139">
                  <a:moveTo>
                    <a:pt x="49403" y="0"/>
                  </a:moveTo>
                  <a:lnTo>
                    <a:pt x="316357" y="0"/>
                  </a:lnTo>
                </a:path>
                <a:path w="316864" h="612139">
                  <a:moveTo>
                    <a:pt x="49403" y="67055"/>
                  </a:moveTo>
                  <a:lnTo>
                    <a:pt x="316357" y="67055"/>
                  </a:lnTo>
                </a:path>
                <a:path w="316864" h="612139">
                  <a:moveTo>
                    <a:pt x="0" y="611758"/>
                  </a:moveTo>
                  <a:lnTo>
                    <a:pt x="266954" y="611758"/>
                  </a:lnTo>
                </a:path>
              </a:pathLst>
            </a:custGeom>
            <a:ln w="28575">
              <a:solidFill>
                <a:srgbClr val="FF0A0D"/>
              </a:solidFill>
              <a:prstDash val="lgDash"/>
            </a:ln>
          </p:spPr>
          <p:txBody>
            <a:bodyPr wrap="square" lIns="0" tIns="0" rIns="0" bIns="0" rtlCol="0"/>
            <a:lstStyle/>
            <a:p>
              <a:endParaRPr/>
            </a:p>
          </p:txBody>
        </p:sp>
        <p:sp>
          <p:nvSpPr>
            <p:cNvPr id="57" name="object 46">
              <a:extLst>
                <a:ext uri="{FF2B5EF4-FFF2-40B4-BE49-F238E27FC236}">
                  <a16:creationId xmlns:a16="http://schemas.microsoft.com/office/drawing/2014/main" id="{BEE83644-A6C7-BDB2-FE14-AE9DF5426F5E}"/>
                </a:ext>
              </a:extLst>
            </p:cNvPr>
            <p:cNvSpPr txBox="1"/>
            <p:nvPr/>
          </p:nvSpPr>
          <p:spPr>
            <a:xfrm>
              <a:off x="5992890" y="5393591"/>
              <a:ext cx="340995" cy="197490"/>
            </a:xfrm>
            <a:prstGeom prst="rect">
              <a:avLst/>
            </a:prstGeom>
          </p:spPr>
          <p:txBody>
            <a:bodyPr vert="horz" wrap="square" lIns="0" tIns="12700" rIns="0" bIns="0" rtlCol="0">
              <a:spAutoFit/>
            </a:bodyPr>
            <a:lstStyle/>
            <a:p>
              <a:pPr marL="12700">
                <a:spcBef>
                  <a:spcPts val="100"/>
                </a:spcBef>
              </a:pPr>
              <a:r>
                <a:rPr sz="1200" i="1" dirty="0">
                  <a:solidFill>
                    <a:srgbClr val="1309FF"/>
                  </a:solidFill>
                  <a:latin typeface="Calibri"/>
                  <a:cs typeface="Calibri"/>
                </a:rPr>
                <a:t>5</a:t>
              </a:r>
              <a:r>
                <a:rPr sz="1200" i="1" spc="-70" dirty="0">
                  <a:solidFill>
                    <a:srgbClr val="1309FF"/>
                  </a:solidFill>
                  <a:latin typeface="Calibri"/>
                  <a:cs typeface="Calibri"/>
                </a:rPr>
                <a:t> </a:t>
              </a:r>
              <a:r>
                <a:rPr sz="1200" i="1" spc="-5" dirty="0">
                  <a:solidFill>
                    <a:srgbClr val="1309FF"/>
                  </a:solidFill>
                  <a:latin typeface="Calibri"/>
                  <a:cs typeface="Calibri"/>
                </a:rPr>
                <a:t>µm</a:t>
              </a:r>
              <a:endParaRPr sz="1200">
                <a:latin typeface="Calibri"/>
                <a:cs typeface="Calibri"/>
              </a:endParaRPr>
            </a:p>
          </p:txBody>
        </p:sp>
        <p:sp>
          <p:nvSpPr>
            <p:cNvPr id="58" name="object 47">
              <a:extLst>
                <a:ext uri="{FF2B5EF4-FFF2-40B4-BE49-F238E27FC236}">
                  <a16:creationId xmlns:a16="http://schemas.microsoft.com/office/drawing/2014/main" id="{8FA25F43-F92E-2699-2310-E4E8A48852C8}"/>
                </a:ext>
              </a:extLst>
            </p:cNvPr>
            <p:cNvSpPr txBox="1"/>
            <p:nvPr/>
          </p:nvSpPr>
          <p:spPr>
            <a:xfrm>
              <a:off x="5875541" y="5706011"/>
              <a:ext cx="418465" cy="197490"/>
            </a:xfrm>
            <a:prstGeom prst="rect">
              <a:avLst/>
            </a:prstGeom>
          </p:spPr>
          <p:txBody>
            <a:bodyPr vert="horz" wrap="square" lIns="0" tIns="12700" rIns="0" bIns="0" rtlCol="0">
              <a:spAutoFit/>
            </a:bodyPr>
            <a:lstStyle/>
            <a:p>
              <a:pPr marL="12700">
                <a:spcBef>
                  <a:spcPts val="100"/>
                </a:spcBef>
              </a:pPr>
              <a:r>
                <a:rPr sz="1200" i="1" dirty="0">
                  <a:solidFill>
                    <a:srgbClr val="1309FF"/>
                  </a:solidFill>
                  <a:latin typeface="Calibri"/>
                  <a:cs typeface="Calibri"/>
                </a:rPr>
                <a:t>50</a:t>
              </a:r>
              <a:r>
                <a:rPr sz="1200" i="1" spc="-70" dirty="0">
                  <a:solidFill>
                    <a:srgbClr val="1309FF"/>
                  </a:solidFill>
                  <a:latin typeface="Calibri"/>
                  <a:cs typeface="Calibri"/>
                </a:rPr>
                <a:t> </a:t>
              </a:r>
              <a:r>
                <a:rPr sz="1200" i="1" spc="-5" dirty="0">
                  <a:solidFill>
                    <a:srgbClr val="1309FF"/>
                  </a:solidFill>
                  <a:latin typeface="Calibri"/>
                  <a:cs typeface="Calibri"/>
                </a:rPr>
                <a:t>µm</a:t>
              </a:r>
              <a:endParaRPr sz="1200">
                <a:latin typeface="Calibri"/>
                <a:cs typeface="Calibri"/>
              </a:endParaRPr>
            </a:p>
          </p:txBody>
        </p:sp>
      </p:grpSp>
      <p:sp>
        <p:nvSpPr>
          <p:cNvPr id="2" name="Footer Placeholder 4">
            <a:extLst>
              <a:ext uri="{FF2B5EF4-FFF2-40B4-BE49-F238E27FC236}">
                <a16:creationId xmlns:a16="http://schemas.microsoft.com/office/drawing/2014/main" id="{F1FDCE1C-BA3B-BBAC-349E-6D85B9309B68}"/>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4" name="Slide Number Placeholder 3">
            <a:extLst>
              <a:ext uri="{FF2B5EF4-FFF2-40B4-BE49-F238E27FC236}">
                <a16:creationId xmlns:a16="http://schemas.microsoft.com/office/drawing/2014/main" id="{38E7CC47-1548-229A-4815-1BA20B8E00C7}"/>
              </a:ext>
            </a:extLst>
          </p:cNvPr>
          <p:cNvSpPr>
            <a:spLocks noGrp="1"/>
          </p:cNvSpPr>
          <p:nvPr>
            <p:ph type="sldNum" sz="quarter" idx="7"/>
          </p:nvPr>
        </p:nvSpPr>
        <p:spPr/>
        <p:txBody>
          <a:bodyPr/>
          <a:lstStyle/>
          <a:p>
            <a:pPr marL="38100">
              <a:lnSpc>
                <a:spcPct val="100000"/>
              </a:lnSpc>
            </a:pPr>
            <a:fld id="{81D60167-4931-47E6-BA6A-407CBD079E47}" type="slidenum">
              <a:rPr lang="en-US" spc="-5" smtClean="0"/>
              <a:t>23</a:t>
            </a:fld>
            <a:endParaRPr lang="en-US" spc="-5" dirty="0"/>
          </a:p>
        </p:txBody>
      </p:sp>
      <p:pic>
        <p:nvPicPr>
          <p:cNvPr id="6" name="Image 8">
            <a:extLst>
              <a:ext uri="{FF2B5EF4-FFF2-40B4-BE49-F238E27FC236}">
                <a16:creationId xmlns:a16="http://schemas.microsoft.com/office/drawing/2014/main" id="{86DCBFB5-A4D1-514D-F161-F704C81C0BA5}"/>
              </a:ext>
            </a:extLst>
          </p:cNvPr>
          <p:cNvPicPr>
            <a:picLocks noChangeAspect="1"/>
          </p:cNvPicPr>
          <p:nvPr/>
        </p:nvPicPr>
        <p:blipFill>
          <a:blip r:embed="rId7"/>
          <a:stretch>
            <a:fillRect/>
          </a:stretch>
        </p:blipFill>
        <p:spPr>
          <a:xfrm>
            <a:off x="195604" y="1340808"/>
            <a:ext cx="3091854" cy="2333319"/>
          </a:xfrm>
          <a:prstGeom prst="rect">
            <a:avLst/>
          </a:prstGeom>
        </p:spPr>
      </p:pic>
      <p:pic>
        <p:nvPicPr>
          <p:cNvPr id="11" name="Image 7">
            <a:extLst>
              <a:ext uri="{FF2B5EF4-FFF2-40B4-BE49-F238E27FC236}">
                <a16:creationId xmlns:a16="http://schemas.microsoft.com/office/drawing/2014/main" id="{5DFCEC1B-01C5-BC64-EFB8-D943FCA98548}"/>
              </a:ext>
            </a:extLst>
          </p:cNvPr>
          <p:cNvPicPr>
            <a:picLocks noChangeAspect="1"/>
          </p:cNvPicPr>
          <p:nvPr/>
        </p:nvPicPr>
        <p:blipFill>
          <a:blip r:embed="rId8"/>
          <a:stretch>
            <a:fillRect/>
          </a:stretch>
        </p:blipFill>
        <p:spPr>
          <a:xfrm>
            <a:off x="3804119" y="1221458"/>
            <a:ext cx="2708222" cy="2462020"/>
          </a:xfrm>
          <a:prstGeom prst="rect">
            <a:avLst/>
          </a:prstGeom>
        </p:spPr>
      </p:pic>
    </p:spTree>
    <p:extLst>
      <p:ext uri="{BB962C8B-B14F-4D97-AF65-F5344CB8AC3E}">
        <p14:creationId xmlns:p14="http://schemas.microsoft.com/office/powerpoint/2010/main" val="3684807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FBF9-BD12-4E7D-5883-AB21F4A45599}"/>
              </a:ext>
            </a:extLst>
          </p:cNvPr>
          <p:cNvSpPr>
            <a:spLocks noGrp="1"/>
          </p:cNvSpPr>
          <p:nvPr>
            <p:ph type="title"/>
          </p:nvPr>
        </p:nvSpPr>
        <p:spPr>
          <a:xfrm>
            <a:off x="395427" y="203149"/>
            <a:ext cx="6005373" cy="1107996"/>
          </a:xfrm>
        </p:spPr>
        <p:txBody>
          <a:bodyPr/>
          <a:lstStyle/>
          <a:p>
            <a:r>
              <a:rPr lang="en-US" dirty="0"/>
              <a:t>Gas Electron Multipliers</a:t>
            </a:r>
          </a:p>
        </p:txBody>
      </p:sp>
      <p:sp>
        <p:nvSpPr>
          <p:cNvPr id="4" name="Footer Placeholder 3">
            <a:extLst>
              <a:ext uri="{FF2B5EF4-FFF2-40B4-BE49-F238E27FC236}">
                <a16:creationId xmlns:a16="http://schemas.microsoft.com/office/drawing/2014/main" id="{5B648E7D-B0CA-EDD3-A0A6-2871258A761A}"/>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831B1008-D877-252E-7CDE-845682378D60}"/>
              </a:ext>
            </a:extLst>
          </p:cNvPr>
          <p:cNvSpPr>
            <a:spLocks noGrp="1"/>
          </p:cNvSpPr>
          <p:nvPr>
            <p:ph type="sldNum" sz="quarter" idx="7"/>
          </p:nvPr>
        </p:nvSpPr>
        <p:spPr/>
        <p:txBody>
          <a:bodyPr/>
          <a:lstStyle/>
          <a:p>
            <a:pPr marL="38100">
              <a:lnSpc>
                <a:spcPct val="100000"/>
              </a:lnSpc>
            </a:pPr>
            <a:fld id="{81D60167-4931-47E6-BA6A-407CBD079E47}" type="slidenum">
              <a:rPr lang="en-US" spc="-5" smtClean="0"/>
              <a:t>24</a:t>
            </a:fld>
            <a:endParaRPr lang="en-US" spc="-5" dirty="0"/>
          </a:p>
        </p:txBody>
      </p:sp>
      <p:sp>
        <p:nvSpPr>
          <p:cNvPr id="6" name="Rectangle 5">
            <a:extLst>
              <a:ext uri="{FF2B5EF4-FFF2-40B4-BE49-F238E27FC236}">
                <a16:creationId xmlns:a16="http://schemas.microsoft.com/office/drawing/2014/main" id="{6F4EBAD9-CFE3-A920-5047-A2B32CD2D5C8}"/>
              </a:ext>
            </a:extLst>
          </p:cNvPr>
          <p:cNvSpPr/>
          <p:nvPr/>
        </p:nvSpPr>
        <p:spPr>
          <a:xfrm>
            <a:off x="1299134" y="1379955"/>
            <a:ext cx="10146277" cy="1569660"/>
          </a:xfrm>
          <a:prstGeom prst="rect">
            <a:avLst/>
          </a:prstGeom>
        </p:spPr>
        <p:txBody>
          <a:bodyPr wrap="square">
            <a:spAutoFit/>
          </a:bodyPr>
          <a:lstStyle/>
          <a:p>
            <a:pPr marL="29718" indent="0">
              <a:buNone/>
            </a:pPr>
            <a:r>
              <a:rPr lang="en-US" sz="2400" dirty="0">
                <a:solidFill>
                  <a:srgbClr val="001848"/>
                </a:solidFill>
              </a:rPr>
              <a:t>Full decoupling of amplification stage (GEM) and readout stage (PCB, anode)</a:t>
            </a:r>
          </a:p>
          <a:p>
            <a:pPr marL="29718" indent="0">
              <a:buNone/>
            </a:pPr>
            <a:endParaRPr lang="en-US" sz="2400" dirty="0">
              <a:solidFill>
                <a:srgbClr val="001848"/>
              </a:solidFill>
            </a:endParaRPr>
          </a:p>
          <a:p>
            <a:pPr marL="29718" indent="0">
              <a:buNone/>
            </a:pPr>
            <a:r>
              <a:rPr lang="en-US" sz="2400" dirty="0">
                <a:solidFill>
                  <a:srgbClr val="001848"/>
                </a:solidFill>
              </a:rPr>
              <a:t>Amplification and readout structures can be optimized independently</a:t>
            </a:r>
          </a:p>
          <a:p>
            <a:pPr marL="29718" indent="0">
              <a:buNone/>
            </a:pPr>
            <a:endParaRPr lang="en-GB" sz="2400" dirty="0">
              <a:solidFill>
                <a:srgbClr val="001848"/>
              </a:solidFill>
            </a:endParaRPr>
          </a:p>
        </p:txBody>
      </p:sp>
      <p:pic>
        <p:nvPicPr>
          <p:cNvPr id="7" name="Picture 6">
            <a:extLst>
              <a:ext uri="{FF2B5EF4-FFF2-40B4-BE49-F238E27FC236}">
                <a16:creationId xmlns:a16="http://schemas.microsoft.com/office/drawing/2014/main" id="{EF4A5599-D8C0-9C1D-AFFA-7516C7DC3A5E}"/>
              </a:ext>
            </a:extLst>
          </p:cNvPr>
          <p:cNvPicPr>
            <a:picLocks noChangeAspect="1"/>
          </p:cNvPicPr>
          <p:nvPr/>
        </p:nvPicPr>
        <p:blipFill>
          <a:blip r:embed="rId2"/>
          <a:stretch>
            <a:fillRect/>
          </a:stretch>
        </p:blipFill>
        <p:spPr>
          <a:xfrm>
            <a:off x="1299134" y="2688559"/>
            <a:ext cx="4381308" cy="3263710"/>
          </a:xfrm>
          <a:prstGeom prst="rect">
            <a:avLst/>
          </a:prstGeom>
        </p:spPr>
      </p:pic>
      <p:pic>
        <p:nvPicPr>
          <p:cNvPr id="8" name="Picture 8">
            <a:extLst>
              <a:ext uri="{FF2B5EF4-FFF2-40B4-BE49-F238E27FC236}">
                <a16:creationId xmlns:a16="http://schemas.microsoft.com/office/drawing/2014/main" id="{A1F1856E-134A-A25E-A6D9-CD58D35A2A51}"/>
              </a:ext>
            </a:extLst>
          </p:cNvPr>
          <p:cNvPicPr>
            <a:picLocks noChangeAspect="1"/>
          </p:cNvPicPr>
          <p:nvPr/>
        </p:nvPicPr>
        <p:blipFill>
          <a:blip r:embed="rId3"/>
          <a:stretch>
            <a:fillRect/>
          </a:stretch>
        </p:blipFill>
        <p:spPr>
          <a:xfrm>
            <a:off x="5680442" y="2735601"/>
            <a:ext cx="4966036" cy="3169626"/>
          </a:xfrm>
          <a:prstGeom prst="rect">
            <a:avLst/>
          </a:prstGeom>
        </p:spPr>
      </p:pic>
    </p:spTree>
    <p:extLst>
      <p:ext uri="{BB962C8B-B14F-4D97-AF65-F5344CB8AC3E}">
        <p14:creationId xmlns:p14="http://schemas.microsoft.com/office/powerpoint/2010/main" val="3129907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GEM: Operation and Performance</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70860" y="6425586"/>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25</a:t>
            </a:fld>
            <a:endParaRPr lang="en-US" spc="-5" dirty="0"/>
          </a:p>
        </p:txBody>
      </p:sp>
      <p:pic>
        <p:nvPicPr>
          <p:cNvPr id="22" name="Image 3">
            <a:extLst>
              <a:ext uri="{FF2B5EF4-FFF2-40B4-BE49-F238E27FC236}">
                <a16:creationId xmlns:a16="http://schemas.microsoft.com/office/drawing/2014/main" id="{E22F7EF8-2FFB-F614-B930-1CCABBA31975}"/>
              </a:ext>
            </a:extLst>
          </p:cNvPr>
          <p:cNvPicPr>
            <a:picLocks noChangeAspect="1"/>
          </p:cNvPicPr>
          <p:nvPr/>
        </p:nvPicPr>
        <p:blipFill>
          <a:blip r:embed="rId2"/>
          <a:stretch>
            <a:fillRect/>
          </a:stretch>
        </p:blipFill>
        <p:spPr>
          <a:xfrm>
            <a:off x="809181" y="790714"/>
            <a:ext cx="5829814" cy="2525723"/>
          </a:xfrm>
          <a:prstGeom prst="rect">
            <a:avLst/>
          </a:prstGeom>
          <a:ln>
            <a:solidFill>
              <a:srgbClr val="FF0000"/>
            </a:solidFill>
          </a:ln>
        </p:spPr>
      </p:pic>
      <p:sp>
        <p:nvSpPr>
          <p:cNvPr id="27" name="TextBox 26">
            <a:extLst>
              <a:ext uri="{FF2B5EF4-FFF2-40B4-BE49-F238E27FC236}">
                <a16:creationId xmlns:a16="http://schemas.microsoft.com/office/drawing/2014/main" id="{FC6D4268-0A52-8BDE-4DD3-24BDAED918C9}"/>
              </a:ext>
            </a:extLst>
          </p:cNvPr>
          <p:cNvSpPr txBox="1"/>
          <p:nvPr/>
        </p:nvSpPr>
        <p:spPr>
          <a:xfrm>
            <a:off x="6934200" y="1609440"/>
            <a:ext cx="2819400" cy="379095"/>
          </a:xfrm>
          <a:prstGeom prst="rect">
            <a:avLst/>
          </a:prstGeom>
          <a:noFill/>
          <a:ln>
            <a:solidFill>
              <a:srgbClr val="FF0000"/>
            </a:solidFill>
          </a:ln>
        </p:spPr>
        <p:txBody>
          <a:bodyPr wrap="square">
            <a:spAutoFit/>
          </a:bodyPr>
          <a:lstStyle/>
          <a:p>
            <a:pPr marL="0" indent="0">
              <a:buNone/>
            </a:pPr>
            <a:r>
              <a:rPr lang="fr-FR" sz="1800" b="1" dirty="0">
                <a:solidFill>
                  <a:srgbClr val="00329E"/>
                </a:solidFill>
              </a:rPr>
              <a:t>Performance in single GEM</a:t>
            </a:r>
            <a:endParaRPr lang="fr-FR" sz="1400" b="1" dirty="0">
              <a:solidFill>
                <a:srgbClr val="00329E"/>
              </a:solidFill>
            </a:endParaRPr>
          </a:p>
        </p:txBody>
      </p:sp>
      <p:sp>
        <p:nvSpPr>
          <p:cNvPr id="28" name="Rectangle 27">
            <a:extLst>
              <a:ext uri="{FF2B5EF4-FFF2-40B4-BE49-F238E27FC236}">
                <a16:creationId xmlns:a16="http://schemas.microsoft.com/office/drawing/2014/main" id="{DC81D502-32A9-C324-5462-075E20521E88}"/>
              </a:ext>
            </a:extLst>
          </p:cNvPr>
          <p:cNvSpPr/>
          <p:nvPr/>
        </p:nvSpPr>
        <p:spPr>
          <a:xfrm>
            <a:off x="228600" y="5836643"/>
            <a:ext cx="10812291" cy="369332"/>
          </a:xfrm>
          <a:prstGeom prst="rect">
            <a:avLst/>
          </a:prstGeom>
          <a:ln>
            <a:solidFill>
              <a:srgbClr val="0432FF"/>
            </a:solidFill>
          </a:ln>
        </p:spPr>
        <p:txBody>
          <a:bodyPr wrap="square">
            <a:spAutoFit/>
          </a:bodyPr>
          <a:lstStyle/>
          <a:p>
            <a:pPr marL="29718" indent="0">
              <a:buNone/>
            </a:pPr>
            <a:r>
              <a:rPr lang="en-GB" dirty="0">
                <a:solidFill>
                  <a:srgbClr val="FF0000"/>
                </a:solidFill>
              </a:rPr>
              <a:t>Cascade of GEM electrodes, allows attaining higher gain  with each GEM at lower voltage; Discharges disfavoured</a:t>
            </a:r>
          </a:p>
        </p:txBody>
      </p:sp>
      <p:grpSp>
        <p:nvGrpSpPr>
          <p:cNvPr id="30" name="Group 29">
            <a:extLst>
              <a:ext uri="{FF2B5EF4-FFF2-40B4-BE49-F238E27FC236}">
                <a16:creationId xmlns:a16="http://schemas.microsoft.com/office/drawing/2014/main" id="{AB19C5AB-A3B4-A36C-97E3-10782D6277F5}"/>
              </a:ext>
            </a:extLst>
          </p:cNvPr>
          <p:cNvGrpSpPr/>
          <p:nvPr/>
        </p:nvGrpSpPr>
        <p:grpSpPr>
          <a:xfrm>
            <a:off x="795409" y="3495881"/>
            <a:ext cx="10101191" cy="2305095"/>
            <a:chOff x="338209" y="3532910"/>
            <a:chExt cx="10101191" cy="2305095"/>
          </a:xfrm>
        </p:grpSpPr>
        <p:pic>
          <p:nvPicPr>
            <p:cNvPr id="23" name="Picture 4" descr="Dgem scheme.tif                                                0000C1DBNEW G3                         B6F39FBC:">
              <a:extLst>
                <a:ext uri="{FF2B5EF4-FFF2-40B4-BE49-F238E27FC236}">
                  <a16:creationId xmlns:a16="http://schemas.microsoft.com/office/drawing/2014/main" id="{C47DCA01-AE4E-1EDE-6C58-77C46A0608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809" y="3725970"/>
              <a:ext cx="2961251" cy="195992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11" descr="TGEM SCHEMEB&amp;W.tif                                             0000C1DBNEW G3                         B6F39FBC:">
              <a:extLst>
                <a:ext uri="{FF2B5EF4-FFF2-40B4-BE49-F238E27FC236}">
                  <a16:creationId xmlns:a16="http://schemas.microsoft.com/office/drawing/2014/main" id="{52DDA226-33EC-FBAB-5770-C232F486FF1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67534" y="3657600"/>
              <a:ext cx="3090466" cy="1988054"/>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Image 2">
              <a:extLst>
                <a:ext uri="{FF2B5EF4-FFF2-40B4-BE49-F238E27FC236}">
                  <a16:creationId xmlns:a16="http://schemas.microsoft.com/office/drawing/2014/main" id="{2B57C295-BE8D-93BF-AB64-71F3A96A5CE0}"/>
                </a:ext>
              </a:extLst>
            </p:cNvPr>
            <p:cNvPicPr>
              <a:picLocks noChangeAspect="1"/>
            </p:cNvPicPr>
            <p:nvPr/>
          </p:nvPicPr>
          <p:blipFill>
            <a:blip r:embed="rId5"/>
            <a:stretch>
              <a:fillRect/>
            </a:stretch>
          </p:blipFill>
          <p:spPr>
            <a:xfrm>
              <a:off x="6866109" y="3659436"/>
              <a:ext cx="3344691" cy="2178569"/>
            </a:xfrm>
            <a:prstGeom prst="rect">
              <a:avLst/>
            </a:prstGeom>
          </p:spPr>
        </p:pic>
        <p:sp>
          <p:nvSpPr>
            <p:cNvPr id="29" name="Rectangle 28">
              <a:extLst>
                <a:ext uri="{FF2B5EF4-FFF2-40B4-BE49-F238E27FC236}">
                  <a16:creationId xmlns:a16="http://schemas.microsoft.com/office/drawing/2014/main" id="{EDB91F97-250D-2D03-CE77-A70AFA2C12CD}"/>
                </a:ext>
              </a:extLst>
            </p:cNvPr>
            <p:cNvSpPr/>
            <p:nvPr/>
          </p:nvSpPr>
          <p:spPr>
            <a:xfrm>
              <a:off x="338209" y="3532910"/>
              <a:ext cx="10101191" cy="2292188"/>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4378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GEM: Operation and Performance</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70860" y="6425586"/>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26</a:t>
            </a:fld>
            <a:endParaRPr lang="en-US" spc="-5" dirty="0"/>
          </a:p>
        </p:txBody>
      </p:sp>
      <p:sp>
        <p:nvSpPr>
          <p:cNvPr id="3" name="Text Box 23">
            <a:extLst>
              <a:ext uri="{FF2B5EF4-FFF2-40B4-BE49-F238E27FC236}">
                <a16:creationId xmlns:a16="http://schemas.microsoft.com/office/drawing/2014/main" id="{3A165E3B-AEFA-A294-C456-09DE1864072E}"/>
              </a:ext>
            </a:extLst>
          </p:cNvPr>
          <p:cNvSpPr txBox="1">
            <a:spLocks noChangeArrowheads="1"/>
          </p:cNvSpPr>
          <p:nvPr/>
        </p:nvSpPr>
        <p:spPr bwMode="auto">
          <a:xfrm rot="16200000">
            <a:off x="6039007" y="1865087"/>
            <a:ext cx="2365971" cy="523220"/>
          </a:xfrm>
          <a:prstGeom prst="rect">
            <a:avLst/>
          </a:prstGeom>
          <a:solidFill>
            <a:srgbClr val="EBF1DE"/>
          </a:solidFill>
          <a:ln>
            <a:noFill/>
          </a:ln>
          <a:effectLst/>
        </p:spPr>
        <p:txBody>
          <a:bodyPr wrap="square">
            <a:spAutoFit/>
          </a:bodyPr>
          <a:lstStyle/>
          <a:p>
            <a:r>
              <a:rPr lang="en-US" sz="1400" i="1" kern="1200" dirty="0">
                <a:solidFill>
                  <a:schemeClr val="tx1"/>
                </a:solidFill>
              </a:rPr>
              <a:t>M. </a:t>
            </a:r>
            <a:r>
              <a:rPr lang="en-US" sz="1400" i="1" kern="1200" dirty="0" err="1">
                <a:solidFill>
                  <a:schemeClr val="tx1"/>
                </a:solidFill>
              </a:rPr>
              <a:t>Alfonsi</a:t>
            </a:r>
            <a:r>
              <a:rPr lang="en-US" sz="1400" i="1" kern="1200" dirty="0">
                <a:solidFill>
                  <a:schemeClr val="tx1"/>
                </a:solidFill>
              </a:rPr>
              <a:t> et al, </a:t>
            </a:r>
            <a:r>
              <a:rPr lang="en-US" sz="1400" i="1" kern="1200" dirty="0" err="1">
                <a:solidFill>
                  <a:schemeClr val="tx1"/>
                </a:solidFill>
              </a:rPr>
              <a:t>Nucl</a:t>
            </a:r>
            <a:r>
              <a:rPr lang="en-US" sz="1400" i="1" kern="1200" dirty="0">
                <a:solidFill>
                  <a:schemeClr val="tx1"/>
                </a:solidFill>
              </a:rPr>
              <a:t>. Instr. and Meth. A535(2004)319 </a:t>
            </a:r>
          </a:p>
        </p:txBody>
      </p:sp>
      <p:grpSp>
        <p:nvGrpSpPr>
          <p:cNvPr id="4" name="Group 3">
            <a:extLst>
              <a:ext uri="{FF2B5EF4-FFF2-40B4-BE49-F238E27FC236}">
                <a16:creationId xmlns:a16="http://schemas.microsoft.com/office/drawing/2014/main" id="{77516BA2-C3A9-64F5-C7B6-7BF685BDD988}"/>
              </a:ext>
            </a:extLst>
          </p:cNvPr>
          <p:cNvGrpSpPr/>
          <p:nvPr/>
        </p:nvGrpSpPr>
        <p:grpSpPr>
          <a:xfrm>
            <a:off x="4053794" y="852949"/>
            <a:ext cx="2930464" cy="2576051"/>
            <a:chOff x="1751774" y="3952157"/>
            <a:chExt cx="3045112" cy="2770638"/>
          </a:xfrm>
        </p:grpSpPr>
        <p:pic>
          <p:nvPicPr>
            <p:cNvPr id="7" name="Picture 6">
              <a:extLst>
                <a:ext uri="{FF2B5EF4-FFF2-40B4-BE49-F238E27FC236}">
                  <a16:creationId xmlns:a16="http://schemas.microsoft.com/office/drawing/2014/main" id="{F97FD728-7FB4-9D39-BC6A-434082AF9B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10869"/>
            <a:stretch>
              <a:fillRect/>
            </a:stretch>
          </p:blipFill>
          <p:spPr bwMode="auto">
            <a:xfrm>
              <a:off x="1751774" y="3952157"/>
              <a:ext cx="3045112" cy="2770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TextBox 7">
              <a:extLst>
                <a:ext uri="{FF2B5EF4-FFF2-40B4-BE49-F238E27FC236}">
                  <a16:creationId xmlns:a16="http://schemas.microsoft.com/office/drawing/2014/main" id="{1D560258-8D2A-661C-8A3F-8F4338CBED72}"/>
                </a:ext>
              </a:extLst>
            </p:cNvPr>
            <p:cNvSpPr txBox="1"/>
            <p:nvPr/>
          </p:nvSpPr>
          <p:spPr>
            <a:xfrm>
              <a:off x="2347499" y="4145997"/>
              <a:ext cx="2154685" cy="307777"/>
            </a:xfrm>
            <a:prstGeom prst="rect">
              <a:avLst/>
            </a:prstGeom>
            <a:solidFill>
              <a:srgbClr val="FFFFFF"/>
            </a:solidFill>
          </p:spPr>
          <p:txBody>
            <a:bodyPr wrap="none" rtlCol="0">
              <a:spAutoFit/>
            </a:bodyPr>
            <a:lstStyle/>
            <a:p>
              <a:r>
                <a:rPr lang="en-US" sz="1400" dirty="0"/>
                <a:t>TRIPLE GEM  A-CO</a:t>
              </a:r>
              <a:r>
                <a:rPr lang="en-US" sz="1400" baseline="-25000" dirty="0"/>
                <a:t>2</a:t>
              </a:r>
              <a:r>
                <a:rPr lang="en-US" sz="1400" dirty="0"/>
                <a:t>-CF</a:t>
              </a:r>
              <a:r>
                <a:rPr lang="en-US" sz="1400" baseline="-25000" dirty="0"/>
                <a:t>4</a:t>
              </a:r>
              <a:endParaRPr lang="en-US" sz="1400" dirty="0"/>
            </a:p>
          </p:txBody>
        </p:sp>
      </p:grpSp>
      <p:sp>
        <p:nvSpPr>
          <p:cNvPr id="9" name="TextBox 8">
            <a:extLst>
              <a:ext uri="{FF2B5EF4-FFF2-40B4-BE49-F238E27FC236}">
                <a16:creationId xmlns:a16="http://schemas.microsoft.com/office/drawing/2014/main" id="{CD8D6F39-1EAC-FC22-0AEB-01B9DA1FDB9B}"/>
              </a:ext>
            </a:extLst>
          </p:cNvPr>
          <p:cNvSpPr txBox="1"/>
          <p:nvPr/>
        </p:nvSpPr>
        <p:spPr>
          <a:xfrm>
            <a:off x="5622070" y="1281007"/>
            <a:ext cx="1031051" cy="338554"/>
          </a:xfrm>
          <a:prstGeom prst="rect">
            <a:avLst/>
          </a:prstGeom>
          <a:solidFill>
            <a:schemeClr val="bg1"/>
          </a:solidFill>
        </p:spPr>
        <p:txBody>
          <a:bodyPr wrap="none" rtlCol="0">
            <a:spAutoFit/>
          </a:bodyPr>
          <a:lstStyle/>
          <a:p>
            <a:r>
              <a:rPr lang="en-US" sz="1600" b="1" dirty="0">
                <a:solidFill>
                  <a:srgbClr val="FF352A"/>
                </a:solidFill>
                <a:latin typeface="Symbol" charset="2"/>
                <a:cs typeface="Symbol" charset="2"/>
              </a:rPr>
              <a:t>s</a:t>
            </a:r>
            <a:r>
              <a:rPr lang="en-US" sz="1600" b="1" dirty="0">
                <a:solidFill>
                  <a:srgbClr val="FF352A"/>
                </a:solidFill>
              </a:rPr>
              <a:t> ~ 4.5 ns</a:t>
            </a:r>
          </a:p>
        </p:txBody>
      </p:sp>
      <p:pic>
        <p:nvPicPr>
          <p:cNvPr id="10" name="Picture 9" descr="06.png">
            <a:extLst>
              <a:ext uri="{FF2B5EF4-FFF2-40B4-BE49-F238E27FC236}">
                <a16:creationId xmlns:a16="http://schemas.microsoft.com/office/drawing/2014/main" id="{97B98A3D-46BE-6171-AC8E-16EEBA5F7884}"/>
              </a:ext>
            </a:extLst>
          </p:cNvPr>
          <p:cNvPicPr>
            <a:picLocks noChangeAspect="1"/>
          </p:cNvPicPr>
          <p:nvPr/>
        </p:nvPicPr>
        <p:blipFill>
          <a:blip r:embed="rId3" cstate="print"/>
          <a:stretch>
            <a:fillRect/>
          </a:stretch>
        </p:blipFill>
        <p:spPr>
          <a:xfrm>
            <a:off x="7657148" y="755675"/>
            <a:ext cx="3190875" cy="2735585"/>
          </a:xfrm>
          <a:prstGeom prst="rect">
            <a:avLst/>
          </a:prstGeom>
        </p:spPr>
      </p:pic>
      <p:sp>
        <p:nvSpPr>
          <p:cNvPr id="11" name="Rectangle 10">
            <a:extLst>
              <a:ext uri="{FF2B5EF4-FFF2-40B4-BE49-F238E27FC236}">
                <a16:creationId xmlns:a16="http://schemas.microsoft.com/office/drawing/2014/main" id="{40553FB8-B973-13BC-5E4B-8C738BDDA03E}"/>
              </a:ext>
            </a:extLst>
          </p:cNvPr>
          <p:cNvSpPr/>
          <p:nvPr/>
        </p:nvSpPr>
        <p:spPr>
          <a:xfrm rot="16200000">
            <a:off x="10279412" y="1458793"/>
            <a:ext cx="2489369" cy="1169551"/>
          </a:xfrm>
          <a:prstGeom prst="rect">
            <a:avLst/>
          </a:prstGeom>
          <a:solidFill>
            <a:srgbClr val="EEF4D8"/>
          </a:solidFill>
        </p:spPr>
        <p:txBody>
          <a:bodyPr wrap="square">
            <a:spAutoFit/>
          </a:bodyPr>
          <a:lstStyle/>
          <a:p>
            <a:r>
              <a:rPr lang="en-US" sz="1400" b="1" dirty="0"/>
              <a:t>CMS TECHNICAL DESIGN REPORT FOR</a:t>
            </a:r>
            <a:br>
              <a:rPr lang="en-US" sz="1400" b="1" dirty="0"/>
            </a:br>
            <a:r>
              <a:rPr lang="en-US" sz="1400" b="1" dirty="0"/>
              <a:t>THE MUON ENDCAP GEM UPGRADE </a:t>
            </a:r>
            <a:endParaRPr lang="en-US" sz="1400" dirty="0"/>
          </a:p>
          <a:p>
            <a:r>
              <a:rPr lang="en-US" sz="1400" dirty="0"/>
              <a:t>CMS-TDR-013</a:t>
            </a:r>
          </a:p>
        </p:txBody>
      </p:sp>
      <p:pic>
        <p:nvPicPr>
          <p:cNvPr id="12" name="Picture 11" descr="Chart&#10;&#10;Description automatically generated">
            <a:extLst>
              <a:ext uri="{FF2B5EF4-FFF2-40B4-BE49-F238E27FC236}">
                <a16:creationId xmlns:a16="http://schemas.microsoft.com/office/drawing/2014/main" id="{AC1AAAC9-37EE-A6DE-38F6-F1FF1D6DC9A4}"/>
              </a:ext>
            </a:extLst>
          </p:cNvPr>
          <p:cNvPicPr>
            <a:picLocks noChangeAspect="1"/>
          </p:cNvPicPr>
          <p:nvPr/>
        </p:nvPicPr>
        <p:blipFill>
          <a:blip r:embed="rId4"/>
          <a:stretch>
            <a:fillRect/>
          </a:stretch>
        </p:blipFill>
        <p:spPr>
          <a:xfrm>
            <a:off x="290719" y="3543383"/>
            <a:ext cx="2930464" cy="2465939"/>
          </a:xfrm>
          <a:prstGeom prst="rect">
            <a:avLst/>
          </a:prstGeom>
        </p:spPr>
      </p:pic>
      <p:sp>
        <p:nvSpPr>
          <p:cNvPr id="13" name="Rectangle 12">
            <a:extLst>
              <a:ext uri="{FF2B5EF4-FFF2-40B4-BE49-F238E27FC236}">
                <a16:creationId xmlns:a16="http://schemas.microsoft.com/office/drawing/2014/main" id="{1E74EEE2-C27F-1004-5CE8-5513664648FF}"/>
              </a:ext>
            </a:extLst>
          </p:cNvPr>
          <p:cNvSpPr/>
          <p:nvPr/>
        </p:nvSpPr>
        <p:spPr>
          <a:xfrm rot="16200000">
            <a:off x="6268862" y="4692388"/>
            <a:ext cx="2901756" cy="307777"/>
          </a:xfrm>
          <a:prstGeom prst="rect">
            <a:avLst/>
          </a:prstGeom>
          <a:solidFill>
            <a:srgbClr val="EEF4D8"/>
          </a:solidFill>
        </p:spPr>
        <p:txBody>
          <a:bodyPr wrap="none">
            <a:spAutoFit/>
          </a:bodyPr>
          <a:lstStyle/>
          <a:p>
            <a:r>
              <a:rPr lang="en-US" sz="1400" dirty="0"/>
              <a:t>M. Bianco 2020 </a:t>
            </a:r>
            <a:r>
              <a:rPr lang="en-US" sz="1400" i="1" dirty="0"/>
              <a:t>JINST</a:t>
            </a:r>
            <a:r>
              <a:rPr lang="en-US" sz="1400" dirty="0"/>
              <a:t> </a:t>
            </a:r>
            <a:r>
              <a:rPr lang="en-US" sz="1400" b="1" dirty="0"/>
              <a:t>15</a:t>
            </a:r>
            <a:r>
              <a:rPr lang="en-US" sz="1400" dirty="0"/>
              <a:t> C09045</a:t>
            </a:r>
          </a:p>
        </p:txBody>
      </p:sp>
      <p:sp>
        <p:nvSpPr>
          <p:cNvPr id="14" name="Rectangle 13">
            <a:extLst>
              <a:ext uri="{FF2B5EF4-FFF2-40B4-BE49-F238E27FC236}">
                <a16:creationId xmlns:a16="http://schemas.microsoft.com/office/drawing/2014/main" id="{8AB22068-F3D4-08FD-E1C9-57FC2B67A323}"/>
              </a:ext>
            </a:extLst>
          </p:cNvPr>
          <p:cNvSpPr/>
          <p:nvPr/>
        </p:nvSpPr>
        <p:spPr>
          <a:xfrm rot="16200000">
            <a:off x="10487024" y="4679124"/>
            <a:ext cx="2901756" cy="307777"/>
          </a:xfrm>
          <a:prstGeom prst="rect">
            <a:avLst/>
          </a:prstGeom>
          <a:solidFill>
            <a:srgbClr val="EEF4D8"/>
          </a:solidFill>
        </p:spPr>
        <p:txBody>
          <a:bodyPr wrap="none">
            <a:spAutoFit/>
          </a:bodyPr>
          <a:lstStyle/>
          <a:p>
            <a:r>
              <a:rPr lang="en-US" sz="1400" dirty="0"/>
              <a:t>M. Bianco 2020 </a:t>
            </a:r>
            <a:r>
              <a:rPr lang="en-US" sz="1400" i="1" dirty="0"/>
              <a:t>JINST</a:t>
            </a:r>
            <a:r>
              <a:rPr lang="en-US" sz="1400" dirty="0"/>
              <a:t> </a:t>
            </a:r>
            <a:r>
              <a:rPr lang="en-US" sz="1400" b="1" dirty="0"/>
              <a:t>15</a:t>
            </a:r>
            <a:r>
              <a:rPr lang="en-US" sz="1400" dirty="0"/>
              <a:t> C09045</a:t>
            </a:r>
          </a:p>
        </p:txBody>
      </p:sp>
      <p:sp>
        <p:nvSpPr>
          <p:cNvPr id="15" name="Rectangle 14">
            <a:extLst>
              <a:ext uri="{FF2B5EF4-FFF2-40B4-BE49-F238E27FC236}">
                <a16:creationId xmlns:a16="http://schemas.microsoft.com/office/drawing/2014/main" id="{C93F3815-8452-ACA1-187D-466CCCFB210A}"/>
              </a:ext>
            </a:extLst>
          </p:cNvPr>
          <p:cNvSpPr/>
          <p:nvPr/>
        </p:nvSpPr>
        <p:spPr>
          <a:xfrm rot="16200000">
            <a:off x="2009893" y="4634179"/>
            <a:ext cx="2489369" cy="307777"/>
          </a:xfrm>
          <a:prstGeom prst="rect">
            <a:avLst/>
          </a:prstGeom>
          <a:solidFill>
            <a:srgbClr val="EEF4D8"/>
          </a:solidFill>
        </p:spPr>
        <p:txBody>
          <a:bodyPr wrap="square">
            <a:spAutoFit/>
          </a:bodyPr>
          <a:lstStyle/>
          <a:p>
            <a:r>
              <a:rPr lang="en-US" sz="1400" dirty="0"/>
              <a:t>CMS-TDR-013</a:t>
            </a:r>
          </a:p>
        </p:txBody>
      </p:sp>
      <p:grpSp>
        <p:nvGrpSpPr>
          <p:cNvPr id="16" name="Group 15">
            <a:extLst>
              <a:ext uri="{FF2B5EF4-FFF2-40B4-BE49-F238E27FC236}">
                <a16:creationId xmlns:a16="http://schemas.microsoft.com/office/drawing/2014/main" id="{671A02D3-DAE4-65E7-B59D-E7CCBC96E9EF}"/>
              </a:ext>
            </a:extLst>
          </p:cNvPr>
          <p:cNvGrpSpPr/>
          <p:nvPr/>
        </p:nvGrpSpPr>
        <p:grpSpPr>
          <a:xfrm>
            <a:off x="4053794" y="3416619"/>
            <a:ext cx="2880092" cy="2846298"/>
            <a:chOff x="0" y="1479791"/>
            <a:chExt cx="5142796" cy="5029200"/>
          </a:xfrm>
        </p:grpSpPr>
        <p:pic>
          <p:nvPicPr>
            <p:cNvPr id="17" name="Picture 16">
              <a:extLst>
                <a:ext uri="{FF2B5EF4-FFF2-40B4-BE49-F238E27FC236}">
                  <a16:creationId xmlns:a16="http://schemas.microsoft.com/office/drawing/2014/main" id="{469CBF3A-FB92-36E4-24FD-6B0B1386E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79791"/>
              <a:ext cx="5142796" cy="5029200"/>
            </a:xfrm>
            <a:prstGeom prst="rect">
              <a:avLst/>
            </a:prstGeom>
          </p:spPr>
        </p:pic>
        <p:sp>
          <p:nvSpPr>
            <p:cNvPr id="18" name="Rectangle 17">
              <a:extLst>
                <a:ext uri="{FF2B5EF4-FFF2-40B4-BE49-F238E27FC236}">
                  <a16:creationId xmlns:a16="http://schemas.microsoft.com/office/drawing/2014/main" id="{3EAE9734-051C-55A8-44B8-5CAE63A5C084}"/>
                </a:ext>
              </a:extLst>
            </p:cNvPr>
            <p:cNvSpPr/>
            <p:nvPr/>
          </p:nvSpPr>
          <p:spPr>
            <a:xfrm>
              <a:off x="2438400" y="1479791"/>
              <a:ext cx="304800" cy="349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9" name="Picture 18">
            <a:extLst>
              <a:ext uri="{FF2B5EF4-FFF2-40B4-BE49-F238E27FC236}">
                <a16:creationId xmlns:a16="http://schemas.microsoft.com/office/drawing/2014/main" id="{870CEC01-1103-6295-30CD-9BD506DD6FE6}"/>
              </a:ext>
            </a:extLst>
          </p:cNvPr>
          <p:cNvPicPr>
            <a:picLocks/>
          </p:cNvPicPr>
          <p:nvPr/>
        </p:nvPicPr>
        <p:blipFill>
          <a:blip r:embed="rId6"/>
          <a:stretch>
            <a:fillRect/>
          </a:stretch>
        </p:blipFill>
        <p:spPr>
          <a:xfrm>
            <a:off x="8110063" y="3439221"/>
            <a:ext cx="3496581" cy="2857933"/>
          </a:xfrm>
          <a:prstGeom prst="rect">
            <a:avLst/>
          </a:prstGeom>
        </p:spPr>
      </p:pic>
      <p:pic>
        <p:nvPicPr>
          <p:cNvPr id="20" name="Picture 19" descr="Chart, box and whisker chart&#10;&#10;Description automatically generated">
            <a:extLst>
              <a:ext uri="{FF2B5EF4-FFF2-40B4-BE49-F238E27FC236}">
                <a16:creationId xmlns:a16="http://schemas.microsoft.com/office/drawing/2014/main" id="{2490CC5E-922A-7438-E6AA-AFEE083F0331}"/>
              </a:ext>
            </a:extLst>
          </p:cNvPr>
          <p:cNvPicPr>
            <a:picLocks noChangeAspect="1"/>
          </p:cNvPicPr>
          <p:nvPr/>
        </p:nvPicPr>
        <p:blipFill>
          <a:blip r:embed="rId7"/>
          <a:stretch>
            <a:fillRect/>
          </a:stretch>
        </p:blipFill>
        <p:spPr>
          <a:xfrm>
            <a:off x="303905" y="1002415"/>
            <a:ext cx="2851691" cy="2277118"/>
          </a:xfrm>
          <a:prstGeom prst="rect">
            <a:avLst/>
          </a:prstGeom>
        </p:spPr>
      </p:pic>
      <p:sp>
        <p:nvSpPr>
          <p:cNvPr id="21" name="Rectangle 20">
            <a:extLst>
              <a:ext uri="{FF2B5EF4-FFF2-40B4-BE49-F238E27FC236}">
                <a16:creationId xmlns:a16="http://schemas.microsoft.com/office/drawing/2014/main" id="{9D53DF03-829D-5458-ED2F-FA71D8316605}"/>
              </a:ext>
            </a:extLst>
          </p:cNvPr>
          <p:cNvSpPr/>
          <p:nvPr/>
        </p:nvSpPr>
        <p:spPr>
          <a:xfrm rot="16200000">
            <a:off x="2365159" y="1743256"/>
            <a:ext cx="2162469" cy="523220"/>
          </a:xfrm>
          <a:prstGeom prst="rect">
            <a:avLst/>
          </a:prstGeom>
          <a:solidFill>
            <a:srgbClr val="EEF4D8"/>
          </a:solidFill>
        </p:spPr>
        <p:txBody>
          <a:bodyPr wrap="square">
            <a:spAutoFit/>
          </a:bodyPr>
          <a:lstStyle/>
          <a:p>
            <a:r>
              <a:rPr lang="en-US" sz="1400" dirty="0"/>
              <a:t>V.N. </a:t>
            </a:r>
            <a:r>
              <a:rPr lang="en-US" sz="1400" dirty="0" err="1"/>
              <a:t>Kudryavtsev</a:t>
            </a:r>
            <a:r>
              <a:rPr lang="en-US" sz="1400" dirty="0"/>
              <a:t> et al 2020 JINST15 C05018</a:t>
            </a:r>
          </a:p>
        </p:txBody>
      </p:sp>
    </p:spTree>
    <p:extLst>
      <p:ext uri="{BB962C8B-B14F-4D97-AF65-F5344CB8AC3E}">
        <p14:creationId xmlns:p14="http://schemas.microsoft.com/office/powerpoint/2010/main" val="1840645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diagram of a diagram&#10;&#10;Description automatically generated">
            <a:extLst>
              <a:ext uri="{FF2B5EF4-FFF2-40B4-BE49-F238E27FC236}">
                <a16:creationId xmlns:a16="http://schemas.microsoft.com/office/drawing/2014/main" id="{BDB94C5E-4A65-4118-C74E-D1E37823A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627" y="762000"/>
            <a:ext cx="4232209" cy="3540840"/>
          </a:xfrm>
          <a:prstGeom prst="rect">
            <a:avLst/>
          </a:prstGeom>
        </p:spPr>
      </p:pic>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GEM: Discharge &amp; Ageing</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27</a:t>
            </a:fld>
            <a:endParaRPr lang="en-US" spc="-5" dirty="0"/>
          </a:p>
        </p:txBody>
      </p:sp>
      <p:pic>
        <p:nvPicPr>
          <p:cNvPr id="8" name="Picture 7">
            <a:extLst>
              <a:ext uri="{FF2B5EF4-FFF2-40B4-BE49-F238E27FC236}">
                <a16:creationId xmlns:a16="http://schemas.microsoft.com/office/drawing/2014/main" id="{17DFA9D1-71DB-0A9E-A2FE-946E1BA81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549" y="757147"/>
            <a:ext cx="3505200" cy="3304382"/>
          </a:xfrm>
          <a:prstGeom prst="rect">
            <a:avLst/>
          </a:prstGeom>
        </p:spPr>
      </p:pic>
      <p:sp>
        <p:nvSpPr>
          <p:cNvPr id="9" name="TextBox 8">
            <a:extLst>
              <a:ext uri="{FF2B5EF4-FFF2-40B4-BE49-F238E27FC236}">
                <a16:creationId xmlns:a16="http://schemas.microsoft.com/office/drawing/2014/main" id="{1AF91539-E3BE-7CB2-CE06-10C302E60DF0}"/>
              </a:ext>
            </a:extLst>
          </p:cNvPr>
          <p:cNvSpPr txBox="1"/>
          <p:nvPr/>
        </p:nvSpPr>
        <p:spPr>
          <a:xfrm>
            <a:off x="304800" y="4114800"/>
            <a:ext cx="3962400" cy="203132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Defects (or rarely very high charge density), can generate discharges at the level of GEM holes.</a:t>
            </a:r>
          </a:p>
          <a:p>
            <a:r>
              <a:rPr lang="en-US" sz="1400" dirty="0">
                <a:latin typeface="Times New Roman" panose="02020603050405020304" pitchFamily="18" charset="0"/>
                <a:cs typeface="Times New Roman" panose="02020603050405020304" pitchFamily="18" charset="0"/>
              </a:rPr>
              <a:t>If we exclude the possible FE damages, if not correctly protected, the  effect of the discharges is to modify the hole shape, making it larger (after hundreds of discharges) and leading to gain reduction. Problems can come from the sputtering of copper and polyamide around (and inside the hole) which could generate shorts. </a:t>
            </a:r>
          </a:p>
        </p:txBody>
      </p:sp>
      <p:sp>
        <p:nvSpPr>
          <p:cNvPr id="10" name="object 15">
            <a:extLst>
              <a:ext uri="{FF2B5EF4-FFF2-40B4-BE49-F238E27FC236}">
                <a16:creationId xmlns:a16="http://schemas.microsoft.com/office/drawing/2014/main" id="{849BB113-2ACD-2861-17C3-5A1EC9E7DB42}"/>
              </a:ext>
            </a:extLst>
          </p:cNvPr>
          <p:cNvSpPr txBox="1"/>
          <p:nvPr/>
        </p:nvSpPr>
        <p:spPr>
          <a:xfrm>
            <a:off x="4693602" y="4137991"/>
            <a:ext cx="2804795" cy="1734185"/>
          </a:xfrm>
          <a:prstGeom prst="rect">
            <a:avLst/>
          </a:prstGeom>
        </p:spPr>
        <p:txBody>
          <a:bodyPr vert="horz" wrap="square" lIns="0" tIns="12700" rIns="0" bIns="0" rtlCol="0">
            <a:spAutoFit/>
          </a:bodyPr>
          <a:lstStyle/>
          <a:p>
            <a:pPr marL="12700">
              <a:lnSpc>
                <a:spcPct val="100000"/>
              </a:lnSpc>
              <a:spcBef>
                <a:spcPts val="100"/>
              </a:spcBef>
            </a:pPr>
            <a:r>
              <a:rPr sz="1600" u="sng" spc="-5" dirty="0">
                <a:uFill>
                  <a:solidFill>
                    <a:srgbClr val="000000"/>
                  </a:solidFill>
                </a:uFill>
                <a:latin typeface="Times New Roman" panose="02020603050405020304" pitchFamily="18" charset="0"/>
                <a:cs typeface="Times New Roman" panose="02020603050405020304" pitchFamily="18" charset="0"/>
              </a:rPr>
              <a:t>Basic</a:t>
            </a:r>
            <a:r>
              <a:rPr sz="1600" u="sng" spc="-35" dirty="0">
                <a:uFill>
                  <a:solidFill>
                    <a:srgbClr val="000000"/>
                  </a:solidFill>
                </a:uFill>
                <a:latin typeface="Times New Roman" panose="02020603050405020304" pitchFamily="18" charset="0"/>
                <a:cs typeface="Times New Roman" panose="02020603050405020304" pitchFamily="18" charset="0"/>
              </a:rPr>
              <a:t> </a:t>
            </a:r>
            <a:r>
              <a:rPr sz="1600" u="sng" spc="-5" dirty="0">
                <a:uFill>
                  <a:solidFill>
                    <a:srgbClr val="000000"/>
                  </a:solidFill>
                </a:uFill>
                <a:latin typeface="Times New Roman" panose="02020603050405020304" pitchFamily="18" charset="0"/>
                <a:cs typeface="Times New Roman" panose="02020603050405020304" pitchFamily="18" charset="0"/>
              </a:rPr>
              <a:t>principle:</a:t>
            </a:r>
            <a:endParaRPr sz="1600" dirty="0">
              <a:latin typeface="Times New Roman" panose="02020603050405020304" pitchFamily="18" charset="0"/>
              <a:cs typeface="Times New Roman" panose="02020603050405020304" pitchFamily="18" charset="0"/>
            </a:endParaRPr>
          </a:p>
          <a:p>
            <a:pPr marL="298450" marR="5080" indent="-285750">
              <a:lnSpc>
                <a:spcPct val="99800"/>
              </a:lnSpc>
              <a:spcBef>
                <a:spcPts val="15"/>
              </a:spcBef>
              <a:buChar char="-"/>
              <a:tabLst>
                <a:tab pos="297815" algn="l"/>
                <a:tab pos="298450" algn="l"/>
              </a:tabLst>
            </a:pPr>
            <a:r>
              <a:rPr sz="1600" dirty="0">
                <a:latin typeface="Times New Roman" panose="02020603050405020304" pitchFamily="18" charset="0"/>
                <a:cs typeface="Times New Roman" panose="02020603050405020304" pitchFamily="18" charset="0"/>
              </a:rPr>
              <a:t>HV</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segments</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on</a:t>
            </a:r>
            <a:r>
              <a:rPr sz="1600" spc="-2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the top:</a:t>
            </a:r>
            <a:r>
              <a:rPr sz="1600" spc="-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GEM </a:t>
            </a:r>
            <a:r>
              <a:rPr sz="1600" spc="-34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protection</a:t>
            </a:r>
            <a:r>
              <a:rPr sz="1600" spc="-10" dirty="0">
                <a:latin typeface="Times New Roman" panose="02020603050405020304" pitchFamily="18" charset="0"/>
                <a:cs typeface="Times New Roman" panose="02020603050405020304" pitchFamily="18" charset="0"/>
              </a:rPr>
              <a:t> </a:t>
            </a:r>
            <a:r>
              <a:rPr sz="1600" spc="-15" dirty="0">
                <a:latin typeface="Times New Roman" panose="02020603050405020304" pitchFamily="18" charset="0"/>
                <a:cs typeface="Times New Roman" panose="02020603050405020304" pitchFamily="18" charset="0"/>
              </a:rPr>
              <a:t>against</a:t>
            </a:r>
            <a:r>
              <a:rPr sz="1600" spc="-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regular </a:t>
            </a:r>
            <a:r>
              <a:rPr sz="1600" spc="-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discharges</a:t>
            </a:r>
            <a:endParaRPr sz="1600" dirty="0">
              <a:latin typeface="Times New Roman" panose="02020603050405020304" pitchFamily="18" charset="0"/>
              <a:cs typeface="Times New Roman" panose="02020603050405020304" pitchFamily="18" charset="0"/>
            </a:endParaRPr>
          </a:p>
          <a:p>
            <a:pPr marL="298450" marR="117475" indent="-285750" algn="just">
              <a:lnSpc>
                <a:spcPts val="1930"/>
              </a:lnSpc>
              <a:spcBef>
                <a:spcPts val="35"/>
              </a:spcBef>
              <a:buChar char="-"/>
              <a:tabLst>
                <a:tab pos="298450" algn="l"/>
              </a:tabLst>
            </a:pPr>
            <a:r>
              <a:rPr sz="1600" dirty="0">
                <a:latin typeface="Times New Roman" panose="02020603050405020304" pitchFamily="18" charset="0"/>
                <a:cs typeface="Times New Roman" panose="02020603050405020304" pitchFamily="18" charset="0"/>
              </a:rPr>
              <a:t>HV </a:t>
            </a:r>
            <a:r>
              <a:rPr sz="1600" spc="-5" dirty="0">
                <a:latin typeface="Times New Roman" panose="02020603050405020304" pitchFamily="18" charset="0"/>
                <a:cs typeface="Times New Roman" panose="02020603050405020304" pitchFamily="18" charset="0"/>
              </a:rPr>
              <a:t>segments </a:t>
            </a:r>
            <a:r>
              <a:rPr sz="1600" dirty="0">
                <a:latin typeface="Times New Roman" panose="02020603050405020304" pitchFamily="18" charset="0"/>
                <a:cs typeface="Times New Roman" panose="02020603050405020304" pitchFamily="18" charset="0"/>
              </a:rPr>
              <a:t>on </a:t>
            </a:r>
            <a:r>
              <a:rPr sz="1600" spc="-5" dirty="0">
                <a:latin typeface="Times New Roman" panose="02020603050405020304" pitchFamily="18" charset="0"/>
                <a:cs typeface="Times New Roman" panose="02020603050405020304" pitchFamily="18" charset="0"/>
              </a:rPr>
              <a:t>the </a:t>
            </a:r>
            <a:r>
              <a:rPr sz="1600" spc="-10" dirty="0">
                <a:latin typeface="Times New Roman" panose="02020603050405020304" pitchFamily="18" charset="0"/>
                <a:cs typeface="Times New Roman" panose="02020603050405020304" pitchFamily="18" charset="0"/>
              </a:rPr>
              <a:t>bottom: </a:t>
            </a:r>
            <a:r>
              <a:rPr sz="1600" spc="-35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protection </a:t>
            </a:r>
            <a:r>
              <a:rPr sz="1600" spc="-15" dirty="0">
                <a:latin typeface="Times New Roman" panose="02020603050405020304" pitchFamily="18" charset="0"/>
                <a:cs typeface="Times New Roman" panose="02020603050405020304" pitchFamily="18" charset="0"/>
              </a:rPr>
              <a:t>against </a:t>
            </a:r>
            <a:r>
              <a:rPr sz="1600" spc="-10" dirty="0">
                <a:latin typeface="Times New Roman" panose="02020603050405020304" pitchFamily="18" charset="0"/>
                <a:cs typeface="Times New Roman" panose="02020603050405020304" pitchFamily="18" charset="0"/>
              </a:rPr>
              <a:t>discharge </a:t>
            </a:r>
            <a:r>
              <a:rPr sz="1600" spc="-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propagation</a:t>
            </a:r>
            <a:endParaRPr sz="16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5EF018A-6E47-2B31-10B2-AE7DA8BD6293}"/>
              </a:ext>
            </a:extLst>
          </p:cNvPr>
          <p:cNvPicPr>
            <a:picLocks noChangeAspect="1"/>
          </p:cNvPicPr>
          <p:nvPr/>
        </p:nvPicPr>
        <p:blipFill rotWithShape="1">
          <a:blip r:embed="rId4">
            <a:extLst>
              <a:ext uri="{28A0092B-C50C-407E-A947-70E740481C1C}">
                <a14:useLocalDpi xmlns:a14="http://schemas.microsoft.com/office/drawing/2010/main" val="0"/>
              </a:ext>
            </a:extLst>
          </a:blip>
          <a:srcRect r="36818" b="12097"/>
          <a:stretch/>
        </p:blipFill>
        <p:spPr>
          <a:xfrm>
            <a:off x="8610600" y="179958"/>
            <a:ext cx="2667000" cy="2782886"/>
          </a:xfrm>
          <a:prstGeom prst="rect">
            <a:avLst/>
          </a:prstGeom>
        </p:spPr>
      </p:pic>
      <p:pic>
        <p:nvPicPr>
          <p:cNvPr id="14" name="Picture 13">
            <a:extLst>
              <a:ext uri="{FF2B5EF4-FFF2-40B4-BE49-F238E27FC236}">
                <a16:creationId xmlns:a16="http://schemas.microsoft.com/office/drawing/2014/main" id="{5C4CD7E4-E201-DF3B-88A3-7B4CA9DD3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5647" y="2962844"/>
            <a:ext cx="4336511" cy="2518328"/>
          </a:xfrm>
          <a:prstGeom prst="rect">
            <a:avLst/>
          </a:prstGeom>
        </p:spPr>
      </p:pic>
      <p:sp>
        <p:nvSpPr>
          <p:cNvPr id="16" name="TextBox 15">
            <a:extLst>
              <a:ext uri="{FF2B5EF4-FFF2-40B4-BE49-F238E27FC236}">
                <a16:creationId xmlns:a16="http://schemas.microsoft.com/office/drawing/2014/main" id="{D8E4D390-77FE-A7B7-E441-2EA8C17B815D}"/>
              </a:ext>
            </a:extLst>
          </p:cNvPr>
          <p:cNvSpPr txBox="1"/>
          <p:nvPr/>
        </p:nvSpPr>
        <p:spPr>
          <a:xfrm>
            <a:off x="7807776" y="5419106"/>
            <a:ext cx="4480038" cy="830997"/>
          </a:xfrm>
          <a:prstGeom prst="rect">
            <a:avLst/>
          </a:prstGeom>
          <a:noFill/>
        </p:spPr>
        <p:txBody>
          <a:bodyPr wrap="square">
            <a:spAutoFit/>
          </a:bodyPr>
          <a:lstStyle/>
          <a:p>
            <a:pPr algn="ct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 Aachen irradiation/ageing tests, collected up to</a:t>
            </a:r>
            <a:b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8 C/cm</a:t>
            </a:r>
            <a:r>
              <a:rPr kumimoji="0" lang="en-US" sz="1600" b="0"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lang="en-US" sz="1600" dirty="0">
                <a:solidFill>
                  <a:prstClr val="black"/>
                </a:solidFill>
                <a:latin typeface="Times New Roman" panose="02020603050405020304" pitchFamily="18" charset="0"/>
                <a:cs typeface="Times New Roman" panose="02020603050405020304" pitchFamily="18" charset="0"/>
              </a:rPr>
              <a:t> on the </a:t>
            </a:r>
            <a:r>
              <a:rPr lang="en-US" sz="1600" b="1" dirty="0">
                <a:latin typeface="Times New Roman" panose="02020603050405020304" pitchFamily="18" charset="0"/>
                <a:cs typeface="Times New Roman" panose="02020603050405020304" pitchFamily="18" charset="0"/>
                <a:sym typeface="Wingdings" panose="05000000000000000000" pitchFamily="2" charset="2"/>
              </a:rPr>
              <a:t>ME0-CERN-0001 </a:t>
            </a:r>
            <a:r>
              <a:rPr lang="en-US" sz="1600" dirty="0">
                <a:latin typeface="Times New Roman" panose="02020603050405020304" pitchFamily="18" charset="0"/>
                <a:cs typeface="Times New Roman" panose="02020603050405020304" pitchFamily="18" charset="0"/>
                <a:sym typeface="Wingdings" panose="05000000000000000000" pitchFamily="2" charset="2"/>
              </a:rPr>
              <a:t>prototype.</a:t>
            </a:r>
            <a:b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chamber effective gain, has not been affected</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13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D211D-A6E7-B3C5-4444-3730487B474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Master of GEM</a:t>
            </a:r>
          </a:p>
        </p:txBody>
      </p:sp>
      <p:grpSp>
        <p:nvGrpSpPr>
          <p:cNvPr id="6" name="Group 5">
            <a:extLst>
              <a:ext uri="{FF2B5EF4-FFF2-40B4-BE49-F238E27FC236}">
                <a16:creationId xmlns:a16="http://schemas.microsoft.com/office/drawing/2014/main" id="{D4673AE4-6C32-65C6-854F-D05D304CE089}"/>
              </a:ext>
            </a:extLst>
          </p:cNvPr>
          <p:cNvGrpSpPr/>
          <p:nvPr/>
        </p:nvGrpSpPr>
        <p:grpSpPr>
          <a:xfrm>
            <a:off x="6301790" y="323724"/>
            <a:ext cx="3386553" cy="2592658"/>
            <a:chOff x="-168112" y="2308487"/>
            <a:chExt cx="5353721" cy="4109491"/>
          </a:xfrm>
        </p:grpSpPr>
        <p:grpSp>
          <p:nvGrpSpPr>
            <p:cNvPr id="7" name="Group 6">
              <a:extLst>
                <a:ext uri="{FF2B5EF4-FFF2-40B4-BE49-F238E27FC236}">
                  <a16:creationId xmlns:a16="http://schemas.microsoft.com/office/drawing/2014/main" id="{838EB238-F00A-BD61-70CE-84C9BB25EAEE}"/>
                </a:ext>
              </a:extLst>
            </p:cNvPr>
            <p:cNvGrpSpPr/>
            <p:nvPr/>
          </p:nvGrpSpPr>
          <p:grpSpPr>
            <a:xfrm>
              <a:off x="-168112" y="2756519"/>
              <a:ext cx="5353721" cy="3661459"/>
              <a:chOff x="3055926" y="2580549"/>
              <a:chExt cx="5698227" cy="3965946"/>
            </a:xfrm>
          </p:grpSpPr>
          <p:pic>
            <p:nvPicPr>
              <p:cNvPr id="10" name="Picture 9" descr="HerabGEM.jpg">
                <a:extLst>
                  <a:ext uri="{FF2B5EF4-FFF2-40B4-BE49-F238E27FC236}">
                    <a16:creationId xmlns:a16="http://schemas.microsoft.com/office/drawing/2014/main" id="{07555B61-BD9B-6F95-8E1B-11776FC98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5926" y="2580549"/>
                <a:ext cx="5698227" cy="3832757"/>
              </a:xfrm>
              <a:prstGeom prst="rect">
                <a:avLst/>
              </a:prstGeom>
            </p:spPr>
          </p:pic>
          <p:sp>
            <p:nvSpPr>
              <p:cNvPr id="12" name="TextBox 11">
                <a:extLst>
                  <a:ext uri="{FF2B5EF4-FFF2-40B4-BE49-F238E27FC236}">
                    <a16:creationId xmlns:a16="http://schemas.microsoft.com/office/drawing/2014/main" id="{45ECB344-D492-F6A1-47D7-D1F575D917A1}"/>
                  </a:ext>
                </a:extLst>
              </p:cNvPr>
              <p:cNvSpPr txBox="1"/>
              <p:nvPr/>
            </p:nvSpPr>
            <p:spPr>
              <a:xfrm flipH="1">
                <a:off x="5482656" y="5648198"/>
                <a:ext cx="1518441" cy="898297"/>
              </a:xfrm>
              <a:prstGeom prst="rect">
                <a:avLst/>
              </a:prstGeom>
              <a:noFill/>
              <a:ln>
                <a:noFill/>
              </a:ln>
            </p:spPr>
            <p:txBody>
              <a:bodyPr wrap="square" rtlCol="0">
                <a:spAutoFit/>
              </a:bodyPr>
              <a:lstStyle/>
              <a:p>
                <a:r>
                  <a:rPr lang="en-US" sz="1400" b="1" i="1" dirty="0">
                    <a:solidFill>
                      <a:schemeClr val="bg1"/>
                    </a:solidFill>
                  </a:rPr>
                  <a:t>Rui De Oliveira</a:t>
                </a:r>
              </a:p>
            </p:txBody>
          </p:sp>
        </p:grpSp>
        <p:sp>
          <p:nvSpPr>
            <p:cNvPr id="9" name="Rectangle 8">
              <a:extLst>
                <a:ext uri="{FF2B5EF4-FFF2-40B4-BE49-F238E27FC236}">
                  <a16:creationId xmlns:a16="http://schemas.microsoft.com/office/drawing/2014/main" id="{CB947391-11F6-F035-F8EC-5EB445B6C02E}"/>
                </a:ext>
              </a:extLst>
            </p:cNvPr>
            <p:cNvSpPr/>
            <p:nvPr/>
          </p:nvSpPr>
          <p:spPr>
            <a:xfrm>
              <a:off x="151485" y="2308487"/>
              <a:ext cx="4714532" cy="536625"/>
            </a:xfrm>
            <a:prstGeom prst="rect">
              <a:avLst/>
            </a:prstGeom>
          </p:spPr>
          <p:txBody>
            <a:bodyPr wrap="none">
              <a:spAutoFit/>
            </a:bodyPr>
            <a:lstStyle/>
            <a:p>
              <a:r>
                <a:rPr lang="en-US" sz="1600" dirty="0"/>
                <a:t>CERN’s Printed Circuit Workshop  </a:t>
              </a:r>
            </a:p>
          </p:txBody>
        </p:sp>
      </p:grpSp>
      <p:pic>
        <p:nvPicPr>
          <p:cNvPr id="4" name="Picture 3" descr="A picture containing wall, indoor&#10;&#10;Description automatically generated">
            <a:extLst>
              <a:ext uri="{FF2B5EF4-FFF2-40B4-BE49-F238E27FC236}">
                <a16:creationId xmlns:a16="http://schemas.microsoft.com/office/drawing/2014/main" id="{C6AAF5E0-0044-1784-9C75-49B5F9681240}"/>
              </a:ext>
            </a:extLst>
          </p:cNvPr>
          <p:cNvPicPr>
            <a:picLocks noChangeAspect="1"/>
          </p:cNvPicPr>
          <p:nvPr/>
        </p:nvPicPr>
        <p:blipFill>
          <a:blip r:embed="rId3"/>
          <a:stretch>
            <a:fillRect/>
          </a:stretch>
        </p:blipFill>
        <p:spPr>
          <a:xfrm>
            <a:off x="4185714" y="2896886"/>
            <a:ext cx="3809353" cy="2857015"/>
          </a:xfrm>
          <a:prstGeom prst="rect">
            <a:avLst/>
          </a:prstGeom>
        </p:spPr>
      </p:pic>
      <p:pic>
        <p:nvPicPr>
          <p:cNvPr id="23" name="Picture 22">
            <a:extLst>
              <a:ext uri="{FF2B5EF4-FFF2-40B4-BE49-F238E27FC236}">
                <a16:creationId xmlns:a16="http://schemas.microsoft.com/office/drawing/2014/main" id="{4A32D065-3B39-7D1A-EE4B-0DC19BF3E453}"/>
              </a:ext>
            </a:extLst>
          </p:cNvPr>
          <p:cNvPicPr>
            <a:picLocks noChangeAspect="1"/>
          </p:cNvPicPr>
          <p:nvPr/>
        </p:nvPicPr>
        <p:blipFill>
          <a:blip r:embed="rId4"/>
          <a:stretch>
            <a:fillRect/>
          </a:stretch>
        </p:blipFill>
        <p:spPr>
          <a:xfrm rot="10800000">
            <a:off x="8006287" y="2895600"/>
            <a:ext cx="3811067" cy="2858300"/>
          </a:xfrm>
          <a:prstGeom prst="rect">
            <a:avLst/>
          </a:prstGeom>
        </p:spPr>
      </p:pic>
      <p:sp>
        <p:nvSpPr>
          <p:cNvPr id="2" name="TextBox 1">
            <a:extLst>
              <a:ext uri="{FF2B5EF4-FFF2-40B4-BE49-F238E27FC236}">
                <a16:creationId xmlns:a16="http://schemas.microsoft.com/office/drawing/2014/main" id="{AC067119-A194-CAF7-8616-184F7CC4DF70}"/>
              </a:ext>
            </a:extLst>
          </p:cNvPr>
          <p:cNvSpPr txBox="1"/>
          <p:nvPr/>
        </p:nvSpPr>
        <p:spPr>
          <a:xfrm>
            <a:off x="4489828" y="5900811"/>
            <a:ext cx="7010476" cy="307777"/>
          </a:xfrm>
          <a:prstGeom prst="rect">
            <a:avLst/>
          </a:prstGeom>
          <a:solidFill>
            <a:srgbClr val="FFFF00"/>
          </a:solidFill>
          <a:ln>
            <a:solidFill>
              <a:srgbClr val="00329E"/>
            </a:solidFill>
          </a:ln>
        </p:spPr>
        <p:txBody>
          <a:bodyPr wrap="square">
            <a:spAutoFit/>
          </a:bodyPr>
          <a:lstStyle/>
          <a:p>
            <a:r>
              <a:rPr lang="en-US" sz="1400" dirty="0">
                <a:solidFill>
                  <a:srgbClr val="FFFF00"/>
                </a:solidFill>
                <a:latin typeface="Times New Roman" panose="02020603050405020304" pitchFamily="18" charset="0"/>
                <a:cs typeface="Times New Roman" panose="02020603050405020304" pitchFamily="18" charset="0"/>
                <a:hlinkClick r:id="rId5"/>
              </a:rPr>
              <a:t>https://</a:t>
            </a:r>
            <a:r>
              <a:rPr lang="en-US" sz="1400" dirty="0" err="1">
                <a:solidFill>
                  <a:srgbClr val="FFFF00"/>
                </a:solidFill>
                <a:latin typeface="Times New Roman" panose="02020603050405020304" pitchFamily="18" charset="0"/>
                <a:cs typeface="Times New Roman" panose="02020603050405020304" pitchFamily="18" charset="0"/>
                <a:hlinkClick r:id="rId5"/>
              </a:rPr>
              <a:t>indico.cern.ch</a:t>
            </a:r>
            <a:r>
              <a:rPr lang="en-US" sz="1400" dirty="0">
                <a:solidFill>
                  <a:srgbClr val="FFFF00"/>
                </a:solidFill>
                <a:latin typeface="Times New Roman" panose="02020603050405020304" pitchFamily="18" charset="0"/>
                <a:cs typeface="Times New Roman" panose="02020603050405020304" pitchFamily="18" charset="0"/>
                <a:hlinkClick r:id="rId5"/>
              </a:rPr>
              <a:t>/event/1175363/attachments/2477073/4252122/</a:t>
            </a:r>
            <a:r>
              <a:rPr lang="en-US" sz="1400" dirty="0" err="1">
                <a:solidFill>
                  <a:srgbClr val="FFFF00"/>
                </a:solidFill>
                <a:latin typeface="Times New Roman" panose="02020603050405020304" pitchFamily="18" charset="0"/>
                <a:cs typeface="Times New Roman" panose="02020603050405020304" pitchFamily="18" charset="0"/>
                <a:hlinkClick r:id="rId5"/>
              </a:rPr>
              <a:t>MBianco_CMS_GEM.pdf</a:t>
            </a:r>
            <a:endParaRPr lang="en-US" sz="1400" dirty="0">
              <a:solidFill>
                <a:srgbClr val="FFFF00"/>
              </a:solidFill>
              <a:latin typeface="Times New Roman" panose="02020603050405020304" pitchFamily="18" charset="0"/>
              <a:cs typeface="Times New Roman" panose="02020603050405020304" pitchFamily="18" charset="0"/>
            </a:endParaRPr>
          </a:p>
        </p:txBody>
      </p:sp>
      <p:grpSp>
        <p:nvGrpSpPr>
          <p:cNvPr id="5" name="object 6">
            <a:extLst>
              <a:ext uri="{FF2B5EF4-FFF2-40B4-BE49-F238E27FC236}">
                <a16:creationId xmlns:a16="http://schemas.microsoft.com/office/drawing/2014/main" id="{AE35816F-CD96-8DC3-16BB-157896752399}"/>
              </a:ext>
            </a:extLst>
          </p:cNvPr>
          <p:cNvGrpSpPr/>
          <p:nvPr/>
        </p:nvGrpSpPr>
        <p:grpSpPr>
          <a:xfrm>
            <a:off x="374646" y="777824"/>
            <a:ext cx="4603860" cy="3167114"/>
            <a:chOff x="6656779" y="0"/>
            <a:chExt cx="5535295" cy="3446779"/>
          </a:xfrm>
        </p:grpSpPr>
        <p:pic>
          <p:nvPicPr>
            <p:cNvPr id="8" name="object 7">
              <a:extLst>
                <a:ext uri="{FF2B5EF4-FFF2-40B4-BE49-F238E27FC236}">
                  <a16:creationId xmlns:a16="http://schemas.microsoft.com/office/drawing/2014/main" id="{A76CA18D-0831-05A0-2DC4-DB346FEA1E39}"/>
                </a:ext>
              </a:extLst>
            </p:cNvPr>
            <p:cNvPicPr/>
            <p:nvPr/>
          </p:nvPicPr>
          <p:blipFill>
            <a:blip r:embed="rId6" cstate="print"/>
            <a:stretch>
              <a:fillRect/>
            </a:stretch>
          </p:blipFill>
          <p:spPr>
            <a:xfrm>
              <a:off x="6656779" y="835079"/>
              <a:ext cx="4488335" cy="2611186"/>
            </a:xfrm>
            <a:prstGeom prst="rect">
              <a:avLst/>
            </a:prstGeom>
          </p:spPr>
        </p:pic>
        <p:pic>
          <p:nvPicPr>
            <p:cNvPr id="11" name="object 8">
              <a:extLst>
                <a:ext uri="{FF2B5EF4-FFF2-40B4-BE49-F238E27FC236}">
                  <a16:creationId xmlns:a16="http://schemas.microsoft.com/office/drawing/2014/main" id="{E88DC9E5-5198-7D1B-92F6-721FCBCC233E}"/>
                </a:ext>
              </a:extLst>
            </p:cNvPr>
            <p:cNvPicPr/>
            <p:nvPr/>
          </p:nvPicPr>
          <p:blipFill>
            <a:blip r:embed="rId7" cstate="print"/>
            <a:stretch>
              <a:fillRect/>
            </a:stretch>
          </p:blipFill>
          <p:spPr>
            <a:xfrm>
              <a:off x="10207751" y="0"/>
              <a:ext cx="1984246" cy="2004060"/>
            </a:xfrm>
            <a:prstGeom prst="rect">
              <a:avLst/>
            </a:prstGeom>
          </p:spPr>
        </p:pic>
        <p:pic>
          <p:nvPicPr>
            <p:cNvPr id="13" name="object 9">
              <a:extLst>
                <a:ext uri="{FF2B5EF4-FFF2-40B4-BE49-F238E27FC236}">
                  <a16:creationId xmlns:a16="http://schemas.microsoft.com/office/drawing/2014/main" id="{4945F603-989E-E018-9A2E-361B8F402D05}"/>
                </a:ext>
              </a:extLst>
            </p:cNvPr>
            <p:cNvPicPr/>
            <p:nvPr/>
          </p:nvPicPr>
          <p:blipFill>
            <a:blip r:embed="rId8" cstate="print"/>
            <a:stretch>
              <a:fillRect/>
            </a:stretch>
          </p:blipFill>
          <p:spPr>
            <a:xfrm>
              <a:off x="10402823" y="126492"/>
              <a:ext cx="1502664" cy="1502663"/>
            </a:xfrm>
            <a:prstGeom prst="rect">
              <a:avLst/>
            </a:prstGeom>
          </p:spPr>
        </p:pic>
      </p:grpSp>
      <p:sp>
        <p:nvSpPr>
          <p:cNvPr id="14" name="Footer Placeholder 4">
            <a:extLst>
              <a:ext uri="{FF2B5EF4-FFF2-40B4-BE49-F238E27FC236}">
                <a16:creationId xmlns:a16="http://schemas.microsoft.com/office/drawing/2014/main" id="{BBA5EFF3-E76A-4D93-432A-51BD11CBCD41}"/>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15" name="Slide Number Placeholder 14">
            <a:extLst>
              <a:ext uri="{FF2B5EF4-FFF2-40B4-BE49-F238E27FC236}">
                <a16:creationId xmlns:a16="http://schemas.microsoft.com/office/drawing/2014/main" id="{FEC2C72C-9F5C-21FF-257E-1C27F8F18D74}"/>
              </a:ext>
            </a:extLst>
          </p:cNvPr>
          <p:cNvSpPr>
            <a:spLocks noGrp="1"/>
          </p:cNvSpPr>
          <p:nvPr>
            <p:ph type="sldNum" sz="quarter" idx="7"/>
          </p:nvPr>
        </p:nvSpPr>
        <p:spPr/>
        <p:txBody>
          <a:bodyPr/>
          <a:lstStyle/>
          <a:p>
            <a:pPr marL="38100">
              <a:lnSpc>
                <a:spcPct val="100000"/>
              </a:lnSpc>
            </a:pPr>
            <a:fld id="{81D60167-4931-47E6-BA6A-407CBD079E47}" type="slidenum">
              <a:rPr lang="en-US" spc="-5" smtClean="0"/>
              <a:t>28</a:t>
            </a:fld>
            <a:endParaRPr lang="en-US" spc="-5" dirty="0"/>
          </a:p>
        </p:txBody>
      </p:sp>
    </p:spTree>
    <p:extLst>
      <p:ext uri="{BB962C8B-B14F-4D97-AF65-F5344CB8AC3E}">
        <p14:creationId xmlns:p14="http://schemas.microsoft.com/office/powerpoint/2010/main" val="191755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GEM: Improving segmentation technique</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29</a:t>
            </a:fld>
            <a:endParaRPr lang="en-US" spc="-5" dirty="0"/>
          </a:p>
        </p:txBody>
      </p:sp>
      <p:pic>
        <p:nvPicPr>
          <p:cNvPr id="3" name="Picture 2" descr="Graphical user interface, application&#10;&#10;Description automatically generated">
            <a:extLst>
              <a:ext uri="{FF2B5EF4-FFF2-40B4-BE49-F238E27FC236}">
                <a16:creationId xmlns:a16="http://schemas.microsoft.com/office/drawing/2014/main" id="{58D527A3-BC46-6D4F-39DE-6DEFA6E660F8}"/>
              </a:ext>
            </a:extLst>
          </p:cNvPr>
          <p:cNvPicPr>
            <a:picLocks noChangeAspect="1"/>
          </p:cNvPicPr>
          <p:nvPr/>
        </p:nvPicPr>
        <p:blipFill>
          <a:blip r:embed="rId2"/>
          <a:stretch>
            <a:fillRect/>
          </a:stretch>
        </p:blipFill>
        <p:spPr>
          <a:xfrm>
            <a:off x="395427" y="774629"/>
            <a:ext cx="10396538" cy="5308741"/>
          </a:xfrm>
          <a:prstGeom prst="rect">
            <a:avLst/>
          </a:prstGeom>
        </p:spPr>
      </p:pic>
    </p:spTree>
    <p:extLst>
      <p:ext uri="{BB962C8B-B14F-4D97-AF65-F5344CB8AC3E}">
        <p14:creationId xmlns:p14="http://schemas.microsoft.com/office/powerpoint/2010/main" val="315506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290193" y="1384341"/>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Why MPGD???</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TextBox 5">
            <a:extLst>
              <a:ext uri="{FF2B5EF4-FFF2-40B4-BE49-F238E27FC236}">
                <a16:creationId xmlns:a16="http://schemas.microsoft.com/office/drawing/2014/main" id="{431ED6E7-91FA-F4E4-7CB7-AD179EBD8F08}"/>
              </a:ext>
            </a:extLst>
          </p:cNvPr>
          <p:cNvSpPr txBox="1"/>
          <p:nvPr/>
        </p:nvSpPr>
        <p:spPr>
          <a:xfrm>
            <a:off x="395427" y="2100194"/>
            <a:ext cx="6553200" cy="4585871"/>
          </a:xfrm>
          <a:prstGeom prst="rect">
            <a:avLst/>
          </a:prstGeom>
          <a:noFill/>
        </p:spPr>
        <p:txBody>
          <a:bodyPr wrap="square">
            <a:spAutoFit/>
          </a:bodyPr>
          <a:lstStyle/>
          <a:p>
            <a:pPr marL="317500" lvl="0" algn="l" rtl="0">
              <a:spcBef>
                <a:spcPts val="0"/>
              </a:spcBef>
              <a:spcAft>
                <a:spcPts val="0"/>
              </a:spcAft>
              <a:buClr>
                <a:schemeClr val="accent1">
                  <a:lumMod val="75000"/>
                </a:schemeClr>
              </a:buClr>
              <a:buSzPct val="94000"/>
            </a:pPr>
            <a:r>
              <a:rPr lang="en-US" sz="2000" b="1" dirty="0">
                <a:solidFill>
                  <a:srgbClr val="00329E"/>
                </a:solidFill>
                <a:latin typeface="Times New Roman" panose="02020603050405020304" pitchFamily="18" charset="0"/>
                <a:cs typeface="Times New Roman" panose="02020603050405020304" pitchFamily="18" charset="0"/>
              </a:rPr>
              <a:t>Let’s try to summarize the previous slides:</a:t>
            </a:r>
          </a:p>
          <a:p>
            <a:pPr marL="317500" lvl="0" algn="l" rtl="0">
              <a:spcBef>
                <a:spcPts val="0"/>
              </a:spcBef>
              <a:spcAft>
                <a:spcPts val="0"/>
              </a:spcAft>
              <a:buClr>
                <a:schemeClr val="accent1">
                  <a:lumMod val="75000"/>
                </a:schemeClr>
              </a:buClr>
              <a:buSzPct val="94000"/>
            </a:pPr>
            <a:endParaRPr lang="en-US" sz="2000" dirty="0">
              <a:solidFill>
                <a:schemeClr val="dk1"/>
              </a:solidFill>
              <a:latin typeface="Times New Roman" panose="02020603050405020304" pitchFamily="18" charset="0"/>
              <a:cs typeface="Times New Roman" panose="02020603050405020304" pitchFamily="18" charset="0"/>
            </a:endParaRPr>
          </a:p>
          <a:p>
            <a:pPr marL="1117600" lvl="1" indent="-342900">
              <a:buClr>
                <a:schemeClr val="accent1">
                  <a:lumMod val="75000"/>
                </a:schemeClr>
              </a:buClr>
              <a:buSzPct val="94000"/>
              <a:buFont typeface="Arial" panose="020B0604020202020204" pitchFamily="34" charset="0"/>
              <a:buChar char="•"/>
            </a:pPr>
            <a:r>
              <a:rPr lang="en-US" sz="2000" dirty="0">
                <a:solidFill>
                  <a:schemeClr val="dk1"/>
                </a:solidFill>
                <a:latin typeface="Times New Roman" panose="02020603050405020304" pitchFamily="18" charset="0"/>
                <a:cs typeface="Times New Roman" panose="02020603050405020304" pitchFamily="18" charset="0"/>
              </a:rPr>
              <a:t>Complexity in mechanical construction</a:t>
            </a:r>
          </a:p>
          <a:p>
            <a:pPr marL="1117600" lvl="1" indent="-342900">
              <a:buClr>
                <a:schemeClr val="accent1">
                  <a:lumMod val="75000"/>
                </a:schemeClr>
              </a:buClr>
              <a:buSzPct val="94000"/>
              <a:buFont typeface="Arial" panose="020B0604020202020204" pitchFamily="34" charset="0"/>
              <a:buChar char="•"/>
            </a:pPr>
            <a:endParaRPr lang="en-US" sz="2000" dirty="0">
              <a:solidFill>
                <a:schemeClr val="dk1"/>
              </a:solidFill>
              <a:latin typeface="Times New Roman" panose="02020603050405020304" pitchFamily="18" charset="0"/>
              <a:cs typeface="Times New Roman" panose="02020603050405020304" pitchFamily="18" charset="0"/>
            </a:endParaRPr>
          </a:p>
          <a:p>
            <a:pPr marL="1117600" lvl="1" indent="-342900">
              <a:buClr>
                <a:schemeClr val="accent1">
                  <a:lumMod val="75000"/>
                </a:schemeClr>
              </a:buClr>
              <a:buSzPct val="94000"/>
              <a:buFont typeface="Arial" panose="020B0604020202020204" pitchFamily="34" charset="0"/>
              <a:buChar char="•"/>
            </a:pPr>
            <a:r>
              <a:rPr lang="en-US" sz="2000" dirty="0">
                <a:solidFill>
                  <a:schemeClr val="dk1"/>
                </a:solidFill>
                <a:latin typeface="Times New Roman" panose="02020603050405020304" pitchFamily="18" charset="0"/>
                <a:cs typeface="Times New Roman" panose="02020603050405020304" pitchFamily="18" charset="0"/>
              </a:rPr>
              <a:t>Resolution</a:t>
            </a:r>
          </a:p>
          <a:p>
            <a:pPr marL="1117600" lvl="1" indent="-342900">
              <a:buClr>
                <a:schemeClr val="accent1">
                  <a:lumMod val="75000"/>
                </a:schemeClr>
              </a:buClr>
              <a:buSzPct val="94000"/>
              <a:buFont typeface="Arial" panose="020B0604020202020204" pitchFamily="34" charset="0"/>
              <a:buChar char="•"/>
            </a:pPr>
            <a:endParaRPr lang="en-US" sz="2000" dirty="0">
              <a:solidFill>
                <a:schemeClr val="dk1"/>
              </a:solidFill>
              <a:latin typeface="Times New Roman" panose="02020603050405020304" pitchFamily="18" charset="0"/>
              <a:cs typeface="Times New Roman" panose="02020603050405020304" pitchFamily="18" charset="0"/>
            </a:endParaRPr>
          </a:p>
          <a:p>
            <a:pPr marL="1117600" lvl="1" indent="-342900">
              <a:buClr>
                <a:schemeClr val="accent1">
                  <a:lumMod val="75000"/>
                </a:schemeClr>
              </a:buClr>
              <a:buSzPct val="94000"/>
              <a:buFont typeface="Arial" panose="020B0604020202020204" pitchFamily="34" charset="0"/>
              <a:buChar char="•"/>
            </a:pPr>
            <a:r>
              <a:rPr lang="en-US" sz="2000" dirty="0">
                <a:solidFill>
                  <a:schemeClr val="dk1"/>
                </a:solidFill>
                <a:latin typeface="Times New Roman" panose="02020603050405020304" pitchFamily="18" charset="0"/>
                <a:cs typeface="Times New Roman" panose="02020603050405020304" pitchFamily="18" charset="0"/>
              </a:rPr>
              <a:t>Relative low rate capability</a:t>
            </a:r>
          </a:p>
          <a:p>
            <a:pPr marL="1117600" lvl="1" indent="-342900">
              <a:buClr>
                <a:schemeClr val="accent1">
                  <a:lumMod val="75000"/>
                </a:schemeClr>
              </a:buClr>
              <a:buSzPct val="94000"/>
              <a:buFont typeface="Arial" panose="020B0604020202020204" pitchFamily="34" charset="0"/>
              <a:buChar char="•"/>
            </a:pPr>
            <a:endParaRPr lang="en-US" sz="2000" dirty="0">
              <a:solidFill>
                <a:schemeClr val="dk1"/>
              </a:solidFill>
              <a:latin typeface="Times New Roman" panose="02020603050405020304" pitchFamily="18" charset="0"/>
              <a:cs typeface="Times New Roman" panose="02020603050405020304" pitchFamily="18" charset="0"/>
            </a:endParaRPr>
          </a:p>
          <a:p>
            <a:pPr marL="1117600" lvl="1" indent="-342900">
              <a:buClr>
                <a:schemeClr val="accent1">
                  <a:lumMod val="75000"/>
                </a:schemeClr>
              </a:buClr>
              <a:buSzPct val="94000"/>
              <a:buFont typeface="Arial" panose="020B0604020202020204" pitchFamily="34" charset="0"/>
              <a:buChar char="•"/>
            </a:pPr>
            <a:r>
              <a:rPr lang="en-US" sz="2000" dirty="0">
                <a:solidFill>
                  <a:schemeClr val="dk1"/>
                </a:solidFill>
                <a:latin typeface="Times New Roman" panose="02020603050405020304" pitchFamily="18" charset="0"/>
                <a:cs typeface="Times New Roman" panose="02020603050405020304" pitchFamily="18" charset="0"/>
              </a:rPr>
              <a:t>Ageing</a:t>
            </a:r>
          </a:p>
          <a:p>
            <a:pPr marL="317500" lvl="0" algn="l" rtl="0">
              <a:spcBef>
                <a:spcPts val="0"/>
              </a:spcBef>
              <a:spcAft>
                <a:spcPts val="0"/>
              </a:spcAft>
              <a:buClr>
                <a:schemeClr val="accent1">
                  <a:lumMod val="75000"/>
                </a:schemeClr>
              </a:buClr>
              <a:buSzPct val="94000"/>
            </a:pPr>
            <a:endParaRPr lang="en-US" sz="2000" b="1" dirty="0">
              <a:solidFill>
                <a:srgbClr val="00329E"/>
              </a:solidFill>
              <a:latin typeface="Times New Roman" panose="02020603050405020304" pitchFamily="18" charset="0"/>
              <a:cs typeface="Times New Roman" panose="02020603050405020304" pitchFamily="18" charset="0"/>
            </a:endParaRPr>
          </a:p>
          <a:p>
            <a:pPr marL="317500" lvl="0" algn="l" rtl="0">
              <a:spcBef>
                <a:spcPts val="0"/>
              </a:spcBef>
              <a:spcAft>
                <a:spcPts val="0"/>
              </a:spcAft>
              <a:buClr>
                <a:schemeClr val="accent1">
                  <a:lumMod val="75000"/>
                </a:schemeClr>
              </a:buClr>
              <a:buSzPct val="94000"/>
            </a:pPr>
            <a:r>
              <a:rPr lang="en-US" sz="2000" b="1" dirty="0">
                <a:solidFill>
                  <a:srgbClr val="00329E"/>
                </a:solidFill>
                <a:latin typeface="Times New Roman" panose="02020603050405020304" pitchFamily="18" charset="0"/>
                <a:cs typeface="Times New Roman" panose="02020603050405020304" pitchFamily="18" charset="0"/>
              </a:rPr>
              <a:t>A new family of detector (without wires) is needed!!!</a:t>
            </a:r>
          </a:p>
          <a:p>
            <a:pPr marL="317500" lvl="0" algn="l" rtl="0">
              <a:spcBef>
                <a:spcPts val="0"/>
              </a:spcBef>
              <a:spcAft>
                <a:spcPts val="0"/>
              </a:spcAft>
              <a:buClr>
                <a:schemeClr val="accent1">
                  <a:lumMod val="75000"/>
                </a:schemeClr>
              </a:buClr>
              <a:buSzPct val="94000"/>
            </a:pPr>
            <a:endParaRPr lang="en-US" dirty="0">
              <a:solidFill>
                <a:schemeClr val="dk1"/>
              </a:solidFill>
            </a:endParaRPr>
          </a:p>
          <a:p>
            <a:pPr marL="317500" lvl="0" algn="l" rtl="0">
              <a:spcBef>
                <a:spcPts val="0"/>
              </a:spcBef>
              <a:spcAft>
                <a:spcPts val="0"/>
              </a:spcAft>
              <a:buClr>
                <a:schemeClr val="accent1">
                  <a:lumMod val="75000"/>
                </a:schemeClr>
              </a:buClr>
              <a:buSzPct val="94000"/>
            </a:pPr>
            <a:endParaRPr lang="en-US" dirty="0">
              <a:solidFill>
                <a:schemeClr val="dk1"/>
              </a:solidFill>
            </a:endParaRPr>
          </a:p>
          <a:p>
            <a:pPr marL="317500" lvl="0" algn="l" rtl="0">
              <a:spcBef>
                <a:spcPts val="0"/>
              </a:spcBef>
              <a:spcAft>
                <a:spcPts val="0"/>
              </a:spcAft>
              <a:buClr>
                <a:schemeClr val="accent1">
                  <a:lumMod val="75000"/>
                </a:schemeClr>
              </a:buClr>
              <a:buSzPct val="94000"/>
            </a:pPr>
            <a:endParaRPr lang="en-US" sz="1800" dirty="0">
              <a:solidFill>
                <a:schemeClr val="dk1"/>
              </a:solidFill>
            </a:endParaRPr>
          </a:p>
          <a:p>
            <a:pPr marL="317500" lvl="0" algn="l" rtl="0">
              <a:spcBef>
                <a:spcPts val="0"/>
              </a:spcBef>
              <a:spcAft>
                <a:spcPts val="0"/>
              </a:spcAft>
              <a:buClr>
                <a:schemeClr val="accent1">
                  <a:lumMod val="75000"/>
                </a:schemeClr>
              </a:buClr>
              <a:buSzPct val="94000"/>
            </a:pPr>
            <a:endParaRPr lang="en-US" sz="1800" dirty="0">
              <a:solidFill>
                <a:schemeClr val="dk1"/>
              </a:solidFill>
            </a:endParaRPr>
          </a:p>
        </p:txBody>
      </p:sp>
      <p:sp>
        <p:nvSpPr>
          <p:cNvPr id="3" name="Slide Number Placeholder 2">
            <a:extLst>
              <a:ext uri="{FF2B5EF4-FFF2-40B4-BE49-F238E27FC236}">
                <a16:creationId xmlns:a16="http://schemas.microsoft.com/office/drawing/2014/main" id="{EE6147B6-BCDA-99E9-121B-9D635C6CE16E}"/>
              </a:ext>
            </a:extLst>
          </p:cNvPr>
          <p:cNvSpPr>
            <a:spLocks noGrp="1"/>
          </p:cNvSpPr>
          <p:nvPr>
            <p:ph type="sldNum" sz="quarter" idx="7"/>
          </p:nvPr>
        </p:nvSpPr>
        <p:spPr/>
        <p:txBody>
          <a:bodyPr/>
          <a:lstStyle/>
          <a:p>
            <a:pPr marL="38100">
              <a:lnSpc>
                <a:spcPct val="100000"/>
              </a:lnSpc>
            </a:pPr>
            <a:fld id="{81D60167-4931-47E6-BA6A-407CBD079E47}" type="slidenum">
              <a:rPr lang="en-US" spc="-5" smtClean="0"/>
              <a:t>3</a:t>
            </a:fld>
            <a:endParaRPr lang="en-US" spc="-5" dirty="0"/>
          </a:p>
        </p:txBody>
      </p:sp>
      <p:sp>
        <p:nvSpPr>
          <p:cNvPr id="5" name="Title 1">
            <a:extLst>
              <a:ext uri="{FF2B5EF4-FFF2-40B4-BE49-F238E27FC236}">
                <a16:creationId xmlns:a16="http://schemas.microsoft.com/office/drawing/2014/main" id="{C5462E67-FFCD-CEB7-B9AF-34D7714B3008}"/>
              </a:ext>
            </a:extLst>
          </p:cNvPr>
          <p:cNvSpPr txBox="1">
            <a:spLocks/>
          </p:cNvSpPr>
          <p:nvPr/>
        </p:nvSpPr>
        <p:spPr>
          <a:xfrm>
            <a:off x="395427" y="203149"/>
            <a:ext cx="5548173" cy="553998"/>
          </a:xfrm>
          <a:prstGeom prst="rect">
            <a:avLst/>
          </a:prstGeom>
        </p:spPr>
        <p:txBody>
          <a:bodyPr wrap="square" lIns="0" tIns="0" rIns="0" bIns="0">
            <a:spAutoFit/>
          </a:bodyPr>
          <a:lstStyle>
            <a:lvl1pPr>
              <a:defRPr sz="3600" b="1" i="0">
                <a:solidFill>
                  <a:srgbClr val="00339F"/>
                </a:solidFill>
                <a:latin typeface="Arial"/>
                <a:ea typeface="+mj-ea"/>
                <a:cs typeface="Arial"/>
              </a:defRPr>
            </a:lvl1pPr>
          </a:lstStyle>
          <a:p>
            <a:r>
              <a:rPr lang="en-US" kern="0"/>
              <a:t>… from the 3</a:t>
            </a:r>
            <a:r>
              <a:rPr lang="en-US" kern="0" baseline="30000"/>
              <a:t>rd</a:t>
            </a:r>
            <a:r>
              <a:rPr lang="en-US" kern="0"/>
              <a:t> lecture</a:t>
            </a:r>
            <a:endParaRPr lang="en-US" kern="0" dirty="0"/>
          </a:p>
        </p:txBody>
      </p:sp>
    </p:spTree>
    <p:extLst>
      <p:ext uri="{BB962C8B-B14F-4D97-AF65-F5344CB8AC3E}">
        <p14:creationId xmlns:p14="http://schemas.microsoft.com/office/powerpoint/2010/main" val="778239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8B4724FE-638B-876D-A5C9-C128ADA39D29}"/>
              </a:ext>
            </a:extLst>
          </p:cNvPr>
          <p:cNvPicPr>
            <a:picLocks noChangeAspect="1"/>
          </p:cNvPicPr>
          <p:nvPr/>
        </p:nvPicPr>
        <p:blipFill>
          <a:blip r:embed="rId2"/>
          <a:stretch>
            <a:fillRect/>
          </a:stretch>
        </p:blipFill>
        <p:spPr>
          <a:xfrm>
            <a:off x="921613" y="587385"/>
            <a:ext cx="9448800" cy="5129103"/>
          </a:xfrm>
          <a:prstGeom prst="rect">
            <a:avLst/>
          </a:prstGeom>
        </p:spPr>
      </p:pic>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GEM: Operation and Performance</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30</a:t>
            </a:fld>
            <a:endParaRPr lang="en-US" spc="-5" dirty="0"/>
          </a:p>
        </p:txBody>
      </p:sp>
      <p:sp>
        <p:nvSpPr>
          <p:cNvPr id="7" name="TextBox 6">
            <a:extLst>
              <a:ext uri="{FF2B5EF4-FFF2-40B4-BE49-F238E27FC236}">
                <a16:creationId xmlns:a16="http://schemas.microsoft.com/office/drawing/2014/main" id="{2E858838-BA91-18A2-6D60-F2A55607A133}"/>
              </a:ext>
            </a:extLst>
          </p:cNvPr>
          <p:cNvSpPr txBox="1"/>
          <p:nvPr/>
        </p:nvSpPr>
        <p:spPr>
          <a:xfrm>
            <a:off x="744967" y="5962838"/>
            <a:ext cx="9802092" cy="307777"/>
          </a:xfrm>
          <a:prstGeom prst="rect">
            <a:avLst/>
          </a:prstGeom>
          <a:solidFill>
            <a:srgbClr val="FFFF00"/>
          </a:solidFill>
          <a:ln>
            <a:solidFill>
              <a:srgbClr val="00329E"/>
            </a:solidFill>
          </a:ln>
        </p:spPr>
        <p:txBody>
          <a:bodyPr wrap="square">
            <a:spAutoFit/>
          </a:bodyPr>
          <a:lstStyle/>
          <a:p>
            <a:r>
              <a:rPr lang="en-US" sz="1400" dirty="0">
                <a:latin typeface="Times New Roman" panose="02020603050405020304" pitchFamily="18" charset="0"/>
                <a:cs typeface="Times New Roman" panose="02020603050405020304" pitchFamily="18" charset="0"/>
                <a:hlinkClick r:id="rId3"/>
              </a:rPr>
              <a:t>https://</a:t>
            </a:r>
            <a:r>
              <a:rPr lang="en-US" sz="1400" dirty="0" err="1">
                <a:latin typeface="Times New Roman" panose="02020603050405020304" pitchFamily="18" charset="0"/>
                <a:cs typeface="Times New Roman" panose="02020603050405020304" pitchFamily="18" charset="0"/>
                <a:hlinkClick r:id="rId3"/>
              </a:rPr>
              <a:t>indico.cern.ch</a:t>
            </a:r>
            <a:r>
              <a:rPr lang="en-US" sz="1400" dirty="0">
                <a:latin typeface="Times New Roman" panose="02020603050405020304" pitchFamily="18" charset="0"/>
                <a:cs typeface="Times New Roman" panose="02020603050405020304" pitchFamily="18" charset="0"/>
                <a:hlinkClick r:id="rId3"/>
              </a:rPr>
              <a:t>/event/1120714/contributions/4867134/attachments/2469534/4236245/MBianco_Poster_for_iWorid2022_V2.pdf</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291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4024-6030-8ADC-7BEF-404C0B0425DA}"/>
              </a:ext>
            </a:extLst>
          </p:cNvPr>
          <p:cNvSpPr>
            <a:spLocks noGrp="1"/>
          </p:cNvSpPr>
          <p:nvPr>
            <p:ph type="title"/>
          </p:nvPr>
        </p:nvSpPr>
        <p:spPr>
          <a:xfrm>
            <a:off x="399999" y="304801"/>
            <a:ext cx="8591601" cy="685800"/>
          </a:xfrm>
        </p:spPr>
        <p:txBody>
          <a:bodyPr/>
          <a:lstStyle/>
          <a:p>
            <a:r>
              <a:rPr lang="en-US" dirty="0"/>
              <a:t>The micro-Resistive Well detector</a:t>
            </a:r>
          </a:p>
        </p:txBody>
      </p:sp>
      <p:sp>
        <p:nvSpPr>
          <p:cNvPr id="4" name="Footer Placeholder 3">
            <a:extLst>
              <a:ext uri="{FF2B5EF4-FFF2-40B4-BE49-F238E27FC236}">
                <a16:creationId xmlns:a16="http://schemas.microsoft.com/office/drawing/2014/main" id="{EC5B655C-9385-0DFE-8D06-16EAB8827A61}"/>
              </a:ext>
            </a:extLst>
          </p:cNvPr>
          <p:cNvSpPr>
            <a:spLocks noGrp="1"/>
          </p:cNvSpPr>
          <p:nvPr>
            <p:ph type="ftr" sz="quarter" idx="5"/>
          </p:nvPr>
        </p:nvSpPr>
        <p:spPr>
          <a:xfrm>
            <a:off x="3276600" y="6363651"/>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7C5AD65-7292-EE18-D1A5-51FFE9C0A82F}"/>
              </a:ext>
            </a:extLst>
          </p:cNvPr>
          <p:cNvSpPr>
            <a:spLocks noGrp="1"/>
          </p:cNvSpPr>
          <p:nvPr>
            <p:ph type="sldNum" sz="quarter" idx="7"/>
          </p:nvPr>
        </p:nvSpPr>
        <p:spPr/>
        <p:txBody>
          <a:bodyPr/>
          <a:lstStyle/>
          <a:p>
            <a:pPr marL="38100">
              <a:lnSpc>
                <a:spcPct val="100000"/>
              </a:lnSpc>
            </a:pPr>
            <a:fld id="{81D60167-4931-47E6-BA6A-407CBD079E47}" type="slidenum">
              <a:rPr lang="en-US" spc="-5" smtClean="0"/>
              <a:t>31</a:t>
            </a:fld>
            <a:endParaRPr lang="en-US" spc="-5" dirty="0"/>
          </a:p>
        </p:txBody>
      </p:sp>
      <p:pic>
        <p:nvPicPr>
          <p:cNvPr id="7" name="Picture 6" descr="A document with text and black text&#10;&#10;Description automatically generated">
            <a:extLst>
              <a:ext uri="{FF2B5EF4-FFF2-40B4-BE49-F238E27FC236}">
                <a16:creationId xmlns:a16="http://schemas.microsoft.com/office/drawing/2014/main" id="{9120C35B-01D0-3336-0E51-4B149635A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762000"/>
            <a:ext cx="4876800" cy="5457371"/>
          </a:xfrm>
          <a:prstGeom prst="rect">
            <a:avLst/>
          </a:prstGeom>
        </p:spPr>
      </p:pic>
      <p:pic>
        <p:nvPicPr>
          <p:cNvPr id="9" name="Picture 8" descr="A person in a red jacket on a boat&#10;&#10;Description automatically generated">
            <a:extLst>
              <a:ext uri="{FF2B5EF4-FFF2-40B4-BE49-F238E27FC236}">
                <a16:creationId xmlns:a16="http://schemas.microsoft.com/office/drawing/2014/main" id="{19F30731-02D5-3E16-E318-F2327222A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301129"/>
            <a:ext cx="1814576" cy="1839208"/>
          </a:xfrm>
          <a:prstGeom prst="rect">
            <a:avLst/>
          </a:prstGeom>
          <a:ln>
            <a:solidFill>
              <a:srgbClr val="FF0000"/>
            </a:solidFill>
          </a:ln>
        </p:spPr>
      </p:pic>
      <p:sp>
        <p:nvSpPr>
          <p:cNvPr id="10" name="TextBox 9">
            <a:extLst>
              <a:ext uri="{FF2B5EF4-FFF2-40B4-BE49-F238E27FC236}">
                <a16:creationId xmlns:a16="http://schemas.microsoft.com/office/drawing/2014/main" id="{626D251F-CDD2-2B8C-7DFB-D22BFC827720}"/>
              </a:ext>
            </a:extLst>
          </p:cNvPr>
          <p:cNvSpPr txBox="1"/>
          <p:nvPr/>
        </p:nvSpPr>
        <p:spPr>
          <a:xfrm>
            <a:off x="10016144" y="2286000"/>
            <a:ext cx="1594287" cy="369332"/>
          </a:xfrm>
          <a:prstGeom prst="rect">
            <a:avLst/>
          </a:prstGeom>
          <a:noFill/>
        </p:spPr>
        <p:txBody>
          <a:bodyPr wrap="square">
            <a:spAutoFit/>
          </a:bodyPr>
          <a:lstStyle/>
          <a:p>
            <a:r>
              <a:rPr lang="en-US" b="1" dirty="0">
                <a:solidFill>
                  <a:srgbClr val="FF0000"/>
                </a:solidFill>
              </a:rPr>
              <a:t>G. Bencivenni</a:t>
            </a:r>
          </a:p>
        </p:txBody>
      </p:sp>
    </p:spTree>
    <p:extLst>
      <p:ext uri="{BB962C8B-B14F-4D97-AF65-F5344CB8AC3E}">
        <p14:creationId xmlns:p14="http://schemas.microsoft.com/office/powerpoint/2010/main" val="572239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dirty="0">
                <a:ea typeface="Verdana" pitchFamily="34" charset="0"/>
                <a:cs typeface="Calibri" pitchFamily="34" charset="0"/>
              </a:rPr>
              <a:t>The </a:t>
            </a:r>
            <a:r>
              <a:rPr lang="en-GB" dirty="0">
                <a:ea typeface="Verdana" pitchFamily="34" charset="0"/>
                <a:cs typeface="Calibri" pitchFamily="34" charset="0"/>
              </a:rPr>
              <a:t>µ</a:t>
            </a:r>
            <a:r>
              <a:rPr lang="en-US" dirty="0">
                <a:ea typeface="Verdana" pitchFamily="34" charset="0"/>
                <a:cs typeface="Calibri" pitchFamily="34" charset="0"/>
              </a:rPr>
              <a:t>-RWELL technology</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32</a:t>
            </a:fld>
            <a:endParaRPr lang="en-US" spc="-5" dirty="0"/>
          </a:p>
        </p:txBody>
      </p:sp>
      <p:sp>
        <p:nvSpPr>
          <p:cNvPr id="3" name="CasellaDiTesto 4">
            <a:extLst>
              <a:ext uri="{FF2B5EF4-FFF2-40B4-BE49-F238E27FC236}">
                <a16:creationId xmlns:a16="http://schemas.microsoft.com/office/drawing/2014/main" id="{19D12099-E5C2-E5BC-8B38-92B2305E9789}"/>
              </a:ext>
            </a:extLst>
          </p:cNvPr>
          <p:cNvSpPr txBox="1"/>
          <p:nvPr/>
        </p:nvSpPr>
        <p:spPr>
          <a:xfrm>
            <a:off x="152400" y="1554654"/>
            <a:ext cx="7168355" cy="1424994"/>
          </a:xfrm>
          <a:prstGeom prst="rect">
            <a:avLst/>
          </a:prstGeom>
          <a:noFill/>
        </p:spPr>
        <p:txBody>
          <a:bodyPr wrap="square" lIns="110605" tIns="55303" rIns="110605" bIns="55303">
            <a:spAutoFit/>
          </a:bodyPr>
          <a:lstStyle/>
          <a:p>
            <a:pPr>
              <a:defRPr/>
            </a:pPr>
            <a:r>
              <a:rPr lang="en-US" sz="1867" dirty="0">
                <a:latin typeface="Times New Roman" panose="02020603050405020304" pitchFamily="18" charset="0"/>
                <a:ea typeface="Verdana" pitchFamily="34" charset="0"/>
                <a:cs typeface="Times New Roman" panose="02020603050405020304" pitchFamily="18" charset="0"/>
              </a:rPr>
              <a:t>The device is composed of </a:t>
            </a:r>
            <a:r>
              <a:rPr lang="en-US" sz="1867" dirty="0">
                <a:latin typeface="Times New Roman" panose="02020603050405020304" pitchFamily="18" charset="0"/>
                <a:ea typeface="Verdana" pitchFamily="34" charset="0"/>
                <a:cs typeface="Times New Roman" panose="02020603050405020304" pitchFamily="18" charset="0"/>
                <a:sym typeface="Wingdings" panose="05000000000000000000" pitchFamily="2" charset="2"/>
              </a:rPr>
              <a:t>two elements:</a:t>
            </a:r>
          </a:p>
          <a:p>
            <a:pPr>
              <a:defRPr/>
            </a:pPr>
            <a:endParaRPr lang="en-US" sz="533" dirty="0">
              <a:latin typeface="Times New Roman" panose="02020603050405020304" pitchFamily="18" charset="0"/>
              <a:ea typeface="Verdana" pitchFamily="34" charset="0"/>
              <a:cs typeface="Times New Roman" panose="02020603050405020304" pitchFamily="18" charset="0"/>
              <a:sym typeface="Wingdings" panose="05000000000000000000" pitchFamily="2" charset="2"/>
            </a:endParaRPr>
          </a:p>
          <a:p>
            <a:pPr marL="380990" indent="-380990">
              <a:buFont typeface="Arial" pitchFamily="34" charset="0"/>
              <a:buChar char="•"/>
              <a:defRPr/>
            </a:pPr>
            <a:r>
              <a:rPr lang="en-US" sz="1867" dirty="0">
                <a:latin typeface="Times New Roman" panose="02020603050405020304" pitchFamily="18" charset="0"/>
                <a:ea typeface="Verdana" pitchFamily="34" charset="0"/>
                <a:cs typeface="Times New Roman" panose="02020603050405020304" pitchFamily="18" charset="0"/>
                <a:sym typeface="Wingdings" panose="05000000000000000000" pitchFamily="2" charset="2"/>
              </a:rPr>
              <a:t> </a:t>
            </a:r>
            <a:r>
              <a:rPr lang="en-GB" sz="1867" dirty="0">
                <a:solidFill>
                  <a:srgbClr val="00329E"/>
                </a:solidFill>
                <a:latin typeface="Times New Roman" panose="02020603050405020304" pitchFamily="18" charset="0"/>
                <a:ea typeface="Verdana" pitchFamily="34" charset="0"/>
                <a:cs typeface="Times New Roman" panose="02020603050405020304" pitchFamily="18" charset="0"/>
              </a:rPr>
              <a:t>µ</a:t>
            </a:r>
            <a:r>
              <a:rPr lang="en-US" sz="1867" dirty="0">
                <a:solidFill>
                  <a:srgbClr val="00329E"/>
                </a:solidFill>
                <a:latin typeface="Times New Roman" panose="02020603050405020304" pitchFamily="18" charset="0"/>
                <a:ea typeface="Verdana" pitchFamily="34" charset="0"/>
                <a:cs typeface="Times New Roman" panose="02020603050405020304" pitchFamily="18" charset="0"/>
              </a:rPr>
              <a:t>-RWELL_PCB</a:t>
            </a:r>
            <a:endParaRPr lang="en-US" sz="1867" dirty="0">
              <a:solidFill>
                <a:srgbClr val="00329E"/>
              </a:solidFill>
              <a:latin typeface="Times New Roman" panose="02020603050405020304" pitchFamily="18" charset="0"/>
              <a:ea typeface="Verdana" pitchFamily="34" charset="0"/>
              <a:cs typeface="Times New Roman" panose="02020603050405020304" pitchFamily="18" charset="0"/>
              <a:sym typeface="Wingdings" panose="05000000000000000000" pitchFamily="2" charset="2"/>
            </a:endParaRPr>
          </a:p>
          <a:p>
            <a:pPr marL="380990" indent="-380990">
              <a:buFont typeface="Arial" pitchFamily="34" charset="0"/>
              <a:buChar char="•"/>
              <a:defRPr/>
            </a:pPr>
            <a:r>
              <a:rPr lang="en-US" sz="1867" dirty="0">
                <a:solidFill>
                  <a:srgbClr val="00329E"/>
                </a:solidFill>
                <a:latin typeface="Times New Roman" panose="02020603050405020304" pitchFamily="18" charset="0"/>
                <a:ea typeface="Verdana" pitchFamily="34" charset="0"/>
                <a:cs typeface="Times New Roman" panose="02020603050405020304" pitchFamily="18" charset="0"/>
                <a:sym typeface="Wingdings" panose="05000000000000000000" pitchFamily="2" charset="2"/>
              </a:rPr>
              <a:t> drift/cathode PCB defining the gas gap</a:t>
            </a:r>
            <a:endParaRPr lang="en-US" sz="1867" dirty="0">
              <a:solidFill>
                <a:srgbClr val="00329E"/>
              </a:solidFill>
              <a:latin typeface="Times New Roman" panose="02020603050405020304" pitchFamily="18" charset="0"/>
              <a:ea typeface="Verdana" pitchFamily="34" charset="0"/>
              <a:cs typeface="Times New Roman" panose="02020603050405020304" pitchFamily="18" charset="0"/>
            </a:endParaRPr>
          </a:p>
          <a:p>
            <a:pPr>
              <a:defRPr/>
            </a:pPr>
            <a:endParaRPr lang="en-US" sz="533" dirty="0">
              <a:latin typeface="Times New Roman" panose="02020603050405020304" pitchFamily="18" charset="0"/>
              <a:ea typeface="Verdana" pitchFamily="34" charset="0"/>
              <a:cs typeface="Times New Roman" panose="02020603050405020304" pitchFamily="18" charset="0"/>
            </a:endParaRPr>
          </a:p>
          <a:p>
            <a:pPr>
              <a:defRPr/>
            </a:pPr>
            <a:r>
              <a:rPr lang="en-US" sz="1867" dirty="0">
                <a:latin typeface="Times New Roman" panose="02020603050405020304" pitchFamily="18" charset="0"/>
                <a:ea typeface="Verdana" pitchFamily="34" charset="0"/>
                <a:cs typeface="Times New Roman" panose="02020603050405020304" pitchFamily="18" charset="0"/>
              </a:rPr>
              <a:t> </a:t>
            </a:r>
            <a:r>
              <a:rPr lang="en-GB" sz="1867" dirty="0">
                <a:latin typeface="Times New Roman" panose="02020603050405020304" pitchFamily="18" charset="0"/>
                <a:ea typeface="Verdana" pitchFamily="34" charset="0"/>
                <a:cs typeface="Times New Roman" panose="02020603050405020304" pitchFamily="18" charset="0"/>
              </a:rPr>
              <a:t>µ</a:t>
            </a:r>
            <a:r>
              <a:rPr lang="en-US" sz="1867" dirty="0">
                <a:latin typeface="Times New Roman" panose="02020603050405020304" pitchFamily="18" charset="0"/>
                <a:ea typeface="Verdana" pitchFamily="34" charset="0"/>
                <a:cs typeface="Times New Roman" panose="02020603050405020304" pitchFamily="18" charset="0"/>
              </a:rPr>
              <a:t>-RWELL_PCB = amplification-stage </a:t>
            </a:r>
            <a:r>
              <a:rPr lang="en-US" sz="1867" dirty="0">
                <a:ea typeface="Verdana" pitchFamily="34" charset="0"/>
                <a:cs typeface="Calibri" pitchFamily="34" charset="0"/>
                <a:sym typeface="Symbol"/>
              </a:rPr>
              <a:t> </a:t>
            </a:r>
            <a:r>
              <a:rPr lang="en-US" sz="1867" dirty="0">
                <a:latin typeface="Times New Roman" panose="02020603050405020304" pitchFamily="18" charset="0"/>
                <a:ea typeface="Verdana" pitchFamily="34" charset="0"/>
                <a:cs typeface="Times New Roman" panose="02020603050405020304" pitchFamily="18" charset="0"/>
              </a:rPr>
              <a:t>resistive stage </a:t>
            </a:r>
            <a:r>
              <a:rPr lang="en-US" sz="1867" dirty="0">
                <a:latin typeface="Times New Roman" panose="02020603050405020304" pitchFamily="18" charset="0"/>
                <a:ea typeface="Verdana" pitchFamily="34" charset="0"/>
                <a:cs typeface="Times New Roman" panose="02020603050405020304" pitchFamily="18" charset="0"/>
                <a:sym typeface="Symbol"/>
              </a:rPr>
              <a:t> </a:t>
            </a:r>
            <a:r>
              <a:rPr lang="en-US" sz="1867" dirty="0">
                <a:latin typeface="Times New Roman" panose="02020603050405020304" pitchFamily="18" charset="0"/>
                <a:ea typeface="Verdana" pitchFamily="34" charset="0"/>
                <a:cs typeface="Times New Roman" panose="02020603050405020304" pitchFamily="18" charset="0"/>
              </a:rPr>
              <a:t>readout PCB</a:t>
            </a:r>
          </a:p>
        </p:txBody>
      </p:sp>
      <mc:AlternateContent xmlns:mc="http://schemas.openxmlformats.org/markup-compatibility/2006" xmlns:a14="http://schemas.microsoft.com/office/drawing/2010/main">
        <mc:Choice Requires="a14">
          <p:sp>
            <p:nvSpPr>
              <p:cNvPr id="4" name="TextBox 42">
                <a:extLst>
                  <a:ext uri="{FF2B5EF4-FFF2-40B4-BE49-F238E27FC236}">
                    <a16:creationId xmlns:a16="http://schemas.microsoft.com/office/drawing/2014/main" id="{60605F6B-4FF6-6B09-201B-6C431A0A1294}"/>
                  </a:ext>
                </a:extLst>
              </p:cNvPr>
              <p:cNvSpPr txBox="1"/>
              <p:nvPr/>
            </p:nvSpPr>
            <p:spPr>
              <a:xfrm>
                <a:off x="443886" y="4164622"/>
                <a:ext cx="7689594" cy="1323632"/>
              </a:xfrm>
              <a:prstGeom prst="rect">
                <a:avLst/>
              </a:prstGeom>
              <a:noFill/>
            </p:spPr>
            <p:txBody>
              <a:bodyPr wrap="square" rtlCol="0">
                <a:spAutoFit/>
              </a:bodyPr>
              <a:lstStyle/>
              <a:p>
                <a:pPr marL="380990" indent="-380990" algn="just">
                  <a:buFont typeface="Arial" pitchFamily="34" charset="0"/>
                  <a:buChar char="•"/>
                  <a:defRPr/>
                </a:pPr>
                <a:r>
                  <a:rPr lang="en-US" sz="1867" dirty="0">
                    <a:solidFill>
                      <a:schemeClr val="tx1"/>
                    </a:solidFill>
                    <a:latin typeface="Times New Roman" panose="02020603050405020304" pitchFamily="18" charset="0"/>
                    <a:ea typeface="Verdana" pitchFamily="34" charset="0"/>
                    <a:cs typeface="Times New Roman" panose="02020603050405020304" pitchFamily="18" charset="0"/>
                  </a:rPr>
                  <a:t>The “WELL” acts  as a multiplication channel  for the ionization produced in the gas of the drift gap</a:t>
                </a:r>
              </a:p>
              <a:p>
                <a:pPr algn="just">
                  <a:defRPr/>
                </a:pPr>
                <a:endParaRPr lang="en-US" sz="533" dirty="0">
                  <a:solidFill>
                    <a:schemeClr val="tx1"/>
                  </a:solidFill>
                  <a:latin typeface="Times New Roman" panose="02020603050405020304" pitchFamily="18" charset="0"/>
                  <a:ea typeface="Verdana" pitchFamily="34" charset="0"/>
                  <a:cs typeface="Times New Roman" panose="02020603050405020304" pitchFamily="18" charset="0"/>
                </a:endParaRPr>
              </a:p>
              <a:p>
                <a:pPr marL="380990" indent="-380990" algn="just">
                  <a:buFont typeface="Arial" pitchFamily="34" charset="0"/>
                  <a:buChar char="•"/>
                </a:pPr>
                <a:r>
                  <a:rPr lang="en-US" sz="1867" dirty="0">
                    <a:solidFill>
                      <a:schemeClr val="tx1"/>
                    </a:solidFill>
                    <a:latin typeface="Times New Roman" panose="02020603050405020304" pitchFamily="18" charset="0"/>
                    <a:ea typeface="Verdana" pitchFamily="34" charset="0"/>
                    <a:cs typeface="Times New Roman" panose="02020603050405020304" pitchFamily="18" charset="0"/>
                  </a:rPr>
                  <a:t>The charge induced on the resistive layer is spread with a time constant, </a:t>
                </a:r>
                <a14:m>
                  <m:oMath xmlns:m="http://schemas.openxmlformats.org/officeDocument/2006/math">
                    <m:r>
                      <a:rPr lang="el-GR" sz="1867" i="1" dirty="0">
                        <a:solidFill>
                          <a:schemeClr val="tx1"/>
                        </a:solidFill>
                        <a:latin typeface="Cambria Math" panose="02040503050406030204" pitchFamily="18" charset="0"/>
                        <a:ea typeface="Adobe Ming Std L" pitchFamily="18" charset="-128"/>
                        <a:cs typeface="Calibri" pitchFamily="34" charset="0"/>
                      </a:rPr>
                      <m:t>𝜏</m:t>
                    </m:r>
                    <m:r>
                      <a:rPr lang="el-GR" sz="1867" i="1" dirty="0">
                        <a:solidFill>
                          <a:schemeClr val="tx1"/>
                        </a:solidFill>
                        <a:latin typeface="Cambria Math" panose="02040503050406030204" pitchFamily="18" charset="0"/>
                        <a:ea typeface="Adobe Ming Std L" pitchFamily="18" charset="-128"/>
                        <a:cs typeface="Calibri" pitchFamily="34" charset="0"/>
                      </a:rPr>
                      <m:t> ~ </m:t>
                    </m:r>
                    <m:r>
                      <a:rPr lang="el-GR" sz="1867" i="1" dirty="0">
                        <a:solidFill>
                          <a:schemeClr val="tx1"/>
                        </a:solidFill>
                        <a:latin typeface="Cambria Math" panose="02040503050406030204" pitchFamily="18" charset="0"/>
                        <a:ea typeface="Adobe Ming Std L" pitchFamily="18" charset="-128"/>
                        <a:cs typeface="Calibri" pitchFamily="34" charset="0"/>
                      </a:rPr>
                      <m:t>𝜌</m:t>
                    </m:r>
                    <m:r>
                      <a:rPr lang="it-IT" sz="1867" i="1" dirty="0">
                        <a:solidFill>
                          <a:schemeClr val="tx1"/>
                        </a:solidFill>
                        <a:latin typeface="Cambria Math" panose="02040503050406030204" pitchFamily="18" charset="0"/>
                        <a:ea typeface="Adobe Ming Std L" pitchFamily="18" charset="-128"/>
                        <a:cs typeface="Calibri" pitchFamily="34" charset="0"/>
                        <a:sym typeface="Symbol"/>
                      </a:rPr>
                      <m:t></m:t>
                    </m:r>
                    <m:r>
                      <a:rPr lang="en-US" sz="1867" i="1" dirty="0">
                        <a:solidFill>
                          <a:schemeClr val="tx1"/>
                        </a:solidFill>
                        <a:latin typeface="Cambria Math" panose="02040503050406030204" pitchFamily="18" charset="0"/>
                        <a:ea typeface="Adobe Ming Std L" pitchFamily="18" charset="-128"/>
                        <a:cs typeface="Calibri" pitchFamily="34" charset="0"/>
                      </a:rPr>
                      <m:t>𝐶</m:t>
                    </m:r>
                    <m:r>
                      <a:rPr lang="en-US" sz="1867" i="1" dirty="0">
                        <a:solidFill>
                          <a:schemeClr val="tx1"/>
                        </a:solidFill>
                        <a:latin typeface="Cambria Math" panose="02040503050406030204" pitchFamily="18" charset="0"/>
                        <a:ea typeface="Adobe Ming Std L" pitchFamily="18" charset="-128"/>
                        <a:cs typeface="Calibri" pitchFamily="34" charset="0"/>
                      </a:rPr>
                      <m:t> </m:t>
                    </m:r>
                  </m:oMath>
                </a14:m>
                <a:endParaRPr lang="en-US" sz="1867" dirty="0">
                  <a:solidFill>
                    <a:schemeClr val="tx1"/>
                  </a:solidFill>
                  <a:latin typeface="Times New Roman" panose="02020603050405020304" pitchFamily="18" charset="0"/>
                  <a:ea typeface="Verdana" pitchFamily="34" charset="0"/>
                  <a:cs typeface="Times New Roman" panose="02020603050405020304" pitchFamily="18" charset="0"/>
                </a:endParaRPr>
              </a:p>
            </p:txBody>
          </p:sp>
        </mc:Choice>
        <mc:Fallback xmlns="">
          <p:sp>
            <p:nvSpPr>
              <p:cNvPr id="4" name="TextBox 42">
                <a:extLst>
                  <a:ext uri="{FF2B5EF4-FFF2-40B4-BE49-F238E27FC236}">
                    <a16:creationId xmlns:a16="http://schemas.microsoft.com/office/drawing/2014/main" id="{60605F6B-4FF6-6B09-201B-6C431A0A1294}"/>
                  </a:ext>
                </a:extLst>
              </p:cNvPr>
              <p:cNvSpPr txBox="1">
                <a:spLocks noRot="1" noChangeAspect="1" noMove="1" noResize="1" noEditPoints="1" noAdjustHandles="1" noChangeArrowheads="1" noChangeShapeType="1" noTextEdit="1"/>
              </p:cNvSpPr>
              <p:nvPr/>
            </p:nvSpPr>
            <p:spPr>
              <a:xfrm>
                <a:off x="443886" y="4164622"/>
                <a:ext cx="7689594" cy="1323632"/>
              </a:xfrm>
              <a:prstGeom prst="rect">
                <a:avLst/>
              </a:prstGeom>
              <a:blipFill>
                <a:blip r:embed="rId2"/>
                <a:stretch>
                  <a:fillRect l="-660" t="-1887" r="-660" b="-4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5A7D1E2-E172-2B40-BE2C-41CEA9C0C30A}"/>
                  </a:ext>
                </a:extLst>
              </p:cNvPr>
              <p:cNvSpPr txBox="1"/>
              <p:nvPr/>
            </p:nvSpPr>
            <p:spPr>
              <a:xfrm>
                <a:off x="810581" y="5609849"/>
                <a:ext cx="5077909" cy="416268"/>
              </a:xfrm>
              <a:prstGeom prst="rect">
                <a:avLst/>
              </a:prstGeom>
              <a:solidFill>
                <a:schemeClr val="bg1"/>
              </a:solidFill>
              <a:ln>
                <a:solidFill>
                  <a:srgbClr val="FF0000"/>
                </a:solidFill>
              </a:ln>
            </p:spPr>
            <p:txBody>
              <a:bodyPr wrap="square" rtlCol="0">
                <a:spAutoFit/>
              </a:bodyPr>
              <a:lstStyle/>
              <a:p>
                <a:pPr algn="ctr"/>
                <a14:m>
                  <m:oMath xmlns:m="http://schemas.openxmlformats.org/officeDocument/2006/math">
                    <m:r>
                      <a:rPr lang="it-IT" sz="1867" i="1" smtClean="0">
                        <a:solidFill>
                          <a:schemeClr val="tx1"/>
                        </a:solidFill>
                        <a:latin typeface="Cambria Math"/>
                      </a:rPr>
                      <m:t>𝐶</m:t>
                    </m:r>
                    <m:r>
                      <a:rPr lang="it-IT" sz="1867" i="1" smtClean="0">
                        <a:solidFill>
                          <a:schemeClr val="tx1"/>
                        </a:solidFill>
                        <a:latin typeface="Cambria Math"/>
                      </a:rPr>
                      <m:t>= </m:t>
                    </m:r>
                    <m:sSub>
                      <m:sSubPr>
                        <m:ctrlPr>
                          <a:rPr lang="it-IT" sz="1867" i="1">
                            <a:solidFill>
                              <a:schemeClr val="tx1"/>
                            </a:solidFill>
                            <a:latin typeface="Cambria Math" panose="02040503050406030204" pitchFamily="18" charset="0"/>
                          </a:rPr>
                        </m:ctrlPr>
                      </m:sSubPr>
                      <m:e>
                        <m:r>
                          <a:rPr lang="it-IT" sz="1867" i="1">
                            <a:solidFill>
                              <a:schemeClr val="tx1"/>
                            </a:solidFill>
                            <a:latin typeface="Cambria Math"/>
                            <a:ea typeface="Cambria Math"/>
                          </a:rPr>
                          <m:t>𝜀</m:t>
                        </m:r>
                      </m:e>
                      <m:sub>
                        <m:r>
                          <a:rPr lang="it-IT" sz="1867" i="1">
                            <a:solidFill>
                              <a:schemeClr val="tx1"/>
                            </a:solidFill>
                            <a:latin typeface="Cambria Math"/>
                          </a:rPr>
                          <m:t>0</m:t>
                        </m:r>
                      </m:sub>
                    </m:sSub>
                    <m:r>
                      <a:rPr lang="it-IT" sz="1867" i="1">
                        <a:solidFill>
                          <a:schemeClr val="tx1"/>
                        </a:solidFill>
                        <a:latin typeface="Cambria Math"/>
                        <a:ea typeface="Cambria Math"/>
                      </a:rPr>
                      <m:t>×</m:t>
                    </m:r>
                    <m:sSub>
                      <m:sSubPr>
                        <m:ctrlPr>
                          <a:rPr lang="it-IT" sz="1867" i="1">
                            <a:solidFill>
                              <a:schemeClr val="tx1"/>
                            </a:solidFill>
                            <a:latin typeface="Cambria Math" panose="02040503050406030204" pitchFamily="18" charset="0"/>
                            <a:ea typeface="Cambria Math"/>
                          </a:rPr>
                        </m:ctrlPr>
                      </m:sSubPr>
                      <m:e>
                        <m:r>
                          <a:rPr lang="it-IT" sz="1867" i="1">
                            <a:solidFill>
                              <a:schemeClr val="tx1"/>
                            </a:solidFill>
                            <a:latin typeface="Cambria Math"/>
                            <a:ea typeface="Cambria Math"/>
                          </a:rPr>
                          <m:t>𝜀</m:t>
                        </m:r>
                      </m:e>
                      <m:sub>
                        <m:r>
                          <a:rPr lang="it-IT" sz="1867" i="1">
                            <a:solidFill>
                              <a:schemeClr val="tx1"/>
                            </a:solidFill>
                            <a:latin typeface="Cambria Math"/>
                            <a:ea typeface="Cambria Math"/>
                          </a:rPr>
                          <m:t>𝑟</m:t>
                        </m:r>
                      </m:sub>
                    </m:sSub>
                    <m:r>
                      <a:rPr lang="it-IT" sz="1867" i="1">
                        <a:solidFill>
                          <a:schemeClr val="tx1"/>
                        </a:solidFill>
                        <a:latin typeface="Cambria Math"/>
                        <a:ea typeface="Cambria Math"/>
                      </a:rPr>
                      <m:t>×</m:t>
                    </m:r>
                    <m:box>
                      <m:boxPr>
                        <m:ctrlPr>
                          <a:rPr lang="it-IT" sz="1867" i="1">
                            <a:solidFill>
                              <a:schemeClr val="tx1"/>
                            </a:solidFill>
                            <a:latin typeface="Cambria Math" panose="02040503050406030204" pitchFamily="18" charset="0"/>
                            <a:ea typeface="Cambria Math"/>
                          </a:rPr>
                        </m:ctrlPr>
                      </m:boxPr>
                      <m:e>
                        <m:argPr>
                          <m:argSz m:val="-1"/>
                        </m:argPr>
                        <m:f>
                          <m:fPr>
                            <m:ctrlPr>
                              <a:rPr lang="it-IT" sz="1867" i="1">
                                <a:solidFill>
                                  <a:schemeClr val="tx1"/>
                                </a:solidFill>
                                <a:latin typeface="Cambria Math" panose="02040503050406030204" pitchFamily="18" charset="0"/>
                                <a:ea typeface="Cambria Math"/>
                              </a:rPr>
                            </m:ctrlPr>
                          </m:fPr>
                          <m:num>
                            <m:r>
                              <a:rPr lang="it-IT" sz="1867" i="1">
                                <a:solidFill>
                                  <a:schemeClr val="tx1"/>
                                </a:solidFill>
                                <a:latin typeface="Cambria Math"/>
                                <a:ea typeface="Cambria Math"/>
                              </a:rPr>
                              <m:t>𝑆</m:t>
                            </m:r>
                          </m:num>
                          <m:den>
                            <m:r>
                              <a:rPr lang="it-IT" sz="1867" i="1">
                                <a:solidFill>
                                  <a:schemeClr val="tx1"/>
                                </a:solidFill>
                                <a:latin typeface="Cambria Math"/>
                                <a:ea typeface="Cambria Math"/>
                              </a:rPr>
                              <m:t>𝑡</m:t>
                            </m:r>
                          </m:den>
                        </m:f>
                      </m:e>
                    </m:box>
                    <m:r>
                      <a:rPr lang="it-IT" sz="1867" i="1">
                        <a:solidFill>
                          <a:schemeClr val="tx1"/>
                        </a:solidFill>
                        <a:latin typeface="Cambria Math"/>
                        <a:ea typeface="Cambria Math"/>
                      </a:rPr>
                      <m:t>=35 </m:t>
                    </m:r>
                    <m:r>
                      <a:rPr lang="it-IT" sz="1867" i="1">
                        <a:solidFill>
                          <a:schemeClr val="tx1"/>
                        </a:solidFill>
                        <a:latin typeface="Cambria Math"/>
                        <a:ea typeface="Cambria Math"/>
                      </a:rPr>
                      <m:t>𝑝𝐹</m:t>
                    </m:r>
                    <m:r>
                      <a:rPr lang="it-IT" sz="1867" i="1">
                        <a:solidFill>
                          <a:schemeClr val="tx1"/>
                        </a:solidFill>
                        <a:latin typeface="Cambria Math"/>
                        <a:ea typeface="Cambria Math"/>
                      </a:rPr>
                      <m:t>×</m:t>
                    </m:r>
                    <m:r>
                      <a:rPr lang="it-IT" sz="1867" i="1">
                        <a:solidFill>
                          <a:schemeClr val="tx1"/>
                        </a:solidFill>
                        <a:latin typeface="Cambria Math"/>
                        <a:ea typeface="Cambria Math"/>
                      </a:rPr>
                      <m:t>𝑆</m:t>
                    </m:r>
                    <m:r>
                      <a:rPr lang="it-IT" sz="1867" i="1">
                        <a:solidFill>
                          <a:schemeClr val="tx1"/>
                        </a:solidFill>
                        <a:latin typeface="Cambria Math"/>
                        <a:ea typeface="Cambria Math"/>
                      </a:rPr>
                      <m:t>(</m:t>
                    </m:r>
                    <m:sSup>
                      <m:sSupPr>
                        <m:ctrlPr>
                          <a:rPr lang="it-IT" sz="1867" i="1">
                            <a:solidFill>
                              <a:schemeClr val="tx1"/>
                            </a:solidFill>
                            <a:latin typeface="Cambria Math" panose="02040503050406030204" pitchFamily="18" charset="0"/>
                            <a:ea typeface="Cambria Math"/>
                          </a:rPr>
                        </m:ctrlPr>
                      </m:sSupPr>
                      <m:e>
                        <m:r>
                          <a:rPr lang="it-IT" sz="1867" i="1">
                            <a:solidFill>
                              <a:schemeClr val="tx1"/>
                            </a:solidFill>
                            <a:latin typeface="Cambria Math"/>
                            <a:ea typeface="Cambria Math"/>
                          </a:rPr>
                          <m:t>𝑐𝑚</m:t>
                        </m:r>
                      </m:e>
                      <m:sup>
                        <m:r>
                          <a:rPr lang="it-IT" sz="1867" i="1">
                            <a:solidFill>
                              <a:schemeClr val="tx1"/>
                            </a:solidFill>
                            <a:latin typeface="Cambria Math"/>
                            <a:ea typeface="Cambria Math"/>
                          </a:rPr>
                          <m:t>2</m:t>
                        </m:r>
                      </m:sup>
                    </m:sSup>
                  </m:oMath>
                </a14:m>
                <a:r>
                  <a:rPr lang="en-GB" sz="1600" dirty="0">
                    <a:solidFill>
                      <a:schemeClr val="tx1"/>
                    </a:solidFill>
                    <a:latin typeface="Verdana" pitchFamily="34" charset="0"/>
                    <a:ea typeface="Verdana" pitchFamily="34" charset="0"/>
                    <a:cs typeface="Calibri" pitchFamily="34" charset="0"/>
                  </a:rPr>
                  <a:t> )</a:t>
                </a:r>
                <a:endParaRPr lang="en-GB" sz="1600" i="1" dirty="0">
                  <a:solidFill>
                    <a:schemeClr val="tx1"/>
                  </a:solidFill>
                  <a:latin typeface="Verdana" pitchFamily="34" charset="0"/>
                  <a:ea typeface="Verdana" pitchFamily="34" charset="0"/>
                  <a:cs typeface="Calibri" pitchFamily="34" charset="0"/>
                </a:endParaRPr>
              </a:p>
            </p:txBody>
          </p:sp>
        </mc:Choice>
        <mc:Fallback xmlns="">
          <p:sp>
            <p:nvSpPr>
              <p:cNvPr id="7" name="CasellaDiTesto 6">
                <a:extLst>
                  <a:ext uri="{FF2B5EF4-FFF2-40B4-BE49-F238E27FC236}">
                    <a16:creationId xmlns:a16="http://schemas.microsoft.com/office/drawing/2014/main" id="{F5A7D1E2-E172-2B40-BE2C-41CEA9C0C30A}"/>
                  </a:ext>
                </a:extLst>
              </p:cNvPr>
              <p:cNvSpPr txBox="1">
                <a:spLocks noRot="1" noChangeAspect="1" noMove="1" noResize="1" noEditPoints="1" noAdjustHandles="1" noChangeArrowheads="1" noChangeShapeType="1" noTextEdit="1"/>
              </p:cNvSpPr>
              <p:nvPr/>
            </p:nvSpPr>
            <p:spPr>
              <a:xfrm>
                <a:off x="810581" y="5609849"/>
                <a:ext cx="5077909" cy="416268"/>
              </a:xfrm>
              <a:prstGeom prst="rect">
                <a:avLst/>
              </a:prstGeom>
              <a:blipFill>
                <a:blip r:embed="rId3"/>
                <a:stretch>
                  <a:fillRect b="-5714"/>
                </a:stretch>
              </a:blipFill>
              <a:ln>
                <a:solidFill>
                  <a:srgbClr val="FF0000"/>
                </a:solidFill>
              </a:ln>
            </p:spPr>
            <p:txBody>
              <a:bodyPr/>
              <a:lstStyle/>
              <a:p>
                <a:r>
                  <a:rPr lang="en-US">
                    <a:noFill/>
                  </a:rPr>
                  <a:t> </a:t>
                </a:r>
              </a:p>
            </p:txBody>
          </p:sp>
        </mc:Fallback>
      </mc:AlternateContent>
      <p:pic>
        <p:nvPicPr>
          <p:cNvPr id="8" name="Google Shape;91;p18">
            <a:extLst>
              <a:ext uri="{FF2B5EF4-FFF2-40B4-BE49-F238E27FC236}">
                <a16:creationId xmlns:a16="http://schemas.microsoft.com/office/drawing/2014/main" id="{F853B229-599C-66D6-F12F-056366DFDAB3}"/>
              </a:ext>
            </a:extLst>
          </p:cNvPr>
          <p:cNvPicPr preferRelativeResize="0"/>
          <p:nvPr/>
        </p:nvPicPr>
        <p:blipFill>
          <a:blip r:embed="rId4">
            <a:alphaModFix/>
          </a:blip>
          <a:stretch>
            <a:fillRect/>
          </a:stretch>
        </p:blipFill>
        <p:spPr>
          <a:xfrm>
            <a:off x="7320755" y="1339740"/>
            <a:ext cx="4492615" cy="2453617"/>
          </a:xfrm>
          <a:prstGeom prst="rect">
            <a:avLst/>
          </a:prstGeom>
          <a:noFill/>
          <a:ln>
            <a:noFill/>
          </a:ln>
        </p:spPr>
      </p:pic>
      <p:pic>
        <p:nvPicPr>
          <p:cNvPr id="9" name="Immagine 8">
            <a:extLst>
              <a:ext uri="{FF2B5EF4-FFF2-40B4-BE49-F238E27FC236}">
                <a16:creationId xmlns:a16="http://schemas.microsoft.com/office/drawing/2014/main" id="{E9CBE79A-825F-D559-A409-D0456DC210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460" r="7032" b="11284"/>
          <a:stretch/>
        </p:blipFill>
        <p:spPr>
          <a:xfrm>
            <a:off x="8721408" y="4018301"/>
            <a:ext cx="3030553" cy="2007816"/>
          </a:xfrm>
          <a:prstGeom prst="rect">
            <a:avLst/>
          </a:prstGeom>
        </p:spPr>
      </p:pic>
      <p:sp>
        <p:nvSpPr>
          <p:cNvPr id="10" name="CasellaDiTesto 12">
            <a:extLst>
              <a:ext uri="{FF2B5EF4-FFF2-40B4-BE49-F238E27FC236}">
                <a16:creationId xmlns:a16="http://schemas.microsoft.com/office/drawing/2014/main" id="{6EB09A31-B249-897A-90FC-D87AF5163470}"/>
              </a:ext>
            </a:extLst>
          </p:cNvPr>
          <p:cNvSpPr txBox="1"/>
          <p:nvPr/>
        </p:nvSpPr>
        <p:spPr>
          <a:xfrm>
            <a:off x="503997" y="3271603"/>
            <a:ext cx="4626083" cy="420564"/>
          </a:xfrm>
          <a:prstGeom prst="rect">
            <a:avLst/>
          </a:prstGeom>
          <a:solidFill>
            <a:srgbClr val="00329E"/>
          </a:solidFill>
          <a:ln>
            <a:solidFill>
              <a:srgbClr val="FF0000"/>
            </a:solidFill>
          </a:ln>
        </p:spPr>
        <p:txBody>
          <a:bodyPr wrap="square" rtlCol="0">
            <a:spAutoFit/>
          </a:bodyPr>
          <a:lstStyle/>
          <a:p>
            <a:pPr algn="ctr"/>
            <a:r>
              <a:rPr lang="en" sz="2133" i="1" dirty="0">
                <a:solidFill>
                  <a:srgbClr val="FFFF00"/>
                </a:solidFill>
                <a:latin typeface="Times New Roman" panose="02020603050405020304" pitchFamily="18" charset="0"/>
                <a:ea typeface="Verdana" pitchFamily="34" charset="0"/>
                <a:cs typeface="Times New Roman" panose="02020603050405020304" pitchFamily="18" charset="0"/>
              </a:rPr>
              <a:t>large area &amp; flexible geometry</a:t>
            </a:r>
            <a:endParaRPr lang="en-US" sz="2133" dirty="0">
              <a:solidFill>
                <a:srgbClr val="FFFF00"/>
              </a:solidFill>
              <a:latin typeface="Times New Roman" panose="02020603050405020304" pitchFamily="18" charset="0"/>
              <a:ea typeface="Verdana" pitchFamily="34" charset="0"/>
              <a:cs typeface="Times New Roman" panose="02020603050405020304" pitchFamily="18" charset="0"/>
            </a:endParaRPr>
          </a:p>
        </p:txBody>
      </p:sp>
    </p:spTree>
    <p:extLst>
      <p:ext uri="{BB962C8B-B14F-4D97-AF65-F5344CB8AC3E}">
        <p14:creationId xmlns:p14="http://schemas.microsoft.com/office/powerpoint/2010/main" val="2986549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GB" dirty="0">
                <a:ea typeface="Verdana" pitchFamily="34" charset="0"/>
                <a:cs typeface="Calibri" pitchFamily="34" charset="0"/>
              </a:rPr>
              <a:t>µ</a:t>
            </a:r>
            <a:r>
              <a:rPr lang="en-US" dirty="0">
                <a:ea typeface="Verdana" pitchFamily="34" charset="0"/>
                <a:cs typeface="Calibri" pitchFamily="34" charset="0"/>
              </a:rPr>
              <a:t>-RWELL story</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33</a:t>
            </a:fld>
            <a:endParaRPr lang="en-US" spc="-5" dirty="0"/>
          </a:p>
        </p:txBody>
      </p:sp>
      <p:grpSp>
        <p:nvGrpSpPr>
          <p:cNvPr id="71" name="Group 70">
            <a:extLst>
              <a:ext uri="{FF2B5EF4-FFF2-40B4-BE49-F238E27FC236}">
                <a16:creationId xmlns:a16="http://schemas.microsoft.com/office/drawing/2014/main" id="{E1656613-49DC-F878-F66B-5E3BD06CBFB2}"/>
              </a:ext>
            </a:extLst>
          </p:cNvPr>
          <p:cNvGrpSpPr/>
          <p:nvPr/>
        </p:nvGrpSpPr>
        <p:grpSpPr>
          <a:xfrm>
            <a:off x="870164" y="990601"/>
            <a:ext cx="10501173" cy="5118676"/>
            <a:chOff x="870165" y="1556791"/>
            <a:chExt cx="9787658" cy="4552485"/>
          </a:xfrm>
        </p:grpSpPr>
        <p:grpSp>
          <p:nvGrpSpPr>
            <p:cNvPr id="3" name="object 2">
              <a:extLst>
                <a:ext uri="{FF2B5EF4-FFF2-40B4-BE49-F238E27FC236}">
                  <a16:creationId xmlns:a16="http://schemas.microsoft.com/office/drawing/2014/main" id="{F4EC3179-1338-51C1-2D06-94723DBC344B}"/>
                </a:ext>
              </a:extLst>
            </p:cNvPr>
            <p:cNvGrpSpPr/>
            <p:nvPr/>
          </p:nvGrpSpPr>
          <p:grpSpPr>
            <a:xfrm>
              <a:off x="2133600" y="2743200"/>
              <a:ext cx="8348345" cy="535940"/>
              <a:chOff x="1300521" y="2093582"/>
              <a:chExt cx="8348345" cy="535940"/>
            </a:xfrm>
          </p:grpSpPr>
          <p:sp>
            <p:nvSpPr>
              <p:cNvPr id="4" name="object 3">
                <a:extLst>
                  <a:ext uri="{FF2B5EF4-FFF2-40B4-BE49-F238E27FC236}">
                    <a16:creationId xmlns:a16="http://schemas.microsoft.com/office/drawing/2014/main" id="{B28A72D2-ACD6-DF4D-DF55-8E8F2815C51F}"/>
                  </a:ext>
                </a:extLst>
              </p:cNvPr>
              <p:cNvSpPr/>
              <p:nvPr/>
            </p:nvSpPr>
            <p:spPr>
              <a:xfrm>
                <a:off x="5011226" y="2112632"/>
                <a:ext cx="749300" cy="246379"/>
              </a:xfrm>
              <a:custGeom>
                <a:avLst/>
                <a:gdLst/>
                <a:ahLst/>
                <a:cxnLst/>
                <a:rect l="l" t="t" r="r" b="b"/>
                <a:pathLst>
                  <a:path w="749300" h="246380">
                    <a:moveTo>
                      <a:pt x="0" y="246221"/>
                    </a:moveTo>
                    <a:lnTo>
                      <a:pt x="425895" y="0"/>
                    </a:lnTo>
                    <a:lnTo>
                      <a:pt x="749165" y="0"/>
                    </a:lnTo>
                  </a:path>
                </a:pathLst>
              </a:custGeom>
              <a:ln w="38100">
                <a:solidFill>
                  <a:srgbClr val="00B0F0"/>
                </a:solidFill>
              </a:ln>
            </p:spPr>
            <p:txBody>
              <a:bodyPr wrap="square" lIns="0" tIns="0" rIns="0" bIns="0" rtlCol="0"/>
              <a:lstStyle/>
              <a:p>
                <a:endParaRPr/>
              </a:p>
            </p:txBody>
          </p:sp>
          <p:sp>
            <p:nvSpPr>
              <p:cNvPr id="7" name="object 4">
                <a:extLst>
                  <a:ext uri="{FF2B5EF4-FFF2-40B4-BE49-F238E27FC236}">
                    <a16:creationId xmlns:a16="http://schemas.microsoft.com/office/drawing/2014/main" id="{56E9B428-AD0D-65C9-461B-F7F30DA10657}"/>
                  </a:ext>
                </a:extLst>
              </p:cNvPr>
              <p:cNvSpPr/>
              <p:nvPr/>
            </p:nvSpPr>
            <p:spPr>
              <a:xfrm>
                <a:off x="1300521" y="2400536"/>
                <a:ext cx="8348345" cy="228600"/>
              </a:xfrm>
              <a:custGeom>
                <a:avLst/>
                <a:gdLst/>
                <a:ahLst/>
                <a:cxnLst/>
                <a:rect l="l" t="t" r="r" b="b"/>
                <a:pathLst>
                  <a:path w="8348345" h="228600">
                    <a:moveTo>
                      <a:pt x="8272589" y="76103"/>
                    </a:moveTo>
                    <a:lnTo>
                      <a:pt x="8157729" y="76103"/>
                    </a:lnTo>
                    <a:lnTo>
                      <a:pt x="8157922" y="152303"/>
                    </a:lnTo>
                    <a:lnTo>
                      <a:pt x="8119799" y="152400"/>
                    </a:lnTo>
                    <a:lnTo>
                      <a:pt x="8119992" y="228600"/>
                    </a:lnTo>
                    <a:lnTo>
                      <a:pt x="8348301" y="113719"/>
                    </a:lnTo>
                    <a:lnTo>
                      <a:pt x="8272589" y="76103"/>
                    </a:lnTo>
                    <a:close/>
                  </a:path>
                  <a:path w="8348345" h="228600">
                    <a:moveTo>
                      <a:pt x="8119605" y="76200"/>
                    </a:moveTo>
                    <a:lnTo>
                      <a:pt x="0" y="96800"/>
                    </a:lnTo>
                    <a:lnTo>
                      <a:pt x="194" y="173000"/>
                    </a:lnTo>
                    <a:lnTo>
                      <a:pt x="8119799" y="152400"/>
                    </a:lnTo>
                    <a:lnTo>
                      <a:pt x="8119605" y="76200"/>
                    </a:lnTo>
                    <a:close/>
                  </a:path>
                  <a:path w="8348345" h="228600">
                    <a:moveTo>
                      <a:pt x="8157729" y="76103"/>
                    </a:moveTo>
                    <a:lnTo>
                      <a:pt x="8119605" y="76200"/>
                    </a:lnTo>
                    <a:lnTo>
                      <a:pt x="8119799" y="152400"/>
                    </a:lnTo>
                    <a:lnTo>
                      <a:pt x="8157922" y="152303"/>
                    </a:lnTo>
                    <a:lnTo>
                      <a:pt x="8157729" y="76103"/>
                    </a:lnTo>
                    <a:close/>
                  </a:path>
                  <a:path w="8348345" h="228600">
                    <a:moveTo>
                      <a:pt x="8119412" y="0"/>
                    </a:moveTo>
                    <a:lnTo>
                      <a:pt x="8119605" y="76200"/>
                    </a:lnTo>
                    <a:lnTo>
                      <a:pt x="8272589" y="76103"/>
                    </a:lnTo>
                    <a:lnTo>
                      <a:pt x="8119412" y="0"/>
                    </a:lnTo>
                    <a:close/>
                  </a:path>
                </a:pathLst>
              </a:custGeom>
              <a:solidFill>
                <a:srgbClr val="000000"/>
              </a:solidFill>
            </p:spPr>
            <p:txBody>
              <a:bodyPr wrap="square" lIns="0" tIns="0" rIns="0" bIns="0" rtlCol="0"/>
              <a:lstStyle/>
              <a:p>
                <a:endParaRPr/>
              </a:p>
            </p:txBody>
          </p:sp>
        </p:grpSp>
        <p:sp>
          <p:nvSpPr>
            <p:cNvPr id="8" name="object 6">
              <a:extLst>
                <a:ext uri="{FF2B5EF4-FFF2-40B4-BE49-F238E27FC236}">
                  <a16:creationId xmlns:a16="http://schemas.microsoft.com/office/drawing/2014/main" id="{D08B4AC7-84A6-A315-A0A6-90760C0E4629}"/>
                </a:ext>
              </a:extLst>
            </p:cNvPr>
            <p:cNvSpPr txBox="1"/>
            <p:nvPr/>
          </p:nvSpPr>
          <p:spPr>
            <a:xfrm>
              <a:off x="4865279" y="1556897"/>
              <a:ext cx="4824730" cy="232410"/>
            </a:xfrm>
            <a:prstGeom prst="rect">
              <a:avLst/>
            </a:prstGeom>
            <a:ln w="12700">
              <a:solidFill>
                <a:srgbClr val="000000"/>
              </a:solidFill>
            </a:ln>
          </p:spPr>
          <p:txBody>
            <a:bodyPr vert="horz" wrap="square" lIns="0" tIns="45085" rIns="0" bIns="0" rtlCol="0">
              <a:spAutoFit/>
            </a:bodyPr>
            <a:lstStyle/>
            <a:p>
              <a:pPr algn="ctr">
                <a:lnSpc>
                  <a:spcPct val="100000"/>
                </a:lnSpc>
                <a:spcBef>
                  <a:spcPts val="355"/>
                </a:spcBef>
              </a:pPr>
              <a:r>
                <a:rPr sz="900" b="1" spc="5" dirty="0">
                  <a:latin typeface="Arial"/>
                  <a:cs typeface="Arial"/>
                </a:rPr>
                <a:t>R&amp;D</a:t>
              </a:r>
              <a:r>
                <a:rPr sz="900" b="1" spc="-10" dirty="0">
                  <a:latin typeface="Arial"/>
                  <a:cs typeface="Arial"/>
                </a:rPr>
                <a:t> </a:t>
              </a:r>
              <a:r>
                <a:rPr sz="900" b="1" dirty="0">
                  <a:latin typeface="Arial"/>
                  <a:cs typeface="Arial"/>
                </a:rPr>
                <a:t>on</a:t>
              </a:r>
              <a:r>
                <a:rPr sz="900" b="1" spc="-15" dirty="0">
                  <a:latin typeface="Arial"/>
                  <a:cs typeface="Arial"/>
                </a:rPr>
                <a:t> </a:t>
              </a:r>
              <a:r>
                <a:rPr sz="900" b="1" spc="-5" dirty="0">
                  <a:latin typeface="Arial"/>
                  <a:cs typeface="Arial"/>
                </a:rPr>
                <a:t>high-rate</a:t>
              </a:r>
              <a:r>
                <a:rPr sz="900" b="1" spc="-25" dirty="0">
                  <a:latin typeface="Arial"/>
                  <a:cs typeface="Arial"/>
                </a:rPr>
                <a:t> </a:t>
              </a:r>
              <a:r>
                <a:rPr sz="900" b="1" dirty="0">
                  <a:latin typeface="Arial"/>
                  <a:cs typeface="Arial"/>
                </a:rPr>
                <a:t>layout</a:t>
              </a:r>
              <a:endParaRPr sz="900">
                <a:latin typeface="Arial"/>
                <a:cs typeface="Arial"/>
              </a:endParaRPr>
            </a:p>
          </p:txBody>
        </p:sp>
        <p:sp>
          <p:nvSpPr>
            <p:cNvPr id="9" name="object 7">
              <a:extLst>
                <a:ext uri="{FF2B5EF4-FFF2-40B4-BE49-F238E27FC236}">
                  <a16:creationId xmlns:a16="http://schemas.microsoft.com/office/drawing/2014/main" id="{E991CE90-5DAE-3B9B-FBB2-2B9E3B24E0A2}"/>
                </a:ext>
              </a:extLst>
            </p:cNvPr>
            <p:cNvSpPr txBox="1"/>
            <p:nvPr/>
          </p:nvSpPr>
          <p:spPr>
            <a:xfrm>
              <a:off x="952796" y="1874406"/>
              <a:ext cx="1151890" cy="565150"/>
            </a:xfrm>
            <a:prstGeom prst="rect">
              <a:avLst/>
            </a:prstGeom>
          </p:spPr>
          <p:txBody>
            <a:bodyPr vert="horz" wrap="square" lIns="0" tIns="17145" rIns="0" bIns="0" rtlCol="0">
              <a:spAutoFit/>
            </a:bodyPr>
            <a:lstStyle/>
            <a:p>
              <a:pPr marL="12065" marR="5080" algn="ctr">
                <a:lnSpc>
                  <a:spcPct val="97500"/>
                </a:lnSpc>
                <a:spcBef>
                  <a:spcPts val="135"/>
                </a:spcBef>
              </a:pPr>
              <a:r>
                <a:rPr sz="1200" b="1" spc="-30" dirty="0">
                  <a:solidFill>
                    <a:srgbClr val="FF0000"/>
                  </a:solidFill>
                  <a:latin typeface="Arial"/>
                  <a:cs typeface="Arial"/>
                </a:rPr>
                <a:t>N</a:t>
              </a:r>
              <a:r>
                <a:rPr sz="1200" b="1" spc="-20" dirty="0">
                  <a:solidFill>
                    <a:srgbClr val="FF0000"/>
                  </a:solidFill>
                  <a:latin typeface="Arial"/>
                  <a:cs typeface="Arial"/>
                </a:rPr>
                <a:t>e</a:t>
              </a:r>
              <a:r>
                <a:rPr sz="1200" b="1" dirty="0">
                  <a:solidFill>
                    <a:srgbClr val="FF0000"/>
                  </a:solidFill>
                  <a:latin typeface="Arial"/>
                  <a:cs typeface="Arial"/>
                </a:rPr>
                <a:t>w</a:t>
              </a:r>
              <a:r>
                <a:rPr sz="1200" b="1" spc="-45" dirty="0">
                  <a:solidFill>
                    <a:srgbClr val="FF0000"/>
                  </a:solidFill>
                  <a:latin typeface="Arial"/>
                  <a:cs typeface="Arial"/>
                </a:rPr>
                <a:t> </a:t>
              </a:r>
              <a:r>
                <a:rPr sz="1200" b="1" spc="-40" dirty="0">
                  <a:solidFill>
                    <a:srgbClr val="FF0000"/>
                  </a:solidFill>
                  <a:latin typeface="Arial"/>
                  <a:cs typeface="Arial"/>
                </a:rPr>
                <a:t>M</a:t>
              </a:r>
              <a:r>
                <a:rPr sz="1200" b="1" spc="-30" dirty="0">
                  <a:solidFill>
                    <a:srgbClr val="FF0000"/>
                  </a:solidFill>
                  <a:latin typeface="Arial"/>
                  <a:cs typeface="Arial"/>
                </a:rPr>
                <a:t>P</a:t>
              </a:r>
              <a:r>
                <a:rPr sz="1200" b="1" spc="-35" dirty="0">
                  <a:solidFill>
                    <a:srgbClr val="FF0000"/>
                  </a:solidFill>
                  <a:latin typeface="Arial"/>
                  <a:cs typeface="Arial"/>
                </a:rPr>
                <a:t>G</a:t>
              </a:r>
              <a:r>
                <a:rPr sz="1200" b="1" dirty="0">
                  <a:solidFill>
                    <a:srgbClr val="FF0000"/>
                  </a:solidFill>
                  <a:latin typeface="Arial"/>
                  <a:cs typeface="Arial"/>
                </a:rPr>
                <a:t>D</a:t>
              </a:r>
              <a:r>
                <a:rPr sz="1200" b="1" spc="-40" dirty="0">
                  <a:solidFill>
                    <a:srgbClr val="FF0000"/>
                  </a:solidFill>
                  <a:latin typeface="Arial"/>
                  <a:cs typeface="Arial"/>
                </a:rPr>
                <a:t> </a:t>
              </a:r>
              <a:r>
                <a:rPr sz="1200" b="1" spc="-10" dirty="0">
                  <a:solidFill>
                    <a:srgbClr val="FF0000"/>
                  </a:solidFill>
                  <a:latin typeface="Arial"/>
                  <a:cs typeface="Arial"/>
                </a:rPr>
                <a:t>i</a:t>
              </a:r>
              <a:r>
                <a:rPr sz="1200" b="1" spc="-25" dirty="0">
                  <a:solidFill>
                    <a:srgbClr val="FF0000"/>
                  </a:solidFill>
                  <a:latin typeface="Arial"/>
                  <a:cs typeface="Arial"/>
                </a:rPr>
                <a:t>d</a:t>
              </a:r>
              <a:r>
                <a:rPr sz="1200" b="1" spc="-20" dirty="0">
                  <a:solidFill>
                    <a:srgbClr val="FF0000"/>
                  </a:solidFill>
                  <a:latin typeface="Arial"/>
                  <a:cs typeface="Arial"/>
                </a:rPr>
                <a:t>e</a:t>
              </a:r>
              <a:r>
                <a:rPr sz="1200" b="1" dirty="0">
                  <a:solidFill>
                    <a:srgbClr val="FF0000"/>
                  </a:solidFill>
                  <a:latin typeface="Arial"/>
                  <a:cs typeface="Arial"/>
                </a:rPr>
                <a:t>a  </a:t>
              </a:r>
              <a:r>
                <a:rPr sz="1200" b="1" spc="-5" dirty="0">
                  <a:solidFill>
                    <a:srgbClr val="FF0000"/>
                  </a:solidFill>
                  <a:latin typeface="Arial"/>
                  <a:cs typeface="Arial"/>
                </a:rPr>
                <a:t>in </a:t>
              </a:r>
              <a:r>
                <a:rPr sz="1200" b="1" spc="-20" dirty="0">
                  <a:solidFill>
                    <a:srgbClr val="FF0000"/>
                  </a:solidFill>
                  <a:latin typeface="Arial"/>
                  <a:cs typeface="Arial"/>
                </a:rPr>
                <a:t>collaboration </a:t>
              </a:r>
              <a:r>
                <a:rPr sz="1200" b="1" spc="-320" dirty="0">
                  <a:solidFill>
                    <a:srgbClr val="FF0000"/>
                  </a:solidFill>
                  <a:latin typeface="Arial"/>
                  <a:cs typeface="Arial"/>
                </a:rPr>
                <a:t> </a:t>
              </a:r>
              <a:r>
                <a:rPr sz="1200" b="1" spc="-15" dirty="0">
                  <a:solidFill>
                    <a:srgbClr val="FF0000"/>
                  </a:solidFill>
                  <a:latin typeface="Arial"/>
                  <a:cs typeface="Arial"/>
                </a:rPr>
                <a:t>with</a:t>
              </a:r>
              <a:r>
                <a:rPr sz="1200" b="1" spc="-40" dirty="0">
                  <a:solidFill>
                    <a:srgbClr val="FF0000"/>
                  </a:solidFill>
                  <a:latin typeface="Arial"/>
                  <a:cs typeface="Arial"/>
                </a:rPr>
                <a:t> </a:t>
              </a:r>
              <a:r>
                <a:rPr sz="1200" b="1" spc="-25" dirty="0">
                  <a:solidFill>
                    <a:srgbClr val="FF0000"/>
                  </a:solidFill>
                  <a:latin typeface="Arial"/>
                  <a:cs typeface="Arial"/>
                </a:rPr>
                <a:t>GDD</a:t>
              </a:r>
              <a:endParaRPr sz="1200">
                <a:latin typeface="Arial"/>
                <a:cs typeface="Arial"/>
              </a:endParaRPr>
            </a:p>
          </p:txBody>
        </p:sp>
        <p:pic>
          <p:nvPicPr>
            <p:cNvPr id="10" name="object 8">
              <a:extLst>
                <a:ext uri="{FF2B5EF4-FFF2-40B4-BE49-F238E27FC236}">
                  <a16:creationId xmlns:a16="http://schemas.microsoft.com/office/drawing/2014/main" id="{BF9F4139-28F2-797F-055B-9265F89A3A07}"/>
                </a:ext>
              </a:extLst>
            </p:cNvPr>
            <p:cNvPicPr/>
            <p:nvPr/>
          </p:nvPicPr>
          <p:blipFill>
            <a:blip r:embed="rId2" cstate="print"/>
            <a:stretch>
              <a:fillRect/>
            </a:stretch>
          </p:blipFill>
          <p:spPr>
            <a:xfrm>
              <a:off x="870165" y="4072888"/>
              <a:ext cx="1263532" cy="1205243"/>
            </a:xfrm>
            <a:prstGeom prst="rect">
              <a:avLst/>
            </a:prstGeom>
          </p:spPr>
        </p:pic>
        <p:sp>
          <p:nvSpPr>
            <p:cNvPr id="11" name="object 9">
              <a:extLst>
                <a:ext uri="{FF2B5EF4-FFF2-40B4-BE49-F238E27FC236}">
                  <a16:creationId xmlns:a16="http://schemas.microsoft.com/office/drawing/2014/main" id="{DDA12172-CD3E-2B9D-30AC-D3AAEF36EE98}"/>
                </a:ext>
              </a:extLst>
            </p:cNvPr>
            <p:cNvSpPr txBox="1"/>
            <p:nvPr/>
          </p:nvSpPr>
          <p:spPr>
            <a:xfrm rot="18900000">
              <a:off x="1753594" y="3483321"/>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2014</a:t>
              </a:r>
              <a:endParaRPr sz="1700" dirty="0">
                <a:latin typeface="Arial"/>
                <a:cs typeface="Arial"/>
              </a:endParaRPr>
            </a:p>
          </p:txBody>
        </p:sp>
        <p:sp>
          <p:nvSpPr>
            <p:cNvPr id="12" name="object 10">
              <a:extLst>
                <a:ext uri="{FF2B5EF4-FFF2-40B4-BE49-F238E27FC236}">
                  <a16:creationId xmlns:a16="http://schemas.microsoft.com/office/drawing/2014/main" id="{E9CF93B7-7F33-63FD-CEBD-FDF877489A04}"/>
                </a:ext>
              </a:extLst>
            </p:cNvPr>
            <p:cNvSpPr txBox="1"/>
            <p:nvPr/>
          </p:nvSpPr>
          <p:spPr>
            <a:xfrm rot="18900000">
              <a:off x="4528441" y="3468081"/>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2017</a:t>
              </a:r>
              <a:endParaRPr sz="1700">
                <a:latin typeface="Arial"/>
                <a:cs typeface="Arial"/>
              </a:endParaRPr>
            </a:p>
          </p:txBody>
        </p:sp>
        <p:sp>
          <p:nvSpPr>
            <p:cNvPr id="13" name="object 11">
              <a:extLst>
                <a:ext uri="{FF2B5EF4-FFF2-40B4-BE49-F238E27FC236}">
                  <a16:creationId xmlns:a16="http://schemas.microsoft.com/office/drawing/2014/main" id="{95E18167-43EE-EF77-16D1-816FDD669BC9}"/>
                </a:ext>
              </a:extLst>
            </p:cNvPr>
            <p:cNvSpPr txBox="1"/>
            <p:nvPr/>
          </p:nvSpPr>
          <p:spPr>
            <a:xfrm rot="18900000">
              <a:off x="5401368" y="3471129"/>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2018</a:t>
              </a:r>
              <a:endParaRPr sz="1700">
                <a:latin typeface="Arial"/>
                <a:cs typeface="Arial"/>
              </a:endParaRPr>
            </a:p>
          </p:txBody>
        </p:sp>
        <p:sp>
          <p:nvSpPr>
            <p:cNvPr id="14" name="object 12">
              <a:extLst>
                <a:ext uri="{FF2B5EF4-FFF2-40B4-BE49-F238E27FC236}">
                  <a16:creationId xmlns:a16="http://schemas.microsoft.com/office/drawing/2014/main" id="{7B692DEE-F43B-6A33-B205-27422EA4B1DB}"/>
                </a:ext>
              </a:extLst>
            </p:cNvPr>
            <p:cNvSpPr txBox="1"/>
            <p:nvPr/>
          </p:nvSpPr>
          <p:spPr>
            <a:xfrm rot="18900000">
              <a:off x="6400650" y="3471129"/>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2019</a:t>
              </a:r>
              <a:endParaRPr sz="1700">
                <a:latin typeface="Arial"/>
                <a:cs typeface="Arial"/>
              </a:endParaRPr>
            </a:p>
          </p:txBody>
        </p:sp>
        <p:sp>
          <p:nvSpPr>
            <p:cNvPr id="15" name="object 13">
              <a:extLst>
                <a:ext uri="{FF2B5EF4-FFF2-40B4-BE49-F238E27FC236}">
                  <a16:creationId xmlns:a16="http://schemas.microsoft.com/office/drawing/2014/main" id="{02907430-992F-4A17-78F9-2323015496D0}"/>
                </a:ext>
              </a:extLst>
            </p:cNvPr>
            <p:cNvSpPr txBox="1"/>
            <p:nvPr/>
          </p:nvSpPr>
          <p:spPr>
            <a:xfrm rot="18900000">
              <a:off x="7230398" y="3428457"/>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2020</a:t>
              </a:r>
              <a:endParaRPr sz="1700">
                <a:latin typeface="Arial"/>
                <a:cs typeface="Arial"/>
              </a:endParaRPr>
            </a:p>
          </p:txBody>
        </p:sp>
        <p:sp>
          <p:nvSpPr>
            <p:cNvPr id="16" name="object 14">
              <a:extLst>
                <a:ext uri="{FF2B5EF4-FFF2-40B4-BE49-F238E27FC236}">
                  <a16:creationId xmlns:a16="http://schemas.microsoft.com/office/drawing/2014/main" id="{3A21B79D-8F21-5B64-7DD1-13DD724EEB89}"/>
                </a:ext>
              </a:extLst>
            </p:cNvPr>
            <p:cNvSpPr txBox="1"/>
            <p:nvPr/>
          </p:nvSpPr>
          <p:spPr>
            <a:xfrm rot="18900000">
              <a:off x="8106179" y="3428457"/>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2021</a:t>
              </a:r>
              <a:endParaRPr sz="1700">
                <a:latin typeface="Arial"/>
                <a:cs typeface="Arial"/>
              </a:endParaRPr>
            </a:p>
          </p:txBody>
        </p:sp>
        <p:sp>
          <p:nvSpPr>
            <p:cNvPr id="17" name="object 15">
              <a:extLst>
                <a:ext uri="{FF2B5EF4-FFF2-40B4-BE49-F238E27FC236}">
                  <a16:creationId xmlns:a16="http://schemas.microsoft.com/office/drawing/2014/main" id="{4149C73A-11E9-E7E1-E20D-DD6828F6AC97}"/>
                </a:ext>
              </a:extLst>
            </p:cNvPr>
            <p:cNvSpPr txBox="1"/>
            <p:nvPr/>
          </p:nvSpPr>
          <p:spPr>
            <a:xfrm rot="18900000">
              <a:off x="8929156" y="3455888"/>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2022</a:t>
              </a:r>
              <a:endParaRPr sz="1700">
                <a:latin typeface="Arial"/>
                <a:cs typeface="Arial"/>
              </a:endParaRPr>
            </a:p>
          </p:txBody>
        </p:sp>
        <p:sp>
          <p:nvSpPr>
            <p:cNvPr id="18" name="object 16">
              <a:extLst>
                <a:ext uri="{FF2B5EF4-FFF2-40B4-BE49-F238E27FC236}">
                  <a16:creationId xmlns:a16="http://schemas.microsoft.com/office/drawing/2014/main" id="{D642EDF9-46A4-7056-5B9B-0F9ADFFEF160}"/>
                </a:ext>
              </a:extLst>
            </p:cNvPr>
            <p:cNvSpPr txBox="1"/>
            <p:nvPr/>
          </p:nvSpPr>
          <p:spPr>
            <a:xfrm rot="18900000">
              <a:off x="9679594" y="3452841"/>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2023</a:t>
              </a:r>
              <a:endParaRPr sz="1700">
                <a:latin typeface="Arial"/>
                <a:cs typeface="Arial"/>
              </a:endParaRPr>
            </a:p>
          </p:txBody>
        </p:sp>
        <p:grpSp>
          <p:nvGrpSpPr>
            <p:cNvPr id="19" name="object 17">
              <a:extLst>
                <a:ext uri="{FF2B5EF4-FFF2-40B4-BE49-F238E27FC236}">
                  <a16:creationId xmlns:a16="http://schemas.microsoft.com/office/drawing/2014/main" id="{1BD2CD58-4F8C-D7CC-357D-7FE51783908B}"/>
                </a:ext>
              </a:extLst>
            </p:cNvPr>
            <p:cNvGrpSpPr/>
            <p:nvPr/>
          </p:nvGrpSpPr>
          <p:grpSpPr>
            <a:xfrm>
              <a:off x="2106205" y="2988565"/>
              <a:ext cx="7910830" cy="356235"/>
              <a:chOff x="1273126" y="2338947"/>
              <a:chExt cx="7910830" cy="356235"/>
            </a:xfrm>
          </p:grpSpPr>
          <p:sp>
            <p:nvSpPr>
              <p:cNvPr id="20" name="object 18">
                <a:extLst>
                  <a:ext uri="{FF2B5EF4-FFF2-40B4-BE49-F238E27FC236}">
                    <a16:creationId xmlns:a16="http://schemas.microsoft.com/office/drawing/2014/main" id="{984911C8-18EF-14B0-09BF-D24CBD33742D}"/>
                  </a:ext>
                </a:extLst>
              </p:cNvPr>
              <p:cNvSpPr/>
              <p:nvPr/>
            </p:nvSpPr>
            <p:spPr>
              <a:xfrm>
                <a:off x="1301701" y="2377748"/>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sp>
            <p:nvSpPr>
              <p:cNvPr id="21" name="object 19">
                <a:extLst>
                  <a:ext uri="{FF2B5EF4-FFF2-40B4-BE49-F238E27FC236}">
                    <a16:creationId xmlns:a16="http://schemas.microsoft.com/office/drawing/2014/main" id="{EFC18373-0CFE-FF1C-130B-96FF51B505E4}"/>
                  </a:ext>
                </a:extLst>
              </p:cNvPr>
              <p:cNvSpPr/>
              <p:nvPr/>
            </p:nvSpPr>
            <p:spPr>
              <a:xfrm>
                <a:off x="4029081" y="2393160"/>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sp>
            <p:nvSpPr>
              <p:cNvPr id="22" name="object 20">
                <a:extLst>
                  <a:ext uri="{FF2B5EF4-FFF2-40B4-BE49-F238E27FC236}">
                    <a16:creationId xmlns:a16="http://schemas.microsoft.com/office/drawing/2014/main" id="{2A8012B4-B44E-1298-2F34-A767F33B5E3E}"/>
                  </a:ext>
                </a:extLst>
              </p:cNvPr>
              <p:cNvSpPr/>
              <p:nvPr/>
            </p:nvSpPr>
            <p:spPr>
              <a:xfrm>
                <a:off x="4971510" y="2393160"/>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sp>
            <p:nvSpPr>
              <p:cNvPr id="23" name="object 21">
                <a:extLst>
                  <a:ext uri="{FF2B5EF4-FFF2-40B4-BE49-F238E27FC236}">
                    <a16:creationId xmlns:a16="http://schemas.microsoft.com/office/drawing/2014/main" id="{7D1D6075-67E5-72FA-6E72-9B06C404FD88}"/>
                  </a:ext>
                </a:extLst>
              </p:cNvPr>
              <p:cNvSpPr/>
              <p:nvPr/>
            </p:nvSpPr>
            <p:spPr>
              <a:xfrm>
                <a:off x="5928822" y="2393160"/>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sp>
            <p:nvSpPr>
              <p:cNvPr id="24" name="object 22">
                <a:extLst>
                  <a:ext uri="{FF2B5EF4-FFF2-40B4-BE49-F238E27FC236}">
                    <a16:creationId xmlns:a16="http://schemas.microsoft.com/office/drawing/2014/main" id="{BA6125CD-3840-ED7E-E3F8-022F0EE534E1}"/>
                  </a:ext>
                </a:extLst>
              </p:cNvPr>
              <p:cNvSpPr/>
              <p:nvPr/>
            </p:nvSpPr>
            <p:spPr>
              <a:xfrm>
                <a:off x="6783803" y="2372521"/>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sp>
            <p:nvSpPr>
              <p:cNvPr id="25" name="object 23">
                <a:extLst>
                  <a:ext uri="{FF2B5EF4-FFF2-40B4-BE49-F238E27FC236}">
                    <a16:creationId xmlns:a16="http://schemas.microsoft.com/office/drawing/2014/main" id="{D9AD7F91-FC96-B4F1-93A9-EE944A866379}"/>
                  </a:ext>
                </a:extLst>
              </p:cNvPr>
              <p:cNvSpPr/>
              <p:nvPr/>
            </p:nvSpPr>
            <p:spPr>
              <a:xfrm>
                <a:off x="7620913" y="2367522"/>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sp>
            <p:nvSpPr>
              <p:cNvPr id="26" name="object 24">
                <a:extLst>
                  <a:ext uri="{FF2B5EF4-FFF2-40B4-BE49-F238E27FC236}">
                    <a16:creationId xmlns:a16="http://schemas.microsoft.com/office/drawing/2014/main" id="{2F71D92A-3CD8-FDBD-7CC7-86BD93A3D9CF}"/>
                  </a:ext>
                </a:extLst>
              </p:cNvPr>
              <p:cNvSpPr/>
              <p:nvPr/>
            </p:nvSpPr>
            <p:spPr>
              <a:xfrm>
                <a:off x="8443273" y="2377447"/>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sp>
            <p:nvSpPr>
              <p:cNvPr id="27" name="object 25">
                <a:extLst>
                  <a:ext uri="{FF2B5EF4-FFF2-40B4-BE49-F238E27FC236}">
                    <a16:creationId xmlns:a16="http://schemas.microsoft.com/office/drawing/2014/main" id="{D11D7060-3FD2-786C-F7E0-53CCCC92D374}"/>
                  </a:ext>
                </a:extLst>
              </p:cNvPr>
              <p:cNvSpPr/>
              <p:nvPr/>
            </p:nvSpPr>
            <p:spPr>
              <a:xfrm>
                <a:off x="9155036" y="2374600"/>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grpSp>
        <p:sp>
          <p:nvSpPr>
            <p:cNvPr id="28" name="object 26">
              <a:extLst>
                <a:ext uri="{FF2B5EF4-FFF2-40B4-BE49-F238E27FC236}">
                  <a16:creationId xmlns:a16="http://schemas.microsoft.com/office/drawing/2014/main" id="{B1853C93-99BA-3138-E297-D018FD3BF1FA}"/>
                </a:ext>
              </a:extLst>
            </p:cNvPr>
            <p:cNvSpPr/>
            <p:nvPr/>
          </p:nvSpPr>
          <p:spPr>
            <a:xfrm>
              <a:off x="1264879" y="3179285"/>
              <a:ext cx="741045" cy="2540"/>
            </a:xfrm>
            <a:custGeom>
              <a:avLst/>
              <a:gdLst/>
              <a:ahLst/>
              <a:cxnLst/>
              <a:rect l="l" t="t" r="r" b="b"/>
              <a:pathLst>
                <a:path w="741044" h="2539">
                  <a:moveTo>
                    <a:pt x="0" y="2467"/>
                  </a:moveTo>
                  <a:lnTo>
                    <a:pt x="741008" y="0"/>
                  </a:lnTo>
                </a:path>
              </a:pathLst>
            </a:custGeom>
            <a:ln w="63500">
              <a:solidFill>
                <a:srgbClr val="FF0000"/>
              </a:solidFill>
            </a:ln>
          </p:spPr>
          <p:txBody>
            <a:bodyPr wrap="square" lIns="0" tIns="0" rIns="0" bIns="0" rtlCol="0"/>
            <a:lstStyle/>
            <a:p>
              <a:endParaRPr/>
            </a:p>
          </p:txBody>
        </p:sp>
        <p:sp>
          <p:nvSpPr>
            <p:cNvPr id="29" name="object 27">
              <a:extLst>
                <a:ext uri="{FF2B5EF4-FFF2-40B4-BE49-F238E27FC236}">
                  <a16:creationId xmlns:a16="http://schemas.microsoft.com/office/drawing/2014/main" id="{D6C3C880-27BD-8D8D-816C-235F19D58D85}"/>
                </a:ext>
              </a:extLst>
            </p:cNvPr>
            <p:cNvSpPr txBox="1"/>
            <p:nvPr/>
          </p:nvSpPr>
          <p:spPr>
            <a:xfrm rot="18900000">
              <a:off x="985832" y="3455888"/>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2009</a:t>
              </a:r>
              <a:endParaRPr sz="1700">
                <a:latin typeface="Arial"/>
                <a:cs typeface="Arial"/>
              </a:endParaRPr>
            </a:p>
          </p:txBody>
        </p:sp>
        <p:sp>
          <p:nvSpPr>
            <p:cNvPr id="30" name="object 28">
              <a:extLst>
                <a:ext uri="{FF2B5EF4-FFF2-40B4-BE49-F238E27FC236}">
                  <a16:creationId xmlns:a16="http://schemas.microsoft.com/office/drawing/2014/main" id="{AD9A1093-B5F1-C26B-E8E4-F08CF691507B}"/>
                </a:ext>
              </a:extLst>
            </p:cNvPr>
            <p:cNvSpPr/>
            <p:nvPr/>
          </p:nvSpPr>
          <p:spPr>
            <a:xfrm>
              <a:off x="1351745" y="2692805"/>
              <a:ext cx="114300" cy="292735"/>
            </a:xfrm>
            <a:custGeom>
              <a:avLst/>
              <a:gdLst/>
              <a:ahLst/>
              <a:cxnLst/>
              <a:rect l="l" t="t" r="r" b="b"/>
              <a:pathLst>
                <a:path w="114300" h="292735">
                  <a:moveTo>
                    <a:pt x="38100" y="177976"/>
                  </a:moveTo>
                  <a:lnTo>
                    <a:pt x="0" y="177976"/>
                  </a:lnTo>
                  <a:lnTo>
                    <a:pt x="57150" y="292276"/>
                  </a:lnTo>
                  <a:lnTo>
                    <a:pt x="104775" y="197026"/>
                  </a:lnTo>
                  <a:lnTo>
                    <a:pt x="38100" y="197026"/>
                  </a:lnTo>
                  <a:lnTo>
                    <a:pt x="38100" y="177976"/>
                  </a:lnTo>
                  <a:close/>
                </a:path>
                <a:path w="114300" h="292735">
                  <a:moveTo>
                    <a:pt x="76199" y="0"/>
                  </a:moveTo>
                  <a:lnTo>
                    <a:pt x="38099" y="0"/>
                  </a:lnTo>
                  <a:lnTo>
                    <a:pt x="38100" y="197026"/>
                  </a:lnTo>
                  <a:lnTo>
                    <a:pt x="76200" y="197026"/>
                  </a:lnTo>
                  <a:lnTo>
                    <a:pt x="76199" y="0"/>
                  </a:lnTo>
                  <a:close/>
                </a:path>
                <a:path w="114300" h="292735">
                  <a:moveTo>
                    <a:pt x="114300" y="177976"/>
                  </a:moveTo>
                  <a:lnTo>
                    <a:pt x="76200" y="177976"/>
                  </a:lnTo>
                  <a:lnTo>
                    <a:pt x="76200" y="197026"/>
                  </a:lnTo>
                  <a:lnTo>
                    <a:pt x="104775" y="197026"/>
                  </a:lnTo>
                  <a:lnTo>
                    <a:pt x="114300" y="177976"/>
                  </a:lnTo>
                  <a:close/>
                </a:path>
              </a:pathLst>
            </a:custGeom>
            <a:solidFill>
              <a:srgbClr val="FF0000"/>
            </a:solidFill>
          </p:spPr>
          <p:txBody>
            <a:bodyPr wrap="square" lIns="0" tIns="0" rIns="0" bIns="0" rtlCol="0"/>
            <a:lstStyle/>
            <a:p>
              <a:endParaRPr/>
            </a:p>
          </p:txBody>
        </p:sp>
        <p:sp>
          <p:nvSpPr>
            <p:cNvPr id="31" name="object 29">
              <a:extLst>
                <a:ext uri="{FF2B5EF4-FFF2-40B4-BE49-F238E27FC236}">
                  <a16:creationId xmlns:a16="http://schemas.microsoft.com/office/drawing/2014/main" id="{9D6DAFC4-CDAE-86E5-489F-CA18DF51D36B}"/>
                </a:ext>
              </a:extLst>
            </p:cNvPr>
            <p:cNvSpPr txBox="1"/>
            <p:nvPr/>
          </p:nvSpPr>
          <p:spPr>
            <a:xfrm>
              <a:off x="1900431" y="2813189"/>
              <a:ext cx="708025" cy="208279"/>
            </a:xfrm>
            <a:prstGeom prst="rect">
              <a:avLst/>
            </a:prstGeom>
          </p:spPr>
          <p:txBody>
            <a:bodyPr vert="horz" wrap="square" lIns="0" tIns="12700" rIns="0" bIns="0" rtlCol="0">
              <a:spAutoFit/>
            </a:bodyPr>
            <a:lstStyle/>
            <a:p>
              <a:pPr marL="12700">
                <a:lnSpc>
                  <a:spcPct val="100000"/>
                </a:lnSpc>
                <a:spcBef>
                  <a:spcPts val="100"/>
                </a:spcBef>
              </a:pPr>
              <a:r>
                <a:rPr sz="1200" b="1" spc="-30" dirty="0">
                  <a:latin typeface="Arial"/>
                  <a:cs typeface="Arial"/>
                </a:rPr>
                <a:t>R&amp;</a:t>
              </a:r>
              <a:r>
                <a:rPr sz="1200" b="1" dirty="0">
                  <a:latin typeface="Arial"/>
                  <a:cs typeface="Arial"/>
                </a:rPr>
                <a:t>D</a:t>
              </a:r>
              <a:r>
                <a:rPr sz="1200" b="1" spc="-40" dirty="0">
                  <a:latin typeface="Arial"/>
                  <a:cs typeface="Arial"/>
                </a:rPr>
                <a:t> </a:t>
              </a:r>
              <a:r>
                <a:rPr sz="1200" b="1" spc="-20" dirty="0">
                  <a:latin typeface="Arial"/>
                  <a:cs typeface="Arial"/>
                </a:rPr>
                <a:t>s</a:t>
              </a:r>
              <a:r>
                <a:rPr sz="1200" b="1" spc="-15" dirty="0">
                  <a:latin typeface="Arial"/>
                  <a:cs typeface="Arial"/>
                </a:rPr>
                <a:t>t</a:t>
              </a:r>
              <a:r>
                <a:rPr sz="1200" b="1" spc="-20" dirty="0">
                  <a:latin typeface="Arial"/>
                  <a:cs typeface="Arial"/>
                </a:rPr>
                <a:t>ar</a:t>
              </a:r>
              <a:r>
                <a:rPr sz="1200" b="1" dirty="0">
                  <a:latin typeface="Arial"/>
                  <a:cs typeface="Arial"/>
                </a:rPr>
                <a:t>t</a:t>
              </a:r>
              <a:endParaRPr sz="1200">
                <a:latin typeface="Arial"/>
                <a:cs typeface="Arial"/>
              </a:endParaRPr>
            </a:p>
          </p:txBody>
        </p:sp>
        <p:pic>
          <p:nvPicPr>
            <p:cNvPr id="32" name="object 30">
              <a:extLst>
                <a:ext uri="{FF2B5EF4-FFF2-40B4-BE49-F238E27FC236}">
                  <a16:creationId xmlns:a16="http://schemas.microsoft.com/office/drawing/2014/main" id="{4D68DCCD-710E-1199-DAA4-B67FBD276953}"/>
                </a:ext>
              </a:extLst>
            </p:cNvPr>
            <p:cNvPicPr/>
            <p:nvPr/>
          </p:nvPicPr>
          <p:blipFill>
            <a:blip r:embed="rId3" cstate="print"/>
            <a:stretch>
              <a:fillRect/>
            </a:stretch>
          </p:blipFill>
          <p:spPr>
            <a:xfrm>
              <a:off x="4923494" y="1908442"/>
              <a:ext cx="1426464" cy="807719"/>
            </a:xfrm>
            <a:prstGeom prst="rect">
              <a:avLst/>
            </a:prstGeom>
          </p:spPr>
        </p:pic>
        <p:sp>
          <p:nvSpPr>
            <p:cNvPr id="33" name="object 31">
              <a:extLst>
                <a:ext uri="{FF2B5EF4-FFF2-40B4-BE49-F238E27FC236}">
                  <a16:creationId xmlns:a16="http://schemas.microsoft.com/office/drawing/2014/main" id="{4C704B7D-943C-CCF1-7287-1A3D8ACABCB3}"/>
                </a:ext>
              </a:extLst>
            </p:cNvPr>
            <p:cNvSpPr txBox="1"/>
            <p:nvPr/>
          </p:nvSpPr>
          <p:spPr>
            <a:xfrm>
              <a:off x="4911718" y="2561221"/>
              <a:ext cx="287655" cy="177800"/>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DRL</a:t>
              </a:r>
              <a:endParaRPr sz="1000">
                <a:latin typeface="Arial"/>
                <a:cs typeface="Arial"/>
              </a:endParaRPr>
            </a:p>
          </p:txBody>
        </p:sp>
        <p:sp>
          <p:nvSpPr>
            <p:cNvPr id="34" name="object 32">
              <a:extLst>
                <a:ext uri="{FF2B5EF4-FFF2-40B4-BE49-F238E27FC236}">
                  <a16:creationId xmlns:a16="http://schemas.microsoft.com/office/drawing/2014/main" id="{7011440E-98C9-3E56-6546-0799C1C579C9}"/>
                </a:ext>
              </a:extLst>
            </p:cNvPr>
            <p:cNvSpPr txBox="1"/>
            <p:nvPr/>
          </p:nvSpPr>
          <p:spPr>
            <a:xfrm>
              <a:off x="2230801" y="1556791"/>
              <a:ext cx="2417445" cy="232410"/>
            </a:xfrm>
            <a:prstGeom prst="rect">
              <a:avLst/>
            </a:prstGeom>
            <a:ln w="12700">
              <a:solidFill>
                <a:srgbClr val="000000"/>
              </a:solidFill>
            </a:ln>
          </p:spPr>
          <p:txBody>
            <a:bodyPr vert="horz" wrap="square" lIns="0" tIns="45085" rIns="0" bIns="0" rtlCol="0">
              <a:spAutoFit/>
            </a:bodyPr>
            <a:lstStyle/>
            <a:p>
              <a:pPr marL="576580">
                <a:lnSpc>
                  <a:spcPct val="100000"/>
                </a:lnSpc>
                <a:spcBef>
                  <a:spcPts val="355"/>
                </a:spcBef>
              </a:pPr>
              <a:r>
                <a:rPr sz="900" b="1" spc="5" dirty="0">
                  <a:latin typeface="Arial"/>
                  <a:cs typeface="Arial"/>
                </a:rPr>
                <a:t>R&amp;D</a:t>
              </a:r>
              <a:r>
                <a:rPr sz="900" b="1" spc="-5" dirty="0">
                  <a:latin typeface="Arial"/>
                  <a:cs typeface="Arial"/>
                </a:rPr>
                <a:t> </a:t>
              </a:r>
              <a:r>
                <a:rPr sz="900" b="1" dirty="0">
                  <a:latin typeface="Arial"/>
                  <a:cs typeface="Arial"/>
                </a:rPr>
                <a:t>on</a:t>
              </a:r>
              <a:r>
                <a:rPr sz="900" b="1" spc="-15" dirty="0">
                  <a:latin typeface="Arial"/>
                  <a:cs typeface="Arial"/>
                </a:rPr>
                <a:t> </a:t>
              </a:r>
              <a:r>
                <a:rPr sz="900" b="1" spc="-5" dirty="0">
                  <a:latin typeface="Arial"/>
                  <a:cs typeface="Arial"/>
                </a:rPr>
                <a:t>low-rate</a:t>
              </a:r>
              <a:r>
                <a:rPr sz="900" b="1" spc="-20" dirty="0">
                  <a:latin typeface="Arial"/>
                  <a:cs typeface="Arial"/>
                </a:rPr>
                <a:t> </a:t>
              </a:r>
              <a:r>
                <a:rPr sz="900" b="1" dirty="0">
                  <a:latin typeface="Arial"/>
                  <a:cs typeface="Arial"/>
                </a:rPr>
                <a:t>layout</a:t>
              </a:r>
              <a:endParaRPr sz="900">
                <a:latin typeface="Arial"/>
                <a:cs typeface="Arial"/>
              </a:endParaRPr>
            </a:p>
          </p:txBody>
        </p:sp>
        <p:pic>
          <p:nvPicPr>
            <p:cNvPr id="35" name="object 33">
              <a:extLst>
                <a:ext uri="{FF2B5EF4-FFF2-40B4-BE49-F238E27FC236}">
                  <a16:creationId xmlns:a16="http://schemas.microsoft.com/office/drawing/2014/main" id="{326AA976-2E9B-ABF2-4F13-8C817A0CED02}"/>
                </a:ext>
              </a:extLst>
            </p:cNvPr>
            <p:cNvPicPr/>
            <p:nvPr/>
          </p:nvPicPr>
          <p:blipFill>
            <a:blip r:embed="rId4" cstate="print"/>
            <a:stretch>
              <a:fillRect/>
            </a:stretch>
          </p:blipFill>
          <p:spPr>
            <a:xfrm>
              <a:off x="2847806" y="1905393"/>
              <a:ext cx="1386839" cy="789432"/>
            </a:xfrm>
            <a:prstGeom prst="rect">
              <a:avLst/>
            </a:prstGeom>
          </p:spPr>
        </p:pic>
        <p:sp>
          <p:nvSpPr>
            <p:cNvPr id="36" name="object 34">
              <a:extLst>
                <a:ext uri="{FF2B5EF4-FFF2-40B4-BE49-F238E27FC236}">
                  <a16:creationId xmlns:a16="http://schemas.microsoft.com/office/drawing/2014/main" id="{E76E480B-9412-504B-7B14-B89C20BC7417}"/>
                </a:ext>
              </a:extLst>
            </p:cNvPr>
            <p:cNvSpPr txBox="1"/>
            <p:nvPr/>
          </p:nvSpPr>
          <p:spPr>
            <a:xfrm>
              <a:off x="2855786" y="2542933"/>
              <a:ext cx="279400" cy="177800"/>
            </a:xfrm>
            <a:prstGeom prst="rect">
              <a:avLst/>
            </a:prstGeom>
          </p:spPr>
          <p:txBody>
            <a:bodyPr vert="horz" wrap="square" lIns="0" tIns="12700" rIns="0" bIns="0" rtlCol="0">
              <a:spAutoFit/>
            </a:bodyPr>
            <a:lstStyle/>
            <a:p>
              <a:pPr marL="12700">
                <a:lnSpc>
                  <a:spcPct val="100000"/>
                </a:lnSpc>
                <a:spcBef>
                  <a:spcPts val="100"/>
                </a:spcBef>
              </a:pPr>
              <a:r>
                <a:rPr sz="1000" b="1" spc="-5" dirty="0">
                  <a:latin typeface="Arial"/>
                  <a:cs typeface="Arial"/>
                </a:rPr>
                <a:t>S</a:t>
              </a:r>
              <a:r>
                <a:rPr sz="1000" b="1" dirty="0">
                  <a:latin typeface="Arial"/>
                  <a:cs typeface="Arial"/>
                </a:rPr>
                <a:t>RL</a:t>
              </a:r>
              <a:endParaRPr sz="1000">
                <a:latin typeface="Arial"/>
                <a:cs typeface="Arial"/>
              </a:endParaRPr>
            </a:p>
          </p:txBody>
        </p:sp>
        <p:pic>
          <p:nvPicPr>
            <p:cNvPr id="37" name="object 35">
              <a:extLst>
                <a:ext uri="{FF2B5EF4-FFF2-40B4-BE49-F238E27FC236}">
                  <a16:creationId xmlns:a16="http://schemas.microsoft.com/office/drawing/2014/main" id="{E3184542-1576-AE95-06F0-4BCDF2542598}"/>
                </a:ext>
              </a:extLst>
            </p:cNvPr>
            <p:cNvPicPr/>
            <p:nvPr/>
          </p:nvPicPr>
          <p:blipFill>
            <a:blip r:embed="rId5" cstate="print"/>
            <a:stretch>
              <a:fillRect/>
            </a:stretch>
          </p:blipFill>
          <p:spPr>
            <a:xfrm>
              <a:off x="6386534" y="1893201"/>
              <a:ext cx="1450848" cy="813815"/>
            </a:xfrm>
            <a:prstGeom prst="rect">
              <a:avLst/>
            </a:prstGeom>
          </p:spPr>
        </p:pic>
        <p:sp>
          <p:nvSpPr>
            <p:cNvPr id="38" name="object 36">
              <a:extLst>
                <a:ext uri="{FF2B5EF4-FFF2-40B4-BE49-F238E27FC236}">
                  <a16:creationId xmlns:a16="http://schemas.microsoft.com/office/drawing/2014/main" id="{6F98540F-56BF-1A9C-E1CD-A4F48A840D5C}"/>
                </a:ext>
              </a:extLst>
            </p:cNvPr>
            <p:cNvSpPr txBox="1"/>
            <p:nvPr/>
          </p:nvSpPr>
          <p:spPr>
            <a:xfrm>
              <a:off x="6432214" y="2530741"/>
              <a:ext cx="208279" cy="177800"/>
            </a:xfrm>
            <a:prstGeom prst="rect">
              <a:avLst/>
            </a:prstGeom>
          </p:spPr>
          <p:txBody>
            <a:bodyPr vert="horz" wrap="square" lIns="0" tIns="12700" rIns="0" bIns="0" rtlCol="0">
              <a:spAutoFit/>
            </a:bodyPr>
            <a:lstStyle/>
            <a:p>
              <a:pPr marL="12700">
                <a:lnSpc>
                  <a:spcPct val="100000"/>
                </a:lnSpc>
                <a:spcBef>
                  <a:spcPts val="100"/>
                </a:spcBef>
              </a:pPr>
              <a:r>
                <a:rPr sz="1000" b="1" spc="-5" dirty="0">
                  <a:latin typeface="Arial"/>
                  <a:cs typeface="Arial"/>
                </a:rPr>
                <a:t>SG</a:t>
              </a:r>
              <a:endParaRPr sz="1000">
                <a:latin typeface="Arial"/>
                <a:cs typeface="Arial"/>
              </a:endParaRPr>
            </a:p>
          </p:txBody>
        </p:sp>
        <p:pic>
          <p:nvPicPr>
            <p:cNvPr id="39" name="object 37">
              <a:extLst>
                <a:ext uri="{FF2B5EF4-FFF2-40B4-BE49-F238E27FC236}">
                  <a16:creationId xmlns:a16="http://schemas.microsoft.com/office/drawing/2014/main" id="{CBC6183C-B767-4FCD-3AF2-E31F901DB28B}"/>
                </a:ext>
              </a:extLst>
            </p:cNvPr>
            <p:cNvPicPr/>
            <p:nvPr/>
          </p:nvPicPr>
          <p:blipFill>
            <a:blip r:embed="rId6" cstate="print"/>
            <a:stretch>
              <a:fillRect/>
            </a:stretch>
          </p:blipFill>
          <p:spPr>
            <a:xfrm>
              <a:off x="7892365" y="1879644"/>
              <a:ext cx="1437410" cy="840775"/>
            </a:xfrm>
            <a:prstGeom prst="rect">
              <a:avLst/>
            </a:prstGeom>
          </p:spPr>
        </p:pic>
        <p:sp>
          <p:nvSpPr>
            <p:cNvPr id="40" name="object 38">
              <a:extLst>
                <a:ext uri="{FF2B5EF4-FFF2-40B4-BE49-F238E27FC236}">
                  <a16:creationId xmlns:a16="http://schemas.microsoft.com/office/drawing/2014/main" id="{F88A22E6-38F4-7543-681D-9C665B41C10C}"/>
                </a:ext>
              </a:extLst>
            </p:cNvPr>
            <p:cNvSpPr txBox="1"/>
            <p:nvPr/>
          </p:nvSpPr>
          <p:spPr>
            <a:xfrm>
              <a:off x="8039944" y="1939429"/>
              <a:ext cx="278130" cy="177800"/>
            </a:xfrm>
            <a:prstGeom prst="rect">
              <a:avLst/>
            </a:prstGeom>
          </p:spPr>
          <p:txBody>
            <a:bodyPr vert="horz" wrap="square" lIns="0" tIns="12700" rIns="0" bIns="0" rtlCol="0">
              <a:spAutoFit/>
            </a:bodyPr>
            <a:lstStyle/>
            <a:p>
              <a:pPr marL="12700">
                <a:lnSpc>
                  <a:spcPct val="100000"/>
                </a:lnSpc>
                <a:spcBef>
                  <a:spcPts val="100"/>
                </a:spcBef>
              </a:pPr>
              <a:r>
                <a:rPr sz="1000" b="1" spc="-5" dirty="0">
                  <a:latin typeface="Arial"/>
                  <a:cs typeface="Arial"/>
                </a:rPr>
                <a:t>PEP</a:t>
              </a:r>
              <a:endParaRPr sz="1000">
                <a:latin typeface="Arial"/>
                <a:cs typeface="Arial"/>
              </a:endParaRPr>
            </a:p>
          </p:txBody>
        </p:sp>
        <p:grpSp>
          <p:nvGrpSpPr>
            <p:cNvPr id="41" name="object 39">
              <a:extLst>
                <a:ext uri="{FF2B5EF4-FFF2-40B4-BE49-F238E27FC236}">
                  <a16:creationId xmlns:a16="http://schemas.microsoft.com/office/drawing/2014/main" id="{198F35AF-63A9-3636-A37D-71AC8231044C}"/>
                </a:ext>
              </a:extLst>
            </p:cNvPr>
            <p:cNvGrpSpPr/>
            <p:nvPr/>
          </p:nvGrpSpPr>
          <p:grpSpPr>
            <a:xfrm>
              <a:off x="5670255" y="3935362"/>
              <a:ext cx="1551940" cy="1382395"/>
              <a:chOff x="4837176" y="3285744"/>
              <a:chExt cx="1551940" cy="1382395"/>
            </a:xfrm>
          </p:grpSpPr>
          <p:pic>
            <p:nvPicPr>
              <p:cNvPr id="42" name="object 40">
                <a:extLst>
                  <a:ext uri="{FF2B5EF4-FFF2-40B4-BE49-F238E27FC236}">
                    <a16:creationId xmlns:a16="http://schemas.microsoft.com/office/drawing/2014/main" id="{1A36C69F-995D-ADE9-0D36-E4ED86C3612B}"/>
                  </a:ext>
                </a:extLst>
              </p:cNvPr>
              <p:cNvPicPr/>
              <p:nvPr/>
            </p:nvPicPr>
            <p:blipFill>
              <a:blip r:embed="rId7" cstate="print"/>
              <a:stretch>
                <a:fillRect/>
              </a:stretch>
            </p:blipFill>
            <p:spPr>
              <a:xfrm>
                <a:off x="4837176" y="3285744"/>
                <a:ext cx="957072" cy="716280"/>
              </a:xfrm>
              <a:prstGeom prst="rect">
                <a:avLst/>
              </a:prstGeom>
            </p:spPr>
          </p:pic>
          <p:pic>
            <p:nvPicPr>
              <p:cNvPr id="43" name="object 41">
                <a:extLst>
                  <a:ext uri="{FF2B5EF4-FFF2-40B4-BE49-F238E27FC236}">
                    <a16:creationId xmlns:a16="http://schemas.microsoft.com/office/drawing/2014/main" id="{1E9493F3-AB91-F2D8-4990-50388F9B87EE}"/>
                  </a:ext>
                </a:extLst>
              </p:cNvPr>
              <p:cNvPicPr/>
              <p:nvPr/>
            </p:nvPicPr>
            <p:blipFill>
              <a:blip r:embed="rId8" cstate="print"/>
              <a:stretch>
                <a:fillRect/>
              </a:stretch>
            </p:blipFill>
            <p:spPr>
              <a:xfrm>
                <a:off x="5411340" y="3934941"/>
                <a:ext cx="977406" cy="733054"/>
              </a:xfrm>
              <a:prstGeom prst="rect">
                <a:avLst/>
              </a:prstGeom>
            </p:spPr>
          </p:pic>
        </p:grpSp>
        <p:pic>
          <p:nvPicPr>
            <p:cNvPr id="44" name="object 42">
              <a:extLst>
                <a:ext uri="{FF2B5EF4-FFF2-40B4-BE49-F238E27FC236}">
                  <a16:creationId xmlns:a16="http://schemas.microsoft.com/office/drawing/2014/main" id="{8282B16C-F24B-13AD-BD64-2D036F25B53D}"/>
                </a:ext>
              </a:extLst>
            </p:cNvPr>
            <p:cNvPicPr/>
            <p:nvPr/>
          </p:nvPicPr>
          <p:blipFill>
            <a:blip r:embed="rId9" cstate="print"/>
            <a:stretch>
              <a:fillRect/>
            </a:stretch>
          </p:blipFill>
          <p:spPr>
            <a:xfrm>
              <a:off x="2349169" y="4277771"/>
              <a:ext cx="788381" cy="1401568"/>
            </a:xfrm>
            <a:prstGeom prst="rect">
              <a:avLst/>
            </a:prstGeom>
          </p:spPr>
        </p:pic>
        <p:grpSp>
          <p:nvGrpSpPr>
            <p:cNvPr id="45" name="object 43">
              <a:extLst>
                <a:ext uri="{FF2B5EF4-FFF2-40B4-BE49-F238E27FC236}">
                  <a16:creationId xmlns:a16="http://schemas.microsoft.com/office/drawing/2014/main" id="{C9CB8E48-9E56-7691-5A8E-25696D42838D}"/>
                </a:ext>
              </a:extLst>
            </p:cNvPr>
            <p:cNvGrpSpPr/>
            <p:nvPr/>
          </p:nvGrpSpPr>
          <p:grpSpPr>
            <a:xfrm>
              <a:off x="8675353" y="3864551"/>
              <a:ext cx="1982470" cy="2244725"/>
              <a:chOff x="7842274" y="3214933"/>
              <a:chExt cx="1982470" cy="2244725"/>
            </a:xfrm>
          </p:grpSpPr>
          <p:pic>
            <p:nvPicPr>
              <p:cNvPr id="46" name="object 44">
                <a:extLst>
                  <a:ext uri="{FF2B5EF4-FFF2-40B4-BE49-F238E27FC236}">
                    <a16:creationId xmlns:a16="http://schemas.microsoft.com/office/drawing/2014/main" id="{3253E93D-2DAE-380B-1C67-A5FEE58ED53A}"/>
                  </a:ext>
                </a:extLst>
              </p:cNvPr>
              <p:cNvPicPr/>
              <p:nvPr/>
            </p:nvPicPr>
            <p:blipFill>
              <a:blip r:embed="rId10" cstate="print"/>
              <a:stretch>
                <a:fillRect/>
              </a:stretch>
            </p:blipFill>
            <p:spPr>
              <a:xfrm>
                <a:off x="7997508" y="3214933"/>
                <a:ext cx="593433" cy="1002327"/>
              </a:xfrm>
              <a:prstGeom prst="rect">
                <a:avLst/>
              </a:prstGeom>
            </p:spPr>
          </p:pic>
          <p:pic>
            <p:nvPicPr>
              <p:cNvPr id="47" name="object 45">
                <a:extLst>
                  <a:ext uri="{FF2B5EF4-FFF2-40B4-BE49-F238E27FC236}">
                    <a16:creationId xmlns:a16="http://schemas.microsoft.com/office/drawing/2014/main" id="{60D7B12A-C437-84E7-4EA5-D2635BDAB058}"/>
                  </a:ext>
                </a:extLst>
              </p:cNvPr>
              <p:cNvPicPr/>
              <p:nvPr/>
            </p:nvPicPr>
            <p:blipFill>
              <a:blip r:embed="rId11" cstate="print"/>
              <a:stretch>
                <a:fillRect/>
              </a:stretch>
            </p:blipFill>
            <p:spPr>
              <a:xfrm>
                <a:off x="9180368" y="4300673"/>
                <a:ext cx="644343" cy="876853"/>
              </a:xfrm>
              <a:prstGeom prst="rect">
                <a:avLst/>
              </a:prstGeom>
            </p:spPr>
          </p:pic>
          <p:sp>
            <p:nvSpPr>
              <p:cNvPr id="48" name="object 46">
                <a:extLst>
                  <a:ext uri="{FF2B5EF4-FFF2-40B4-BE49-F238E27FC236}">
                    <a16:creationId xmlns:a16="http://schemas.microsoft.com/office/drawing/2014/main" id="{453B183F-D641-A4E8-308D-2ED9831C1E86}"/>
                  </a:ext>
                </a:extLst>
              </p:cNvPr>
              <p:cNvSpPr/>
              <p:nvPr/>
            </p:nvSpPr>
            <p:spPr>
              <a:xfrm>
                <a:off x="7848624" y="5220909"/>
                <a:ext cx="1802130" cy="232410"/>
              </a:xfrm>
              <a:custGeom>
                <a:avLst/>
                <a:gdLst/>
                <a:ahLst/>
                <a:cxnLst/>
                <a:rect l="l" t="t" r="r" b="b"/>
                <a:pathLst>
                  <a:path w="1802129" h="232410">
                    <a:moveTo>
                      <a:pt x="0" y="0"/>
                    </a:moveTo>
                    <a:lnTo>
                      <a:pt x="1802006" y="0"/>
                    </a:lnTo>
                    <a:lnTo>
                      <a:pt x="1802006" y="232243"/>
                    </a:lnTo>
                    <a:lnTo>
                      <a:pt x="0" y="232243"/>
                    </a:lnTo>
                    <a:lnTo>
                      <a:pt x="0" y="0"/>
                    </a:lnTo>
                    <a:close/>
                  </a:path>
                </a:pathLst>
              </a:custGeom>
              <a:ln w="12700">
                <a:solidFill>
                  <a:srgbClr val="000000"/>
                </a:solidFill>
              </a:ln>
            </p:spPr>
            <p:txBody>
              <a:bodyPr wrap="square" lIns="0" tIns="0" rIns="0" bIns="0" rtlCol="0"/>
              <a:lstStyle/>
              <a:p>
                <a:endParaRPr/>
              </a:p>
            </p:txBody>
          </p:sp>
        </p:grpSp>
        <p:sp>
          <p:nvSpPr>
            <p:cNvPr id="49" name="object 48">
              <a:extLst>
                <a:ext uri="{FF2B5EF4-FFF2-40B4-BE49-F238E27FC236}">
                  <a16:creationId xmlns:a16="http://schemas.microsoft.com/office/drawing/2014/main" id="{08E1891D-B795-F98C-13E3-205087DECBD9}"/>
                </a:ext>
              </a:extLst>
            </p:cNvPr>
            <p:cNvSpPr/>
            <p:nvPr/>
          </p:nvSpPr>
          <p:spPr>
            <a:xfrm>
              <a:off x="1563602" y="3821614"/>
              <a:ext cx="224154" cy="463550"/>
            </a:xfrm>
            <a:custGeom>
              <a:avLst/>
              <a:gdLst/>
              <a:ahLst/>
              <a:cxnLst/>
              <a:rect l="l" t="t" r="r" b="b"/>
              <a:pathLst>
                <a:path w="224155" h="463550">
                  <a:moveTo>
                    <a:pt x="154082" y="96984"/>
                  </a:moveTo>
                  <a:lnTo>
                    <a:pt x="0" y="447704"/>
                  </a:lnTo>
                  <a:lnTo>
                    <a:pt x="34882" y="463029"/>
                  </a:lnTo>
                  <a:lnTo>
                    <a:pt x="188964" y="112309"/>
                  </a:lnTo>
                  <a:lnTo>
                    <a:pt x="154082" y="96984"/>
                  </a:lnTo>
                  <a:close/>
                </a:path>
                <a:path w="224155" h="463550">
                  <a:moveTo>
                    <a:pt x="221454" y="79542"/>
                  </a:moveTo>
                  <a:lnTo>
                    <a:pt x="161744" y="79542"/>
                  </a:lnTo>
                  <a:lnTo>
                    <a:pt x="196627" y="94867"/>
                  </a:lnTo>
                  <a:lnTo>
                    <a:pt x="188964" y="112309"/>
                  </a:lnTo>
                  <a:lnTo>
                    <a:pt x="223846" y="127633"/>
                  </a:lnTo>
                  <a:lnTo>
                    <a:pt x="221454" y="79542"/>
                  </a:lnTo>
                  <a:close/>
                </a:path>
                <a:path w="224155" h="463550">
                  <a:moveTo>
                    <a:pt x="161744" y="79542"/>
                  </a:moveTo>
                  <a:lnTo>
                    <a:pt x="154082" y="96984"/>
                  </a:lnTo>
                  <a:lnTo>
                    <a:pt x="188964" y="112309"/>
                  </a:lnTo>
                  <a:lnTo>
                    <a:pt x="196627" y="94867"/>
                  </a:lnTo>
                  <a:lnTo>
                    <a:pt x="161744" y="79542"/>
                  </a:lnTo>
                  <a:close/>
                </a:path>
                <a:path w="224155" h="463550">
                  <a:moveTo>
                    <a:pt x="217498" y="0"/>
                  </a:moveTo>
                  <a:lnTo>
                    <a:pt x="119200" y="81659"/>
                  </a:lnTo>
                  <a:lnTo>
                    <a:pt x="154082" y="96984"/>
                  </a:lnTo>
                  <a:lnTo>
                    <a:pt x="161744" y="79542"/>
                  </a:lnTo>
                  <a:lnTo>
                    <a:pt x="221454" y="79542"/>
                  </a:lnTo>
                  <a:lnTo>
                    <a:pt x="217498" y="0"/>
                  </a:lnTo>
                  <a:close/>
                </a:path>
              </a:pathLst>
            </a:custGeom>
            <a:solidFill>
              <a:srgbClr val="FF0000"/>
            </a:solidFill>
          </p:spPr>
          <p:txBody>
            <a:bodyPr wrap="square" lIns="0" tIns="0" rIns="0" bIns="0" rtlCol="0"/>
            <a:lstStyle/>
            <a:p>
              <a:endParaRPr/>
            </a:p>
          </p:txBody>
        </p:sp>
        <p:sp>
          <p:nvSpPr>
            <p:cNvPr id="50" name="object 49">
              <a:extLst>
                <a:ext uri="{FF2B5EF4-FFF2-40B4-BE49-F238E27FC236}">
                  <a16:creationId xmlns:a16="http://schemas.microsoft.com/office/drawing/2014/main" id="{9653FFF3-C4B4-9544-E5CA-A9F7FE672409}"/>
                </a:ext>
              </a:extLst>
            </p:cNvPr>
            <p:cNvSpPr txBox="1"/>
            <p:nvPr/>
          </p:nvSpPr>
          <p:spPr>
            <a:xfrm rot="18900000">
              <a:off x="2701127" y="3440648"/>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2015</a:t>
              </a:r>
              <a:endParaRPr sz="1700">
                <a:latin typeface="Arial"/>
                <a:cs typeface="Arial"/>
              </a:endParaRPr>
            </a:p>
          </p:txBody>
        </p:sp>
        <p:grpSp>
          <p:nvGrpSpPr>
            <p:cNvPr id="51" name="object 50">
              <a:extLst>
                <a:ext uri="{FF2B5EF4-FFF2-40B4-BE49-F238E27FC236}">
                  <a16:creationId xmlns:a16="http://schemas.microsoft.com/office/drawing/2014/main" id="{66952D91-9AE7-EC32-21CC-98F234CB7444}"/>
                </a:ext>
              </a:extLst>
            </p:cNvPr>
            <p:cNvGrpSpPr/>
            <p:nvPr/>
          </p:nvGrpSpPr>
          <p:grpSpPr>
            <a:xfrm>
              <a:off x="3036503" y="3014203"/>
              <a:ext cx="921385" cy="330200"/>
              <a:chOff x="2203424" y="2364585"/>
              <a:chExt cx="921385" cy="330200"/>
            </a:xfrm>
          </p:grpSpPr>
          <p:sp>
            <p:nvSpPr>
              <p:cNvPr id="52" name="object 51">
                <a:extLst>
                  <a:ext uri="{FF2B5EF4-FFF2-40B4-BE49-F238E27FC236}">
                    <a16:creationId xmlns:a16="http://schemas.microsoft.com/office/drawing/2014/main" id="{0A3CB990-F99A-5FDD-D077-B3F39CF36D2A}"/>
                  </a:ext>
                </a:extLst>
              </p:cNvPr>
              <p:cNvSpPr/>
              <p:nvPr/>
            </p:nvSpPr>
            <p:spPr>
              <a:xfrm>
                <a:off x="3096096" y="2393160"/>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sp>
            <p:nvSpPr>
              <p:cNvPr id="53" name="object 52">
                <a:extLst>
                  <a:ext uri="{FF2B5EF4-FFF2-40B4-BE49-F238E27FC236}">
                    <a16:creationId xmlns:a16="http://schemas.microsoft.com/office/drawing/2014/main" id="{4D074A6D-F49C-975C-7D52-4C0A5166D673}"/>
                  </a:ext>
                </a:extLst>
              </p:cNvPr>
              <p:cNvSpPr/>
              <p:nvPr/>
            </p:nvSpPr>
            <p:spPr>
              <a:xfrm>
                <a:off x="2231999" y="2393160"/>
                <a:ext cx="0" cy="273050"/>
              </a:xfrm>
              <a:custGeom>
                <a:avLst/>
                <a:gdLst/>
                <a:ahLst/>
                <a:cxnLst/>
                <a:rect l="l" t="t" r="r" b="b"/>
                <a:pathLst>
                  <a:path h="273050">
                    <a:moveTo>
                      <a:pt x="0" y="0"/>
                    </a:moveTo>
                    <a:lnTo>
                      <a:pt x="1" y="273017"/>
                    </a:lnTo>
                  </a:path>
                </a:pathLst>
              </a:custGeom>
              <a:ln w="57150">
                <a:solidFill>
                  <a:srgbClr val="000000"/>
                </a:solidFill>
              </a:ln>
            </p:spPr>
            <p:txBody>
              <a:bodyPr wrap="square" lIns="0" tIns="0" rIns="0" bIns="0" rtlCol="0"/>
              <a:lstStyle/>
              <a:p>
                <a:endParaRPr/>
              </a:p>
            </p:txBody>
          </p:sp>
        </p:grpSp>
        <p:sp>
          <p:nvSpPr>
            <p:cNvPr id="54" name="object 53">
              <a:extLst>
                <a:ext uri="{FF2B5EF4-FFF2-40B4-BE49-F238E27FC236}">
                  <a16:creationId xmlns:a16="http://schemas.microsoft.com/office/drawing/2014/main" id="{698601C5-98F0-C9DE-C0A4-B64ABA65711A}"/>
                </a:ext>
              </a:extLst>
            </p:cNvPr>
            <p:cNvSpPr txBox="1"/>
            <p:nvPr/>
          </p:nvSpPr>
          <p:spPr>
            <a:xfrm rot="18900000">
              <a:off x="3576198" y="3452841"/>
              <a:ext cx="517702" cy="215900"/>
            </a:xfrm>
            <a:prstGeom prst="rect">
              <a:avLst/>
            </a:prstGeom>
          </p:spPr>
          <p:txBody>
            <a:bodyPr vert="horz" wrap="square" lIns="0" tIns="0" rIns="0" bIns="0" rtlCol="0">
              <a:spAutoFit/>
            </a:bodyPr>
            <a:lstStyle/>
            <a:p>
              <a:pPr>
                <a:lnSpc>
                  <a:spcPts val="1700"/>
                </a:lnSpc>
              </a:pPr>
              <a:r>
                <a:rPr sz="1700" b="1" spc="-25" dirty="0">
                  <a:latin typeface="Arial"/>
                  <a:cs typeface="Arial"/>
                </a:rPr>
                <a:t>2016</a:t>
              </a:r>
              <a:endParaRPr sz="1700">
                <a:latin typeface="Arial"/>
                <a:cs typeface="Arial"/>
              </a:endParaRPr>
            </a:p>
          </p:txBody>
        </p:sp>
        <p:grpSp>
          <p:nvGrpSpPr>
            <p:cNvPr id="55" name="object 54">
              <a:extLst>
                <a:ext uri="{FF2B5EF4-FFF2-40B4-BE49-F238E27FC236}">
                  <a16:creationId xmlns:a16="http://schemas.microsoft.com/office/drawing/2014/main" id="{36E59898-5D13-AAA7-F09E-CABF67EA4706}"/>
                </a:ext>
              </a:extLst>
            </p:cNvPr>
            <p:cNvGrpSpPr/>
            <p:nvPr/>
          </p:nvGrpSpPr>
          <p:grpSpPr>
            <a:xfrm>
              <a:off x="4845129" y="2726620"/>
              <a:ext cx="3729990" cy="309245"/>
              <a:chOff x="4012050" y="2077002"/>
              <a:chExt cx="3729990" cy="309245"/>
            </a:xfrm>
          </p:grpSpPr>
          <p:sp>
            <p:nvSpPr>
              <p:cNvPr id="56" name="object 55">
                <a:extLst>
                  <a:ext uri="{FF2B5EF4-FFF2-40B4-BE49-F238E27FC236}">
                    <a16:creationId xmlns:a16="http://schemas.microsoft.com/office/drawing/2014/main" id="{FAFCEA4F-DD41-52A7-7040-FA16E50DBDAB}"/>
                  </a:ext>
                </a:extLst>
              </p:cNvPr>
              <p:cNvSpPr/>
              <p:nvPr/>
            </p:nvSpPr>
            <p:spPr>
              <a:xfrm>
                <a:off x="4031100" y="2120412"/>
                <a:ext cx="179705" cy="246379"/>
              </a:xfrm>
              <a:custGeom>
                <a:avLst/>
                <a:gdLst/>
                <a:ahLst/>
                <a:cxnLst/>
                <a:rect l="l" t="t" r="r" b="b"/>
                <a:pathLst>
                  <a:path w="179704" h="246380">
                    <a:moveTo>
                      <a:pt x="0" y="246221"/>
                    </a:moveTo>
                    <a:lnTo>
                      <a:pt x="101863" y="0"/>
                    </a:lnTo>
                    <a:lnTo>
                      <a:pt x="179182" y="0"/>
                    </a:lnTo>
                  </a:path>
                </a:pathLst>
              </a:custGeom>
              <a:ln w="38100">
                <a:solidFill>
                  <a:srgbClr val="92D050"/>
                </a:solidFill>
              </a:ln>
            </p:spPr>
            <p:txBody>
              <a:bodyPr wrap="square" lIns="0" tIns="0" rIns="0" bIns="0" rtlCol="0"/>
              <a:lstStyle/>
              <a:p>
                <a:endParaRPr/>
              </a:p>
            </p:txBody>
          </p:sp>
          <p:sp>
            <p:nvSpPr>
              <p:cNvPr id="57" name="object 56">
                <a:extLst>
                  <a:ext uri="{FF2B5EF4-FFF2-40B4-BE49-F238E27FC236}">
                    <a16:creationId xmlns:a16="http://schemas.microsoft.com/office/drawing/2014/main" id="{E6570818-C8CE-187E-80EB-39EBA448066F}"/>
                  </a:ext>
                </a:extLst>
              </p:cNvPr>
              <p:cNvSpPr/>
              <p:nvPr/>
            </p:nvSpPr>
            <p:spPr>
              <a:xfrm>
                <a:off x="6973314" y="2096052"/>
                <a:ext cx="749300" cy="246379"/>
              </a:xfrm>
              <a:custGeom>
                <a:avLst/>
                <a:gdLst/>
                <a:ahLst/>
                <a:cxnLst/>
                <a:rect l="l" t="t" r="r" b="b"/>
                <a:pathLst>
                  <a:path w="749300" h="246380">
                    <a:moveTo>
                      <a:pt x="0" y="246221"/>
                    </a:moveTo>
                    <a:lnTo>
                      <a:pt x="425895" y="0"/>
                    </a:lnTo>
                    <a:lnTo>
                      <a:pt x="749165" y="0"/>
                    </a:lnTo>
                  </a:path>
                </a:pathLst>
              </a:custGeom>
              <a:ln w="38100">
                <a:solidFill>
                  <a:srgbClr val="FFC000"/>
                </a:solidFill>
              </a:ln>
            </p:spPr>
            <p:txBody>
              <a:bodyPr wrap="square" lIns="0" tIns="0" rIns="0" bIns="0" rtlCol="0"/>
              <a:lstStyle/>
              <a:p>
                <a:endParaRPr/>
              </a:p>
            </p:txBody>
          </p:sp>
        </p:grpSp>
        <p:sp>
          <p:nvSpPr>
            <p:cNvPr id="58" name="object 57">
              <a:extLst>
                <a:ext uri="{FF2B5EF4-FFF2-40B4-BE49-F238E27FC236}">
                  <a16:creationId xmlns:a16="http://schemas.microsoft.com/office/drawing/2014/main" id="{6CD5EE25-EDDC-5DB2-574B-51C30BEEA141}"/>
                </a:ext>
              </a:extLst>
            </p:cNvPr>
            <p:cNvSpPr txBox="1"/>
            <p:nvPr/>
          </p:nvSpPr>
          <p:spPr>
            <a:xfrm>
              <a:off x="3437445" y="2807094"/>
              <a:ext cx="927100" cy="208279"/>
            </a:xfrm>
            <a:prstGeom prst="rect">
              <a:avLst/>
            </a:prstGeom>
          </p:spPr>
          <p:txBody>
            <a:bodyPr vert="horz" wrap="square" lIns="0" tIns="12700" rIns="0" bIns="0" rtlCol="0">
              <a:spAutoFit/>
            </a:bodyPr>
            <a:lstStyle/>
            <a:p>
              <a:pPr marL="12700">
                <a:lnSpc>
                  <a:spcPct val="100000"/>
                </a:lnSpc>
                <a:spcBef>
                  <a:spcPts val="100"/>
                </a:spcBef>
              </a:pPr>
              <a:r>
                <a:rPr sz="1200" b="1" spc="-25" dirty="0">
                  <a:latin typeface="Arial"/>
                  <a:cs typeface="Arial"/>
                </a:rPr>
                <a:t>T</a:t>
              </a:r>
              <a:r>
                <a:rPr sz="1200" b="1" dirty="0">
                  <a:latin typeface="Arial"/>
                  <a:cs typeface="Arial"/>
                </a:rPr>
                <a:t>T</a:t>
              </a:r>
              <a:r>
                <a:rPr sz="1200" b="1" spc="-30" dirty="0">
                  <a:latin typeface="Arial"/>
                  <a:cs typeface="Arial"/>
                </a:rPr>
                <a:t> </a:t>
              </a:r>
              <a:r>
                <a:rPr sz="1200" b="1" dirty="0">
                  <a:latin typeface="Arial"/>
                  <a:cs typeface="Arial"/>
                </a:rPr>
                <a:t>@</a:t>
              </a:r>
              <a:r>
                <a:rPr sz="1200" b="1" spc="-55" dirty="0">
                  <a:latin typeface="Arial"/>
                  <a:cs typeface="Arial"/>
                </a:rPr>
                <a:t> </a:t>
              </a:r>
              <a:r>
                <a:rPr sz="1200" b="1" spc="-30" dirty="0">
                  <a:latin typeface="Arial"/>
                  <a:cs typeface="Arial"/>
                </a:rPr>
                <a:t>E</a:t>
              </a:r>
              <a:r>
                <a:rPr sz="1200" b="1" spc="-25" dirty="0">
                  <a:latin typeface="Arial"/>
                  <a:cs typeface="Arial"/>
                </a:rPr>
                <a:t>LT</a:t>
              </a:r>
              <a:r>
                <a:rPr sz="1200" b="1" spc="-35" dirty="0">
                  <a:latin typeface="Arial"/>
                  <a:cs typeface="Arial"/>
                </a:rPr>
                <a:t>O</a:t>
              </a:r>
              <a:r>
                <a:rPr sz="1200" b="1" dirty="0">
                  <a:latin typeface="Arial"/>
                  <a:cs typeface="Arial"/>
                </a:rPr>
                <a:t>S</a:t>
              </a:r>
              <a:endParaRPr sz="1200">
                <a:latin typeface="Arial"/>
                <a:cs typeface="Arial"/>
              </a:endParaRPr>
            </a:p>
          </p:txBody>
        </p:sp>
        <p:sp>
          <p:nvSpPr>
            <p:cNvPr id="59" name="object 58">
              <a:extLst>
                <a:ext uri="{FF2B5EF4-FFF2-40B4-BE49-F238E27FC236}">
                  <a16:creationId xmlns:a16="http://schemas.microsoft.com/office/drawing/2014/main" id="{98808AED-72D1-D069-13EA-613BB3787332}"/>
                </a:ext>
              </a:extLst>
            </p:cNvPr>
            <p:cNvSpPr txBox="1"/>
            <p:nvPr/>
          </p:nvSpPr>
          <p:spPr>
            <a:xfrm>
              <a:off x="9219168" y="5902338"/>
              <a:ext cx="72580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TT</a:t>
              </a:r>
              <a:r>
                <a:rPr sz="900" b="1" spc="-35" dirty="0">
                  <a:latin typeface="Arial"/>
                  <a:cs typeface="Arial"/>
                </a:rPr>
                <a:t> </a:t>
              </a:r>
              <a:r>
                <a:rPr sz="900" b="1" dirty="0">
                  <a:latin typeface="Arial"/>
                  <a:cs typeface="Arial"/>
                </a:rPr>
                <a:t>@</a:t>
              </a:r>
              <a:r>
                <a:rPr sz="900" b="1" spc="-25" dirty="0">
                  <a:latin typeface="Arial"/>
                  <a:cs typeface="Arial"/>
                </a:rPr>
                <a:t> </a:t>
              </a:r>
              <a:r>
                <a:rPr sz="900" b="1" dirty="0">
                  <a:latin typeface="Arial"/>
                  <a:cs typeface="Arial"/>
                </a:rPr>
                <a:t>ELTOS</a:t>
              </a:r>
              <a:endParaRPr sz="900">
                <a:latin typeface="Arial"/>
                <a:cs typeface="Arial"/>
              </a:endParaRPr>
            </a:p>
          </p:txBody>
        </p:sp>
        <p:grpSp>
          <p:nvGrpSpPr>
            <p:cNvPr id="60" name="object 59">
              <a:extLst>
                <a:ext uri="{FF2B5EF4-FFF2-40B4-BE49-F238E27FC236}">
                  <a16:creationId xmlns:a16="http://schemas.microsoft.com/office/drawing/2014/main" id="{CAE679FF-96DD-2BEA-4EE8-1F2C015A9CC8}"/>
                </a:ext>
              </a:extLst>
            </p:cNvPr>
            <p:cNvGrpSpPr/>
            <p:nvPr/>
          </p:nvGrpSpPr>
          <p:grpSpPr>
            <a:xfrm>
              <a:off x="2921063" y="3775761"/>
              <a:ext cx="2298065" cy="2101850"/>
              <a:chOff x="2087984" y="3126143"/>
              <a:chExt cx="2298065" cy="2101850"/>
            </a:xfrm>
          </p:grpSpPr>
          <p:pic>
            <p:nvPicPr>
              <p:cNvPr id="61" name="object 60">
                <a:extLst>
                  <a:ext uri="{FF2B5EF4-FFF2-40B4-BE49-F238E27FC236}">
                    <a16:creationId xmlns:a16="http://schemas.microsoft.com/office/drawing/2014/main" id="{430DCE26-790D-FFC2-69B5-D6E017A459C6}"/>
                  </a:ext>
                </a:extLst>
              </p:cNvPr>
              <p:cNvPicPr/>
              <p:nvPr/>
            </p:nvPicPr>
            <p:blipFill>
              <a:blip r:embed="rId12" cstate="print"/>
              <a:stretch>
                <a:fillRect/>
              </a:stretch>
            </p:blipFill>
            <p:spPr>
              <a:xfrm>
                <a:off x="2087984" y="3126143"/>
                <a:ext cx="1561169" cy="878158"/>
              </a:xfrm>
              <a:prstGeom prst="rect">
                <a:avLst/>
              </a:prstGeom>
            </p:spPr>
          </p:pic>
          <p:pic>
            <p:nvPicPr>
              <p:cNvPr id="62" name="object 61">
                <a:extLst>
                  <a:ext uri="{FF2B5EF4-FFF2-40B4-BE49-F238E27FC236}">
                    <a16:creationId xmlns:a16="http://schemas.microsoft.com/office/drawing/2014/main" id="{679F7480-C3C5-DEEC-4026-DA4CCD404835}"/>
                  </a:ext>
                </a:extLst>
              </p:cNvPr>
              <p:cNvPicPr/>
              <p:nvPr/>
            </p:nvPicPr>
            <p:blipFill>
              <a:blip r:embed="rId13" cstate="print"/>
              <a:stretch>
                <a:fillRect/>
              </a:stretch>
            </p:blipFill>
            <p:spPr>
              <a:xfrm>
                <a:off x="3455879" y="3774243"/>
                <a:ext cx="930024" cy="1240032"/>
              </a:xfrm>
              <a:prstGeom prst="rect">
                <a:avLst/>
              </a:prstGeom>
            </p:spPr>
          </p:pic>
          <p:pic>
            <p:nvPicPr>
              <p:cNvPr id="63" name="object 62">
                <a:extLst>
                  <a:ext uri="{FF2B5EF4-FFF2-40B4-BE49-F238E27FC236}">
                    <a16:creationId xmlns:a16="http://schemas.microsoft.com/office/drawing/2014/main" id="{A5AF7B31-41BF-36DF-F643-F60896481907}"/>
                  </a:ext>
                </a:extLst>
              </p:cNvPr>
              <p:cNvPicPr/>
              <p:nvPr/>
            </p:nvPicPr>
            <p:blipFill>
              <a:blip r:embed="rId14" cstate="print"/>
              <a:stretch>
                <a:fillRect/>
              </a:stretch>
            </p:blipFill>
            <p:spPr>
              <a:xfrm>
                <a:off x="2474146" y="3955950"/>
                <a:ext cx="715249" cy="1271554"/>
              </a:xfrm>
              <a:prstGeom prst="rect">
                <a:avLst/>
              </a:prstGeom>
            </p:spPr>
          </p:pic>
        </p:grpSp>
        <p:grpSp>
          <p:nvGrpSpPr>
            <p:cNvPr id="64" name="object 63">
              <a:extLst>
                <a:ext uri="{FF2B5EF4-FFF2-40B4-BE49-F238E27FC236}">
                  <a16:creationId xmlns:a16="http://schemas.microsoft.com/office/drawing/2014/main" id="{55B39CBB-A0F8-2965-BB89-6F3AE81B1B0B}"/>
                </a:ext>
              </a:extLst>
            </p:cNvPr>
            <p:cNvGrpSpPr/>
            <p:nvPr/>
          </p:nvGrpSpPr>
          <p:grpSpPr>
            <a:xfrm>
              <a:off x="7492959" y="3651897"/>
              <a:ext cx="2490470" cy="2273935"/>
              <a:chOff x="6659880" y="3002279"/>
              <a:chExt cx="2490470" cy="2273935"/>
            </a:xfrm>
          </p:grpSpPr>
          <p:pic>
            <p:nvPicPr>
              <p:cNvPr id="65" name="object 64">
                <a:extLst>
                  <a:ext uri="{FF2B5EF4-FFF2-40B4-BE49-F238E27FC236}">
                    <a16:creationId xmlns:a16="http://schemas.microsoft.com/office/drawing/2014/main" id="{615BA126-DB15-77F7-7EC8-43F9951687F3}"/>
                  </a:ext>
                </a:extLst>
              </p:cNvPr>
              <p:cNvPicPr/>
              <p:nvPr/>
            </p:nvPicPr>
            <p:blipFill>
              <a:blip r:embed="rId15" cstate="print"/>
              <a:stretch>
                <a:fillRect/>
              </a:stretch>
            </p:blipFill>
            <p:spPr>
              <a:xfrm>
                <a:off x="8283038" y="4570694"/>
                <a:ext cx="867200" cy="579740"/>
              </a:xfrm>
              <a:prstGeom prst="rect">
                <a:avLst/>
              </a:prstGeom>
            </p:spPr>
          </p:pic>
          <p:pic>
            <p:nvPicPr>
              <p:cNvPr id="66" name="object 65">
                <a:extLst>
                  <a:ext uri="{FF2B5EF4-FFF2-40B4-BE49-F238E27FC236}">
                    <a16:creationId xmlns:a16="http://schemas.microsoft.com/office/drawing/2014/main" id="{98AAAB11-986A-2B2B-989E-E4267A8AA60E}"/>
                  </a:ext>
                </a:extLst>
              </p:cNvPr>
              <p:cNvPicPr/>
              <p:nvPr/>
            </p:nvPicPr>
            <p:blipFill>
              <a:blip r:embed="rId16" cstate="print"/>
              <a:stretch>
                <a:fillRect/>
              </a:stretch>
            </p:blipFill>
            <p:spPr>
              <a:xfrm>
                <a:off x="6659880" y="3002279"/>
                <a:ext cx="1335024" cy="2273808"/>
              </a:xfrm>
              <a:prstGeom prst="rect">
                <a:avLst/>
              </a:prstGeom>
            </p:spPr>
          </p:pic>
          <p:sp>
            <p:nvSpPr>
              <p:cNvPr id="67" name="object 66">
                <a:extLst>
                  <a:ext uri="{FF2B5EF4-FFF2-40B4-BE49-F238E27FC236}">
                    <a16:creationId xmlns:a16="http://schemas.microsoft.com/office/drawing/2014/main" id="{C2DB7330-A9F1-5BDA-8CC7-2D1F71EEB4CC}"/>
                  </a:ext>
                </a:extLst>
              </p:cNvPr>
              <p:cNvSpPr/>
              <p:nvPr/>
            </p:nvSpPr>
            <p:spPr>
              <a:xfrm>
                <a:off x="6875612" y="4254753"/>
                <a:ext cx="1802130" cy="232410"/>
              </a:xfrm>
              <a:custGeom>
                <a:avLst/>
                <a:gdLst/>
                <a:ahLst/>
                <a:cxnLst/>
                <a:rect l="l" t="t" r="r" b="b"/>
                <a:pathLst>
                  <a:path w="1802129" h="232410">
                    <a:moveTo>
                      <a:pt x="1802005" y="0"/>
                    </a:moveTo>
                    <a:lnTo>
                      <a:pt x="0" y="0"/>
                    </a:lnTo>
                    <a:lnTo>
                      <a:pt x="0" y="232242"/>
                    </a:lnTo>
                    <a:lnTo>
                      <a:pt x="1802005" y="232242"/>
                    </a:lnTo>
                    <a:lnTo>
                      <a:pt x="1802005" y="0"/>
                    </a:lnTo>
                    <a:close/>
                  </a:path>
                </a:pathLst>
              </a:custGeom>
              <a:solidFill>
                <a:srgbClr val="FFFFFF"/>
              </a:solidFill>
            </p:spPr>
            <p:txBody>
              <a:bodyPr wrap="square" lIns="0" tIns="0" rIns="0" bIns="0" rtlCol="0"/>
              <a:lstStyle/>
              <a:p>
                <a:endParaRPr/>
              </a:p>
            </p:txBody>
          </p:sp>
        </p:grpSp>
        <p:sp>
          <p:nvSpPr>
            <p:cNvPr id="68" name="object 67">
              <a:extLst>
                <a:ext uri="{FF2B5EF4-FFF2-40B4-BE49-F238E27FC236}">
                  <a16:creationId xmlns:a16="http://schemas.microsoft.com/office/drawing/2014/main" id="{5959A872-CA5C-3369-6F91-8F8AAE9F80A0}"/>
                </a:ext>
              </a:extLst>
            </p:cNvPr>
            <p:cNvSpPr txBox="1"/>
            <p:nvPr/>
          </p:nvSpPr>
          <p:spPr>
            <a:xfrm>
              <a:off x="5613555" y="5340882"/>
              <a:ext cx="1608455" cy="232410"/>
            </a:xfrm>
            <a:prstGeom prst="rect">
              <a:avLst/>
            </a:prstGeom>
            <a:ln w="12700">
              <a:solidFill>
                <a:srgbClr val="000000"/>
              </a:solidFill>
            </a:ln>
          </p:spPr>
          <p:txBody>
            <a:bodyPr vert="horz" wrap="square" lIns="0" tIns="46355" rIns="0" bIns="0" rtlCol="0">
              <a:spAutoFit/>
            </a:bodyPr>
            <a:lstStyle/>
            <a:p>
              <a:pPr marL="215900">
                <a:lnSpc>
                  <a:spcPct val="100000"/>
                </a:lnSpc>
                <a:spcBef>
                  <a:spcPts val="365"/>
                </a:spcBef>
              </a:pPr>
              <a:r>
                <a:rPr sz="900" b="1" dirty="0">
                  <a:latin typeface="Arial"/>
                  <a:cs typeface="Arial"/>
                </a:rPr>
                <a:t>TB</a:t>
              </a:r>
              <a:r>
                <a:rPr sz="900" b="1" spc="-5" dirty="0">
                  <a:latin typeface="Arial"/>
                  <a:cs typeface="Arial"/>
                </a:rPr>
                <a:t> </a:t>
              </a:r>
              <a:r>
                <a:rPr sz="900" b="1" dirty="0">
                  <a:latin typeface="Arial"/>
                  <a:cs typeface="Arial"/>
                </a:rPr>
                <a:t>@</a:t>
              </a:r>
              <a:r>
                <a:rPr sz="900" b="1" spc="-5" dirty="0">
                  <a:latin typeface="Arial"/>
                  <a:cs typeface="Arial"/>
                </a:rPr>
                <a:t> </a:t>
              </a:r>
              <a:r>
                <a:rPr sz="900" b="1" dirty="0">
                  <a:latin typeface="Arial"/>
                  <a:cs typeface="Arial"/>
                </a:rPr>
                <a:t>high</a:t>
              </a:r>
              <a:r>
                <a:rPr sz="900" b="1" spc="-15" dirty="0">
                  <a:latin typeface="Arial"/>
                  <a:cs typeface="Arial"/>
                </a:rPr>
                <a:t> </a:t>
              </a:r>
              <a:r>
                <a:rPr sz="900" b="1" spc="-5" dirty="0">
                  <a:latin typeface="Arial"/>
                  <a:cs typeface="Arial"/>
                </a:rPr>
                <a:t>rate</a:t>
              </a:r>
              <a:r>
                <a:rPr sz="900" b="1" spc="-15" dirty="0">
                  <a:latin typeface="Arial"/>
                  <a:cs typeface="Arial"/>
                </a:rPr>
                <a:t> </a:t>
              </a:r>
              <a:r>
                <a:rPr sz="900" b="1" dirty="0">
                  <a:latin typeface="Arial"/>
                  <a:cs typeface="Arial"/>
                </a:rPr>
                <a:t>@</a:t>
              </a:r>
              <a:r>
                <a:rPr sz="900" b="1" spc="-5" dirty="0">
                  <a:latin typeface="Arial"/>
                  <a:cs typeface="Arial"/>
                </a:rPr>
                <a:t> </a:t>
              </a:r>
              <a:r>
                <a:rPr sz="900" b="1" spc="5" dirty="0">
                  <a:latin typeface="Arial"/>
                  <a:cs typeface="Arial"/>
                </a:rPr>
                <a:t>PSI</a:t>
              </a:r>
              <a:endParaRPr sz="900">
                <a:latin typeface="Arial"/>
                <a:cs typeface="Arial"/>
              </a:endParaRPr>
            </a:p>
          </p:txBody>
        </p:sp>
        <p:sp>
          <p:nvSpPr>
            <p:cNvPr id="69" name="object 69">
              <a:extLst>
                <a:ext uri="{FF2B5EF4-FFF2-40B4-BE49-F238E27FC236}">
                  <a16:creationId xmlns:a16="http://schemas.microsoft.com/office/drawing/2014/main" id="{B33AAB20-BF44-6644-A799-6CBFFD1BD0BF}"/>
                </a:ext>
              </a:extLst>
            </p:cNvPr>
            <p:cNvSpPr txBox="1"/>
            <p:nvPr/>
          </p:nvSpPr>
          <p:spPr>
            <a:xfrm>
              <a:off x="7708691" y="4904371"/>
              <a:ext cx="1802130" cy="232410"/>
            </a:xfrm>
            <a:prstGeom prst="rect">
              <a:avLst/>
            </a:prstGeom>
            <a:ln w="12700">
              <a:solidFill>
                <a:srgbClr val="000000"/>
              </a:solidFill>
            </a:ln>
          </p:spPr>
          <p:txBody>
            <a:bodyPr vert="horz" wrap="square" lIns="0" tIns="44450" rIns="0" bIns="0" rtlCol="0">
              <a:spAutoFit/>
            </a:bodyPr>
            <a:lstStyle/>
            <a:p>
              <a:pPr marL="570230">
                <a:lnSpc>
                  <a:spcPct val="100000"/>
                </a:lnSpc>
                <a:spcBef>
                  <a:spcPts val="350"/>
                </a:spcBef>
              </a:pPr>
              <a:r>
                <a:rPr sz="900" b="1" dirty="0">
                  <a:latin typeface="Arial"/>
                  <a:cs typeface="Arial"/>
                </a:rPr>
                <a:t>TB</a:t>
              </a:r>
              <a:r>
                <a:rPr sz="900" b="1" spc="-20" dirty="0">
                  <a:latin typeface="Arial"/>
                  <a:cs typeface="Arial"/>
                </a:rPr>
                <a:t> </a:t>
              </a:r>
              <a:r>
                <a:rPr sz="900" b="1" dirty="0">
                  <a:latin typeface="Arial"/>
                  <a:cs typeface="Arial"/>
                </a:rPr>
                <a:t>@</a:t>
              </a:r>
              <a:r>
                <a:rPr sz="900" b="1" spc="-20" dirty="0">
                  <a:latin typeface="Arial"/>
                  <a:cs typeface="Arial"/>
                </a:rPr>
                <a:t> </a:t>
              </a:r>
              <a:r>
                <a:rPr sz="900" b="1" spc="5" dirty="0">
                  <a:latin typeface="Arial"/>
                  <a:cs typeface="Arial"/>
                </a:rPr>
                <a:t>CERN</a:t>
              </a:r>
              <a:endParaRPr sz="900">
                <a:latin typeface="Arial"/>
                <a:cs typeface="Arial"/>
              </a:endParaRPr>
            </a:p>
          </p:txBody>
        </p:sp>
        <p:pic>
          <p:nvPicPr>
            <p:cNvPr id="70" name="object 70">
              <a:extLst>
                <a:ext uri="{FF2B5EF4-FFF2-40B4-BE49-F238E27FC236}">
                  <a16:creationId xmlns:a16="http://schemas.microsoft.com/office/drawing/2014/main" id="{BD02D4B5-4228-1593-D5AF-7C57C52CE71F}"/>
                </a:ext>
              </a:extLst>
            </p:cNvPr>
            <p:cNvPicPr/>
            <p:nvPr/>
          </p:nvPicPr>
          <p:blipFill>
            <a:blip r:embed="rId17" cstate="print"/>
            <a:stretch>
              <a:fillRect/>
            </a:stretch>
          </p:blipFill>
          <p:spPr>
            <a:xfrm>
              <a:off x="7732215" y="3885043"/>
              <a:ext cx="1056115" cy="792085"/>
            </a:xfrm>
            <a:prstGeom prst="rect">
              <a:avLst/>
            </a:prstGeom>
          </p:spPr>
        </p:pic>
      </p:grpSp>
    </p:spTree>
    <p:extLst>
      <p:ext uri="{BB962C8B-B14F-4D97-AF65-F5344CB8AC3E}">
        <p14:creationId xmlns:p14="http://schemas.microsoft.com/office/powerpoint/2010/main" val="2566424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GB" dirty="0">
                <a:ea typeface="Verdana" pitchFamily="34" charset="0"/>
                <a:cs typeface="Calibri" pitchFamily="34" charset="0"/>
              </a:rPr>
              <a:t>µ</a:t>
            </a:r>
            <a:r>
              <a:rPr lang="en-US" dirty="0">
                <a:ea typeface="Verdana" pitchFamily="34" charset="0"/>
                <a:cs typeface="Calibri" pitchFamily="34" charset="0"/>
              </a:rPr>
              <a:t>-RWELL High-Rate Layout</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34</a:t>
            </a:fld>
            <a:endParaRPr lang="en-US" spc="-5" dirty="0"/>
          </a:p>
        </p:txBody>
      </p:sp>
      <p:pic>
        <p:nvPicPr>
          <p:cNvPr id="11" name="Immagine 3">
            <a:extLst>
              <a:ext uri="{FF2B5EF4-FFF2-40B4-BE49-F238E27FC236}">
                <a16:creationId xmlns:a16="http://schemas.microsoft.com/office/drawing/2014/main" id="{0285CB73-E3D7-38F9-9E67-37850F20BA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682" y="2266084"/>
            <a:ext cx="3922659" cy="2206678"/>
          </a:xfrm>
          <a:prstGeom prst="rect">
            <a:avLst/>
          </a:prstGeom>
        </p:spPr>
      </p:pic>
      <p:sp>
        <p:nvSpPr>
          <p:cNvPr id="12" name="CasellaDiTesto 5">
            <a:extLst>
              <a:ext uri="{FF2B5EF4-FFF2-40B4-BE49-F238E27FC236}">
                <a16:creationId xmlns:a16="http://schemas.microsoft.com/office/drawing/2014/main" id="{BDC5A4E3-F507-33CB-D5E9-DA99CA3BD77B}"/>
              </a:ext>
            </a:extLst>
          </p:cNvPr>
          <p:cNvSpPr txBox="1"/>
          <p:nvPr/>
        </p:nvSpPr>
        <p:spPr>
          <a:xfrm>
            <a:off x="695346" y="1558404"/>
            <a:ext cx="3130023" cy="369332"/>
          </a:xfrm>
          <a:prstGeom prst="rect">
            <a:avLst/>
          </a:prstGeom>
          <a:noFill/>
        </p:spPr>
        <p:txBody>
          <a:bodyPr wrap="none" rtlCol="0">
            <a:spAutoFit/>
          </a:bodyPr>
          <a:lstStyle/>
          <a:p>
            <a:pPr algn="ctr"/>
            <a:r>
              <a:rPr lang="en-GB" b="1" dirty="0">
                <a:latin typeface="Times New Roman" panose="02020603050405020304" pitchFamily="18" charset="0"/>
                <a:ea typeface="Verdana" panose="020B0604030504040204" pitchFamily="34" charset="0"/>
                <a:cs typeface="Times New Roman" panose="02020603050405020304" pitchFamily="18" charset="0"/>
              </a:rPr>
              <a:t>Double Resistive layer  (DRL)</a:t>
            </a:r>
          </a:p>
        </p:txBody>
      </p:sp>
      <p:pic>
        <p:nvPicPr>
          <p:cNvPr id="13" name="Immagine 6">
            <a:extLst>
              <a:ext uri="{FF2B5EF4-FFF2-40B4-BE49-F238E27FC236}">
                <a16:creationId xmlns:a16="http://schemas.microsoft.com/office/drawing/2014/main" id="{D1126873-0A23-C1ED-B0DD-E8938EA53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908" y="2280824"/>
            <a:ext cx="3841291" cy="2160906"/>
          </a:xfrm>
          <a:prstGeom prst="rect">
            <a:avLst/>
          </a:prstGeom>
        </p:spPr>
      </p:pic>
      <p:sp>
        <p:nvSpPr>
          <p:cNvPr id="14" name="CasellaDiTesto 7">
            <a:extLst>
              <a:ext uri="{FF2B5EF4-FFF2-40B4-BE49-F238E27FC236}">
                <a16:creationId xmlns:a16="http://schemas.microsoft.com/office/drawing/2014/main" id="{9BF5A8F4-19CB-D0B7-BCE0-B7D6872557DC}"/>
              </a:ext>
            </a:extLst>
          </p:cNvPr>
          <p:cNvSpPr txBox="1"/>
          <p:nvPr/>
        </p:nvSpPr>
        <p:spPr>
          <a:xfrm>
            <a:off x="5632978" y="1533849"/>
            <a:ext cx="1809150" cy="369332"/>
          </a:xfrm>
          <a:prstGeom prst="rect">
            <a:avLst/>
          </a:prstGeom>
          <a:noFill/>
        </p:spPr>
        <p:txBody>
          <a:bodyPr wrap="none" rtlCol="0">
            <a:spAutoFit/>
          </a:bodyPr>
          <a:lstStyle/>
          <a:p>
            <a:pPr algn="ctr"/>
            <a:r>
              <a:rPr lang="en-GB" b="1" dirty="0">
                <a:latin typeface="Times New Roman" panose="02020603050405020304" pitchFamily="18" charset="0"/>
                <a:ea typeface="Verdana" panose="020B0604030504040204" pitchFamily="34" charset="0"/>
                <a:cs typeface="Times New Roman" panose="02020603050405020304" pitchFamily="18" charset="0"/>
              </a:rPr>
              <a:t>Silver Grid (SG)</a:t>
            </a:r>
          </a:p>
        </p:txBody>
      </p:sp>
      <p:sp>
        <p:nvSpPr>
          <p:cNvPr id="15" name="CasellaDiTesto 13">
            <a:extLst>
              <a:ext uri="{FF2B5EF4-FFF2-40B4-BE49-F238E27FC236}">
                <a16:creationId xmlns:a16="http://schemas.microsoft.com/office/drawing/2014/main" id="{1FAC9350-6170-9E2C-ACDB-8506F97C0FA1}"/>
              </a:ext>
            </a:extLst>
          </p:cNvPr>
          <p:cNvSpPr txBox="1"/>
          <p:nvPr/>
        </p:nvSpPr>
        <p:spPr>
          <a:xfrm>
            <a:off x="75682" y="4560932"/>
            <a:ext cx="4844375" cy="738664"/>
          </a:xfrm>
          <a:prstGeom prst="rect">
            <a:avLst/>
          </a:prstGeom>
          <a:solidFill>
            <a:schemeClr val="bg1"/>
          </a:solidFill>
          <a:ln>
            <a:noFill/>
          </a:ln>
        </p:spPr>
        <p:txBody>
          <a:bodyPr wrap="square" rtlCol="0">
            <a:spAutoFit/>
          </a:bodyPr>
          <a:lstStyle/>
          <a:p>
            <a:pPr marL="171450" indent="-171450">
              <a:buFont typeface="Arial" pitchFamily="34" charset="0"/>
              <a:buChar char="•"/>
            </a:pPr>
            <a:r>
              <a:rPr lang="en-GB" sz="1400" dirty="0">
                <a:latin typeface="Times New Roman" panose="02020603050405020304" pitchFamily="18" charset="0"/>
                <a:ea typeface="Verdana" pitchFamily="34" charset="0"/>
                <a:cs typeface="Times New Roman" panose="02020603050405020304" pitchFamily="18" charset="0"/>
              </a:rPr>
              <a:t>3-D grounding</a:t>
            </a:r>
          </a:p>
          <a:p>
            <a:pPr marL="171450" indent="-171450">
              <a:buFont typeface="Arial" pitchFamily="34" charset="0"/>
              <a:buChar char="•"/>
            </a:pPr>
            <a:r>
              <a:rPr lang="en-GB" sz="1400" dirty="0">
                <a:latin typeface="Times New Roman" panose="02020603050405020304" pitchFamily="18" charset="0"/>
                <a:ea typeface="Verdana" pitchFamily="34" charset="0"/>
                <a:cs typeface="Times New Roman" panose="02020603050405020304" pitchFamily="18" charset="0"/>
              </a:rPr>
              <a:t> Double DLC layers connected  through matrices of conductive </a:t>
            </a:r>
            <a:r>
              <a:rPr lang="en-GB" sz="1400" dirty="0" err="1">
                <a:latin typeface="Times New Roman" panose="02020603050405020304" pitchFamily="18" charset="0"/>
                <a:ea typeface="Verdana" pitchFamily="34" charset="0"/>
                <a:cs typeface="Times New Roman" panose="02020603050405020304" pitchFamily="18" charset="0"/>
              </a:rPr>
              <a:t>vias</a:t>
            </a:r>
            <a:r>
              <a:rPr lang="en-GB" sz="1400" dirty="0">
                <a:latin typeface="Times New Roman" panose="02020603050405020304" pitchFamily="18" charset="0"/>
                <a:ea typeface="Verdana" pitchFamily="34" charset="0"/>
                <a:cs typeface="Times New Roman" panose="02020603050405020304" pitchFamily="18" charset="0"/>
              </a:rPr>
              <a:t> to the readout electrodes (density 1/cm2</a:t>
            </a:r>
            <a:r>
              <a:rPr lang="en-GB" sz="1200" dirty="0">
                <a:latin typeface="Times New Roman" panose="02020603050405020304" pitchFamily="18" charset="0"/>
                <a:ea typeface="Verdana" pitchFamily="34" charset="0"/>
                <a:cs typeface="Times New Roman" panose="02020603050405020304" pitchFamily="18" charset="0"/>
              </a:rPr>
              <a:t>) </a:t>
            </a:r>
          </a:p>
        </p:txBody>
      </p:sp>
      <p:sp>
        <p:nvSpPr>
          <p:cNvPr id="16" name="CasellaDiTesto 14">
            <a:extLst>
              <a:ext uri="{FF2B5EF4-FFF2-40B4-BE49-F238E27FC236}">
                <a16:creationId xmlns:a16="http://schemas.microsoft.com/office/drawing/2014/main" id="{2488158B-BAE0-B1E0-D19C-AE8CDB1DAC27}"/>
              </a:ext>
            </a:extLst>
          </p:cNvPr>
          <p:cNvSpPr txBox="1"/>
          <p:nvPr/>
        </p:nvSpPr>
        <p:spPr>
          <a:xfrm>
            <a:off x="4724400" y="4587062"/>
            <a:ext cx="4285156" cy="738664"/>
          </a:xfrm>
          <a:prstGeom prst="rect">
            <a:avLst/>
          </a:prstGeom>
          <a:solidFill>
            <a:schemeClr val="bg1"/>
          </a:solidFill>
          <a:ln>
            <a:noFill/>
          </a:ln>
        </p:spPr>
        <p:txBody>
          <a:bodyPr wrap="square" rtlCol="0">
            <a:spAutoFit/>
          </a:bodyPr>
          <a:lstStyle/>
          <a:p>
            <a:pPr marL="171450" indent="-171450">
              <a:buFont typeface="Arial" pitchFamily="34" charset="0"/>
              <a:buChar char="•"/>
            </a:pPr>
            <a:r>
              <a:rPr lang="en-US" sz="1400" dirty="0">
                <a:latin typeface="Times New Roman" panose="02020603050405020304" pitchFamily="18" charset="0"/>
                <a:ea typeface="Verdana" pitchFamily="34" charset="0"/>
                <a:cs typeface="Times New Roman" panose="02020603050405020304" pitchFamily="18" charset="0"/>
              </a:rPr>
              <a:t>2-D grounding </a:t>
            </a:r>
          </a:p>
          <a:p>
            <a:pPr marL="171450" indent="-171450">
              <a:buFont typeface="Arial" pitchFamily="34" charset="0"/>
              <a:buChar char="•"/>
            </a:pPr>
            <a:r>
              <a:rPr lang="en-US" sz="1400" dirty="0">
                <a:latin typeface="Times New Roman" panose="02020603050405020304" pitchFamily="18" charset="0"/>
                <a:ea typeface="Verdana" pitchFamily="34" charset="0"/>
                <a:cs typeface="Times New Roman" panose="02020603050405020304" pitchFamily="18" charset="0"/>
              </a:rPr>
              <a:t> Single DLC layer  grounded by means conductive strip lines realized on the DLC layer (density 1/cm)</a:t>
            </a:r>
            <a:endParaRPr lang="en-GB" sz="1400" dirty="0">
              <a:latin typeface="Times New Roman" panose="02020603050405020304" pitchFamily="18" charset="0"/>
              <a:ea typeface="Verdana" pitchFamily="34" charset="0"/>
              <a:cs typeface="Times New Roman" panose="02020603050405020304" pitchFamily="18" charset="0"/>
            </a:endParaRPr>
          </a:p>
        </p:txBody>
      </p:sp>
      <p:sp>
        <p:nvSpPr>
          <p:cNvPr id="17" name="CasellaDiTesto 15">
            <a:extLst>
              <a:ext uri="{FF2B5EF4-FFF2-40B4-BE49-F238E27FC236}">
                <a16:creationId xmlns:a16="http://schemas.microsoft.com/office/drawing/2014/main" id="{69384326-053C-4BA9-BAFC-0FC8FD397483}"/>
              </a:ext>
            </a:extLst>
          </p:cNvPr>
          <p:cNvSpPr txBox="1"/>
          <p:nvPr/>
        </p:nvSpPr>
        <p:spPr>
          <a:xfrm>
            <a:off x="159701" y="810677"/>
            <a:ext cx="8298498" cy="646331"/>
          </a:xfrm>
          <a:prstGeom prst="rect">
            <a:avLst/>
          </a:prstGeom>
          <a:noFill/>
        </p:spPr>
        <p:txBody>
          <a:bodyPr wrap="square" rtlCol="0">
            <a:spAutoFit/>
          </a:bodyPr>
          <a:lstStyle/>
          <a:p>
            <a:r>
              <a:rPr lang="en-GB" b="1" dirty="0">
                <a:solidFill>
                  <a:srgbClr val="00329E"/>
                </a:solidFill>
                <a:latin typeface="Times New Roman" panose="02020603050405020304" pitchFamily="18" charset="0"/>
                <a:ea typeface="Verdana" pitchFamily="34" charset="0"/>
                <a:cs typeface="Times New Roman" panose="02020603050405020304" pitchFamily="18" charset="0"/>
              </a:rPr>
              <a:t>The purpose of these HR versions is to reduce the distance to be “travelled” by the charge towards the ground</a:t>
            </a:r>
          </a:p>
        </p:txBody>
      </p:sp>
      <p:sp>
        <p:nvSpPr>
          <p:cNvPr id="18" name="Rectangle 17">
            <a:extLst>
              <a:ext uri="{FF2B5EF4-FFF2-40B4-BE49-F238E27FC236}">
                <a16:creationId xmlns:a16="http://schemas.microsoft.com/office/drawing/2014/main" id="{9306E20D-DB88-538A-FF24-0564278E974F}"/>
              </a:ext>
            </a:extLst>
          </p:cNvPr>
          <p:cNvSpPr/>
          <p:nvPr/>
        </p:nvSpPr>
        <p:spPr>
          <a:xfrm>
            <a:off x="75682" y="5360734"/>
            <a:ext cx="11863472" cy="923330"/>
          </a:xfrm>
          <a:prstGeom prst="rect">
            <a:avLst/>
          </a:prstGeom>
        </p:spPr>
        <p:txBody>
          <a:bodyPr wrap="square">
            <a:spAutoFit/>
          </a:bodyPr>
          <a:lstStyle/>
          <a:p>
            <a:r>
              <a:rPr lang="en-US" dirty="0">
                <a:solidFill>
                  <a:srgbClr val="00329E"/>
                </a:solidFill>
                <a:latin typeface="Times New Roman" panose="02020603050405020304" pitchFamily="18" charset="0"/>
                <a:cs typeface="Times New Roman" panose="02020603050405020304" pitchFamily="18" charset="0"/>
              </a:rPr>
              <a:t>Silver Grid design introduced  to simplify the e technology transfer, since the TT of the DRL industrial production is difficult, The new design,  is based on the simple single-resistive layout with a suitable surface current evacuation scheme, the Grid layout (to avoid sparks) introduce dead area which reduce the geometrical acceptance</a:t>
            </a:r>
          </a:p>
        </p:txBody>
      </p:sp>
      <p:grpSp>
        <p:nvGrpSpPr>
          <p:cNvPr id="19" name="object 21">
            <a:extLst>
              <a:ext uri="{FF2B5EF4-FFF2-40B4-BE49-F238E27FC236}">
                <a16:creationId xmlns:a16="http://schemas.microsoft.com/office/drawing/2014/main" id="{7BCB1EBE-7202-5497-AD24-F951463AE980}"/>
              </a:ext>
            </a:extLst>
          </p:cNvPr>
          <p:cNvGrpSpPr/>
          <p:nvPr/>
        </p:nvGrpSpPr>
        <p:grpSpPr>
          <a:xfrm>
            <a:off x="8711846" y="2855338"/>
            <a:ext cx="2900145" cy="2074926"/>
            <a:chOff x="7418831" y="3459479"/>
            <a:chExt cx="2490470" cy="1920239"/>
          </a:xfrm>
        </p:grpSpPr>
        <p:pic>
          <p:nvPicPr>
            <p:cNvPr id="20" name="object 22">
              <a:extLst>
                <a:ext uri="{FF2B5EF4-FFF2-40B4-BE49-F238E27FC236}">
                  <a16:creationId xmlns:a16="http://schemas.microsoft.com/office/drawing/2014/main" id="{EAB2D38E-B378-2723-0996-A0A06AA8A9E4}"/>
                </a:ext>
              </a:extLst>
            </p:cNvPr>
            <p:cNvPicPr/>
            <p:nvPr/>
          </p:nvPicPr>
          <p:blipFill>
            <a:blip r:embed="rId4" cstate="print"/>
            <a:stretch>
              <a:fillRect/>
            </a:stretch>
          </p:blipFill>
          <p:spPr>
            <a:xfrm>
              <a:off x="7418831" y="3459479"/>
              <a:ext cx="2490216" cy="1920239"/>
            </a:xfrm>
            <a:prstGeom prst="rect">
              <a:avLst/>
            </a:prstGeom>
          </p:spPr>
        </p:pic>
        <p:pic>
          <p:nvPicPr>
            <p:cNvPr id="21" name="object 23">
              <a:extLst>
                <a:ext uri="{FF2B5EF4-FFF2-40B4-BE49-F238E27FC236}">
                  <a16:creationId xmlns:a16="http://schemas.microsoft.com/office/drawing/2014/main" id="{E72A95BC-0E8E-4839-B93B-6491086AB7B8}"/>
                </a:ext>
              </a:extLst>
            </p:cNvPr>
            <p:cNvPicPr/>
            <p:nvPr/>
          </p:nvPicPr>
          <p:blipFill>
            <a:blip r:embed="rId5" cstate="print"/>
            <a:stretch>
              <a:fillRect/>
            </a:stretch>
          </p:blipFill>
          <p:spPr>
            <a:xfrm>
              <a:off x="9224952" y="4041191"/>
              <a:ext cx="297510" cy="236794"/>
            </a:xfrm>
            <a:prstGeom prst="rect">
              <a:avLst/>
            </a:prstGeom>
          </p:spPr>
        </p:pic>
      </p:grpSp>
      <p:grpSp>
        <p:nvGrpSpPr>
          <p:cNvPr id="25" name="Group 24">
            <a:extLst>
              <a:ext uri="{FF2B5EF4-FFF2-40B4-BE49-F238E27FC236}">
                <a16:creationId xmlns:a16="http://schemas.microsoft.com/office/drawing/2014/main" id="{11BD6FC1-CB01-0F55-A35A-BD9CF8E78D5A}"/>
              </a:ext>
            </a:extLst>
          </p:cNvPr>
          <p:cNvGrpSpPr/>
          <p:nvPr/>
        </p:nvGrpSpPr>
        <p:grpSpPr>
          <a:xfrm>
            <a:off x="8614816" y="203149"/>
            <a:ext cx="3577183" cy="2686899"/>
            <a:chOff x="420903" y="3124507"/>
            <a:chExt cx="2997174" cy="2302711"/>
          </a:xfrm>
        </p:grpSpPr>
        <p:grpSp>
          <p:nvGrpSpPr>
            <p:cNvPr id="26" name="object 5">
              <a:extLst>
                <a:ext uri="{FF2B5EF4-FFF2-40B4-BE49-F238E27FC236}">
                  <a16:creationId xmlns:a16="http://schemas.microsoft.com/office/drawing/2014/main" id="{0EFEF4DA-9431-31A0-CB30-0DB066641884}"/>
                </a:ext>
              </a:extLst>
            </p:cNvPr>
            <p:cNvGrpSpPr/>
            <p:nvPr/>
          </p:nvGrpSpPr>
          <p:grpSpPr>
            <a:xfrm>
              <a:off x="420903" y="3124507"/>
              <a:ext cx="2430145" cy="1990089"/>
              <a:chOff x="420903" y="3124507"/>
              <a:chExt cx="2430145" cy="1990089"/>
            </a:xfrm>
          </p:grpSpPr>
          <p:pic>
            <p:nvPicPr>
              <p:cNvPr id="28" name="object 6">
                <a:extLst>
                  <a:ext uri="{FF2B5EF4-FFF2-40B4-BE49-F238E27FC236}">
                    <a16:creationId xmlns:a16="http://schemas.microsoft.com/office/drawing/2014/main" id="{4C169EC6-A937-1E05-66B4-E823D6F137FC}"/>
                  </a:ext>
                </a:extLst>
              </p:cNvPr>
              <p:cNvPicPr/>
              <p:nvPr/>
            </p:nvPicPr>
            <p:blipFill>
              <a:blip r:embed="rId6" cstate="print"/>
              <a:stretch>
                <a:fillRect/>
              </a:stretch>
            </p:blipFill>
            <p:spPr>
              <a:xfrm>
                <a:off x="420903" y="3124507"/>
                <a:ext cx="2430005" cy="1959239"/>
              </a:xfrm>
              <a:prstGeom prst="rect">
                <a:avLst/>
              </a:prstGeom>
            </p:spPr>
          </p:pic>
          <p:sp>
            <p:nvSpPr>
              <p:cNvPr id="29" name="object 7">
                <a:extLst>
                  <a:ext uri="{FF2B5EF4-FFF2-40B4-BE49-F238E27FC236}">
                    <a16:creationId xmlns:a16="http://schemas.microsoft.com/office/drawing/2014/main" id="{02287A99-E688-369A-AA66-831FCC4D705F}"/>
                  </a:ext>
                </a:extLst>
              </p:cNvPr>
              <p:cNvSpPr/>
              <p:nvPr/>
            </p:nvSpPr>
            <p:spPr>
              <a:xfrm>
                <a:off x="701209" y="5104512"/>
                <a:ext cx="2011045" cy="0"/>
              </a:xfrm>
              <a:custGeom>
                <a:avLst/>
                <a:gdLst/>
                <a:ahLst/>
                <a:cxnLst/>
                <a:rect l="l" t="t" r="r" b="b"/>
                <a:pathLst>
                  <a:path w="2011045">
                    <a:moveTo>
                      <a:pt x="0" y="0"/>
                    </a:moveTo>
                    <a:lnTo>
                      <a:pt x="2010893" y="1"/>
                    </a:lnTo>
                  </a:path>
                </a:pathLst>
              </a:custGeom>
              <a:ln w="19050">
                <a:solidFill>
                  <a:srgbClr val="FF0000"/>
                </a:solidFill>
              </a:ln>
            </p:spPr>
            <p:txBody>
              <a:bodyPr wrap="square" lIns="0" tIns="0" rIns="0" bIns="0" rtlCol="0"/>
              <a:lstStyle/>
              <a:p>
                <a:endParaRPr/>
              </a:p>
            </p:txBody>
          </p:sp>
          <p:sp>
            <p:nvSpPr>
              <p:cNvPr id="30" name="object 8">
                <a:extLst>
                  <a:ext uri="{FF2B5EF4-FFF2-40B4-BE49-F238E27FC236}">
                    <a16:creationId xmlns:a16="http://schemas.microsoft.com/office/drawing/2014/main" id="{C69AD140-929F-A6EA-7D00-69E338496E18}"/>
                  </a:ext>
                </a:extLst>
              </p:cNvPr>
              <p:cNvSpPr/>
              <p:nvPr/>
            </p:nvSpPr>
            <p:spPr>
              <a:xfrm>
                <a:off x="702674" y="5064353"/>
                <a:ext cx="0" cy="43180"/>
              </a:xfrm>
              <a:custGeom>
                <a:avLst/>
                <a:gdLst/>
                <a:ahLst/>
                <a:cxnLst/>
                <a:rect l="l" t="t" r="r" b="b"/>
                <a:pathLst>
                  <a:path h="43179">
                    <a:moveTo>
                      <a:pt x="0" y="0"/>
                    </a:moveTo>
                    <a:lnTo>
                      <a:pt x="1" y="43109"/>
                    </a:lnTo>
                  </a:path>
                </a:pathLst>
              </a:custGeom>
              <a:ln w="19050">
                <a:solidFill>
                  <a:srgbClr val="FF0000"/>
                </a:solidFill>
              </a:ln>
            </p:spPr>
            <p:txBody>
              <a:bodyPr wrap="square" lIns="0" tIns="0" rIns="0" bIns="0" rtlCol="0"/>
              <a:lstStyle/>
              <a:p>
                <a:endParaRPr/>
              </a:p>
            </p:txBody>
          </p:sp>
          <p:sp>
            <p:nvSpPr>
              <p:cNvPr id="31" name="object 9">
                <a:extLst>
                  <a:ext uri="{FF2B5EF4-FFF2-40B4-BE49-F238E27FC236}">
                    <a16:creationId xmlns:a16="http://schemas.microsoft.com/office/drawing/2014/main" id="{88B5B32C-1F96-2F14-CBF8-431AFD59AA8E}"/>
                  </a:ext>
                </a:extLst>
              </p:cNvPr>
              <p:cNvSpPr/>
              <p:nvPr/>
            </p:nvSpPr>
            <p:spPr>
              <a:xfrm>
                <a:off x="2207179" y="5060876"/>
                <a:ext cx="0" cy="43180"/>
              </a:xfrm>
              <a:custGeom>
                <a:avLst/>
                <a:gdLst/>
                <a:ahLst/>
                <a:cxnLst/>
                <a:rect l="l" t="t" r="r" b="b"/>
                <a:pathLst>
                  <a:path h="43179">
                    <a:moveTo>
                      <a:pt x="0" y="0"/>
                    </a:moveTo>
                    <a:lnTo>
                      <a:pt x="1" y="43109"/>
                    </a:lnTo>
                  </a:path>
                </a:pathLst>
              </a:custGeom>
              <a:ln w="19050">
                <a:solidFill>
                  <a:srgbClr val="FF0000"/>
                </a:solidFill>
              </a:ln>
            </p:spPr>
            <p:txBody>
              <a:bodyPr wrap="square" lIns="0" tIns="0" rIns="0" bIns="0" rtlCol="0"/>
              <a:lstStyle/>
              <a:p>
                <a:endParaRPr/>
              </a:p>
            </p:txBody>
          </p:sp>
          <p:sp>
            <p:nvSpPr>
              <p:cNvPr id="32" name="object 10">
                <a:extLst>
                  <a:ext uri="{FF2B5EF4-FFF2-40B4-BE49-F238E27FC236}">
                    <a16:creationId xmlns:a16="http://schemas.microsoft.com/office/drawing/2014/main" id="{3C3084D5-A233-3940-DBB6-D3682D41FB85}"/>
                  </a:ext>
                </a:extLst>
              </p:cNvPr>
              <p:cNvSpPr/>
              <p:nvPr/>
            </p:nvSpPr>
            <p:spPr>
              <a:xfrm>
                <a:off x="1702982" y="5064353"/>
                <a:ext cx="0" cy="43180"/>
              </a:xfrm>
              <a:custGeom>
                <a:avLst/>
                <a:gdLst/>
                <a:ahLst/>
                <a:cxnLst/>
                <a:rect l="l" t="t" r="r" b="b"/>
                <a:pathLst>
                  <a:path h="43179">
                    <a:moveTo>
                      <a:pt x="0" y="0"/>
                    </a:moveTo>
                    <a:lnTo>
                      <a:pt x="1" y="43109"/>
                    </a:lnTo>
                  </a:path>
                </a:pathLst>
              </a:custGeom>
              <a:ln w="19050">
                <a:solidFill>
                  <a:srgbClr val="FF0000"/>
                </a:solidFill>
              </a:ln>
            </p:spPr>
            <p:txBody>
              <a:bodyPr wrap="square" lIns="0" tIns="0" rIns="0" bIns="0" rtlCol="0"/>
              <a:lstStyle/>
              <a:p>
                <a:endParaRPr/>
              </a:p>
            </p:txBody>
          </p:sp>
          <p:sp>
            <p:nvSpPr>
              <p:cNvPr id="33" name="object 11">
                <a:extLst>
                  <a:ext uri="{FF2B5EF4-FFF2-40B4-BE49-F238E27FC236}">
                    <a16:creationId xmlns:a16="http://schemas.microsoft.com/office/drawing/2014/main" id="{26211861-337B-2B95-F32D-A6A8BEBEF5F4}"/>
                  </a:ext>
                </a:extLst>
              </p:cNvPr>
              <p:cNvSpPr/>
              <p:nvPr/>
            </p:nvSpPr>
            <p:spPr>
              <a:xfrm>
                <a:off x="1204171" y="5064353"/>
                <a:ext cx="0" cy="43180"/>
              </a:xfrm>
              <a:custGeom>
                <a:avLst/>
                <a:gdLst/>
                <a:ahLst/>
                <a:cxnLst/>
                <a:rect l="l" t="t" r="r" b="b"/>
                <a:pathLst>
                  <a:path h="43179">
                    <a:moveTo>
                      <a:pt x="0" y="0"/>
                    </a:moveTo>
                    <a:lnTo>
                      <a:pt x="1" y="43109"/>
                    </a:lnTo>
                  </a:path>
                </a:pathLst>
              </a:custGeom>
              <a:ln w="19050">
                <a:solidFill>
                  <a:srgbClr val="FF0000"/>
                </a:solidFill>
              </a:ln>
            </p:spPr>
            <p:txBody>
              <a:bodyPr wrap="square" lIns="0" tIns="0" rIns="0" bIns="0" rtlCol="0"/>
              <a:lstStyle/>
              <a:p>
                <a:endParaRPr/>
              </a:p>
            </p:txBody>
          </p:sp>
          <p:sp>
            <p:nvSpPr>
              <p:cNvPr id="34" name="object 12">
                <a:extLst>
                  <a:ext uri="{FF2B5EF4-FFF2-40B4-BE49-F238E27FC236}">
                    <a16:creationId xmlns:a16="http://schemas.microsoft.com/office/drawing/2014/main" id="{5BE6AB24-2A76-0895-48D5-98C130D65CF3}"/>
                  </a:ext>
                </a:extLst>
              </p:cNvPr>
              <p:cNvSpPr/>
              <p:nvPr/>
            </p:nvSpPr>
            <p:spPr>
              <a:xfrm>
                <a:off x="2712101" y="5065841"/>
                <a:ext cx="0" cy="43180"/>
              </a:xfrm>
              <a:custGeom>
                <a:avLst/>
                <a:gdLst/>
                <a:ahLst/>
                <a:cxnLst/>
                <a:rect l="l" t="t" r="r" b="b"/>
                <a:pathLst>
                  <a:path h="43179">
                    <a:moveTo>
                      <a:pt x="0" y="0"/>
                    </a:moveTo>
                    <a:lnTo>
                      <a:pt x="1" y="43109"/>
                    </a:lnTo>
                  </a:path>
                </a:pathLst>
              </a:custGeom>
              <a:ln w="19050">
                <a:solidFill>
                  <a:srgbClr val="FF0000"/>
                </a:solidFill>
              </a:ln>
            </p:spPr>
            <p:txBody>
              <a:bodyPr wrap="square" lIns="0" tIns="0" rIns="0" bIns="0" rtlCol="0"/>
              <a:lstStyle/>
              <a:p>
                <a:endParaRPr/>
              </a:p>
            </p:txBody>
          </p:sp>
        </p:grpSp>
        <p:sp>
          <p:nvSpPr>
            <p:cNvPr id="27" name="object 13">
              <a:extLst>
                <a:ext uri="{FF2B5EF4-FFF2-40B4-BE49-F238E27FC236}">
                  <a16:creationId xmlns:a16="http://schemas.microsoft.com/office/drawing/2014/main" id="{4E5D96F7-6AF8-85CB-95C7-80AF13496A6F}"/>
                </a:ext>
              </a:extLst>
            </p:cNvPr>
            <p:cNvSpPr txBox="1"/>
            <p:nvPr/>
          </p:nvSpPr>
          <p:spPr>
            <a:xfrm>
              <a:off x="1147952" y="5136388"/>
              <a:ext cx="2270125" cy="290830"/>
            </a:xfrm>
            <a:prstGeom prst="rect">
              <a:avLst/>
            </a:prstGeom>
          </p:spPr>
          <p:txBody>
            <a:bodyPr vert="horz" wrap="square" lIns="0" tIns="12700" rIns="0" bIns="0" rtlCol="0">
              <a:spAutoFit/>
            </a:bodyPr>
            <a:lstStyle/>
            <a:p>
              <a:pPr marL="50800">
                <a:lnSpc>
                  <a:spcPts val="1045"/>
                </a:lnSpc>
                <a:spcBef>
                  <a:spcPts val="100"/>
                </a:spcBef>
                <a:tabLst>
                  <a:tab pos="551815" algn="l"/>
                  <a:tab pos="1050925" algn="l"/>
                  <a:tab pos="1555750" algn="l"/>
                </a:tabLst>
              </a:pPr>
              <a:r>
                <a:rPr sz="1000" spc="-10" dirty="0">
                  <a:solidFill>
                    <a:srgbClr val="FF0000"/>
                  </a:solidFill>
                  <a:latin typeface="Arial MT"/>
                  <a:cs typeface="Arial MT"/>
                </a:rPr>
                <a:t>3·10</a:t>
              </a:r>
              <a:r>
                <a:rPr sz="1050" spc="-15" baseline="23809" dirty="0">
                  <a:solidFill>
                    <a:srgbClr val="FF0000"/>
                  </a:solidFill>
                  <a:latin typeface="Arial MT"/>
                  <a:cs typeface="Arial MT"/>
                </a:rPr>
                <a:t>5	</a:t>
              </a:r>
              <a:r>
                <a:rPr sz="1000" spc="-10" dirty="0">
                  <a:solidFill>
                    <a:srgbClr val="FF0000"/>
                  </a:solidFill>
                  <a:latin typeface="Arial MT"/>
                  <a:cs typeface="Arial MT"/>
                </a:rPr>
                <a:t>3·10</a:t>
              </a:r>
              <a:r>
                <a:rPr sz="1050" spc="-15" baseline="27777" dirty="0">
                  <a:solidFill>
                    <a:srgbClr val="FF0000"/>
                  </a:solidFill>
                  <a:latin typeface="Arial MT"/>
                  <a:cs typeface="Arial MT"/>
                </a:rPr>
                <a:t>6	</a:t>
              </a:r>
              <a:r>
                <a:rPr sz="1000" spc="-10" dirty="0">
                  <a:solidFill>
                    <a:srgbClr val="FF0000"/>
                  </a:solidFill>
                  <a:latin typeface="Arial MT"/>
                  <a:cs typeface="Arial MT"/>
                </a:rPr>
                <a:t>3·10</a:t>
              </a:r>
              <a:r>
                <a:rPr sz="1050" spc="-15" baseline="27777" dirty="0">
                  <a:solidFill>
                    <a:srgbClr val="FF0000"/>
                  </a:solidFill>
                  <a:latin typeface="Arial MT"/>
                  <a:cs typeface="Arial MT"/>
                </a:rPr>
                <a:t>7	</a:t>
              </a:r>
              <a:r>
                <a:rPr sz="1500" spc="-15" baseline="2777" dirty="0">
                  <a:solidFill>
                    <a:srgbClr val="FF0000"/>
                  </a:solidFill>
                  <a:latin typeface="Arial MT"/>
                  <a:cs typeface="Arial MT"/>
                </a:rPr>
                <a:t>3·10</a:t>
              </a:r>
              <a:r>
                <a:rPr sz="1050" spc="-15" baseline="27777" dirty="0">
                  <a:solidFill>
                    <a:srgbClr val="FF0000"/>
                  </a:solidFill>
                  <a:latin typeface="Arial MT"/>
                  <a:cs typeface="Arial MT"/>
                </a:rPr>
                <a:t>8</a:t>
              </a:r>
              <a:endParaRPr sz="1050" baseline="27777">
                <a:latin typeface="Arial MT"/>
                <a:cs typeface="Arial MT"/>
              </a:endParaRPr>
            </a:p>
            <a:p>
              <a:pPr marL="1291590">
                <a:lnSpc>
                  <a:spcPts val="1045"/>
                </a:lnSpc>
              </a:pPr>
              <a:r>
                <a:rPr sz="1000" b="1" spc="-10" dirty="0">
                  <a:solidFill>
                    <a:srgbClr val="FF0000"/>
                  </a:solidFill>
                  <a:latin typeface="Calibri"/>
                  <a:cs typeface="Calibri"/>
                </a:rPr>
                <a:t>Mip</a:t>
              </a:r>
              <a:r>
                <a:rPr sz="1000" b="1" spc="-25" dirty="0">
                  <a:solidFill>
                    <a:srgbClr val="FF0000"/>
                  </a:solidFill>
                  <a:latin typeface="Calibri"/>
                  <a:cs typeface="Calibri"/>
                </a:rPr>
                <a:t> </a:t>
              </a:r>
              <a:r>
                <a:rPr sz="1000" b="1" spc="-10" dirty="0">
                  <a:solidFill>
                    <a:srgbClr val="FF0000"/>
                  </a:solidFill>
                  <a:latin typeface="Calibri"/>
                  <a:cs typeface="Calibri"/>
                </a:rPr>
                <a:t>Flux[Hz/cm</a:t>
              </a:r>
              <a:r>
                <a:rPr sz="1050" b="1" spc="-15" baseline="23809" dirty="0">
                  <a:solidFill>
                    <a:srgbClr val="FF0000"/>
                  </a:solidFill>
                  <a:latin typeface="Calibri"/>
                  <a:cs typeface="Calibri"/>
                </a:rPr>
                <a:t>2</a:t>
              </a:r>
              <a:r>
                <a:rPr sz="1000" b="1" spc="-10" dirty="0">
                  <a:solidFill>
                    <a:srgbClr val="FF0000"/>
                  </a:solidFill>
                  <a:latin typeface="Calibri"/>
                  <a:cs typeface="Calibri"/>
                </a:rPr>
                <a:t>]</a:t>
              </a:r>
              <a:endParaRPr sz="1000">
                <a:latin typeface="Calibri"/>
                <a:cs typeface="Calibri"/>
              </a:endParaRPr>
            </a:p>
          </p:txBody>
        </p:sp>
      </p:grpSp>
    </p:spTree>
    <p:extLst>
      <p:ext uri="{BB962C8B-B14F-4D97-AF65-F5344CB8AC3E}">
        <p14:creationId xmlns:p14="http://schemas.microsoft.com/office/powerpoint/2010/main" val="965770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dirty="0">
                <a:ea typeface="Verdana" pitchFamily="34" charset="0"/>
                <a:cs typeface="Calibri" pitchFamily="34" charset="0"/>
              </a:rPr>
              <a:t>The </a:t>
            </a:r>
            <a:r>
              <a:rPr lang="en-GB" dirty="0">
                <a:ea typeface="Verdana" pitchFamily="34" charset="0"/>
                <a:cs typeface="Calibri" pitchFamily="34" charset="0"/>
              </a:rPr>
              <a:t>µ</a:t>
            </a:r>
            <a:r>
              <a:rPr lang="en-US" dirty="0">
                <a:ea typeface="Verdana" pitchFamily="34" charset="0"/>
                <a:cs typeface="Calibri" pitchFamily="34" charset="0"/>
              </a:rPr>
              <a:t>-RWELL technology</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35</a:t>
            </a:fld>
            <a:endParaRPr lang="en-US" spc="-5" dirty="0"/>
          </a:p>
        </p:txBody>
      </p:sp>
      <p:grpSp>
        <p:nvGrpSpPr>
          <p:cNvPr id="31" name="Group 30">
            <a:extLst>
              <a:ext uri="{FF2B5EF4-FFF2-40B4-BE49-F238E27FC236}">
                <a16:creationId xmlns:a16="http://schemas.microsoft.com/office/drawing/2014/main" id="{FCE54FC0-816D-4C6C-140D-9311FDCA2991}"/>
              </a:ext>
            </a:extLst>
          </p:cNvPr>
          <p:cNvGrpSpPr/>
          <p:nvPr/>
        </p:nvGrpSpPr>
        <p:grpSpPr>
          <a:xfrm>
            <a:off x="230559" y="825442"/>
            <a:ext cx="11598602" cy="5346758"/>
            <a:chOff x="230559" y="825442"/>
            <a:chExt cx="9852225" cy="4644193"/>
          </a:xfrm>
        </p:grpSpPr>
        <p:sp>
          <p:nvSpPr>
            <p:cNvPr id="3" name="object 2">
              <a:extLst>
                <a:ext uri="{FF2B5EF4-FFF2-40B4-BE49-F238E27FC236}">
                  <a16:creationId xmlns:a16="http://schemas.microsoft.com/office/drawing/2014/main" id="{60E03F57-FA82-3CA2-344D-006ED6CE9BAF}"/>
                </a:ext>
              </a:extLst>
            </p:cNvPr>
            <p:cNvSpPr txBox="1"/>
            <p:nvPr/>
          </p:nvSpPr>
          <p:spPr>
            <a:xfrm>
              <a:off x="325958" y="828547"/>
              <a:ext cx="5207747" cy="1508105"/>
            </a:xfrm>
            <a:prstGeom prst="rect">
              <a:avLst/>
            </a:prstGeom>
          </p:spPr>
          <p:txBody>
            <a:bodyPr vert="horz" wrap="square" lIns="0" tIns="12700" rIns="0" bIns="0" rtlCol="0">
              <a:spAutoFit/>
            </a:bodyPr>
            <a:lstStyle/>
            <a:p>
              <a:pPr marL="25400">
                <a:lnSpc>
                  <a:spcPct val="100000"/>
                </a:lnSpc>
                <a:spcBef>
                  <a:spcPts val="100"/>
                </a:spcBef>
              </a:pPr>
              <a:r>
                <a:rPr sz="1800" b="1" spc="-5" dirty="0">
                  <a:solidFill>
                    <a:srgbClr val="00329E"/>
                  </a:solidFill>
                  <a:latin typeface="Times New Roman" panose="02020603050405020304" pitchFamily="18" charset="0"/>
                  <a:cs typeface="Times New Roman" panose="02020603050405020304" pitchFamily="18" charset="0"/>
                </a:rPr>
                <a:t>The </a:t>
              </a:r>
              <a:r>
                <a:rPr sz="1800" b="1" dirty="0">
                  <a:solidFill>
                    <a:srgbClr val="00329E"/>
                  </a:solidFill>
                  <a:latin typeface="Times New Roman" panose="02020603050405020304" pitchFamily="18" charset="0"/>
                  <a:cs typeface="Times New Roman" panose="02020603050405020304" pitchFamily="18" charset="0"/>
                </a:rPr>
                <a:t>PEP</a:t>
              </a:r>
              <a:r>
                <a:rPr sz="1800" b="1" spc="5" dirty="0">
                  <a:solidFill>
                    <a:srgbClr val="00329E"/>
                  </a:solidFill>
                  <a:latin typeface="Times New Roman" panose="02020603050405020304" pitchFamily="18" charset="0"/>
                  <a:cs typeface="Times New Roman" panose="02020603050405020304" pitchFamily="18" charset="0"/>
                </a:rPr>
                <a:t> </a:t>
              </a:r>
              <a:r>
                <a:rPr sz="1800" b="1" spc="-15" dirty="0">
                  <a:solidFill>
                    <a:srgbClr val="00329E"/>
                  </a:solidFill>
                  <a:latin typeface="Times New Roman" panose="02020603050405020304" pitchFamily="18" charset="0"/>
                  <a:cs typeface="Times New Roman" panose="02020603050405020304" pitchFamily="18" charset="0"/>
                </a:rPr>
                <a:t>(Patterning</a:t>
              </a:r>
              <a:r>
                <a:rPr sz="1800" b="1" spc="-5" dirty="0">
                  <a:solidFill>
                    <a:srgbClr val="00329E"/>
                  </a:solidFill>
                  <a:latin typeface="Times New Roman" panose="02020603050405020304" pitchFamily="18" charset="0"/>
                  <a:cs typeface="Times New Roman" panose="02020603050405020304" pitchFamily="18" charset="0"/>
                </a:rPr>
                <a:t> </a:t>
              </a:r>
              <a:r>
                <a:rPr sz="1800" b="1" dirty="0">
                  <a:solidFill>
                    <a:srgbClr val="00329E"/>
                  </a:solidFill>
                  <a:latin typeface="Times New Roman" panose="02020603050405020304" pitchFamily="18" charset="0"/>
                  <a:cs typeface="Times New Roman" panose="02020603050405020304" pitchFamily="18" charset="0"/>
                </a:rPr>
                <a:t>– </a:t>
              </a:r>
              <a:r>
                <a:rPr sz="1800" b="1" spc="-15" dirty="0">
                  <a:solidFill>
                    <a:srgbClr val="00329E"/>
                  </a:solidFill>
                  <a:latin typeface="Times New Roman" panose="02020603050405020304" pitchFamily="18" charset="0"/>
                  <a:cs typeface="Times New Roman" panose="02020603050405020304" pitchFamily="18" charset="0"/>
                </a:rPr>
                <a:t>Etching</a:t>
              </a:r>
              <a:r>
                <a:rPr sz="1800" b="1" spc="-5" dirty="0">
                  <a:solidFill>
                    <a:srgbClr val="00329E"/>
                  </a:solidFill>
                  <a:latin typeface="Times New Roman" panose="02020603050405020304" pitchFamily="18" charset="0"/>
                  <a:cs typeface="Times New Roman" panose="02020603050405020304" pitchFamily="18" charset="0"/>
                </a:rPr>
                <a:t> </a:t>
              </a:r>
              <a:r>
                <a:rPr sz="1800" b="1" dirty="0">
                  <a:solidFill>
                    <a:srgbClr val="00329E"/>
                  </a:solidFill>
                  <a:latin typeface="Times New Roman" panose="02020603050405020304" pitchFamily="18" charset="0"/>
                  <a:cs typeface="Times New Roman" panose="02020603050405020304" pitchFamily="18" charset="0"/>
                </a:rPr>
                <a:t>– </a:t>
              </a:r>
              <a:r>
                <a:rPr sz="1800" b="1" spc="-80" dirty="0">
                  <a:solidFill>
                    <a:srgbClr val="00329E"/>
                  </a:solidFill>
                  <a:latin typeface="Times New Roman" panose="02020603050405020304" pitchFamily="18" charset="0"/>
                  <a:cs typeface="Times New Roman" panose="02020603050405020304" pitchFamily="18" charset="0"/>
                </a:rPr>
                <a:t>Plating</a:t>
              </a:r>
              <a:r>
                <a:rPr sz="1800" spc="-120" baseline="53240" dirty="0">
                  <a:solidFill>
                    <a:srgbClr val="00329E"/>
                  </a:solidFill>
                  <a:latin typeface="Times New Roman" panose="02020603050405020304" pitchFamily="18" charset="0"/>
                  <a:cs typeface="Times New Roman" panose="02020603050405020304" pitchFamily="18" charset="0"/>
                </a:rPr>
                <a:t>h</a:t>
              </a:r>
              <a:r>
                <a:rPr sz="1800" b="1" spc="-80" dirty="0">
                  <a:solidFill>
                    <a:srgbClr val="00329E"/>
                  </a:solidFill>
                  <a:latin typeface="Times New Roman" panose="02020603050405020304" pitchFamily="18" charset="0"/>
                  <a:cs typeface="Times New Roman" panose="02020603050405020304" pitchFamily="18" charset="0"/>
                </a:rPr>
                <a:t>)</a:t>
              </a:r>
              <a:endParaRPr sz="1800" dirty="0">
                <a:solidFill>
                  <a:srgbClr val="00329E"/>
                </a:solidFill>
                <a:latin typeface="Times New Roman" panose="02020603050405020304" pitchFamily="18" charset="0"/>
                <a:cs typeface="Times New Roman" panose="02020603050405020304" pitchFamily="18" charset="0"/>
              </a:endParaRPr>
            </a:p>
            <a:p>
              <a:pPr marL="311150" indent="-285750">
                <a:lnSpc>
                  <a:spcPts val="1910"/>
                </a:lnSpc>
                <a:spcBef>
                  <a:spcPts val="30"/>
                </a:spcBef>
                <a:buFont typeface="Arial MT"/>
                <a:buChar char="•"/>
                <a:tabLst>
                  <a:tab pos="310515" algn="l"/>
                  <a:tab pos="311150" algn="l"/>
                </a:tabLst>
              </a:pPr>
              <a:r>
                <a:rPr sz="1600" spc="-5" dirty="0">
                  <a:latin typeface="Times New Roman" panose="02020603050405020304" pitchFamily="18" charset="0"/>
                  <a:cs typeface="Times New Roman" panose="02020603050405020304" pitchFamily="18" charset="0"/>
                </a:rPr>
                <a:t>Single</a:t>
              </a:r>
              <a:r>
                <a:rPr sz="1600" spc="-2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DLC</a:t>
              </a:r>
              <a:r>
                <a:rPr sz="1600" spc="-25" dirty="0">
                  <a:latin typeface="Times New Roman" panose="02020603050405020304" pitchFamily="18" charset="0"/>
                  <a:cs typeface="Times New Roman" panose="02020603050405020304" pitchFamily="18" charset="0"/>
                </a:rPr>
                <a:t> </a:t>
              </a:r>
              <a:r>
                <a:rPr sz="1600" spc="-15" dirty="0">
                  <a:latin typeface="Times New Roman" panose="02020603050405020304" pitchFamily="18" charset="0"/>
                  <a:cs typeface="Times New Roman" panose="02020603050405020304" pitchFamily="18" charset="0"/>
                </a:rPr>
                <a:t>layer</a:t>
              </a:r>
              <a:endParaRPr sz="1600" dirty="0">
                <a:latin typeface="Times New Roman" panose="02020603050405020304" pitchFamily="18" charset="0"/>
                <a:cs typeface="Times New Roman" panose="02020603050405020304" pitchFamily="18" charset="0"/>
              </a:endParaRPr>
            </a:p>
            <a:p>
              <a:pPr marL="311150" indent="-285750">
                <a:lnSpc>
                  <a:spcPts val="1910"/>
                </a:lnSpc>
                <a:buFont typeface="Arial MT"/>
                <a:buChar char="•"/>
                <a:tabLst>
                  <a:tab pos="310515" algn="l"/>
                  <a:tab pos="311150" algn="l"/>
                </a:tabLst>
              </a:pPr>
              <a:r>
                <a:rPr sz="1600" spc="-5" dirty="0">
                  <a:latin typeface="Times New Roman" panose="02020603050405020304" pitchFamily="18" charset="0"/>
                  <a:cs typeface="Times New Roman" panose="02020603050405020304" pitchFamily="18" charset="0"/>
                </a:rPr>
                <a:t>Grounding</a:t>
              </a:r>
              <a:r>
                <a:rPr sz="1600" spc="-10" dirty="0">
                  <a:latin typeface="Times New Roman" panose="02020603050405020304" pitchFamily="18" charset="0"/>
                  <a:cs typeface="Times New Roman" panose="02020603050405020304" pitchFamily="18" charset="0"/>
                </a:rPr>
                <a:t> from</a:t>
              </a:r>
              <a:r>
                <a:rPr sz="1600" spc="-5" dirty="0">
                  <a:latin typeface="Times New Roman" panose="02020603050405020304" pitchFamily="18" charset="0"/>
                  <a:cs typeface="Times New Roman" panose="02020603050405020304" pitchFamily="18" charset="0"/>
                </a:rPr>
                <a:t> top</a:t>
              </a:r>
              <a:r>
                <a:rPr sz="1600" spc="-10" dirty="0">
                  <a:latin typeface="Times New Roman" panose="02020603050405020304" pitchFamily="18" charset="0"/>
                  <a:cs typeface="Times New Roman" panose="02020603050405020304" pitchFamily="18" charset="0"/>
                </a:rPr>
                <a:t> by</a:t>
              </a:r>
              <a:r>
                <a:rPr sz="1600"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kapton etching</a:t>
              </a:r>
              <a:r>
                <a:rPr sz="1600" spc="-5" dirty="0">
                  <a:latin typeface="Times New Roman" panose="02020603050405020304" pitchFamily="18" charset="0"/>
                  <a:cs typeface="Times New Roman" panose="02020603050405020304" pitchFamily="18" charset="0"/>
                </a:rPr>
                <a:t> and</a:t>
              </a:r>
              <a:r>
                <a:rPr sz="1600" spc="-10" dirty="0">
                  <a:latin typeface="Times New Roman" panose="02020603050405020304" pitchFamily="18" charset="0"/>
                  <a:cs typeface="Times New Roman" panose="02020603050405020304" pitchFamily="18" charset="0"/>
                </a:rPr>
                <a:t> plating</a:t>
              </a:r>
              <a:endParaRPr sz="1600" dirty="0">
                <a:latin typeface="Times New Roman" panose="02020603050405020304" pitchFamily="18" charset="0"/>
                <a:cs typeface="Times New Roman" panose="02020603050405020304" pitchFamily="18" charset="0"/>
              </a:endParaRPr>
            </a:p>
            <a:p>
              <a:pPr marL="311150" indent="-285750">
                <a:lnSpc>
                  <a:spcPts val="1910"/>
                </a:lnSpc>
                <a:buFont typeface="Arial MT"/>
                <a:buChar char="•"/>
                <a:tabLst>
                  <a:tab pos="310515" algn="l"/>
                  <a:tab pos="311150" algn="l"/>
                </a:tabLst>
              </a:pPr>
              <a:r>
                <a:rPr sz="1600" dirty="0">
                  <a:latin typeface="Times New Roman" panose="02020603050405020304" pitchFamily="18" charset="0"/>
                  <a:cs typeface="Times New Roman" panose="02020603050405020304" pitchFamily="18" charset="0"/>
                </a:rPr>
                <a:t>No</a:t>
              </a:r>
              <a:r>
                <a:rPr sz="1600" spc="-1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alignment</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problems</a:t>
              </a:r>
              <a:endParaRPr sz="1600" dirty="0">
                <a:latin typeface="Times New Roman" panose="02020603050405020304" pitchFamily="18" charset="0"/>
                <a:cs typeface="Times New Roman" panose="02020603050405020304" pitchFamily="18" charset="0"/>
              </a:endParaRPr>
            </a:p>
            <a:p>
              <a:pPr marL="311150" indent="-285750">
                <a:lnSpc>
                  <a:spcPts val="1895"/>
                </a:lnSpc>
                <a:buFont typeface="Arial MT"/>
                <a:buChar char="•"/>
                <a:tabLst>
                  <a:tab pos="310515" algn="l"/>
                  <a:tab pos="311150" algn="l"/>
                </a:tabLst>
              </a:pPr>
              <a:r>
                <a:rPr sz="1600" b="1" spc="-5" dirty="0">
                  <a:solidFill>
                    <a:srgbClr val="00329E"/>
                  </a:solidFill>
                  <a:latin typeface="Times New Roman" panose="02020603050405020304" pitchFamily="18" charset="0"/>
                  <a:cs typeface="Times New Roman" panose="02020603050405020304" pitchFamily="18" charset="0"/>
                </a:rPr>
                <a:t>Scalable</a:t>
              </a:r>
              <a:r>
                <a:rPr sz="1600" b="1" spc="-25" dirty="0">
                  <a:solidFill>
                    <a:srgbClr val="00329E"/>
                  </a:solidFill>
                  <a:latin typeface="Times New Roman" panose="02020603050405020304" pitchFamily="18" charset="0"/>
                  <a:cs typeface="Times New Roman" panose="02020603050405020304" pitchFamily="18" charset="0"/>
                </a:rPr>
                <a:t> </a:t>
              </a:r>
              <a:r>
                <a:rPr sz="1600" b="1" spc="-15" dirty="0">
                  <a:solidFill>
                    <a:srgbClr val="00329E"/>
                  </a:solidFill>
                  <a:latin typeface="Times New Roman" panose="02020603050405020304" pitchFamily="18" charset="0"/>
                  <a:cs typeface="Times New Roman" panose="02020603050405020304" pitchFamily="18" charset="0"/>
                </a:rPr>
                <a:t>to </a:t>
              </a:r>
              <a:r>
                <a:rPr sz="1600" b="1" spc="-10" dirty="0">
                  <a:solidFill>
                    <a:srgbClr val="00329E"/>
                  </a:solidFill>
                  <a:latin typeface="Times New Roman" panose="02020603050405020304" pitchFamily="18" charset="0"/>
                  <a:cs typeface="Times New Roman" panose="02020603050405020304" pitchFamily="18" charset="0"/>
                </a:rPr>
                <a:t>large</a:t>
              </a:r>
              <a:r>
                <a:rPr sz="1600" b="1" spc="-25" dirty="0">
                  <a:solidFill>
                    <a:srgbClr val="00329E"/>
                  </a:solidFill>
                  <a:latin typeface="Times New Roman" panose="02020603050405020304" pitchFamily="18" charset="0"/>
                  <a:cs typeface="Times New Roman" panose="02020603050405020304" pitchFamily="18" charset="0"/>
                </a:rPr>
                <a:t> </a:t>
              </a:r>
              <a:r>
                <a:rPr sz="1600" b="1" spc="-10" dirty="0">
                  <a:solidFill>
                    <a:srgbClr val="00329E"/>
                  </a:solidFill>
                  <a:latin typeface="Times New Roman" panose="02020603050405020304" pitchFamily="18" charset="0"/>
                  <a:cs typeface="Times New Roman" panose="02020603050405020304" pitchFamily="18" charset="0"/>
                </a:rPr>
                <a:t>size</a:t>
              </a:r>
              <a:endParaRPr sz="1600" dirty="0">
                <a:solidFill>
                  <a:srgbClr val="00329E"/>
                </a:solidFill>
                <a:latin typeface="Times New Roman" panose="02020603050405020304" pitchFamily="18" charset="0"/>
                <a:cs typeface="Times New Roman" panose="02020603050405020304" pitchFamily="18" charset="0"/>
              </a:endParaRPr>
            </a:p>
            <a:p>
              <a:pPr marL="311150" indent="-285750">
                <a:lnSpc>
                  <a:spcPts val="1910"/>
                </a:lnSpc>
                <a:buFont typeface="Arial MT"/>
                <a:buChar char="•"/>
                <a:tabLst>
                  <a:tab pos="310515" algn="l"/>
                  <a:tab pos="311150" algn="l"/>
                </a:tabLst>
              </a:pPr>
              <a:r>
                <a:rPr sz="1600" b="1" spc="-5" dirty="0">
                  <a:solidFill>
                    <a:srgbClr val="00329E"/>
                  </a:solidFill>
                  <a:latin typeface="Times New Roman" panose="02020603050405020304" pitchFamily="18" charset="0"/>
                  <a:cs typeface="Times New Roman" panose="02020603050405020304" pitchFamily="18" charset="0"/>
                </a:rPr>
                <a:t>Measured</a:t>
              </a:r>
              <a:r>
                <a:rPr sz="1600" b="1" dirty="0">
                  <a:solidFill>
                    <a:srgbClr val="00329E"/>
                  </a:solidFill>
                  <a:latin typeface="Times New Roman" panose="02020603050405020304" pitchFamily="18" charset="0"/>
                  <a:cs typeface="Times New Roman" panose="02020603050405020304" pitchFamily="18" charset="0"/>
                </a:rPr>
                <a:t> </a:t>
              </a:r>
              <a:r>
                <a:rPr sz="1600" b="1" spc="-5" dirty="0">
                  <a:solidFill>
                    <a:srgbClr val="00329E"/>
                  </a:solidFill>
                  <a:latin typeface="Times New Roman" panose="02020603050405020304" pitchFamily="18" charset="0"/>
                  <a:cs typeface="Times New Roman" panose="02020603050405020304" pitchFamily="18" charset="0"/>
                </a:rPr>
                <a:t>dead </a:t>
              </a:r>
              <a:r>
                <a:rPr sz="1600" b="1" spc="-10" dirty="0">
                  <a:solidFill>
                    <a:srgbClr val="00329E"/>
                  </a:solidFill>
                  <a:latin typeface="Times New Roman" panose="02020603050405020304" pitchFamily="18" charset="0"/>
                  <a:cs typeface="Times New Roman" panose="02020603050405020304" pitchFamily="18" charset="0"/>
                </a:rPr>
                <a:t>zone</a:t>
              </a:r>
              <a:r>
                <a:rPr sz="1600" b="1" spc="-5" dirty="0">
                  <a:solidFill>
                    <a:srgbClr val="00329E"/>
                  </a:solidFill>
                  <a:latin typeface="Times New Roman" panose="02020603050405020304" pitchFamily="18" charset="0"/>
                  <a:cs typeface="Times New Roman" panose="02020603050405020304" pitchFamily="18" charset="0"/>
                </a:rPr>
                <a:t> </a:t>
              </a:r>
              <a:r>
                <a:rPr sz="1600" b="1" dirty="0">
                  <a:solidFill>
                    <a:srgbClr val="00329E"/>
                  </a:solidFill>
                  <a:latin typeface="Times New Roman" panose="02020603050405020304" pitchFamily="18" charset="0"/>
                  <a:cs typeface="Times New Roman" panose="02020603050405020304" pitchFamily="18" charset="0"/>
                </a:rPr>
                <a:t>&gt;</a:t>
              </a:r>
              <a:r>
                <a:rPr sz="1600" b="1" spc="-5" dirty="0">
                  <a:solidFill>
                    <a:srgbClr val="00329E"/>
                  </a:solidFill>
                  <a:latin typeface="Times New Roman" panose="02020603050405020304" pitchFamily="18" charset="0"/>
                  <a:cs typeface="Times New Roman" panose="02020603050405020304" pitchFamily="18" charset="0"/>
                </a:rPr>
                <a:t> 1.6</a:t>
              </a:r>
              <a:r>
                <a:rPr sz="1600" b="1" spc="360" dirty="0">
                  <a:solidFill>
                    <a:srgbClr val="00329E"/>
                  </a:solidFill>
                  <a:latin typeface="Times New Roman" panose="02020603050405020304" pitchFamily="18" charset="0"/>
                  <a:cs typeface="Times New Roman" panose="02020603050405020304" pitchFamily="18" charset="0"/>
                </a:rPr>
                <a:t> </a:t>
              </a:r>
              <a:r>
                <a:rPr sz="1600" b="1" spc="-5" dirty="0">
                  <a:solidFill>
                    <a:srgbClr val="00329E"/>
                  </a:solidFill>
                  <a:latin typeface="Times New Roman" panose="02020603050405020304" pitchFamily="18" charset="0"/>
                  <a:cs typeface="Times New Roman" panose="02020603050405020304" pitchFamily="18" charset="0"/>
                </a:rPr>
                <a:t>mm </a:t>
              </a:r>
              <a:r>
                <a:rPr sz="1600" b="1" dirty="0">
                  <a:solidFill>
                    <a:srgbClr val="00329E"/>
                  </a:solidFill>
                  <a:latin typeface="Times New Roman" panose="02020603050405020304" pitchFamily="18" charset="0"/>
                  <a:cs typeface="Times New Roman" panose="02020603050405020304" pitchFamily="18" charset="0"/>
                </a:rPr>
                <a:t>wrt</a:t>
              </a:r>
              <a:r>
                <a:rPr sz="1600" b="1" spc="-5" dirty="0">
                  <a:solidFill>
                    <a:srgbClr val="00329E"/>
                  </a:solidFill>
                  <a:latin typeface="Times New Roman" panose="02020603050405020304" pitchFamily="18" charset="0"/>
                  <a:cs typeface="Times New Roman" panose="02020603050405020304" pitchFamily="18" charset="0"/>
                </a:rPr>
                <a:t> 0.8 mm</a:t>
              </a:r>
              <a:r>
                <a:rPr sz="1600" b="1" dirty="0">
                  <a:solidFill>
                    <a:srgbClr val="00329E"/>
                  </a:solidFill>
                  <a:latin typeface="Times New Roman" panose="02020603050405020304" pitchFamily="18" charset="0"/>
                  <a:cs typeface="Times New Roman" panose="02020603050405020304" pitchFamily="18" charset="0"/>
                </a:rPr>
                <a:t> </a:t>
              </a:r>
              <a:r>
                <a:rPr sz="1600" b="1" spc="-5" dirty="0">
                  <a:solidFill>
                    <a:srgbClr val="00329E"/>
                  </a:solidFill>
                  <a:latin typeface="Times New Roman" panose="02020603050405020304" pitchFamily="18" charset="0"/>
                  <a:cs typeface="Times New Roman" panose="02020603050405020304" pitchFamily="18" charset="0"/>
                </a:rPr>
                <a:t>(by</a:t>
              </a:r>
              <a:r>
                <a:rPr sz="1600" b="1" dirty="0">
                  <a:solidFill>
                    <a:srgbClr val="00329E"/>
                  </a:solidFill>
                  <a:latin typeface="Times New Roman" panose="02020603050405020304" pitchFamily="18" charset="0"/>
                  <a:cs typeface="Times New Roman" panose="02020603050405020304" pitchFamily="18" charset="0"/>
                </a:rPr>
                <a:t> </a:t>
              </a:r>
              <a:r>
                <a:rPr sz="1600" b="1" spc="-5" dirty="0">
                  <a:solidFill>
                    <a:srgbClr val="00329E"/>
                  </a:solidFill>
                  <a:latin typeface="Times New Roman" panose="02020603050405020304" pitchFamily="18" charset="0"/>
                  <a:cs typeface="Times New Roman" panose="02020603050405020304" pitchFamily="18" charset="0"/>
                </a:rPr>
                <a:t>design)</a:t>
              </a:r>
              <a:endParaRPr sz="1600" dirty="0">
                <a:solidFill>
                  <a:srgbClr val="00329E"/>
                </a:solidFill>
                <a:latin typeface="Times New Roman" panose="02020603050405020304" pitchFamily="18" charset="0"/>
                <a:cs typeface="Times New Roman" panose="02020603050405020304" pitchFamily="18" charset="0"/>
              </a:endParaRPr>
            </a:p>
          </p:txBody>
        </p:sp>
        <p:pic>
          <p:nvPicPr>
            <p:cNvPr id="4" name="object 4">
              <a:extLst>
                <a:ext uri="{FF2B5EF4-FFF2-40B4-BE49-F238E27FC236}">
                  <a16:creationId xmlns:a16="http://schemas.microsoft.com/office/drawing/2014/main" id="{0E2E1A25-0945-3E3F-5382-BEC791BD12C5}"/>
                </a:ext>
              </a:extLst>
            </p:cNvPr>
            <p:cNvPicPr/>
            <p:nvPr/>
          </p:nvPicPr>
          <p:blipFill>
            <a:blip r:embed="rId2" cstate="print"/>
            <a:stretch>
              <a:fillRect/>
            </a:stretch>
          </p:blipFill>
          <p:spPr>
            <a:xfrm>
              <a:off x="5484222" y="825442"/>
              <a:ext cx="3764099" cy="1608136"/>
            </a:xfrm>
            <a:prstGeom prst="rect">
              <a:avLst/>
            </a:prstGeom>
          </p:spPr>
        </p:pic>
        <p:grpSp>
          <p:nvGrpSpPr>
            <p:cNvPr id="7" name="object 5">
              <a:extLst>
                <a:ext uri="{FF2B5EF4-FFF2-40B4-BE49-F238E27FC236}">
                  <a16:creationId xmlns:a16="http://schemas.microsoft.com/office/drawing/2014/main" id="{B9E2CBAB-AD97-AE7A-CB10-1A00DCA26A6D}"/>
                </a:ext>
              </a:extLst>
            </p:cNvPr>
            <p:cNvGrpSpPr/>
            <p:nvPr/>
          </p:nvGrpSpPr>
          <p:grpSpPr>
            <a:xfrm>
              <a:off x="557759" y="5098117"/>
              <a:ext cx="2837815" cy="80010"/>
              <a:chOff x="557759" y="5098117"/>
              <a:chExt cx="2837815" cy="80010"/>
            </a:xfrm>
          </p:grpSpPr>
          <p:sp>
            <p:nvSpPr>
              <p:cNvPr id="8" name="object 6">
                <a:extLst>
                  <a:ext uri="{FF2B5EF4-FFF2-40B4-BE49-F238E27FC236}">
                    <a16:creationId xmlns:a16="http://schemas.microsoft.com/office/drawing/2014/main" id="{9E85A3C6-D950-16B6-A785-9B87BC4818D8}"/>
                  </a:ext>
                </a:extLst>
              </p:cNvPr>
              <p:cNvSpPr/>
              <p:nvPr/>
            </p:nvSpPr>
            <p:spPr>
              <a:xfrm>
                <a:off x="567284" y="5164630"/>
                <a:ext cx="2818765" cy="0"/>
              </a:xfrm>
              <a:custGeom>
                <a:avLst/>
                <a:gdLst/>
                <a:ahLst/>
                <a:cxnLst/>
                <a:rect l="l" t="t" r="r" b="b"/>
                <a:pathLst>
                  <a:path w="2818765">
                    <a:moveTo>
                      <a:pt x="0" y="0"/>
                    </a:moveTo>
                    <a:lnTo>
                      <a:pt x="2818480" y="1"/>
                    </a:lnTo>
                  </a:path>
                </a:pathLst>
              </a:custGeom>
              <a:ln w="19050">
                <a:solidFill>
                  <a:srgbClr val="FF0000"/>
                </a:solidFill>
              </a:ln>
            </p:spPr>
            <p:txBody>
              <a:bodyPr wrap="square" lIns="0" tIns="0" rIns="0" bIns="0" rtlCol="0"/>
              <a:lstStyle/>
              <a:p>
                <a:endParaRPr/>
              </a:p>
            </p:txBody>
          </p:sp>
          <p:sp>
            <p:nvSpPr>
              <p:cNvPr id="9" name="object 7">
                <a:extLst>
                  <a:ext uri="{FF2B5EF4-FFF2-40B4-BE49-F238E27FC236}">
                    <a16:creationId xmlns:a16="http://schemas.microsoft.com/office/drawing/2014/main" id="{701321C0-E51B-F6D2-D093-DA9E1F3F9AAD}"/>
                  </a:ext>
                </a:extLst>
              </p:cNvPr>
              <p:cNvSpPr/>
              <p:nvPr/>
            </p:nvSpPr>
            <p:spPr>
              <a:xfrm>
                <a:off x="569339" y="5112184"/>
                <a:ext cx="0" cy="56515"/>
              </a:xfrm>
              <a:custGeom>
                <a:avLst/>
                <a:gdLst/>
                <a:ahLst/>
                <a:cxnLst/>
                <a:rect l="l" t="t" r="r" b="b"/>
                <a:pathLst>
                  <a:path h="56514">
                    <a:moveTo>
                      <a:pt x="0" y="0"/>
                    </a:moveTo>
                    <a:lnTo>
                      <a:pt x="1" y="56300"/>
                    </a:lnTo>
                  </a:path>
                </a:pathLst>
              </a:custGeom>
              <a:ln w="19050">
                <a:solidFill>
                  <a:srgbClr val="FF0000"/>
                </a:solidFill>
              </a:ln>
            </p:spPr>
            <p:txBody>
              <a:bodyPr wrap="square" lIns="0" tIns="0" rIns="0" bIns="0" rtlCol="0"/>
              <a:lstStyle/>
              <a:p>
                <a:endParaRPr/>
              </a:p>
            </p:txBody>
          </p:sp>
          <p:sp>
            <p:nvSpPr>
              <p:cNvPr id="10" name="object 8">
                <a:extLst>
                  <a:ext uri="{FF2B5EF4-FFF2-40B4-BE49-F238E27FC236}">
                    <a16:creationId xmlns:a16="http://schemas.microsoft.com/office/drawing/2014/main" id="{D12B8E3F-F8BE-7970-4FEF-4D3D838D3196}"/>
                  </a:ext>
                </a:extLst>
              </p:cNvPr>
              <p:cNvSpPr/>
              <p:nvPr/>
            </p:nvSpPr>
            <p:spPr>
              <a:xfrm>
                <a:off x="2678064" y="5107642"/>
                <a:ext cx="0" cy="56515"/>
              </a:xfrm>
              <a:custGeom>
                <a:avLst/>
                <a:gdLst/>
                <a:ahLst/>
                <a:cxnLst/>
                <a:rect l="l" t="t" r="r" b="b"/>
                <a:pathLst>
                  <a:path h="56514">
                    <a:moveTo>
                      <a:pt x="0" y="0"/>
                    </a:moveTo>
                    <a:lnTo>
                      <a:pt x="1" y="56300"/>
                    </a:lnTo>
                  </a:path>
                </a:pathLst>
              </a:custGeom>
              <a:ln w="19050">
                <a:solidFill>
                  <a:srgbClr val="FF0000"/>
                </a:solidFill>
              </a:ln>
            </p:spPr>
            <p:txBody>
              <a:bodyPr wrap="square" lIns="0" tIns="0" rIns="0" bIns="0" rtlCol="0"/>
              <a:lstStyle/>
              <a:p>
                <a:endParaRPr/>
              </a:p>
            </p:txBody>
          </p:sp>
          <p:sp>
            <p:nvSpPr>
              <p:cNvPr id="11" name="object 9">
                <a:extLst>
                  <a:ext uri="{FF2B5EF4-FFF2-40B4-BE49-F238E27FC236}">
                    <a16:creationId xmlns:a16="http://schemas.microsoft.com/office/drawing/2014/main" id="{91E0CD55-D9D4-5537-8AF9-E043EBBFC745}"/>
                  </a:ext>
                </a:extLst>
              </p:cNvPr>
              <p:cNvSpPr/>
              <p:nvPr/>
            </p:nvSpPr>
            <p:spPr>
              <a:xfrm>
                <a:off x="1971376" y="5112184"/>
                <a:ext cx="0" cy="56515"/>
              </a:xfrm>
              <a:custGeom>
                <a:avLst/>
                <a:gdLst/>
                <a:ahLst/>
                <a:cxnLst/>
                <a:rect l="l" t="t" r="r" b="b"/>
                <a:pathLst>
                  <a:path h="56514">
                    <a:moveTo>
                      <a:pt x="0" y="0"/>
                    </a:moveTo>
                    <a:lnTo>
                      <a:pt x="1" y="56300"/>
                    </a:lnTo>
                  </a:path>
                </a:pathLst>
              </a:custGeom>
              <a:ln w="19050">
                <a:solidFill>
                  <a:srgbClr val="FF0000"/>
                </a:solidFill>
              </a:ln>
            </p:spPr>
            <p:txBody>
              <a:bodyPr wrap="square" lIns="0" tIns="0" rIns="0" bIns="0" rtlCol="0"/>
              <a:lstStyle/>
              <a:p>
                <a:endParaRPr/>
              </a:p>
            </p:txBody>
          </p:sp>
          <p:sp>
            <p:nvSpPr>
              <p:cNvPr id="12" name="object 10">
                <a:extLst>
                  <a:ext uri="{FF2B5EF4-FFF2-40B4-BE49-F238E27FC236}">
                    <a16:creationId xmlns:a16="http://schemas.microsoft.com/office/drawing/2014/main" id="{A56288FF-D79D-C9CB-7371-58DFAD4616CC}"/>
                  </a:ext>
                </a:extLst>
              </p:cNvPr>
              <p:cNvSpPr/>
              <p:nvPr/>
            </p:nvSpPr>
            <p:spPr>
              <a:xfrm>
                <a:off x="1272241" y="5112184"/>
                <a:ext cx="0" cy="56515"/>
              </a:xfrm>
              <a:custGeom>
                <a:avLst/>
                <a:gdLst/>
                <a:ahLst/>
                <a:cxnLst/>
                <a:rect l="l" t="t" r="r" b="b"/>
                <a:pathLst>
                  <a:path h="56514">
                    <a:moveTo>
                      <a:pt x="0" y="0"/>
                    </a:moveTo>
                    <a:lnTo>
                      <a:pt x="1" y="56300"/>
                    </a:lnTo>
                  </a:path>
                </a:pathLst>
              </a:custGeom>
              <a:ln w="19050">
                <a:solidFill>
                  <a:srgbClr val="FF0000"/>
                </a:solidFill>
              </a:ln>
            </p:spPr>
            <p:txBody>
              <a:bodyPr wrap="square" lIns="0" tIns="0" rIns="0" bIns="0" rtlCol="0"/>
              <a:lstStyle/>
              <a:p>
                <a:endParaRPr/>
              </a:p>
            </p:txBody>
          </p:sp>
        </p:grpSp>
        <p:sp>
          <p:nvSpPr>
            <p:cNvPr id="13" name="object 14">
              <a:extLst>
                <a:ext uri="{FF2B5EF4-FFF2-40B4-BE49-F238E27FC236}">
                  <a16:creationId xmlns:a16="http://schemas.microsoft.com/office/drawing/2014/main" id="{51B1D03B-7C4F-7CFA-1C0F-46DF3400DC07}"/>
                </a:ext>
              </a:extLst>
            </p:cNvPr>
            <p:cNvSpPr txBox="1"/>
            <p:nvPr/>
          </p:nvSpPr>
          <p:spPr>
            <a:xfrm>
              <a:off x="2591743" y="5191252"/>
              <a:ext cx="376555" cy="177800"/>
            </a:xfrm>
            <a:prstGeom prst="rect">
              <a:avLst/>
            </a:prstGeom>
          </p:spPr>
          <p:txBody>
            <a:bodyPr vert="horz" wrap="square" lIns="0" tIns="12700" rIns="0" bIns="0" rtlCol="0">
              <a:spAutoFit/>
            </a:bodyPr>
            <a:lstStyle/>
            <a:p>
              <a:pPr marL="38100">
                <a:lnSpc>
                  <a:spcPct val="100000"/>
                </a:lnSpc>
                <a:spcBef>
                  <a:spcPts val="100"/>
                </a:spcBef>
              </a:pPr>
              <a:r>
                <a:rPr sz="1000" spc="-10" dirty="0">
                  <a:solidFill>
                    <a:srgbClr val="FF0000"/>
                  </a:solidFill>
                  <a:latin typeface="Arial MT"/>
                  <a:cs typeface="Arial MT"/>
                </a:rPr>
                <a:t>3·10</a:t>
              </a:r>
              <a:r>
                <a:rPr sz="1050" spc="-15" baseline="23809" dirty="0">
                  <a:solidFill>
                    <a:srgbClr val="FF0000"/>
                  </a:solidFill>
                  <a:latin typeface="Arial MT"/>
                  <a:cs typeface="Arial MT"/>
                </a:rPr>
                <a:t>7</a:t>
              </a:r>
              <a:endParaRPr sz="1050" baseline="23809" dirty="0">
                <a:latin typeface="Arial MT"/>
                <a:cs typeface="Arial MT"/>
              </a:endParaRPr>
            </a:p>
          </p:txBody>
        </p:sp>
        <p:sp>
          <p:nvSpPr>
            <p:cNvPr id="14" name="object 15">
              <a:extLst>
                <a:ext uri="{FF2B5EF4-FFF2-40B4-BE49-F238E27FC236}">
                  <a16:creationId xmlns:a16="http://schemas.microsoft.com/office/drawing/2014/main" id="{1937BC3B-8940-4AD7-F109-CD99947E5252}"/>
                </a:ext>
              </a:extLst>
            </p:cNvPr>
            <p:cNvSpPr/>
            <p:nvPr/>
          </p:nvSpPr>
          <p:spPr>
            <a:xfrm>
              <a:off x="3385765" y="5114127"/>
              <a:ext cx="0" cy="56515"/>
            </a:xfrm>
            <a:custGeom>
              <a:avLst/>
              <a:gdLst/>
              <a:ahLst/>
              <a:cxnLst/>
              <a:rect l="l" t="t" r="r" b="b"/>
              <a:pathLst>
                <a:path h="56514">
                  <a:moveTo>
                    <a:pt x="0" y="0"/>
                  </a:moveTo>
                  <a:lnTo>
                    <a:pt x="1" y="56300"/>
                  </a:lnTo>
                </a:path>
              </a:pathLst>
            </a:custGeom>
            <a:ln w="19050">
              <a:solidFill>
                <a:srgbClr val="FF0000"/>
              </a:solidFill>
            </a:ln>
          </p:spPr>
          <p:txBody>
            <a:bodyPr wrap="square" lIns="0" tIns="0" rIns="0" bIns="0" rtlCol="0"/>
            <a:lstStyle/>
            <a:p>
              <a:endParaRPr/>
            </a:p>
          </p:txBody>
        </p:sp>
        <p:sp>
          <p:nvSpPr>
            <p:cNvPr id="15" name="object 16">
              <a:extLst>
                <a:ext uri="{FF2B5EF4-FFF2-40B4-BE49-F238E27FC236}">
                  <a16:creationId xmlns:a16="http://schemas.microsoft.com/office/drawing/2014/main" id="{BF823E5E-43B4-4BA0-5723-150D9322BD9D}"/>
                </a:ext>
              </a:extLst>
            </p:cNvPr>
            <p:cNvSpPr txBox="1"/>
            <p:nvPr/>
          </p:nvSpPr>
          <p:spPr>
            <a:xfrm>
              <a:off x="3299445" y="5188203"/>
              <a:ext cx="376555" cy="177800"/>
            </a:xfrm>
            <a:prstGeom prst="rect">
              <a:avLst/>
            </a:prstGeom>
          </p:spPr>
          <p:txBody>
            <a:bodyPr vert="horz" wrap="square" lIns="0" tIns="12700" rIns="0" bIns="0" rtlCol="0">
              <a:spAutoFit/>
            </a:bodyPr>
            <a:lstStyle/>
            <a:p>
              <a:pPr marL="38100">
                <a:lnSpc>
                  <a:spcPct val="100000"/>
                </a:lnSpc>
                <a:spcBef>
                  <a:spcPts val="100"/>
                </a:spcBef>
              </a:pPr>
              <a:r>
                <a:rPr sz="1000" spc="-10" dirty="0">
                  <a:solidFill>
                    <a:srgbClr val="FF0000"/>
                  </a:solidFill>
                  <a:latin typeface="Arial MT"/>
                  <a:cs typeface="Arial MT"/>
                </a:rPr>
                <a:t>3·10</a:t>
              </a:r>
              <a:r>
                <a:rPr sz="1050" spc="-15" baseline="23809" dirty="0">
                  <a:solidFill>
                    <a:srgbClr val="FF0000"/>
                  </a:solidFill>
                  <a:latin typeface="Arial MT"/>
                  <a:cs typeface="Arial MT"/>
                </a:rPr>
                <a:t>8</a:t>
              </a:r>
              <a:endParaRPr sz="1050" baseline="23809">
                <a:latin typeface="Arial MT"/>
                <a:cs typeface="Arial MT"/>
              </a:endParaRPr>
            </a:p>
          </p:txBody>
        </p:sp>
        <p:sp>
          <p:nvSpPr>
            <p:cNvPr id="16" name="object 17">
              <a:extLst>
                <a:ext uri="{FF2B5EF4-FFF2-40B4-BE49-F238E27FC236}">
                  <a16:creationId xmlns:a16="http://schemas.microsoft.com/office/drawing/2014/main" id="{9E5F8E7A-38B9-73F6-F1FE-833B0D3085D4}"/>
                </a:ext>
              </a:extLst>
            </p:cNvPr>
            <p:cNvSpPr txBox="1"/>
            <p:nvPr/>
          </p:nvSpPr>
          <p:spPr>
            <a:xfrm>
              <a:off x="3072202" y="5291835"/>
              <a:ext cx="1019175" cy="177800"/>
            </a:xfrm>
            <a:prstGeom prst="rect">
              <a:avLst/>
            </a:prstGeom>
          </p:spPr>
          <p:txBody>
            <a:bodyPr vert="horz" wrap="square" lIns="0" tIns="12700" rIns="0" bIns="0" rtlCol="0">
              <a:spAutoFit/>
            </a:bodyPr>
            <a:lstStyle/>
            <a:p>
              <a:pPr marL="38100">
                <a:lnSpc>
                  <a:spcPct val="100000"/>
                </a:lnSpc>
                <a:spcBef>
                  <a:spcPts val="100"/>
                </a:spcBef>
              </a:pPr>
              <a:r>
                <a:rPr sz="1000" b="1" spc="-10" dirty="0">
                  <a:solidFill>
                    <a:srgbClr val="FF0000"/>
                  </a:solidFill>
                  <a:latin typeface="Calibri"/>
                  <a:cs typeface="Calibri"/>
                </a:rPr>
                <a:t>Mip</a:t>
              </a:r>
              <a:r>
                <a:rPr sz="1000" b="1" spc="-20" dirty="0">
                  <a:solidFill>
                    <a:srgbClr val="FF0000"/>
                  </a:solidFill>
                  <a:latin typeface="Calibri"/>
                  <a:cs typeface="Calibri"/>
                </a:rPr>
                <a:t> </a:t>
              </a:r>
              <a:r>
                <a:rPr sz="1000" b="1" spc="-5" dirty="0">
                  <a:solidFill>
                    <a:srgbClr val="FF0000"/>
                  </a:solidFill>
                  <a:latin typeface="Calibri"/>
                  <a:cs typeface="Calibri"/>
                </a:rPr>
                <a:t>Flux</a:t>
              </a:r>
              <a:r>
                <a:rPr sz="1000" b="1" spc="-35" dirty="0">
                  <a:solidFill>
                    <a:srgbClr val="FF0000"/>
                  </a:solidFill>
                  <a:latin typeface="Calibri"/>
                  <a:cs typeface="Calibri"/>
                </a:rPr>
                <a:t> </a:t>
              </a:r>
              <a:r>
                <a:rPr sz="1000" b="1" spc="-10" dirty="0">
                  <a:solidFill>
                    <a:srgbClr val="FF0000"/>
                  </a:solidFill>
                  <a:latin typeface="Calibri"/>
                  <a:cs typeface="Calibri"/>
                </a:rPr>
                <a:t>[Hz/cm</a:t>
              </a:r>
              <a:r>
                <a:rPr sz="1050" b="1" spc="-15" baseline="23809" dirty="0">
                  <a:solidFill>
                    <a:srgbClr val="FF0000"/>
                  </a:solidFill>
                  <a:latin typeface="Calibri"/>
                  <a:cs typeface="Calibri"/>
                </a:rPr>
                <a:t>2</a:t>
              </a:r>
              <a:r>
                <a:rPr sz="1000" b="1" spc="-10" dirty="0">
                  <a:solidFill>
                    <a:srgbClr val="FF0000"/>
                  </a:solidFill>
                  <a:latin typeface="Calibri"/>
                  <a:cs typeface="Calibri"/>
                </a:rPr>
                <a:t>]</a:t>
              </a:r>
              <a:endParaRPr sz="1000" dirty="0">
                <a:latin typeface="Calibri"/>
                <a:cs typeface="Calibri"/>
              </a:endParaRPr>
            </a:p>
          </p:txBody>
        </p:sp>
        <p:pic>
          <p:nvPicPr>
            <p:cNvPr id="17" name="object 18">
              <a:extLst>
                <a:ext uri="{FF2B5EF4-FFF2-40B4-BE49-F238E27FC236}">
                  <a16:creationId xmlns:a16="http://schemas.microsoft.com/office/drawing/2014/main" id="{2CE0DE5B-6917-67DA-D12F-8828C85B53F7}"/>
                </a:ext>
              </a:extLst>
            </p:cNvPr>
            <p:cNvPicPr/>
            <p:nvPr/>
          </p:nvPicPr>
          <p:blipFill>
            <a:blip r:embed="rId3" cstate="print"/>
            <a:stretch>
              <a:fillRect/>
            </a:stretch>
          </p:blipFill>
          <p:spPr>
            <a:xfrm>
              <a:off x="230559" y="2613259"/>
              <a:ext cx="3214164" cy="2426063"/>
            </a:xfrm>
            <a:prstGeom prst="rect">
              <a:avLst/>
            </a:prstGeom>
          </p:spPr>
        </p:pic>
        <p:pic>
          <p:nvPicPr>
            <p:cNvPr id="18" name="object 20">
              <a:extLst>
                <a:ext uri="{FF2B5EF4-FFF2-40B4-BE49-F238E27FC236}">
                  <a16:creationId xmlns:a16="http://schemas.microsoft.com/office/drawing/2014/main" id="{0ED31657-5A97-B93D-22DD-9BED34A9F4A1}"/>
                </a:ext>
              </a:extLst>
            </p:cNvPr>
            <p:cNvPicPr/>
            <p:nvPr/>
          </p:nvPicPr>
          <p:blipFill>
            <a:blip r:embed="rId4" cstate="print"/>
            <a:stretch>
              <a:fillRect/>
            </a:stretch>
          </p:blipFill>
          <p:spPr>
            <a:xfrm>
              <a:off x="3669791" y="2892551"/>
              <a:ext cx="3099816" cy="2033015"/>
            </a:xfrm>
            <a:prstGeom prst="rect">
              <a:avLst/>
            </a:prstGeom>
          </p:spPr>
        </p:pic>
        <p:sp>
          <p:nvSpPr>
            <p:cNvPr id="19" name="object 21">
              <a:extLst>
                <a:ext uri="{FF2B5EF4-FFF2-40B4-BE49-F238E27FC236}">
                  <a16:creationId xmlns:a16="http://schemas.microsoft.com/office/drawing/2014/main" id="{040DA098-2D5E-B6A9-17D0-2229CBD8D225}"/>
                </a:ext>
              </a:extLst>
            </p:cNvPr>
            <p:cNvSpPr txBox="1"/>
            <p:nvPr/>
          </p:nvSpPr>
          <p:spPr>
            <a:xfrm>
              <a:off x="3503592" y="2853675"/>
              <a:ext cx="196215" cy="951230"/>
            </a:xfrm>
            <a:prstGeom prst="rect">
              <a:avLst/>
            </a:prstGeom>
          </p:spPr>
          <p:txBody>
            <a:bodyPr vert="vert270" wrap="square" lIns="0" tIns="0" rIns="0" bIns="0" rtlCol="0">
              <a:spAutoFit/>
            </a:bodyPr>
            <a:lstStyle/>
            <a:p>
              <a:pPr marL="12700">
                <a:lnSpc>
                  <a:spcPts val="1425"/>
                </a:lnSpc>
              </a:pPr>
              <a:r>
                <a:rPr sz="1200" spc="-5" dirty="0">
                  <a:latin typeface="Arial MT"/>
                  <a:cs typeface="Arial MT"/>
                </a:rPr>
                <a:t>Efficiency</a:t>
              </a:r>
              <a:r>
                <a:rPr sz="1200" spc="-80" dirty="0">
                  <a:latin typeface="Arial MT"/>
                  <a:cs typeface="Arial MT"/>
                </a:rPr>
                <a:t> </a:t>
              </a:r>
              <a:r>
                <a:rPr sz="1200" spc="-5" dirty="0">
                  <a:latin typeface="Arial MT"/>
                  <a:cs typeface="Arial MT"/>
                </a:rPr>
                <a:t>(%)</a:t>
              </a:r>
              <a:endParaRPr sz="1200">
                <a:latin typeface="Arial MT"/>
                <a:cs typeface="Arial MT"/>
              </a:endParaRPr>
            </a:p>
          </p:txBody>
        </p:sp>
        <p:sp>
          <p:nvSpPr>
            <p:cNvPr id="20" name="object 22">
              <a:extLst>
                <a:ext uri="{FF2B5EF4-FFF2-40B4-BE49-F238E27FC236}">
                  <a16:creationId xmlns:a16="http://schemas.microsoft.com/office/drawing/2014/main" id="{851F1286-5B47-9055-6279-8022086A236A}"/>
                </a:ext>
              </a:extLst>
            </p:cNvPr>
            <p:cNvSpPr txBox="1"/>
            <p:nvPr/>
          </p:nvSpPr>
          <p:spPr>
            <a:xfrm>
              <a:off x="5839131" y="4885435"/>
              <a:ext cx="91313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Position</a:t>
              </a:r>
              <a:r>
                <a:rPr sz="1200" spc="-70" dirty="0">
                  <a:latin typeface="Arial MT"/>
                  <a:cs typeface="Arial MT"/>
                </a:rPr>
                <a:t> </a:t>
              </a:r>
              <a:r>
                <a:rPr sz="1200" dirty="0">
                  <a:latin typeface="Arial MT"/>
                  <a:cs typeface="Arial MT"/>
                </a:rPr>
                <a:t>(cm)</a:t>
              </a:r>
              <a:endParaRPr sz="1200">
                <a:latin typeface="Arial MT"/>
                <a:cs typeface="Arial MT"/>
              </a:endParaRPr>
            </a:p>
          </p:txBody>
        </p:sp>
        <p:sp>
          <p:nvSpPr>
            <p:cNvPr id="21" name="object 23">
              <a:extLst>
                <a:ext uri="{FF2B5EF4-FFF2-40B4-BE49-F238E27FC236}">
                  <a16:creationId xmlns:a16="http://schemas.microsoft.com/office/drawing/2014/main" id="{4C82F2F9-936A-FAE7-4C65-A97C80CB443F}"/>
                </a:ext>
              </a:extLst>
            </p:cNvPr>
            <p:cNvSpPr txBox="1"/>
            <p:nvPr/>
          </p:nvSpPr>
          <p:spPr>
            <a:xfrm>
              <a:off x="4687003" y="2639060"/>
              <a:ext cx="984250"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Calibri"/>
                  <a:cs typeface="Calibri"/>
                </a:rPr>
                <a:t>PEP</a:t>
              </a:r>
              <a:r>
                <a:rPr sz="1200" b="1" spc="-25" dirty="0">
                  <a:latin typeface="Calibri"/>
                  <a:cs typeface="Calibri"/>
                </a:rPr>
                <a:t> </a:t>
              </a:r>
              <a:r>
                <a:rPr sz="1200" b="1" spc="-5" dirty="0">
                  <a:latin typeface="Calibri"/>
                  <a:cs typeface="Calibri"/>
                </a:rPr>
                <a:t>zone</a:t>
              </a:r>
              <a:r>
                <a:rPr sz="1200" b="1" spc="-30" dirty="0">
                  <a:latin typeface="Calibri"/>
                  <a:cs typeface="Calibri"/>
                </a:rPr>
                <a:t> </a:t>
              </a:r>
              <a:r>
                <a:rPr sz="1200" b="1" spc="-5" dirty="0">
                  <a:latin typeface="Calibri"/>
                  <a:cs typeface="Calibri"/>
                </a:rPr>
                <a:t>vs</a:t>
              </a:r>
              <a:r>
                <a:rPr sz="1200" b="1" spc="-20" dirty="0">
                  <a:latin typeface="Calibri"/>
                  <a:cs typeface="Calibri"/>
                </a:rPr>
                <a:t> </a:t>
              </a:r>
              <a:r>
                <a:rPr sz="1200" b="1" dirty="0">
                  <a:latin typeface="Calibri"/>
                  <a:cs typeface="Calibri"/>
                </a:rPr>
                <a:t>HV</a:t>
              </a:r>
              <a:endParaRPr sz="1200">
                <a:latin typeface="Calibri"/>
                <a:cs typeface="Calibri"/>
              </a:endParaRPr>
            </a:p>
          </p:txBody>
        </p:sp>
        <p:sp>
          <p:nvSpPr>
            <p:cNvPr id="22" name="object 24">
              <a:extLst>
                <a:ext uri="{FF2B5EF4-FFF2-40B4-BE49-F238E27FC236}">
                  <a16:creationId xmlns:a16="http://schemas.microsoft.com/office/drawing/2014/main" id="{283AB2D8-274E-2521-947F-98BF3C59F5D5}"/>
                </a:ext>
              </a:extLst>
            </p:cNvPr>
            <p:cNvSpPr/>
            <p:nvPr/>
          </p:nvSpPr>
          <p:spPr>
            <a:xfrm>
              <a:off x="5040311" y="3733279"/>
              <a:ext cx="493395" cy="76200"/>
            </a:xfrm>
            <a:custGeom>
              <a:avLst/>
              <a:gdLst/>
              <a:ahLst/>
              <a:cxnLst/>
              <a:rect l="l" t="t" r="r" b="b"/>
              <a:pathLst>
                <a:path w="493395" h="76200">
                  <a:moveTo>
                    <a:pt x="76200" y="0"/>
                  </a:moveTo>
                  <a:lnTo>
                    <a:pt x="0" y="38100"/>
                  </a:lnTo>
                  <a:lnTo>
                    <a:pt x="76200" y="76200"/>
                  </a:lnTo>
                  <a:lnTo>
                    <a:pt x="76200" y="50800"/>
                  </a:lnTo>
                  <a:lnTo>
                    <a:pt x="63500" y="50800"/>
                  </a:lnTo>
                  <a:lnTo>
                    <a:pt x="63500" y="25400"/>
                  </a:lnTo>
                  <a:lnTo>
                    <a:pt x="76200" y="25400"/>
                  </a:lnTo>
                  <a:lnTo>
                    <a:pt x="76200" y="0"/>
                  </a:lnTo>
                  <a:close/>
                </a:path>
                <a:path w="493395" h="76200">
                  <a:moveTo>
                    <a:pt x="416732" y="0"/>
                  </a:moveTo>
                  <a:lnTo>
                    <a:pt x="416732" y="76200"/>
                  </a:lnTo>
                  <a:lnTo>
                    <a:pt x="467534" y="50800"/>
                  </a:lnTo>
                  <a:lnTo>
                    <a:pt x="429432" y="50800"/>
                  </a:lnTo>
                  <a:lnTo>
                    <a:pt x="429432" y="25400"/>
                  </a:lnTo>
                  <a:lnTo>
                    <a:pt x="467531" y="25400"/>
                  </a:lnTo>
                  <a:lnTo>
                    <a:pt x="416732" y="0"/>
                  </a:lnTo>
                  <a:close/>
                </a:path>
                <a:path w="493395" h="76200">
                  <a:moveTo>
                    <a:pt x="76200" y="25400"/>
                  </a:moveTo>
                  <a:lnTo>
                    <a:pt x="63500" y="25400"/>
                  </a:lnTo>
                  <a:lnTo>
                    <a:pt x="63500" y="50800"/>
                  </a:lnTo>
                  <a:lnTo>
                    <a:pt x="76200" y="50800"/>
                  </a:lnTo>
                  <a:lnTo>
                    <a:pt x="76200" y="25400"/>
                  </a:lnTo>
                  <a:close/>
                </a:path>
                <a:path w="493395" h="76200">
                  <a:moveTo>
                    <a:pt x="416732" y="25400"/>
                  </a:moveTo>
                  <a:lnTo>
                    <a:pt x="76200" y="25400"/>
                  </a:lnTo>
                  <a:lnTo>
                    <a:pt x="76200" y="50800"/>
                  </a:lnTo>
                  <a:lnTo>
                    <a:pt x="416732" y="50800"/>
                  </a:lnTo>
                  <a:lnTo>
                    <a:pt x="416732" y="25400"/>
                  </a:lnTo>
                  <a:close/>
                </a:path>
                <a:path w="493395" h="76200">
                  <a:moveTo>
                    <a:pt x="467531" y="25400"/>
                  </a:moveTo>
                  <a:lnTo>
                    <a:pt x="429432" y="25400"/>
                  </a:lnTo>
                  <a:lnTo>
                    <a:pt x="429432" y="50800"/>
                  </a:lnTo>
                  <a:lnTo>
                    <a:pt x="467534" y="50800"/>
                  </a:lnTo>
                  <a:lnTo>
                    <a:pt x="492932" y="38101"/>
                  </a:lnTo>
                  <a:lnTo>
                    <a:pt x="467531" y="25400"/>
                  </a:lnTo>
                  <a:close/>
                </a:path>
              </a:pathLst>
            </a:custGeom>
            <a:solidFill>
              <a:srgbClr val="000000"/>
            </a:solidFill>
          </p:spPr>
          <p:txBody>
            <a:bodyPr wrap="square" lIns="0" tIns="0" rIns="0" bIns="0" rtlCol="0"/>
            <a:lstStyle/>
            <a:p>
              <a:endParaRPr/>
            </a:p>
          </p:txBody>
        </p:sp>
        <p:sp>
          <p:nvSpPr>
            <p:cNvPr id="23" name="object 25">
              <a:extLst>
                <a:ext uri="{FF2B5EF4-FFF2-40B4-BE49-F238E27FC236}">
                  <a16:creationId xmlns:a16="http://schemas.microsoft.com/office/drawing/2014/main" id="{6295BE75-0D67-EB03-739E-220D28DBD97A}"/>
                </a:ext>
              </a:extLst>
            </p:cNvPr>
            <p:cNvSpPr txBox="1"/>
            <p:nvPr/>
          </p:nvSpPr>
          <p:spPr>
            <a:xfrm>
              <a:off x="4975035" y="3359404"/>
              <a:ext cx="629285" cy="177800"/>
            </a:xfrm>
            <a:prstGeom prst="rect">
              <a:avLst/>
            </a:prstGeom>
          </p:spPr>
          <p:txBody>
            <a:bodyPr vert="horz" wrap="square" lIns="0" tIns="12700" rIns="0" bIns="0" rtlCol="0">
              <a:spAutoFit/>
            </a:bodyPr>
            <a:lstStyle/>
            <a:p>
              <a:pPr marL="12700">
                <a:lnSpc>
                  <a:spcPct val="100000"/>
                </a:lnSpc>
                <a:spcBef>
                  <a:spcPts val="100"/>
                </a:spcBef>
              </a:pPr>
              <a:r>
                <a:rPr sz="950" spc="30" dirty="0">
                  <a:latin typeface="Symbol"/>
                  <a:cs typeface="Symbol"/>
                </a:rPr>
                <a:t></a:t>
              </a:r>
              <a:r>
                <a:rPr sz="950" spc="35" dirty="0">
                  <a:latin typeface="Cambria Math"/>
                  <a:cs typeface="Cambria Math"/>
                </a:rPr>
                <a:t>∼</a:t>
              </a:r>
              <a:r>
                <a:rPr sz="1000" b="1" spc="-10" dirty="0">
                  <a:latin typeface="Arial"/>
                  <a:cs typeface="Arial"/>
                </a:rPr>
                <a:t>1</a:t>
              </a:r>
              <a:r>
                <a:rPr sz="1000" b="1" spc="-5" dirty="0">
                  <a:latin typeface="Arial"/>
                  <a:cs typeface="Arial"/>
                </a:rPr>
                <a:t>.</a:t>
              </a:r>
              <a:r>
                <a:rPr sz="1000" b="1" dirty="0">
                  <a:latin typeface="Arial"/>
                  <a:cs typeface="Arial"/>
                </a:rPr>
                <a:t>6</a:t>
              </a:r>
              <a:r>
                <a:rPr sz="1000" b="1" spc="-10" dirty="0">
                  <a:latin typeface="Arial"/>
                  <a:cs typeface="Arial"/>
                </a:rPr>
                <a:t> </a:t>
              </a:r>
              <a:r>
                <a:rPr sz="1000" b="1" spc="-5" dirty="0">
                  <a:latin typeface="Arial"/>
                  <a:cs typeface="Arial"/>
                </a:rPr>
                <a:t>m</a:t>
              </a:r>
              <a:r>
                <a:rPr sz="1000" b="1" dirty="0">
                  <a:latin typeface="Arial"/>
                  <a:cs typeface="Arial"/>
                </a:rPr>
                <a:t>m</a:t>
              </a:r>
              <a:endParaRPr sz="1000">
                <a:latin typeface="Arial"/>
                <a:cs typeface="Arial"/>
              </a:endParaRPr>
            </a:p>
          </p:txBody>
        </p:sp>
        <p:sp>
          <p:nvSpPr>
            <p:cNvPr id="24" name="object 26">
              <a:extLst>
                <a:ext uri="{FF2B5EF4-FFF2-40B4-BE49-F238E27FC236}">
                  <a16:creationId xmlns:a16="http://schemas.microsoft.com/office/drawing/2014/main" id="{75CF3B60-A53A-C963-631C-C55E10081D05}"/>
                </a:ext>
              </a:extLst>
            </p:cNvPr>
            <p:cNvSpPr txBox="1"/>
            <p:nvPr/>
          </p:nvSpPr>
          <p:spPr>
            <a:xfrm>
              <a:off x="6743951" y="2853675"/>
              <a:ext cx="196215" cy="951230"/>
            </a:xfrm>
            <a:prstGeom prst="rect">
              <a:avLst/>
            </a:prstGeom>
          </p:spPr>
          <p:txBody>
            <a:bodyPr vert="vert270" wrap="square" lIns="0" tIns="0" rIns="0" bIns="0" rtlCol="0">
              <a:spAutoFit/>
            </a:bodyPr>
            <a:lstStyle/>
            <a:p>
              <a:pPr marL="12700">
                <a:lnSpc>
                  <a:spcPts val="1425"/>
                </a:lnSpc>
              </a:pPr>
              <a:r>
                <a:rPr sz="1200" spc="-5" dirty="0">
                  <a:latin typeface="Arial MT"/>
                  <a:cs typeface="Arial MT"/>
                </a:rPr>
                <a:t>Efficiency</a:t>
              </a:r>
              <a:r>
                <a:rPr sz="1200" spc="-80" dirty="0">
                  <a:latin typeface="Arial MT"/>
                  <a:cs typeface="Arial MT"/>
                </a:rPr>
                <a:t> </a:t>
              </a:r>
              <a:r>
                <a:rPr sz="1200" spc="-5" dirty="0">
                  <a:latin typeface="Arial MT"/>
                  <a:cs typeface="Arial MT"/>
                </a:rPr>
                <a:t>(%)</a:t>
              </a:r>
              <a:endParaRPr sz="1200">
                <a:latin typeface="Arial MT"/>
                <a:cs typeface="Arial MT"/>
              </a:endParaRPr>
            </a:p>
          </p:txBody>
        </p:sp>
        <p:sp>
          <p:nvSpPr>
            <p:cNvPr id="25" name="object 27">
              <a:extLst>
                <a:ext uri="{FF2B5EF4-FFF2-40B4-BE49-F238E27FC236}">
                  <a16:creationId xmlns:a16="http://schemas.microsoft.com/office/drawing/2014/main" id="{8794DD98-03F4-039B-470B-34DF090C79CB}"/>
                </a:ext>
              </a:extLst>
            </p:cNvPr>
            <p:cNvSpPr txBox="1"/>
            <p:nvPr/>
          </p:nvSpPr>
          <p:spPr>
            <a:xfrm>
              <a:off x="9151499" y="4885435"/>
              <a:ext cx="91313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Position</a:t>
              </a:r>
              <a:r>
                <a:rPr sz="1200" spc="-70" dirty="0">
                  <a:latin typeface="Arial MT"/>
                  <a:cs typeface="Arial MT"/>
                </a:rPr>
                <a:t> </a:t>
              </a:r>
              <a:r>
                <a:rPr sz="1200" dirty="0">
                  <a:latin typeface="Arial MT"/>
                  <a:cs typeface="Arial MT"/>
                </a:rPr>
                <a:t>(cm)</a:t>
              </a:r>
              <a:endParaRPr sz="1200">
                <a:latin typeface="Arial MT"/>
                <a:cs typeface="Arial MT"/>
              </a:endParaRPr>
            </a:p>
          </p:txBody>
        </p:sp>
        <p:pic>
          <p:nvPicPr>
            <p:cNvPr id="26" name="object 28">
              <a:extLst>
                <a:ext uri="{FF2B5EF4-FFF2-40B4-BE49-F238E27FC236}">
                  <a16:creationId xmlns:a16="http://schemas.microsoft.com/office/drawing/2014/main" id="{EBDC07A0-06A4-65E9-5521-5C12BE253B40}"/>
                </a:ext>
              </a:extLst>
            </p:cNvPr>
            <p:cNvPicPr/>
            <p:nvPr/>
          </p:nvPicPr>
          <p:blipFill>
            <a:blip r:embed="rId5" cstate="print"/>
            <a:stretch>
              <a:fillRect/>
            </a:stretch>
          </p:blipFill>
          <p:spPr>
            <a:xfrm>
              <a:off x="6982968" y="2834639"/>
              <a:ext cx="3099816" cy="2090927"/>
            </a:xfrm>
            <a:prstGeom prst="rect">
              <a:avLst/>
            </a:prstGeom>
          </p:spPr>
        </p:pic>
        <p:sp>
          <p:nvSpPr>
            <p:cNvPr id="27" name="object 29">
              <a:extLst>
                <a:ext uri="{FF2B5EF4-FFF2-40B4-BE49-F238E27FC236}">
                  <a16:creationId xmlns:a16="http://schemas.microsoft.com/office/drawing/2014/main" id="{8D7953E3-11E5-A0A3-99D4-73B892570BD6}"/>
                </a:ext>
              </a:extLst>
            </p:cNvPr>
            <p:cNvSpPr txBox="1"/>
            <p:nvPr/>
          </p:nvSpPr>
          <p:spPr>
            <a:xfrm>
              <a:off x="7999372" y="2639060"/>
              <a:ext cx="951865"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Calibri"/>
                  <a:cs typeface="Calibri"/>
                </a:rPr>
                <a:t>PEP</a:t>
              </a:r>
              <a:r>
                <a:rPr sz="1200" b="1" spc="-25" dirty="0">
                  <a:latin typeface="Calibri"/>
                  <a:cs typeface="Calibri"/>
                </a:rPr>
                <a:t> </a:t>
              </a:r>
              <a:r>
                <a:rPr sz="1200" b="1" spc="-5" dirty="0">
                  <a:latin typeface="Calibri"/>
                  <a:cs typeface="Calibri"/>
                </a:rPr>
                <a:t>zone</a:t>
              </a:r>
              <a:r>
                <a:rPr sz="1200" b="1" spc="-30" dirty="0">
                  <a:latin typeface="Calibri"/>
                  <a:cs typeface="Calibri"/>
                </a:rPr>
                <a:t> </a:t>
              </a:r>
              <a:r>
                <a:rPr sz="1200" b="1" spc="-5" dirty="0">
                  <a:latin typeface="Calibri"/>
                  <a:cs typeface="Calibri"/>
                </a:rPr>
                <a:t>vs</a:t>
              </a:r>
              <a:r>
                <a:rPr sz="1200" b="1" spc="-25" dirty="0">
                  <a:latin typeface="Calibri"/>
                  <a:cs typeface="Calibri"/>
                </a:rPr>
                <a:t> </a:t>
              </a:r>
              <a:r>
                <a:rPr sz="1200" b="1" spc="-10" dirty="0">
                  <a:latin typeface="Calibri"/>
                  <a:cs typeface="Calibri"/>
                </a:rPr>
                <a:t>Ed</a:t>
              </a:r>
              <a:endParaRPr sz="1200">
                <a:latin typeface="Calibri"/>
                <a:cs typeface="Calibri"/>
              </a:endParaRPr>
            </a:p>
          </p:txBody>
        </p:sp>
        <p:sp>
          <p:nvSpPr>
            <p:cNvPr id="28" name="object 33">
              <a:extLst>
                <a:ext uri="{FF2B5EF4-FFF2-40B4-BE49-F238E27FC236}">
                  <a16:creationId xmlns:a16="http://schemas.microsoft.com/office/drawing/2014/main" id="{8E139769-B05E-C9C4-1809-4405C9660B26}"/>
                </a:ext>
              </a:extLst>
            </p:cNvPr>
            <p:cNvSpPr txBox="1"/>
            <p:nvPr/>
          </p:nvSpPr>
          <p:spPr>
            <a:xfrm>
              <a:off x="8215396" y="3359404"/>
              <a:ext cx="629285" cy="177800"/>
            </a:xfrm>
            <a:prstGeom prst="rect">
              <a:avLst/>
            </a:prstGeom>
          </p:spPr>
          <p:txBody>
            <a:bodyPr vert="horz" wrap="square" lIns="0" tIns="12700" rIns="0" bIns="0" rtlCol="0">
              <a:spAutoFit/>
            </a:bodyPr>
            <a:lstStyle/>
            <a:p>
              <a:pPr marL="12700">
                <a:lnSpc>
                  <a:spcPct val="100000"/>
                </a:lnSpc>
                <a:spcBef>
                  <a:spcPts val="100"/>
                </a:spcBef>
              </a:pPr>
              <a:r>
                <a:rPr sz="950" spc="30" dirty="0">
                  <a:latin typeface="Symbol"/>
                  <a:cs typeface="Symbol"/>
                </a:rPr>
                <a:t></a:t>
              </a:r>
              <a:r>
                <a:rPr sz="950" spc="35" dirty="0">
                  <a:latin typeface="Cambria Math"/>
                  <a:cs typeface="Cambria Math"/>
                </a:rPr>
                <a:t>∼</a:t>
              </a:r>
              <a:r>
                <a:rPr sz="1000" b="1" spc="-10" dirty="0">
                  <a:latin typeface="Arial"/>
                  <a:cs typeface="Arial"/>
                </a:rPr>
                <a:t>1</a:t>
              </a:r>
              <a:r>
                <a:rPr sz="1000" b="1" spc="-5" dirty="0">
                  <a:latin typeface="Arial"/>
                  <a:cs typeface="Arial"/>
                </a:rPr>
                <a:t>.</a:t>
              </a:r>
              <a:r>
                <a:rPr sz="1000" b="1" dirty="0">
                  <a:latin typeface="Arial"/>
                  <a:cs typeface="Arial"/>
                </a:rPr>
                <a:t>5</a:t>
              </a:r>
              <a:r>
                <a:rPr sz="1000" b="1" spc="-10" dirty="0">
                  <a:latin typeface="Arial"/>
                  <a:cs typeface="Arial"/>
                </a:rPr>
                <a:t> </a:t>
              </a:r>
              <a:r>
                <a:rPr sz="1000" b="1" spc="-5" dirty="0">
                  <a:latin typeface="Arial"/>
                  <a:cs typeface="Arial"/>
                </a:rPr>
                <a:t>m</a:t>
              </a:r>
              <a:r>
                <a:rPr sz="1000" b="1" dirty="0">
                  <a:latin typeface="Arial"/>
                  <a:cs typeface="Arial"/>
                </a:rPr>
                <a:t>m</a:t>
              </a:r>
              <a:endParaRPr sz="1000">
                <a:latin typeface="Arial"/>
                <a:cs typeface="Arial"/>
              </a:endParaRPr>
            </a:p>
          </p:txBody>
        </p:sp>
        <p:sp>
          <p:nvSpPr>
            <p:cNvPr id="29" name="object 14">
              <a:extLst>
                <a:ext uri="{FF2B5EF4-FFF2-40B4-BE49-F238E27FC236}">
                  <a16:creationId xmlns:a16="http://schemas.microsoft.com/office/drawing/2014/main" id="{C7F60297-892C-208E-5BC3-0DB95600CFC6}"/>
                </a:ext>
              </a:extLst>
            </p:cNvPr>
            <p:cNvSpPr txBox="1"/>
            <p:nvPr/>
          </p:nvSpPr>
          <p:spPr>
            <a:xfrm>
              <a:off x="1783098" y="5199291"/>
              <a:ext cx="376555" cy="166712"/>
            </a:xfrm>
            <a:prstGeom prst="rect">
              <a:avLst/>
            </a:prstGeom>
          </p:spPr>
          <p:txBody>
            <a:bodyPr vert="horz" wrap="square" lIns="0" tIns="12700" rIns="0" bIns="0" rtlCol="0">
              <a:spAutoFit/>
            </a:bodyPr>
            <a:lstStyle/>
            <a:p>
              <a:pPr marL="38100">
                <a:lnSpc>
                  <a:spcPct val="100000"/>
                </a:lnSpc>
                <a:spcBef>
                  <a:spcPts val="100"/>
                </a:spcBef>
              </a:pPr>
              <a:r>
                <a:rPr sz="1000" spc="-10" dirty="0">
                  <a:solidFill>
                    <a:srgbClr val="FF0000"/>
                  </a:solidFill>
                  <a:latin typeface="Arial MT"/>
                  <a:cs typeface="Arial MT"/>
                </a:rPr>
                <a:t>3·10</a:t>
              </a:r>
              <a:r>
                <a:rPr lang="en-US" sz="1050" spc="-15" baseline="23809" dirty="0">
                  <a:solidFill>
                    <a:srgbClr val="FF0000"/>
                  </a:solidFill>
                  <a:latin typeface="Arial MT"/>
                  <a:cs typeface="Arial MT"/>
                </a:rPr>
                <a:t>6</a:t>
              </a:r>
              <a:endParaRPr sz="1050" baseline="23809" dirty="0">
                <a:latin typeface="Arial MT"/>
                <a:cs typeface="Arial MT"/>
              </a:endParaRPr>
            </a:p>
          </p:txBody>
        </p:sp>
        <p:sp>
          <p:nvSpPr>
            <p:cNvPr id="30" name="object 14">
              <a:extLst>
                <a:ext uri="{FF2B5EF4-FFF2-40B4-BE49-F238E27FC236}">
                  <a16:creationId xmlns:a16="http://schemas.microsoft.com/office/drawing/2014/main" id="{75D8BB9D-1135-97C2-91FB-E0B590AB0876}"/>
                </a:ext>
              </a:extLst>
            </p:cNvPr>
            <p:cNvSpPr txBox="1"/>
            <p:nvPr/>
          </p:nvSpPr>
          <p:spPr>
            <a:xfrm>
              <a:off x="1102637" y="5199629"/>
              <a:ext cx="376555" cy="166712"/>
            </a:xfrm>
            <a:prstGeom prst="rect">
              <a:avLst/>
            </a:prstGeom>
          </p:spPr>
          <p:txBody>
            <a:bodyPr vert="horz" wrap="square" lIns="0" tIns="12700" rIns="0" bIns="0" rtlCol="0">
              <a:spAutoFit/>
            </a:bodyPr>
            <a:lstStyle/>
            <a:p>
              <a:pPr marL="38100">
                <a:lnSpc>
                  <a:spcPct val="100000"/>
                </a:lnSpc>
                <a:spcBef>
                  <a:spcPts val="100"/>
                </a:spcBef>
              </a:pPr>
              <a:r>
                <a:rPr sz="1000" spc="-10" dirty="0">
                  <a:solidFill>
                    <a:srgbClr val="FF0000"/>
                  </a:solidFill>
                  <a:latin typeface="Arial MT"/>
                  <a:cs typeface="Arial MT"/>
                </a:rPr>
                <a:t>3·10</a:t>
              </a:r>
              <a:r>
                <a:rPr lang="en-US" sz="1050" spc="-15" baseline="23809" dirty="0">
                  <a:solidFill>
                    <a:srgbClr val="FF0000"/>
                  </a:solidFill>
                  <a:latin typeface="Arial MT"/>
                  <a:cs typeface="Arial MT"/>
                </a:rPr>
                <a:t>5</a:t>
              </a:r>
              <a:endParaRPr sz="1050" baseline="23809" dirty="0">
                <a:latin typeface="Arial MT"/>
                <a:cs typeface="Arial MT"/>
              </a:endParaRPr>
            </a:p>
          </p:txBody>
        </p:sp>
      </p:grpSp>
      <p:sp>
        <p:nvSpPr>
          <p:cNvPr id="32" name="TextBox 31">
            <a:extLst>
              <a:ext uri="{FF2B5EF4-FFF2-40B4-BE49-F238E27FC236}">
                <a16:creationId xmlns:a16="http://schemas.microsoft.com/office/drawing/2014/main" id="{B432846A-8D10-F34C-1FDE-21ADC0455CC0}"/>
              </a:ext>
            </a:extLst>
          </p:cNvPr>
          <p:cNvSpPr txBox="1"/>
          <p:nvPr/>
        </p:nvSpPr>
        <p:spPr>
          <a:xfrm rot="21002873">
            <a:off x="2726595" y="2487567"/>
            <a:ext cx="5052409" cy="369332"/>
          </a:xfrm>
          <a:prstGeom prst="rect">
            <a:avLst/>
          </a:prstGeom>
          <a:noFill/>
        </p:spPr>
        <p:txBody>
          <a:bodyPr wrap="none" rtlCol="0">
            <a:spAutoFit/>
          </a:bodyPr>
          <a:lstStyle/>
          <a:p>
            <a:r>
              <a:rPr lang="en-US" dirty="0">
                <a:solidFill>
                  <a:srgbClr val="FF0000"/>
                </a:solidFill>
                <a:highlight>
                  <a:srgbClr val="FFFF00"/>
                </a:highlight>
              </a:rPr>
              <a:t>LATEST DEVELOPMENT, RESULTS STILL PRELIMINARY</a:t>
            </a:r>
          </a:p>
        </p:txBody>
      </p:sp>
    </p:spTree>
    <p:extLst>
      <p:ext uri="{BB962C8B-B14F-4D97-AF65-F5344CB8AC3E}">
        <p14:creationId xmlns:p14="http://schemas.microsoft.com/office/powerpoint/2010/main" val="181874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GB" dirty="0">
                <a:ea typeface="Verdana" pitchFamily="34" charset="0"/>
                <a:cs typeface="Calibri" pitchFamily="34" charset="0"/>
              </a:rPr>
              <a:t>µ</a:t>
            </a:r>
            <a:r>
              <a:rPr lang="en-US" dirty="0">
                <a:ea typeface="Verdana" pitchFamily="34" charset="0"/>
                <a:cs typeface="Calibri" pitchFamily="34" charset="0"/>
              </a:rPr>
              <a:t>-RWELL Performances</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36</a:t>
            </a:fld>
            <a:endParaRPr lang="en-US" spc="-5" dirty="0"/>
          </a:p>
        </p:txBody>
      </p:sp>
      <p:pic>
        <p:nvPicPr>
          <p:cNvPr id="4" name="Picture 3" descr="Diagram, schematic&#10;&#10;Description automatically generated">
            <a:extLst>
              <a:ext uri="{FF2B5EF4-FFF2-40B4-BE49-F238E27FC236}">
                <a16:creationId xmlns:a16="http://schemas.microsoft.com/office/drawing/2014/main" id="{D57CFCFD-417D-63A4-148D-D930DDFD9308}"/>
              </a:ext>
            </a:extLst>
          </p:cNvPr>
          <p:cNvPicPr>
            <a:picLocks noChangeAspect="1"/>
          </p:cNvPicPr>
          <p:nvPr/>
        </p:nvPicPr>
        <p:blipFill>
          <a:blip r:embed="rId2"/>
          <a:stretch>
            <a:fillRect/>
          </a:stretch>
        </p:blipFill>
        <p:spPr>
          <a:xfrm>
            <a:off x="8543554" y="3667772"/>
            <a:ext cx="3402412" cy="2247778"/>
          </a:xfrm>
          <a:prstGeom prst="rect">
            <a:avLst/>
          </a:prstGeom>
        </p:spPr>
      </p:pic>
      <p:pic>
        <p:nvPicPr>
          <p:cNvPr id="7" name="Picture 6">
            <a:extLst>
              <a:ext uri="{FF2B5EF4-FFF2-40B4-BE49-F238E27FC236}">
                <a16:creationId xmlns:a16="http://schemas.microsoft.com/office/drawing/2014/main" id="{BB7CA4D5-36BD-C1C6-CEA7-51BE05A9F2EF}"/>
              </a:ext>
            </a:extLst>
          </p:cNvPr>
          <p:cNvPicPr>
            <a:picLocks noChangeAspect="1"/>
          </p:cNvPicPr>
          <p:nvPr/>
        </p:nvPicPr>
        <p:blipFill>
          <a:blip r:embed="rId3"/>
          <a:stretch>
            <a:fillRect/>
          </a:stretch>
        </p:blipFill>
        <p:spPr>
          <a:xfrm>
            <a:off x="8543554" y="1062372"/>
            <a:ext cx="3359150" cy="2325565"/>
          </a:xfrm>
          <a:prstGeom prst="rect">
            <a:avLst/>
          </a:prstGeom>
        </p:spPr>
      </p:pic>
      <p:pic>
        <p:nvPicPr>
          <p:cNvPr id="8" name="Picture 7">
            <a:extLst>
              <a:ext uri="{FF2B5EF4-FFF2-40B4-BE49-F238E27FC236}">
                <a16:creationId xmlns:a16="http://schemas.microsoft.com/office/drawing/2014/main" id="{DBE4ED91-D103-AEAE-A0C2-9E466543664D}"/>
              </a:ext>
            </a:extLst>
          </p:cNvPr>
          <p:cNvPicPr>
            <a:picLocks noChangeAspect="1"/>
          </p:cNvPicPr>
          <p:nvPr/>
        </p:nvPicPr>
        <p:blipFill>
          <a:blip r:embed="rId4"/>
          <a:stretch>
            <a:fillRect/>
          </a:stretch>
        </p:blipFill>
        <p:spPr>
          <a:xfrm>
            <a:off x="4445157" y="1064603"/>
            <a:ext cx="3262168" cy="2364898"/>
          </a:xfrm>
          <a:prstGeom prst="rect">
            <a:avLst/>
          </a:prstGeom>
        </p:spPr>
      </p:pic>
      <p:pic>
        <p:nvPicPr>
          <p:cNvPr id="9" name="Picture 8" descr="Chart, line chart&#10;&#10;Description automatically generated">
            <a:extLst>
              <a:ext uri="{FF2B5EF4-FFF2-40B4-BE49-F238E27FC236}">
                <a16:creationId xmlns:a16="http://schemas.microsoft.com/office/drawing/2014/main" id="{4739143F-7C38-27DF-DE26-9C5E3A31ED1C}"/>
              </a:ext>
            </a:extLst>
          </p:cNvPr>
          <p:cNvPicPr>
            <a:picLocks noChangeAspect="1"/>
          </p:cNvPicPr>
          <p:nvPr/>
        </p:nvPicPr>
        <p:blipFill>
          <a:blip r:embed="rId5"/>
          <a:stretch>
            <a:fillRect/>
          </a:stretch>
        </p:blipFill>
        <p:spPr>
          <a:xfrm>
            <a:off x="613202" y="1213748"/>
            <a:ext cx="2886346" cy="2029958"/>
          </a:xfrm>
          <a:prstGeom prst="rect">
            <a:avLst/>
          </a:prstGeom>
        </p:spPr>
      </p:pic>
      <p:sp>
        <p:nvSpPr>
          <p:cNvPr id="10" name="Rectangle 9">
            <a:extLst>
              <a:ext uri="{FF2B5EF4-FFF2-40B4-BE49-F238E27FC236}">
                <a16:creationId xmlns:a16="http://schemas.microsoft.com/office/drawing/2014/main" id="{ADF17EC7-05DC-CC35-5CA3-7AEFE08E5197}"/>
              </a:ext>
            </a:extLst>
          </p:cNvPr>
          <p:cNvSpPr/>
          <p:nvPr/>
        </p:nvSpPr>
        <p:spPr>
          <a:xfrm>
            <a:off x="524285" y="3251724"/>
            <a:ext cx="2962760" cy="523220"/>
          </a:xfrm>
          <a:prstGeom prst="rect">
            <a:avLst/>
          </a:prstGeom>
        </p:spPr>
        <p:txBody>
          <a:bodyPr wrap="square">
            <a:spAutoFit/>
          </a:bodyPr>
          <a:lstStyle/>
          <a:p>
            <a:r>
              <a:rPr lang="en-US" sz="1400" dirty="0">
                <a:latin typeface="Arial" panose="020B0604020202020204" pitchFamily="34" charset="0"/>
              </a:rPr>
              <a:t>Gas gain of the </a:t>
            </a:r>
            <a:r>
              <a:rPr lang="en-US" sz="1400" dirty="0" err="1">
                <a:latin typeface="Arial" panose="020B0604020202020204" pitchFamily="34" charset="0"/>
              </a:rPr>
              <a:t>uRwell</a:t>
            </a:r>
            <a:r>
              <a:rPr lang="en-US" sz="1400" dirty="0">
                <a:latin typeface="Arial" panose="020B0604020202020204" pitchFamily="34" charset="0"/>
              </a:rPr>
              <a:t> (different HR layout) characterized at PSI</a:t>
            </a:r>
            <a:endParaRPr lang="en-US" sz="1400" dirty="0"/>
          </a:p>
        </p:txBody>
      </p:sp>
      <p:sp>
        <p:nvSpPr>
          <p:cNvPr id="11" name="Rectangle 10">
            <a:extLst>
              <a:ext uri="{FF2B5EF4-FFF2-40B4-BE49-F238E27FC236}">
                <a16:creationId xmlns:a16="http://schemas.microsoft.com/office/drawing/2014/main" id="{51FAA695-CC76-F2B8-B919-531252A57A12}"/>
              </a:ext>
            </a:extLst>
          </p:cNvPr>
          <p:cNvSpPr/>
          <p:nvPr/>
        </p:nvSpPr>
        <p:spPr>
          <a:xfrm>
            <a:off x="4034699" y="3251724"/>
            <a:ext cx="4149036" cy="523220"/>
          </a:xfrm>
          <a:prstGeom prst="rect">
            <a:avLst/>
          </a:prstGeom>
        </p:spPr>
        <p:txBody>
          <a:bodyPr wrap="square">
            <a:spAutoFit/>
          </a:bodyPr>
          <a:lstStyle/>
          <a:p>
            <a:r>
              <a:rPr lang="en-US" sz="1400" dirty="0">
                <a:latin typeface="Arial" panose="020B0604020202020204" pitchFamily="34" charset="0"/>
              </a:rPr>
              <a:t>Efficiency as a function of the gas gain for the HR layouts (SG1 affected by geometrical acceptance)</a:t>
            </a:r>
            <a:endParaRPr lang="en-US" sz="1400" dirty="0"/>
          </a:p>
        </p:txBody>
      </p:sp>
      <p:sp>
        <p:nvSpPr>
          <p:cNvPr id="13" name="Rectangle 3">
            <a:extLst>
              <a:ext uri="{FF2B5EF4-FFF2-40B4-BE49-F238E27FC236}">
                <a16:creationId xmlns:a16="http://schemas.microsoft.com/office/drawing/2014/main" id="{D98639F0-6608-865D-35B2-91F5019AC772}"/>
              </a:ext>
            </a:extLst>
          </p:cNvPr>
          <p:cNvSpPr>
            <a:spLocks noChangeArrowheads="1"/>
          </p:cNvSpPr>
          <p:nvPr/>
        </p:nvSpPr>
        <p:spPr bwMode="auto">
          <a:xfrm>
            <a:off x="408127" y="4450100"/>
            <a:ext cx="4149037" cy="14465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rgbClr val="0000CC"/>
                </a:solidFill>
                <a:effectLst/>
                <a:latin typeface="Arial" panose="020B0604020202020204" pitchFamily="34" charset="0"/>
                <a:cs typeface="Arial" panose="020B0604020202020204" pitchFamily="34" charset="0"/>
              </a:rPr>
              <a:t>Thanks to the resistive plane: </a:t>
            </a:r>
            <a:endParaRPr kumimoji="0" lang="en-US" altLang="en-US" sz="1400" b="0" i="0" u="none" strike="noStrike" cap="none" normalizeH="0" baseline="0" dirty="0">
              <a:ln>
                <a:noFill/>
              </a:ln>
              <a:solidFill>
                <a:srgbClr val="F90026"/>
              </a:solidFill>
              <a:effectLst/>
              <a:latin typeface="ArialM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rgbClr val="0000CC"/>
                </a:solidFill>
                <a:effectLst/>
                <a:latin typeface="Arial" panose="020B0604020202020204" pitchFamily="34" charset="0"/>
                <a:cs typeface="Arial" panose="020B0604020202020204" pitchFamily="34" charset="0"/>
              </a:rPr>
              <a:t>very reliable </a:t>
            </a:r>
            <a:endParaRPr kumimoji="0" lang="en-US" altLang="en-US" sz="1400" b="0" i="0" u="none" strike="noStrike" cap="none" normalizeH="0" baseline="0" dirty="0">
              <a:ln>
                <a:noFill/>
              </a:ln>
              <a:solidFill>
                <a:srgbClr val="0000CC"/>
              </a:solidFill>
              <a:effectLst/>
              <a:latin typeface="ArialM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rgbClr val="0000CC"/>
                </a:solidFill>
                <a:effectLst/>
                <a:latin typeface="Arial" panose="020B0604020202020204" pitchFamily="34" charset="0"/>
                <a:cs typeface="Arial" panose="020B0604020202020204" pitchFamily="34" charset="0"/>
              </a:rPr>
              <a:t> very low discharge rate</a:t>
            </a:r>
            <a:endParaRPr kumimoji="0" lang="en-US" altLang="en-US" sz="1400" b="0" i="0" u="none" strike="noStrike" cap="none" normalizeH="0" baseline="0" dirty="0">
              <a:ln>
                <a:noFill/>
              </a:ln>
              <a:solidFill>
                <a:srgbClr val="0000CC"/>
              </a:solidFill>
              <a:effectLst/>
              <a:latin typeface="ArialM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rgbClr val="0000CC"/>
                </a:solidFill>
                <a:effectLst/>
                <a:latin typeface="Arial" panose="020B0604020202020204" pitchFamily="34" charset="0"/>
                <a:cs typeface="Arial" panose="020B0604020202020204" pitchFamily="34" charset="0"/>
              </a:rPr>
              <a:t>adequate for high particle rates O(1MHz/cm</a:t>
            </a:r>
            <a:r>
              <a:rPr kumimoji="0" lang="en-US" altLang="en-US" sz="900" b="1" i="0" u="none" strike="noStrike" cap="none" normalizeH="0" baseline="0" dirty="0">
                <a:ln>
                  <a:noFill/>
                </a:ln>
                <a:solidFill>
                  <a:srgbClr val="0000CC"/>
                </a:solidFill>
                <a:effectLst/>
                <a:latin typeface="Arial" panose="020B0604020202020204" pitchFamily="34" charset="0"/>
                <a:cs typeface="Arial" panose="020B0604020202020204" pitchFamily="34" charset="0"/>
              </a:rPr>
              <a:t>2</a:t>
            </a:r>
            <a:r>
              <a:rPr kumimoji="0" lang="en-US" altLang="en-US" sz="1400" b="1" i="0" u="none" strike="noStrike" cap="none" normalizeH="0" baseline="0" dirty="0">
                <a:ln>
                  <a:noFill/>
                </a:ln>
                <a:solidFill>
                  <a:srgbClr val="0000CC"/>
                </a:solidFill>
                <a:effectLst/>
                <a:latin typeface="Arial" panose="020B0604020202020204" pitchFamily="34" charset="0"/>
                <a:cs typeface="Arial" panose="020B0604020202020204" pitchFamily="34" charset="0"/>
              </a:rPr>
              <a:t>)</a:t>
            </a:r>
            <a:endParaRPr kumimoji="0" lang="en-US" altLang="en-US" sz="1400" b="0" i="0" u="none" strike="noStrike" cap="none" normalizeH="0" baseline="0" dirty="0">
              <a:ln>
                <a:noFill/>
              </a:ln>
              <a:solidFill>
                <a:srgbClr val="F90026"/>
              </a:solidFill>
              <a:effectLst/>
              <a:latin typeface="ArialM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15" name="Rectangle 3">
            <a:extLst>
              <a:ext uri="{FF2B5EF4-FFF2-40B4-BE49-F238E27FC236}">
                <a16:creationId xmlns:a16="http://schemas.microsoft.com/office/drawing/2014/main" id="{31302A9E-5C01-BC94-32F0-55BB21701DE3}"/>
              </a:ext>
            </a:extLst>
          </p:cNvPr>
          <p:cNvSpPr>
            <a:spLocks noChangeArrowheads="1"/>
          </p:cNvSpPr>
          <p:nvPr/>
        </p:nvSpPr>
        <p:spPr bwMode="auto">
          <a:xfrm>
            <a:off x="4445158" y="4287137"/>
            <a:ext cx="3402412"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rgbClr val="BF0000"/>
                </a:solidFill>
                <a:effectLst/>
                <a:latin typeface="Arial" panose="020B0604020202020204" pitchFamily="34" charset="0"/>
                <a:cs typeface="Arial" panose="020B0604020202020204" pitchFamily="34" charset="0"/>
              </a:rPr>
              <a:t>gain ≥10</a:t>
            </a:r>
            <a:r>
              <a:rPr kumimoji="0" lang="en-US" altLang="en-US" sz="1400" b="1" i="0" u="none" strike="noStrike" cap="none" normalizeH="0" baseline="30000" dirty="0">
                <a:ln>
                  <a:noFill/>
                </a:ln>
                <a:solidFill>
                  <a:srgbClr val="BF0000"/>
                </a:solidFill>
                <a:effectLst/>
                <a:latin typeface="Arial" panose="020B0604020202020204" pitchFamily="34" charset="0"/>
                <a:cs typeface="Arial" panose="020B0604020202020204" pitchFamily="34" charset="0"/>
              </a:rPr>
              <a:t>4</a:t>
            </a:r>
            <a:endParaRPr kumimoji="0" lang="en-US" altLang="en-US" sz="1400" b="0" i="0" u="none" strike="noStrike" cap="none" normalizeH="0" baseline="30000" dirty="0">
              <a:ln>
                <a:noFill/>
              </a:ln>
              <a:solidFill>
                <a:srgbClr val="0000CC"/>
              </a:solidFill>
              <a:effectLst/>
              <a:latin typeface="ArialM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rgbClr val="BF0000"/>
                </a:solidFill>
                <a:effectLst/>
                <a:latin typeface="Arial" panose="020B0604020202020204" pitchFamily="34" charset="0"/>
                <a:cs typeface="Arial" panose="020B0604020202020204" pitchFamily="34" charset="0"/>
              </a:rPr>
              <a:t>space resolution &lt; 60 </a:t>
            </a:r>
            <a:r>
              <a:rPr kumimoji="0" lang="en-US" altLang="en-US" sz="1400" b="1" i="0" u="none" strike="noStrike" cap="none" normalizeH="0" baseline="0" dirty="0" err="1">
                <a:ln>
                  <a:noFill/>
                </a:ln>
                <a:solidFill>
                  <a:srgbClr val="BF0000"/>
                </a:solidFill>
                <a:effectLst/>
                <a:latin typeface="Arial" panose="020B0604020202020204" pitchFamily="34" charset="0"/>
                <a:cs typeface="Arial" panose="020B0604020202020204" pitchFamily="34" charset="0"/>
              </a:rPr>
              <a:t>μm</a:t>
            </a:r>
            <a:r>
              <a:rPr kumimoji="0" lang="en-US" altLang="en-US" sz="1400" b="1" i="0" u="none" strike="noStrike" cap="none" normalizeH="0" baseline="0" dirty="0">
                <a:ln>
                  <a:noFill/>
                </a:ln>
                <a:solidFill>
                  <a:srgbClr val="BF0000"/>
                </a:solidFill>
                <a:effectLst/>
                <a:latin typeface="Arial" panose="020B0604020202020204" pitchFamily="34" charset="0"/>
                <a:cs typeface="Arial" panose="020B0604020202020204" pitchFamily="34" charset="0"/>
              </a:rPr>
              <a:t> </a:t>
            </a:r>
            <a:endParaRPr kumimoji="0" lang="en-US" altLang="en-US" sz="1400" b="0" i="0" u="none" strike="noStrike" cap="none" normalizeH="0" baseline="0" dirty="0">
              <a:ln>
                <a:noFill/>
              </a:ln>
              <a:solidFill>
                <a:srgbClr val="0000CC"/>
              </a:solidFill>
              <a:effectLst/>
              <a:latin typeface="ArialM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rgbClr val="BF0000"/>
                </a:solidFill>
                <a:effectLst/>
                <a:latin typeface="Arial" panose="020B0604020202020204" pitchFamily="34" charset="0"/>
                <a:cs typeface="Arial" panose="020B0604020202020204" pitchFamily="34" charset="0"/>
              </a:rPr>
              <a:t>time resolution &lt; 6 ns </a:t>
            </a:r>
            <a:endParaRPr kumimoji="0" lang="en-US" altLang="en-US"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51302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1107996"/>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Current Trends in Micro-Pattern Gaseous Detectors (</a:t>
            </a:r>
            <a:r>
              <a:rPr lang="en-US" sz="3600" i="0" u="none" strike="noStrike" cap="none">
                <a:solidFill>
                  <a:srgbClr val="00329E"/>
                </a:solidFill>
                <a:latin typeface="Times New Roman" panose="02020603050405020304" pitchFamily="18" charset="0"/>
                <a:ea typeface="Arial"/>
                <a:cs typeface="Times New Roman" panose="02020603050405020304" pitchFamily="18" charset="0"/>
                <a:sym typeface="Arial"/>
              </a:rPr>
              <a:t>Technologies)</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37</a:t>
            </a:fld>
            <a:endParaRPr lang="en-US" spc="-5" dirty="0"/>
          </a:p>
        </p:txBody>
      </p:sp>
      <p:sp>
        <p:nvSpPr>
          <p:cNvPr id="3" name="object 2">
            <a:extLst>
              <a:ext uri="{FF2B5EF4-FFF2-40B4-BE49-F238E27FC236}">
                <a16:creationId xmlns:a16="http://schemas.microsoft.com/office/drawing/2014/main" id="{32DA6C04-15D5-18FC-F99E-BAC092A439FE}"/>
              </a:ext>
            </a:extLst>
          </p:cNvPr>
          <p:cNvSpPr txBox="1"/>
          <p:nvPr/>
        </p:nvSpPr>
        <p:spPr>
          <a:xfrm>
            <a:off x="118363" y="1474088"/>
            <a:ext cx="4964430" cy="269240"/>
          </a:xfrm>
          <a:prstGeom prst="rect">
            <a:avLst/>
          </a:prstGeom>
        </p:spPr>
        <p:txBody>
          <a:bodyPr vert="horz" wrap="square" lIns="0" tIns="12065" rIns="0" bIns="0" rtlCol="0">
            <a:spAutoFit/>
          </a:bodyPr>
          <a:lstStyle/>
          <a:p>
            <a:pPr marL="355600" indent="-342900">
              <a:lnSpc>
                <a:spcPct val="100000"/>
              </a:lnSpc>
              <a:spcBef>
                <a:spcPts val="95"/>
              </a:spcBef>
              <a:buFont typeface="Arial MT"/>
              <a:buChar char="•"/>
              <a:tabLst>
                <a:tab pos="354965" algn="l"/>
                <a:tab pos="355600" algn="l"/>
              </a:tabLst>
            </a:pPr>
            <a:r>
              <a:rPr sz="1600" b="1" spc="-5" dirty="0">
                <a:solidFill>
                  <a:srgbClr val="171717"/>
                </a:solidFill>
                <a:latin typeface="Arial"/>
                <a:cs typeface="Arial"/>
              </a:rPr>
              <a:t>Key</a:t>
            </a:r>
            <a:r>
              <a:rPr sz="1600" b="1" spc="-10" dirty="0">
                <a:solidFill>
                  <a:srgbClr val="171717"/>
                </a:solidFill>
                <a:latin typeface="Arial"/>
                <a:cs typeface="Arial"/>
              </a:rPr>
              <a:t> </a:t>
            </a:r>
            <a:r>
              <a:rPr sz="1600" b="1" spc="-5" dirty="0">
                <a:solidFill>
                  <a:srgbClr val="171717"/>
                </a:solidFill>
                <a:latin typeface="Arial"/>
                <a:cs typeface="Arial"/>
              </a:rPr>
              <a:t>role</a:t>
            </a:r>
            <a:r>
              <a:rPr sz="1600" b="1" spc="20" dirty="0">
                <a:solidFill>
                  <a:srgbClr val="171717"/>
                </a:solidFill>
                <a:latin typeface="Arial"/>
                <a:cs typeface="Arial"/>
              </a:rPr>
              <a:t> </a:t>
            </a:r>
            <a:r>
              <a:rPr sz="1600" b="1" spc="-10" dirty="0">
                <a:solidFill>
                  <a:srgbClr val="171717"/>
                </a:solidFill>
                <a:latin typeface="Arial"/>
                <a:cs typeface="Arial"/>
              </a:rPr>
              <a:t>played</a:t>
            </a:r>
            <a:r>
              <a:rPr sz="1600" b="1" spc="35" dirty="0">
                <a:solidFill>
                  <a:srgbClr val="171717"/>
                </a:solidFill>
                <a:latin typeface="Arial"/>
                <a:cs typeface="Arial"/>
              </a:rPr>
              <a:t> </a:t>
            </a:r>
            <a:r>
              <a:rPr sz="1600" b="1" spc="-5" dirty="0">
                <a:solidFill>
                  <a:srgbClr val="171717"/>
                </a:solidFill>
                <a:latin typeface="Arial"/>
                <a:cs typeface="Arial"/>
              </a:rPr>
              <a:t>by</a:t>
            </a:r>
            <a:r>
              <a:rPr sz="1600" b="1" dirty="0">
                <a:solidFill>
                  <a:srgbClr val="171717"/>
                </a:solidFill>
                <a:latin typeface="Arial"/>
                <a:cs typeface="Arial"/>
              </a:rPr>
              <a:t> </a:t>
            </a:r>
            <a:r>
              <a:rPr sz="1600" b="1" spc="-5" dirty="0">
                <a:solidFill>
                  <a:srgbClr val="171717"/>
                </a:solidFill>
                <a:latin typeface="Arial"/>
                <a:cs typeface="Arial"/>
              </a:rPr>
              <a:t>CERN</a:t>
            </a:r>
            <a:r>
              <a:rPr sz="1600" b="1" spc="-15" dirty="0">
                <a:solidFill>
                  <a:srgbClr val="171717"/>
                </a:solidFill>
                <a:latin typeface="Arial"/>
                <a:cs typeface="Arial"/>
              </a:rPr>
              <a:t> </a:t>
            </a:r>
            <a:r>
              <a:rPr sz="1600" b="1" spc="-5" dirty="0">
                <a:solidFill>
                  <a:srgbClr val="171717"/>
                </a:solidFill>
                <a:latin typeface="Arial"/>
                <a:cs typeface="Arial"/>
              </a:rPr>
              <a:t>EP-DT</a:t>
            </a:r>
            <a:r>
              <a:rPr sz="1600" b="1" dirty="0">
                <a:solidFill>
                  <a:srgbClr val="171717"/>
                </a:solidFill>
                <a:latin typeface="Arial"/>
                <a:cs typeface="Arial"/>
              </a:rPr>
              <a:t> </a:t>
            </a:r>
            <a:r>
              <a:rPr sz="1600" b="1" spc="-5" dirty="0">
                <a:solidFill>
                  <a:srgbClr val="171717"/>
                </a:solidFill>
                <a:latin typeface="Arial"/>
                <a:cs typeface="Arial"/>
              </a:rPr>
              <a:t>MPT </a:t>
            </a:r>
            <a:r>
              <a:rPr sz="1600" b="1" dirty="0">
                <a:solidFill>
                  <a:srgbClr val="171717"/>
                </a:solidFill>
                <a:latin typeface="Arial"/>
                <a:cs typeface="Arial"/>
              </a:rPr>
              <a:t>workshop</a:t>
            </a:r>
            <a:endParaRPr sz="1600">
              <a:latin typeface="Arial"/>
              <a:cs typeface="Arial"/>
            </a:endParaRPr>
          </a:p>
        </p:txBody>
      </p:sp>
      <p:sp>
        <p:nvSpPr>
          <p:cNvPr id="4" name="object 3">
            <a:extLst>
              <a:ext uri="{FF2B5EF4-FFF2-40B4-BE49-F238E27FC236}">
                <a16:creationId xmlns:a16="http://schemas.microsoft.com/office/drawing/2014/main" id="{B6A08E17-F9F4-BFC3-07C1-803723C42EF1}"/>
              </a:ext>
            </a:extLst>
          </p:cNvPr>
          <p:cNvSpPr txBox="1"/>
          <p:nvPr/>
        </p:nvSpPr>
        <p:spPr>
          <a:xfrm>
            <a:off x="118363" y="1972132"/>
            <a:ext cx="2816225" cy="269240"/>
          </a:xfrm>
          <a:prstGeom prst="rect">
            <a:avLst/>
          </a:prstGeom>
        </p:spPr>
        <p:txBody>
          <a:bodyPr vert="horz" wrap="square" lIns="0" tIns="12065" rIns="0" bIns="0" rtlCol="0">
            <a:spAutoFit/>
          </a:bodyPr>
          <a:lstStyle/>
          <a:p>
            <a:pPr marL="355600" indent="-342900">
              <a:lnSpc>
                <a:spcPct val="100000"/>
              </a:lnSpc>
              <a:spcBef>
                <a:spcPts val="95"/>
              </a:spcBef>
              <a:buFont typeface="Arial MT"/>
              <a:buChar char="•"/>
              <a:tabLst>
                <a:tab pos="354965" algn="l"/>
                <a:tab pos="355600" algn="l"/>
              </a:tabLst>
            </a:pPr>
            <a:r>
              <a:rPr sz="1600" b="1" spc="-15" dirty="0">
                <a:solidFill>
                  <a:srgbClr val="171717"/>
                </a:solidFill>
                <a:latin typeface="Arial"/>
                <a:cs typeface="Arial"/>
              </a:rPr>
              <a:t>Aspects</a:t>
            </a:r>
            <a:r>
              <a:rPr sz="1600" b="1" spc="40" dirty="0">
                <a:solidFill>
                  <a:srgbClr val="171717"/>
                </a:solidFill>
                <a:latin typeface="Arial"/>
                <a:cs typeface="Arial"/>
              </a:rPr>
              <a:t> </a:t>
            </a:r>
            <a:r>
              <a:rPr sz="1600" b="1" spc="-10" dirty="0">
                <a:solidFill>
                  <a:srgbClr val="171717"/>
                </a:solidFill>
                <a:latin typeface="Arial"/>
                <a:cs typeface="Arial"/>
              </a:rPr>
              <a:t>covered</a:t>
            </a:r>
            <a:r>
              <a:rPr sz="1600" b="1" spc="30" dirty="0">
                <a:solidFill>
                  <a:srgbClr val="171717"/>
                </a:solidFill>
                <a:latin typeface="Arial"/>
                <a:cs typeface="Arial"/>
              </a:rPr>
              <a:t> </a:t>
            </a:r>
            <a:r>
              <a:rPr sz="1600" b="1" spc="-5" dirty="0">
                <a:solidFill>
                  <a:srgbClr val="171717"/>
                </a:solidFill>
                <a:latin typeface="Arial"/>
                <a:cs typeface="Arial"/>
              </a:rPr>
              <a:t>by</a:t>
            </a:r>
            <a:r>
              <a:rPr sz="1600" b="1" spc="-10" dirty="0">
                <a:solidFill>
                  <a:srgbClr val="171717"/>
                </a:solidFill>
                <a:latin typeface="Arial"/>
                <a:cs typeface="Arial"/>
              </a:rPr>
              <a:t> </a:t>
            </a:r>
            <a:r>
              <a:rPr sz="1600" b="1" spc="-50" dirty="0">
                <a:solidFill>
                  <a:srgbClr val="171717"/>
                </a:solidFill>
                <a:latin typeface="Arial"/>
                <a:cs typeface="Arial"/>
              </a:rPr>
              <a:t>MPT:</a:t>
            </a:r>
            <a:endParaRPr sz="1600">
              <a:latin typeface="Arial"/>
              <a:cs typeface="Arial"/>
            </a:endParaRPr>
          </a:p>
        </p:txBody>
      </p:sp>
      <p:sp>
        <p:nvSpPr>
          <p:cNvPr id="7" name="object 4">
            <a:extLst>
              <a:ext uri="{FF2B5EF4-FFF2-40B4-BE49-F238E27FC236}">
                <a16:creationId xmlns:a16="http://schemas.microsoft.com/office/drawing/2014/main" id="{CD05DF98-65AA-8411-2DE6-64AADC74CE7E}"/>
              </a:ext>
            </a:extLst>
          </p:cNvPr>
          <p:cNvSpPr txBox="1"/>
          <p:nvPr/>
        </p:nvSpPr>
        <p:spPr>
          <a:xfrm>
            <a:off x="484123" y="2230983"/>
            <a:ext cx="6993890" cy="969010"/>
          </a:xfrm>
          <a:prstGeom prst="rect">
            <a:avLst/>
          </a:prstGeom>
        </p:spPr>
        <p:txBody>
          <a:bodyPr vert="horz" wrap="square" lIns="0" tIns="113030" rIns="0" bIns="0" rtlCol="0">
            <a:spAutoFit/>
          </a:bodyPr>
          <a:lstStyle/>
          <a:p>
            <a:pPr marL="355600" indent="-343535">
              <a:lnSpc>
                <a:spcPct val="100000"/>
              </a:lnSpc>
              <a:spcBef>
                <a:spcPts val="890"/>
              </a:spcBef>
              <a:buAutoNum type="alphaUcPeriod"/>
              <a:tabLst>
                <a:tab pos="355600" algn="l"/>
                <a:tab pos="356235" algn="l"/>
              </a:tabLst>
            </a:pPr>
            <a:r>
              <a:rPr sz="1400" spc="-5" dirty="0">
                <a:solidFill>
                  <a:srgbClr val="171717"/>
                </a:solidFill>
                <a:latin typeface="Arial MT"/>
                <a:cs typeface="Arial MT"/>
              </a:rPr>
              <a:t>New</a:t>
            </a:r>
            <a:r>
              <a:rPr sz="1400" spc="5" dirty="0">
                <a:solidFill>
                  <a:srgbClr val="171717"/>
                </a:solidFill>
                <a:latin typeface="Arial MT"/>
                <a:cs typeface="Arial MT"/>
              </a:rPr>
              <a:t> </a:t>
            </a:r>
            <a:r>
              <a:rPr sz="1400" spc="-5" dirty="0">
                <a:solidFill>
                  <a:srgbClr val="171717"/>
                </a:solidFill>
                <a:latin typeface="Arial MT"/>
                <a:cs typeface="Arial MT"/>
              </a:rPr>
              <a:t>developments</a:t>
            </a:r>
            <a:r>
              <a:rPr sz="1400" spc="-30" dirty="0">
                <a:solidFill>
                  <a:srgbClr val="171717"/>
                </a:solidFill>
                <a:latin typeface="Arial MT"/>
                <a:cs typeface="Arial MT"/>
              </a:rPr>
              <a:t> </a:t>
            </a:r>
            <a:r>
              <a:rPr sz="1400" dirty="0">
                <a:solidFill>
                  <a:srgbClr val="171717"/>
                </a:solidFill>
                <a:latin typeface="Arial MT"/>
                <a:cs typeface="Arial MT"/>
              </a:rPr>
              <a:t>(MPGD </a:t>
            </a:r>
            <a:r>
              <a:rPr sz="1400" spc="-5" dirty="0">
                <a:solidFill>
                  <a:srgbClr val="171717"/>
                </a:solidFill>
                <a:latin typeface="Arial MT"/>
                <a:cs typeface="Arial MT"/>
              </a:rPr>
              <a:t>structures</a:t>
            </a:r>
            <a:r>
              <a:rPr sz="1400" spc="-40" dirty="0">
                <a:solidFill>
                  <a:srgbClr val="171717"/>
                </a:solidFill>
                <a:latin typeface="Arial MT"/>
                <a:cs typeface="Arial MT"/>
              </a:rPr>
              <a:t> </a:t>
            </a:r>
            <a:r>
              <a:rPr sz="1400" dirty="0">
                <a:solidFill>
                  <a:srgbClr val="171717"/>
                </a:solidFill>
                <a:latin typeface="Arial MT"/>
                <a:cs typeface="Arial MT"/>
              </a:rPr>
              <a:t>and</a:t>
            </a:r>
            <a:r>
              <a:rPr sz="1400" spc="-5" dirty="0">
                <a:solidFill>
                  <a:srgbClr val="171717"/>
                </a:solidFill>
                <a:latin typeface="Arial MT"/>
                <a:cs typeface="Arial MT"/>
              </a:rPr>
              <a:t> architectures)</a:t>
            </a:r>
            <a:endParaRPr sz="1400">
              <a:latin typeface="Arial MT"/>
              <a:cs typeface="Arial MT"/>
            </a:endParaRPr>
          </a:p>
          <a:p>
            <a:pPr marL="355600" indent="-343535">
              <a:lnSpc>
                <a:spcPct val="100000"/>
              </a:lnSpc>
              <a:spcBef>
                <a:spcPts val="790"/>
              </a:spcBef>
              <a:buAutoNum type="alphaUcPeriod"/>
              <a:tabLst>
                <a:tab pos="355600" algn="l"/>
                <a:tab pos="356235" algn="l"/>
              </a:tabLst>
            </a:pPr>
            <a:r>
              <a:rPr sz="1400" dirty="0">
                <a:solidFill>
                  <a:srgbClr val="171717"/>
                </a:solidFill>
                <a:latin typeface="Arial MT"/>
                <a:cs typeface="Arial MT"/>
              </a:rPr>
              <a:t>Production</a:t>
            </a:r>
            <a:r>
              <a:rPr sz="1400" spc="-65" dirty="0">
                <a:solidFill>
                  <a:srgbClr val="171717"/>
                </a:solidFill>
                <a:latin typeface="Arial MT"/>
                <a:cs typeface="Arial MT"/>
              </a:rPr>
              <a:t> </a:t>
            </a:r>
            <a:r>
              <a:rPr sz="1400" dirty="0">
                <a:solidFill>
                  <a:srgbClr val="171717"/>
                </a:solidFill>
                <a:latin typeface="Arial MT"/>
                <a:cs typeface="Arial MT"/>
              </a:rPr>
              <a:t>for</a:t>
            </a:r>
            <a:r>
              <a:rPr sz="1400" spc="-50" dirty="0">
                <a:solidFill>
                  <a:srgbClr val="171717"/>
                </a:solidFill>
                <a:latin typeface="Arial MT"/>
                <a:cs typeface="Arial MT"/>
              </a:rPr>
              <a:t> </a:t>
            </a:r>
            <a:r>
              <a:rPr sz="1400" spc="-5" dirty="0">
                <a:solidFill>
                  <a:srgbClr val="171717"/>
                </a:solidFill>
                <a:latin typeface="Arial MT"/>
                <a:cs typeface="Arial MT"/>
              </a:rPr>
              <a:t>R&amp;D</a:t>
            </a:r>
            <a:endParaRPr sz="1400">
              <a:latin typeface="Arial MT"/>
              <a:cs typeface="Arial MT"/>
            </a:endParaRPr>
          </a:p>
          <a:p>
            <a:pPr marL="355600" indent="-343535">
              <a:lnSpc>
                <a:spcPct val="100000"/>
              </a:lnSpc>
              <a:spcBef>
                <a:spcPts val="805"/>
              </a:spcBef>
              <a:buAutoNum type="alphaUcPeriod"/>
              <a:tabLst>
                <a:tab pos="355600" algn="l"/>
                <a:tab pos="356235" algn="l"/>
              </a:tabLst>
            </a:pPr>
            <a:r>
              <a:rPr sz="1400" dirty="0">
                <a:solidFill>
                  <a:srgbClr val="171717"/>
                </a:solidFill>
                <a:latin typeface="Arial MT"/>
                <a:cs typeface="Arial MT"/>
              </a:rPr>
              <a:t>Production</a:t>
            </a:r>
            <a:r>
              <a:rPr sz="1400" spc="-40" dirty="0">
                <a:solidFill>
                  <a:srgbClr val="171717"/>
                </a:solidFill>
                <a:latin typeface="Arial MT"/>
                <a:cs typeface="Arial MT"/>
              </a:rPr>
              <a:t> </a:t>
            </a:r>
            <a:r>
              <a:rPr sz="1400" dirty="0">
                <a:solidFill>
                  <a:srgbClr val="171717"/>
                </a:solidFill>
                <a:latin typeface="Arial MT"/>
                <a:cs typeface="Arial MT"/>
              </a:rPr>
              <a:t>for</a:t>
            </a:r>
            <a:r>
              <a:rPr sz="1400" spc="-25" dirty="0">
                <a:solidFill>
                  <a:srgbClr val="171717"/>
                </a:solidFill>
                <a:latin typeface="Arial MT"/>
                <a:cs typeface="Arial MT"/>
              </a:rPr>
              <a:t> </a:t>
            </a:r>
            <a:r>
              <a:rPr sz="1400" spc="-5" dirty="0">
                <a:solidFill>
                  <a:srgbClr val="171717"/>
                </a:solidFill>
                <a:latin typeface="Arial MT"/>
                <a:cs typeface="Arial MT"/>
              </a:rPr>
              <a:t>experiments</a:t>
            </a:r>
            <a:r>
              <a:rPr sz="1400" spc="-25" dirty="0">
                <a:solidFill>
                  <a:srgbClr val="171717"/>
                </a:solidFill>
                <a:latin typeface="Arial MT"/>
                <a:cs typeface="Arial MT"/>
              </a:rPr>
              <a:t> </a:t>
            </a:r>
            <a:r>
              <a:rPr sz="1400" dirty="0">
                <a:solidFill>
                  <a:srgbClr val="171717"/>
                </a:solidFill>
                <a:latin typeface="Arial MT"/>
                <a:cs typeface="Arial MT"/>
              </a:rPr>
              <a:t>and</a:t>
            </a:r>
            <a:r>
              <a:rPr sz="1400" spc="-10" dirty="0">
                <a:solidFill>
                  <a:srgbClr val="171717"/>
                </a:solidFill>
                <a:latin typeface="Arial MT"/>
                <a:cs typeface="Arial MT"/>
              </a:rPr>
              <a:t> </a:t>
            </a:r>
            <a:r>
              <a:rPr sz="1400" dirty="0">
                <a:solidFill>
                  <a:srgbClr val="171717"/>
                </a:solidFill>
                <a:latin typeface="Arial MT"/>
                <a:cs typeface="Arial MT"/>
              </a:rPr>
              <a:t>large</a:t>
            </a:r>
            <a:r>
              <a:rPr sz="1400" spc="-15" dirty="0">
                <a:solidFill>
                  <a:srgbClr val="171717"/>
                </a:solidFill>
                <a:latin typeface="Arial MT"/>
                <a:cs typeface="Arial MT"/>
              </a:rPr>
              <a:t> </a:t>
            </a:r>
            <a:r>
              <a:rPr sz="1400" dirty="0">
                <a:solidFill>
                  <a:srgbClr val="171717"/>
                </a:solidFill>
                <a:latin typeface="Arial MT"/>
                <a:cs typeface="Arial MT"/>
              </a:rPr>
              <a:t>(large</a:t>
            </a:r>
            <a:r>
              <a:rPr sz="1400" spc="-25" dirty="0">
                <a:solidFill>
                  <a:srgbClr val="171717"/>
                </a:solidFill>
                <a:latin typeface="Arial MT"/>
                <a:cs typeface="Arial MT"/>
              </a:rPr>
              <a:t> </a:t>
            </a:r>
            <a:r>
              <a:rPr sz="1400" dirty="0">
                <a:solidFill>
                  <a:srgbClr val="171717"/>
                </a:solidFill>
                <a:latin typeface="Arial MT"/>
                <a:cs typeface="Arial MT"/>
              </a:rPr>
              <a:t>for</a:t>
            </a:r>
            <a:r>
              <a:rPr sz="1400" spc="-25" dirty="0">
                <a:solidFill>
                  <a:srgbClr val="171717"/>
                </a:solidFill>
                <a:latin typeface="Arial MT"/>
                <a:cs typeface="Arial MT"/>
              </a:rPr>
              <a:t> </a:t>
            </a:r>
            <a:r>
              <a:rPr sz="1400" dirty="0">
                <a:solidFill>
                  <a:srgbClr val="171717"/>
                </a:solidFill>
                <a:latin typeface="Arial MT"/>
                <a:cs typeface="Arial MT"/>
              </a:rPr>
              <a:t>us</a:t>
            </a:r>
            <a:r>
              <a:rPr sz="1400" spc="5" dirty="0">
                <a:solidFill>
                  <a:srgbClr val="171717"/>
                </a:solidFill>
                <a:latin typeface="Arial MT"/>
                <a:cs typeface="Arial MT"/>
              </a:rPr>
              <a:t> </a:t>
            </a:r>
            <a:r>
              <a:rPr sz="1400" dirty="0">
                <a:solidFill>
                  <a:srgbClr val="171717"/>
                </a:solidFill>
                <a:latin typeface="Arial MT"/>
                <a:cs typeface="Arial MT"/>
              </a:rPr>
              <a:t>large</a:t>
            </a:r>
            <a:r>
              <a:rPr sz="1400" spc="-25" dirty="0">
                <a:solidFill>
                  <a:srgbClr val="171717"/>
                </a:solidFill>
                <a:latin typeface="Arial MT"/>
                <a:cs typeface="Arial MT"/>
              </a:rPr>
              <a:t> </a:t>
            </a:r>
            <a:r>
              <a:rPr sz="1400" dirty="0">
                <a:solidFill>
                  <a:srgbClr val="171717"/>
                </a:solidFill>
                <a:latin typeface="Arial MT"/>
                <a:cs typeface="Arial MT"/>
              </a:rPr>
              <a:t>but</a:t>
            </a:r>
            <a:r>
              <a:rPr sz="1400" spc="-10" dirty="0">
                <a:solidFill>
                  <a:srgbClr val="171717"/>
                </a:solidFill>
                <a:latin typeface="Arial MT"/>
                <a:cs typeface="Arial MT"/>
              </a:rPr>
              <a:t> </a:t>
            </a:r>
            <a:r>
              <a:rPr sz="1400" dirty="0">
                <a:solidFill>
                  <a:srgbClr val="171717"/>
                </a:solidFill>
                <a:latin typeface="Arial MT"/>
                <a:cs typeface="Arial MT"/>
              </a:rPr>
              <a:t>not</a:t>
            </a:r>
            <a:r>
              <a:rPr sz="1400" spc="-5" dirty="0">
                <a:solidFill>
                  <a:srgbClr val="171717"/>
                </a:solidFill>
                <a:latin typeface="Arial MT"/>
                <a:cs typeface="Arial MT"/>
              </a:rPr>
              <a:t> </a:t>
            </a:r>
            <a:r>
              <a:rPr sz="1400" dirty="0">
                <a:solidFill>
                  <a:srgbClr val="171717"/>
                </a:solidFill>
                <a:latin typeface="Arial MT"/>
                <a:cs typeface="Arial MT"/>
              </a:rPr>
              <a:t>for</a:t>
            </a:r>
            <a:r>
              <a:rPr sz="1400" spc="-25" dirty="0">
                <a:solidFill>
                  <a:srgbClr val="171717"/>
                </a:solidFill>
                <a:latin typeface="Arial MT"/>
                <a:cs typeface="Arial MT"/>
              </a:rPr>
              <a:t> </a:t>
            </a:r>
            <a:r>
              <a:rPr sz="1400" spc="-5" dirty="0">
                <a:solidFill>
                  <a:srgbClr val="171717"/>
                </a:solidFill>
                <a:latin typeface="Arial MT"/>
                <a:cs typeface="Arial MT"/>
              </a:rPr>
              <a:t>industry)</a:t>
            </a:r>
            <a:r>
              <a:rPr sz="1400" spc="-15" dirty="0">
                <a:solidFill>
                  <a:srgbClr val="171717"/>
                </a:solidFill>
                <a:latin typeface="Arial MT"/>
                <a:cs typeface="Arial MT"/>
              </a:rPr>
              <a:t> </a:t>
            </a:r>
            <a:r>
              <a:rPr sz="1400" spc="-5" dirty="0">
                <a:solidFill>
                  <a:srgbClr val="171717"/>
                </a:solidFill>
                <a:latin typeface="Arial MT"/>
                <a:cs typeface="Arial MT"/>
              </a:rPr>
              <a:t>volumes</a:t>
            </a:r>
            <a:endParaRPr sz="1400">
              <a:latin typeface="Arial MT"/>
              <a:cs typeface="Arial MT"/>
            </a:endParaRPr>
          </a:p>
        </p:txBody>
      </p:sp>
      <p:sp>
        <p:nvSpPr>
          <p:cNvPr id="8" name="object 5">
            <a:extLst>
              <a:ext uri="{FF2B5EF4-FFF2-40B4-BE49-F238E27FC236}">
                <a16:creationId xmlns:a16="http://schemas.microsoft.com/office/drawing/2014/main" id="{21B99EDC-ACEA-EF84-4F16-B679B1CA90C5}"/>
              </a:ext>
            </a:extLst>
          </p:cNvPr>
          <p:cNvSpPr txBox="1"/>
          <p:nvPr/>
        </p:nvSpPr>
        <p:spPr>
          <a:xfrm>
            <a:off x="118363" y="3731767"/>
            <a:ext cx="11918315" cy="2564130"/>
          </a:xfrm>
          <a:prstGeom prst="rect">
            <a:avLst/>
          </a:prstGeom>
        </p:spPr>
        <p:txBody>
          <a:bodyPr vert="horz" wrap="square" lIns="0" tIns="12065" rIns="0" bIns="0" rtlCol="0">
            <a:spAutoFit/>
          </a:bodyPr>
          <a:lstStyle/>
          <a:p>
            <a:pPr marL="355600" indent="-342900">
              <a:lnSpc>
                <a:spcPct val="100000"/>
              </a:lnSpc>
              <a:spcBef>
                <a:spcPts val="95"/>
              </a:spcBef>
              <a:buFont typeface="Arial MT"/>
              <a:buChar char="•"/>
              <a:tabLst>
                <a:tab pos="354965" algn="l"/>
                <a:tab pos="355600" algn="l"/>
              </a:tabLst>
            </a:pPr>
            <a:r>
              <a:rPr sz="1600" b="1" spc="-5" dirty="0">
                <a:solidFill>
                  <a:srgbClr val="171717"/>
                </a:solidFill>
                <a:latin typeface="Arial"/>
                <a:cs typeface="Arial"/>
              </a:rPr>
              <a:t>C</a:t>
            </a:r>
            <a:r>
              <a:rPr sz="1600" b="1" dirty="0">
                <a:solidFill>
                  <a:srgbClr val="171717"/>
                </a:solidFill>
                <a:latin typeface="Arial"/>
                <a:cs typeface="Arial"/>
              </a:rPr>
              <a:t> </a:t>
            </a:r>
            <a:r>
              <a:rPr sz="1600" spc="-5" dirty="0">
                <a:solidFill>
                  <a:srgbClr val="171717"/>
                </a:solidFill>
                <a:latin typeface="Wingdings"/>
                <a:cs typeface="Wingdings"/>
              </a:rPr>
              <a:t></a:t>
            </a:r>
            <a:r>
              <a:rPr sz="1600" spc="55" dirty="0">
                <a:solidFill>
                  <a:srgbClr val="171717"/>
                </a:solidFill>
                <a:latin typeface="Times New Roman"/>
                <a:cs typeface="Times New Roman"/>
              </a:rPr>
              <a:t> </a:t>
            </a:r>
            <a:r>
              <a:rPr sz="1600" b="1" spc="-5" dirty="0">
                <a:solidFill>
                  <a:srgbClr val="171717"/>
                </a:solidFill>
                <a:latin typeface="Arial"/>
                <a:cs typeface="Arial"/>
              </a:rPr>
              <a:t>TT</a:t>
            </a:r>
            <a:r>
              <a:rPr sz="1600" b="1" spc="5" dirty="0">
                <a:solidFill>
                  <a:srgbClr val="171717"/>
                </a:solidFill>
                <a:latin typeface="Arial"/>
                <a:cs typeface="Arial"/>
              </a:rPr>
              <a:t> </a:t>
            </a:r>
            <a:r>
              <a:rPr sz="1600" b="1" dirty="0">
                <a:solidFill>
                  <a:srgbClr val="171717"/>
                </a:solidFill>
                <a:latin typeface="Arial"/>
                <a:cs typeface="Arial"/>
              </a:rPr>
              <a:t>toward</a:t>
            </a:r>
            <a:r>
              <a:rPr sz="1600" b="1" spc="-15" dirty="0">
                <a:solidFill>
                  <a:srgbClr val="171717"/>
                </a:solidFill>
                <a:latin typeface="Arial"/>
                <a:cs typeface="Arial"/>
              </a:rPr>
              <a:t> </a:t>
            </a:r>
            <a:r>
              <a:rPr sz="1600" b="1" spc="-10" dirty="0">
                <a:solidFill>
                  <a:srgbClr val="171717"/>
                </a:solidFill>
                <a:latin typeface="Arial"/>
                <a:cs typeface="Arial"/>
              </a:rPr>
              <a:t>industry</a:t>
            </a:r>
            <a:r>
              <a:rPr sz="1600" b="1" spc="40" dirty="0">
                <a:solidFill>
                  <a:srgbClr val="171717"/>
                </a:solidFill>
                <a:latin typeface="Arial"/>
                <a:cs typeface="Arial"/>
              </a:rPr>
              <a:t> </a:t>
            </a:r>
            <a:r>
              <a:rPr sz="1600" b="1" spc="-10" dirty="0">
                <a:solidFill>
                  <a:srgbClr val="171717"/>
                </a:solidFill>
                <a:latin typeface="Arial"/>
                <a:cs typeface="Arial"/>
              </a:rPr>
              <a:t>explored/done/ongoing…</a:t>
            </a:r>
            <a:endParaRPr sz="1600" dirty="0">
              <a:latin typeface="Arial"/>
              <a:cs typeface="Arial"/>
            </a:endParaRPr>
          </a:p>
          <a:p>
            <a:pPr>
              <a:lnSpc>
                <a:spcPct val="100000"/>
              </a:lnSpc>
              <a:spcBef>
                <a:spcPts val="50"/>
              </a:spcBef>
              <a:buClr>
                <a:srgbClr val="171717"/>
              </a:buClr>
              <a:buFont typeface="Arial MT"/>
              <a:buChar char="•"/>
            </a:pPr>
            <a:endParaRPr sz="1700" dirty="0">
              <a:latin typeface="Arial"/>
              <a:cs typeface="Arial"/>
            </a:endParaRPr>
          </a:p>
          <a:p>
            <a:pPr marL="355600" indent="-342900">
              <a:lnSpc>
                <a:spcPct val="100000"/>
              </a:lnSpc>
              <a:buFont typeface="Arial MT"/>
              <a:buChar char="•"/>
              <a:tabLst>
                <a:tab pos="354965" algn="l"/>
                <a:tab pos="355600" algn="l"/>
              </a:tabLst>
            </a:pPr>
            <a:r>
              <a:rPr sz="1600" b="1" spc="-5" dirty="0">
                <a:solidFill>
                  <a:srgbClr val="171717"/>
                </a:solidFill>
                <a:latin typeface="Arial"/>
                <a:cs typeface="Arial"/>
              </a:rPr>
              <a:t>A</a:t>
            </a:r>
            <a:r>
              <a:rPr sz="1600" b="1" spc="-65" dirty="0">
                <a:solidFill>
                  <a:srgbClr val="171717"/>
                </a:solidFill>
                <a:latin typeface="Arial"/>
                <a:cs typeface="Arial"/>
              </a:rPr>
              <a:t> </a:t>
            </a:r>
            <a:r>
              <a:rPr sz="1600" b="1" spc="-5" dirty="0">
                <a:solidFill>
                  <a:srgbClr val="171717"/>
                </a:solidFill>
                <a:latin typeface="Arial"/>
                <a:cs typeface="Arial"/>
              </a:rPr>
              <a:t>&amp;</a:t>
            </a:r>
            <a:r>
              <a:rPr sz="1600" b="1" spc="10" dirty="0">
                <a:solidFill>
                  <a:srgbClr val="171717"/>
                </a:solidFill>
                <a:latin typeface="Arial"/>
                <a:cs typeface="Arial"/>
              </a:rPr>
              <a:t> </a:t>
            </a:r>
            <a:r>
              <a:rPr sz="1600" b="1" spc="-5" dirty="0">
                <a:solidFill>
                  <a:srgbClr val="171717"/>
                </a:solidFill>
                <a:latin typeface="Arial"/>
                <a:cs typeface="Arial"/>
              </a:rPr>
              <a:t>B</a:t>
            </a:r>
            <a:r>
              <a:rPr sz="1600" b="1" dirty="0">
                <a:solidFill>
                  <a:srgbClr val="171717"/>
                </a:solidFill>
                <a:latin typeface="Arial"/>
                <a:cs typeface="Arial"/>
              </a:rPr>
              <a:t> </a:t>
            </a:r>
            <a:r>
              <a:rPr sz="1600" b="1" spc="-5" dirty="0">
                <a:solidFill>
                  <a:srgbClr val="171717"/>
                </a:solidFill>
                <a:latin typeface="Arial"/>
                <a:cs typeface="Arial"/>
              </a:rPr>
              <a:t>(&amp;</a:t>
            </a:r>
            <a:r>
              <a:rPr sz="1600" b="1" spc="5" dirty="0">
                <a:solidFill>
                  <a:srgbClr val="171717"/>
                </a:solidFill>
                <a:latin typeface="Arial"/>
                <a:cs typeface="Arial"/>
              </a:rPr>
              <a:t> </a:t>
            </a:r>
            <a:r>
              <a:rPr sz="1600" b="1" spc="-5" dirty="0">
                <a:solidFill>
                  <a:srgbClr val="171717"/>
                </a:solidFill>
                <a:latin typeface="Arial"/>
                <a:cs typeface="Arial"/>
              </a:rPr>
              <a:t>C)</a:t>
            </a:r>
            <a:r>
              <a:rPr sz="1600" b="1" spc="10" dirty="0">
                <a:solidFill>
                  <a:srgbClr val="171717"/>
                </a:solidFill>
                <a:latin typeface="Arial"/>
                <a:cs typeface="Arial"/>
              </a:rPr>
              <a:t> </a:t>
            </a:r>
            <a:r>
              <a:rPr sz="1600" spc="-5" dirty="0">
                <a:solidFill>
                  <a:srgbClr val="171717"/>
                </a:solidFill>
                <a:latin typeface="Wingdings"/>
                <a:cs typeface="Wingdings"/>
              </a:rPr>
              <a:t></a:t>
            </a:r>
            <a:r>
              <a:rPr sz="1600" spc="50" dirty="0">
                <a:solidFill>
                  <a:srgbClr val="171717"/>
                </a:solidFill>
                <a:latin typeface="Times New Roman"/>
                <a:cs typeface="Times New Roman"/>
              </a:rPr>
              <a:t> </a:t>
            </a:r>
            <a:r>
              <a:rPr sz="1600" b="1" spc="-5" dirty="0">
                <a:solidFill>
                  <a:srgbClr val="171717"/>
                </a:solidFill>
                <a:latin typeface="Arial"/>
                <a:cs typeface="Arial"/>
              </a:rPr>
              <a:t>consolidating</a:t>
            </a:r>
            <a:r>
              <a:rPr sz="1600" b="1" spc="45" dirty="0">
                <a:solidFill>
                  <a:srgbClr val="171717"/>
                </a:solidFill>
                <a:latin typeface="Arial"/>
                <a:cs typeface="Arial"/>
              </a:rPr>
              <a:t> </a:t>
            </a:r>
            <a:r>
              <a:rPr sz="1600" b="1" spc="-5" dirty="0">
                <a:solidFill>
                  <a:srgbClr val="171717"/>
                </a:solidFill>
                <a:latin typeface="Arial"/>
                <a:cs typeface="Arial"/>
              </a:rPr>
              <a:t>cooperation</a:t>
            </a:r>
            <a:r>
              <a:rPr sz="1600" b="1" spc="35" dirty="0">
                <a:solidFill>
                  <a:srgbClr val="171717"/>
                </a:solidFill>
                <a:latin typeface="Arial"/>
                <a:cs typeface="Arial"/>
              </a:rPr>
              <a:t> </a:t>
            </a:r>
            <a:r>
              <a:rPr sz="1600" b="1" spc="-5" dirty="0">
                <a:solidFill>
                  <a:srgbClr val="171717"/>
                </a:solidFill>
                <a:latin typeface="Arial"/>
                <a:cs typeface="Arial"/>
              </a:rPr>
              <a:t>and</a:t>
            </a:r>
            <a:r>
              <a:rPr sz="1600" b="1" dirty="0">
                <a:solidFill>
                  <a:srgbClr val="171717"/>
                </a:solidFill>
                <a:latin typeface="Arial"/>
                <a:cs typeface="Arial"/>
              </a:rPr>
              <a:t> </a:t>
            </a:r>
            <a:r>
              <a:rPr sz="1600" b="1" spc="-5" dirty="0">
                <a:solidFill>
                  <a:srgbClr val="171717"/>
                </a:solidFill>
                <a:latin typeface="Arial"/>
                <a:cs typeface="Arial"/>
              </a:rPr>
              <a:t>sharing</a:t>
            </a:r>
            <a:r>
              <a:rPr sz="1600" b="1" spc="15" dirty="0">
                <a:solidFill>
                  <a:srgbClr val="171717"/>
                </a:solidFill>
                <a:latin typeface="Arial"/>
                <a:cs typeface="Arial"/>
              </a:rPr>
              <a:t> </a:t>
            </a:r>
            <a:r>
              <a:rPr sz="1600" b="1" spc="5" dirty="0">
                <a:solidFill>
                  <a:srgbClr val="171717"/>
                </a:solidFill>
                <a:latin typeface="Arial"/>
                <a:cs typeface="Arial"/>
              </a:rPr>
              <a:t>with</a:t>
            </a:r>
            <a:r>
              <a:rPr sz="1600" b="1" spc="-15" dirty="0">
                <a:solidFill>
                  <a:srgbClr val="171717"/>
                </a:solidFill>
                <a:latin typeface="Arial"/>
                <a:cs typeface="Arial"/>
              </a:rPr>
              <a:t> </a:t>
            </a:r>
            <a:r>
              <a:rPr sz="1600" b="1" spc="-5" dirty="0">
                <a:solidFill>
                  <a:srgbClr val="171717"/>
                </a:solidFill>
                <a:latin typeface="Arial"/>
                <a:cs typeface="Arial"/>
              </a:rPr>
              <a:t>MPT</a:t>
            </a:r>
            <a:r>
              <a:rPr sz="1600" b="1" spc="5" dirty="0">
                <a:solidFill>
                  <a:srgbClr val="171717"/>
                </a:solidFill>
                <a:latin typeface="Arial"/>
                <a:cs typeface="Arial"/>
              </a:rPr>
              <a:t> </a:t>
            </a:r>
            <a:r>
              <a:rPr sz="1600" b="1" dirty="0">
                <a:solidFill>
                  <a:srgbClr val="171717"/>
                </a:solidFill>
                <a:latin typeface="Arial"/>
                <a:cs typeface="Arial"/>
              </a:rPr>
              <a:t>workshop</a:t>
            </a:r>
            <a:endParaRPr sz="1600" dirty="0">
              <a:latin typeface="Arial"/>
              <a:cs typeface="Arial"/>
            </a:endParaRPr>
          </a:p>
          <a:p>
            <a:pPr marL="641985" lvl="1" indent="-264795">
              <a:lnSpc>
                <a:spcPct val="100000"/>
              </a:lnSpc>
              <a:spcBef>
                <a:spcPts val="910"/>
              </a:spcBef>
              <a:buChar char="•"/>
              <a:tabLst>
                <a:tab pos="641985" algn="l"/>
                <a:tab pos="642620" algn="l"/>
              </a:tabLst>
            </a:pPr>
            <a:r>
              <a:rPr sz="1300" spc="-5" dirty="0">
                <a:solidFill>
                  <a:srgbClr val="171717"/>
                </a:solidFill>
                <a:latin typeface="Arial MT"/>
                <a:cs typeface="Arial MT"/>
              </a:rPr>
              <a:t>sharing</a:t>
            </a:r>
            <a:r>
              <a:rPr sz="1300" spc="25" dirty="0">
                <a:solidFill>
                  <a:srgbClr val="171717"/>
                </a:solidFill>
                <a:latin typeface="Arial MT"/>
                <a:cs typeface="Arial MT"/>
              </a:rPr>
              <a:t> </a:t>
            </a:r>
            <a:r>
              <a:rPr sz="1300" spc="-5" dirty="0">
                <a:solidFill>
                  <a:srgbClr val="171717"/>
                </a:solidFill>
                <a:latin typeface="Arial MT"/>
                <a:cs typeface="Arial MT"/>
              </a:rPr>
              <a:t>between</a:t>
            </a:r>
            <a:r>
              <a:rPr sz="1300" spc="45" dirty="0">
                <a:solidFill>
                  <a:srgbClr val="171717"/>
                </a:solidFill>
                <a:latin typeface="Arial MT"/>
                <a:cs typeface="Arial MT"/>
              </a:rPr>
              <a:t> </a:t>
            </a:r>
            <a:r>
              <a:rPr sz="1300" spc="-5" dirty="0">
                <a:solidFill>
                  <a:srgbClr val="171717"/>
                </a:solidFill>
                <a:latin typeface="Arial MT"/>
                <a:cs typeface="Arial MT"/>
              </a:rPr>
              <a:t>CERN</a:t>
            </a:r>
            <a:r>
              <a:rPr sz="1300" spc="15" dirty="0">
                <a:solidFill>
                  <a:srgbClr val="171717"/>
                </a:solidFill>
                <a:latin typeface="Arial MT"/>
                <a:cs typeface="Arial MT"/>
              </a:rPr>
              <a:t> </a:t>
            </a:r>
            <a:r>
              <a:rPr sz="1300" spc="-5" dirty="0">
                <a:solidFill>
                  <a:srgbClr val="171717"/>
                </a:solidFill>
                <a:latin typeface="Arial MT"/>
                <a:cs typeface="Arial MT"/>
              </a:rPr>
              <a:t>&amp;</a:t>
            </a:r>
            <a:r>
              <a:rPr sz="1300" dirty="0">
                <a:solidFill>
                  <a:srgbClr val="171717"/>
                </a:solidFill>
                <a:latin typeface="Arial MT"/>
                <a:cs typeface="Arial MT"/>
              </a:rPr>
              <a:t> </a:t>
            </a:r>
            <a:r>
              <a:rPr sz="1300" spc="-5" dirty="0">
                <a:solidFill>
                  <a:srgbClr val="171717"/>
                </a:solidFill>
                <a:latin typeface="Arial MT"/>
                <a:cs typeface="Arial MT"/>
              </a:rPr>
              <a:t>INFN</a:t>
            </a:r>
            <a:r>
              <a:rPr sz="1300" spc="15" dirty="0">
                <a:solidFill>
                  <a:srgbClr val="171717"/>
                </a:solidFill>
                <a:latin typeface="Arial MT"/>
                <a:cs typeface="Arial MT"/>
              </a:rPr>
              <a:t> </a:t>
            </a:r>
            <a:r>
              <a:rPr sz="1300" spc="-5" dirty="0">
                <a:solidFill>
                  <a:srgbClr val="171717"/>
                </a:solidFill>
                <a:latin typeface="Arial MT"/>
                <a:cs typeface="Arial MT"/>
              </a:rPr>
              <a:t>of</a:t>
            </a:r>
            <a:r>
              <a:rPr sz="1300" spc="10" dirty="0">
                <a:solidFill>
                  <a:srgbClr val="171717"/>
                </a:solidFill>
                <a:latin typeface="Arial MT"/>
                <a:cs typeface="Arial MT"/>
              </a:rPr>
              <a:t> </a:t>
            </a:r>
            <a:r>
              <a:rPr sz="1300" spc="-5" dirty="0">
                <a:solidFill>
                  <a:srgbClr val="171717"/>
                </a:solidFill>
                <a:latin typeface="Arial MT"/>
                <a:cs typeface="Arial MT"/>
              </a:rPr>
              <a:t>a</a:t>
            </a:r>
            <a:r>
              <a:rPr sz="1300" dirty="0">
                <a:solidFill>
                  <a:srgbClr val="171717"/>
                </a:solidFill>
                <a:latin typeface="Arial MT"/>
                <a:cs typeface="Arial MT"/>
              </a:rPr>
              <a:t> </a:t>
            </a:r>
            <a:r>
              <a:rPr sz="1300" spc="-5" dirty="0">
                <a:solidFill>
                  <a:srgbClr val="171717"/>
                </a:solidFill>
                <a:latin typeface="Arial MT"/>
                <a:cs typeface="Arial MT"/>
              </a:rPr>
              <a:t>DLC</a:t>
            </a:r>
            <a:r>
              <a:rPr sz="1300" spc="15" dirty="0">
                <a:solidFill>
                  <a:srgbClr val="171717"/>
                </a:solidFill>
                <a:latin typeface="Arial MT"/>
                <a:cs typeface="Arial MT"/>
              </a:rPr>
              <a:t> </a:t>
            </a:r>
            <a:r>
              <a:rPr sz="1300" spc="-5" dirty="0">
                <a:solidFill>
                  <a:srgbClr val="171717"/>
                </a:solidFill>
                <a:latin typeface="Arial MT"/>
                <a:cs typeface="Arial MT"/>
              </a:rPr>
              <a:t>sputtering</a:t>
            </a:r>
            <a:r>
              <a:rPr sz="1300" spc="45" dirty="0">
                <a:solidFill>
                  <a:srgbClr val="171717"/>
                </a:solidFill>
                <a:latin typeface="Arial MT"/>
                <a:cs typeface="Arial MT"/>
              </a:rPr>
              <a:t> </a:t>
            </a:r>
            <a:r>
              <a:rPr sz="1300" spc="-5" dirty="0">
                <a:solidFill>
                  <a:srgbClr val="171717"/>
                </a:solidFill>
                <a:latin typeface="Arial MT"/>
                <a:cs typeface="Arial MT"/>
              </a:rPr>
              <a:t>machine</a:t>
            </a:r>
            <a:r>
              <a:rPr sz="1300" spc="25" dirty="0">
                <a:solidFill>
                  <a:srgbClr val="171717"/>
                </a:solidFill>
                <a:latin typeface="Arial MT"/>
                <a:cs typeface="Arial MT"/>
              </a:rPr>
              <a:t> </a:t>
            </a:r>
            <a:r>
              <a:rPr sz="1300" spc="-5" dirty="0">
                <a:solidFill>
                  <a:srgbClr val="171717"/>
                </a:solidFill>
                <a:latin typeface="Arial MT"/>
                <a:cs typeface="Arial MT"/>
              </a:rPr>
              <a:t>(costs</a:t>
            </a:r>
            <a:r>
              <a:rPr sz="1300" spc="25" dirty="0">
                <a:solidFill>
                  <a:srgbClr val="171717"/>
                </a:solidFill>
                <a:latin typeface="Arial MT"/>
                <a:cs typeface="Arial MT"/>
              </a:rPr>
              <a:t> </a:t>
            </a:r>
            <a:r>
              <a:rPr sz="1300" spc="-5" dirty="0">
                <a:solidFill>
                  <a:srgbClr val="171717"/>
                </a:solidFill>
                <a:latin typeface="Arial MT"/>
                <a:cs typeface="Arial MT"/>
              </a:rPr>
              <a:t>and</a:t>
            </a:r>
            <a:r>
              <a:rPr sz="1300" spc="10" dirty="0">
                <a:solidFill>
                  <a:srgbClr val="171717"/>
                </a:solidFill>
                <a:latin typeface="Arial MT"/>
                <a:cs typeface="Arial MT"/>
              </a:rPr>
              <a:t> </a:t>
            </a:r>
            <a:r>
              <a:rPr sz="1300" spc="-5" dirty="0">
                <a:solidFill>
                  <a:srgbClr val="171717"/>
                </a:solidFill>
                <a:latin typeface="Arial MT"/>
                <a:cs typeface="Arial MT"/>
              </a:rPr>
              <a:t>use</a:t>
            </a:r>
            <a:r>
              <a:rPr sz="1300" spc="25" dirty="0">
                <a:solidFill>
                  <a:srgbClr val="171717"/>
                </a:solidFill>
                <a:latin typeface="Arial MT"/>
                <a:cs typeface="Arial MT"/>
              </a:rPr>
              <a:t> </a:t>
            </a:r>
            <a:r>
              <a:rPr sz="1300" spc="-5" dirty="0">
                <a:solidFill>
                  <a:srgbClr val="171717"/>
                </a:solidFill>
                <a:latin typeface="Arial MT"/>
                <a:cs typeface="Arial MT"/>
              </a:rPr>
              <a:t>sharing</a:t>
            </a:r>
            <a:r>
              <a:rPr sz="1300" spc="20" dirty="0">
                <a:solidFill>
                  <a:srgbClr val="171717"/>
                </a:solidFill>
                <a:latin typeface="Arial MT"/>
                <a:cs typeface="Arial MT"/>
              </a:rPr>
              <a:t> </a:t>
            </a:r>
            <a:r>
              <a:rPr sz="1300" spc="-5" dirty="0">
                <a:solidFill>
                  <a:srgbClr val="171717"/>
                </a:solidFill>
                <a:latin typeface="Arial MT"/>
                <a:cs typeface="Arial MT"/>
              </a:rPr>
              <a:t>/</a:t>
            </a:r>
            <a:r>
              <a:rPr sz="1300" spc="380" dirty="0">
                <a:solidFill>
                  <a:srgbClr val="171717"/>
                </a:solidFill>
                <a:latin typeface="Arial MT"/>
                <a:cs typeface="Arial MT"/>
              </a:rPr>
              <a:t> </a:t>
            </a:r>
            <a:r>
              <a:rPr sz="1300" spc="-5" dirty="0">
                <a:solidFill>
                  <a:srgbClr val="171717"/>
                </a:solidFill>
                <a:latin typeface="Arial MT"/>
                <a:cs typeface="Arial MT"/>
              </a:rPr>
              <a:t>personnel</a:t>
            </a:r>
            <a:r>
              <a:rPr sz="1300" spc="40" dirty="0">
                <a:solidFill>
                  <a:srgbClr val="171717"/>
                </a:solidFill>
                <a:latin typeface="Arial MT"/>
                <a:cs typeface="Arial MT"/>
              </a:rPr>
              <a:t> </a:t>
            </a:r>
            <a:r>
              <a:rPr sz="1300" spc="-5" dirty="0">
                <a:solidFill>
                  <a:srgbClr val="171717"/>
                </a:solidFill>
                <a:latin typeface="Arial MT"/>
                <a:cs typeface="Arial MT"/>
              </a:rPr>
              <a:t>training)</a:t>
            </a:r>
            <a:endParaRPr sz="1300" dirty="0">
              <a:latin typeface="Arial MT"/>
              <a:cs typeface="Arial MT"/>
            </a:endParaRPr>
          </a:p>
          <a:p>
            <a:pPr lvl="1">
              <a:lnSpc>
                <a:spcPct val="100000"/>
              </a:lnSpc>
              <a:buClr>
                <a:srgbClr val="171717"/>
              </a:buClr>
              <a:buFont typeface="Arial MT"/>
              <a:buChar char="•"/>
            </a:pPr>
            <a:endParaRPr sz="1650" dirty="0">
              <a:latin typeface="Arial MT"/>
              <a:cs typeface="Arial MT"/>
            </a:endParaRPr>
          </a:p>
          <a:p>
            <a:pPr marL="355600" indent="-342900">
              <a:lnSpc>
                <a:spcPts val="1825"/>
              </a:lnSpc>
              <a:buFont typeface="Arial MT"/>
              <a:buChar char="•"/>
              <a:tabLst>
                <a:tab pos="354965" algn="l"/>
                <a:tab pos="355600" algn="l"/>
              </a:tabLst>
            </a:pPr>
            <a:r>
              <a:rPr sz="1600" b="1" spc="-5" dirty="0">
                <a:solidFill>
                  <a:srgbClr val="171717"/>
                </a:solidFill>
                <a:latin typeface="Arial"/>
                <a:cs typeface="Arial"/>
              </a:rPr>
              <a:t>A</a:t>
            </a:r>
            <a:r>
              <a:rPr sz="1600" b="1" spc="-60" dirty="0">
                <a:solidFill>
                  <a:srgbClr val="171717"/>
                </a:solidFill>
                <a:latin typeface="Arial"/>
                <a:cs typeface="Arial"/>
              </a:rPr>
              <a:t> </a:t>
            </a:r>
            <a:r>
              <a:rPr sz="1600" b="1" spc="-5" dirty="0">
                <a:solidFill>
                  <a:srgbClr val="171717"/>
                </a:solidFill>
                <a:latin typeface="Arial"/>
                <a:cs typeface="Arial"/>
              </a:rPr>
              <a:t>&amp;</a:t>
            </a:r>
            <a:r>
              <a:rPr sz="1600" b="1" spc="15" dirty="0">
                <a:solidFill>
                  <a:srgbClr val="171717"/>
                </a:solidFill>
                <a:latin typeface="Arial"/>
                <a:cs typeface="Arial"/>
              </a:rPr>
              <a:t> </a:t>
            </a:r>
            <a:r>
              <a:rPr sz="1600" b="1" spc="-5" dirty="0">
                <a:solidFill>
                  <a:srgbClr val="171717"/>
                </a:solidFill>
                <a:latin typeface="Arial"/>
                <a:cs typeface="Arial"/>
              </a:rPr>
              <a:t>B</a:t>
            </a:r>
            <a:r>
              <a:rPr sz="1600" b="1" spc="5" dirty="0">
                <a:solidFill>
                  <a:srgbClr val="171717"/>
                </a:solidFill>
                <a:latin typeface="Arial"/>
                <a:cs typeface="Arial"/>
              </a:rPr>
              <a:t> </a:t>
            </a:r>
            <a:r>
              <a:rPr sz="1600" spc="-5" dirty="0">
                <a:solidFill>
                  <a:srgbClr val="171717"/>
                </a:solidFill>
                <a:latin typeface="Wingdings"/>
                <a:cs typeface="Wingdings"/>
              </a:rPr>
              <a:t></a:t>
            </a:r>
            <a:r>
              <a:rPr sz="1600" spc="55" dirty="0">
                <a:solidFill>
                  <a:srgbClr val="171717"/>
                </a:solidFill>
                <a:latin typeface="Times New Roman"/>
                <a:cs typeface="Times New Roman"/>
              </a:rPr>
              <a:t> </a:t>
            </a:r>
            <a:r>
              <a:rPr sz="1600" b="1" spc="-5" dirty="0">
                <a:solidFill>
                  <a:srgbClr val="171717"/>
                </a:solidFill>
                <a:latin typeface="Arial"/>
                <a:cs typeface="Arial"/>
              </a:rPr>
              <a:t>TT</a:t>
            </a:r>
            <a:r>
              <a:rPr sz="1600" b="1" spc="10" dirty="0">
                <a:solidFill>
                  <a:srgbClr val="171717"/>
                </a:solidFill>
                <a:latin typeface="Arial"/>
                <a:cs typeface="Arial"/>
              </a:rPr>
              <a:t> </a:t>
            </a:r>
            <a:r>
              <a:rPr sz="1600" b="1" spc="-5" dirty="0">
                <a:solidFill>
                  <a:srgbClr val="171717"/>
                </a:solidFill>
                <a:latin typeface="Arial"/>
                <a:cs typeface="Arial"/>
              </a:rPr>
              <a:t>towards/between</a:t>
            </a:r>
            <a:r>
              <a:rPr sz="1600" b="1" spc="-30" dirty="0">
                <a:solidFill>
                  <a:srgbClr val="171717"/>
                </a:solidFill>
                <a:latin typeface="Arial"/>
                <a:cs typeface="Arial"/>
              </a:rPr>
              <a:t> </a:t>
            </a:r>
            <a:r>
              <a:rPr sz="1600" b="1" spc="-5" dirty="0">
                <a:solidFill>
                  <a:srgbClr val="171717"/>
                </a:solidFill>
                <a:latin typeface="Arial"/>
                <a:cs typeface="Arial"/>
              </a:rPr>
              <a:t>institutes</a:t>
            </a:r>
            <a:r>
              <a:rPr sz="1600" b="1" spc="50" dirty="0">
                <a:solidFill>
                  <a:srgbClr val="171717"/>
                </a:solidFill>
                <a:latin typeface="Arial"/>
                <a:cs typeface="Arial"/>
              </a:rPr>
              <a:t> </a:t>
            </a:r>
            <a:r>
              <a:rPr sz="1600" b="1" spc="-5" dirty="0">
                <a:solidFill>
                  <a:srgbClr val="171717"/>
                </a:solidFill>
                <a:latin typeface="Arial"/>
                <a:cs typeface="Arial"/>
              </a:rPr>
              <a:t>&amp;</a:t>
            </a:r>
            <a:r>
              <a:rPr sz="1600" b="1" spc="5" dirty="0">
                <a:solidFill>
                  <a:srgbClr val="171717"/>
                </a:solidFill>
                <a:latin typeface="Arial"/>
                <a:cs typeface="Arial"/>
              </a:rPr>
              <a:t> </a:t>
            </a:r>
            <a:r>
              <a:rPr sz="1600" b="1" spc="-5" dirty="0">
                <a:solidFill>
                  <a:srgbClr val="171717"/>
                </a:solidFill>
                <a:latin typeface="Arial"/>
                <a:cs typeface="Arial"/>
              </a:rPr>
              <a:t>national</a:t>
            </a:r>
            <a:r>
              <a:rPr sz="1600" b="1" spc="35" dirty="0">
                <a:solidFill>
                  <a:srgbClr val="171717"/>
                </a:solidFill>
                <a:latin typeface="Arial"/>
                <a:cs typeface="Arial"/>
              </a:rPr>
              <a:t> </a:t>
            </a:r>
            <a:r>
              <a:rPr sz="1600" b="1" spc="-5" dirty="0">
                <a:solidFill>
                  <a:srgbClr val="171717"/>
                </a:solidFill>
                <a:latin typeface="Arial"/>
                <a:cs typeface="Arial"/>
              </a:rPr>
              <a:t>laboratories</a:t>
            </a:r>
            <a:r>
              <a:rPr sz="1600" b="1" spc="40" dirty="0">
                <a:solidFill>
                  <a:srgbClr val="171717"/>
                </a:solidFill>
                <a:latin typeface="Arial"/>
                <a:cs typeface="Arial"/>
              </a:rPr>
              <a:t> </a:t>
            </a:r>
            <a:r>
              <a:rPr sz="1600" b="1" spc="-5" dirty="0">
                <a:solidFill>
                  <a:srgbClr val="171717"/>
                </a:solidFill>
                <a:latin typeface="Arial"/>
                <a:cs typeface="Arial"/>
              </a:rPr>
              <a:t>workshops…</a:t>
            </a:r>
            <a:endParaRPr sz="1600" dirty="0">
              <a:latin typeface="Arial"/>
              <a:cs typeface="Arial"/>
            </a:endParaRPr>
          </a:p>
          <a:p>
            <a:pPr marL="355600">
              <a:lnSpc>
                <a:spcPts val="1825"/>
              </a:lnSpc>
            </a:pPr>
            <a:r>
              <a:rPr sz="1600" b="1" spc="-5" dirty="0">
                <a:solidFill>
                  <a:srgbClr val="171717"/>
                </a:solidFill>
                <a:latin typeface="Arial"/>
                <a:cs typeface="Arial"/>
              </a:rPr>
              <a:t>(MPT/Saclay/LNF/</a:t>
            </a:r>
            <a:r>
              <a:rPr sz="1600" b="1" spc="45" dirty="0">
                <a:solidFill>
                  <a:srgbClr val="171717"/>
                </a:solidFill>
                <a:latin typeface="Arial"/>
                <a:cs typeface="Arial"/>
              </a:rPr>
              <a:t> </a:t>
            </a:r>
            <a:r>
              <a:rPr sz="1600" b="1" spc="-5" dirty="0">
                <a:solidFill>
                  <a:srgbClr val="171717"/>
                </a:solidFill>
                <a:latin typeface="Arial"/>
                <a:cs typeface="Arial"/>
              </a:rPr>
              <a:t>LNGS/FTD</a:t>
            </a:r>
            <a:r>
              <a:rPr sz="1600" b="1" spc="5" dirty="0">
                <a:solidFill>
                  <a:srgbClr val="171717"/>
                </a:solidFill>
                <a:latin typeface="Arial"/>
                <a:cs typeface="Arial"/>
              </a:rPr>
              <a:t> </a:t>
            </a:r>
            <a:r>
              <a:rPr sz="1600" b="1" spc="-10" dirty="0">
                <a:solidFill>
                  <a:srgbClr val="171717"/>
                </a:solidFill>
                <a:latin typeface="Arial"/>
                <a:cs typeface="Arial"/>
              </a:rPr>
              <a:t>Bonn/…</a:t>
            </a:r>
            <a:r>
              <a:rPr sz="1600" b="1" spc="15" dirty="0">
                <a:solidFill>
                  <a:srgbClr val="171717"/>
                </a:solidFill>
                <a:latin typeface="Arial"/>
                <a:cs typeface="Arial"/>
              </a:rPr>
              <a:t> </a:t>
            </a:r>
            <a:r>
              <a:rPr sz="1600" b="1" spc="-5" dirty="0">
                <a:solidFill>
                  <a:srgbClr val="171717"/>
                </a:solidFill>
                <a:latin typeface="Arial"/>
                <a:cs typeface="Arial"/>
              </a:rPr>
              <a:t>? …)</a:t>
            </a:r>
            <a:endParaRPr sz="1600" dirty="0">
              <a:latin typeface="Arial"/>
              <a:cs typeface="Arial"/>
            </a:endParaRPr>
          </a:p>
          <a:p>
            <a:pPr>
              <a:lnSpc>
                <a:spcPct val="100000"/>
              </a:lnSpc>
            </a:pPr>
            <a:endParaRPr sz="1800" dirty="0">
              <a:latin typeface="Arial"/>
              <a:cs typeface="Arial"/>
            </a:endParaRPr>
          </a:p>
          <a:p>
            <a:pPr>
              <a:lnSpc>
                <a:spcPct val="100000"/>
              </a:lnSpc>
              <a:spcBef>
                <a:spcPts val="10"/>
              </a:spcBef>
            </a:pPr>
            <a:endParaRPr sz="1850" dirty="0">
              <a:latin typeface="Arial"/>
              <a:cs typeface="Arial"/>
            </a:endParaRPr>
          </a:p>
          <a:p>
            <a:pPr marR="5080" algn="r">
              <a:lnSpc>
                <a:spcPct val="100000"/>
              </a:lnSpc>
            </a:pPr>
            <a:r>
              <a:rPr sz="1600" spc="-5" dirty="0">
                <a:solidFill>
                  <a:srgbClr val="171717"/>
                </a:solidFill>
                <a:latin typeface="Arial MT"/>
                <a:cs typeface="Arial MT"/>
              </a:rPr>
              <a:t>C.I.D:</a:t>
            </a:r>
            <a:r>
              <a:rPr sz="1600" spc="20" dirty="0">
                <a:solidFill>
                  <a:srgbClr val="171717"/>
                </a:solidFill>
                <a:latin typeface="Arial MT"/>
                <a:cs typeface="Arial MT"/>
              </a:rPr>
              <a:t> </a:t>
            </a:r>
            <a:r>
              <a:rPr sz="1600" spc="-5" dirty="0">
                <a:solidFill>
                  <a:srgbClr val="171717"/>
                </a:solidFill>
                <a:latin typeface="Arial MT"/>
                <a:cs typeface="Arial MT"/>
              </a:rPr>
              <a:t>the</a:t>
            </a:r>
            <a:r>
              <a:rPr sz="1600" spc="10" dirty="0">
                <a:solidFill>
                  <a:srgbClr val="171717"/>
                </a:solidFill>
                <a:latin typeface="Arial MT"/>
                <a:cs typeface="Arial MT"/>
              </a:rPr>
              <a:t> </a:t>
            </a:r>
            <a:r>
              <a:rPr sz="1600" spc="-5" dirty="0">
                <a:solidFill>
                  <a:srgbClr val="171717"/>
                </a:solidFill>
                <a:latin typeface="Arial MT"/>
                <a:cs typeface="Arial MT"/>
              </a:rPr>
              <a:t>joint</a:t>
            </a:r>
            <a:r>
              <a:rPr sz="1600" spc="-10" dirty="0">
                <a:solidFill>
                  <a:srgbClr val="171717"/>
                </a:solidFill>
                <a:latin typeface="Arial MT"/>
                <a:cs typeface="Arial MT"/>
              </a:rPr>
              <a:t> </a:t>
            </a:r>
            <a:r>
              <a:rPr sz="1600" spc="-5" dirty="0">
                <a:solidFill>
                  <a:srgbClr val="171717"/>
                </a:solidFill>
                <a:latin typeface="Arial MT"/>
                <a:cs typeface="Arial MT"/>
              </a:rPr>
              <a:t>CERN-INFN</a:t>
            </a:r>
            <a:r>
              <a:rPr sz="1600" spc="5" dirty="0">
                <a:solidFill>
                  <a:srgbClr val="171717"/>
                </a:solidFill>
                <a:latin typeface="Arial MT"/>
                <a:cs typeface="Arial MT"/>
              </a:rPr>
              <a:t> </a:t>
            </a:r>
            <a:r>
              <a:rPr sz="1600" spc="-5" dirty="0">
                <a:solidFill>
                  <a:srgbClr val="171717"/>
                </a:solidFill>
                <a:latin typeface="Arial MT"/>
                <a:cs typeface="Arial MT"/>
              </a:rPr>
              <a:t>DLC</a:t>
            </a:r>
            <a:r>
              <a:rPr sz="1600" dirty="0">
                <a:solidFill>
                  <a:srgbClr val="171717"/>
                </a:solidFill>
                <a:latin typeface="Arial MT"/>
                <a:cs typeface="Arial MT"/>
              </a:rPr>
              <a:t> </a:t>
            </a:r>
            <a:r>
              <a:rPr sz="1600" spc="-5" dirty="0">
                <a:solidFill>
                  <a:srgbClr val="171717"/>
                </a:solidFill>
                <a:latin typeface="Arial MT"/>
                <a:cs typeface="Arial MT"/>
              </a:rPr>
              <a:t>facility</a:t>
            </a:r>
            <a:endParaRPr sz="1600" dirty="0">
              <a:latin typeface="Arial MT"/>
              <a:cs typeface="Arial MT"/>
            </a:endParaRPr>
          </a:p>
        </p:txBody>
      </p:sp>
      <p:sp>
        <p:nvSpPr>
          <p:cNvPr id="9" name="object 8">
            <a:extLst>
              <a:ext uri="{FF2B5EF4-FFF2-40B4-BE49-F238E27FC236}">
                <a16:creationId xmlns:a16="http://schemas.microsoft.com/office/drawing/2014/main" id="{594C135E-F3F1-9C9B-4F45-CC5775AAA3A1}"/>
              </a:ext>
            </a:extLst>
          </p:cNvPr>
          <p:cNvSpPr/>
          <p:nvPr/>
        </p:nvSpPr>
        <p:spPr>
          <a:xfrm>
            <a:off x="7732776" y="4375403"/>
            <a:ext cx="460375" cy="76200"/>
          </a:xfrm>
          <a:custGeom>
            <a:avLst/>
            <a:gdLst/>
            <a:ahLst/>
            <a:cxnLst/>
            <a:rect l="l" t="t" r="r" b="b"/>
            <a:pathLst>
              <a:path w="460375" h="76200">
                <a:moveTo>
                  <a:pt x="383667" y="0"/>
                </a:moveTo>
                <a:lnTo>
                  <a:pt x="383667" y="76200"/>
                </a:lnTo>
                <a:lnTo>
                  <a:pt x="447167" y="44450"/>
                </a:lnTo>
                <a:lnTo>
                  <a:pt x="396367" y="44450"/>
                </a:lnTo>
                <a:lnTo>
                  <a:pt x="396367" y="31750"/>
                </a:lnTo>
                <a:lnTo>
                  <a:pt x="447167" y="31750"/>
                </a:lnTo>
                <a:lnTo>
                  <a:pt x="383667" y="0"/>
                </a:lnTo>
                <a:close/>
              </a:path>
              <a:path w="460375" h="76200">
                <a:moveTo>
                  <a:pt x="383667" y="31750"/>
                </a:moveTo>
                <a:lnTo>
                  <a:pt x="0" y="31750"/>
                </a:lnTo>
                <a:lnTo>
                  <a:pt x="0" y="44450"/>
                </a:lnTo>
                <a:lnTo>
                  <a:pt x="383667" y="44450"/>
                </a:lnTo>
                <a:lnTo>
                  <a:pt x="383667" y="31750"/>
                </a:lnTo>
                <a:close/>
              </a:path>
              <a:path w="460375" h="76200">
                <a:moveTo>
                  <a:pt x="447167" y="31750"/>
                </a:moveTo>
                <a:lnTo>
                  <a:pt x="396367" y="31750"/>
                </a:lnTo>
                <a:lnTo>
                  <a:pt x="396367" y="44450"/>
                </a:lnTo>
                <a:lnTo>
                  <a:pt x="447167" y="44450"/>
                </a:lnTo>
                <a:lnTo>
                  <a:pt x="459867" y="38100"/>
                </a:lnTo>
                <a:lnTo>
                  <a:pt x="447167" y="31750"/>
                </a:lnTo>
                <a:close/>
              </a:path>
            </a:pathLst>
          </a:custGeom>
          <a:solidFill>
            <a:srgbClr val="181818"/>
          </a:solidFill>
        </p:spPr>
        <p:txBody>
          <a:bodyPr wrap="square" lIns="0" tIns="0" rIns="0" bIns="0" rtlCol="0"/>
          <a:lstStyle/>
          <a:p>
            <a:endParaRPr/>
          </a:p>
        </p:txBody>
      </p:sp>
      <p:grpSp>
        <p:nvGrpSpPr>
          <p:cNvPr id="10" name="object 9">
            <a:extLst>
              <a:ext uri="{FF2B5EF4-FFF2-40B4-BE49-F238E27FC236}">
                <a16:creationId xmlns:a16="http://schemas.microsoft.com/office/drawing/2014/main" id="{E5F218EB-23C1-FBB4-ACBB-C4E0570F6849}"/>
              </a:ext>
            </a:extLst>
          </p:cNvPr>
          <p:cNvGrpSpPr/>
          <p:nvPr/>
        </p:nvGrpSpPr>
        <p:grpSpPr>
          <a:xfrm>
            <a:off x="6229201" y="3258177"/>
            <a:ext cx="5844436" cy="2668247"/>
            <a:chOff x="5567171" y="3316223"/>
            <a:chExt cx="6482080" cy="2674620"/>
          </a:xfrm>
        </p:grpSpPr>
        <p:pic>
          <p:nvPicPr>
            <p:cNvPr id="11" name="object 10">
              <a:extLst>
                <a:ext uri="{FF2B5EF4-FFF2-40B4-BE49-F238E27FC236}">
                  <a16:creationId xmlns:a16="http://schemas.microsoft.com/office/drawing/2014/main" id="{E90473A4-1593-D467-00AE-B0DD5A844D92}"/>
                </a:ext>
              </a:extLst>
            </p:cNvPr>
            <p:cNvPicPr/>
            <p:nvPr/>
          </p:nvPicPr>
          <p:blipFill>
            <a:blip r:embed="rId3" cstate="print"/>
            <a:stretch>
              <a:fillRect/>
            </a:stretch>
          </p:blipFill>
          <p:spPr>
            <a:xfrm>
              <a:off x="8467343" y="4139183"/>
              <a:ext cx="1520952" cy="1493519"/>
            </a:xfrm>
            <a:prstGeom prst="rect">
              <a:avLst/>
            </a:prstGeom>
          </p:spPr>
        </p:pic>
        <p:pic>
          <p:nvPicPr>
            <p:cNvPr id="12" name="object 11">
              <a:extLst>
                <a:ext uri="{FF2B5EF4-FFF2-40B4-BE49-F238E27FC236}">
                  <a16:creationId xmlns:a16="http://schemas.microsoft.com/office/drawing/2014/main" id="{13F1E0F8-4855-E6D8-A936-EB4162BB20C0}"/>
                </a:ext>
              </a:extLst>
            </p:cNvPr>
            <p:cNvPicPr/>
            <p:nvPr/>
          </p:nvPicPr>
          <p:blipFill>
            <a:blip r:embed="rId4" cstate="print"/>
            <a:stretch>
              <a:fillRect/>
            </a:stretch>
          </p:blipFill>
          <p:spPr>
            <a:xfrm>
              <a:off x="8321039" y="3704843"/>
              <a:ext cx="777240" cy="437388"/>
            </a:xfrm>
            <a:prstGeom prst="rect">
              <a:avLst/>
            </a:prstGeom>
          </p:spPr>
        </p:pic>
        <p:pic>
          <p:nvPicPr>
            <p:cNvPr id="13" name="object 12">
              <a:extLst>
                <a:ext uri="{FF2B5EF4-FFF2-40B4-BE49-F238E27FC236}">
                  <a16:creationId xmlns:a16="http://schemas.microsoft.com/office/drawing/2014/main" id="{2CA9B9C6-F93B-52D0-C32A-F4B0EA83E8CE}"/>
                </a:ext>
              </a:extLst>
            </p:cNvPr>
            <p:cNvPicPr/>
            <p:nvPr/>
          </p:nvPicPr>
          <p:blipFill>
            <a:blip r:embed="rId5" cstate="print"/>
            <a:stretch>
              <a:fillRect/>
            </a:stretch>
          </p:blipFill>
          <p:spPr>
            <a:xfrm>
              <a:off x="9157715" y="3674363"/>
              <a:ext cx="664464" cy="335280"/>
            </a:xfrm>
            <a:prstGeom prst="rect">
              <a:avLst/>
            </a:prstGeom>
          </p:spPr>
        </p:pic>
        <p:pic>
          <p:nvPicPr>
            <p:cNvPr id="14" name="object 13">
              <a:extLst>
                <a:ext uri="{FF2B5EF4-FFF2-40B4-BE49-F238E27FC236}">
                  <a16:creationId xmlns:a16="http://schemas.microsoft.com/office/drawing/2014/main" id="{29B65A6B-1365-BDE0-358E-6FDBAC1BDE3C}"/>
                </a:ext>
              </a:extLst>
            </p:cNvPr>
            <p:cNvPicPr/>
            <p:nvPr/>
          </p:nvPicPr>
          <p:blipFill>
            <a:blip r:embed="rId6" cstate="print"/>
            <a:stretch>
              <a:fillRect/>
            </a:stretch>
          </p:blipFill>
          <p:spPr>
            <a:xfrm>
              <a:off x="10163609" y="3394066"/>
              <a:ext cx="1761600" cy="2496036"/>
            </a:xfrm>
            <a:prstGeom prst="rect">
              <a:avLst/>
            </a:prstGeom>
          </p:spPr>
        </p:pic>
        <p:sp>
          <p:nvSpPr>
            <p:cNvPr id="15" name="object 14">
              <a:extLst>
                <a:ext uri="{FF2B5EF4-FFF2-40B4-BE49-F238E27FC236}">
                  <a16:creationId xmlns:a16="http://schemas.microsoft.com/office/drawing/2014/main" id="{D337558A-E817-A47B-E46B-87CEF8599AC1}"/>
                </a:ext>
              </a:extLst>
            </p:cNvPr>
            <p:cNvSpPr/>
            <p:nvPr/>
          </p:nvSpPr>
          <p:spPr>
            <a:xfrm>
              <a:off x="10090403" y="3320795"/>
              <a:ext cx="1953895" cy="2665730"/>
            </a:xfrm>
            <a:custGeom>
              <a:avLst/>
              <a:gdLst/>
              <a:ahLst/>
              <a:cxnLst/>
              <a:rect l="l" t="t" r="r" b="b"/>
              <a:pathLst>
                <a:path w="1953895" h="2665729">
                  <a:moveTo>
                    <a:pt x="0" y="2665476"/>
                  </a:moveTo>
                  <a:lnTo>
                    <a:pt x="1953768" y="2665476"/>
                  </a:lnTo>
                  <a:lnTo>
                    <a:pt x="1953768" y="0"/>
                  </a:lnTo>
                  <a:lnTo>
                    <a:pt x="0" y="0"/>
                  </a:lnTo>
                  <a:lnTo>
                    <a:pt x="0" y="2665476"/>
                  </a:lnTo>
                  <a:close/>
                </a:path>
              </a:pathLst>
            </a:custGeom>
            <a:ln w="9144">
              <a:solidFill>
                <a:srgbClr val="00339F"/>
              </a:solidFill>
            </a:ln>
          </p:spPr>
          <p:txBody>
            <a:bodyPr wrap="square" lIns="0" tIns="0" rIns="0" bIns="0" rtlCol="0"/>
            <a:lstStyle/>
            <a:p>
              <a:endParaRPr/>
            </a:p>
          </p:txBody>
        </p:sp>
        <p:pic>
          <p:nvPicPr>
            <p:cNvPr id="16" name="object 15">
              <a:extLst>
                <a:ext uri="{FF2B5EF4-FFF2-40B4-BE49-F238E27FC236}">
                  <a16:creationId xmlns:a16="http://schemas.microsoft.com/office/drawing/2014/main" id="{AA6D2734-2949-7C81-B718-E28F9C5E1EEA}"/>
                </a:ext>
              </a:extLst>
            </p:cNvPr>
            <p:cNvPicPr/>
            <p:nvPr/>
          </p:nvPicPr>
          <p:blipFill>
            <a:blip r:embed="rId7" cstate="print"/>
            <a:stretch>
              <a:fillRect/>
            </a:stretch>
          </p:blipFill>
          <p:spPr>
            <a:xfrm>
              <a:off x="5567171" y="3380231"/>
              <a:ext cx="4681728" cy="658368"/>
            </a:xfrm>
            <a:prstGeom prst="rect">
              <a:avLst/>
            </a:prstGeom>
          </p:spPr>
        </p:pic>
      </p:grpSp>
      <p:pic>
        <p:nvPicPr>
          <p:cNvPr id="17" name="object 16">
            <a:extLst>
              <a:ext uri="{FF2B5EF4-FFF2-40B4-BE49-F238E27FC236}">
                <a16:creationId xmlns:a16="http://schemas.microsoft.com/office/drawing/2014/main" id="{7A627ACF-D2CF-3C5B-514F-320B2BC49720}"/>
              </a:ext>
            </a:extLst>
          </p:cNvPr>
          <p:cNvPicPr/>
          <p:nvPr/>
        </p:nvPicPr>
        <p:blipFill>
          <a:blip r:embed="rId8" cstate="print"/>
          <a:stretch>
            <a:fillRect/>
          </a:stretch>
        </p:blipFill>
        <p:spPr>
          <a:xfrm>
            <a:off x="7604759" y="964691"/>
            <a:ext cx="4172711" cy="1053084"/>
          </a:xfrm>
          <a:prstGeom prst="rect">
            <a:avLst/>
          </a:prstGeom>
        </p:spPr>
      </p:pic>
      <p:sp>
        <p:nvSpPr>
          <p:cNvPr id="18" name="object 17">
            <a:extLst>
              <a:ext uri="{FF2B5EF4-FFF2-40B4-BE49-F238E27FC236}">
                <a16:creationId xmlns:a16="http://schemas.microsoft.com/office/drawing/2014/main" id="{AE0D8E87-4C37-BADA-4A0E-CC1197D42E18}"/>
              </a:ext>
            </a:extLst>
          </p:cNvPr>
          <p:cNvSpPr txBox="1"/>
          <p:nvPr/>
        </p:nvSpPr>
        <p:spPr>
          <a:xfrm>
            <a:off x="7592314" y="2113280"/>
            <a:ext cx="3556000" cy="452755"/>
          </a:xfrm>
          <a:prstGeom prst="rect">
            <a:avLst/>
          </a:prstGeom>
        </p:spPr>
        <p:txBody>
          <a:bodyPr vert="horz" wrap="square" lIns="0" tIns="13335" rIns="0" bIns="0" rtlCol="0">
            <a:spAutoFit/>
          </a:bodyPr>
          <a:lstStyle/>
          <a:p>
            <a:pPr marL="12700" marR="5080">
              <a:lnSpc>
                <a:spcPct val="100000"/>
              </a:lnSpc>
              <a:spcBef>
                <a:spcPts val="105"/>
              </a:spcBef>
            </a:pPr>
            <a:r>
              <a:rPr sz="1400" spc="-5" dirty="0">
                <a:solidFill>
                  <a:srgbClr val="00339F"/>
                </a:solidFill>
                <a:latin typeface="Arial MT"/>
                <a:cs typeface="Arial MT"/>
              </a:rPr>
              <a:t>Micro </a:t>
            </a:r>
            <a:r>
              <a:rPr sz="1400" dirty="0">
                <a:solidFill>
                  <a:srgbClr val="00339F"/>
                </a:solidFill>
                <a:latin typeface="Arial MT"/>
                <a:cs typeface="Arial MT"/>
              </a:rPr>
              <a:t>Pattern </a:t>
            </a:r>
            <a:r>
              <a:rPr sz="1400" spc="-15" dirty="0">
                <a:solidFill>
                  <a:srgbClr val="00339F"/>
                </a:solidFill>
                <a:latin typeface="Arial MT"/>
                <a:cs typeface="Arial MT"/>
              </a:rPr>
              <a:t>Technology </a:t>
            </a:r>
            <a:r>
              <a:rPr sz="1400" spc="-5" dirty="0">
                <a:solidFill>
                  <a:srgbClr val="00339F"/>
                </a:solidFill>
                <a:latin typeface="Arial MT"/>
                <a:cs typeface="Arial MT"/>
              </a:rPr>
              <a:t>(MPT) workshop </a:t>
            </a:r>
            <a:r>
              <a:rPr sz="1400" dirty="0">
                <a:solidFill>
                  <a:srgbClr val="00339F"/>
                </a:solidFill>
                <a:latin typeface="Arial MT"/>
                <a:cs typeface="Arial MT"/>
              </a:rPr>
              <a:t> </a:t>
            </a:r>
            <a:r>
              <a:rPr sz="1400" spc="-5" dirty="0">
                <a:solidFill>
                  <a:srgbClr val="00339F"/>
                </a:solidFill>
                <a:latin typeface="Arial MT"/>
                <a:cs typeface="Arial MT"/>
              </a:rPr>
              <a:t>Research/Development/Production</a:t>
            </a:r>
            <a:r>
              <a:rPr sz="1400" spc="-60" dirty="0">
                <a:solidFill>
                  <a:srgbClr val="00339F"/>
                </a:solidFill>
                <a:latin typeface="Arial MT"/>
                <a:cs typeface="Arial MT"/>
              </a:rPr>
              <a:t> </a:t>
            </a:r>
            <a:r>
              <a:rPr sz="1400" dirty="0">
                <a:solidFill>
                  <a:srgbClr val="00339F"/>
                </a:solidFill>
                <a:latin typeface="Arial MT"/>
                <a:cs typeface="Arial MT"/>
              </a:rPr>
              <a:t>of</a:t>
            </a:r>
            <a:r>
              <a:rPr sz="1400" spc="-10" dirty="0">
                <a:solidFill>
                  <a:srgbClr val="00339F"/>
                </a:solidFill>
                <a:latin typeface="Arial MT"/>
                <a:cs typeface="Arial MT"/>
              </a:rPr>
              <a:t> </a:t>
            </a:r>
            <a:r>
              <a:rPr sz="1400" dirty="0">
                <a:solidFill>
                  <a:srgbClr val="00339F"/>
                </a:solidFill>
                <a:latin typeface="Arial MT"/>
                <a:cs typeface="Arial MT"/>
              </a:rPr>
              <a:t>MPGD</a:t>
            </a:r>
            <a:endParaRPr sz="1400">
              <a:latin typeface="Arial MT"/>
              <a:cs typeface="Arial MT"/>
            </a:endParaRPr>
          </a:p>
        </p:txBody>
      </p:sp>
    </p:spTree>
    <p:extLst>
      <p:ext uri="{BB962C8B-B14F-4D97-AF65-F5344CB8AC3E}">
        <p14:creationId xmlns:p14="http://schemas.microsoft.com/office/powerpoint/2010/main" val="4226583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1661993"/>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Current Trends in Micro-Pattern Gaseous Detectors (Technologies)</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38</a:t>
            </a:fld>
            <a:endParaRPr lang="en-US" spc="-5" dirty="0"/>
          </a:p>
        </p:txBody>
      </p:sp>
      <p:sp>
        <p:nvSpPr>
          <p:cNvPr id="7" name="TextBox 6">
            <a:extLst>
              <a:ext uri="{FF2B5EF4-FFF2-40B4-BE49-F238E27FC236}">
                <a16:creationId xmlns:a16="http://schemas.microsoft.com/office/drawing/2014/main" id="{70E8D24D-4754-E146-24A4-7B941AB46231}"/>
              </a:ext>
            </a:extLst>
          </p:cNvPr>
          <p:cNvSpPr txBox="1"/>
          <p:nvPr/>
        </p:nvSpPr>
        <p:spPr>
          <a:xfrm>
            <a:off x="1600015" y="5737483"/>
            <a:ext cx="8091996" cy="307777"/>
          </a:xfrm>
          <a:prstGeom prst="rect">
            <a:avLst/>
          </a:prstGeom>
          <a:solidFill>
            <a:srgbClr val="FFFF00"/>
          </a:solidFill>
          <a:ln>
            <a:solidFill>
              <a:srgbClr val="00329E"/>
            </a:solidFill>
          </a:ln>
        </p:spPr>
        <p:txBody>
          <a:bodyPr wrap="square">
            <a:spAutoFit/>
          </a:bodyPr>
          <a:lstStyle/>
          <a:p>
            <a:r>
              <a:rPr lang="en-US" sz="1400" dirty="0">
                <a:solidFill>
                  <a:srgbClr val="FFFF00"/>
                </a:solidFill>
                <a:latin typeface="Times New Roman" panose="02020603050405020304" pitchFamily="18" charset="0"/>
                <a:cs typeface="Times New Roman" panose="02020603050405020304" pitchFamily="18" charset="0"/>
                <a:hlinkClick r:id="rId2"/>
              </a:rPr>
              <a:t>https://</a:t>
            </a:r>
            <a:r>
              <a:rPr lang="en-US" sz="1400" dirty="0" err="1">
                <a:solidFill>
                  <a:srgbClr val="FFFF00"/>
                </a:solidFill>
                <a:latin typeface="Times New Roman" panose="02020603050405020304" pitchFamily="18" charset="0"/>
                <a:cs typeface="Times New Roman" panose="02020603050405020304" pitchFamily="18" charset="0"/>
                <a:hlinkClick r:id="rId2"/>
              </a:rPr>
              <a:t>indico.cern.ch</a:t>
            </a:r>
            <a:r>
              <a:rPr lang="en-US" sz="1400" dirty="0">
                <a:solidFill>
                  <a:srgbClr val="FFFF00"/>
                </a:solidFill>
                <a:latin typeface="Times New Roman" panose="02020603050405020304" pitchFamily="18" charset="0"/>
                <a:cs typeface="Times New Roman" panose="02020603050405020304" pitchFamily="18" charset="0"/>
                <a:hlinkClick r:id="rId2"/>
              </a:rPr>
              <a:t>/event/999799/contributions/4204334/attachments/2236247/3790326/</a:t>
            </a:r>
            <a:r>
              <a:rPr lang="en-US" sz="1400" dirty="0" err="1">
                <a:solidFill>
                  <a:srgbClr val="FFFF00"/>
                </a:solidFill>
                <a:latin typeface="Times New Roman" panose="02020603050405020304" pitchFamily="18" charset="0"/>
                <a:cs typeface="Times New Roman" panose="02020603050405020304" pitchFamily="18" charset="0"/>
                <a:hlinkClick r:id="rId2"/>
              </a:rPr>
              <a:t>infrastructures.pdf</a:t>
            </a:r>
            <a:endParaRPr lang="en-US" sz="1400" dirty="0">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35FE63A-BED3-FD89-97D8-477C036361E8}"/>
              </a:ext>
            </a:extLst>
          </p:cNvPr>
          <p:cNvSpPr txBox="1"/>
          <p:nvPr/>
        </p:nvSpPr>
        <p:spPr>
          <a:xfrm rot="20846834">
            <a:off x="919466" y="1558300"/>
            <a:ext cx="2934193" cy="369332"/>
          </a:xfrm>
          <a:prstGeom prst="rect">
            <a:avLst/>
          </a:prstGeom>
          <a:noFill/>
        </p:spPr>
        <p:txBody>
          <a:bodyPr wrap="square">
            <a:spAutoFit/>
          </a:bodyPr>
          <a:lstStyle/>
          <a:p>
            <a:r>
              <a:rPr lang="en-US" sz="1800" b="1" dirty="0">
                <a:solidFill>
                  <a:srgbClr val="00329E"/>
                </a:solidFill>
                <a:latin typeface="Times New Roman" panose="02020603050405020304" pitchFamily="18" charset="0"/>
                <a:cs typeface="Times New Roman" panose="02020603050405020304" pitchFamily="18" charset="0"/>
              </a:rPr>
              <a:t>Examples of MPT activities</a:t>
            </a:r>
            <a:endParaRPr lang="en-US" b="1" dirty="0">
              <a:solidFill>
                <a:srgbClr val="00329E"/>
              </a:solidFill>
              <a:latin typeface="Times New Roman" panose="02020603050405020304" pitchFamily="18" charset="0"/>
              <a:cs typeface="Times New Roman" panose="02020603050405020304" pitchFamily="18" charset="0"/>
            </a:endParaRPr>
          </a:p>
        </p:txBody>
      </p:sp>
      <p:pic>
        <p:nvPicPr>
          <p:cNvPr id="12" name="Picture 11" descr="A diagram of different types of materials&#10;&#10;Description automatically generated">
            <a:extLst>
              <a:ext uri="{FF2B5EF4-FFF2-40B4-BE49-F238E27FC236}">
                <a16:creationId xmlns:a16="http://schemas.microsoft.com/office/drawing/2014/main" id="{9045F1AE-3768-095B-C0B0-2C341F641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08853">
            <a:off x="422663" y="1879402"/>
            <a:ext cx="5156920" cy="3376425"/>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D0FC1EA7-41B7-2218-D501-937BF2F6E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65935">
            <a:off x="5970463" y="1198628"/>
            <a:ext cx="5684231" cy="3897214"/>
          </a:xfrm>
          <a:prstGeom prst="rect">
            <a:avLst/>
          </a:prstGeom>
        </p:spPr>
      </p:pic>
      <p:sp>
        <p:nvSpPr>
          <p:cNvPr id="16" name="TextBox 15">
            <a:extLst>
              <a:ext uri="{FF2B5EF4-FFF2-40B4-BE49-F238E27FC236}">
                <a16:creationId xmlns:a16="http://schemas.microsoft.com/office/drawing/2014/main" id="{CD421DE5-E816-4CA4-B084-7AC5FDE699F4}"/>
              </a:ext>
            </a:extLst>
          </p:cNvPr>
          <p:cNvSpPr txBox="1"/>
          <p:nvPr/>
        </p:nvSpPr>
        <p:spPr>
          <a:xfrm rot="20744339">
            <a:off x="5400395" y="1196920"/>
            <a:ext cx="3656744" cy="369332"/>
          </a:xfrm>
          <a:prstGeom prst="rect">
            <a:avLst/>
          </a:prstGeom>
          <a:noFill/>
        </p:spPr>
        <p:txBody>
          <a:bodyPr wrap="square">
            <a:spAutoFit/>
          </a:bodyPr>
          <a:lstStyle/>
          <a:p>
            <a:r>
              <a:rPr lang="fr-FR" sz="1800" b="1" dirty="0">
                <a:solidFill>
                  <a:srgbClr val="00329E"/>
                </a:solidFill>
                <a:latin typeface="Times New Roman" panose="02020603050405020304" pitchFamily="18" charset="0"/>
                <a:cs typeface="Times New Roman" panose="02020603050405020304" pitchFamily="18" charset="0"/>
              </a:rPr>
              <a:t>MPGD processes at CERN MPT</a:t>
            </a:r>
            <a:endParaRPr lang="en-US" b="1" dirty="0">
              <a:solidFill>
                <a:srgbClr val="0032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8707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Current Trends in Micro-Pattern Gaseous Detectors</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39</a:t>
            </a:fld>
            <a:endParaRPr lang="en-US" spc="-5" dirty="0"/>
          </a:p>
        </p:txBody>
      </p:sp>
      <p:sp>
        <p:nvSpPr>
          <p:cNvPr id="7" name="Title 1">
            <a:extLst>
              <a:ext uri="{FF2B5EF4-FFF2-40B4-BE49-F238E27FC236}">
                <a16:creationId xmlns:a16="http://schemas.microsoft.com/office/drawing/2014/main" id="{E61CC115-21CE-24AA-0DBA-2026E408BEAA}"/>
              </a:ext>
            </a:extLst>
          </p:cNvPr>
          <p:cNvSpPr txBox="1">
            <a:spLocks/>
          </p:cNvSpPr>
          <p:nvPr/>
        </p:nvSpPr>
        <p:spPr>
          <a:xfrm>
            <a:off x="855371" y="1082623"/>
            <a:ext cx="9810250" cy="597071"/>
          </a:xfrm>
          <a:prstGeom prst="rect">
            <a:avLst/>
          </a:prstGeom>
        </p:spPr>
        <p:txBody>
          <a:bodyPr wrap="square" lIns="0" tIns="0" rIns="0" bIns="0">
            <a:normAutofit lnSpcReduction="10000"/>
          </a:bodyPr>
          <a:lstStyle>
            <a:lvl1pPr>
              <a:defRPr sz="3600" b="1" i="0">
                <a:solidFill>
                  <a:srgbClr val="00339F"/>
                </a:solidFill>
                <a:latin typeface="Arial"/>
                <a:ea typeface="+mj-ea"/>
                <a:cs typeface="Arial"/>
              </a:defRPr>
            </a:lvl1pPr>
          </a:lstStyle>
          <a:p>
            <a:pPr algn="ctr"/>
            <a:r>
              <a:rPr lang="en-US" sz="2000" kern="0" dirty="0">
                <a:solidFill>
                  <a:srgbClr val="00329E"/>
                </a:solidFill>
                <a:latin typeface="Times New Roman" panose="02020603050405020304" pitchFamily="18" charset="0"/>
                <a:cs typeface="Times New Roman" panose="02020603050405020304" pitchFamily="18" charset="0"/>
              </a:rPr>
              <a:t>Pulsed DC magnetron reactive PVD</a:t>
            </a:r>
            <a:br>
              <a:rPr lang="en-US" sz="2000" kern="0" dirty="0">
                <a:solidFill>
                  <a:srgbClr val="00329E"/>
                </a:solidFill>
                <a:latin typeface="Times New Roman" panose="02020603050405020304" pitchFamily="18" charset="0"/>
                <a:cs typeface="Times New Roman" panose="02020603050405020304" pitchFamily="18" charset="0"/>
              </a:rPr>
            </a:br>
            <a:r>
              <a:rPr lang="en-US" sz="2000" kern="0" dirty="0">
                <a:solidFill>
                  <a:srgbClr val="00329E"/>
                </a:solidFill>
                <a:latin typeface="Times New Roman" panose="02020603050405020304" pitchFamily="18" charset="0"/>
                <a:cs typeface="Times New Roman" panose="02020603050405020304" pitchFamily="18" charset="0"/>
              </a:rPr>
              <a:t>New fundamental tool for substrate deposition</a:t>
            </a:r>
            <a:endParaRPr lang="en-GB" sz="2000" kern="0" dirty="0">
              <a:solidFill>
                <a:srgbClr val="00329E"/>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CD422069-26D1-C4AE-CA14-C9A8F3D50EE4}"/>
              </a:ext>
            </a:extLst>
          </p:cNvPr>
          <p:cNvSpPr txBox="1">
            <a:spLocks/>
          </p:cNvSpPr>
          <p:nvPr/>
        </p:nvSpPr>
        <p:spPr>
          <a:xfrm>
            <a:off x="7690506" y="4436726"/>
            <a:ext cx="3178696" cy="1467016"/>
          </a:xfrm>
          <a:prstGeom prst="rect">
            <a:avLst/>
          </a:prstGeom>
          <a:ln>
            <a:solidFill>
              <a:schemeClr val="tx1"/>
            </a:solidFill>
          </a:ln>
        </p:spPr>
        <p:txBody>
          <a:bodyPr wrap="square" lIns="0" tIns="0" rIns="0" bIns="0">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kern="0">
                <a:latin typeface="Times New Roman" panose="02020603050405020304" pitchFamily="18" charset="0"/>
                <a:cs typeface="Times New Roman" panose="02020603050405020304" pitchFamily="18" charset="0"/>
              </a:rPr>
              <a:t>5 targets.</a:t>
            </a:r>
          </a:p>
          <a:p>
            <a:r>
              <a:rPr lang="en-US" sz="1600" kern="0">
                <a:latin typeface="Times New Roman" panose="02020603050405020304" pitchFamily="18" charset="0"/>
                <a:cs typeface="Times New Roman" panose="02020603050405020304" pitchFamily="18" charset="0"/>
              </a:rPr>
              <a:t>3 simultaneous deposition.</a:t>
            </a:r>
          </a:p>
          <a:p>
            <a:r>
              <a:rPr lang="en-US" sz="1600" kern="0">
                <a:latin typeface="Times New Roman" panose="02020603050405020304" pitchFamily="18" charset="0"/>
                <a:cs typeface="Times New Roman" panose="02020603050405020304" pitchFamily="18" charset="0"/>
              </a:rPr>
              <a:t>3 gas inputs:</a:t>
            </a:r>
          </a:p>
          <a:p>
            <a:pPr lvl="1"/>
            <a:r>
              <a:rPr lang="en-US" sz="1200" kern="0">
                <a:solidFill>
                  <a:sysClr val="windowText" lastClr="000000"/>
                </a:solidFill>
                <a:latin typeface="Times New Roman" panose="02020603050405020304" pitchFamily="18" charset="0"/>
                <a:cs typeface="Times New Roman" panose="02020603050405020304" pitchFamily="18" charset="0"/>
              </a:rPr>
              <a:t>H2,N2,CH4,C4H10,Ne,Ar etc..</a:t>
            </a:r>
          </a:p>
          <a:p>
            <a:r>
              <a:rPr lang="en-US" sz="1600" kern="0">
                <a:latin typeface="Times New Roman" panose="02020603050405020304" pitchFamily="18" charset="0"/>
                <a:cs typeface="Times New Roman" panose="02020603050405020304" pitchFamily="18" charset="0"/>
              </a:rPr>
              <a:t>300deg heater.</a:t>
            </a:r>
          </a:p>
          <a:p>
            <a:endParaRPr lang="en-US" sz="1600" kern="0" dirty="0">
              <a:latin typeface="+mj-lt"/>
            </a:endParaRPr>
          </a:p>
        </p:txBody>
      </p:sp>
      <p:pic>
        <p:nvPicPr>
          <p:cNvPr id="9" name="Image 3" descr="Une image contenant blanc, petit, assis, cuisine&#10;&#10;Description générée automatiquement">
            <a:extLst>
              <a:ext uri="{FF2B5EF4-FFF2-40B4-BE49-F238E27FC236}">
                <a16:creationId xmlns:a16="http://schemas.microsoft.com/office/drawing/2014/main" id="{BF8DE63E-7922-E74B-1B01-2078D1494E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1038" y="3276428"/>
            <a:ext cx="2179283" cy="20136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Content Placeholder 2">
            <a:extLst>
              <a:ext uri="{FF2B5EF4-FFF2-40B4-BE49-F238E27FC236}">
                <a16:creationId xmlns:a16="http://schemas.microsoft.com/office/drawing/2014/main" id="{C8CE6893-0CB9-05BA-620E-0E85CCA02292}"/>
              </a:ext>
            </a:extLst>
          </p:cNvPr>
          <p:cNvSpPr txBox="1">
            <a:spLocks/>
          </p:cNvSpPr>
          <p:nvPr/>
        </p:nvSpPr>
        <p:spPr>
          <a:xfrm>
            <a:off x="1493817" y="4248336"/>
            <a:ext cx="2242592" cy="1440160"/>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Max foil size:</a:t>
            </a:r>
          </a:p>
          <a:p>
            <a:pPr marL="457200" lvl="1" indent="0">
              <a:buNone/>
            </a:pPr>
            <a:r>
              <a:rPr lang="en-US" sz="1600" dirty="0">
                <a:latin typeface="Times New Roman" panose="02020603050405020304" pitchFamily="18" charset="0"/>
                <a:cs typeface="Times New Roman" panose="02020603050405020304" pitchFamily="18" charset="0"/>
              </a:rPr>
              <a:t>-1.7m x 0.6m.</a:t>
            </a:r>
          </a:p>
          <a:p>
            <a:r>
              <a:rPr lang="en-US" sz="1800" dirty="0">
                <a:latin typeface="Times New Roman" panose="02020603050405020304" pitchFamily="18" charset="0"/>
                <a:cs typeface="Times New Roman" panose="02020603050405020304" pitchFamily="18" charset="0"/>
              </a:rPr>
              <a:t>Useful size:</a:t>
            </a:r>
          </a:p>
          <a:p>
            <a:pPr marL="457200" lvl="1" indent="0">
              <a:buNone/>
            </a:pPr>
            <a:r>
              <a:rPr lang="en-US" sz="1600" dirty="0">
                <a:latin typeface="Times New Roman" panose="02020603050405020304" pitchFamily="18" charset="0"/>
                <a:cs typeface="Times New Roman" panose="02020603050405020304" pitchFamily="18" charset="0"/>
              </a:rPr>
              <a:t>-1.7m x 0.5m.</a:t>
            </a:r>
          </a:p>
        </p:txBody>
      </p:sp>
      <p:sp>
        <p:nvSpPr>
          <p:cNvPr id="11" name="Content Placeholder 2">
            <a:extLst>
              <a:ext uri="{FF2B5EF4-FFF2-40B4-BE49-F238E27FC236}">
                <a16:creationId xmlns:a16="http://schemas.microsoft.com/office/drawing/2014/main" id="{C22CF350-9ACE-E4EE-98F5-2C82B0B88389}"/>
              </a:ext>
            </a:extLst>
          </p:cNvPr>
          <p:cNvSpPr txBox="1">
            <a:spLocks/>
          </p:cNvSpPr>
          <p:nvPr/>
        </p:nvSpPr>
        <p:spPr>
          <a:xfrm>
            <a:off x="1287344" y="1696588"/>
            <a:ext cx="2808312" cy="1872208"/>
          </a:xfrm>
          <a:prstGeom prst="rect">
            <a:avLst/>
          </a:prstGeom>
          <a:ln>
            <a:solidFill>
              <a:schemeClr val="tx1"/>
            </a:solidFill>
          </a:ln>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Resistive layers:</a:t>
            </a:r>
          </a:p>
          <a:p>
            <a:pPr marL="457200" lvl="1" indent="0">
              <a:buNone/>
            </a:pPr>
            <a:r>
              <a:rPr lang="en-US" dirty="0">
                <a:latin typeface="Times New Roman" panose="02020603050405020304" pitchFamily="18" charset="0"/>
                <a:cs typeface="Times New Roman" panose="02020603050405020304" pitchFamily="18" charset="0"/>
              </a:rPr>
              <a:t>-DLC, semiconductors.</a:t>
            </a:r>
          </a:p>
          <a:p>
            <a:r>
              <a:rPr lang="en-US" dirty="0">
                <a:latin typeface="Times New Roman" panose="02020603050405020304" pitchFamily="18" charset="0"/>
                <a:cs typeface="Times New Roman" panose="02020603050405020304" pitchFamily="18" charset="0"/>
              </a:rPr>
              <a:t>Photocathodes:</a:t>
            </a:r>
          </a:p>
          <a:p>
            <a:pPr marL="457200" lvl="1" indent="0">
              <a:buNone/>
            </a:pPr>
            <a:r>
              <a:rPr lang="en-US" dirty="0">
                <a:latin typeface="Times New Roman" panose="02020603050405020304" pitchFamily="18" charset="0"/>
                <a:cs typeface="Times New Roman" panose="02020603050405020304" pitchFamily="18" charset="0"/>
              </a:rPr>
              <a:t>-Metallic, DLC, B4C, </a:t>
            </a:r>
            <a:r>
              <a:rPr lang="en-US" dirty="0" err="1">
                <a:latin typeface="Times New Roman" panose="02020603050405020304" pitchFamily="18" charset="0"/>
                <a:cs typeface="Times New Roman" panose="02020603050405020304" pitchFamily="18" charset="0"/>
              </a:rPr>
              <a:t>GaN</a:t>
            </a:r>
            <a:r>
              <a:rPr lang="en-US" dirty="0">
                <a:latin typeface="Times New Roman" panose="02020603050405020304" pitchFamily="18" charset="0"/>
                <a:cs typeface="Times New Roman" panose="02020603050405020304" pitchFamily="18" charset="0"/>
              </a:rPr>
              <a:t>, mix?</a:t>
            </a:r>
          </a:p>
          <a:p>
            <a:r>
              <a:rPr lang="en-US" dirty="0">
                <a:latin typeface="Times New Roman" panose="02020603050405020304" pitchFamily="18" charset="0"/>
                <a:cs typeface="Times New Roman" panose="02020603050405020304" pitchFamily="18" charset="0"/>
              </a:rPr>
              <a:t>Metals:</a:t>
            </a:r>
          </a:p>
          <a:p>
            <a:pPr marL="457200" lvl="1" indent="0">
              <a:buNone/>
            </a:pPr>
            <a:r>
              <a:rPr lang="en-US" dirty="0">
                <a:latin typeface="Times New Roman" panose="02020603050405020304" pitchFamily="18" charset="0"/>
                <a:cs typeface="Times New Roman" panose="02020603050405020304" pitchFamily="18" charset="0"/>
              </a:rPr>
              <a:t>-AL, Cu, Ni, etc..</a:t>
            </a:r>
          </a:p>
        </p:txBody>
      </p:sp>
      <p:sp>
        <p:nvSpPr>
          <p:cNvPr id="12" name="Content Placeholder 2">
            <a:extLst>
              <a:ext uri="{FF2B5EF4-FFF2-40B4-BE49-F238E27FC236}">
                <a16:creationId xmlns:a16="http://schemas.microsoft.com/office/drawing/2014/main" id="{48BB10CA-FC03-560D-0F13-56342D160DC0}"/>
              </a:ext>
            </a:extLst>
          </p:cNvPr>
          <p:cNvSpPr txBox="1">
            <a:spLocks/>
          </p:cNvSpPr>
          <p:nvPr/>
        </p:nvSpPr>
        <p:spPr>
          <a:xfrm>
            <a:off x="6734747" y="1676223"/>
            <a:ext cx="4649226" cy="1224136"/>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Budget (CERN INFN Project):</a:t>
            </a:r>
          </a:p>
          <a:p>
            <a:pPr marL="0" indent="0">
              <a:buNone/>
            </a:pPr>
            <a:r>
              <a:rPr lang="en-US" sz="1600" dirty="0">
                <a:latin typeface="Times New Roman" panose="02020603050405020304" pitchFamily="18" charset="0"/>
                <a:cs typeface="Times New Roman" panose="02020603050405020304" pitchFamily="18" charset="0"/>
              </a:rPr>
              <a:t>     -25% INFN</a:t>
            </a:r>
          </a:p>
          <a:p>
            <a:pPr marL="0" indent="0">
              <a:buNone/>
            </a:pPr>
            <a:r>
              <a:rPr lang="en-US" sz="1600" dirty="0">
                <a:latin typeface="Times New Roman" panose="02020603050405020304" pitchFamily="18" charset="0"/>
                <a:cs typeface="Times New Roman" panose="02020603050405020304" pitchFamily="18" charset="0"/>
              </a:rPr>
              <a:t>     -25% CERN EP/DT group</a:t>
            </a:r>
          </a:p>
          <a:p>
            <a:pPr marL="0" indent="0">
              <a:buNone/>
            </a:pPr>
            <a:r>
              <a:rPr lang="en-US" sz="1600" dirty="0">
                <a:latin typeface="Times New Roman" panose="02020603050405020304" pitchFamily="18" charset="0"/>
                <a:cs typeface="Times New Roman" panose="02020603050405020304" pitchFamily="18" charset="0"/>
              </a:rPr>
              <a:t>     -50% CERN MPT workshop self financing </a:t>
            </a:r>
          </a:p>
          <a:p>
            <a:endParaRPr lang="en-US" sz="1600" dirty="0">
              <a:latin typeface="+mj-lt"/>
            </a:endParaRPr>
          </a:p>
        </p:txBody>
      </p:sp>
      <p:sp>
        <p:nvSpPr>
          <p:cNvPr id="13" name="Down Arrow 12">
            <a:extLst>
              <a:ext uri="{FF2B5EF4-FFF2-40B4-BE49-F238E27FC236}">
                <a16:creationId xmlns:a16="http://schemas.microsoft.com/office/drawing/2014/main" id="{E8F5C2A8-E080-7227-6D1B-0AEEC8C96014}"/>
              </a:ext>
            </a:extLst>
          </p:cNvPr>
          <p:cNvSpPr/>
          <p:nvPr/>
        </p:nvSpPr>
        <p:spPr>
          <a:xfrm rot="8480206">
            <a:off x="4052324" y="2885390"/>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a:extLst>
              <a:ext uri="{FF2B5EF4-FFF2-40B4-BE49-F238E27FC236}">
                <a16:creationId xmlns:a16="http://schemas.microsoft.com/office/drawing/2014/main" id="{B0449928-E754-D909-2021-B3B780A8B4D1}"/>
              </a:ext>
            </a:extLst>
          </p:cNvPr>
          <p:cNvSpPr/>
          <p:nvPr/>
        </p:nvSpPr>
        <p:spPr>
          <a:xfrm rot="12758644">
            <a:off x="7320953" y="2917457"/>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a:extLst>
              <a:ext uri="{FF2B5EF4-FFF2-40B4-BE49-F238E27FC236}">
                <a16:creationId xmlns:a16="http://schemas.microsoft.com/office/drawing/2014/main" id="{BFBC2250-CFA2-8976-DCBD-F920118A13AE}"/>
              </a:ext>
            </a:extLst>
          </p:cNvPr>
          <p:cNvSpPr/>
          <p:nvPr/>
        </p:nvSpPr>
        <p:spPr>
          <a:xfrm rot="18361760">
            <a:off x="7139627" y="4773347"/>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a:extLst>
              <a:ext uri="{FF2B5EF4-FFF2-40B4-BE49-F238E27FC236}">
                <a16:creationId xmlns:a16="http://schemas.microsoft.com/office/drawing/2014/main" id="{BEA004F3-9DC8-6334-D733-A718E20D8854}"/>
              </a:ext>
            </a:extLst>
          </p:cNvPr>
          <p:cNvSpPr/>
          <p:nvPr/>
        </p:nvSpPr>
        <p:spPr>
          <a:xfrm rot="3289008">
            <a:off x="3763357" y="4842540"/>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106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6ABA-488B-5B75-F913-4484F7E779F3}"/>
              </a:ext>
            </a:extLst>
          </p:cNvPr>
          <p:cNvSpPr>
            <a:spLocks noGrp="1"/>
          </p:cNvSpPr>
          <p:nvPr>
            <p:ph type="title"/>
          </p:nvPr>
        </p:nvSpPr>
        <p:spPr>
          <a:xfrm>
            <a:off x="395427" y="203149"/>
            <a:ext cx="8215173" cy="635051"/>
          </a:xfrm>
        </p:spPr>
        <p:txBody>
          <a:bodyPr/>
          <a:lstStyle/>
          <a:p>
            <a:r>
              <a:rPr lang="en-US" sz="3600" dirty="0">
                <a:solidFill>
                  <a:srgbClr val="00329E"/>
                </a:solidFill>
              </a:rPr>
              <a:t>Micro-Strip Gas Chamber (MSGC)</a:t>
            </a:r>
            <a:endParaRPr lang="en-US" dirty="0"/>
          </a:p>
        </p:txBody>
      </p:sp>
      <p:sp>
        <p:nvSpPr>
          <p:cNvPr id="4" name="Footer Placeholder 3">
            <a:extLst>
              <a:ext uri="{FF2B5EF4-FFF2-40B4-BE49-F238E27FC236}">
                <a16:creationId xmlns:a16="http://schemas.microsoft.com/office/drawing/2014/main" id="{FBAB8A8B-42AF-F55F-4328-6F593F1AC30E}"/>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4FB9EE0-8F6C-5AC7-E1E8-18F4B32D865C}"/>
              </a:ext>
            </a:extLst>
          </p:cNvPr>
          <p:cNvSpPr>
            <a:spLocks noGrp="1"/>
          </p:cNvSpPr>
          <p:nvPr>
            <p:ph type="sldNum" sz="quarter" idx="7"/>
          </p:nvPr>
        </p:nvSpPr>
        <p:spPr/>
        <p:txBody>
          <a:bodyPr/>
          <a:lstStyle/>
          <a:p>
            <a:pPr marL="38100">
              <a:lnSpc>
                <a:spcPct val="100000"/>
              </a:lnSpc>
            </a:pPr>
            <a:fld id="{81D60167-4931-47E6-BA6A-407CBD079E47}" type="slidenum">
              <a:rPr lang="en-US" spc="-5" smtClean="0"/>
              <a:t>4</a:t>
            </a:fld>
            <a:endParaRPr lang="en-US" spc="-5" dirty="0"/>
          </a:p>
        </p:txBody>
      </p:sp>
      <p:pic>
        <p:nvPicPr>
          <p:cNvPr id="7" name="Picture 6" descr="A close-up of a letter&#10;&#10;Description automatically generated">
            <a:extLst>
              <a:ext uri="{FF2B5EF4-FFF2-40B4-BE49-F238E27FC236}">
                <a16:creationId xmlns:a16="http://schemas.microsoft.com/office/drawing/2014/main" id="{7CB60EA3-71D3-617D-4E2A-A3686545C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93396"/>
            <a:ext cx="8915400" cy="4866571"/>
          </a:xfrm>
          <a:prstGeom prst="rect">
            <a:avLst/>
          </a:prstGeom>
          <a:ln>
            <a:solidFill>
              <a:srgbClr val="FF0000"/>
            </a:solidFill>
          </a:ln>
        </p:spPr>
      </p:pic>
      <p:pic>
        <p:nvPicPr>
          <p:cNvPr id="8" name="Image 21" descr="gio-oed-msgc.jpg">
            <a:extLst>
              <a:ext uri="{FF2B5EF4-FFF2-40B4-BE49-F238E27FC236}">
                <a16:creationId xmlns:a16="http://schemas.microsoft.com/office/drawing/2014/main" id="{6795571C-7F80-640D-4823-86E93C2CC54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10249763" y="376705"/>
            <a:ext cx="1362228" cy="2595095"/>
          </a:xfrm>
          <a:prstGeom prst="rect">
            <a:avLst/>
          </a:prstGeom>
          <a:ln>
            <a:solidFill>
              <a:srgbClr val="FF0000"/>
            </a:solidFill>
          </a:ln>
        </p:spPr>
      </p:pic>
      <p:sp>
        <p:nvSpPr>
          <p:cNvPr id="9" name="TextBox 8">
            <a:extLst>
              <a:ext uri="{FF2B5EF4-FFF2-40B4-BE49-F238E27FC236}">
                <a16:creationId xmlns:a16="http://schemas.microsoft.com/office/drawing/2014/main" id="{BEA75CD8-B581-B787-6C42-603E1074BDDA}"/>
              </a:ext>
            </a:extLst>
          </p:cNvPr>
          <p:cNvSpPr txBox="1"/>
          <p:nvPr/>
        </p:nvSpPr>
        <p:spPr>
          <a:xfrm>
            <a:off x="10409509" y="3059668"/>
            <a:ext cx="944292" cy="369332"/>
          </a:xfrm>
          <a:prstGeom prst="rect">
            <a:avLst/>
          </a:prstGeom>
          <a:noFill/>
        </p:spPr>
        <p:txBody>
          <a:bodyPr wrap="square">
            <a:spAutoFit/>
          </a:bodyPr>
          <a:lstStyle/>
          <a:p>
            <a:r>
              <a:rPr lang="en-US" b="1" dirty="0">
                <a:solidFill>
                  <a:srgbClr val="FF0000"/>
                </a:solidFill>
              </a:rPr>
              <a:t>A. Oed</a:t>
            </a:r>
          </a:p>
        </p:txBody>
      </p:sp>
    </p:spTree>
    <p:extLst>
      <p:ext uri="{BB962C8B-B14F-4D97-AF65-F5344CB8AC3E}">
        <p14:creationId xmlns:p14="http://schemas.microsoft.com/office/powerpoint/2010/main" val="1118891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diagram of a micro-structure&#10;&#10;Description automatically generated">
            <a:extLst>
              <a:ext uri="{FF2B5EF4-FFF2-40B4-BE49-F238E27FC236}">
                <a16:creationId xmlns:a16="http://schemas.microsoft.com/office/drawing/2014/main" id="{50948854-261B-54C8-B304-4199B6CAF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67" y="793163"/>
            <a:ext cx="5458827" cy="2659825"/>
          </a:xfrm>
          <a:prstGeom prst="rect">
            <a:avLst/>
          </a:prstGeom>
        </p:spPr>
      </p:pic>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Current Trends in Micro-Pattern Gaseous Detectors</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40</a:t>
            </a:fld>
            <a:endParaRPr lang="en-US" spc="-5" dirty="0"/>
          </a:p>
        </p:txBody>
      </p:sp>
      <p:sp>
        <p:nvSpPr>
          <p:cNvPr id="7" name="TextBox 6">
            <a:extLst>
              <a:ext uri="{FF2B5EF4-FFF2-40B4-BE49-F238E27FC236}">
                <a16:creationId xmlns:a16="http://schemas.microsoft.com/office/drawing/2014/main" id="{09A8AB85-9300-6B9C-9EA5-0032D597127E}"/>
              </a:ext>
            </a:extLst>
          </p:cNvPr>
          <p:cNvSpPr txBox="1"/>
          <p:nvPr/>
        </p:nvSpPr>
        <p:spPr>
          <a:xfrm>
            <a:off x="3789107" y="687033"/>
            <a:ext cx="3810000" cy="369332"/>
          </a:xfrm>
          <a:prstGeom prst="rect">
            <a:avLst/>
          </a:prstGeom>
          <a:solidFill>
            <a:srgbClr val="FFFF00"/>
          </a:solidFill>
        </p:spPr>
        <p:txBody>
          <a:bodyPr wrap="square">
            <a:spAutoFit/>
          </a:bodyPr>
          <a:lstStyle/>
          <a:p>
            <a:r>
              <a:rPr lang="en-US" sz="1800" b="1" dirty="0">
                <a:solidFill>
                  <a:srgbClr val="00329E"/>
                </a:solidFill>
              </a:rPr>
              <a:t>Development topics at MPT workshop</a:t>
            </a:r>
            <a:endParaRPr lang="en-US" b="1" dirty="0">
              <a:solidFill>
                <a:srgbClr val="00329E"/>
              </a:solidFill>
            </a:endParaRPr>
          </a:p>
        </p:txBody>
      </p:sp>
      <p:sp>
        <p:nvSpPr>
          <p:cNvPr id="13" name="TextBox 12">
            <a:extLst>
              <a:ext uri="{FF2B5EF4-FFF2-40B4-BE49-F238E27FC236}">
                <a16:creationId xmlns:a16="http://schemas.microsoft.com/office/drawing/2014/main" id="{C8FEED18-8915-C68A-D487-A67C5629A73C}"/>
              </a:ext>
            </a:extLst>
          </p:cNvPr>
          <p:cNvSpPr txBox="1"/>
          <p:nvPr/>
        </p:nvSpPr>
        <p:spPr>
          <a:xfrm>
            <a:off x="58800" y="5686561"/>
            <a:ext cx="6097712" cy="584775"/>
          </a:xfrm>
          <a:prstGeom prst="rect">
            <a:avLst/>
          </a:prstGeom>
          <a:noFill/>
        </p:spPr>
        <p:txBody>
          <a:bodyPr wrap="square">
            <a:spAutoFit/>
          </a:bodyPr>
          <a:lstStyle/>
          <a:p>
            <a:pPr algn="ctr"/>
            <a:r>
              <a:rPr lang="en-US" sz="1600" dirty="0">
                <a:solidFill>
                  <a:srgbClr val="00329E"/>
                </a:solidFill>
                <a:latin typeface="Times New Roman" panose="02020603050405020304" pitchFamily="18" charset="0"/>
                <a:cs typeface="Times New Roman" panose="02020603050405020304" pitchFamily="18" charset="0"/>
              </a:rPr>
              <a:t>Laser machine on the market are still too slow and too small to compete with chemical etching </a:t>
            </a:r>
          </a:p>
        </p:txBody>
      </p:sp>
      <p:pic>
        <p:nvPicPr>
          <p:cNvPr id="15" name="Picture 14" descr="A close-up of a diagram&#10;&#10;Description automatically generated">
            <a:extLst>
              <a:ext uri="{FF2B5EF4-FFF2-40B4-BE49-F238E27FC236}">
                <a16:creationId xmlns:a16="http://schemas.microsoft.com/office/drawing/2014/main" id="{6BE49884-6FCD-7650-A6E9-F1A81E426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3" y="3429000"/>
            <a:ext cx="4451350" cy="2286981"/>
          </a:xfrm>
          <a:prstGeom prst="rect">
            <a:avLst/>
          </a:prstGeom>
        </p:spPr>
      </p:pic>
      <p:grpSp>
        <p:nvGrpSpPr>
          <p:cNvPr id="19" name="Group 18">
            <a:extLst>
              <a:ext uri="{FF2B5EF4-FFF2-40B4-BE49-F238E27FC236}">
                <a16:creationId xmlns:a16="http://schemas.microsoft.com/office/drawing/2014/main" id="{8D22D2B8-7175-B879-A3C5-3E4FE66F6F73}"/>
              </a:ext>
            </a:extLst>
          </p:cNvPr>
          <p:cNvGrpSpPr/>
          <p:nvPr/>
        </p:nvGrpSpPr>
        <p:grpSpPr>
          <a:xfrm>
            <a:off x="7467803" y="2209291"/>
            <a:ext cx="4252773" cy="3611198"/>
            <a:chOff x="1691680" y="188640"/>
            <a:chExt cx="5724128" cy="5351036"/>
          </a:xfrm>
        </p:grpSpPr>
        <p:pic>
          <p:nvPicPr>
            <p:cNvPr id="20" name="Picture 19">
              <a:extLst>
                <a:ext uri="{FF2B5EF4-FFF2-40B4-BE49-F238E27FC236}">
                  <a16:creationId xmlns:a16="http://schemas.microsoft.com/office/drawing/2014/main" id="{D35FFBE6-0048-88AC-876F-2F2DA0E3C587}"/>
                </a:ext>
              </a:extLst>
            </p:cNvPr>
            <p:cNvPicPr>
              <a:picLocks noChangeAspect="1"/>
            </p:cNvPicPr>
            <p:nvPr/>
          </p:nvPicPr>
          <p:blipFill>
            <a:blip r:embed="rId4"/>
            <a:stretch>
              <a:fillRect/>
            </a:stretch>
          </p:blipFill>
          <p:spPr>
            <a:xfrm>
              <a:off x="1691680" y="188640"/>
              <a:ext cx="5724128" cy="4972530"/>
            </a:xfrm>
            <a:prstGeom prst="rect">
              <a:avLst/>
            </a:prstGeom>
          </p:spPr>
        </p:pic>
        <p:sp>
          <p:nvSpPr>
            <p:cNvPr id="21" name="Right Arrow 20">
              <a:extLst>
                <a:ext uri="{FF2B5EF4-FFF2-40B4-BE49-F238E27FC236}">
                  <a16:creationId xmlns:a16="http://schemas.microsoft.com/office/drawing/2014/main" id="{4BD5FBBC-68C1-31BE-43C1-FF0B6FCE6968}"/>
                </a:ext>
              </a:extLst>
            </p:cNvPr>
            <p:cNvSpPr/>
            <p:nvPr/>
          </p:nvSpPr>
          <p:spPr>
            <a:xfrm rot="19638577">
              <a:off x="1863531" y="3129082"/>
              <a:ext cx="631415"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a:extLst>
                <a:ext uri="{FF2B5EF4-FFF2-40B4-BE49-F238E27FC236}">
                  <a16:creationId xmlns:a16="http://schemas.microsoft.com/office/drawing/2014/main" id="{BDDF2E47-FDEF-3716-88DB-A47AB6BB4EE7}"/>
                </a:ext>
              </a:extLst>
            </p:cNvPr>
            <p:cNvSpPr/>
            <p:nvPr/>
          </p:nvSpPr>
          <p:spPr>
            <a:xfrm rot="15457539">
              <a:off x="4548830" y="4992996"/>
              <a:ext cx="608729"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a:extLst>
                <a:ext uri="{FF2B5EF4-FFF2-40B4-BE49-F238E27FC236}">
                  <a16:creationId xmlns:a16="http://schemas.microsoft.com/office/drawing/2014/main" id="{29A1760F-1007-9FFB-6185-BBA65A998110}"/>
                </a:ext>
              </a:extLst>
            </p:cNvPr>
            <p:cNvSpPr/>
            <p:nvPr/>
          </p:nvSpPr>
          <p:spPr>
            <a:xfrm rot="13895170">
              <a:off x="2990429" y="1271471"/>
              <a:ext cx="608729"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23">
            <a:extLst>
              <a:ext uri="{FF2B5EF4-FFF2-40B4-BE49-F238E27FC236}">
                <a16:creationId xmlns:a16="http://schemas.microsoft.com/office/drawing/2014/main" id="{54BDCF85-7E5C-B42B-F4D1-8D04FDEABFF1}"/>
              </a:ext>
            </a:extLst>
          </p:cNvPr>
          <p:cNvPicPr>
            <a:picLocks noChangeAspect="1"/>
          </p:cNvPicPr>
          <p:nvPr/>
        </p:nvPicPr>
        <p:blipFill>
          <a:blip r:embed="rId5"/>
          <a:stretch>
            <a:fillRect/>
          </a:stretch>
        </p:blipFill>
        <p:spPr>
          <a:xfrm>
            <a:off x="8748600" y="992853"/>
            <a:ext cx="3026570" cy="1216438"/>
          </a:xfrm>
          <a:prstGeom prst="rect">
            <a:avLst/>
          </a:prstGeom>
        </p:spPr>
      </p:pic>
      <p:sp>
        <p:nvSpPr>
          <p:cNvPr id="26" name="TextBox 25">
            <a:extLst>
              <a:ext uri="{FF2B5EF4-FFF2-40B4-BE49-F238E27FC236}">
                <a16:creationId xmlns:a16="http://schemas.microsoft.com/office/drawing/2014/main" id="{BB72E442-3138-D294-A758-284A3D1DB3AB}"/>
              </a:ext>
            </a:extLst>
          </p:cNvPr>
          <p:cNvSpPr txBox="1"/>
          <p:nvPr/>
        </p:nvSpPr>
        <p:spPr>
          <a:xfrm>
            <a:off x="6517583" y="1292071"/>
            <a:ext cx="2548259" cy="646331"/>
          </a:xfrm>
          <a:prstGeom prst="rect">
            <a:avLst/>
          </a:prstGeom>
          <a:noFill/>
        </p:spPr>
        <p:txBody>
          <a:bodyPr wrap="square">
            <a:spAutoFit/>
          </a:bodyPr>
          <a:lstStyle/>
          <a:p>
            <a:pPr algn="ctr"/>
            <a:r>
              <a:rPr lang="en-US" sz="1800" dirty="0">
                <a:solidFill>
                  <a:srgbClr val="00329E"/>
                </a:solidFill>
              </a:rPr>
              <a:t>Additive </a:t>
            </a:r>
          </a:p>
          <a:p>
            <a:pPr algn="ctr"/>
            <a:r>
              <a:rPr lang="en-US" sz="1800" dirty="0">
                <a:solidFill>
                  <a:srgbClr val="00329E"/>
                </a:solidFill>
              </a:rPr>
              <a:t>Micro-structuring</a:t>
            </a:r>
            <a:endParaRPr lang="en-US" dirty="0">
              <a:solidFill>
                <a:srgbClr val="00329E"/>
              </a:solidFill>
            </a:endParaRPr>
          </a:p>
        </p:txBody>
      </p:sp>
      <p:sp>
        <p:nvSpPr>
          <p:cNvPr id="28" name="TextBox 27">
            <a:extLst>
              <a:ext uri="{FF2B5EF4-FFF2-40B4-BE49-F238E27FC236}">
                <a16:creationId xmlns:a16="http://schemas.microsoft.com/office/drawing/2014/main" id="{14D4AF29-25E9-B808-3CC7-DC244E5F22FC}"/>
              </a:ext>
            </a:extLst>
          </p:cNvPr>
          <p:cNvSpPr txBox="1"/>
          <p:nvPr/>
        </p:nvSpPr>
        <p:spPr>
          <a:xfrm>
            <a:off x="7279723" y="5636400"/>
            <a:ext cx="4628931" cy="646331"/>
          </a:xfrm>
          <a:prstGeom prst="rect">
            <a:avLst/>
          </a:prstGeom>
          <a:noFill/>
        </p:spPr>
        <p:txBody>
          <a:bodyPr wrap="square">
            <a:spAutoFit/>
          </a:bodyPr>
          <a:lstStyle/>
          <a:p>
            <a:pPr algn="ctr"/>
            <a:r>
              <a:rPr lang="en-US" sz="1800" dirty="0">
                <a:solidFill>
                  <a:srgbClr val="00329E"/>
                </a:solidFill>
                <a:latin typeface="Times New Roman" panose="02020603050405020304" pitchFamily="18" charset="0"/>
                <a:cs typeface="Times New Roman" panose="02020603050405020304" pitchFamily="18" charset="0"/>
              </a:rPr>
              <a:t>MPGD concepts/ideas compatible with micro printing are welcome!!!!! </a:t>
            </a:r>
            <a:endParaRPr lang="en-US" dirty="0">
              <a:solidFill>
                <a:srgbClr val="0032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851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sz="3600" i="0" u="none" strike="noStrike" cap="none" dirty="0">
                <a:solidFill>
                  <a:srgbClr val="00329E"/>
                </a:solidFill>
                <a:latin typeface="Times New Roman" panose="02020603050405020304" pitchFamily="18" charset="0"/>
                <a:ea typeface="Arial"/>
                <a:cs typeface="Times New Roman" panose="02020603050405020304" pitchFamily="18" charset="0"/>
                <a:sym typeface="Arial"/>
              </a:rPr>
              <a:t>The DRD1 Collaboration: The Place!!!</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41</a:t>
            </a:fld>
            <a:endParaRPr lang="en-US" spc="-5" dirty="0"/>
          </a:p>
        </p:txBody>
      </p:sp>
      <p:pic>
        <p:nvPicPr>
          <p:cNvPr id="3" name="object 3">
            <a:extLst>
              <a:ext uri="{FF2B5EF4-FFF2-40B4-BE49-F238E27FC236}">
                <a16:creationId xmlns:a16="http://schemas.microsoft.com/office/drawing/2014/main" id="{D9404BBB-3817-ACED-1F21-CB92BA39F745}"/>
              </a:ext>
            </a:extLst>
          </p:cNvPr>
          <p:cNvPicPr/>
          <p:nvPr/>
        </p:nvPicPr>
        <p:blipFill>
          <a:blip r:embed="rId2" cstate="print"/>
          <a:stretch>
            <a:fillRect/>
          </a:stretch>
        </p:blipFill>
        <p:spPr>
          <a:xfrm>
            <a:off x="8293792" y="4018071"/>
            <a:ext cx="922020" cy="935736"/>
          </a:xfrm>
          <a:prstGeom prst="rect">
            <a:avLst/>
          </a:prstGeom>
        </p:spPr>
      </p:pic>
      <p:pic>
        <p:nvPicPr>
          <p:cNvPr id="4" name="object 4">
            <a:extLst>
              <a:ext uri="{FF2B5EF4-FFF2-40B4-BE49-F238E27FC236}">
                <a16:creationId xmlns:a16="http://schemas.microsoft.com/office/drawing/2014/main" id="{91527088-E5F4-C9B7-87A0-773EE87BFF72}"/>
              </a:ext>
            </a:extLst>
          </p:cNvPr>
          <p:cNvPicPr/>
          <p:nvPr/>
        </p:nvPicPr>
        <p:blipFill>
          <a:blip r:embed="rId3" cstate="print"/>
          <a:stretch>
            <a:fillRect/>
          </a:stretch>
        </p:blipFill>
        <p:spPr>
          <a:xfrm>
            <a:off x="9999149" y="3899271"/>
            <a:ext cx="1714500" cy="1098697"/>
          </a:xfrm>
          <a:prstGeom prst="rect">
            <a:avLst/>
          </a:prstGeom>
        </p:spPr>
      </p:pic>
      <p:pic>
        <p:nvPicPr>
          <p:cNvPr id="7" name="object 5">
            <a:extLst>
              <a:ext uri="{FF2B5EF4-FFF2-40B4-BE49-F238E27FC236}">
                <a16:creationId xmlns:a16="http://schemas.microsoft.com/office/drawing/2014/main" id="{0FC62091-3DD4-C5DB-899E-FEDE053EFB71}"/>
              </a:ext>
            </a:extLst>
          </p:cNvPr>
          <p:cNvPicPr/>
          <p:nvPr/>
        </p:nvPicPr>
        <p:blipFill>
          <a:blip r:embed="rId4" cstate="print"/>
          <a:stretch>
            <a:fillRect/>
          </a:stretch>
        </p:blipFill>
        <p:spPr>
          <a:xfrm>
            <a:off x="244024" y="4092747"/>
            <a:ext cx="3456432" cy="871728"/>
          </a:xfrm>
          <a:prstGeom prst="rect">
            <a:avLst/>
          </a:prstGeom>
        </p:spPr>
      </p:pic>
      <p:pic>
        <p:nvPicPr>
          <p:cNvPr id="8" name="object 6">
            <a:extLst>
              <a:ext uri="{FF2B5EF4-FFF2-40B4-BE49-F238E27FC236}">
                <a16:creationId xmlns:a16="http://schemas.microsoft.com/office/drawing/2014/main" id="{703E2B85-F7E1-876D-6CC8-4319F38A2918}"/>
              </a:ext>
            </a:extLst>
          </p:cNvPr>
          <p:cNvPicPr/>
          <p:nvPr/>
        </p:nvPicPr>
        <p:blipFill>
          <a:blip r:embed="rId5" cstate="print"/>
          <a:stretch>
            <a:fillRect/>
          </a:stretch>
        </p:blipFill>
        <p:spPr>
          <a:xfrm>
            <a:off x="7834883" y="998219"/>
            <a:ext cx="1566672" cy="1464564"/>
          </a:xfrm>
          <a:prstGeom prst="rect">
            <a:avLst/>
          </a:prstGeom>
        </p:spPr>
      </p:pic>
      <p:pic>
        <p:nvPicPr>
          <p:cNvPr id="9" name="object 7">
            <a:extLst>
              <a:ext uri="{FF2B5EF4-FFF2-40B4-BE49-F238E27FC236}">
                <a16:creationId xmlns:a16="http://schemas.microsoft.com/office/drawing/2014/main" id="{10123EAC-F99D-4C50-67D0-C31ECF877AB6}"/>
              </a:ext>
            </a:extLst>
          </p:cNvPr>
          <p:cNvPicPr/>
          <p:nvPr/>
        </p:nvPicPr>
        <p:blipFill>
          <a:blip r:embed="rId6" cstate="print"/>
          <a:stretch>
            <a:fillRect/>
          </a:stretch>
        </p:blipFill>
        <p:spPr>
          <a:xfrm>
            <a:off x="9465564" y="1002791"/>
            <a:ext cx="2090927" cy="583691"/>
          </a:xfrm>
          <a:prstGeom prst="rect">
            <a:avLst/>
          </a:prstGeom>
        </p:spPr>
      </p:pic>
      <p:grpSp>
        <p:nvGrpSpPr>
          <p:cNvPr id="10" name="object 8">
            <a:extLst>
              <a:ext uri="{FF2B5EF4-FFF2-40B4-BE49-F238E27FC236}">
                <a16:creationId xmlns:a16="http://schemas.microsoft.com/office/drawing/2014/main" id="{EE460409-987C-DF58-01A7-4234E0C41C70}"/>
              </a:ext>
            </a:extLst>
          </p:cNvPr>
          <p:cNvGrpSpPr/>
          <p:nvPr/>
        </p:nvGrpSpPr>
        <p:grpSpPr>
          <a:xfrm>
            <a:off x="9476231" y="1659635"/>
            <a:ext cx="2083435" cy="805180"/>
            <a:chOff x="9476231" y="1659635"/>
            <a:chExt cx="2083435" cy="805180"/>
          </a:xfrm>
        </p:grpSpPr>
        <p:pic>
          <p:nvPicPr>
            <p:cNvPr id="11" name="object 9">
              <a:extLst>
                <a:ext uri="{FF2B5EF4-FFF2-40B4-BE49-F238E27FC236}">
                  <a16:creationId xmlns:a16="http://schemas.microsoft.com/office/drawing/2014/main" id="{308A5239-26FC-70F1-E45A-56C61A3FB98F}"/>
                </a:ext>
              </a:extLst>
            </p:cNvPr>
            <p:cNvPicPr/>
            <p:nvPr/>
          </p:nvPicPr>
          <p:blipFill>
            <a:blip r:embed="rId7" cstate="print"/>
            <a:stretch>
              <a:fillRect/>
            </a:stretch>
          </p:blipFill>
          <p:spPr>
            <a:xfrm>
              <a:off x="9476231" y="1659635"/>
              <a:ext cx="2080260" cy="367284"/>
            </a:xfrm>
            <a:prstGeom prst="rect">
              <a:avLst/>
            </a:prstGeom>
          </p:spPr>
        </p:pic>
        <p:pic>
          <p:nvPicPr>
            <p:cNvPr id="12" name="object 10">
              <a:extLst>
                <a:ext uri="{FF2B5EF4-FFF2-40B4-BE49-F238E27FC236}">
                  <a16:creationId xmlns:a16="http://schemas.microsoft.com/office/drawing/2014/main" id="{89AE4BF5-A624-6C89-C6EE-64CF9C6581D2}"/>
                </a:ext>
              </a:extLst>
            </p:cNvPr>
            <p:cNvPicPr/>
            <p:nvPr/>
          </p:nvPicPr>
          <p:blipFill>
            <a:blip r:embed="rId8" cstate="print"/>
            <a:stretch>
              <a:fillRect/>
            </a:stretch>
          </p:blipFill>
          <p:spPr>
            <a:xfrm>
              <a:off x="9476231" y="2063495"/>
              <a:ext cx="1085087" cy="400812"/>
            </a:xfrm>
            <a:prstGeom prst="rect">
              <a:avLst/>
            </a:prstGeom>
          </p:spPr>
        </p:pic>
        <p:pic>
          <p:nvPicPr>
            <p:cNvPr id="13" name="object 11">
              <a:extLst>
                <a:ext uri="{FF2B5EF4-FFF2-40B4-BE49-F238E27FC236}">
                  <a16:creationId xmlns:a16="http://schemas.microsoft.com/office/drawing/2014/main" id="{C36E94BD-0CA4-A3B7-C6FF-E52A27A699BC}"/>
                </a:ext>
              </a:extLst>
            </p:cNvPr>
            <p:cNvPicPr/>
            <p:nvPr/>
          </p:nvPicPr>
          <p:blipFill>
            <a:blip r:embed="rId9" cstate="print"/>
            <a:stretch>
              <a:fillRect/>
            </a:stretch>
          </p:blipFill>
          <p:spPr>
            <a:xfrm>
              <a:off x="10619231" y="2063495"/>
              <a:ext cx="940307" cy="396748"/>
            </a:xfrm>
            <a:prstGeom prst="rect">
              <a:avLst/>
            </a:prstGeom>
          </p:spPr>
        </p:pic>
      </p:grpSp>
      <p:pic>
        <p:nvPicPr>
          <p:cNvPr id="14" name="object 12">
            <a:extLst>
              <a:ext uri="{FF2B5EF4-FFF2-40B4-BE49-F238E27FC236}">
                <a16:creationId xmlns:a16="http://schemas.microsoft.com/office/drawing/2014/main" id="{C9E27AEA-6546-D6A4-5660-AC78DEFAAE17}"/>
              </a:ext>
            </a:extLst>
          </p:cNvPr>
          <p:cNvPicPr/>
          <p:nvPr/>
        </p:nvPicPr>
        <p:blipFill>
          <a:blip r:embed="rId10" cstate="print"/>
          <a:stretch>
            <a:fillRect/>
          </a:stretch>
        </p:blipFill>
        <p:spPr>
          <a:xfrm>
            <a:off x="438912" y="1321308"/>
            <a:ext cx="1292352" cy="1264920"/>
          </a:xfrm>
          <a:prstGeom prst="rect">
            <a:avLst/>
          </a:prstGeom>
        </p:spPr>
      </p:pic>
      <p:pic>
        <p:nvPicPr>
          <p:cNvPr id="15" name="object 13">
            <a:extLst>
              <a:ext uri="{FF2B5EF4-FFF2-40B4-BE49-F238E27FC236}">
                <a16:creationId xmlns:a16="http://schemas.microsoft.com/office/drawing/2014/main" id="{D8AD75EC-8553-84A5-E42A-9012EE84108D}"/>
              </a:ext>
            </a:extLst>
          </p:cNvPr>
          <p:cNvPicPr/>
          <p:nvPr/>
        </p:nvPicPr>
        <p:blipFill>
          <a:blip r:embed="rId11" cstate="print"/>
          <a:stretch>
            <a:fillRect/>
          </a:stretch>
        </p:blipFill>
        <p:spPr>
          <a:xfrm>
            <a:off x="333254" y="3352800"/>
            <a:ext cx="1899312" cy="459760"/>
          </a:xfrm>
          <a:prstGeom prst="rect">
            <a:avLst/>
          </a:prstGeom>
        </p:spPr>
      </p:pic>
      <p:sp>
        <p:nvSpPr>
          <p:cNvPr id="16" name="object 14">
            <a:extLst>
              <a:ext uri="{FF2B5EF4-FFF2-40B4-BE49-F238E27FC236}">
                <a16:creationId xmlns:a16="http://schemas.microsoft.com/office/drawing/2014/main" id="{A66FA9D0-D429-0C20-9F1B-40A6B2043FBD}"/>
              </a:ext>
            </a:extLst>
          </p:cNvPr>
          <p:cNvSpPr txBox="1"/>
          <p:nvPr/>
        </p:nvSpPr>
        <p:spPr>
          <a:xfrm>
            <a:off x="8009001" y="2563749"/>
            <a:ext cx="3560445" cy="1092835"/>
          </a:xfrm>
          <a:prstGeom prst="rect">
            <a:avLst/>
          </a:prstGeom>
        </p:spPr>
        <p:txBody>
          <a:bodyPr vert="horz" wrap="square" lIns="0" tIns="13335" rIns="0" bIns="0" rtlCol="0">
            <a:spAutoFit/>
          </a:bodyPr>
          <a:lstStyle/>
          <a:p>
            <a:pPr marL="12700" marR="5080" indent="676275" algn="r">
              <a:lnSpc>
                <a:spcPct val="100000"/>
              </a:lnSpc>
              <a:spcBef>
                <a:spcPts val="105"/>
              </a:spcBef>
            </a:pPr>
            <a:r>
              <a:rPr sz="1400" spc="-5" dirty="0">
                <a:solidFill>
                  <a:srgbClr val="00339F"/>
                </a:solidFill>
                <a:latin typeface="Arial MT"/>
                <a:cs typeface="Arial MT"/>
              </a:rPr>
              <a:t>International</a:t>
            </a:r>
            <a:r>
              <a:rPr sz="1400" spc="-55" dirty="0">
                <a:solidFill>
                  <a:srgbClr val="00339F"/>
                </a:solidFill>
                <a:latin typeface="Arial MT"/>
                <a:cs typeface="Arial MT"/>
              </a:rPr>
              <a:t> </a:t>
            </a:r>
            <a:r>
              <a:rPr sz="1400" dirty="0">
                <a:solidFill>
                  <a:srgbClr val="00339F"/>
                </a:solidFill>
                <a:latin typeface="Arial MT"/>
                <a:cs typeface="Arial MT"/>
              </a:rPr>
              <a:t>collaboration</a:t>
            </a:r>
            <a:r>
              <a:rPr sz="1400" spc="-55" dirty="0">
                <a:solidFill>
                  <a:srgbClr val="00339F"/>
                </a:solidFill>
                <a:latin typeface="Arial MT"/>
                <a:cs typeface="Arial MT"/>
              </a:rPr>
              <a:t> </a:t>
            </a:r>
            <a:r>
              <a:rPr sz="1400" dirty="0">
                <a:solidFill>
                  <a:srgbClr val="00339F"/>
                </a:solidFill>
                <a:latin typeface="Arial MT"/>
                <a:cs typeface="Arial MT"/>
              </a:rPr>
              <a:t>on</a:t>
            </a:r>
            <a:r>
              <a:rPr sz="1400" spc="-30" dirty="0">
                <a:solidFill>
                  <a:srgbClr val="00339F"/>
                </a:solidFill>
                <a:latin typeface="Arial MT"/>
                <a:cs typeface="Arial MT"/>
              </a:rPr>
              <a:t> </a:t>
            </a:r>
            <a:r>
              <a:rPr sz="1400" dirty="0">
                <a:solidFill>
                  <a:srgbClr val="00339F"/>
                </a:solidFill>
                <a:latin typeface="Arial MT"/>
                <a:cs typeface="Arial MT"/>
              </a:rPr>
              <a:t>MPGD </a:t>
            </a:r>
            <a:r>
              <a:rPr sz="1400" spc="-375" dirty="0">
                <a:solidFill>
                  <a:srgbClr val="00339F"/>
                </a:solidFill>
                <a:latin typeface="Arial MT"/>
                <a:cs typeface="Arial MT"/>
              </a:rPr>
              <a:t> </a:t>
            </a:r>
            <a:r>
              <a:rPr sz="1400" dirty="0">
                <a:solidFill>
                  <a:srgbClr val="00339F"/>
                </a:solidFill>
                <a:latin typeface="Arial MT"/>
                <a:cs typeface="Arial MT"/>
              </a:rPr>
              <a:t>Started in 2008 </a:t>
            </a:r>
            <a:r>
              <a:rPr sz="1400" spc="-5" dirty="0">
                <a:solidFill>
                  <a:srgbClr val="00339F"/>
                </a:solidFill>
                <a:latin typeface="Arial MT"/>
                <a:cs typeface="Arial MT"/>
              </a:rPr>
              <a:t>(white </a:t>
            </a:r>
            <a:r>
              <a:rPr sz="1400" dirty="0">
                <a:solidFill>
                  <a:srgbClr val="00339F"/>
                </a:solidFill>
                <a:latin typeface="Arial MT"/>
                <a:cs typeface="Arial MT"/>
              </a:rPr>
              <a:t>paper/CERN) </a:t>
            </a:r>
            <a:r>
              <a:rPr sz="1400" spc="5" dirty="0">
                <a:solidFill>
                  <a:srgbClr val="00339F"/>
                </a:solidFill>
                <a:latin typeface="Arial MT"/>
                <a:cs typeface="Arial MT"/>
              </a:rPr>
              <a:t> </a:t>
            </a:r>
            <a:r>
              <a:rPr sz="1400" spc="-5" dirty="0">
                <a:solidFill>
                  <a:srgbClr val="00339F"/>
                </a:solidFill>
                <a:latin typeface="Arial MT"/>
                <a:cs typeface="Arial MT"/>
              </a:rPr>
              <a:t>Common</a:t>
            </a:r>
            <a:r>
              <a:rPr sz="1400" spc="-25" dirty="0">
                <a:solidFill>
                  <a:srgbClr val="00339F"/>
                </a:solidFill>
                <a:latin typeface="Arial MT"/>
                <a:cs typeface="Arial MT"/>
              </a:rPr>
              <a:t> </a:t>
            </a:r>
            <a:r>
              <a:rPr sz="1400" dirty="0">
                <a:solidFill>
                  <a:srgbClr val="00339F"/>
                </a:solidFill>
                <a:latin typeface="Arial MT"/>
                <a:cs typeface="Arial MT"/>
              </a:rPr>
              <a:t>facilities</a:t>
            </a:r>
            <a:r>
              <a:rPr sz="1400" spc="-40" dirty="0">
                <a:solidFill>
                  <a:srgbClr val="00339F"/>
                </a:solidFill>
                <a:latin typeface="Arial MT"/>
                <a:cs typeface="Arial MT"/>
              </a:rPr>
              <a:t> </a:t>
            </a:r>
            <a:r>
              <a:rPr sz="1400" spc="-5" dirty="0">
                <a:solidFill>
                  <a:srgbClr val="00339F"/>
                </a:solidFill>
                <a:latin typeface="Arial MT"/>
                <a:cs typeface="Arial MT"/>
              </a:rPr>
              <a:t>(lab/GDD,</a:t>
            </a:r>
            <a:r>
              <a:rPr sz="1400" spc="-35" dirty="0">
                <a:solidFill>
                  <a:srgbClr val="00339F"/>
                </a:solidFill>
                <a:latin typeface="Arial MT"/>
                <a:cs typeface="Arial MT"/>
              </a:rPr>
              <a:t> </a:t>
            </a:r>
            <a:r>
              <a:rPr sz="1400" dirty="0">
                <a:solidFill>
                  <a:srgbClr val="00339F"/>
                </a:solidFill>
                <a:latin typeface="Arial MT"/>
                <a:cs typeface="Arial MT"/>
              </a:rPr>
              <a:t>test</a:t>
            </a:r>
            <a:r>
              <a:rPr sz="1400" spc="-30" dirty="0">
                <a:solidFill>
                  <a:srgbClr val="00339F"/>
                </a:solidFill>
                <a:latin typeface="Arial MT"/>
                <a:cs typeface="Arial MT"/>
              </a:rPr>
              <a:t> </a:t>
            </a:r>
            <a:r>
              <a:rPr sz="1400" dirty="0">
                <a:solidFill>
                  <a:srgbClr val="00339F"/>
                </a:solidFill>
                <a:latin typeface="Arial MT"/>
                <a:cs typeface="Arial MT"/>
              </a:rPr>
              <a:t>beam/SPS) </a:t>
            </a:r>
            <a:r>
              <a:rPr sz="1400" spc="-375" dirty="0">
                <a:solidFill>
                  <a:srgbClr val="00339F"/>
                </a:solidFill>
                <a:latin typeface="Arial MT"/>
                <a:cs typeface="Arial MT"/>
              </a:rPr>
              <a:t> </a:t>
            </a:r>
            <a:r>
              <a:rPr sz="1400" spc="-5" dirty="0">
                <a:solidFill>
                  <a:srgbClr val="00339F"/>
                </a:solidFill>
                <a:latin typeface="Arial MT"/>
                <a:cs typeface="Arial MT"/>
              </a:rPr>
              <a:t>developments</a:t>
            </a:r>
            <a:r>
              <a:rPr sz="1400" spc="-35" dirty="0">
                <a:solidFill>
                  <a:srgbClr val="00339F"/>
                </a:solidFill>
                <a:latin typeface="Arial MT"/>
                <a:cs typeface="Arial MT"/>
              </a:rPr>
              <a:t> </a:t>
            </a:r>
            <a:r>
              <a:rPr sz="1400" spc="-5" dirty="0">
                <a:solidFill>
                  <a:srgbClr val="00339F"/>
                </a:solidFill>
                <a:latin typeface="Arial MT"/>
                <a:cs typeface="Arial MT"/>
              </a:rPr>
              <a:t>(simulation/electronics)</a:t>
            </a:r>
            <a:r>
              <a:rPr sz="1400" spc="-40" dirty="0">
                <a:solidFill>
                  <a:srgbClr val="00339F"/>
                </a:solidFill>
                <a:latin typeface="Arial MT"/>
                <a:cs typeface="Arial MT"/>
              </a:rPr>
              <a:t> </a:t>
            </a:r>
            <a:r>
              <a:rPr sz="1400" dirty="0">
                <a:solidFill>
                  <a:srgbClr val="00339F"/>
                </a:solidFill>
                <a:latin typeface="Arial MT"/>
                <a:cs typeface="Arial MT"/>
              </a:rPr>
              <a:t>and</a:t>
            </a:r>
            <a:endParaRPr sz="1400">
              <a:latin typeface="Arial MT"/>
              <a:cs typeface="Arial MT"/>
            </a:endParaRPr>
          </a:p>
          <a:p>
            <a:pPr marL="1464945">
              <a:lnSpc>
                <a:spcPct val="100000"/>
              </a:lnSpc>
            </a:pPr>
            <a:r>
              <a:rPr sz="1400" spc="-5" dirty="0">
                <a:solidFill>
                  <a:srgbClr val="00339F"/>
                </a:solidFill>
                <a:latin typeface="Arial MT"/>
                <a:cs typeface="Arial MT"/>
              </a:rPr>
              <a:t>workshop</a:t>
            </a:r>
            <a:r>
              <a:rPr sz="1400" spc="-50" dirty="0">
                <a:solidFill>
                  <a:srgbClr val="00339F"/>
                </a:solidFill>
                <a:latin typeface="Arial MT"/>
                <a:cs typeface="Arial MT"/>
              </a:rPr>
              <a:t> </a:t>
            </a:r>
            <a:r>
              <a:rPr sz="1400" spc="-5" dirty="0">
                <a:solidFill>
                  <a:srgbClr val="00339F"/>
                </a:solidFill>
                <a:latin typeface="Arial MT"/>
                <a:cs typeface="Arial MT"/>
              </a:rPr>
              <a:t>(MPT)</a:t>
            </a:r>
            <a:r>
              <a:rPr sz="1400" spc="-30" dirty="0">
                <a:solidFill>
                  <a:srgbClr val="00339F"/>
                </a:solidFill>
                <a:latin typeface="Arial MT"/>
                <a:cs typeface="Arial MT"/>
              </a:rPr>
              <a:t> </a:t>
            </a:r>
            <a:r>
              <a:rPr sz="1400" dirty="0">
                <a:solidFill>
                  <a:srgbClr val="00339F"/>
                </a:solidFill>
                <a:latin typeface="Arial MT"/>
                <a:cs typeface="Arial MT"/>
              </a:rPr>
              <a:t>@</a:t>
            </a:r>
            <a:r>
              <a:rPr sz="1400" spc="-10" dirty="0">
                <a:solidFill>
                  <a:srgbClr val="00339F"/>
                </a:solidFill>
                <a:latin typeface="Arial MT"/>
                <a:cs typeface="Arial MT"/>
              </a:rPr>
              <a:t> </a:t>
            </a:r>
            <a:r>
              <a:rPr sz="1400" spc="-5" dirty="0">
                <a:solidFill>
                  <a:srgbClr val="00339F"/>
                </a:solidFill>
                <a:latin typeface="Arial MT"/>
                <a:cs typeface="Arial MT"/>
              </a:rPr>
              <a:t>CERN</a:t>
            </a:r>
            <a:endParaRPr sz="1400">
              <a:latin typeface="Arial MT"/>
              <a:cs typeface="Arial MT"/>
            </a:endParaRPr>
          </a:p>
        </p:txBody>
      </p:sp>
      <p:sp>
        <p:nvSpPr>
          <p:cNvPr id="17" name="object 15">
            <a:extLst>
              <a:ext uri="{FF2B5EF4-FFF2-40B4-BE49-F238E27FC236}">
                <a16:creationId xmlns:a16="http://schemas.microsoft.com/office/drawing/2014/main" id="{CA54DF65-AE3C-01D4-C2ED-DBD01E71108D}"/>
              </a:ext>
            </a:extLst>
          </p:cNvPr>
          <p:cNvSpPr txBox="1"/>
          <p:nvPr/>
        </p:nvSpPr>
        <p:spPr>
          <a:xfrm>
            <a:off x="231020" y="5007275"/>
            <a:ext cx="3556000" cy="452755"/>
          </a:xfrm>
          <a:prstGeom prst="rect">
            <a:avLst/>
          </a:prstGeom>
        </p:spPr>
        <p:txBody>
          <a:bodyPr vert="horz" wrap="square" lIns="0" tIns="12700" rIns="0" bIns="0" rtlCol="0">
            <a:spAutoFit/>
          </a:bodyPr>
          <a:lstStyle/>
          <a:p>
            <a:pPr marL="12700" marR="5080">
              <a:lnSpc>
                <a:spcPct val="100000"/>
              </a:lnSpc>
              <a:spcBef>
                <a:spcPts val="100"/>
              </a:spcBef>
            </a:pPr>
            <a:r>
              <a:rPr sz="1400" spc="-5" dirty="0">
                <a:solidFill>
                  <a:srgbClr val="00339F"/>
                </a:solidFill>
                <a:latin typeface="Arial MT"/>
                <a:cs typeface="Arial MT"/>
              </a:rPr>
              <a:t>Micro </a:t>
            </a:r>
            <a:r>
              <a:rPr sz="1400" dirty="0">
                <a:solidFill>
                  <a:srgbClr val="00339F"/>
                </a:solidFill>
                <a:latin typeface="Arial MT"/>
                <a:cs typeface="Arial MT"/>
              </a:rPr>
              <a:t>Pattern </a:t>
            </a:r>
            <a:r>
              <a:rPr sz="1400" spc="-15" dirty="0">
                <a:solidFill>
                  <a:srgbClr val="00339F"/>
                </a:solidFill>
                <a:latin typeface="Arial MT"/>
                <a:cs typeface="Arial MT"/>
              </a:rPr>
              <a:t>Technology </a:t>
            </a:r>
            <a:r>
              <a:rPr sz="1400" spc="-5" dirty="0">
                <a:solidFill>
                  <a:srgbClr val="00339F"/>
                </a:solidFill>
                <a:latin typeface="Arial MT"/>
                <a:cs typeface="Arial MT"/>
              </a:rPr>
              <a:t>(MPT) workshop </a:t>
            </a:r>
            <a:r>
              <a:rPr sz="1400" dirty="0">
                <a:solidFill>
                  <a:srgbClr val="00339F"/>
                </a:solidFill>
                <a:latin typeface="Arial MT"/>
                <a:cs typeface="Arial MT"/>
              </a:rPr>
              <a:t> </a:t>
            </a:r>
            <a:r>
              <a:rPr sz="1400" spc="-5" dirty="0">
                <a:solidFill>
                  <a:srgbClr val="00339F"/>
                </a:solidFill>
                <a:latin typeface="Arial MT"/>
                <a:cs typeface="Arial MT"/>
              </a:rPr>
              <a:t>Research/Development/Production</a:t>
            </a:r>
            <a:r>
              <a:rPr sz="1400" spc="-60" dirty="0">
                <a:solidFill>
                  <a:srgbClr val="00339F"/>
                </a:solidFill>
                <a:latin typeface="Arial MT"/>
                <a:cs typeface="Arial MT"/>
              </a:rPr>
              <a:t> </a:t>
            </a:r>
            <a:r>
              <a:rPr sz="1400" dirty="0">
                <a:solidFill>
                  <a:srgbClr val="00339F"/>
                </a:solidFill>
                <a:latin typeface="Arial MT"/>
                <a:cs typeface="Arial MT"/>
              </a:rPr>
              <a:t>of</a:t>
            </a:r>
            <a:r>
              <a:rPr sz="1400" spc="-10" dirty="0">
                <a:solidFill>
                  <a:srgbClr val="00339F"/>
                </a:solidFill>
                <a:latin typeface="Arial MT"/>
                <a:cs typeface="Arial MT"/>
              </a:rPr>
              <a:t> </a:t>
            </a:r>
            <a:r>
              <a:rPr sz="1400" dirty="0">
                <a:solidFill>
                  <a:srgbClr val="00339F"/>
                </a:solidFill>
                <a:latin typeface="Arial MT"/>
                <a:cs typeface="Arial MT"/>
              </a:rPr>
              <a:t>MPGD</a:t>
            </a:r>
            <a:endParaRPr sz="1400">
              <a:latin typeface="Arial MT"/>
              <a:cs typeface="Arial MT"/>
            </a:endParaRPr>
          </a:p>
        </p:txBody>
      </p:sp>
      <p:sp>
        <p:nvSpPr>
          <p:cNvPr id="18" name="object 16">
            <a:extLst>
              <a:ext uri="{FF2B5EF4-FFF2-40B4-BE49-F238E27FC236}">
                <a16:creationId xmlns:a16="http://schemas.microsoft.com/office/drawing/2014/main" id="{7C558E02-5B84-CF33-46A0-A93D29294FF4}"/>
              </a:ext>
            </a:extLst>
          </p:cNvPr>
          <p:cNvSpPr txBox="1"/>
          <p:nvPr/>
        </p:nvSpPr>
        <p:spPr>
          <a:xfrm>
            <a:off x="8049190" y="4922565"/>
            <a:ext cx="1518285" cy="879475"/>
          </a:xfrm>
          <a:prstGeom prst="rect">
            <a:avLst/>
          </a:prstGeom>
        </p:spPr>
        <p:txBody>
          <a:bodyPr vert="horz" wrap="square" lIns="0" tIns="12700" rIns="0" bIns="0" rtlCol="0">
            <a:spAutoFit/>
          </a:bodyPr>
          <a:lstStyle/>
          <a:p>
            <a:pPr marL="12700" marR="5080" algn="ctr">
              <a:lnSpc>
                <a:spcPct val="100000"/>
              </a:lnSpc>
              <a:spcBef>
                <a:spcPts val="100"/>
              </a:spcBef>
            </a:pPr>
            <a:r>
              <a:rPr sz="1400" spc="-5" dirty="0">
                <a:solidFill>
                  <a:srgbClr val="00339F"/>
                </a:solidFill>
                <a:latin typeface="Arial MT"/>
                <a:cs typeface="Times New Roman" panose="02020603050405020304" pitchFamily="18" charset="0"/>
              </a:rPr>
              <a:t>GDD</a:t>
            </a:r>
            <a:r>
              <a:rPr sz="1400" spc="-45" dirty="0">
                <a:solidFill>
                  <a:srgbClr val="00339F"/>
                </a:solidFill>
                <a:latin typeface="Arial MT"/>
                <a:cs typeface="Times New Roman" panose="02020603050405020304" pitchFamily="18" charset="0"/>
              </a:rPr>
              <a:t> </a:t>
            </a:r>
            <a:r>
              <a:rPr sz="1400" dirty="0">
                <a:solidFill>
                  <a:srgbClr val="00339F"/>
                </a:solidFill>
                <a:latin typeface="Arial MT"/>
                <a:cs typeface="Times New Roman" panose="02020603050405020304" pitchFamily="18" charset="0"/>
              </a:rPr>
              <a:t>Gas</a:t>
            </a:r>
            <a:r>
              <a:rPr sz="1400" spc="-65" dirty="0">
                <a:solidFill>
                  <a:srgbClr val="00339F"/>
                </a:solidFill>
                <a:latin typeface="Arial MT"/>
                <a:cs typeface="Times New Roman" panose="02020603050405020304" pitchFamily="18" charset="0"/>
              </a:rPr>
              <a:t> </a:t>
            </a:r>
            <a:r>
              <a:rPr sz="1400" dirty="0">
                <a:solidFill>
                  <a:srgbClr val="00339F"/>
                </a:solidFill>
                <a:latin typeface="Arial MT"/>
                <a:cs typeface="Times New Roman" panose="02020603050405020304" pitchFamily="18" charset="0"/>
              </a:rPr>
              <a:t>Detector </a:t>
            </a:r>
            <a:r>
              <a:rPr sz="1400" spc="-370" dirty="0">
                <a:solidFill>
                  <a:srgbClr val="00339F"/>
                </a:solidFill>
                <a:latin typeface="Arial MT"/>
                <a:cs typeface="Times New Roman" panose="02020603050405020304" pitchFamily="18" charset="0"/>
              </a:rPr>
              <a:t> </a:t>
            </a:r>
            <a:r>
              <a:rPr sz="1400" spc="-5" dirty="0">
                <a:solidFill>
                  <a:srgbClr val="00339F"/>
                </a:solidFill>
                <a:latin typeface="Arial MT"/>
                <a:cs typeface="Times New Roman" panose="02020603050405020304" pitchFamily="18" charset="0"/>
              </a:rPr>
              <a:t>Development</a:t>
            </a:r>
            <a:r>
              <a:rPr sz="1400" spc="-65" dirty="0">
                <a:solidFill>
                  <a:srgbClr val="00339F"/>
                </a:solidFill>
                <a:latin typeface="Arial MT"/>
                <a:cs typeface="Times New Roman" panose="02020603050405020304" pitchFamily="18" charset="0"/>
              </a:rPr>
              <a:t> </a:t>
            </a:r>
            <a:r>
              <a:rPr sz="1400" dirty="0">
                <a:solidFill>
                  <a:srgbClr val="00339F"/>
                </a:solidFill>
                <a:latin typeface="Arial MT"/>
                <a:cs typeface="Times New Roman" panose="02020603050405020304" pitchFamily="18" charset="0"/>
              </a:rPr>
              <a:t>team </a:t>
            </a:r>
            <a:r>
              <a:rPr sz="1400" spc="-375" dirty="0">
                <a:solidFill>
                  <a:srgbClr val="00339F"/>
                </a:solidFill>
                <a:latin typeface="Arial MT"/>
                <a:cs typeface="Times New Roman" panose="02020603050405020304" pitchFamily="18" charset="0"/>
              </a:rPr>
              <a:t> </a:t>
            </a:r>
            <a:r>
              <a:rPr sz="1400" spc="-5" dirty="0">
                <a:solidFill>
                  <a:srgbClr val="00339F"/>
                </a:solidFill>
                <a:latin typeface="Arial MT"/>
                <a:cs typeface="Times New Roman" panose="02020603050405020304" pitchFamily="18" charset="0"/>
              </a:rPr>
              <a:t>R&amp;D</a:t>
            </a:r>
            <a:r>
              <a:rPr sz="1400" dirty="0">
                <a:solidFill>
                  <a:srgbClr val="00339F"/>
                </a:solidFill>
                <a:latin typeface="Arial MT"/>
                <a:cs typeface="Times New Roman" panose="02020603050405020304" pitchFamily="18" charset="0"/>
              </a:rPr>
              <a:t> on </a:t>
            </a:r>
            <a:r>
              <a:rPr sz="1400" spc="-5" dirty="0">
                <a:solidFill>
                  <a:srgbClr val="00339F"/>
                </a:solidFill>
                <a:latin typeface="Arial MT"/>
                <a:cs typeface="Times New Roman" panose="02020603050405020304" pitchFamily="18" charset="0"/>
              </a:rPr>
              <a:t>MPGD, </a:t>
            </a:r>
            <a:r>
              <a:rPr sz="1400" dirty="0">
                <a:solidFill>
                  <a:srgbClr val="00339F"/>
                </a:solidFill>
                <a:latin typeface="Arial MT"/>
                <a:cs typeface="Times New Roman" panose="02020603050405020304" pitchFamily="18" charset="0"/>
              </a:rPr>
              <a:t> </a:t>
            </a:r>
            <a:r>
              <a:rPr sz="1400" spc="-5" dirty="0">
                <a:solidFill>
                  <a:srgbClr val="00339F"/>
                </a:solidFill>
                <a:latin typeface="Arial MT"/>
                <a:cs typeface="Times New Roman" panose="02020603050405020304" pitchFamily="18" charset="0"/>
              </a:rPr>
              <a:t>RD51</a:t>
            </a:r>
            <a:r>
              <a:rPr sz="1400" spc="-20" dirty="0">
                <a:solidFill>
                  <a:srgbClr val="00339F"/>
                </a:solidFill>
                <a:latin typeface="Arial MT"/>
                <a:cs typeface="Times New Roman" panose="02020603050405020304" pitchFamily="18" charset="0"/>
              </a:rPr>
              <a:t> </a:t>
            </a:r>
            <a:r>
              <a:rPr sz="1400" dirty="0">
                <a:solidFill>
                  <a:srgbClr val="00339F"/>
                </a:solidFill>
                <a:latin typeface="Arial MT"/>
                <a:cs typeface="Times New Roman" panose="02020603050405020304" pitchFamily="18" charset="0"/>
              </a:rPr>
              <a:t>Support</a:t>
            </a:r>
            <a:endParaRPr sz="1400" dirty="0">
              <a:latin typeface="Arial MT"/>
              <a:cs typeface="Times New Roman" panose="02020603050405020304" pitchFamily="18" charset="0"/>
            </a:endParaRPr>
          </a:p>
        </p:txBody>
      </p:sp>
      <p:sp>
        <p:nvSpPr>
          <p:cNvPr id="19" name="object 17">
            <a:extLst>
              <a:ext uri="{FF2B5EF4-FFF2-40B4-BE49-F238E27FC236}">
                <a16:creationId xmlns:a16="http://schemas.microsoft.com/office/drawing/2014/main" id="{D3BE686E-A981-CD3F-D604-563F0C755F53}"/>
              </a:ext>
            </a:extLst>
          </p:cNvPr>
          <p:cNvSpPr txBox="1"/>
          <p:nvPr/>
        </p:nvSpPr>
        <p:spPr>
          <a:xfrm>
            <a:off x="9872149" y="5007275"/>
            <a:ext cx="1811655" cy="879475"/>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00339F"/>
                </a:solidFill>
                <a:latin typeface="Arial MT"/>
                <a:cs typeface="Arial MT"/>
              </a:rPr>
              <a:t>Strategic </a:t>
            </a:r>
            <a:r>
              <a:rPr sz="1400" spc="-5" dirty="0">
                <a:solidFill>
                  <a:srgbClr val="00339F"/>
                </a:solidFill>
                <a:latin typeface="Arial MT"/>
                <a:cs typeface="Arial MT"/>
              </a:rPr>
              <a:t>R&amp;D </a:t>
            </a:r>
            <a:r>
              <a:rPr sz="1400" dirty="0">
                <a:solidFill>
                  <a:srgbClr val="00339F"/>
                </a:solidFill>
                <a:latin typeface="Arial MT"/>
                <a:cs typeface="Arial MT"/>
              </a:rPr>
              <a:t>on </a:t>
            </a:r>
            <a:r>
              <a:rPr sz="1400" spc="5" dirty="0">
                <a:solidFill>
                  <a:srgbClr val="00339F"/>
                </a:solidFill>
                <a:latin typeface="Arial MT"/>
                <a:cs typeface="Arial MT"/>
              </a:rPr>
              <a:t> </a:t>
            </a:r>
            <a:r>
              <a:rPr sz="1400" dirty="0">
                <a:solidFill>
                  <a:srgbClr val="00339F"/>
                </a:solidFill>
                <a:latin typeface="Arial MT"/>
                <a:cs typeface="Arial MT"/>
              </a:rPr>
              <a:t>MPGD</a:t>
            </a:r>
            <a:r>
              <a:rPr sz="1400" spc="-50" dirty="0">
                <a:solidFill>
                  <a:srgbClr val="00339F"/>
                </a:solidFill>
                <a:latin typeface="Arial MT"/>
                <a:cs typeface="Arial MT"/>
              </a:rPr>
              <a:t> </a:t>
            </a:r>
            <a:r>
              <a:rPr sz="1400" dirty="0">
                <a:solidFill>
                  <a:srgbClr val="00339F"/>
                </a:solidFill>
                <a:latin typeface="Arial MT"/>
                <a:cs typeface="Arial MT"/>
              </a:rPr>
              <a:t>(large</a:t>
            </a:r>
            <a:r>
              <a:rPr sz="1400" spc="-55" dirty="0">
                <a:solidFill>
                  <a:srgbClr val="00339F"/>
                </a:solidFill>
                <a:latin typeface="Arial MT"/>
                <a:cs typeface="Arial MT"/>
              </a:rPr>
              <a:t> </a:t>
            </a:r>
            <a:r>
              <a:rPr sz="1400" spc="-5" dirty="0">
                <a:solidFill>
                  <a:srgbClr val="00339F"/>
                </a:solidFill>
                <a:latin typeface="Arial MT"/>
                <a:cs typeface="Arial MT"/>
              </a:rPr>
              <a:t>systems, </a:t>
            </a:r>
            <a:r>
              <a:rPr sz="1400" spc="-375" dirty="0">
                <a:solidFill>
                  <a:srgbClr val="00339F"/>
                </a:solidFill>
                <a:latin typeface="Arial MT"/>
                <a:cs typeface="Arial MT"/>
              </a:rPr>
              <a:t> </a:t>
            </a:r>
            <a:r>
              <a:rPr sz="1400" spc="-5" dirty="0">
                <a:solidFill>
                  <a:srgbClr val="00339F"/>
                </a:solidFill>
                <a:latin typeface="Arial MT"/>
                <a:cs typeface="Arial MT"/>
              </a:rPr>
              <a:t>novel </a:t>
            </a:r>
            <a:r>
              <a:rPr sz="1400" dirty="0">
                <a:solidFill>
                  <a:srgbClr val="00339F"/>
                </a:solidFill>
                <a:latin typeface="Arial MT"/>
                <a:cs typeface="Arial MT"/>
              </a:rPr>
              <a:t>solution, </a:t>
            </a:r>
            <a:r>
              <a:rPr sz="1400" spc="5" dirty="0">
                <a:solidFill>
                  <a:srgbClr val="00339F"/>
                </a:solidFill>
                <a:latin typeface="Arial MT"/>
                <a:cs typeface="Arial MT"/>
              </a:rPr>
              <a:t> </a:t>
            </a:r>
            <a:r>
              <a:rPr sz="1400" spc="-5" dirty="0">
                <a:solidFill>
                  <a:srgbClr val="00339F"/>
                </a:solidFill>
                <a:latin typeface="Arial MT"/>
                <a:cs typeface="Arial MT"/>
              </a:rPr>
              <a:t>framework</a:t>
            </a:r>
            <a:r>
              <a:rPr sz="1400" spc="-45" dirty="0">
                <a:solidFill>
                  <a:srgbClr val="00339F"/>
                </a:solidFill>
                <a:latin typeface="Arial MT"/>
                <a:cs typeface="Arial MT"/>
              </a:rPr>
              <a:t> </a:t>
            </a:r>
            <a:r>
              <a:rPr sz="1400" dirty="0">
                <a:solidFill>
                  <a:srgbClr val="00339F"/>
                </a:solidFill>
                <a:latin typeface="Arial MT"/>
                <a:cs typeface="Arial MT"/>
              </a:rPr>
              <a:t>and</a:t>
            </a:r>
            <a:r>
              <a:rPr sz="1400" spc="-30" dirty="0">
                <a:solidFill>
                  <a:srgbClr val="00339F"/>
                </a:solidFill>
                <a:latin typeface="Arial MT"/>
                <a:cs typeface="Arial MT"/>
              </a:rPr>
              <a:t> </a:t>
            </a:r>
            <a:r>
              <a:rPr sz="1400" dirty="0">
                <a:solidFill>
                  <a:srgbClr val="00339F"/>
                </a:solidFill>
                <a:latin typeface="Arial MT"/>
                <a:cs typeface="Arial MT"/>
              </a:rPr>
              <a:t>tools)</a:t>
            </a:r>
            <a:endParaRPr sz="1400">
              <a:latin typeface="Arial MT"/>
              <a:cs typeface="Arial MT"/>
            </a:endParaRPr>
          </a:p>
        </p:txBody>
      </p:sp>
      <p:grpSp>
        <p:nvGrpSpPr>
          <p:cNvPr id="20" name="object 18">
            <a:extLst>
              <a:ext uri="{FF2B5EF4-FFF2-40B4-BE49-F238E27FC236}">
                <a16:creationId xmlns:a16="http://schemas.microsoft.com/office/drawing/2014/main" id="{34667804-4E20-C2C8-8298-EF8EC82D7E48}"/>
              </a:ext>
            </a:extLst>
          </p:cNvPr>
          <p:cNvGrpSpPr/>
          <p:nvPr/>
        </p:nvGrpSpPr>
        <p:grpSpPr>
          <a:xfrm>
            <a:off x="5335709" y="4074459"/>
            <a:ext cx="1614170" cy="889000"/>
            <a:chOff x="5273040" y="4344923"/>
            <a:chExt cx="1614170" cy="889000"/>
          </a:xfrm>
        </p:grpSpPr>
        <p:pic>
          <p:nvPicPr>
            <p:cNvPr id="21" name="object 19">
              <a:extLst>
                <a:ext uri="{FF2B5EF4-FFF2-40B4-BE49-F238E27FC236}">
                  <a16:creationId xmlns:a16="http://schemas.microsoft.com/office/drawing/2014/main" id="{8994A35A-5195-4F23-6774-1BB14CDF6A39}"/>
                </a:ext>
              </a:extLst>
            </p:cNvPr>
            <p:cNvPicPr/>
            <p:nvPr/>
          </p:nvPicPr>
          <p:blipFill>
            <a:blip r:embed="rId12" cstate="print"/>
            <a:stretch>
              <a:fillRect/>
            </a:stretch>
          </p:blipFill>
          <p:spPr>
            <a:xfrm>
              <a:off x="5273040" y="4344923"/>
              <a:ext cx="1613915" cy="888491"/>
            </a:xfrm>
            <a:prstGeom prst="rect">
              <a:avLst/>
            </a:prstGeom>
          </p:spPr>
        </p:pic>
        <p:pic>
          <p:nvPicPr>
            <p:cNvPr id="22" name="object 20">
              <a:extLst>
                <a:ext uri="{FF2B5EF4-FFF2-40B4-BE49-F238E27FC236}">
                  <a16:creationId xmlns:a16="http://schemas.microsoft.com/office/drawing/2014/main" id="{C562C358-E44A-D6F9-E40F-927796B802EB}"/>
                </a:ext>
              </a:extLst>
            </p:cNvPr>
            <p:cNvPicPr/>
            <p:nvPr/>
          </p:nvPicPr>
          <p:blipFill>
            <a:blip r:embed="rId13" cstate="print"/>
            <a:stretch>
              <a:fillRect/>
            </a:stretch>
          </p:blipFill>
          <p:spPr>
            <a:xfrm>
              <a:off x="6022848" y="4390643"/>
              <a:ext cx="810768" cy="472440"/>
            </a:xfrm>
            <a:prstGeom prst="rect">
              <a:avLst/>
            </a:prstGeom>
          </p:spPr>
        </p:pic>
      </p:grpSp>
      <p:sp>
        <p:nvSpPr>
          <p:cNvPr id="23" name="object 21">
            <a:extLst>
              <a:ext uri="{FF2B5EF4-FFF2-40B4-BE49-F238E27FC236}">
                <a16:creationId xmlns:a16="http://schemas.microsoft.com/office/drawing/2014/main" id="{B3DB7E05-16FF-6C80-4F55-0FFAE285797D}"/>
              </a:ext>
            </a:extLst>
          </p:cNvPr>
          <p:cNvSpPr txBox="1"/>
          <p:nvPr/>
        </p:nvSpPr>
        <p:spPr>
          <a:xfrm>
            <a:off x="5345234" y="5014844"/>
            <a:ext cx="1555115" cy="24002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00339F"/>
                </a:solidFill>
                <a:latin typeface="Arial MT"/>
                <a:cs typeface="Arial MT"/>
              </a:rPr>
              <a:t>Irra</a:t>
            </a:r>
            <a:r>
              <a:rPr sz="1400" spc="-5" dirty="0">
                <a:solidFill>
                  <a:srgbClr val="00339F"/>
                </a:solidFill>
                <a:latin typeface="Arial MT"/>
                <a:cs typeface="Arial MT"/>
              </a:rPr>
              <a:t>d</a:t>
            </a:r>
            <a:r>
              <a:rPr sz="1400" dirty="0">
                <a:solidFill>
                  <a:srgbClr val="00339F"/>
                </a:solidFill>
                <a:latin typeface="Arial MT"/>
                <a:cs typeface="Arial MT"/>
              </a:rPr>
              <a:t>ia</a:t>
            </a:r>
            <a:r>
              <a:rPr sz="1400" spc="-10" dirty="0">
                <a:solidFill>
                  <a:srgbClr val="00339F"/>
                </a:solidFill>
                <a:latin typeface="Arial MT"/>
                <a:cs typeface="Arial MT"/>
              </a:rPr>
              <a:t>t</a:t>
            </a:r>
            <a:r>
              <a:rPr sz="1400" dirty="0">
                <a:solidFill>
                  <a:srgbClr val="00339F"/>
                </a:solidFill>
                <a:latin typeface="Arial MT"/>
                <a:cs typeface="Arial MT"/>
              </a:rPr>
              <a:t>ion</a:t>
            </a:r>
            <a:r>
              <a:rPr sz="1400" spc="-50" dirty="0">
                <a:solidFill>
                  <a:srgbClr val="00339F"/>
                </a:solidFill>
                <a:latin typeface="Arial MT"/>
                <a:cs typeface="Arial MT"/>
              </a:rPr>
              <a:t> </a:t>
            </a:r>
            <a:r>
              <a:rPr sz="1400" spc="-10" dirty="0">
                <a:solidFill>
                  <a:srgbClr val="00339F"/>
                </a:solidFill>
                <a:latin typeface="Arial MT"/>
                <a:cs typeface="Arial MT"/>
              </a:rPr>
              <a:t>F</a:t>
            </a:r>
            <a:r>
              <a:rPr sz="1400" dirty="0">
                <a:solidFill>
                  <a:srgbClr val="00339F"/>
                </a:solidFill>
                <a:latin typeface="Arial MT"/>
                <a:cs typeface="Arial MT"/>
              </a:rPr>
              <a:t>acili</a:t>
            </a:r>
            <a:r>
              <a:rPr sz="1400" spc="5" dirty="0">
                <a:solidFill>
                  <a:srgbClr val="00339F"/>
                </a:solidFill>
                <a:latin typeface="Arial MT"/>
                <a:cs typeface="Arial MT"/>
              </a:rPr>
              <a:t>t</a:t>
            </a:r>
            <a:r>
              <a:rPr sz="1400" dirty="0">
                <a:solidFill>
                  <a:srgbClr val="00339F"/>
                </a:solidFill>
                <a:latin typeface="Arial MT"/>
                <a:cs typeface="Arial MT"/>
              </a:rPr>
              <a:t>i</a:t>
            </a:r>
            <a:r>
              <a:rPr sz="1400" spc="-15" dirty="0">
                <a:solidFill>
                  <a:srgbClr val="00339F"/>
                </a:solidFill>
                <a:latin typeface="Arial MT"/>
                <a:cs typeface="Arial MT"/>
              </a:rPr>
              <a:t>e</a:t>
            </a:r>
            <a:r>
              <a:rPr sz="1400" dirty="0">
                <a:solidFill>
                  <a:srgbClr val="00339F"/>
                </a:solidFill>
                <a:latin typeface="Arial MT"/>
                <a:cs typeface="Arial MT"/>
              </a:rPr>
              <a:t>s</a:t>
            </a:r>
            <a:endParaRPr sz="1400">
              <a:latin typeface="Arial MT"/>
              <a:cs typeface="Arial MT"/>
            </a:endParaRPr>
          </a:p>
        </p:txBody>
      </p:sp>
      <p:sp>
        <p:nvSpPr>
          <p:cNvPr id="24" name="object 22">
            <a:extLst>
              <a:ext uri="{FF2B5EF4-FFF2-40B4-BE49-F238E27FC236}">
                <a16:creationId xmlns:a16="http://schemas.microsoft.com/office/drawing/2014/main" id="{CD13EF89-FC87-4ECA-4038-30A794D37859}"/>
              </a:ext>
            </a:extLst>
          </p:cNvPr>
          <p:cNvSpPr txBox="1"/>
          <p:nvPr/>
        </p:nvSpPr>
        <p:spPr>
          <a:xfrm>
            <a:off x="370713" y="753950"/>
            <a:ext cx="5652135"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00339F"/>
                </a:solidFill>
                <a:latin typeface="Calibri"/>
                <a:cs typeface="Calibri"/>
              </a:rPr>
              <a:t>Technological</a:t>
            </a:r>
            <a:r>
              <a:rPr sz="1800" spc="10" dirty="0">
                <a:solidFill>
                  <a:srgbClr val="00339F"/>
                </a:solidFill>
                <a:latin typeface="Calibri"/>
                <a:cs typeface="Calibri"/>
              </a:rPr>
              <a:t> </a:t>
            </a:r>
            <a:r>
              <a:rPr sz="1800" spc="-5" dirty="0">
                <a:solidFill>
                  <a:srgbClr val="00339F"/>
                </a:solidFill>
                <a:latin typeface="Calibri"/>
                <a:cs typeface="Calibri"/>
              </a:rPr>
              <a:t>developments </a:t>
            </a:r>
            <a:r>
              <a:rPr sz="1800" spc="-10" dirty="0">
                <a:solidFill>
                  <a:srgbClr val="00339F"/>
                </a:solidFill>
                <a:latin typeface="Calibri"/>
                <a:cs typeface="Calibri"/>
              </a:rPr>
              <a:t>often</a:t>
            </a:r>
            <a:r>
              <a:rPr sz="1800" spc="10" dirty="0">
                <a:solidFill>
                  <a:srgbClr val="00339F"/>
                </a:solidFill>
                <a:latin typeface="Calibri"/>
                <a:cs typeface="Calibri"/>
              </a:rPr>
              <a:t> </a:t>
            </a:r>
            <a:r>
              <a:rPr sz="1800" spc="-5" dirty="0">
                <a:solidFill>
                  <a:srgbClr val="00339F"/>
                </a:solidFill>
                <a:latin typeface="Calibri"/>
                <a:cs typeface="Calibri"/>
              </a:rPr>
              <a:t>need</a:t>
            </a:r>
            <a:r>
              <a:rPr sz="1800" spc="15" dirty="0">
                <a:solidFill>
                  <a:srgbClr val="00339F"/>
                </a:solidFill>
                <a:latin typeface="Calibri"/>
                <a:cs typeface="Calibri"/>
              </a:rPr>
              <a:t> </a:t>
            </a:r>
            <a:r>
              <a:rPr sz="1800" spc="-10" dirty="0">
                <a:solidFill>
                  <a:srgbClr val="00339F"/>
                </a:solidFill>
                <a:latin typeface="Calibri"/>
                <a:cs typeface="Calibri"/>
              </a:rPr>
              <a:t>large</a:t>
            </a:r>
            <a:r>
              <a:rPr sz="1800" spc="-5" dirty="0">
                <a:solidFill>
                  <a:srgbClr val="00339F"/>
                </a:solidFill>
                <a:latin typeface="Calibri"/>
                <a:cs typeface="Calibri"/>
              </a:rPr>
              <a:t> </a:t>
            </a:r>
            <a:r>
              <a:rPr sz="1800" spc="-10" dirty="0">
                <a:solidFill>
                  <a:srgbClr val="00339F"/>
                </a:solidFill>
                <a:latin typeface="Calibri"/>
                <a:cs typeface="Calibri"/>
              </a:rPr>
              <a:t>infrastructures</a:t>
            </a:r>
            <a:endParaRPr sz="1800" dirty="0">
              <a:latin typeface="Calibri"/>
              <a:cs typeface="Calibri"/>
            </a:endParaRPr>
          </a:p>
        </p:txBody>
      </p:sp>
      <p:sp>
        <p:nvSpPr>
          <p:cNvPr id="25" name="object 23">
            <a:extLst>
              <a:ext uri="{FF2B5EF4-FFF2-40B4-BE49-F238E27FC236}">
                <a16:creationId xmlns:a16="http://schemas.microsoft.com/office/drawing/2014/main" id="{05B15F44-3B94-1B40-F2C1-5259B5C28295}"/>
              </a:ext>
            </a:extLst>
          </p:cNvPr>
          <p:cNvSpPr txBox="1"/>
          <p:nvPr/>
        </p:nvSpPr>
        <p:spPr>
          <a:xfrm>
            <a:off x="2902642" y="3305454"/>
            <a:ext cx="3605529" cy="444352"/>
          </a:xfrm>
          <a:prstGeom prst="rect">
            <a:avLst/>
          </a:prstGeom>
          <a:solidFill>
            <a:srgbClr val="00329E"/>
          </a:solidFill>
        </p:spPr>
        <p:txBody>
          <a:bodyPr vert="horz" wrap="square" lIns="0" tIns="13335" rIns="0" bIns="0" rtlCol="0">
            <a:spAutoFit/>
          </a:bodyPr>
          <a:lstStyle/>
          <a:p>
            <a:pPr marL="95250" marR="5080" indent="-95250" algn="ctr">
              <a:lnSpc>
                <a:spcPct val="100000"/>
              </a:lnSpc>
              <a:spcBef>
                <a:spcPts val="105"/>
              </a:spcBef>
            </a:pPr>
            <a:r>
              <a:rPr sz="1400" dirty="0">
                <a:solidFill>
                  <a:srgbClr val="FFFF00"/>
                </a:solidFill>
                <a:latin typeface="Arial MT"/>
                <a:cs typeface="Arial MT"/>
              </a:rPr>
              <a:t>MPGD</a:t>
            </a:r>
            <a:r>
              <a:rPr sz="1400" spc="-25" dirty="0">
                <a:solidFill>
                  <a:srgbClr val="FFFF00"/>
                </a:solidFill>
                <a:latin typeface="Arial MT"/>
                <a:cs typeface="Arial MT"/>
              </a:rPr>
              <a:t> </a:t>
            </a:r>
            <a:r>
              <a:rPr sz="1400" dirty="0">
                <a:solidFill>
                  <a:srgbClr val="FFFF00"/>
                </a:solidFill>
                <a:latin typeface="Arial MT"/>
                <a:cs typeface="Arial MT"/>
              </a:rPr>
              <a:t>technologies</a:t>
            </a:r>
            <a:r>
              <a:rPr sz="1400" spc="-50" dirty="0">
                <a:solidFill>
                  <a:srgbClr val="FFFF00"/>
                </a:solidFill>
                <a:latin typeface="Arial MT"/>
                <a:cs typeface="Arial MT"/>
              </a:rPr>
              <a:t> </a:t>
            </a:r>
            <a:r>
              <a:rPr sz="1400" dirty="0">
                <a:solidFill>
                  <a:srgbClr val="FFFF00"/>
                </a:solidFill>
                <a:latin typeface="Arial MT"/>
                <a:cs typeface="Arial MT"/>
              </a:rPr>
              <a:t>spread</a:t>
            </a:r>
            <a:r>
              <a:rPr sz="1400" spc="-50" dirty="0">
                <a:solidFill>
                  <a:srgbClr val="FFFF00"/>
                </a:solidFill>
                <a:latin typeface="Arial MT"/>
                <a:cs typeface="Arial MT"/>
              </a:rPr>
              <a:t> </a:t>
            </a:r>
            <a:r>
              <a:rPr sz="1400" spc="-5" dirty="0">
                <a:solidFill>
                  <a:srgbClr val="FFFF00"/>
                </a:solidFill>
                <a:latin typeface="Arial MT"/>
                <a:cs typeface="Arial MT"/>
              </a:rPr>
              <a:t>over</a:t>
            </a:r>
            <a:r>
              <a:rPr lang="en-US" sz="1400" spc="-5" dirty="0">
                <a:solidFill>
                  <a:srgbClr val="FFFF00"/>
                </a:solidFill>
                <a:latin typeface="Arial MT"/>
                <a:cs typeface="Arial MT"/>
              </a:rPr>
              <a:t> LHC </a:t>
            </a:r>
            <a:r>
              <a:rPr sz="1400" spc="-5" dirty="0">
                <a:solidFill>
                  <a:srgbClr val="FFFF00"/>
                </a:solidFill>
                <a:latin typeface="Arial MT"/>
                <a:cs typeface="Arial MT"/>
              </a:rPr>
              <a:t>experiments </a:t>
            </a:r>
            <a:r>
              <a:rPr sz="1400" spc="-375" dirty="0">
                <a:solidFill>
                  <a:srgbClr val="FFFF00"/>
                </a:solidFill>
                <a:latin typeface="Arial MT"/>
                <a:cs typeface="Arial MT"/>
              </a:rPr>
              <a:t> </a:t>
            </a:r>
            <a:r>
              <a:rPr sz="1400" spc="-5" dirty="0">
                <a:solidFill>
                  <a:srgbClr val="FFFF00"/>
                </a:solidFill>
                <a:latin typeface="Arial MT"/>
                <a:cs typeface="Arial MT"/>
              </a:rPr>
              <a:t>(existing</a:t>
            </a:r>
            <a:r>
              <a:rPr sz="1400" spc="-25" dirty="0">
                <a:solidFill>
                  <a:srgbClr val="FFFF00"/>
                </a:solidFill>
                <a:latin typeface="Arial MT"/>
                <a:cs typeface="Arial MT"/>
              </a:rPr>
              <a:t> </a:t>
            </a:r>
            <a:r>
              <a:rPr sz="1400" dirty="0">
                <a:solidFill>
                  <a:srgbClr val="FFFF00"/>
                </a:solidFill>
                <a:latin typeface="Arial MT"/>
                <a:cs typeface="Arial MT"/>
              </a:rPr>
              <a:t>or</a:t>
            </a:r>
            <a:r>
              <a:rPr sz="1400" spc="-20" dirty="0">
                <a:solidFill>
                  <a:srgbClr val="FFFF00"/>
                </a:solidFill>
                <a:latin typeface="Arial MT"/>
                <a:cs typeface="Arial MT"/>
              </a:rPr>
              <a:t> </a:t>
            </a:r>
            <a:r>
              <a:rPr sz="1400" dirty="0">
                <a:solidFill>
                  <a:srgbClr val="FFFF00"/>
                </a:solidFill>
                <a:latin typeface="Arial MT"/>
                <a:cs typeface="Arial MT"/>
              </a:rPr>
              <a:t>planned)</a:t>
            </a:r>
          </a:p>
        </p:txBody>
      </p:sp>
      <p:pic>
        <p:nvPicPr>
          <p:cNvPr id="26" name="object 24">
            <a:extLst>
              <a:ext uri="{FF2B5EF4-FFF2-40B4-BE49-F238E27FC236}">
                <a16:creationId xmlns:a16="http://schemas.microsoft.com/office/drawing/2014/main" id="{DB23D684-0D4D-2F80-FA7F-46FE787352EA}"/>
              </a:ext>
            </a:extLst>
          </p:cNvPr>
          <p:cNvPicPr/>
          <p:nvPr/>
        </p:nvPicPr>
        <p:blipFill>
          <a:blip r:embed="rId14" cstate="print"/>
          <a:stretch>
            <a:fillRect/>
          </a:stretch>
        </p:blipFill>
        <p:spPr>
          <a:xfrm>
            <a:off x="2358498" y="1008868"/>
            <a:ext cx="4563291" cy="2151907"/>
          </a:xfrm>
          <a:prstGeom prst="rect">
            <a:avLst/>
          </a:prstGeom>
        </p:spPr>
      </p:pic>
      <p:pic>
        <p:nvPicPr>
          <p:cNvPr id="27" name="object 25">
            <a:extLst>
              <a:ext uri="{FF2B5EF4-FFF2-40B4-BE49-F238E27FC236}">
                <a16:creationId xmlns:a16="http://schemas.microsoft.com/office/drawing/2014/main" id="{9AABF121-F769-E74A-84C3-67E9218CA7C2}"/>
              </a:ext>
            </a:extLst>
          </p:cNvPr>
          <p:cNvPicPr/>
          <p:nvPr/>
        </p:nvPicPr>
        <p:blipFill>
          <a:blip r:embed="rId15" cstate="print"/>
          <a:stretch>
            <a:fillRect/>
          </a:stretch>
        </p:blipFill>
        <p:spPr>
          <a:xfrm>
            <a:off x="3752272" y="4092747"/>
            <a:ext cx="1508760" cy="890016"/>
          </a:xfrm>
          <a:prstGeom prst="rect">
            <a:avLst/>
          </a:prstGeom>
        </p:spPr>
      </p:pic>
      <p:sp>
        <p:nvSpPr>
          <p:cNvPr id="28" name="object 26">
            <a:extLst>
              <a:ext uri="{FF2B5EF4-FFF2-40B4-BE49-F238E27FC236}">
                <a16:creationId xmlns:a16="http://schemas.microsoft.com/office/drawing/2014/main" id="{8F158071-D2B7-80C0-03DC-D7BDC16DAEB3}"/>
              </a:ext>
            </a:extLst>
          </p:cNvPr>
          <p:cNvSpPr txBox="1"/>
          <p:nvPr/>
        </p:nvSpPr>
        <p:spPr>
          <a:xfrm>
            <a:off x="3997383" y="4988606"/>
            <a:ext cx="1100455" cy="453390"/>
          </a:xfrm>
          <a:prstGeom prst="rect">
            <a:avLst/>
          </a:prstGeom>
        </p:spPr>
        <p:txBody>
          <a:bodyPr vert="horz" wrap="square" lIns="0" tIns="12700" rIns="0" bIns="0" rtlCol="0">
            <a:spAutoFit/>
          </a:bodyPr>
          <a:lstStyle/>
          <a:p>
            <a:pPr marL="12700" marR="5080">
              <a:lnSpc>
                <a:spcPct val="100000"/>
              </a:lnSpc>
              <a:spcBef>
                <a:spcPts val="100"/>
              </a:spcBef>
            </a:pPr>
            <a:r>
              <a:rPr sz="1400" spc="-5" dirty="0">
                <a:solidFill>
                  <a:srgbClr val="00339F"/>
                </a:solidFill>
                <a:latin typeface="Arial MT"/>
                <a:cs typeface="Arial MT"/>
              </a:rPr>
              <a:t>Thin</a:t>
            </a:r>
            <a:r>
              <a:rPr sz="1400" spc="-50" dirty="0">
                <a:solidFill>
                  <a:srgbClr val="00339F"/>
                </a:solidFill>
                <a:latin typeface="Arial MT"/>
                <a:cs typeface="Arial MT"/>
              </a:rPr>
              <a:t> </a:t>
            </a:r>
            <a:r>
              <a:rPr sz="1400" spc="-5" dirty="0">
                <a:solidFill>
                  <a:srgbClr val="00339F"/>
                </a:solidFill>
                <a:latin typeface="Arial MT"/>
                <a:cs typeface="Arial MT"/>
              </a:rPr>
              <a:t>Film</a:t>
            </a:r>
            <a:r>
              <a:rPr sz="1400" spc="-40" dirty="0">
                <a:solidFill>
                  <a:srgbClr val="00339F"/>
                </a:solidFill>
                <a:latin typeface="Arial MT"/>
                <a:cs typeface="Arial MT"/>
              </a:rPr>
              <a:t> </a:t>
            </a:r>
            <a:r>
              <a:rPr sz="1400" dirty="0">
                <a:solidFill>
                  <a:srgbClr val="00339F"/>
                </a:solidFill>
                <a:latin typeface="Arial MT"/>
                <a:cs typeface="Arial MT"/>
              </a:rPr>
              <a:t>and </a:t>
            </a:r>
            <a:r>
              <a:rPr sz="1400" spc="-375" dirty="0">
                <a:solidFill>
                  <a:srgbClr val="00339F"/>
                </a:solidFill>
                <a:latin typeface="Arial MT"/>
                <a:cs typeface="Arial MT"/>
              </a:rPr>
              <a:t> </a:t>
            </a:r>
            <a:r>
              <a:rPr sz="1400" dirty="0">
                <a:solidFill>
                  <a:srgbClr val="00339F"/>
                </a:solidFill>
                <a:latin typeface="Arial MT"/>
                <a:cs typeface="Arial MT"/>
              </a:rPr>
              <a:t>Glass</a:t>
            </a:r>
            <a:r>
              <a:rPr sz="1400" spc="-45" dirty="0">
                <a:solidFill>
                  <a:srgbClr val="00339F"/>
                </a:solidFill>
                <a:latin typeface="Arial MT"/>
                <a:cs typeface="Arial MT"/>
              </a:rPr>
              <a:t> </a:t>
            </a:r>
            <a:r>
              <a:rPr sz="1400" dirty="0">
                <a:solidFill>
                  <a:srgbClr val="00339F"/>
                </a:solidFill>
                <a:latin typeface="Arial MT"/>
                <a:cs typeface="Arial MT"/>
              </a:rPr>
              <a:t>lab</a:t>
            </a:r>
            <a:endParaRPr sz="1400">
              <a:latin typeface="Arial MT"/>
              <a:cs typeface="Arial MT"/>
            </a:endParaRPr>
          </a:p>
        </p:txBody>
      </p:sp>
      <p:grpSp>
        <p:nvGrpSpPr>
          <p:cNvPr id="29" name="object 27">
            <a:extLst>
              <a:ext uri="{FF2B5EF4-FFF2-40B4-BE49-F238E27FC236}">
                <a16:creationId xmlns:a16="http://schemas.microsoft.com/office/drawing/2014/main" id="{56F975F5-74AE-A4D0-2585-D7F9A43E4600}"/>
              </a:ext>
            </a:extLst>
          </p:cNvPr>
          <p:cNvGrpSpPr/>
          <p:nvPr/>
        </p:nvGrpSpPr>
        <p:grpSpPr>
          <a:xfrm>
            <a:off x="7041064" y="4080556"/>
            <a:ext cx="1118870" cy="847725"/>
            <a:chOff x="6978395" y="4351020"/>
            <a:chExt cx="1118870" cy="847725"/>
          </a:xfrm>
        </p:grpSpPr>
        <p:sp>
          <p:nvSpPr>
            <p:cNvPr id="30" name="object 28">
              <a:extLst>
                <a:ext uri="{FF2B5EF4-FFF2-40B4-BE49-F238E27FC236}">
                  <a16:creationId xmlns:a16="http://schemas.microsoft.com/office/drawing/2014/main" id="{FBEE2EFF-04C4-0F08-F89C-C7FBEBDFEEC9}"/>
                </a:ext>
              </a:extLst>
            </p:cNvPr>
            <p:cNvSpPr/>
            <p:nvPr/>
          </p:nvSpPr>
          <p:spPr>
            <a:xfrm>
              <a:off x="6984491" y="4357116"/>
              <a:ext cx="1106805" cy="835660"/>
            </a:xfrm>
            <a:custGeom>
              <a:avLst/>
              <a:gdLst/>
              <a:ahLst/>
              <a:cxnLst/>
              <a:rect l="l" t="t" r="r" b="b"/>
              <a:pathLst>
                <a:path w="1106804" h="835660">
                  <a:moveTo>
                    <a:pt x="967231" y="0"/>
                  </a:moveTo>
                  <a:lnTo>
                    <a:pt x="139191" y="0"/>
                  </a:lnTo>
                  <a:lnTo>
                    <a:pt x="95211" y="7099"/>
                  </a:lnTo>
                  <a:lnTo>
                    <a:pt x="57003" y="26867"/>
                  </a:lnTo>
                  <a:lnTo>
                    <a:pt x="26867" y="57003"/>
                  </a:lnTo>
                  <a:lnTo>
                    <a:pt x="7099" y="95211"/>
                  </a:lnTo>
                  <a:lnTo>
                    <a:pt x="0" y="139191"/>
                  </a:lnTo>
                  <a:lnTo>
                    <a:pt x="0" y="695959"/>
                  </a:lnTo>
                  <a:lnTo>
                    <a:pt x="7099" y="739940"/>
                  </a:lnTo>
                  <a:lnTo>
                    <a:pt x="26867" y="778148"/>
                  </a:lnTo>
                  <a:lnTo>
                    <a:pt x="57003" y="808284"/>
                  </a:lnTo>
                  <a:lnTo>
                    <a:pt x="95211" y="828052"/>
                  </a:lnTo>
                  <a:lnTo>
                    <a:pt x="139191" y="835151"/>
                  </a:lnTo>
                  <a:lnTo>
                    <a:pt x="967231" y="835151"/>
                  </a:lnTo>
                  <a:lnTo>
                    <a:pt x="1011212" y="828052"/>
                  </a:lnTo>
                  <a:lnTo>
                    <a:pt x="1049420" y="808284"/>
                  </a:lnTo>
                  <a:lnTo>
                    <a:pt x="1079556" y="778148"/>
                  </a:lnTo>
                  <a:lnTo>
                    <a:pt x="1099324" y="739940"/>
                  </a:lnTo>
                  <a:lnTo>
                    <a:pt x="1106424" y="695959"/>
                  </a:lnTo>
                  <a:lnTo>
                    <a:pt x="1106424" y="139191"/>
                  </a:lnTo>
                  <a:lnTo>
                    <a:pt x="1099324" y="95211"/>
                  </a:lnTo>
                  <a:lnTo>
                    <a:pt x="1079556" y="57003"/>
                  </a:lnTo>
                  <a:lnTo>
                    <a:pt x="1049420" y="26867"/>
                  </a:lnTo>
                  <a:lnTo>
                    <a:pt x="1011212" y="7099"/>
                  </a:lnTo>
                  <a:lnTo>
                    <a:pt x="967231" y="0"/>
                  </a:lnTo>
                  <a:close/>
                </a:path>
              </a:pathLst>
            </a:custGeom>
            <a:solidFill>
              <a:srgbClr val="00339F"/>
            </a:solidFill>
          </p:spPr>
          <p:txBody>
            <a:bodyPr wrap="square" lIns="0" tIns="0" rIns="0" bIns="0" rtlCol="0"/>
            <a:lstStyle/>
            <a:p>
              <a:endParaRPr/>
            </a:p>
          </p:txBody>
        </p:sp>
        <p:sp>
          <p:nvSpPr>
            <p:cNvPr id="31" name="object 29">
              <a:extLst>
                <a:ext uri="{FF2B5EF4-FFF2-40B4-BE49-F238E27FC236}">
                  <a16:creationId xmlns:a16="http://schemas.microsoft.com/office/drawing/2014/main" id="{9645912C-E4F4-DBD6-A77E-6D899243CE59}"/>
                </a:ext>
              </a:extLst>
            </p:cNvPr>
            <p:cNvSpPr/>
            <p:nvPr/>
          </p:nvSpPr>
          <p:spPr>
            <a:xfrm>
              <a:off x="6984491" y="4357116"/>
              <a:ext cx="1106805" cy="835660"/>
            </a:xfrm>
            <a:custGeom>
              <a:avLst/>
              <a:gdLst/>
              <a:ahLst/>
              <a:cxnLst/>
              <a:rect l="l" t="t" r="r" b="b"/>
              <a:pathLst>
                <a:path w="1106804" h="835660">
                  <a:moveTo>
                    <a:pt x="0" y="139191"/>
                  </a:moveTo>
                  <a:lnTo>
                    <a:pt x="7099" y="95211"/>
                  </a:lnTo>
                  <a:lnTo>
                    <a:pt x="26867" y="57003"/>
                  </a:lnTo>
                  <a:lnTo>
                    <a:pt x="57003" y="26867"/>
                  </a:lnTo>
                  <a:lnTo>
                    <a:pt x="95211" y="7099"/>
                  </a:lnTo>
                  <a:lnTo>
                    <a:pt x="139191" y="0"/>
                  </a:lnTo>
                  <a:lnTo>
                    <a:pt x="967231" y="0"/>
                  </a:lnTo>
                  <a:lnTo>
                    <a:pt x="1011212" y="7099"/>
                  </a:lnTo>
                  <a:lnTo>
                    <a:pt x="1049420" y="26867"/>
                  </a:lnTo>
                  <a:lnTo>
                    <a:pt x="1079556" y="57003"/>
                  </a:lnTo>
                  <a:lnTo>
                    <a:pt x="1099324" y="95211"/>
                  </a:lnTo>
                  <a:lnTo>
                    <a:pt x="1106424" y="139191"/>
                  </a:lnTo>
                  <a:lnTo>
                    <a:pt x="1106424" y="695959"/>
                  </a:lnTo>
                  <a:lnTo>
                    <a:pt x="1099324" y="739940"/>
                  </a:lnTo>
                  <a:lnTo>
                    <a:pt x="1079556" y="778148"/>
                  </a:lnTo>
                  <a:lnTo>
                    <a:pt x="1049420" y="808284"/>
                  </a:lnTo>
                  <a:lnTo>
                    <a:pt x="1011212" y="828052"/>
                  </a:lnTo>
                  <a:lnTo>
                    <a:pt x="967231" y="835151"/>
                  </a:lnTo>
                  <a:lnTo>
                    <a:pt x="139191" y="835151"/>
                  </a:lnTo>
                  <a:lnTo>
                    <a:pt x="95211" y="828052"/>
                  </a:lnTo>
                  <a:lnTo>
                    <a:pt x="57003" y="808284"/>
                  </a:lnTo>
                  <a:lnTo>
                    <a:pt x="26867" y="778148"/>
                  </a:lnTo>
                  <a:lnTo>
                    <a:pt x="7099" y="739940"/>
                  </a:lnTo>
                  <a:lnTo>
                    <a:pt x="0" y="695959"/>
                  </a:lnTo>
                  <a:lnTo>
                    <a:pt x="0" y="139191"/>
                  </a:lnTo>
                  <a:close/>
                </a:path>
              </a:pathLst>
            </a:custGeom>
            <a:ln w="12192">
              <a:solidFill>
                <a:srgbClr val="002274"/>
              </a:solidFill>
            </a:ln>
          </p:spPr>
          <p:txBody>
            <a:bodyPr wrap="square" lIns="0" tIns="0" rIns="0" bIns="0" rtlCol="0"/>
            <a:lstStyle/>
            <a:p>
              <a:endParaRPr/>
            </a:p>
          </p:txBody>
        </p:sp>
      </p:grpSp>
      <p:sp>
        <p:nvSpPr>
          <p:cNvPr id="32" name="object 30">
            <a:extLst>
              <a:ext uri="{FF2B5EF4-FFF2-40B4-BE49-F238E27FC236}">
                <a16:creationId xmlns:a16="http://schemas.microsoft.com/office/drawing/2014/main" id="{C2BE6681-385F-D4BB-6EA7-659153DBE082}"/>
              </a:ext>
            </a:extLst>
          </p:cNvPr>
          <p:cNvSpPr txBox="1"/>
          <p:nvPr/>
        </p:nvSpPr>
        <p:spPr>
          <a:xfrm>
            <a:off x="7182542" y="4166662"/>
            <a:ext cx="836930" cy="666115"/>
          </a:xfrm>
          <a:prstGeom prst="rect">
            <a:avLst/>
          </a:prstGeom>
        </p:spPr>
        <p:txBody>
          <a:bodyPr vert="horz" wrap="square" lIns="0" tIns="12700" rIns="0" bIns="0" rtlCol="0">
            <a:spAutoFit/>
          </a:bodyPr>
          <a:lstStyle/>
          <a:p>
            <a:pPr algn="ctr">
              <a:lnSpc>
                <a:spcPct val="100000"/>
              </a:lnSpc>
              <a:spcBef>
                <a:spcPts val="100"/>
              </a:spcBef>
            </a:pPr>
            <a:r>
              <a:rPr sz="1400" spc="-15" dirty="0">
                <a:solidFill>
                  <a:srgbClr val="FFFFFF"/>
                </a:solidFill>
                <a:latin typeface="Arial MT"/>
                <a:cs typeface="Arial MT"/>
              </a:rPr>
              <a:t>EP-DT-FS</a:t>
            </a:r>
            <a:endParaRPr sz="1400">
              <a:latin typeface="Arial MT"/>
              <a:cs typeface="Arial MT"/>
            </a:endParaRPr>
          </a:p>
          <a:p>
            <a:pPr marL="169545" marR="163830" algn="ctr">
              <a:lnSpc>
                <a:spcPct val="100000"/>
              </a:lnSpc>
              <a:spcBef>
                <a:spcPts val="5"/>
              </a:spcBef>
            </a:pPr>
            <a:r>
              <a:rPr sz="1400" dirty="0">
                <a:solidFill>
                  <a:srgbClr val="FFFFFF"/>
                </a:solidFill>
                <a:latin typeface="Arial MT"/>
                <a:cs typeface="Arial MT"/>
              </a:rPr>
              <a:t>Gas </a:t>
            </a:r>
            <a:r>
              <a:rPr sz="1400" spc="5" dirty="0">
                <a:solidFill>
                  <a:srgbClr val="FFFFFF"/>
                </a:solidFill>
                <a:latin typeface="Arial MT"/>
                <a:cs typeface="Arial MT"/>
              </a:rPr>
              <a:t> </a:t>
            </a:r>
            <a:r>
              <a:rPr sz="1400" spc="-5" dirty="0">
                <a:solidFill>
                  <a:srgbClr val="FFFFFF"/>
                </a:solidFill>
                <a:latin typeface="Arial MT"/>
                <a:cs typeface="Arial MT"/>
              </a:rPr>
              <a:t>Group</a:t>
            </a:r>
            <a:endParaRPr sz="1400">
              <a:latin typeface="Arial MT"/>
              <a:cs typeface="Arial MT"/>
            </a:endParaRPr>
          </a:p>
        </p:txBody>
      </p:sp>
      <p:sp>
        <p:nvSpPr>
          <p:cNvPr id="33" name="object 31">
            <a:extLst>
              <a:ext uri="{FF2B5EF4-FFF2-40B4-BE49-F238E27FC236}">
                <a16:creationId xmlns:a16="http://schemas.microsoft.com/office/drawing/2014/main" id="{A68A4C7D-80D5-3FA3-4ABF-DBA2F7A3B9CF}"/>
              </a:ext>
            </a:extLst>
          </p:cNvPr>
          <p:cNvSpPr txBox="1"/>
          <p:nvPr/>
        </p:nvSpPr>
        <p:spPr>
          <a:xfrm>
            <a:off x="7276523" y="4995337"/>
            <a:ext cx="521334" cy="453390"/>
          </a:xfrm>
          <a:prstGeom prst="rect">
            <a:avLst/>
          </a:prstGeom>
        </p:spPr>
        <p:txBody>
          <a:bodyPr vert="horz" wrap="square" lIns="0" tIns="12700" rIns="0" bIns="0" rtlCol="0">
            <a:spAutoFit/>
          </a:bodyPr>
          <a:lstStyle/>
          <a:p>
            <a:pPr marL="96520">
              <a:lnSpc>
                <a:spcPct val="100000"/>
              </a:lnSpc>
              <a:spcBef>
                <a:spcPts val="100"/>
              </a:spcBef>
            </a:pPr>
            <a:r>
              <a:rPr sz="1400" dirty="0">
                <a:solidFill>
                  <a:srgbClr val="00339F"/>
                </a:solidFill>
                <a:latin typeface="Arial MT"/>
                <a:cs typeface="Arial MT"/>
              </a:rPr>
              <a:t>Gas</a:t>
            </a:r>
            <a:endParaRPr sz="1400">
              <a:latin typeface="Arial MT"/>
              <a:cs typeface="Arial MT"/>
            </a:endParaRPr>
          </a:p>
          <a:p>
            <a:pPr marL="12700">
              <a:lnSpc>
                <a:spcPct val="100000"/>
              </a:lnSpc>
              <a:spcBef>
                <a:spcPts val="5"/>
              </a:spcBef>
            </a:pPr>
            <a:r>
              <a:rPr sz="1400" dirty="0">
                <a:solidFill>
                  <a:srgbClr val="00339F"/>
                </a:solidFill>
                <a:latin typeface="Arial MT"/>
                <a:cs typeface="Arial MT"/>
              </a:rPr>
              <a:t>Gr</a:t>
            </a:r>
            <a:r>
              <a:rPr sz="1400" spc="-5" dirty="0">
                <a:solidFill>
                  <a:srgbClr val="00339F"/>
                </a:solidFill>
                <a:latin typeface="Arial MT"/>
                <a:cs typeface="Arial MT"/>
              </a:rPr>
              <a:t>o</a:t>
            </a:r>
            <a:r>
              <a:rPr sz="1400" dirty="0">
                <a:solidFill>
                  <a:srgbClr val="00339F"/>
                </a:solidFill>
                <a:latin typeface="Arial MT"/>
                <a:cs typeface="Arial MT"/>
              </a:rPr>
              <a:t>up</a:t>
            </a:r>
            <a:endParaRPr sz="1400">
              <a:latin typeface="Arial MT"/>
              <a:cs typeface="Arial MT"/>
            </a:endParaRPr>
          </a:p>
        </p:txBody>
      </p:sp>
      <p:sp>
        <p:nvSpPr>
          <p:cNvPr id="35" name="TextBox 34">
            <a:extLst>
              <a:ext uri="{FF2B5EF4-FFF2-40B4-BE49-F238E27FC236}">
                <a16:creationId xmlns:a16="http://schemas.microsoft.com/office/drawing/2014/main" id="{8CF8A108-B642-9605-D3B8-AA4C19E65F9C}"/>
              </a:ext>
            </a:extLst>
          </p:cNvPr>
          <p:cNvSpPr txBox="1"/>
          <p:nvPr/>
        </p:nvSpPr>
        <p:spPr>
          <a:xfrm>
            <a:off x="152699" y="5931985"/>
            <a:ext cx="8002524" cy="307777"/>
          </a:xfrm>
          <a:prstGeom prst="rect">
            <a:avLst/>
          </a:prstGeom>
          <a:solidFill>
            <a:srgbClr val="FFFF00"/>
          </a:solidFill>
        </p:spPr>
        <p:txBody>
          <a:bodyPr wrap="square">
            <a:spAutoFit/>
          </a:bodyPr>
          <a:lstStyle/>
          <a:p>
            <a:r>
              <a:rPr lang="en-US" sz="1400" dirty="0">
                <a:solidFill>
                  <a:srgbClr val="00329E"/>
                </a:solidFill>
                <a:latin typeface="Times New Roman" panose="02020603050405020304" pitchFamily="18" charset="0"/>
                <a:cs typeface="Times New Roman" panose="02020603050405020304" pitchFamily="18" charset="0"/>
                <a:hlinkClick r:id="rId16"/>
              </a:rPr>
              <a:t>https://</a:t>
            </a:r>
            <a:r>
              <a:rPr lang="en-US" sz="1400" dirty="0" err="1">
                <a:solidFill>
                  <a:srgbClr val="00329E"/>
                </a:solidFill>
                <a:latin typeface="Times New Roman" panose="02020603050405020304" pitchFamily="18" charset="0"/>
                <a:cs typeface="Times New Roman" panose="02020603050405020304" pitchFamily="18" charset="0"/>
                <a:hlinkClick r:id="rId16"/>
              </a:rPr>
              <a:t>indico.cern.ch</a:t>
            </a:r>
            <a:r>
              <a:rPr lang="en-US" sz="1400" dirty="0">
                <a:solidFill>
                  <a:srgbClr val="00329E"/>
                </a:solidFill>
                <a:latin typeface="Times New Roman" panose="02020603050405020304" pitchFamily="18" charset="0"/>
                <a:cs typeface="Times New Roman" panose="02020603050405020304" pitchFamily="18" charset="0"/>
                <a:hlinkClick r:id="rId16"/>
              </a:rPr>
              <a:t>/event/999799/contributions/4204424/attachments/2236130/3790095/</a:t>
            </a:r>
            <a:r>
              <a:rPr lang="en-US" sz="1400" dirty="0" err="1">
                <a:solidFill>
                  <a:srgbClr val="00329E"/>
                </a:solidFill>
                <a:latin typeface="Times New Roman" panose="02020603050405020304" pitchFamily="18" charset="0"/>
                <a:cs typeface="Times New Roman" panose="02020603050405020304" pitchFamily="18" charset="0"/>
                <a:hlinkClick r:id="rId16"/>
              </a:rPr>
              <a:t>Networking.pdf</a:t>
            </a:r>
            <a:endParaRPr lang="en-US" sz="1400" dirty="0">
              <a:solidFill>
                <a:srgbClr val="0032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501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11216564" cy="1107996"/>
          </a:xfrm>
        </p:spPr>
        <p:txBody>
          <a:bodyPr/>
          <a:lstStyle/>
          <a:p>
            <a:r>
              <a:rPr lang="en-US" dirty="0"/>
              <a:t>Technology Transfer and Relations with Industries</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30051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42</a:t>
            </a:fld>
            <a:endParaRPr lang="en-US" spc="-5" dirty="0"/>
          </a:p>
        </p:txBody>
      </p:sp>
      <p:sp>
        <p:nvSpPr>
          <p:cNvPr id="3" name="TextBox 2">
            <a:extLst>
              <a:ext uri="{FF2B5EF4-FFF2-40B4-BE49-F238E27FC236}">
                <a16:creationId xmlns:a16="http://schemas.microsoft.com/office/drawing/2014/main" id="{72409104-AB11-8E95-5917-0717E9D99562}"/>
              </a:ext>
            </a:extLst>
          </p:cNvPr>
          <p:cNvSpPr txBox="1"/>
          <p:nvPr/>
        </p:nvSpPr>
        <p:spPr>
          <a:xfrm>
            <a:off x="269069" y="1905000"/>
            <a:ext cx="11653859" cy="2831544"/>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Academic physics researchers usually do not have dedicated training (or in theory are not supposed to have) for interaction with industries, this could lead to multiple unexpected problems when R&amp;D or Mass Production process, which require interaction with company, need to be launched.</a:t>
            </a:r>
          </a:p>
          <a:p>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While the technical/bureaucratic aspects could be effectively improved by appropriate training, knowledge of the market which could support development and production of Gas Detectors is often the result of previous experiences and interaction with collaborators</a:t>
            </a:r>
          </a:p>
          <a:p>
            <a:pPr marL="342900" indent="-342900">
              <a:buFont typeface="Arial" panose="020B0604020202020204" pitchFamily="34" charset="0"/>
              <a:buChar char="•"/>
            </a:pPr>
            <a:endParaRPr lang="en-US" sz="2400" dirty="0"/>
          </a:p>
        </p:txBody>
      </p:sp>
      <p:sp>
        <p:nvSpPr>
          <p:cNvPr id="7" name="Title 1">
            <a:extLst>
              <a:ext uri="{FF2B5EF4-FFF2-40B4-BE49-F238E27FC236}">
                <a16:creationId xmlns:a16="http://schemas.microsoft.com/office/drawing/2014/main" id="{180C5209-493B-B480-DD9C-3C57214E989E}"/>
              </a:ext>
            </a:extLst>
          </p:cNvPr>
          <p:cNvSpPr txBox="1">
            <a:spLocks/>
          </p:cNvSpPr>
          <p:nvPr/>
        </p:nvSpPr>
        <p:spPr>
          <a:xfrm>
            <a:off x="4648200" y="1179699"/>
            <a:ext cx="2175642" cy="553998"/>
          </a:xfrm>
          <a:prstGeom prst="rect">
            <a:avLst/>
          </a:prstGeom>
        </p:spPr>
        <p:txBody>
          <a:bodyPr wrap="square" lIns="0" tIns="0" rIns="0" bIns="0">
            <a:spAutoFit/>
          </a:bodyPr>
          <a:lstStyle>
            <a:lvl1pPr>
              <a:defRPr sz="3600" b="1" i="0">
                <a:solidFill>
                  <a:srgbClr val="00339F"/>
                </a:solidFill>
                <a:latin typeface="Arial"/>
                <a:ea typeface="+mj-ea"/>
                <a:cs typeface="Arial"/>
              </a:defRPr>
            </a:lvl1pPr>
          </a:lstStyle>
          <a:p>
            <a:r>
              <a:rPr lang="en-US" kern="0" dirty="0">
                <a:solidFill>
                  <a:schemeClr val="tx1"/>
                </a:solidFill>
                <a:latin typeface="Times New Roman" panose="02020603050405020304" pitchFamily="18" charset="0"/>
                <a:cs typeface="Times New Roman" panose="02020603050405020304" pitchFamily="18" charset="0"/>
              </a:rPr>
              <a:t>Preamble</a:t>
            </a:r>
          </a:p>
        </p:txBody>
      </p:sp>
      <p:sp>
        <p:nvSpPr>
          <p:cNvPr id="9" name="TextBox 8">
            <a:extLst>
              <a:ext uri="{FF2B5EF4-FFF2-40B4-BE49-F238E27FC236}">
                <a16:creationId xmlns:a16="http://schemas.microsoft.com/office/drawing/2014/main" id="{A55EA5D0-0868-35FD-AC79-47FD26A9B99F}"/>
              </a:ext>
            </a:extLst>
          </p:cNvPr>
          <p:cNvSpPr txBox="1"/>
          <p:nvPr/>
        </p:nvSpPr>
        <p:spPr>
          <a:xfrm>
            <a:off x="155553" y="5186914"/>
            <a:ext cx="11880889" cy="923330"/>
          </a:xfrm>
          <a:prstGeom prst="rect">
            <a:avLst/>
          </a:prstGeom>
          <a:noFill/>
        </p:spPr>
        <p:txBody>
          <a:bodyPr wrap="square">
            <a:spAutoFit/>
          </a:bodyPr>
          <a:lstStyle/>
          <a:p>
            <a:r>
              <a:rPr lang="en-US" sz="1800" b="1" i="1" dirty="0">
                <a:solidFill>
                  <a:srgbClr val="221AC0"/>
                </a:solidFill>
              </a:rPr>
              <a:t>The following slides do not want to make a list of good/bad companies (the assessment could be the results of particular lucky or not well-prepared collaboration) rather examples</a:t>
            </a:r>
            <a:r>
              <a:rPr lang="en-US" b="1" i="1" dirty="0">
                <a:solidFill>
                  <a:srgbClr val="221AC0"/>
                </a:solidFill>
              </a:rPr>
              <a:t>, </a:t>
            </a:r>
            <a:r>
              <a:rPr lang="en-US" sz="1800" b="1" i="1" dirty="0">
                <a:solidFill>
                  <a:srgbClr val="221AC0"/>
                </a:solidFill>
              </a:rPr>
              <a:t>hints and tips for process preparation and interactions with the companies</a:t>
            </a:r>
            <a:endParaRPr lang="en-US" dirty="0"/>
          </a:p>
        </p:txBody>
      </p:sp>
    </p:spTree>
    <p:extLst>
      <p:ext uri="{BB962C8B-B14F-4D97-AF65-F5344CB8AC3E}">
        <p14:creationId xmlns:p14="http://schemas.microsoft.com/office/powerpoint/2010/main" val="2599609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11216564" cy="1107996"/>
          </a:xfrm>
        </p:spPr>
        <p:txBody>
          <a:bodyPr/>
          <a:lstStyle/>
          <a:p>
            <a:r>
              <a:rPr lang="en-US" dirty="0"/>
              <a:t>Technology Transfer and Relations with Industries</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30051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43</a:t>
            </a:fld>
            <a:endParaRPr lang="en-US" spc="-5" dirty="0"/>
          </a:p>
        </p:txBody>
      </p:sp>
      <p:sp>
        <p:nvSpPr>
          <p:cNvPr id="8" name="TextBox 7">
            <a:extLst>
              <a:ext uri="{FF2B5EF4-FFF2-40B4-BE49-F238E27FC236}">
                <a16:creationId xmlns:a16="http://schemas.microsoft.com/office/drawing/2014/main" id="{54B6235E-88B4-213A-B2FE-E5AE59BA3774}"/>
              </a:ext>
            </a:extLst>
          </p:cNvPr>
          <p:cNvSpPr txBox="1"/>
          <p:nvPr/>
        </p:nvSpPr>
        <p:spPr>
          <a:xfrm>
            <a:off x="5599176" y="737965"/>
            <a:ext cx="6096000" cy="461665"/>
          </a:xfrm>
          <a:prstGeom prst="rect">
            <a:avLst/>
          </a:prstGeom>
          <a:solidFill>
            <a:srgbClr val="FFFF00"/>
          </a:solidFill>
        </p:spPr>
        <p:txBody>
          <a:bodyPr wrap="square">
            <a:spAutoFit/>
          </a:bodyPr>
          <a:lstStyle/>
          <a:p>
            <a:r>
              <a:rPr lang="en-US" sz="2400" b="1" dirty="0">
                <a:solidFill>
                  <a:srgbClr val="FF0000"/>
                </a:solidFill>
              </a:rPr>
              <a:t>… before and during the engineering process</a:t>
            </a:r>
          </a:p>
        </p:txBody>
      </p:sp>
      <p:sp>
        <p:nvSpPr>
          <p:cNvPr id="10" name="TextBox 9">
            <a:extLst>
              <a:ext uri="{FF2B5EF4-FFF2-40B4-BE49-F238E27FC236}">
                <a16:creationId xmlns:a16="http://schemas.microsoft.com/office/drawing/2014/main" id="{494CDA38-7C7A-DF7D-D99A-D465CDED26B5}"/>
              </a:ext>
            </a:extLst>
          </p:cNvPr>
          <p:cNvSpPr txBox="1"/>
          <p:nvPr/>
        </p:nvSpPr>
        <p:spPr>
          <a:xfrm>
            <a:off x="269069" y="1248920"/>
            <a:ext cx="11653859" cy="4924425"/>
          </a:xfrm>
          <a:prstGeom prst="rect">
            <a:avLst/>
          </a:prstGeom>
          <a:noFill/>
        </p:spPr>
        <p:txBody>
          <a:bodyPr wrap="square" rtlCol="0">
            <a:spAutoFit/>
          </a:bodyPr>
          <a:lstStyle/>
          <a:p>
            <a:pPr marL="342900" indent="-342900">
              <a:buFont typeface="Arial" panose="020B0604020202020204" pitchFamily="34" charset="0"/>
              <a:buChar char="•"/>
            </a:pPr>
            <a:r>
              <a:rPr lang="en-US" sz="2400" b="1" i="1" dirty="0">
                <a:solidFill>
                  <a:srgbClr val="00329E"/>
                </a:solidFill>
                <a:latin typeface="Times New Roman" panose="02020603050405020304" pitchFamily="18" charset="0"/>
                <a:cs typeface="Times New Roman" panose="02020603050405020304" pitchFamily="18" charset="0"/>
              </a:rPr>
              <a:t>Do something similar have been already designed produced?</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When? By whom? For which project? </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Inquire the involved people for feedback and detailed summary of lesson learnt </a:t>
            </a:r>
          </a:p>
          <a:p>
            <a:pPr marL="342900" indent="-34290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i="1" dirty="0">
                <a:solidFill>
                  <a:srgbClr val="00329E"/>
                </a:solidFill>
                <a:latin typeface="Times New Roman" panose="02020603050405020304" pitchFamily="18" charset="0"/>
                <a:cs typeface="Times New Roman" panose="02020603050405020304" pitchFamily="18" charset="0"/>
              </a:rPr>
              <a:t>Are the technical solutions adopted affordable by standard company</a:t>
            </a:r>
            <a:r>
              <a:rPr lang="en-US" sz="2400" b="1" dirty="0">
                <a:solidFill>
                  <a:srgbClr val="00329E"/>
                </a:solidFill>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Often engineers and technicians in our Institute, with similar tools regularly available in the market are able to achieve much better results</a:t>
            </a:r>
          </a:p>
          <a:p>
            <a:pPr marL="342900" indent="-34290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i="1" dirty="0">
                <a:solidFill>
                  <a:srgbClr val="00329E"/>
                </a:solidFill>
                <a:latin typeface="Times New Roman" panose="02020603050405020304" pitchFamily="18" charset="0"/>
                <a:cs typeface="Times New Roman" panose="02020603050405020304" pitchFamily="18" charset="0"/>
              </a:rPr>
              <a:t>Do you have already in mind possible company for the production?</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Yes: Involve them in the engineering process</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No: Too bad, looks asap on the market</a:t>
            </a:r>
          </a:p>
          <a:p>
            <a:pPr marL="342900" indent="-34290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i="1" dirty="0">
                <a:solidFill>
                  <a:srgbClr val="00329E"/>
                </a:solidFill>
                <a:latin typeface="Times New Roman" panose="02020603050405020304" pitchFamily="18" charset="0"/>
                <a:cs typeface="Times New Roman" panose="02020603050405020304" pitchFamily="18" charset="0"/>
              </a:rPr>
              <a:t>Are the technical/manufacturing specifications in line with the documentations/specs adopted by the company ?</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Compatibility of design and production tools is a key point</a:t>
            </a:r>
          </a:p>
        </p:txBody>
      </p:sp>
    </p:spTree>
    <p:extLst>
      <p:ext uri="{BB962C8B-B14F-4D97-AF65-F5344CB8AC3E}">
        <p14:creationId xmlns:p14="http://schemas.microsoft.com/office/powerpoint/2010/main" val="1051076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11216564" cy="1107996"/>
          </a:xfrm>
        </p:spPr>
        <p:txBody>
          <a:bodyPr/>
          <a:lstStyle/>
          <a:p>
            <a:r>
              <a:rPr lang="en-US" dirty="0"/>
              <a:t>Technology Transfer and Relations with Industries</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30051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44</a:t>
            </a:fld>
            <a:endParaRPr lang="en-US" spc="-5" dirty="0"/>
          </a:p>
        </p:txBody>
      </p:sp>
      <p:sp>
        <p:nvSpPr>
          <p:cNvPr id="6" name="TextBox 5">
            <a:extLst>
              <a:ext uri="{FF2B5EF4-FFF2-40B4-BE49-F238E27FC236}">
                <a16:creationId xmlns:a16="http://schemas.microsoft.com/office/drawing/2014/main" id="{9BC29632-CA4B-340F-1C5C-0D0C75FBD4EC}"/>
              </a:ext>
            </a:extLst>
          </p:cNvPr>
          <p:cNvSpPr txBox="1"/>
          <p:nvPr/>
        </p:nvSpPr>
        <p:spPr>
          <a:xfrm>
            <a:off x="66717" y="1168046"/>
            <a:ext cx="11653859" cy="5186035"/>
          </a:xfrm>
          <a:prstGeom prst="rect">
            <a:avLst/>
          </a:prstGeom>
          <a:noFill/>
        </p:spPr>
        <p:txBody>
          <a:bodyPr wrap="square" rtlCol="0">
            <a:spAutoFit/>
          </a:bodyPr>
          <a:lstStyle/>
          <a:p>
            <a:pPr marL="342900" indent="-342900">
              <a:buFont typeface="Arial" panose="020B0604020202020204" pitchFamily="34" charset="0"/>
              <a:buChar char="•"/>
            </a:pPr>
            <a:r>
              <a:rPr lang="en-US" sz="2400" b="1" i="1" dirty="0">
                <a:solidFill>
                  <a:srgbClr val="221AC0"/>
                </a:solidFill>
                <a:latin typeface="Times New Roman" panose="02020603050405020304" pitchFamily="18" charset="0"/>
                <a:cs typeface="Times New Roman" panose="02020603050405020304" pitchFamily="18" charset="0"/>
              </a:rPr>
              <a:t>Do the production will require a dedicated Technological Transfer? </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process should start asap, possibly with a pre-series production as qualification step for a possible call for tender</a:t>
            </a:r>
          </a:p>
          <a:p>
            <a:pPr marL="342900" indent="-342900">
              <a:buFont typeface="Arial" panose="020B0604020202020204" pitchFamily="34" charset="0"/>
              <a:buChar char="•"/>
            </a:pPr>
            <a:endParaRPr lang="en-US" sz="5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i="1" dirty="0">
                <a:solidFill>
                  <a:srgbClr val="221AC0"/>
                </a:solidFill>
                <a:latin typeface="Times New Roman" panose="02020603050405020304" pitchFamily="18" charset="0"/>
                <a:cs typeface="Times New Roman" panose="02020603050405020304" pitchFamily="18" charset="0"/>
              </a:rPr>
              <a:t>Single supplier or splits order?</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Both solutions have pro and cons, correct risk analysis should be carried out before adopting one or the other strategy</a:t>
            </a:r>
          </a:p>
          <a:p>
            <a:pPr marL="342900" indent="-342900">
              <a:buFont typeface="Arial" panose="020B0604020202020204" pitchFamily="34" charset="0"/>
              <a:buChar char="•"/>
            </a:pPr>
            <a:endParaRPr lang="en-US" sz="5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i="1" dirty="0">
                <a:solidFill>
                  <a:srgbClr val="221AC0"/>
                </a:solidFill>
                <a:latin typeface="Times New Roman" panose="02020603050405020304" pitchFamily="18" charset="0"/>
                <a:cs typeface="Times New Roman" panose="02020603050405020304" pitchFamily="18" charset="0"/>
              </a:rPr>
              <a:t>Production in batches, per components types, mixed, …</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Projects needs could not match the “modus operandi” of the company, for large production of several different components, companies use to work in series completing the production of each single type before to move to the next one; This could not fit with the general project plan. Switching continuously production between different type of similar but not identical components could easily lead to production mistake and cost increase. Production planning, with adequate float, should be steered and submitted to the company at the time of the contract</a:t>
            </a:r>
          </a:p>
          <a:p>
            <a:endParaRPr lang="en-US" sz="5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i="1" dirty="0">
                <a:solidFill>
                  <a:srgbClr val="221AC0"/>
                </a:solidFill>
                <a:latin typeface="Times New Roman" panose="02020603050405020304" pitchFamily="18" charset="0"/>
                <a:cs typeface="Times New Roman" panose="02020603050405020304" pitchFamily="18" charset="0"/>
              </a:rPr>
              <a:t>Logistic and communication matter!!!</a:t>
            </a:r>
          </a:p>
        </p:txBody>
      </p:sp>
      <p:sp>
        <p:nvSpPr>
          <p:cNvPr id="8" name="Title 1">
            <a:extLst>
              <a:ext uri="{FF2B5EF4-FFF2-40B4-BE49-F238E27FC236}">
                <a16:creationId xmlns:a16="http://schemas.microsoft.com/office/drawing/2014/main" id="{0FF9B9AD-B8BD-B51B-88D9-C87CAC2089CE}"/>
              </a:ext>
            </a:extLst>
          </p:cNvPr>
          <p:cNvSpPr txBox="1">
            <a:spLocks/>
          </p:cNvSpPr>
          <p:nvPr/>
        </p:nvSpPr>
        <p:spPr>
          <a:xfrm>
            <a:off x="6407142" y="745691"/>
            <a:ext cx="5204849" cy="369332"/>
          </a:xfrm>
          <a:prstGeom prst="rect">
            <a:avLst/>
          </a:prstGeom>
          <a:solidFill>
            <a:srgbClr val="FFFF00"/>
          </a:solidFill>
        </p:spPr>
        <p:txBody>
          <a:bodyPr wrap="square" lIns="0" tIns="0" rIns="0" bIns="0">
            <a:spAutoFit/>
          </a:bodyPr>
          <a:lstStyle>
            <a:lvl1pPr>
              <a:defRPr sz="3600" b="1" i="0">
                <a:solidFill>
                  <a:srgbClr val="00339F"/>
                </a:solidFill>
                <a:latin typeface="Arial"/>
                <a:ea typeface="+mj-ea"/>
                <a:cs typeface="Arial"/>
              </a:defRPr>
            </a:lvl1pPr>
          </a:lstStyle>
          <a:p>
            <a:r>
              <a:rPr lang="en-US" sz="2400" kern="0" dirty="0">
                <a:solidFill>
                  <a:srgbClr val="FF0000"/>
                </a:solidFill>
                <a:latin typeface="Times New Roman" panose="02020603050405020304" pitchFamily="18" charset="0"/>
                <a:cs typeface="Times New Roman" panose="02020603050405020304" pitchFamily="18" charset="0"/>
              </a:rPr>
              <a:t>…before to start a production process</a:t>
            </a:r>
          </a:p>
        </p:txBody>
      </p:sp>
    </p:spTree>
    <p:extLst>
      <p:ext uri="{BB962C8B-B14F-4D97-AF65-F5344CB8AC3E}">
        <p14:creationId xmlns:p14="http://schemas.microsoft.com/office/powerpoint/2010/main" val="3607521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11216564" cy="553998"/>
          </a:xfrm>
        </p:spPr>
        <p:txBody>
          <a:bodyPr/>
          <a:lstStyle/>
          <a:p>
            <a:r>
              <a:rPr lang="en-US" dirty="0"/>
              <a:t>ATLAS NSW MM anode boards production</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30051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45</a:t>
            </a:fld>
            <a:endParaRPr lang="en-US" spc="-5" dirty="0"/>
          </a:p>
        </p:txBody>
      </p:sp>
      <p:sp>
        <p:nvSpPr>
          <p:cNvPr id="6" name="Content Placeholder 2">
            <a:extLst>
              <a:ext uri="{FF2B5EF4-FFF2-40B4-BE49-F238E27FC236}">
                <a16:creationId xmlns:a16="http://schemas.microsoft.com/office/drawing/2014/main" id="{C9EBF31B-AA41-B0C3-50B2-75E8DA7CDEF8}"/>
              </a:ext>
            </a:extLst>
          </p:cNvPr>
          <p:cNvSpPr txBox="1">
            <a:spLocks/>
          </p:cNvSpPr>
          <p:nvPr/>
        </p:nvSpPr>
        <p:spPr>
          <a:xfrm>
            <a:off x="248681" y="866894"/>
            <a:ext cx="6474293" cy="1429045"/>
          </a:xfrm>
          <a:prstGeom prst="rect">
            <a:avLst/>
          </a:prstGeom>
        </p:spPr>
        <p:txBody>
          <a:bodyPr>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a:t>Largest industrial production of MPGD ever: 1300 m2 detector surface</a:t>
            </a:r>
          </a:p>
          <a:p>
            <a:pPr lvl="1"/>
            <a:r>
              <a:rPr lang="en-US" sz="1300" dirty="0">
                <a:solidFill>
                  <a:srgbClr val="000000"/>
                </a:solidFill>
              </a:rPr>
              <a:t>Resistive Micromegas fully produced in industries (first time)</a:t>
            </a:r>
          </a:p>
          <a:p>
            <a:pPr lvl="1"/>
            <a:r>
              <a:rPr lang="en-US" sz="1300" dirty="0">
                <a:solidFill>
                  <a:srgbClr val="000000"/>
                </a:solidFill>
              </a:rPr>
              <a:t>Mass production: 2112 boards of unprecedented size: up to 45 x 220 cm</a:t>
            </a:r>
            <a:r>
              <a:rPr lang="en-US" sz="1300" baseline="30000" dirty="0">
                <a:solidFill>
                  <a:srgbClr val="000000"/>
                </a:solidFill>
              </a:rPr>
              <a:t>2</a:t>
            </a:r>
          </a:p>
          <a:p>
            <a:pPr lvl="1"/>
            <a:r>
              <a:rPr lang="en-US" sz="1300" dirty="0">
                <a:solidFill>
                  <a:srgbClr val="000000"/>
                </a:solidFill>
              </a:rPr>
              <a:t>Technology developed at CERN and transferred to industries</a:t>
            </a:r>
          </a:p>
          <a:p>
            <a:pPr lvl="1"/>
            <a:endParaRPr lang="en-US" sz="1000" dirty="0"/>
          </a:p>
        </p:txBody>
      </p:sp>
      <p:pic>
        <p:nvPicPr>
          <p:cNvPr id="7" name="Picture 6">
            <a:extLst>
              <a:ext uri="{FF2B5EF4-FFF2-40B4-BE49-F238E27FC236}">
                <a16:creationId xmlns:a16="http://schemas.microsoft.com/office/drawing/2014/main" id="{0E8D4768-AB00-2B67-5478-EAC063A434D4}"/>
              </a:ext>
            </a:extLst>
          </p:cNvPr>
          <p:cNvPicPr>
            <a:picLocks noChangeAspect="1"/>
          </p:cNvPicPr>
          <p:nvPr/>
        </p:nvPicPr>
        <p:blipFill>
          <a:blip r:embed="rId2"/>
          <a:stretch>
            <a:fillRect/>
          </a:stretch>
        </p:blipFill>
        <p:spPr>
          <a:xfrm>
            <a:off x="7236619" y="866895"/>
            <a:ext cx="1334318" cy="1906965"/>
          </a:xfrm>
          <a:prstGeom prst="rect">
            <a:avLst/>
          </a:prstGeom>
        </p:spPr>
      </p:pic>
      <p:pic>
        <p:nvPicPr>
          <p:cNvPr id="8" name="Picture 7">
            <a:extLst>
              <a:ext uri="{FF2B5EF4-FFF2-40B4-BE49-F238E27FC236}">
                <a16:creationId xmlns:a16="http://schemas.microsoft.com/office/drawing/2014/main" id="{BA6439BE-5DFD-C7DF-0385-ECE5971BBFAD}"/>
              </a:ext>
            </a:extLst>
          </p:cNvPr>
          <p:cNvPicPr>
            <a:picLocks noChangeAspect="1"/>
          </p:cNvPicPr>
          <p:nvPr/>
        </p:nvPicPr>
        <p:blipFill>
          <a:blip r:embed="rId3"/>
          <a:stretch>
            <a:fillRect/>
          </a:stretch>
        </p:blipFill>
        <p:spPr>
          <a:xfrm>
            <a:off x="8914858" y="866895"/>
            <a:ext cx="2734084" cy="1906966"/>
          </a:xfrm>
          <a:prstGeom prst="rect">
            <a:avLst/>
          </a:prstGeom>
        </p:spPr>
      </p:pic>
      <p:pic>
        <p:nvPicPr>
          <p:cNvPr id="9" name="Picture 8">
            <a:extLst>
              <a:ext uri="{FF2B5EF4-FFF2-40B4-BE49-F238E27FC236}">
                <a16:creationId xmlns:a16="http://schemas.microsoft.com/office/drawing/2014/main" id="{848CE2DE-8256-4B3B-1F76-D0FE9E41BE24}"/>
              </a:ext>
            </a:extLst>
          </p:cNvPr>
          <p:cNvPicPr>
            <a:picLocks noChangeAspect="1"/>
          </p:cNvPicPr>
          <p:nvPr/>
        </p:nvPicPr>
        <p:blipFill>
          <a:blip r:embed="rId4"/>
          <a:stretch>
            <a:fillRect/>
          </a:stretch>
        </p:blipFill>
        <p:spPr>
          <a:xfrm>
            <a:off x="6618026" y="2920756"/>
            <a:ext cx="5115802" cy="3234782"/>
          </a:xfrm>
          <a:prstGeom prst="rect">
            <a:avLst/>
          </a:prstGeom>
        </p:spPr>
      </p:pic>
      <p:sp>
        <p:nvSpPr>
          <p:cNvPr id="10" name="Content Placeholder 2">
            <a:extLst>
              <a:ext uri="{FF2B5EF4-FFF2-40B4-BE49-F238E27FC236}">
                <a16:creationId xmlns:a16="http://schemas.microsoft.com/office/drawing/2014/main" id="{74CC386E-D8FF-C17D-8C06-FAF46A919C8C}"/>
              </a:ext>
            </a:extLst>
          </p:cNvPr>
          <p:cNvSpPr txBox="1">
            <a:spLocks/>
          </p:cNvSpPr>
          <p:nvPr/>
        </p:nvSpPr>
        <p:spPr>
          <a:xfrm>
            <a:off x="89452" y="2445027"/>
            <a:ext cx="6474293" cy="417025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Wingdings" charset="2"/>
              <a:buChar char="§"/>
              <a:defRPr sz="3200" kern="1200">
                <a:solidFill>
                  <a:srgbClr val="000090"/>
                </a:solidFill>
                <a:latin typeface="Helvetica Light"/>
                <a:ea typeface="+mn-ea"/>
                <a:cs typeface="Helvetica Light"/>
              </a:defRPr>
            </a:lvl1pPr>
            <a:lvl2pPr marL="742950" indent="-285750" algn="l" defTabSz="457200" rtl="0" eaLnBrk="1" latinLnBrk="0" hangingPunct="1">
              <a:spcBef>
                <a:spcPct val="20000"/>
              </a:spcBef>
              <a:buFont typeface="Courier New"/>
              <a:buChar char="o"/>
              <a:defRPr sz="2800" kern="1200">
                <a:solidFill>
                  <a:srgbClr val="00009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kern="1200">
                <a:solidFill>
                  <a:srgbClr val="00009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kern="1200">
                <a:solidFill>
                  <a:srgbClr val="00009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kern="1200">
                <a:solidFill>
                  <a:srgbClr val="00009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b="1" dirty="0"/>
              <a:t>Two companies selected: ELVIA (F), ELTOS (IT)</a:t>
            </a:r>
          </a:p>
          <a:p>
            <a:r>
              <a:rPr lang="en-US" sz="1900" b="1" dirty="0"/>
              <a:t>Choice to split production in 2 sites</a:t>
            </a:r>
          </a:p>
          <a:p>
            <a:pPr lvl="1"/>
            <a:r>
              <a:rPr lang="en-US" sz="1500" dirty="0"/>
              <a:t>Pros:</a:t>
            </a:r>
          </a:p>
          <a:p>
            <a:pPr lvl="2"/>
            <a:r>
              <a:rPr lang="en-US" sz="1300" dirty="0"/>
              <a:t>Helped in keeping the schedule. None of the firms could stand the full production in the required time</a:t>
            </a:r>
          </a:p>
          <a:p>
            <a:pPr lvl="2"/>
            <a:r>
              <a:rPr lang="en-US" sz="1300" dirty="0"/>
              <a:t>Each firm knew about the other </a:t>
            </a:r>
            <a:r>
              <a:rPr lang="en-US" sz="1300" dirty="0">
                <a:sym typeface="Wingdings"/>
              </a:rPr>
              <a:t> helped in promoting a good competition</a:t>
            </a:r>
          </a:p>
          <a:p>
            <a:pPr lvl="2"/>
            <a:r>
              <a:rPr lang="en-US" sz="1300" dirty="0">
                <a:sym typeface="Wingdings"/>
              </a:rPr>
              <a:t>Allows to find a quick fallback solution in case of failure of one company (saving the time for the technology transfer to a new company, still slowing down the total production)</a:t>
            </a:r>
          </a:p>
          <a:p>
            <a:pPr lvl="2"/>
            <a:r>
              <a:rPr lang="en-US" sz="1300" dirty="0">
                <a:sym typeface="Wingdings"/>
              </a:rPr>
              <a:t>Experimenting different technical solutions to adapt production to the specific firm  knowledge improvement</a:t>
            </a:r>
          </a:p>
          <a:p>
            <a:pPr lvl="2"/>
            <a:r>
              <a:rPr lang="en-US" sz="1300" dirty="0">
                <a:sym typeface="Wingdings"/>
              </a:rPr>
              <a:t>Allowed to quickly disentangle issues coming from components (common) </a:t>
            </a:r>
            <a:r>
              <a:rPr lang="en-US" sz="1300" dirty="0" err="1">
                <a:sym typeface="Wingdings"/>
              </a:rPr>
              <a:t>wrt</a:t>
            </a:r>
            <a:r>
              <a:rPr lang="en-US" sz="1300" dirty="0">
                <a:sym typeface="Wingdings"/>
              </a:rPr>
              <a:t> firm production specific issues</a:t>
            </a:r>
          </a:p>
          <a:p>
            <a:pPr lvl="1"/>
            <a:r>
              <a:rPr lang="en-US" sz="1500" dirty="0">
                <a:sym typeface="Wingdings"/>
              </a:rPr>
              <a:t>Cons:</a:t>
            </a:r>
          </a:p>
          <a:p>
            <a:pPr lvl="2"/>
            <a:r>
              <a:rPr lang="en-US" sz="1300" dirty="0"/>
              <a:t>Double efforts to follow up production at the two firm's premises</a:t>
            </a:r>
          </a:p>
          <a:p>
            <a:pPr lvl="2"/>
            <a:r>
              <a:rPr lang="en-US" sz="1300" dirty="0"/>
              <a:t>Develop firm-specific adaptation of production (facing different problems)</a:t>
            </a:r>
          </a:p>
          <a:p>
            <a:pPr lvl="2"/>
            <a:r>
              <a:rPr lang="en-US" sz="1300" dirty="0"/>
              <a:t>Establish two communication lines</a:t>
            </a:r>
          </a:p>
          <a:p>
            <a:r>
              <a:rPr lang="en-US" sz="1900" b="1" dirty="0"/>
              <a:t>Final comment: was the right choice</a:t>
            </a:r>
          </a:p>
          <a:p>
            <a:endParaRPr lang="en-US" sz="1400" dirty="0"/>
          </a:p>
        </p:txBody>
      </p:sp>
    </p:spTree>
    <p:extLst>
      <p:ext uri="{BB962C8B-B14F-4D97-AF65-F5344CB8AC3E}">
        <p14:creationId xmlns:p14="http://schemas.microsoft.com/office/powerpoint/2010/main" val="2730402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11216564" cy="553998"/>
          </a:xfrm>
        </p:spPr>
        <p:txBody>
          <a:bodyPr/>
          <a:lstStyle/>
          <a:p>
            <a:r>
              <a:rPr lang="en-US" dirty="0"/>
              <a:t>ATLAS NSW MM anode boards production</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30051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46</a:t>
            </a:fld>
            <a:endParaRPr lang="en-US" spc="-5" dirty="0"/>
          </a:p>
        </p:txBody>
      </p:sp>
      <p:pic>
        <p:nvPicPr>
          <p:cNvPr id="3" name="Picture 2">
            <a:extLst>
              <a:ext uri="{FF2B5EF4-FFF2-40B4-BE49-F238E27FC236}">
                <a16:creationId xmlns:a16="http://schemas.microsoft.com/office/drawing/2014/main" id="{CED3AED4-4AB8-F66B-0913-A3778D093913}"/>
              </a:ext>
            </a:extLst>
          </p:cNvPr>
          <p:cNvPicPr>
            <a:picLocks noChangeAspect="1"/>
          </p:cNvPicPr>
          <p:nvPr/>
        </p:nvPicPr>
        <p:blipFill>
          <a:blip r:embed="rId2"/>
          <a:stretch>
            <a:fillRect/>
          </a:stretch>
        </p:blipFill>
        <p:spPr>
          <a:xfrm>
            <a:off x="8233936" y="978522"/>
            <a:ext cx="3602747" cy="2445700"/>
          </a:xfrm>
          <a:prstGeom prst="rect">
            <a:avLst/>
          </a:prstGeom>
        </p:spPr>
      </p:pic>
      <p:sp>
        <p:nvSpPr>
          <p:cNvPr id="11" name="Content Placeholder 2">
            <a:extLst>
              <a:ext uri="{FF2B5EF4-FFF2-40B4-BE49-F238E27FC236}">
                <a16:creationId xmlns:a16="http://schemas.microsoft.com/office/drawing/2014/main" id="{65C997AB-096A-9073-21EA-205FB7C34501}"/>
              </a:ext>
            </a:extLst>
          </p:cNvPr>
          <p:cNvSpPr txBox="1">
            <a:spLocks/>
          </p:cNvSpPr>
          <p:nvPr/>
        </p:nvSpPr>
        <p:spPr>
          <a:xfrm>
            <a:off x="70221" y="1059173"/>
            <a:ext cx="8219661" cy="27074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3200" kern="1200">
                <a:solidFill>
                  <a:srgbClr val="000090"/>
                </a:solidFill>
                <a:latin typeface="Helvetica Light"/>
                <a:ea typeface="+mn-ea"/>
                <a:cs typeface="Helvetica Light"/>
              </a:defRPr>
            </a:lvl1pPr>
            <a:lvl2pPr marL="742950" indent="-285750" algn="l" defTabSz="457200" rtl="0" eaLnBrk="1" latinLnBrk="0" hangingPunct="1">
              <a:spcBef>
                <a:spcPct val="20000"/>
              </a:spcBef>
              <a:buFont typeface="Courier New"/>
              <a:buChar char="o"/>
              <a:defRPr sz="2800" kern="1200">
                <a:solidFill>
                  <a:srgbClr val="00009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kern="1200">
                <a:solidFill>
                  <a:srgbClr val="00009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kern="1200">
                <a:solidFill>
                  <a:srgbClr val="00009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kern="1200">
                <a:solidFill>
                  <a:srgbClr val="00009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Times New Roman" panose="02020603050405020304" pitchFamily="18" charset="0"/>
                <a:cs typeface="Times New Roman" panose="02020603050405020304" pitchFamily="18" charset="0"/>
              </a:rPr>
              <a:t>Main problems: </a:t>
            </a:r>
          </a:p>
          <a:p>
            <a:r>
              <a:rPr lang="en-US" sz="1800" dirty="0">
                <a:latin typeface="Times New Roman" panose="02020603050405020304" pitchFamily="18" charset="0"/>
                <a:cs typeface="Times New Roman" panose="02020603050405020304" pitchFamily="18" charset="0"/>
              </a:rPr>
              <a:t>Schedule! </a:t>
            </a:r>
            <a:endParaRPr lang="en-US" sz="1800" dirty="0">
              <a:latin typeface="Times New Roman" panose="02020603050405020304" pitchFamily="18" charset="0"/>
              <a:cs typeface="Times New Roman" panose="02020603050405020304" pitchFamily="18" charset="0"/>
              <a:sym typeface="Wingdings"/>
            </a:endParaRPr>
          </a:p>
          <a:p>
            <a:r>
              <a:rPr lang="en-US" sz="1800" dirty="0">
                <a:latin typeface="Times New Roman" panose="02020603050405020304" pitchFamily="18" charset="0"/>
                <a:cs typeface="Times New Roman" panose="02020603050405020304" pitchFamily="18" charset="0"/>
              </a:rPr>
              <a:t>Production steps were new/unusual for the companies. </a:t>
            </a:r>
          </a:p>
          <a:p>
            <a:r>
              <a:rPr lang="en-US" sz="1800" dirty="0">
                <a:latin typeface="Times New Roman" panose="02020603050405020304" pitchFamily="18" charset="0"/>
                <a:cs typeface="Times New Roman" panose="02020603050405020304" pitchFamily="18" charset="0"/>
              </a:rPr>
              <a:t>Complex logistics</a:t>
            </a:r>
            <a:endParaRPr lang="en-US" sz="1800" dirty="0">
              <a:latin typeface="Times New Roman" panose="02020603050405020304" pitchFamily="18" charset="0"/>
              <a:cs typeface="Times New Roman" panose="02020603050405020304" pitchFamily="18" charset="0"/>
              <a:sym typeface="Wingdings"/>
            </a:endParaRPr>
          </a:p>
          <a:p>
            <a:r>
              <a:rPr lang="en-US" sz="1800" dirty="0">
                <a:latin typeface="Times New Roman" panose="02020603050405020304" pitchFamily="18" charset="0"/>
                <a:cs typeface="Times New Roman" panose="02020603050405020304" pitchFamily="18" charset="0"/>
                <a:sym typeface="Wingdings"/>
              </a:rPr>
              <a:t>Problems with subcontractor </a:t>
            </a:r>
          </a:p>
          <a:p>
            <a:r>
              <a:rPr lang="en-US" sz="1800" dirty="0">
                <a:latin typeface="Times New Roman" panose="02020603050405020304" pitchFamily="18" charset="0"/>
                <a:cs typeface="Times New Roman" panose="02020603050405020304" pitchFamily="18" charset="0"/>
                <a:sym typeface="Wingdings"/>
              </a:rPr>
              <a:t>The technical responsible of production frequently change</a:t>
            </a:r>
          </a:p>
          <a:p>
            <a:r>
              <a:rPr lang="en-US" sz="1800" dirty="0">
                <a:latin typeface="Times New Roman" panose="02020603050405020304" pitchFamily="18" charset="0"/>
                <a:cs typeface="Times New Roman" panose="02020603050405020304" pitchFamily="18" charset="0"/>
              </a:rPr>
              <a:t>Two companies -&gt; Two had different styles and policy.  Need to adapt to them.</a:t>
            </a:r>
          </a:p>
          <a:p>
            <a:endParaRPr lang="en-US" sz="1800" i="1" dirty="0">
              <a:latin typeface="Times New Roman" panose="02020603050405020304" pitchFamily="18" charset="0"/>
              <a:cs typeface="Times New Roman" panose="02020603050405020304" pitchFamily="18" charset="0"/>
            </a:endParaRPr>
          </a:p>
          <a:p>
            <a:endParaRPr lang="en-US" sz="1400" dirty="0">
              <a:sym typeface="Wingdings"/>
            </a:endParaRPr>
          </a:p>
        </p:txBody>
      </p:sp>
      <p:sp>
        <p:nvSpPr>
          <p:cNvPr id="12" name="Content Placeholder 2">
            <a:extLst>
              <a:ext uri="{FF2B5EF4-FFF2-40B4-BE49-F238E27FC236}">
                <a16:creationId xmlns:a16="http://schemas.microsoft.com/office/drawing/2014/main" id="{6E436294-5515-A5B7-CCBE-F2BE5BF1FCD7}"/>
              </a:ext>
            </a:extLst>
          </p:cNvPr>
          <p:cNvSpPr txBox="1">
            <a:spLocks/>
          </p:cNvSpPr>
          <p:nvPr/>
        </p:nvSpPr>
        <p:spPr>
          <a:xfrm>
            <a:off x="115042" y="3335833"/>
            <a:ext cx="12051558" cy="15790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
              <a:defRPr sz="3200" kern="1200">
                <a:solidFill>
                  <a:srgbClr val="000090"/>
                </a:solidFill>
                <a:latin typeface="Helvetica Light"/>
                <a:ea typeface="+mn-ea"/>
                <a:cs typeface="Helvetica Light"/>
              </a:defRPr>
            </a:lvl1pPr>
            <a:lvl2pPr marL="742950" indent="-285750" algn="l" defTabSz="457200" rtl="0" eaLnBrk="1" latinLnBrk="0" hangingPunct="1">
              <a:spcBef>
                <a:spcPct val="20000"/>
              </a:spcBef>
              <a:buFont typeface="Courier New"/>
              <a:buChar char="o"/>
              <a:defRPr sz="2800" kern="1200">
                <a:solidFill>
                  <a:srgbClr val="00009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kern="1200">
                <a:solidFill>
                  <a:srgbClr val="00009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kern="1200">
                <a:solidFill>
                  <a:srgbClr val="00009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kern="1200">
                <a:solidFill>
                  <a:srgbClr val="00009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latin typeface="Times New Roman" panose="02020603050405020304" pitchFamily="18" charset="0"/>
              <a:cs typeface="Times New Roman" panose="02020603050405020304" pitchFamily="18" charset="0"/>
            </a:endParaRPr>
          </a:p>
          <a:p>
            <a:r>
              <a:rPr lang="en-US" sz="1800" b="1" dirty="0">
                <a:solidFill>
                  <a:srgbClr val="C00000"/>
                </a:solidFill>
                <a:latin typeface="Times New Roman" panose="02020603050405020304" pitchFamily="18" charset="0"/>
                <a:cs typeface="Times New Roman" panose="02020603050405020304" pitchFamily="18" charset="0"/>
              </a:rPr>
              <a:t>A constant follow-up at the companies during the whole production (&gt;3 years) from experts was needed</a:t>
            </a:r>
          </a:p>
          <a:p>
            <a:r>
              <a:rPr lang="en-US" sz="1800" b="1" dirty="0">
                <a:solidFill>
                  <a:srgbClr val="C00000"/>
                </a:solidFill>
                <a:latin typeface="Times New Roman" panose="02020603050405020304" pitchFamily="18" charset="0"/>
                <a:cs typeface="Times New Roman" panose="02020603050405020304" pitchFamily="18" charset="0"/>
              </a:rPr>
              <a:t>Huge follow-up and QC effort (manpower and cost)</a:t>
            </a:r>
          </a:p>
          <a:p>
            <a:endParaRPr lang="en-US" sz="1300" dirty="0"/>
          </a:p>
          <a:p>
            <a:endParaRPr lang="en-US" sz="1300" dirty="0">
              <a:sym typeface="Wingdings"/>
            </a:endParaRPr>
          </a:p>
        </p:txBody>
      </p:sp>
      <p:sp>
        <p:nvSpPr>
          <p:cNvPr id="13" name="Content Placeholder 2">
            <a:extLst>
              <a:ext uri="{FF2B5EF4-FFF2-40B4-BE49-F238E27FC236}">
                <a16:creationId xmlns:a16="http://schemas.microsoft.com/office/drawing/2014/main" id="{76D3E794-DD6E-D223-AE37-4FE210F1BC18}"/>
              </a:ext>
            </a:extLst>
          </p:cNvPr>
          <p:cNvSpPr txBox="1">
            <a:spLocks/>
          </p:cNvSpPr>
          <p:nvPr/>
        </p:nvSpPr>
        <p:spPr>
          <a:xfrm>
            <a:off x="127742" y="4574305"/>
            <a:ext cx="11664579" cy="14689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
              <a:defRPr sz="3200" kern="1200">
                <a:solidFill>
                  <a:srgbClr val="000090"/>
                </a:solidFill>
                <a:latin typeface="Helvetica Light"/>
                <a:ea typeface="+mn-ea"/>
                <a:cs typeface="Helvetica Light"/>
              </a:defRPr>
            </a:lvl1pPr>
            <a:lvl2pPr marL="742950" indent="-285750" algn="l" defTabSz="457200" rtl="0" eaLnBrk="1" latinLnBrk="0" hangingPunct="1">
              <a:spcBef>
                <a:spcPct val="20000"/>
              </a:spcBef>
              <a:buFont typeface="Courier New"/>
              <a:buChar char="o"/>
              <a:defRPr sz="2800" kern="1200">
                <a:solidFill>
                  <a:srgbClr val="00009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kern="1200">
                <a:solidFill>
                  <a:srgbClr val="00009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kern="1200">
                <a:solidFill>
                  <a:srgbClr val="00009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kern="1200">
                <a:solidFill>
                  <a:srgbClr val="00009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latin typeface="Times New Roman" panose="02020603050405020304" pitchFamily="18" charset="0"/>
                <a:cs typeface="Times New Roman" panose="02020603050405020304" pitchFamily="18" charset="0"/>
              </a:rPr>
              <a:t>Final remarks: both companies considered the ATLAS production as an R&amp;D, not a series production. </a:t>
            </a:r>
          </a:p>
          <a:p>
            <a:r>
              <a:rPr lang="en-US" sz="1800" b="1" dirty="0">
                <a:latin typeface="Times New Roman" panose="02020603050405020304" pitchFamily="18" charset="0"/>
                <a:cs typeface="Times New Roman" panose="02020603050405020304" pitchFamily="18" charset="0"/>
              </a:rPr>
              <a:t>Their main goad was to acquire (‘for free’) new expertise and potentially open up new market. Another advantage was to get credit from known research institutes (CERN &amp; others)</a:t>
            </a:r>
          </a:p>
          <a:p>
            <a:r>
              <a:rPr lang="en-US" sz="1800" b="1" dirty="0">
                <a:latin typeface="Times New Roman" panose="02020603050405020304" pitchFamily="18" charset="0"/>
                <a:cs typeface="Times New Roman" panose="02020603050405020304" pitchFamily="18" charset="0"/>
              </a:rPr>
              <a:t>Both reached a yield &gt;80%, larger than expected by both at the start of production. They are potentially interested in other similar commitments, based on the acquired knowledge. </a:t>
            </a:r>
          </a:p>
        </p:txBody>
      </p:sp>
    </p:spTree>
    <p:extLst>
      <p:ext uri="{BB962C8B-B14F-4D97-AF65-F5344CB8AC3E}">
        <p14:creationId xmlns:p14="http://schemas.microsoft.com/office/powerpoint/2010/main" val="2886945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11216564" cy="553998"/>
          </a:xfrm>
        </p:spPr>
        <p:txBody>
          <a:bodyPr/>
          <a:lstStyle/>
          <a:p>
            <a:r>
              <a:rPr lang="en-US" dirty="0"/>
              <a:t>GEM Production in Industry (CMS Experience)</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2912846" y="6465303"/>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47</a:t>
            </a:fld>
            <a:endParaRPr lang="en-US" spc="-5" dirty="0"/>
          </a:p>
        </p:txBody>
      </p:sp>
      <p:sp>
        <p:nvSpPr>
          <p:cNvPr id="3" name="Content Placeholder 2">
            <a:extLst>
              <a:ext uri="{FF2B5EF4-FFF2-40B4-BE49-F238E27FC236}">
                <a16:creationId xmlns:a16="http://schemas.microsoft.com/office/drawing/2014/main" id="{36F37348-9B95-2395-29F2-01147DEDD8B8}"/>
              </a:ext>
            </a:extLst>
          </p:cNvPr>
          <p:cNvSpPr txBox="1">
            <a:spLocks/>
          </p:cNvSpPr>
          <p:nvPr/>
        </p:nvSpPr>
        <p:spPr>
          <a:xfrm>
            <a:off x="96806" y="823142"/>
            <a:ext cx="8746568" cy="4956530"/>
          </a:xfrm>
          <a:prstGeom prst="rect">
            <a:avLst/>
          </a:prstGeom>
          <a:ln>
            <a:noFill/>
          </a:ln>
        </p:spPr>
        <p:txBody>
          <a:bodyPr>
            <a:normAutofit fontScale="77500" lnSpcReduction="20000"/>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Technological Transfer process very long, the company tried to master the single mask etching technique as at CERN but than moved to the double mask technique, this extended quite a lot the R&amp;D and startup time</a:t>
            </a:r>
            <a:endParaRPr lang="en-US" sz="2300" dirty="0">
              <a:solidFill>
                <a:schemeClr val="tx1"/>
              </a:solidFill>
              <a:latin typeface="Times New Roman" panose="02020603050405020304" pitchFamily="18" charset="0"/>
              <a:cs typeface="Times New Roman" panose="02020603050405020304" pitchFamily="18" charset="0"/>
            </a:endParaRPr>
          </a:p>
          <a:p>
            <a:r>
              <a:rPr lang="en-US" sz="2300" dirty="0">
                <a:solidFill>
                  <a:schemeClr val="tx1"/>
                </a:solidFill>
                <a:latin typeface="Times New Roman" panose="02020603050405020304" pitchFamily="18" charset="0"/>
                <a:cs typeface="Times New Roman" panose="02020603050405020304" pitchFamily="18" charset="0"/>
              </a:rPr>
              <a:t>GEM foils production expected for GE1/1 project didn’t arrive on time</a:t>
            </a:r>
          </a:p>
          <a:p>
            <a:pPr lvl="1"/>
            <a:r>
              <a:rPr lang="en-US" sz="2000" dirty="0">
                <a:solidFill>
                  <a:schemeClr val="tx1"/>
                </a:solidFill>
                <a:latin typeface="Times New Roman" panose="02020603050405020304" pitchFamily="18" charset="0"/>
                <a:cs typeface="Times New Roman" panose="02020603050405020304" pitchFamily="18" charset="0"/>
              </a:rPr>
              <a:t>The CMS-GEM collaboration didn’t push too much the company because backup solution was in place (full production at CERN)</a:t>
            </a:r>
          </a:p>
          <a:p>
            <a:r>
              <a:rPr lang="en-US" sz="2300" dirty="0">
                <a:solidFill>
                  <a:schemeClr val="tx1"/>
                </a:solidFill>
                <a:latin typeface="Times New Roman" panose="02020603050405020304" pitchFamily="18" charset="0"/>
                <a:cs typeface="Times New Roman" panose="02020603050405020304" pitchFamily="18" charset="0"/>
              </a:rPr>
              <a:t>Facility refurbishment during the R&amp;D process required long interruption of the tests</a:t>
            </a:r>
          </a:p>
          <a:p>
            <a:r>
              <a:rPr lang="en-US" sz="23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Modification of local environmental protection rules imposed additional stop and delay</a:t>
            </a:r>
          </a:p>
          <a:p>
            <a:r>
              <a:rPr lang="en-US" sz="2300" i="1" u="sng" dirty="0">
                <a:solidFill>
                  <a:schemeClr val="tx1"/>
                </a:solidFill>
                <a:latin typeface="Times New Roman" panose="02020603050405020304" pitchFamily="18" charset="0"/>
                <a:cs typeface="Times New Roman" panose="02020603050405020304" pitchFamily="18" charset="0"/>
              </a:rPr>
              <a:t>GEM foils size limited by machine/infrastructure and glass masks (~ 1 m long )</a:t>
            </a:r>
          </a:p>
          <a:p>
            <a:r>
              <a:rPr lang="en-US" sz="2300" dirty="0">
                <a:solidFill>
                  <a:schemeClr val="tx1"/>
                </a:solidFill>
                <a:latin typeface="Times New Roman" panose="02020603050405020304" pitchFamily="18" charset="0"/>
                <a:cs typeface="Times New Roman" panose="02020603050405020304" pitchFamily="18" charset="0"/>
              </a:rPr>
              <a:t>Company extremely collaborative along all the time of the process</a:t>
            </a:r>
          </a:p>
          <a:p>
            <a:r>
              <a:rPr lang="en-US" sz="2300" dirty="0">
                <a:solidFill>
                  <a:schemeClr val="tx1"/>
                </a:solidFill>
                <a:latin typeface="Times New Roman" panose="02020603050405020304" pitchFamily="18" charset="0"/>
                <a:cs typeface="Times New Roman" panose="02020603050405020304" pitchFamily="18" charset="0"/>
              </a:rPr>
              <a:t>Several Internship with the SEUL University</a:t>
            </a:r>
          </a:p>
          <a:p>
            <a:r>
              <a:rPr lang="en-US" sz="2300" u="sng" dirty="0">
                <a:solidFill>
                  <a:schemeClr val="tx1"/>
                </a:solidFill>
                <a:latin typeface="Times New Roman" panose="02020603050405020304" pitchFamily="18" charset="0"/>
                <a:cs typeface="Times New Roman" panose="02020603050405020304" pitchFamily="18" charset="0"/>
              </a:rPr>
              <a:t>At the end production rate quite high  &gt; 30 large GEM foils/month</a:t>
            </a:r>
          </a:p>
          <a:p>
            <a:endParaRPr lang="en-US" sz="2400" dirty="0">
              <a:solidFill>
                <a:srgbClr val="C00000"/>
              </a:solidFill>
              <a:latin typeface="Helvetica" pitchFamily="2" charset="0"/>
            </a:endParaRPr>
          </a:p>
        </p:txBody>
      </p:sp>
      <p:sp>
        <p:nvSpPr>
          <p:cNvPr id="6" name="TextBox 5">
            <a:extLst>
              <a:ext uri="{FF2B5EF4-FFF2-40B4-BE49-F238E27FC236}">
                <a16:creationId xmlns:a16="http://schemas.microsoft.com/office/drawing/2014/main" id="{054404B6-44D5-4E06-5F14-B7980982EE20}"/>
              </a:ext>
            </a:extLst>
          </p:cNvPr>
          <p:cNvSpPr txBox="1"/>
          <p:nvPr/>
        </p:nvSpPr>
        <p:spPr>
          <a:xfrm>
            <a:off x="388133" y="5294037"/>
            <a:ext cx="8442541" cy="423321"/>
          </a:xfrm>
          <a:prstGeom prst="rect">
            <a:avLst/>
          </a:prstGeom>
          <a:solidFill>
            <a:srgbClr val="FFFF00"/>
          </a:solidFill>
          <a:ln>
            <a:solidFill>
              <a:srgbClr val="FF0000"/>
            </a:solidFill>
          </a:ln>
        </p:spPr>
        <p:txBody>
          <a:bodyPr wrap="square" rtlCol="0">
            <a:spAutoFit/>
          </a:bodyPr>
          <a:lstStyle/>
          <a:p>
            <a:pPr>
              <a:lnSpc>
                <a:spcPct val="130000"/>
              </a:lnSpc>
            </a:pPr>
            <a:r>
              <a:rPr lang="en-US" b="1" dirty="0">
                <a:solidFill>
                  <a:srgbClr val="800000"/>
                </a:solidFill>
              </a:rPr>
              <a:t>MECARO was qualified for GE2/1 and ME0 projects project</a:t>
            </a:r>
          </a:p>
        </p:txBody>
      </p:sp>
      <p:pic>
        <p:nvPicPr>
          <p:cNvPr id="7" name="Picture 6" descr="A picture containing text, game, playing, indoor&#10;&#10;Description automatically generated">
            <a:extLst>
              <a:ext uri="{FF2B5EF4-FFF2-40B4-BE49-F238E27FC236}">
                <a16:creationId xmlns:a16="http://schemas.microsoft.com/office/drawing/2014/main" id="{5B0D8087-24D6-B0F6-648D-0ACD3227FCB0}"/>
              </a:ext>
            </a:extLst>
          </p:cNvPr>
          <p:cNvPicPr>
            <a:picLocks noChangeAspect="1"/>
          </p:cNvPicPr>
          <p:nvPr/>
        </p:nvPicPr>
        <p:blipFill>
          <a:blip r:embed="rId2"/>
          <a:stretch>
            <a:fillRect/>
          </a:stretch>
        </p:blipFill>
        <p:spPr>
          <a:xfrm>
            <a:off x="9056318" y="2600311"/>
            <a:ext cx="3039318" cy="1884711"/>
          </a:xfrm>
          <a:prstGeom prst="rect">
            <a:avLst/>
          </a:prstGeom>
        </p:spPr>
      </p:pic>
      <p:pic>
        <p:nvPicPr>
          <p:cNvPr id="8" name="Picture 7" descr="A picture containing text, yellow, electronics, sign&#10;&#10;Description automatically generated">
            <a:extLst>
              <a:ext uri="{FF2B5EF4-FFF2-40B4-BE49-F238E27FC236}">
                <a16:creationId xmlns:a16="http://schemas.microsoft.com/office/drawing/2014/main" id="{3E81DED7-0F10-54CF-0EE6-111E6C75B81F}"/>
              </a:ext>
            </a:extLst>
          </p:cNvPr>
          <p:cNvPicPr>
            <a:picLocks noChangeAspect="1"/>
          </p:cNvPicPr>
          <p:nvPr/>
        </p:nvPicPr>
        <p:blipFill>
          <a:blip r:embed="rId3"/>
          <a:stretch>
            <a:fillRect/>
          </a:stretch>
        </p:blipFill>
        <p:spPr>
          <a:xfrm>
            <a:off x="9056319" y="4539189"/>
            <a:ext cx="3038876" cy="1999686"/>
          </a:xfrm>
          <a:prstGeom prst="rect">
            <a:avLst/>
          </a:prstGeom>
        </p:spPr>
      </p:pic>
      <p:pic>
        <p:nvPicPr>
          <p:cNvPr id="9" name="Picture 8" descr="A picture containing text, building, outdoor&#10;&#10;Description automatically generated">
            <a:extLst>
              <a:ext uri="{FF2B5EF4-FFF2-40B4-BE49-F238E27FC236}">
                <a16:creationId xmlns:a16="http://schemas.microsoft.com/office/drawing/2014/main" id="{3296A539-6AEC-69E8-E077-C6FA18C22880}"/>
              </a:ext>
            </a:extLst>
          </p:cNvPr>
          <p:cNvPicPr>
            <a:picLocks noChangeAspect="1"/>
          </p:cNvPicPr>
          <p:nvPr/>
        </p:nvPicPr>
        <p:blipFill>
          <a:blip r:embed="rId4"/>
          <a:stretch>
            <a:fillRect/>
          </a:stretch>
        </p:blipFill>
        <p:spPr>
          <a:xfrm>
            <a:off x="9056318" y="661434"/>
            <a:ext cx="2918564" cy="1884710"/>
          </a:xfrm>
          <a:prstGeom prst="rect">
            <a:avLst/>
          </a:prstGeom>
        </p:spPr>
      </p:pic>
    </p:spTree>
    <p:extLst>
      <p:ext uri="{BB962C8B-B14F-4D97-AF65-F5344CB8AC3E}">
        <p14:creationId xmlns:p14="http://schemas.microsoft.com/office/powerpoint/2010/main" val="1171612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11216564" cy="553998"/>
          </a:xfrm>
        </p:spPr>
        <p:txBody>
          <a:bodyPr/>
          <a:lstStyle/>
          <a:p>
            <a:r>
              <a:rPr lang="en-US" dirty="0"/>
              <a:t>GEM Production in Industry (CMS Experience)</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3005137"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48</a:t>
            </a:fld>
            <a:endParaRPr lang="en-US" spc="-5" dirty="0"/>
          </a:p>
        </p:txBody>
      </p:sp>
      <p:sp>
        <p:nvSpPr>
          <p:cNvPr id="3" name="Content Placeholder 2">
            <a:extLst>
              <a:ext uri="{FF2B5EF4-FFF2-40B4-BE49-F238E27FC236}">
                <a16:creationId xmlns:a16="http://schemas.microsoft.com/office/drawing/2014/main" id="{36F37348-9B95-2395-29F2-01147DEDD8B8}"/>
              </a:ext>
            </a:extLst>
          </p:cNvPr>
          <p:cNvSpPr txBox="1">
            <a:spLocks/>
          </p:cNvSpPr>
          <p:nvPr/>
        </p:nvSpPr>
        <p:spPr>
          <a:xfrm>
            <a:off x="96364" y="1719928"/>
            <a:ext cx="8746568" cy="3215458"/>
          </a:xfrm>
          <a:prstGeom prst="rect">
            <a:avLst/>
          </a:prstGeom>
          <a:ln>
            <a:noFill/>
          </a:ln>
        </p:spPr>
        <p:txBody>
          <a:bodyPr>
            <a:norm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329E"/>
              </a:buClr>
            </a:pP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GE2/1 Production started in 2020/21, regularly running for about one year and half</a:t>
            </a:r>
          </a:p>
          <a:p>
            <a:pPr>
              <a:buClr>
                <a:srgbClr val="00329E"/>
              </a:buClr>
            </a:pP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Suddenly in Aug 2022 the company </a:t>
            </a:r>
            <a:r>
              <a:rPr lang="en-US" dirty="0">
                <a:solidFill>
                  <a:schemeClr val="tx1"/>
                </a:solidFill>
                <a:latin typeface="Times New Roman" panose="02020603050405020304" pitchFamily="18" charset="0"/>
                <a:cs typeface="Times New Roman" panose="02020603050405020304" pitchFamily="18" charset="0"/>
              </a:rPr>
              <a:t>changed ownership, and the new management didn't want to continue production of GEM foils, considered not profitable and out of the core project</a:t>
            </a:r>
          </a:p>
          <a:p>
            <a:pPr>
              <a:buClr>
                <a:srgbClr val="00329E"/>
              </a:buClr>
            </a:pPr>
            <a:r>
              <a:rPr lang="en-US" dirty="0">
                <a:solidFill>
                  <a:schemeClr val="tx1"/>
                </a:solidFill>
                <a:latin typeface="Times New Roman" panose="02020603050405020304" pitchFamily="18" charset="0"/>
                <a:cs typeface="Times New Roman" panose="02020603050405020304" pitchFamily="18" charset="0"/>
              </a:rPr>
              <a:t>Collaboration interrupted; production relocated at CERN!!!</a:t>
            </a:r>
          </a:p>
          <a:p>
            <a:pPr>
              <a:buClr>
                <a:srgbClr val="00329E"/>
              </a:buClr>
            </a:pPr>
            <a:r>
              <a:rPr lang="en-US" dirty="0">
                <a:solidFill>
                  <a:schemeClr val="tx1"/>
                </a:solidFill>
                <a:latin typeface="Times New Roman" panose="02020603050405020304" pitchFamily="18" charset="0"/>
                <a:cs typeface="Times New Roman" panose="02020603050405020304" pitchFamily="18" charset="0"/>
              </a:rPr>
              <a:t>Currently SEUL University insourced the production in his institute</a:t>
            </a:r>
          </a:p>
          <a:p>
            <a:endParaRPr lang="en-US" sz="2400" dirty="0">
              <a:solidFill>
                <a:srgbClr val="C00000"/>
              </a:solidFill>
              <a:latin typeface="Helvetica" pitchFamily="2" charset="0"/>
            </a:endParaRPr>
          </a:p>
        </p:txBody>
      </p:sp>
      <p:sp>
        <p:nvSpPr>
          <p:cNvPr id="6" name="TextBox 5">
            <a:extLst>
              <a:ext uri="{FF2B5EF4-FFF2-40B4-BE49-F238E27FC236}">
                <a16:creationId xmlns:a16="http://schemas.microsoft.com/office/drawing/2014/main" id="{054404B6-44D5-4E06-5F14-B7980982EE20}"/>
              </a:ext>
            </a:extLst>
          </p:cNvPr>
          <p:cNvSpPr txBox="1"/>
          <p:nvPr/>
        </p:nvSpPr>
        <p:spPr>
          <a:xfrm>
            <a:off x="388133" y="5294037"/>
            <a:ext cx="5936467" cy="423321"/>
          </a:xfrm>
          <a:prstGeom prst="rect">
            <a:avLst/>
          </a:prstGeom>
          <a:solidFill>
            <a:srgbClr val="FFFF00"/>
          </a:solidFill>
          <a:ln>
            <a:solidFill>
              <a:srgbClr val="FF0000"/>
            </a:solidFill>
          </a:ln>
        </p:spPr>
        <p:txBody>
          <a:bodyPr wrap="square" rtlCol="0">
            <a:spAutoFit/>
          </a:bodyPr>
          <a:lstStyle/>
          <a:p>
            <a:pPr>
              <a:lnSpc>
                <a:spcPct val="130000"/>
              </a:lnSpc>
            </a:pPr>
            <a:r>
              <a:rPr lang="en-US" b="1" dirty="0">
                <a:solidFill>
                  <a:srgbClr val="800000"/>
                </a:solidFill>
              </a:rPr>
              <a:t>Long path and big investment with, so far,  limited results </a:t>
            </a:r>
          </a:p>
        </p:txBody>
      </p:sp>
      <p:pic>
        <p:nvPicPr>
          <p:cNvPr id="7" name="Picture 6" descr="A picture containing text, game, playing, indoor&#10;&#10;Description automatically generated">
            <a:extLst>
              <a:ext uri="{FF2B5EF4-FFF2-40B4-BE49-F238E27FC236}">
                <a16:creationId xmlns:a16="http://schemas.microsoft.com/office/drawing/2014/main" id="{5B0D8087-24D6-B0F6-648D-0ACD3227FCB0}"/>
              </a:ext>
            </a:extLst>
          </p:cNvPr>
          <p:cNvPicPr>
            <a:picLocks noChangeAspect="1"/>
          </p:cNvPicPr>
          <p:nvPr/>
        </p:nvPicPr>
        <p:blipFill>
          <a:blip r:embed="rId2"/>
          <a:stretch>
            <a:fillRect/>
          </a:stretch>
        </p:blipFill>
        <p:spPr>
          <a:xfrm>
            <a:off x="9056318" y="2600311"/>
            <a:ext cx="3039318" cy="1884711"/>
          </a:xfrm>
          <a:prstGeom prst="rect">
            <a:avLst/>
          </a:prstGeom>
        </p:spPr>
      </p:pic>
      <p:pic>
        <p:nvPicPr>
          <p:cNvPr id="8" name="Picture 7" descr="A picture containing text, yellow, electronics, sign&#10;&#10;Description automatically generated">
            <a:extLst>
              <a:ext uri="{FF2B5EF4-FFF2-40B4-BE49-F238E27FC236}">
                <a16:creationId xmlns:a16="http://schemas.microsoft.com/office/drawing/2014/main" id="{3E81DED7-0F10-54CF-0EE6-111E6C75B81F}"/>
              </a:ext>
            </a:extLst>
          </p:cNvPr>
          <p:cNvPicPr>
            <a:picLocks noChangeAspect="1"/>
          </p:cNvPicPr>
          <p:nvPr/>
        </p:nvPicPr>
        <p:blipFill>
          <a:blip r:embed="rId3"/>
          <a:stretch>
            <a:fillRect/>
          </a:stretch>
        </p:blipFill>
        <p:spPr>
          <a:xfrm>
            <a:off x="9056319" y="4539189"/>
            <a:ext cx="3038876" cy="1999686"/>
          </a:xfrm>
          <a:prstGeom prst="rect">
            <a:avLst/>
          </a:prstGeom>
        </p:spPr>
      </p:pic>
      <p:pic>
        <p:nvPicPr>
          <p:cNvPr id="9" name="Picture 8" descr="A picture containing text, building, outdoor&#10;&#10;Description automatically generated">
            <a:extLst>
              <a:ext uri="{FF2B5EF4-FFF2-40B4-BE49-F238E27FC236}">
                <a16:creationId xmlns:a16="http://schemas.microsoft.com/office/drawing/2014/main" id="{3296A539-6AEC-69E8-E077-C6FA18C22880}"/>
              </a:ext>
            </a:extLst>
          </p:cNvPr>
          <p:cNvPicPr>
            <a:picLocks noChangeAspect="1"/>
          </p:cNvPicPr>
          <p:nvPr/>
        </p:nvPicPr>
        <p:blipFill>
          <a:blip r:embed="rId4"/>
          <a:stretch>
            <a:fillRect/>
          </a:stretch>
        </p:blipFill>
        <p:spPr>
          <a:xfrm>
            <a:off x="9056318" y="661434"/>
            <a:ext cx="2918564" cy="1884710"/>
          </a:xfrm>
          <a:prstGeom prst="rect">
            <a:avLst/>
          </a:prstGeom>
        </p:spPr>
      </p:pic>
    </p:spTree>
    <p:extLst>
      <p:ext uri="{BB962C8B-B14F-4D97-AF65-F5344CB8AC3E}">
        <p14:creationId xmlns:p14="http://schemas.microsoft.com/office/powerpoint/2010/main" val="1507045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8F27-113C-A087-FB39-F2C42C3FB81C}"/>
              </a:ext>
            </a:extLst>
          </p:cNvPr>
          <p:cNvSpPr>
            <a:spLocks noGrp="1"/>
          </p:cNvSpPr>
          <p:nvPr>
            <p:ph type="title"/>
          </p:nvPr>
        </p:nvSpPr>
        <p:spPr>
          <a:xfrm>
            <a:off x="395427" y="203149"/>
            <a:ext cx="11216564" cy="553998"/>
          </a:xfrm>
        </p:spPr>
        <p:txBody>
          <a:bodyPr/>
          <a:lstStyle/>
          <a:p>
            <a:r>
              <a:rPr lang="en-US" dirty="0"/>
              <a:t>Relations with Industries</a:t>
            </a:r>
          </a:p>
        </p:txBody>
      </p:sp>
      <p:sp>
        <p:nvSpPr>
          <p:cNvPr id="4" name="Footer Placeholder 3">
            <a:extLst>
              <a:ext uri="{FF2B5EF4-FFF2-40B4-BE49-F238E27FC236}">
                <a16:creationId xmlns:a16="http://schemas.microsoft.com/office/drawing/2014/main" id="{AF7AC6A5-39D0-DB2B-1CF7-F69F0C5A53F8}"/>
              </a:ext>
            </a:extLst>
          </p:cNvPr>
          <p:cNvSpPr>
            <a:spLocks noGrp="1"/>
          </p:cNvSpPr>
          <p:nvPr>
            <p:ph type="ftr" sz="quarter" idx="5"/>
          </p:nvPr>
        </p:nvSpPr>
        <p:spPr>
          <a:xfrm>
            <a:off x="30051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54D3E6D-30FB-0BD8-75CF-C95A3F4D47A0}"/>
              </a:ext>
            </a:extLst>
          </p:cNvPr>
          <p:cNvSpPr>
            <a:spLocks noGrp="1"/>
          </p:cNvSpPr>
          <p:nvPr>
            <p:ph type="sldNum" sz="quarter" idx="7"/>
          </p:nvPr>
        </p:nvSpPr>
        <p:spPr/>
        <p:txBody>
          <a:bodyPr/>
          <a:lstStyle/>
          <a:p>
            <a:pPr marL="38100">
              <a:lnSpc>
                <a:spcPct val="100000"/>
              </a:lnSpc>
            </a:pPr>
            <a:fld id="{81D60167-4931-47E6-BA6A-407CBD079E47}" type="slidenum">
              <a:rPr lang="en-US" spc="-5" smtClean="0"/>
              <a:t>49</a:t>
            </a:fld>
            <a:endParaRPr lang="en-US" spc="-5" dirty="0"/>
          </a:p>
        </p:txBody>
      </p:sp>
      <p:sp>
        <p:nvSpPr>
          <p:cNvPr id="6" name="TextBox 5">
            <a:extLst>
              <a:ext uri="{FF2B5EF4-FFF2-40B4-BE49-F238E27FC236}">
                <a16:creationId xmlns:a16="http://schemas.microsoft.com/office/drawing/2014/main" id="{EC3FCA58-3321-6126-94D4-F9E1ACB7348C}"/>
              </a:ext>
            </a:extLst>
          </p:cNvPr>
          <p:cNvSpPr txBox="1"/>
          <p:nvPr/>
        </p:nvSpPr>
        <p:spPr>
          <a:xfrm>
            <a:off x="382727" y="914400"/>
            <a:ext cx="11229264" cy="5401479"/>
          </a:xfrm>
          <a:prstGeom prst="rect">
            <a:avLst/>
          </a:prstGeom>
          <a:noFill/>
        </p:spPr>
        <p:txBody>
          <a:bodyPr wrap="square">
            <a:spAutoFit/>
          </a:bodyPr>
          <a:lstStyle/>
          <a:p>
            <a:pPr marL="342900" indent="-342900">
              <a:buClr>
                <a:srgbClr val="00329E"/>
              </a:buClr>
              <a:buFont typeface="Wingdings" pitchFamily="2" charset="2"/>
              <a:buChar char="v"/>
            </a:pPr>
            <a:r>
              <a:rPr lang="en-US" sz="1800" dirty="0">
                <a:latin typeface="Times New Roman" panose="02020603050405020304" pitchFamily="18" charset="0"/>
                <a:cs typeface="Times New Roman" panose="02020603050405020304" pitchFamily="18" charset="0"/>
              </a:rPr>
              <a:t>Extremely challenging requirements of future HEP experiments call for close collaboration between academia and industry. This collaboration should start as early as possible and address prototyping at the R&amp;D stage, through to qualification testing and later tendering and purchasing.</a:t>
            </a:r>
          </a:p>
          <a:p>
            <a:pPr marL="342900" indent="-342900">
              <a:buClr>
                <a:srgbClr val="00329E"/>
              </a:buClr>
              <a:buFont typeface="Wingdings" pitchFamily="2" charset="2"/>
              <a:buChar char="v"/>
            </a:pPr>
            <a:endParaRPr lang="en-US" sz="900" dirty="0">
              <a:latin typeface="Times New Roman" panose="02020603050405020304" pitchFamily="18" charset="0"/>
              <a:cs typeface="Times New Roman" panose="02020603050405020304" pitchFamily="18" charset="0"/>
            </a:endParaRPr>
          </a:p>
          <a:p>
            <a:pPr marL="342900" indent="-342900">
              <a:buClr>
                <a:srgbClr val="00329E"/>
              </a:buClr>
              <a:buFont typeface="Wingdings" pitchFamily="2" charset="2"/>
              <a:buChar char="v"/>
            </a:pPr>
            <a:r>
              <a:rPr lang="en-US" sz="1800" dirty="0">
                <a:latin typeface="Times New Roman" panose="02020603050405020304" pitchFamily="18" charset="0"/>
                <a:cs typeface="Times New Roman" panose="02020603050405020304" pitchFamily="18" charset="0"/>
              </a:rPr>
              <a:t>Good knowledge of the possible industrial applications are required to increase the chances of successful collaborations with industry.</a:t>
            </a:r>
          </a:p>
          <a:p>
            <a:pPr marL="342900" indent="-342900">
              <a:buClr>
                <a:srgbClr val="00329E"/>
              </a:buClr>
              <a:buFont typeface="Wingdings" pitchFamily="2" charset="2"/>
              <a:buChar char="v"/>
            </a:pPr>
            <a:endParaRPr lang="en-US" sz="900" dirty="0">
              <a:latin typeface="Times New Roman" panose="02020603050405020304" pitchFamily="18" charset="0"/>
              <a:cs typeface="Times New Roman" panose="02020603050405020304" pitchFamily="18" charset="0"/>
            </a:endParaRPr>
          </a:p>
          <a:p>
            <a:pPr marL="342900" indent="-342900">
              <a:buClr>
                <a:srgbClr val="00329E"/>
              </a:buClr>
              <a:buFont typeface="Wingdings" pitchFamily="2" charset="2"/>
              <a:buChar char="v"/>
            </a:pPr>
            <a:r>
              <a:rPr lang="en-US" sz="1800" b="1" dirty="0">
                <a:solidFill>
                  <a:srgbClr val="00329E"/>
                </a:solidFill>
                <a:latin typeface="Times New Roman" panose="02020603050405020304" pitchFamily="18" charset="0"/>
                <a:cs typeface="Times New Roman" panose="02020603050405020304" pitchFamily="18" charset="0"/>
              </a:rPr>
              <a:t>To motivate industrial partners </a:t>
            </a:r>
            <a:r>
              <a:rPr lang="en-US" sz="1800" dirty="0">
                <a:latin typeface="Times New Roman" panose="02020603050405020304" pitchFamily="18" charset="0"/>
                <a:cs typeface="Times New Roman" panose="02020603050405020304" pitchFamily="18" charset="0"/>
              </a:rPr>
              <a:t>to invest in sophisticated production lines for building detectors, scientific collaboration </a:t>
            </a:r>
            <a:r>
              <a:rPr lang="en-US" sz="1800" b="1" dirty="0">
                <a:solidFill>
                  <a:srgbClr val="00329E"/>
                </a:solidFill>
                <a:latin typeface="Times New Roman" panose="02020603050405020304" pitchFamily="18" charset="0"/>
                <a:cs typeface="Times New Roman" panose="02020603050405020304" pitchFamily="18" charset="0"/>
              </a:rPr>
              <a:t>must convince (ideally prove) industry that such detectors have a real market potential beyond particle physics</a:t>
            </a:r>
          </a:p>
          <a:p>
            <a:pPr marL="342900" indent="-342900">
              <a:buClr>
                <a:srgbClr val="00329E"/>
              </a:buClr>
              <a:buFont typeface="Wingdings" pitchFamily="2" charset="2"/>
              <a:buChar char="v"/>
            </a:pPr>
            <a:endParaRPr lang="en-US" dirty="0">
              <a:latin typeface="Times New Roman" panose="02020603050405020304" pitchFamily="18" charset="0"/>
              <a:cs typeface="Times New Roman" panose="02020603050405020304" pitchFamily="18" charset="0"/>
            </a:endParaRPr>
          </a:p>
          <a:p>
            <a:r>
              <a:rPr lang="en-US" sz="1900" b="1" dirty="0"/>
              <a:t>some time the goal with industry seem to be the outsourcing of complete detector production …But</a:t>
            </a:r>
          </a:p>
          <a:p>
            <a:pPr marL="800100" lvl="1" indent="-342900">
              <a:buFont typeface="Arial" panose="020B0604020202020204" pitchFamily="34" charset="0"/>
              <a:buChar char="•"/>
            </a:pPr>
            <a:endParaRPr lang="en-US" sz="1900" b="1" i="1" dirty="0">
              <a:solidFill>
                <a:srgbClr val="A20000"/>
              </a:solidFill>
            </a:endParaRPr>
          </a:p>
          <a:p>
            <a:pPr marL="800100" lvl="1" indent="-342900">
              <a:buFont typeface="Arial" panose="020B0604020202020204" pitchFamily="34" charset="0"/>
              <a:buChar char="•"/>
            </a:pPr>
            <a:r>
              <a:rPr lang="en-US" sz="1900" b="1" i="1" dirty="0">
                <a:solidFill>
                  <a:srgbClr val="A20000"/>
                </a:solidFill>
                <a:latin typeface="Times New Roman" panose="02020603050405020304" pitchFamily="18" charset="0"/>
                <a:cs typeface="Times New Roman" panose="02020603050405020304" pitchFamily="18" charset="0"/>
              </a:rPr>
              <a:t>Are (or can be) HEP detectors (Gas detector in our case) a real Industrial Product?</a:t>
            </a:r>
          </a:p>
          <a:p>
            <a:pPr lvl="1"/>
            <a:endParaRPr lang="en-US" sz="700" b="1" i="1" dirty="0">
              <a:solidFill>
                <a:srgbClr val="A20000"/>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1900" b="1" i="1" dirty="0">
                <a:solidFill>
                  <a:srgbClr val="A20000"/>
                </a:solidFill>
                <a:latin typeface="Times New Roman" panose="02020603050405020304" pitchFamily="18" charset="0"/>
                <a:cs typeface="Times New Roman" panose="02020603050405020304" pitchFamily="18" charset="0"/>
              </a:rPr>
              <a:t>Academia attitude is to push over the limits / Industrial attitude is to produce standardized &amp; very well qualified  products; may non-convergent views ?</a:t>
            </a:r>
          </a:p>
          <a:p>
            <a:pPr marL="800100" lvl="1" indent="-342900">
              <a:buFont typeface="Arial" panose="020B0604020202020204" pitchFamily="34" charset="0"/>
              <a:buChar char="•"/>
            </a:pPr>
            <a:endParaRPr lang="en-US" sz="700" b="1" i="1" dirty="0">
              <a:solidFill>
                <a:srgbClr val="A20000"/>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1900" b="1" i="1" dirty="0">
                <a:solidFill>
                  <a:srgbClr val="A20000"/>
                </a:solidFill>
                <a:latin typeface="Times New Roman" panose="02020603050405020304" pitchFamily="18" charset="0"/>
                <a:cs typeface="Times New Roman" panose="02020603050405020304" pitchFamily="18" charset="0"/>
              </a:rPr>
              <a:t>Could an “exaggerated industrialization” revert in reduction of our community attitude to detectors innovation?</a:t>
            </a:r>
          </a:p>
          <a:p>
            <a:pPr marL="342900" indent="-342900">
              <a:buClr>
                <a:srgbClr val="00329E"/>
              </a:buClr>
              <a:buFont typeface="Wingdings" pitchFamily="2" charset="2"/>
              <a:buChar char="v"/>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4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Micro-Strip Gas Chamber (MSGC)</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TextBox 2">
            <a:extLst>
              <a:ext uri="{FF2B5EF4-FFF2-40B4-BE49-F238E27FC236}">
                <a16:creationId xmlns:a16="http://schemas.microsoft.com/office/drawing/2014/main" id="{EB1A400F-A837-A705-205D-00AF45D6F088}"/>
              </a:ext>
            </a:extLst>
          </p:cNvPr>
          <p:cNvSpPr txBox="1"/>
          <p:nvPr/>
        </p:nvSpPr>
        <p:spPr>
          <a:xfrm>
            <a:off x="228600" y="838200"/>
            <a:ext cx="11201400" cy="2893100"/>
          </a:xfrm>
          <a:prstGeom prst="rect">
            <a:avLst/>
          </a:prstGeom>
          <a:noFill/>
        </p:spPr>
        <p:txBody>
          <a:bodyPr wrap="square">
            <a:spAutoFit/>
          </a:bodyPr>
          <a:lstStyle/>
          <a:p>
            <a:r>
              <a:rPr lang="en-US" b="0" i="0" u="none" strike="noStrike" dirty="0">
                <a:solidFill>
                  <a:srgbClr val="000000"/>
                </a:solidFill>
                <a:effectLst/>
                <a:latin typeface="Times New Roman" panose="02020603050405020304" pitchFamily="18" charset="0"/>
                <a:cs typeface="Times New Roman" panose="02020603050405020304" pitchFamily="18" charset="0"/>
              </a:rPr>
              <a:t>In 1988, </a:t>
            </a:r>
            <a:r>
              <a:rPr lang="en-US" b="1" i="0" u="none" strike="noStrike" dirty="0">
                <a:solidFill>
                  <a:srgbClr val="00329E"/>
                </a:solidFill>
                <a:effectLst/>
                <a:latin typeface="Times New Roman" panose="02020603050405020304" pitchFamily="18" charset="0"/>
                <a:cs typeface="Times New Roman" panose="02020603050405020304" pitchFamily="18" charset="0"/>
              </a:rPr>
              <a:t>Anton Oed</a:t>
            </a:r>
            <a:r>
              <a:rPr lang="en-US" b="0" i="0" u="none" strike="noStrike" dirty="0">
                <a:solidFill>
                  <a:srgbClr val="000000"/>
                </a:solidFill>
                <a:effectLst/>
                <a:latin typeface="Times New Roman" panose="02020603050405020304" pitchFamily="18" charset="0"/>
                <a:cs typeface="Times New Roman" panose="02020603050405020304" pitchFamily="18" charset="0"/>
              </a:rPr>
              <a:t>, at the Institute Laue-Langevin (ILL) in Grenoble, introduced a novel concept in detection: </a:t>
            </a:r>
          </a:p>
          <a:p>
            <a:pPr algn="ctr"/>
            <a:r>
              <a:rPr lang="en-US" sz="2000" i="1" dirty="0">
                <a:solidFill>
                  <a:srgbClr val="00329E"/>
                </a:solidFill>
                <a:latin typeface="Times New Roman" panose="02020603050405020304" pitchFamily="18" charset="0"/>
                <a:cs typeface="Times New Roman" panose="02020603050405020304" pitchFamily="18" charset="0"/>
              </a:rPr>
              <a:t>M</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icro-Strip </a:t>
            </a:r>
            <a:r>
              <a:rPr lang="en-US" sz="2000" i="1" dirty="0">
                <a:solidFill>
                  <a:srgbClr val="00329E"/>
                </a:solidFill>
                <a:latin typeface="Times New Roman" panose="02020603050405020304" pitchFamily="18" charset="0"/>
                <a:cs typeface="Times New Roman" panose="02020603050405020304" pitchFamily="18" charset="0"/>
              </a:rPr>
              <a:t>G</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as </a:t>
            </a:r>
            <a:r>
              <a:rPr lang="en-US" sz="2000" i="1" dirty="0">
                <a:solidFill>
                  <a:srgbClr val="00329E"/>
                </a:solidFill>
                <a:latin typeface="Times New Roman" panose="02020603050405020304" pitchFamily="18" charset="0"/>
                <a:cs typeface="Times New Roman" panose="02020603050405020304" pitchFamily="18" charset="0"/>
              </a:rPr>
              <a:t>C</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hamber (MSGC) </a:t>
            </a:r>
          </a:p>
          <a:p>
            <a:pPr marL="285750" indent="-285750">
              <a:buFont typeface="Arial" panose="020B0604020202020204" pitchFamily="34" charset="0"/>
              <a:buChar char="•"/>
            </a:pPr>
            <a:r>
              <a:rPr lang="en-US" b="0" i="0" u="none" strike="noStrike" dirty="0">
                <a:solidFill>
                  <a:srgbClr val="000000"/>
                </a:solidFill>
                <a:effectLst/>
                <a:latin typeface="Times New Roman" panose="02020603050405020304" pitchFamily="18" charset="0"/>
                <a:cs typeface="Times New Roman" panose="02020603050405020304" pitchFamily="18" charset="0"/>
              </a:rPr>
              <a:t>Consisting of a set of tiny metal strips engraved on a thin insulating support, and alternatively connected as anodes and cathodes</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R</a:t>
            </a:r>
            <a:r>
              <a:rPr lang="en-US" b="0" i="0" u="none" strike="noStrike" dirty="0">
                <a:solidFill>
                  <a:srgbClr val="000000"/>
                </a:solidFill>
                <a:effectLst/>
                <a:latin typeface="Times New Roman" panose="02020603050405020304" pitchFamily="18" charset="0"/>
                <a:cs typeface="Times New Roman" panose="02020603050405020304" pitchFamily="18" charset="0"/>
              </a:rPr>
              <a:t>elies for its operation on the same processes of avalanche multiplication as the multi-wire devices </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P</a:t>
            </a:r>
            <a:r>
              <a:rPr lang="en-US" b="0" i="0" u="none" strike="noStrike" dirty="0">
                <a:solidFill>
                  <a:srgbClr val="000000"/>
                </a:solidFill>
                <a:effectLst/>
                <a:latin typeface="Times New Roman" panose="02020603050405020304" pitchFamily="18" charset="0"/>
                <a:cs typeface="Times New Roman" panose="02020603050405020304" pitchFamily="18" charset="0"/>
              </a:rPr>
              <a:t>hotolithography technology used for manufacturing,  permits to reduce the electrode spacing by at least an order of magnitude, improving the multi-hit capability. </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F</a:t>
            </a:r>
            <a:r>
              <a:rPr lang="en-US" b="0" i="0" u="none" strike="noStrike" dirty="0">
                <a:solidFill>
                  <a:srgbClr val="000000"/>
                </a:solidFill>
                <a:effectLst/>
                <a:latin typeface="Times New Roman" panose="02020603050405020304" pitchFamily="18" charset="0"/>
                <a:cs typeface="Times New Roman" panose="02020603050405020304" pitchFamily="18" charset="0"/>
              </a:rPr>
              <a:t>ast collection of most positive ions by the nearby cathode strips reduces space charge build-up and provides a largely increased rate capability</a:t>
            </a:r>
          </a:p>
          <a:p>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1541161-416B-06C3-4C01-369AD0D2A356}"/>
              </a:ext>
            </a:extLst>
          </p:cNvPr>
          <p:cNvSpPr txBox="1"/>
          <p:nvPr/>
        </p:nvSpPr>
        <p:spPr>
          <a:xfrm>
            <a:off x="0" y="5727412"/>
            <a:ext cx="12192000" cy="584775"/>
          </a:xfrm>
          <a:prstGeom prst="rect">
            <a:avLst/>
          </a:prstGeom>
          <a:noFill/>
        </p:spPr>
        <p:txBody>
          <a:bodyPr wrap="square">
            <a:spAutoFit/>
          </a:bodyPr>
          <a:lstStyle/>
          <a:p>
            <a:pPr 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Introduced coincidentally with the first projects of high luminosity colliders, MSGCs filled a gap in the available detector technologies, between solid state strip detectors, having excellent performances but high costs, and the cheap but rate-limited traditional gas devices</a:t>
            </a:r>
            <a:endParaRPr lang="en-US" sz="1600" dirty="0"/>
          </a:p>
        </p:txBody>
      </p:sp>
      <p:pic>
        <p:nvPicPr>
          <p:cNvPr id="8" name="Picture 7" descr="A diagram of a cathode and cathode&#10;&#10;Description automatically generated">
            <a:extLst>
              <a:ext uri="{FF2B5EF4-FFF2-40B4-BE49-F238E27FC236}">
                <a16:creationId xmlns:a16="http://schemas.microsoft.com/office/drawing/2014/main" id="{F5889C98-1CC1-83A2-BFEE-97289126E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3124476"/>
            <a:ext cx="2362200" cy="2471561"/>
          </a:xfrm>
          <a:prstGeom prst="rect">
            <a:avLst/>
          </a:prstGeom>
        </p:spPr>
      </p:pic>
      <p:pic>
        <p:nvPicPr>
          <p:cNvPr id="9" name="Picture 8" descr="A diagram of a thin layer of a thin layer&#10;&#10;Description automatically generated">
            <a:extLst>
              <a:ext uri="{FF2B5EF4-FFF2-40B4-BE49-F238E27FC236}">
                <a16:creationId xmlns:a16="http://schemas.microsoft.com/office/drawing/2014/main" id="{4E7081E4-0483-B689-6ACB-DCC2D86F0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537439"/>
            <a:ext cx="4197349" cy="2027933"/>
          </a:xfrm>
          <a:prstGeom prst="rect">
            <a:avLst/>
          </a:prstGeom>
        </p:spPr>
      </p:pic>
      <p:pic>
        <p:nvPicPr>
          <p:cNvPr id="11" name="Picture 10" descr="A black and yellow striped background&#10;&#10;Description automatically generated">
            <a:extLst>
              <a:ext uri="{FF2B5EF4-FFF2-40B4-BE49-F238E27FC236}">
                <a16:creationId xmlns:a16="http://schemas.microsoft.com/office/drawing/2014/main" id="{8C9F1264-0D39-B5B4-27ED-91851558B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523227"/>
            <a:ext cx="2584450" cy="2019300"/>
          </a:xfrm>
          <a:prstGeom prst="rect">
            <a:avLst/>
          </a:prstGeom>
        </p:spPr>
      </p:pic>
      <p:sp>
        <p:nvSpPr>
          <p:cNvPr id="6" name="Slide Number Placeholder 5">
            <a:extLst>
              <a:ext uri="{FF2B5EF4-FFF2-40B4-BE49-F238E27FC236}">
                <a16:creationId xmlns:a16="http://schemas.microsoft.com/office/drawing/2014/main" id="{38A24C31-277A-BB7C-6943-23EBB98D6E87}"/>
              </a:ext>
            </a:extLst>
          </p:cNvPr>
          <p:cNvSpPr>
            <a:spLocks noGrp="1"/>
          </p:cNvSpPr>
          <p:nvPr>
            <p:ph type="sldNum" sz="quarter" idx="7"/>
          </p:nvPr>
        </p:nvSpPr>
        <p:spPr/>
        <p:txBody>
          <a:bodyPr/>
          <a:lstStyle/>
          <a:p>
            <a:pPr marL="38100">
              <a:lnSpc>
                <a:spcPct val="100000"/>
              </a:lnSpc>
            </a:pPr>
            <a:fld id="{81D60167-4931-47E6-BA6A-407CBD079E47}" type="slidenum">
              <a:rPr lang="en-US" spc="-5" smtClean="0"/>
              <a:t>5</a:t>
            </a:fld>
            <a:endParaRPr lang="en-US" spc="-5" dirty="0"/>
          </a:p>
        </p:txBody>
      </p:sp>
    </p:spTree>
    <p:extLst>
      <p:ext uri="{BB962C8B-B14F-4D97-AF65-F5344CB8AC3E}">
        <p14:creationId xmlns:p14="http://schemas.microsoft.com/office/powerpoint/2010/main" val="1009777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6922B-3F85-4041-8895-EDD19158F826}"/>
              </a:ext>
            </a:extLst>
          </p:cNvPr>
          <p:cNvSpPr>
            <a:spLocks noGrp="1"/>
          </p:cNvSpPr>
          <p:nvPr>
            <p:ph idx="1"/>
          </p:nvPr>
        </p:nvSpPr>
        <p:spPr>
          <a:xfrm>
            <a:off x="407986" y="1221202"/>
            <a:ext cx="11555413" cy="4798598"/>
          </a:xfrm>
        </p:spPr>
        <p:txBody>
          <a:bodyPr/>
          <a:lstStyle/>
          <a:p>
            <a:r>
              <a:rPr lang="en-US" dirty="0">
                <a:latin typeface="Times New Roman" panose="02020603050405020304" pitchFamily="18" charset="0"/>
                <a:cs typeface="Times New Roman" panose="02020603050405020304" pitchFamily="18" charset="0"/>
              </a:rPr>
              <a:t>CERN EP Department - R&amp;D on experimental technologies 1st WG2 Meeting </a:t>
            </a:r>
            <a:r>
              <a:rPr lang="en-US" dirty="0">
                <a:latin typeface="Times New Roman" panose="02020603050405020304" pitchFamily="18" charset="0"/>
                <a:cs typeface="Times New Roman" panose="02020603050405020304" pitchFamily="18" charset="0"/>
                <a:hlinkClick r:id="rId2"/>
              </a:rPr>
              <a:t>https://indico.cern.ch/event/702148</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CERN EP Department - R&amp;D on experimental technologies </a:t>
            </a:r>
            <a:r>
              <a:rPr lang="en-US" dirty="0">
                <a:latin typeface="Times New Roman" panose="02020603050405020304" pitchFamily="18" charset="0"/>
                <a:cs typeface="Times New Roman" panose="02020603050405020304" pitchFamily="18" charset="0"/>
                <a:hlinkClick r:id="rId3"/>
              </a:rPr>
              <a:t>https://indico.cern.ch/event/696066/contributions/2927894/attachments/1618327/2573211/RDonGaseousDetectorTechnologies.pdf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ECFA Detector R&amp;D Roadmap Symposium of Task Force 1 Gaseous Detectors   </a:t>
            </a:r>
            <a:r>
              <a:rPr lang="en-US" dirty="0">
                <a:latin typeface="Times New Roman" panose="02020603050405020304" pitchFamily="18" charset="0"/>
                <a:cs typeface="Times New Roman" panose="02020603050405020304" pitchFamily="18" charset="0"/>
                <a:hlinkClick r:id="rId4"/>
              </a:rPr>
              <a:t>https://indico.cern.ch/event/999799/</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Mini-Workshop on gas transport parameters for present and future generation of experiments </a:t>
            </a:r>
            <a:r>
              <a:rPr lang="en-US" dirty="0">
                <a:latin typeface="Times New Roman" panose="02020603050405020304" pitchFamily="18" charset="0"/>
                <a:cs typeface="Times New Roman" panose="02020603050405020304" pitchFamily="18" charset="0"/>
                <a:hlinkClick r:id="rId5"/>
              </a:rPr>
              <a:t>https://indico.cern.ch/event/1022051/timetable/?view=standard</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6"/>
              </a:rPr>
              <a:t>https://indico.desy.de/event/22513/contributions/46788/attachments/30337/38104/20200224-EDIT-GaseousDetectors.pdf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7"/>
              </a:rPr>
              <a:t>https://indico.cern.ch/event/1120714/contributions/4867134/attachments/2469534/4236245/MBianco_Poster_for_iWorid2022_V2.pdf</a:t>
            </a:r>
            <a:endParaRPr lang="en-US" dirty="0">
              <a:latin typeface="Times New Roman" panose="02020603050405020304" pitchFamily="18" charset="0"/>
              <a:cs typeface="Times New Roman" panose="02020603050405020304" pitchFamily="18" charset="0"/>
            </a:endParaRPr>
          </a:p>
          <a:p>
            <a:r>
              <a:rPr lang="en-US" dirty="0"/>
              <a:t>https://</a:t>
            </a:r>
            <a:r>
              <a:rPr lang="en-US" dirty="0" err="1"/>
              <a:t>indico.cern.ch</a:t>
            </a:r>
            <a:r>
              <a:rPr lang="en-US" dirty="0"/>
              <a:t>/event/999799/contributions/4204334/attachments/2236247/3790326/</a:t>
            </a:r>
            <a:r>
              <a:rPr lang="en-US" dirty="0" err="1"/>
              <a:t>infrastructures.pdf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CERN Detector Seminar: </a:t>
            </a:r>
            <a:r>
              <a:rPr lang="en-US" dirty="0">
                <a:solidFill>
                  <a:srgbClr val="FFFF00"/>
                </a:solidFill>
                <a:latin typeface="Times New Roman" panose="02020603050405020304" pitchFamily="18" charset="0"/>
                <a:cs typeface="Times New Roman" panose="02020603050405020304" pitchFamily="18" charset="0"/>
                <a:hlinkClick r:id="rId8"/>
              </a:rPr>
              <a:t>https://indico.cern.ch/event/1175363/attachments/2477073/4252122/MBianco_CMS_GEM.pdf</a:t>
            </a:r>
            <a:endParaRPr lang="en-US" dirty="0">
              <a:solidFill>
                <a:srgbClr val="FFFF00"/>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CERN Detector Seminar: </a:t>
            </a:r>
            <a:r>
              <a:rPr lang="en-US" dirty="0">
                <a:solidFill>
                  <a:schemeClr val="tx1"/>
                </a:solidFill>
                <a:latin typeface="Times New Roman" panose="02020603050405020304" pitchFamily="18" charset="0"/>
                <a:cs typeface="Times New Roman" panose="02020603050405020304" pitchFamily="18" charset="0"/>
                <a:hlinkClick r:id="rId9"/>
              </a:rPr>
              <a:t>https://indico.cern.ch/event/1168778/attachments/2464624/4227403/_2022_06_17-TV-DetSeminar.pdf</a:t>
            </a:r>
            <a:endParaRPr lang="en-US"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CERN Detector Seminar: </a:t>
            </a:r>
            <a:r>
              <a:rPr lang="en-US" sz="1800" dirty="0">
                <a:solidFill>
                  <a:schemeClr val="tx1"/>
                </a:solidFill>
                <a:latin typeface="Times New Roman" panose="02020603050405020304" pitchFamily="18" charset="0"/>
                <a:cs typeface="Times New Roman" panose="02020603050405020304" pitchFamily="18" charset="0"/>
                <a:hlinkClick r:id="rId10"/>
              </a:rPr>
              <a:t>https://indico.cern.ch/event/1172978/attachments/2468524/4234156/2022_06_24_CERN_Seminar_rmunzer_v4.pdf</a:t>
            </a:r>
            <a:endParaRPr lang="en-US" sz="1800" dirty="0">
              <a:solidFill>
                <a:schemeClr val="tx1"/>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Workshop on Resistive Coatings for Gaseous Detectors : </a:t>
            </a:r>
            <a:r>
              <a:rPr lang="en-US" dirty="0">
                <a:latin typeface="Times New Roman" panose="02020603050405020304" pitchFamily="18" charset="0"/>
                <a:cs typeface="Times New Roman" panose="02020603050405020304" pitchFamily="18" charset="0"/>
                <a:hlinkClick r:id="rId11"/>
              </a:rPr>
              <a:t>https://agenda.infn.it/event/18156/timetable/?view=standard</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800" dirty="0">
              <a:solidFill>
                <a:schemeClr val="tx1"/>
              </a:solidFill>
              <a:latin typeface="Times New Roman" panose="02020603050405020304" pitchFamily="18" charset="0"/>
              <a:cs typeface="Times New Roman" panose="02020603050405020304" pitchFamily="18" charset="0"/>
            </a:endParaRPr>
          </a:p>
          <a:p>
            <a:endParaRPr lang="en-US" sz="1800" dirty="0">
              <a:solidFill>
                <a:schemeClr val="tx1"/>
              </a:solidFill>
              <a:latin typeface="Times New Roman" panose="02020603050405020304" pitchFamily="18" charset="0"/>
              <a:cs typeface="Times New Roman" panose="02020603050405020304" pitchFamily="18" charset="0"/>
            </a:endParaRPr>
          </a:p>
          <a:p>
            <a:endParaRPr lang="en-US" dirty="0"/>
          </a:p>
          <a:p>
            <a:endParaRPr lang="en-US" dirty="0"/>
          </a:p>
        </p:txBody>
      </p:sp>
      <p:sp>
        <p:nvSpPr>
          <p:cNvPr id="3" name="Title 2">
            <a:extLst>
              <a:ext uri="{FF2B5EF4-FFF2-40B4-BE49-F238E27FC236}">
                <a16:creationId xmlns:a16="http://schemas.microsoft.com/office/drawing/2014/main" id="{C810C656-C50B-9340-996B-DD6564B11486}"/>
              </a:ext>
            </a:extLst>
          </p:cNvPr>
          <p:cNvSpPr>
            <a:spLocks noGrp="1"/>
          </p:cNvSpPr>
          <p:nvPr>
            <p:ph type="title"/>
          </p:nvPr>
        </p:nvSpPr>
        <p:spPr>
          <a:xfrm>
            <a:off x="395427" y="203149"/>
            <a:ext cx="6691173" cy="1107996"/>
          </a:xfrm>
        </p:spPr>
        <p:txBody>
          <a:bodyPr/>
          <a:lstStyle/>
          <a:p>
            <a:r>
              <a:rPr lang="en-US" dirty="0"/>
              <a:t>Reference (Talks/Workshops) </a:t>
            </a:r>
          </a:p>
        </p:txBody>
      </p:sp>
      <p:sp>
        <p:nvSpPr>
          <p:cNvPr id="5" name="Slide Number Placeholder 4">
            <a:extLst>
              <a:ext uri="{FF2B5EF4-FFF2-40B4-BE49-F238E27FC236}">
                <a16:creationId xmlns:a16="http://schemas.microsoft.com/office/drawing/2014/main" id="{A25E023A-8093-4F47-8DD5-8C012208613A}"/>
              </a:ext>
            </a:extLst>
          </p:cNvPr>
          <p:cNvSpPr>
            <a:spLocks noGrp="1"/>
          </p:cNvSpPr>
          <p:nvPr>
            <p:ph type="sldNum" sz="quarter" idx="12"/>
          </p:nvPr>
        </p:nvSpPr>
        <p:spPr/>
        <p:txBody>
          <a:bodyPr/>
          <a:lstStyle/>
          <a:p>
            <a:fld id="{36B5EA5A-BC32-A742-B11B-8E7414D5B535}" type="slidenum">
              <a:rPr lang="en-US" smtClean="0"/>
              <a:pPr/>
              <a:t>50</a:t>
            </a:fld>
            <a:endParaRPr lang="en-US" dirty="0"/>
          </a:p>
        </p:txBody>
      </p:sp>
      <p:sp>
        <p:nvSpPr>
          <p:cNvPr id="7" name="Footer Placeholder 3">
            <a:extLst>
              <a:ext uri="{FF2B5EF4-FFF2-40B4-BE49-F238E27FC236}">
                <a16:creationId xmlns:a16="http://schemas.microsoft.com/office/drawing/2014/main" id="{77219C6E-2A2C-2E77-5250-68D127363063}"/>
              </a:ext>
            </a:extLst>
          </p:cNvPr>
          <p:cNvSpPr txBox="1">
            <a:spLocks/>
          </p:cNvSpPr>
          <p:nvPr/>
        </p:nvSpPr>
        <p:spPr>
          <a:xfrm>
            <a:off x="3005137" y="6437583"/>
            <a:ext cx="6181725" cy="3790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25"/>
              </a:lnSpc>
            </a:pPr>
            <a:r>
              <a:rPr lang="en-US" sz="1200" dirty="0">
                <a:solidFill>
                  <a:schemeClr val="bg1"/>
                </a:solidFill>
                <a:latin typeface="Arial" panose="020B0604020202020204" pitchFamily="34" charset="0"/>
                <a:cs typeface="Arial" panose="020B0604020202020204" pitchFamily="34" charset="0"/>
              </a:rPr>
              <a:t>M. Bianco, EURIZON Detector School | Gaseous Detectors | 17th-28th 2023  Wuppertal</a:t>
            </a:r>
            <a:endParaRPr lang="en-US" sz="1200" spc="-15" dirty="0">
              <a:solidFill>
                <a:schemeClr val="bg1"/>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CC020016-50BA-5625-50FD-DFD2E5391483}"/>
              </a:ext>
            </a:extLst>
          </p:cNvPr>
          <p:cNvSpPr>
            <a:spLocks noGrp="1"/>
          </p:cNvSpPr>
          <p:nvPr>
            <p:ph type="ftr" sz="quarter" idx="11"/>
          </p:nvPr>
        </p:nvSpPr>
        <p:spPr/>
        <p:txBody>
          <a:bodyPr/>
          <a:lstStyle/>
          <a:p>
            <a:r>
              <a:rPr lang="en-GB"/>
              <a:t>M. Bianco, PhD Lectures | Gaseous Detectors | 13th-14th May 2026, Siena</a:t>
            </a:r>
            <a:endParaRPr lang="en-US" dirty="0"/>
          </a:p>
        </p:txBody>
      </p:sp>
    </p:spTree>
    <p:extLst>
      <p:ext uri="{BB962C8B-B14F-4D97-AF65-F5344CB8AC3E}">
        <p14:creationId xmlns:p14="http://schemas.microsoft.com/office/powerpoint/2010/main" val="1075057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C0B2-F181-274D-6CEE-DD2643228DD6}"/>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0B212F03-47EC-CD81-174D-A343E990356A}"/>
              </a:ext>
            </a:extLst>
          </p:cNvPr>
          <p:cNvSpPr>
            <a:spLocks noGrp="1"/>
          </p:cNvSpPr>
          <p:nvPr>
            <p:ph type="body" idx="1"/>
          </p:nvPr>
        </p:nvSpPr>
        <p:spPr>
          <a:xfrm>
            <a:off x="316584" y="793064"/>
            <a:ext cx="11646815" cy="5386090"/>
          </a:xfrm>
        </p:spPr>
        <p:txBody>
          <a:bodyPr/>
          <a:lstStyle/>
          <a:p>
            <a:r>
              <a:rPr lang="en-US" dirty="0">
                <a:latin typeface="Times New Roman" panose="02020603050405020304" pitchFamily="18" charset="0"/>
                <a:cs typeface="Times New Roman" panose="02020603050405020304" pitchFamily="18" charset="0"/>
              </a:rPr>
              <a:t>-) G. </a:t>
            </a:r>
            <a:r>
              <a:rPr lang="en-US" dirty="0" err="1">
                <a:latin typeface="Times New Roman" panose="02020603050405020304" pitchFamily="18" charset="0"/>
                <a:cs typeface="Times New Roman" panose="02020603050405020304" pitchFamily="18" charset="0"/>
              </a:rPr>
              <a:t>Macini</a:t>
            </a:r>
            <a:r>
              <a:rPr lang="en-US" dirty="0">
                <a:latin typeface="Times New Roman" panose="02020603050405020304" pitchFamily="18" charset="0"/>
                <a:cs typeface="Times New Roman" panose="02020603050405020304" pitchFamily="18" charset="0"/>
              </a:rPr>
              <a:t>, et al,. “</a:t>
            </a:r>
            <a:r>
              <a:rPr lang="en-US" i="1" dirty="0">
                <a:effectLst/>
                <a:latin typeface="Times New Roman" panose="02020603050405020304" pitchFamily="18" charset="0"/>
                <a:cs typeface="Times New Roman" panose="02020603050405020304" pitchFamily="18" charset="0"/>
              </a:rPr>
              <a:t>Validation of the New Small Wheel Micromegas sectors for the phase1 upgrade of the muon forward spectrometer of the ATLAS experiment at CERN</a:t>
            </a:r>
            <a:r>
              <a:rPr lang="en-US" dirty="0">
                <a:effectLst/>
                <a:latin typeface="Times New Roman" panose="02020603050405020304" pitchFamily="18" charset="0"/>
                <a:cs typeface="Times New Roman" panose="02020603050405020304" pitchFamily="18" charset="0"/>
              </a:rPr>
              <a:t>” Phys. Scr. 98 (2023) 044007</a:t>
            </a:r>
          </a:p>
          <a:p>
            <a:endParaRPr lang="en-US" sz="800" dirty="0">
              <a:latin typeface="Times New Roman" panose="02020603050405020304" pitchFamily="18" charset="0"/>
              <a:cs typeface="Times New Roman" panose="02020603050405020304" pitchFamily="18" charset="0"/>
            </a:endParaRPr>
          </a:p>
          <a:p>
            <a:r>
              <a:rPr lang="en-US" dirty="0">
                <a:effectLst/>
                <a:latin typeface="Times New Roman" panose="02020603050405020304" pitchFamily="18" charset="0"/>
                <a:cs typeface="Times New Roman" panose="02020603050405020304" pitchFamily="18" charset="0"/>
              </a:rPr>
              <a:t>-) Bencivenni, R. De Oliveira, G. Morello and M.P. </a:t>
            </a:r>
            <a:r>
              <a:rPr lang="en-US" dirty="0" err="1">
                <a:effectLst/>
                <a:latin typeface="Times New Roman" panose="02020603050405020304" pitchFamily="18" charset="0"/>
                <a:cs typeface="Times New Roman" panose="02020603050405020304" pitchFamily="18" charset="0"/>
              </a:rPr>
              <a:t>Lener</a:t>
            </a:r>
            <a:r>
              <a:rPr lang="en-US" dirty="0">
                <a:effectLst/>
                <a:latin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cs typeface="Times New Roman" panose="02020603050405020304" pitchFamily="18" charset="0"/>
              </a:rPr>
              <a:t>The micro-Resistive WELL detector: a compact spark-protected single amplification-stage MPGD</a:t>
            </a:r>
            <a:r>
              <a:rPr lang="en-US" dirty="0">
                <a:effectLst/>
                <a:latin typeface="Times New Roman" panose="02020603050405020304" pitchFamily="18" charset="0"/>
                <a:cs typeface="Times New Roman" panose="02020603050405020304" pitchFamily="18" charset="0"/>
              </a:rPr>
              <a:t>”, 2015 JINST 10 P02008</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G. Bencivenni et al, “</a:t>
            </a:r>
            <a:r>
              <a:rPr lang="en-US" i="1" dirty="0">
                <a:latin typeface="Times New Roman" panose="02020603050405020304" pitchFamily="18" charset="0"/>
                <a:cs typeface="Times New Roman" panose="02020603050405020304" pitchFamily="18" charset="0"/>
              </a:rPr>
              <a:t>The </a:t>
            </a:r>
            <a:r>
              <a:rPr lang="el-GR" i="1" dirty="0">
                <a:latin typeface="Times New Roman" panose="02020603050405020304" pitchFamily="18" charset="0"/>
                <a:cs typeface="Times New Roman" panose="02020603050405020304" pitchFamily="18" charset="0"/>
              </a:rPr>
              <a:t>μ-</a:t>
            </a:r>
            <a:r>
              <a:rPr lang="en-US" i="1" dirty="0">
                <a:latin typeface="Times New Roman" panose="02020603050405020304" pitchFamily="18" charset="0"/>
                <a:cs typeface="Times New Roman" panose="02020603050405020304" pitchFamily="18" charset="0"/>
              </a:rPr>
              <a:t>RWELL layouts for high particle rate</a:t>
            </a:r>
            <a:r>
              <a:rPr lang="en-US" dirty="0">
                <a:latin typeface="Times New Roman" panose="02020603050405020304" pitchFamily="18" charset="0"/>
                <a:cs typeface="Times New Roman" panose="02020603050405020304" pitchFamily="18" charset="0"/>
              </a:rPr>
              <a:t>”, 2019 JINST14 P05014</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K. </a:t>
            </a:r>
            <a:r>
              <a:rPr lang="en-US" dirty="0" err="1">
                <a:effectLst/>
                <a:latin typeface="Times New Roman" panose="02020603050405020304" pitchFamily="18" charset="0"/>
                <a:cs typeface="Times New Roman" panose="02020603050405020304" pitchFamily="18" charset="0"/>
              </a:rPr>
              <a:t>Dehmelt</a:t>
            </a:r>
            <a:r>
              <a:rPr lang="en-US" dirty="0">
                <a:latin typeface="Times New Roman" panose="02020603050405020304" pitchFamily="18" charset="0"/>
                <a:cs typeface="Times New Roman" panose="02020603050405020304" pitchFamily="18" charset="0"/>
              </a:rPr>
              <a:t>, et. </a:t>
            </a:r>
            <a:r>
              <a:rPr lang="en-US" dirty="0" err="1">
                <a:latin typeface="Times New Roman" panose="02020603050405020304" pitchFamily="18" charset="0"/>
                <a:cs typeface="Times New Roman" panose="02020603050405020304" pitchFamily="18" charset="0"/>
              </a:rPr>
              <a:t>al,“</a:t>
            </a:r>
            <a:r>
              <a:rPr lang="en-US" i="1" dirty="0" err="1">
                <a:effectLst/>
                <a:latin typeface="Times New Roman" panose="02020603050405020304" pitchFamily="18" charset="0"/>
                <a:cs typeface="Times New Roman" panose="02020603050405020304" pitchFamily="18" charset="0"/>
              </a:rPr>
              <a:t>Snowmass</a:t>
            </a:r>
            <a:r>
              <a:rPr lang="en-US" i="1" dirty="0">
                <a:effectLst/>
                <a:latin typeface="Times New Roman" panose="02020603050405020304" pitchFamily="18" charset="0"/>
                <a:cs typeface="Times New Roman" panose="02020603050405020304" pitchFamily="18" charset="0"/>
              </a:rPr>
              <a:t> 2021 White Paper Instrumentation Frontier 05 White Paper 1: MPGDs: Recent advances and current R&amp;D</a:t>
            </a:r>
            <a:r>
              <a:rPr lang="en-US" dirty="0">
                <a:latin typeface="Times New Roman" panose="02020603050405020304" pitchFamily="18" charset="0"/>
                <a:cs typeface="Times New Roman" panose="02020603050405020304" pitchFamily="18" charset="0"/>
              </a:rPr>
              <a:t>”, arXiv.2203.06562v3</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S</a:t>
            </a:r>
            <a:r>
              <a:rPr lang="en-US" spc="5"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Duarte</a:t>
            </a:r>
            <a:r>
              <a:rPr lang="en-US" spc="-15"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Pinto </a:t>
            </a:r>
            <a:r>
              <a:rPr lang="en-US" i="1" dirty="0">
                <a:latin typeface="Times New Roman" panose="02020603050405020304" pitchFamily="18" charset="0"/>
                <a:cs typeface="Times New Roman" panose="02020603050405020304" pitchFamily="18" charset="0"/>
              </a:rPr>
              <a:t>et</a:t>
            </a:r>
            <a:r>
              <a:rPr lang="en-US" i="1" spc="5" dirty="0">
                <a:latin typeface="Times New Roman" panose="02020603050405020304" pitchFamily="18" charset="0"/>
                <a:cs typeface="Times New Roman" panose="02020603050405020304" pitchFamily="18" charset="0"/>
              </a:rPr>
              <a:t> </a:t>
            </a:r>
            <a:r>
              <a:rPr lang="en-US" i="1" spc="-5" dirty="0">
                <a:latin typeface="Times New Roman" panose="02020603050405020304" pitchFamily="18" charset="0"/>
                <a:cs typeface="Times New Roman" panose="02020603050405020304" pitchFamily="18" charset="0"/>
              </a:rPr>
              <a:t>al </a:t>
            </a:r>
            <a:r>
              <a:rPr lang="en-US" spc="-5" dirty="0">
                <a:latin typeface="Times New Roman" panose="02020603050405020304" pitchFamily="18" charset="0"/>
                <a:cs typeface="Times New Roman" panose="02020603050405020304" pitchFamily="18" charset="0"/>
              </a:rPr>
              <a:t>2009</a:t>
            </a:r>
            <a:r>
              <a:rPr lang="en-US" spc="-25"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JINST</a:t>
            </a:r>
            <a:r>
              <a:rPr lang="en-US" i="1" spc="5"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P12009</a:t>
            </a:r>
            <a:r>
              <a:rPr lang="en-US" spc="-3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endParaRPr lang="en-US" spc="-5" dirty="0">
              <a:latin typeface="Times New Roman" panose="02020603050405020304" pitchFamily="18" charset="0"/>
              <a:cs typeface="Times New Roman" panose="02020603050405020304" pitchFamily="18" charset="0"/>
            </a:endParaRPr>
          </a:p>
          <a:p>
            <a:endParaRPr lang="en-US" sz="800" spc="-5" dirty="0">
              <a:solidFill>
                <a:srgbClr val="00339F"/>
              </a:solidFill>
              <a:latin typeface="Times New Roman" panose="02020603050405020304" pitchFamily="18" charset="0"/>
              <a:cs typeface="Times New Roman" panose="02020603050405020304" pitchFamily="18" charset="0"/>
            </a:endParaRPr>
          </a:p>
          <a:p>
            <a:r>
              <a:rPr lang="en-US" spc="-5"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Paolo </a:t>
            </a:r>
            <a:r>
              <a:rPr lang="en-US" dirty="0" err="1">
                <a:effectLst/>
                <a:latin typeface="Times New Roman" panose="02020603050405020304" pitchFamily="18" charset="0"/>
                <a:cs typeface="Times New Roman" panose="02020603050405020304" pitchFamily="18" charset="0"/>
              </a:rPr>
              <a:t>Iengo</a:t>
            </a:r>
            <a:r>
              <a:rPr lang="en-US" dirty="0">
                <a:effectLst/>
                <a:latin typeface="Times New Roman" panose="02020603050405020304" pitchFamily="18" charset="0"/>
                <a:cs typeface="Times New Roman" panose="02020603050405020304" pitchFamily="18" charset="0"/>
              </a:rPr>
              <a:t>, Givi </a:t>
            </a:r>
            <a:r>
              <a:rPr lang="en-US" dirty="0" err="1">
                <a:effectLst/>
                <a:latin typeface="Times New Roman" panose="02020603050405020304" pitchFamily="18" charset="0"/>
                <a:cs typeface="Times New Roman" panose="02020603050405020304" pitchFamily="18" charset="0"/>
              </a:rPr>
              <a:t>Sekhniaidze</a:t>
            </a:r>
            <a:r>
              <a:rPr lang="en-US" dirty="0">
                <a:effectLst/>
                <a:latin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cs typeface="Times New Roman" panose="02020603050405020304" pitchFamily="18" charset="0"/>
              </a:rPr>
              <a:t>Irradiation and longevity test of Resistive Micromegas detectors</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PoS</a:t>
            </a:r>
            <a:r>
              <a:rPr lang="en-US"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(ICHEP2022)351</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cs typeface="Times New Roman" panose="02020603050405020304" pitchFamily="18" charset="0"/>
              </a:rPr>
              <a:t> E. Farina, et. </a:t>
            </a:r>
            <a:r>
              <a:rPr lang="en-US" dirty="0">
                <a:latin typeface="Times New Roman" panose="02020603050405020304" pitchFamily="18" charset="0"/>
                <a:cs typeface="Times New Roman" panose="02020603050405020304" pitchFamily="18" charset="0"/>
              </a:rPr>
              <a:t>al,. “</a:t>
            </a:r>
            <a:r>
              <a:rPr lang="en-US" i="1" dirty="0">
                <a:effectLst/>
                <a:latin typeface="Times New Roman" panose="02020603050405020304" pitchFamily="18" charset="0"/>
                <a:cs typeface="Times New Roman" panose="02020603050405020304" pitchFamily="18" charset="0"/>
              </a:rPr>
              <a:t>Resistive Micromegas high-rate and long-term ageing studies at the CERN Gamma Irradiation Facility</a:t>
            </a:r>
            <a:r>
              <a:rPr lang="en-US" dirty="0">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cs typeface="Times New Roman" panose="02020603050405020304" pitchFamily="18" charset="0"/>
              </a:rPr>
              <a:t>, NIM A 1042 (2022) 167423</a:t>
            </a:r>
          </a:p>
          <a:p>
            <a:endParaRPr lang="en-US" sz="800" dirty="0">
              <a:latin typeface="Times New Roman" panose="02020603050405020304" pitchFamily="18" charset="0"/>
              <a:cs typeface="Times New Roman" panose="02020603050405020304" pitchFamily="18" charset="0"/>
            </a:endParaRPr>
          </a:p>
          <a:p>
            <a:r>
              <a:rPr lang="en-US" dirty="0">
                <a:effectLst/>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F. </a:t>
            </a:r>
            <a:r>
              <a:rPr lang="en-US" dirty="0" err="1">
                <a:latin typeface="Times New Roman" panose="02020603050405020304" pitchFamily="18" charset="0"/>
                <a:cs typeface="Times New Roman" panose="02020603050405020304" pitchFamily="18" charset="0"/>
              </a:rPr>
              <a:t>Sauli</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The gas electron multiplier (GEM): Operating principles and applications”</a:t>
            </a:r>
            <a:r>
              <a:rPr lang="en-US" b="1"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NIM A, 386 (1997), p. 531</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S. Bachmann, </a:t>
            </a:r>
            <a:r>
              <a:rPr lang="en-US" i="1" dirty="0">
                <a:latin typeface="Times New Roman" panose="02020603050405020304" pitchFamily="18" charset="0"/>
                <a:cs typeface="Times New Roman" panose="02020603050405020304" pitchFamily="18" charset="0"/>
              </a:rPr>
              <a:t>et al. “</a:t>
            </a:r>
            <a:r>
              <a:rPr lang="en-US" dirty="0">
                <a:latin typeface="Times New Roman" panose="02020603050405020304" pitchFamily="18" charset="0"/>
                <a:cs typeface="Times New Roman" panose="02020603050405020304" pitchFamily="18" charset="0"/>
              </a:rPr>
              <a:t>Charge amplification and transfer processes in the gas electron multiplier”’</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NIM A, 438 (1999), p. 376</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Bressan</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et al. “Two-dimensional readout of GEM detectors”, </a:t>
            </a:r>
            <a:r>
              <a:rPr lang="en-US" dirty="0">
                <a:latin typeface="Times New Roman" panose="02020603050405020304" pitchFamily="18" charset="0"/>
                <a:cs typeface="Times New Roman" panose="02020603050405020304" pitchFamily="18" charset="0"/>
              </a:rPr>
              <a:t>NIM A, 425 (1999), p. 254</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 Bondar, </a:t>
            </a:r>
            <a:r>
              <a:rPr lang="en-US" i="1" dirty="0">
                <a:latin typeface="Times New Roman" panose="02020603050405020304" pitchFamily="18" charset="0"/>
                <a:cs typeface="Times New Roman" panose="02020603050405020304" pitchFamily="18" charset="0"/>
              </a:rPr>
              <a:t>et al. “Study of ion feedback in multi-GEM structures</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NIM</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496 (2003), p. 325</a:t>
            </a:r>
          </a:p>
        </p:txBody>
      </p:sp>
      <p:sp>
        <p:nvSpPr>
          <p:cNvPr id="4" name="Footer Placeholder 3">
            <a:extLst>
              <a:ext uri="{FF2B5EF4-FFF2-40B4-BE49-F238E27FC236}">
                <a16:creationId xmlns:a16="http://schemas.microsoft.com/office/drawing/2014/main" id="{5E36C81D-0037-5E35-0858-B053D94114ED}"/>
              </a:ext>
            </a:extLst>
          </p:cNvPr>
          <p:cNvSpPr>
            <a:spLocks noGrp="1"/>
          </p:cNvSpPr>
          <p:nvPr>
            <p:ph type="ftr" sz="quarter" idx="5"/>
          </p:nvPr>
        </p:nvSpPr>
        <p:spPr>
          <a:xfrm>
            <a:off x="3005137" y="6437583"/>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D26AF6B3-0020-A9A5-655E-16C18AEEAC0E}"/>
              </a:ext>
            </a:extLst>
          </p:cNvPr>
          <p:cNvSpPr>
            <a:spLocks noGrp="1"/>
          </p:cNvSpPr>
          <p:nvPr>
            <p:ph type="sldNum" sz="quarter" idx="7"/>
          </p:nvPr>
        </p:nvSpPr>
        <p:spPr/>
        <p:txBody>
          <a:bodyPr/>
          <a:lstStyle/>
          <a:p>
            <a:pPr marL="38100">
              <a:lnSpc>
                <a:spcPct val="100000"/>
              </a:lnSpc>
            </a:pPr>
            <a:fld id="{81D60167-4931-47E6-BA6A-407CBD079E47}" type="slidenum">
              <a:rPr lang="en-US" spc="-5" smtClean="0"/>
              <a:t>51</a:t>
            </a:fld>
            <a:endParaRPr lang="en-US" spc="-5" dirty="0"/>
          </a:p>
        </p:txBody>
      </p:sp>
    </p:spTree>
    <p:extLst>
      <p:ext uri="{BB962C8B-B14F-4D97-AF65-F5344CB8AC3E}">
        <p14:creationId xmlns:p14="http://schemas.microsoft.com/office/powerpoint/2010/main" val="247967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C0B2-F181-274D-6CEE-DD2643228DD6}"/>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0B212F03-47EC-CD81-174D-A343E990356A}"/>
              </a:ext>
            </a:extLst>
          </p:cNvPr>
          <p:cNvSpPr>
            <a:spLocks noGrp="1"/>
          </p:cNvSpPr>
          <p:nvPr>
            <p:ph type="body" idx="1"/>
          </p:nvPr>
        </p:nvSpPr>
        <p:spPr>
          <a:xfrm>
            <a:off x="316585" y="793064"/>
            <a:ext cx="11558828" cy="5663089"/>
          </a:xfrm>
        </p:spPr>
        <p:txBody>
          <a:bodyPr/>
          <a:lstStyle/>
          <a:p>
            <a:r>
              <a:rPr lang="en-US" dirty="0">
                <a:latin typeface="Times New Roman" panose="02020603050405020304" pitchFamily="18" charset="0"/>
                <a:cs typeface="Times New Roman" panose="02020603050405020304" pitchFamily="18" charset="0"/>
              </a:rPr>
              <a:t>-) M. Villa, </a:t>
            </a:r>
            <a:r>
              <a:rPr lang="en-US" i="1" dirty="0">
                <a:latin typeface="Times New Roman" panose="02020603050405020304" pitchFamily="18" charset="0"/>
                <a:cs typeface="Times New Roman" panose="02020603050405020304" pitchFamily="18" charset="0"/>
              </a:rPr>
              <a:t>et al. “Progress on large area GEMs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NIM A, 628 (2011), p. 182</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H. </a:t>
            </a:r>
            <a:r>
              <a:rPr lang="en-US" dirty="0" err="1">
                <a:latin typeface="Times New Roman" panose="02020603050405020304" pitchFamily="18" charset="0"/>
                <a:cs typeface="Times New Roman" panose="02020603050405020304" pitchFamily="18" charset="0"/>
              </a:rPr>
              <a:t>Fenker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et al.  “</a:t>
            </a:r>
            <a:r>
              <a:rPr lang="en-US" i="1" dirty="0" err="1">
                <a:latin typeface="Times New Roman" panose="02020603050405020304" pitchFamily="18" charset="0"/>
                <a:cs typeface="Times New Roman" panose="02020603050405020304" pitchFamily="18" charset="0"/>
              </a:rPr>
              <a:t>BoNus</a:t>
            </a:r>
            <a:r>
              <a:rPr lang="en-US" i="1" dirty="0">
                <a:latin typeface="Times New Roman" panose="02020603050405020304" pitchFamily="18" charset="0"/>
                <a:cs typeface="Times New Roman" panose="02020603050405020304" pitchFamily="18" charset="0"/>
              </a:rPr>
              <a:t>: Development and use of a radial TPC using cylindrical GEMs</a:t>
            </a:r>
            <a:r>
              <a:rPr lang="en-US" dirty="0">
                <a:latin typeface="Times New Roman" panose="02020603050405020304" pitchFamily="18" charset="0"/>
                <a:cs typeface="Times New Roman" panose="02020603050405020304" pitchFamily="18" charset="0"/>
              </a:rPr>
              <a:t>”, NIM A, 592 (2008), p. 273</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Balla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et al. “Construction and test of the cylindrical-GEM detectors for the KLOE-2 Inner Tracker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NIM A, 732 (2013), p. 221</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P. </a:t>
            </a:r>
            <a:r>
              <a:rPr lang="en-US" dirty="0" err="1">
                <a:latin typeface="Times New Roman" panose="02020603050405020304" pitchFamily="18" charset="0"/>
                <a:cs typeface="Times New Roman" panose="02020603050405020304" pitchFamily="18" charset="0"/>
              </a:rPr>
              <a:t>Everaerts</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Rate capability and ion feedback in GEM detectors”,</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(Thesis at Gent University 2006)</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F. </a:t>
            </a:r>
            <a:r>
              <a:rPr lang="en-US" dirty="0" err="1">
                <a:latin typeface="Times New Roman" panose="02020603050405020304" pitchFamily="18" charset="0"/>
                <a:cs typeface="Times New Roman" panose="02020603050405020304" pitchFamily="18" charset="0"/>
              </a:rPr>
              <a:t>Sauli</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GEM readout of the time projection chamber</a:t>
            </a:r>
            <a:r>
              <a:rPr lang="en-US" dirty="0">
                <a:latin typeface="Times New Roman" panose="02020603050405020304" pitchFamily="18" charset="0"/>
                <a:cs typeface="Times New Roman" panose="02020603050405020304" pitchFamily="18" charset="0"/>
              </a:rPr>
              <a:t>”,  CERN-EP-TA1 Internal Report (1999)</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ALICE_Collaboration</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Technical Design Report for the Alice Time Projection Chamber</a:t>
            </a:r>
            <a:r>
              <a:rPr lang="en-US" dirty="0">
                <a:latin typeface="Times New Roman" panose="02020603050405020304" pitchFamily="18" charset="0"/>
                <a:cs typeface="Times New Roman" panose="02020603050405020304" pitchFamily="18" charset="0"/>
              </a:rPr>
              <a:t>”, 2014.</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Va’vra</a:t>
            </a:r>
            <a:r>
              <a:rPr lang="en-US" dirty="0">
                <a:latin typeface="Times New Roman" panose="02020603050405020304" pitchFamily="18" charset="0"/>
                <a:cs typeface="Times New Roman" panose="02020603050405020304" pitchFamily="18" charset="0"/>
              </a:rPr>
              <a:t>, A. Sharma “</a:t>
            </a:r>
            <a:r>
              <a:rPr lang="en-US" i="1" dirty="0">
                <a:latin typeface="Times New Roman" panose="02020603050405020304" pitchFamily="18" charset="0"/>
                <a:cs typeface="Times New Roman" panose="02020603050405020304" pitchFamily="18" charset="0"/>
              </a:rPr>
              <a:t>Single electron detection in quadruple-GEM detector with pad readout</a:t>
            </a:r>
            <a:r>
              <a:rPr lang="en-US" dirty="0">
                <a:latin typeface="Times New Roman" panose="02020603050405020304" pitchFamily="18" charset="0"/>
                <a:cs typeface="Times New Roman" panose="02020603050405020304" pitchFamily="18" charset="0"/>
              </a:rPr>
              <a:t>”,  NIM A, 478 (2002), p. 235</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R. </a:t>
            </a:r>
            <a:r>
              <a:rPr lang="en-US" dirty="0" err="1">
                <a:latin typeface="Times New Roman" panose="02020603050405020304" pitchFamily="18" charset="0"/>
                <a:cs typeface="Times New Roman" panose="02020603050405020304" pitchFamily="18" charset="0"/>
              </a:rPr>
              <a:t>Bellazzini</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et al. “Imaging with the invisible light</a:t>
            </a:r>
            <a:r>
              <a:rPr lang="en-US" dirty="0">
                <a:latin typeface="Times New Roman" panose="02020603050405020304" pitchFamily="18" charset="0"/>
                <a:cs typeface="Times New Roman" panose="02020603050405020304" pitchFamily="18" charset="0"/>
              </a:rPr>
              <a:t>”, NIM, 581 (2007), p. 246</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Murtas</a:t>
            </a:r>
            <a:r>
              <a:rPr lang="en-US" dirty="0">
                <a:latin typeface="Times New Roman" panose="02020603050405020304" pitchFamily="18" charset="0"/>
                <a:cs typeface="Times New Roman" panose="02020603050405020304" pitchFamily="18" charset="0"/>
              </a:rPr>
              <a:t>, F. “</a:t>
            </a:r>
            <a:r>
              <a:rPr lang="en-US" i="1" dirty="0">
                <a:latin typeface="Times New Roman" panose="02020603050405020304" pitchFamily="18" charset="0"/>
                <a:cs typeface="Times New Roman" panose="02020603050405020304" pitchFamily="18" charset="0"/>
              </a:rPr>
              <a:t>The </a:t>
            </a:r>
            <a:r>
              <a:rPr lang="en-US" i="1" dirty="0" err="1">
                <a:latin typeface="Times New Roman" panose="02020603050405020304" pitchFamily="18" charset="0"/>
                <a:cs typeface="Times New Roman" panose="02020603050405020304" pitchFamily="18" charset="0"/>
              </a:rPr>
              <a:t>GEMPix</a:t>
            </a:r>
            <a:r>
              <a:rPr lang="en-US" i="1" dirty="0">
                <a:latin typeface="Times New Roman" panose="02020603050405020304" pitchFamily="18" charset="0"/>
                <a:cs typeface="Times New Roman" panose="02020603050405020304" pitchFamily="18" charset="0"/>
              </a:rPr>
              <a:t> Detector</a:t>
            </a:r>
            <a:r>
              <a:rPr lang="en-US" dirty="0">
                <a:latin typeface="Times New Roman" panose="02020603050405020304" pitchFamily="18" charset="0"/>
                <a:cs typeface="Times New Roman" panose="02020603050405020304" pitchFamily="18" charset="0"/>
              </a:rPr>
              <a:t>”, https://</a:t>
            </a:r>
            <a:r>
              <a:rPr lang="en-US" dirty="0" err="1">
                <a:latin typeface="Times New Roman" panose="02020603050405020304" pitchFamily="18" charset="0"/>
                <a:cs typeface="Times New Roman" panose="02020603050405020304" pitchFamily="18" charset="0"/>
              </a:rPr>
              <a:t>doi.org</a:t>
            </a:r>
            <a:r>
              <a:rPr lang="en-US" dirty="0">
                <a:latin typeface="Times New Roman" panose="02020603050405020304" pitchFamily="18" charset="0"/>
                <a:cs typeface="Times New Roman" panose="02020603050405020304" pitchFamily="18" charset="0"/>
              </a:rPr>
              <a:t>/10.1016/j.radmeas.2020.106421</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Leidner</a:t>
            </a:r>
            <a:r>
              <a:rPr lang="en-US" dirty="0">
                <a:latin typeface="Times New Roman" panose="02020603050405020304" pitchFamily="18" charset="0"/>
                <a:cs typeface="Times New Roman" panose="02020603050405020304" pitchFamily="18" charset="0"/>
              </a:rPr>
              <a:t>, J., </a:t>
            </a:r>
            <a:r>
              <a:rPr lang="en-US" dirty="0" err="1">
                <a:latin typeface="Times New Roman" panose="02020603050405020304" pitchFamily="18" charset="0"/>
                <a:cs typeface="Times New Roman" panose="02020603050405020304" pitchFamily="18" charset="0"/>
              </a:rPr>
              <a:t>Murtas</a:t>
            </a:r>
            <a:r>
              <a:rPr lang="en-US" dirty="0">
                <a:latin typeface="Times New Roman" panose="02020603050405020304" pitchFamily="18" charset="0"/>
                <a:cs typeface="Times New Roman" panose="02020603050405020304" pitchFamily="18" charset="0"/>
              </a:rPr>
              <a:t>, F., </a:t>
            </a:r>
            <a:r>
              <a:rPr lang="en-US" dirty="0" err="1">
                <a:latin typeface="Times New Roman" panose="02020603050405020304" pitchFamily="18" charset="0"/>
                <a:cs typeface="Times New Roman" panose="02020603050405020304" pitchFamily="18" charset="0"/>
              </a:rPr>
              <a:t>Silari</a:t>
            </a:r>
            <a:r>
              <a:rPr lang="en-US" dirty="0">
                <a:latin typeface="Times New Roman" panose="02020603050405020304" pitchFamily="18" charset="0"/>
                <a:cs typeface="Times New Roman" panose="02020603050405020304" pitchFamily="18" charset="0"/>
              </a:rPr>
              <a:t>, M., “</a:t>
            </a:r>
            <a:r>
              <a:rPr lang="en-US" i="1" dirty="0">
                <a:latin typeface="Times New Roman" panose="02020603050405020304" pitchFamily="18" charset="0"/>
                <a:cs typeface="Times New Roman" panose="02020603050405020304" pitchFamily="18" charset="0"/>
              </a:rPr>
              <a:t>Medical Applications of the </a:t>
            </a:r>
            <a:r>
              <a:rPr lang="en-US" i="1" dirty="0" err="1">
                <a:latin typeface="Times New Roman" panose="02020603050405020304" pitchFamily="18" charset="0"/>
                <a:cs typeface="Times New Roman" panose="02020603050405020304" pitchFamily="18" charset="0"/>
              </a:rPr>
              <a:t>GEMPix</a:t>
            </a:r>
            <a:r>
              <a:rPr lang="en-US" dirty="0">
                <a:latin typeface="Times New Roman" panose="02020603050405020304" pitchFamily="18" charset="0"/>
                <a:cs typeface="Times New Roman" panose="02020603050405020304" pitchFamily="18" charset="0"/>
              </a:rPr>
              <a:t>”, Appl. Sci. 2021,11, 440.  https://</a:t>
            </a:r>
            <a:r>
              <a:rPr lang="en-US" dirty="0" err="1">
                <a:latin typeface="Times New Roman" panose="02020603050405020304" pitchFamily="18" charset="0"/>
                <a:cs typeface="Times New Roman" panose="02020603050405020304" pitchFamily="18" charset="0"/>
              </a:rPr>
              <a:t>doi.org</a:t>
            </a:r>
            <a:r>
              <a:rPr lang="en-US" dirty="0">
                <a:latin typeface="Times New Roman" panose="02020603050405020304" pitchFamily="18" charset="0"/>
                <a:cs typeface="Times New Roman" panose="02020603050405020304" pitchFamily="18" charset="0"/>
              </a:rPr>
              <a:t>/10.3390/app11010440</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Leidner</a:t>
            </a:r>
            <a:r>
              <a:rPr lang="en-US" dirty="0">
                <a:latin typeface="Times New Roman" panose="02020603050405020304" pitchFamily="18" charset="0"/>
                <a:cs typeface="Times New Roman" panose="02020603050405020304" pitchFamily="18" charset="0"/>
              </a:rPr>
              <a:t>, J., </a:t>
            </a:r>
            <a:r>
              <a:rPr lang="en-US" dirty="0" err="1">
                <a:latin typeface="Times New Roman" panose="02020603050405020304" pitchFamily="18" charset="0"/>
                <a:cs typeface="Times New Roman" panose="02020603050405020304" pitchFamily="18" charset="0"/>
              </a:rPr>
              <a:t>Ciocca</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Mairani</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Murtas</a:t>
            </a:r>
            <a:r>
              <a:rPr lang="en-US" dirty="0">
                <a:latin typeface="Times New Roman" panose="02020603050405020304" pitchFamily="18" charset="0"/>
                <a:cs typeface="Times New Roman" panose="02020603050405020304" pitchFamily="18" charset="0"/>
              </a:rPr>
              <a:t>, F. and </a:t>
            </a:r>
            <a:r>
              <a:rPr lang="en-US" dirty="0" err="1">
                <a:latin typeface="Times New Roman" panose="02020603050405020304" pitchFamily="18" charset="0"/>
                <a:cs typeface="Times New Roman" panose="02020603050405020304" pitchFamily="18" charset="0"/>
              </a:rPr>
              <a:t>Silari</a:t>
            </a:r>
            <a:r>
              <a:rPr lang="en-US" dirty="0">
                <a:latin typeface="Times New Roman" panose="02020603050405020304" pitchFamily="18" charset="0"/>
                <a:cs typeface="Times New Roman" panose="02020603050405020304" pitchFamily="18" charset="0"/>
              </a:rPr>
              <a:t>, M., “</a:t>
            </a: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GEMPix</a:t>
            </a:r>
            <a:r>
              <a:rPr lang="en-US" i="1" dirty="0">
                <a:latin typeface="Times New Roman" panose="02020603050405020304" pitchFamily="18" charset="0"/>
                <a:cs typeface="Times New Roman" panose="02020603050405020304" pitchFamily="18" charset="0"/>
              </a:rPr>
              <a:t>‐based integrated system for measurements  of 3D dose distributions in water for carbon ion scanning beam radiotherapy</a:t>
            </a:r>
            <a:r>
              <a:rPr lang="en-US" dirty="0">
                <a:latin typeface="Times New Roman" panose="02020603050405020304" pitchFamily="18" charset="0"/>
                <a:cs typeface="Times New Roman" panose="02020603050405020304" pitchFamily="18" charset="0"/>
              </a:rPr>
              <a:t>”, (2020) Med. Phys., 47: 2516-2525.  https://</a:t>
            </a:r>
            <a:r>
              <a:rPr lang="en-US" dirty="0" err="1">
                <a:latin typeface="Times New Roman" panose="02020603050405020304" pitchFamily="18" charset="0"/>
                <a:cs typeface="Times New Roman" panose="02020603050405020304" pitchFamily="18" charset="0"/>
              </a:rPr>
              <a:t>doi.org</a:t>
            </a:r>
            <a:r>
              <a:rPr lang="en-US" dirty="0">
                <a:latin typeface="Times New Roman" panose="02020603050405020304" pitchFamily="18" charset="0"/>
                <a:cs typeface="Times New Roman" panose="02020603050405020304" pitchFamily="18" charset="0"/>
              </a:rPr>
              <a:t>/10.1002/mp.14119</a:t>
            </a:r>
          </a:p>
          <a:p>
            <a:endParaRPr lang="en-US" sz="18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E36C81D-0037-5E35-0858-B053D94114ED}"/>
              </a:ext>
            </a:extLst>
          </p:cNvPr>
          <p:cNvSpPr>
            <a:spLocks noGrp="1"/>
          </p:cNvSpPr>
          <p:nvPr>
            <p:ph type="ftr" sz="quarter" idx="5"/>
          </p:nvPr>
        </p:nvSpPr>
        <p:spPr>
          <a:xfrm>
            <a:off x="3005137" y="6437583"/>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D26AF6B3-0020-A9A5-655E-16C18AEEAC0E}"/>
              </a:ext>
            </a:extLst>
          </p:cNvPr>
          <p:cNvSpPr>
            <a:spLocks noGrp="1"/>
          </p:cNvSpPr>
          <p:nvPr>
            <p:ph type="sldNum" sz="quarter" idx="7"/>
          </p:nvPr>
        </p:nvSpPr>
        <p:spPr/>
        <p:txBody>
          <a:bodyPr/>
          <a:lstStyle/>
          <a:p>
            <a:pPr marL="38100">
              <a:lnSpc>
                <a:spcPct val="100000"/>
              </a:lnSpc>
            </a:pPr>
            <a:fld id="{81D60167-4931-47E6-BA6A-407CBD079E47}" type="slidenum">
              <a:rPr lang="en-US" spc="-5" smtClean="0"/>
              <a:t>52</a:t>
            </a:fld>
            <a:endParaRPr lang="en-US" spc="-5" dirty="0"/>
          </a:p>
        </p:txBody>
      </p:sp>
    </p:spTree>
    <p:extLst>
      <p:ext uri="{BB962C8B-B14F-4D97-AF65-F5344CB8AC3E}">
        <p14:creationId xmlns:p14="http://schemas.microsoft.com/office/powerpoint/2010/main" val="857699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C0B2-F181-274D-6CEE-DD2643228DD6}"/>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0B212F03-47EC-CD81-174D-A343E990356A}"/>
              </a:ext>
            </a:extLst>
          </p:cNvPr>
          <p:cNvSpPr>
            <a:spLocks noGrp="1"/>
          </p:cNvSpPr>
          <p:nvPr>
            <p:ph type="body" idx="1"/>
          </p:nvPr>
        </p:nvSpPr>
        <p:spPr>
          <a:xfrm>
            <a:off x="316585" y="1022380"/>
            <a:ext cx="11558828" cy="5447645"/>
          </a:xfrm>
        </p:spPr>
        <p:txBody>
          <a:bodyPr/>
          <a:lstStyle/>
          <a:p>
            <a:r>
              <a:rPr lang="en-US" dirty="0">
                <a:latin typeface="Times New Roman" panose="02020603050405020304" pitchFamily="18" charset="0"/>
                <a:cs typeface="Times New Roman" panose="02020603050405020304" pitchFamily="18" charset="0"/>
              </a:rPr>
              <a:t>-) </a:t>
            </a:r>
            <a:r>
              <a:rPr lang="en-IT">
                <a:latin typeface="Times New Roman" panose="02020603050405020304" pitchFamily="18" charset="0"/>
                <a:cs typeface="Times New Roman" panose="02020603050405020304" pitchFamily="18" charset="0"/>
              </a:rPr>
              <a:t>F.Sauli, Yellow Report, </a:t>
            </a:r>
            <a:r>
              <a:rPr lang="en-GB" dirty="0">
                <a:latin typeface="Times New Roman" panose="02020603050405020304" pitchFamily="18" charset="0"/>
                <a:cs typeface="Times New Roman" panose="02020603050405020304" pitchFamily="18" charset="0"/>
              </a:rPr>
              <a:t>CERN-77-09 (1977)</a:t>
            </a:r>
          </a:p>
          <a:p>
            <a:endParaRPr lang="en-GB" sz="800"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F. Fallavollita, “</a:t>
            </a:r>
            <a:r>
              <a:rPr lang="en-US" i="1" dirty="0">
                <a:latin typeface="Times New Roman" panose="02020603050405020304" pitchFamily="18" charset="0"/>
                <a:cs typeface="Times New Roman" panose="02020603050405020304" pitchFamily="18" charset="0"/>
              </a:rPr>
              <a:t>Novel triple-GEM mechanical design for the CMS-ME0 detector and its preliminary performance</a:t>
            </a:r>
            <a:r>
              <a:rPr lang="en-US" dirty="0">
                <a:effectLst/>
                <a:latin typeface="Times New Roman" panose="02020603050405020304" pitchFamily="18" charset="0"/>
                <a:cs typeface="Times New Roman" panose="02020603050405020304" pitchFamily="18" charset="0"/>
              </a:rPr>
              <a:t>”, 2020 </a:t>
            </a:r>
            <a:r>
              <a:rPr lang="en-US" i="1" dirty="0">
                <a:effectLst/>
                <a:latin typeface="Times New Roman" panose="02020603050405020304" pitchFamily="18" charset="0"/>
                <a:cs typeface="Times New Roman" panose="02020603050405020304" pitchFamily="18" charset="0"/>
              </a:rPr>
              <a:t>JINST</a:t>
            </a:r>
            <a:r>
              <a:rPr lang="en-US" dirty="0">
                <a:effectLst/>
                <a:latin typeface="Times New Roman" panose="02020603050405020304" pitchFamily="18" charset="0"/>
                <a:cs typeface="Times New Roman" panose="02020603050405020304" pitchFamily="18" charset="0"/>
              </a:rPr>
              <a:t> 15 C08002</a:t>
            </a:r>
            <a:endParaRPr lang="en-IT">
              <a:latin typeface="Times New Roman" panose="02020603050405020304" pitchFamily="18" charset="0"/>
              <a:cs typeface="Times New Roman" panose="02020603050405020304" pitchFamily="18" charset="0"/>
            </a:endParaRP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 Bianco, et. </a:t>
            </a:r>
            <a:r>
              <a:rPr lang="en-US" dirty="0" err="1">
                <a:latin typeface="Times New Roman" panose="02020603050405020304" pitchFamily="18" charset="0"/>
                <a:cs typeface="Times New Roman" panose="02020603050405020304" pitchFamily="18" charset="0"/>
              </a:rPr>
              <a:t>al.,”</a:t>
            </a:r>
            <a:r>
              <a:rPr lang="en-US" i="1" dirty="0" err="1">
                <a:effectLst/>
                <a:latin typeface="Times New Roman" panose="02020603050405020304" pitchFamily="18" charset="0"/>
                <a:cs typeface="Times New Roman" panose="02020603050405020304" pitchFamily="18" charset="0"/>
              </a:rPr>
              <a:t>Rate</a:t>
            </a:r>
            <a:r>
              <a:rPr lang="en-US" i="1" dirty="0">
                <a:effectLst/>
                <a:latin typeface="Times New Roman" panose="02020603050405020304" pitchFamily="18" charset="0"/>
                <a:cs typeface="Times New Roman" panose="02020603050405020304" pitchFamily="18" charset="0"/>
              </a:rPr>
              <a:t> capability of large-area triple-GEM detectors and new foil design for the innermost station, ME0, of the CMS endcap muon system</a:t>
            </a:r>
            <a:r>
              <a:rPr lang="en-US" dirty="0">
                <a:effectLst/>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rPr>
              <a:t> arXiv:2201.09021v1</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F. Fallavollita, “</a:t>
            </a:r>
            <a:r>
              <a:rPr lang="en-US" i="1" dirty="0">
                <a:latin typeface="Times New Roman" panose="02020603050405020304" pitchFamily="18" charset="0"/>
                <a:cs typeface="Times New Roman" panose="02020603050405020304" pitchFamily="18" charset="0"/>
              </a:rPr>
              <a:t>Aging phenomena and discharge probability studies of the triple-GEM detectors for future upgrades of the CMS muon high rate region at the HL-LHC</a:t>
            </a:r>
            <a:r>
              <a:rPr lang="en-US"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NIM , A 936 (2019) 427–42</a:t>
            </a:r>
            <a:endParaRPr lang="en-US" dirty="0">
              <a:latin typeface="Times New Roman" panose="02020603050405020304" pitchFamily="18" charset="0"/>
              <a:cs typeface="Times New Roman" panose="02020603050405020304" pitchFamily="18" charset="0"/>
            </a:endParaRP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A. </a:t>
            </a:r>
            <a:r>
              <a:rPr lang="en-US" dirty="0" err="1">
                <a:effectLst/>
                <a:latin typeface="Times New Roman" panose="02020603050405020304" pitchFamily="18" charset="0"/>
                <a:cs typeface="Times New Roman" panose="02020603050405020304" pitchFamily="18" charset="0"/>
              </a:rPr>
              <a:t>Colaleo</a:t>
            </a:r>
            <a:r>
              <a:rPr lang="en-US" dirty="0">
                <a:effectLst/>
                <a:latin typeface="Times New Roman" panose="02020603050405020304" pitchFamily="18" charset="0"/>
                <a:cs typeface="Times New Roman" panose="02020603050405020304" pitchFamily="18" charset="0"/>
              </a:rPr>
              <a:t>, </a:t>
            </a:r>
            <a:r>
              <a:rPr lang="en-IT">
                <a:latin typeface="Times New Roman" panose="02020603050405020304" pitchFamily="18" charset="0"/>
                <a:cs typeface="Times New Roman" panose="02020603050405020304" pitchFamily="18" charset="0"/>
              </a:rPr>
              <a:t>P.Verwilligen</a:t>
            </a:r>
            <a:r>
              <a:rPr lang="en-US" dirty="0">
                <a:latin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cs typeface="Times New Roman" panose="02020603050405020304" pitchFamily="18" charset="0"/>
              </a:rPr>
              <a:t>et al, “</a:t>
            </a:r>
            <a:r>
              <a:rPr lang="en-US" i="1" dirty="0">
                <a:latin typeface="Times New Roman" panose="02020603050405020304" pitchFamily="18" charset="0"/>
                <a:cs typeface="Times New Roman" panose="02020603050405020304" pitchFamily="18" charset="0"/>
              </a:rPr>
              <a:t>Diamond-Like Carbon for the Fast Timing MPGD</a:t>
            </a:r>
            <a:r>
              <a:rPr lang="en-US" i="1" dirty="0">
                <a:effectLst/>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cs typeface="Times New Roman" panose="02020603050405020304" pitchFamily="18" charset="0"/>
              </a:rPr>
              <a:t> 2020 </a:t>
            </a:r>
            <a:r>
              <a:rPr lang="en-US" i="1" dirty="0">
                <a:effectLst/>
                <a:latin typeface="Times New Roman" panose="02020603050405020304" pitchFamily="18" charset="0"/>
                <a:cs typeface="Times New Roman" panose="02020603050405020304" pitchFamily="18" charset="0"/>
              </a:rPr>
              <a:t>J. Phys.: Conf. Ser.</a:t>
            </a:r>
            <a:r>
              <a:rPr lang="en-US" dirty="0">
                <a:effectLst/>
                <a:latin typeface="Times New Roman" panose="02020603050405020304" pitchFamily="18" charset="0"/>
                <a:cs typeface="Times New Roman" panose="02020603050405020304" pitchFamily="18" charset="0"/>
              </a:rPr>
              <a:t> </a:t>
            </a:r>
            <a:r>
              <a:rPr lang="en-US" b="1" dirty="0">
                <a:effectLst/>
                <a:latin typeface="Times New Roman" panose="02020603050405020304" pitchFamily="18" charset="0"/>
                <a:cs typeface="Times New Roman" panose="02020603050405020304" pitchFamily="18" charset="0"/>
              </a:rPr>
              <a:t>1498</a:t>
            </a:r>
            <a:r>
              <a:rPr lang="en-US" dirty="0">
                <a:effectLst/>
                <a:latin typeface="Times New Roman" panose="02020603050405020304" pitchFamily="18" charset="0"/>
                <a:cs typeface="Times New Roman" panose="02020603050405020304" pitchFamily="18" charset="0"/>
              </a:rPr>
              <a:t> 012015 </a:t>
            </a:r>
          </a:p>
          <a:p>
            <a:endParaRPr lang="en-US" sz="800" dirty="0">
              <a:latin typeface="Times New Roman" panose="02020603050405020304" pitchFamily="18" charset="0"/>
              <a:cs typeface="Times New Roman" panose="02020603050405020304" pitchFamily="18" charset="0"/>
            </a:endParaRPr>
          </a:p>
          <a:p>
            <a:r>
              <a:rPr lang="en-US" dirty="0">
                <a:effectLst/>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Iodice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et. al., “Small-Pad Resistive Micromegas: rate capability for different spark protection resistive schemes”, </a:t>
            </a:r>
            <a:r>
              <a:rPr lang="en-US" dirty="0">
                <a:latin typeface="Times New Roman" panose="02020603050405020304" pitchFamily="18" charset="0"/>
                <a:cs typeface="Times New Roman" panose="02020603050405020304" pitchFamily="18" charset="0"/>
              </a:rPr>
              <a:t>2020 </a:t>
            </a:r>
            <a:r>
              <a:rPr lang="en-US" i="1" dirty="0">
                <a:latin typeface="Times New Roman" panose="02020603050405020304" pitchFamily="18" charset="0"/>
                <a:cs typeface="Times New Roman" panose="02020603050405020304" pitchFamily="18" charset="0"/>
              </a:rPr>
              <a:t>JINST </a:t>
            </a:r>
            <a:r>
              <a:rPr lang="en-US" b="1" dirty="0">
                <a:latin typeface="Times New Roman" panose="02020603050405020304" pitchFamily="18" charset="0"/>
                <a:cs typeface="Times New Roman" panose="02020603050405020304" pitchFamily="18" charset="0"/>
              </a:rPr>
              <a:t>15 </a:t>
            </a:r>
            <a:r>
              <a:rPr lang="en-US" dirty="0">
                <a:latin typeface="Times New Roman" panose="02020603050405020304" pitchFamily="18" charset="0"/>
                <a:cs typeface="Times New Roman" panose="02020603050405020304" pitchFamily="18" charset="0"/>
              </a:rPr>
              <a:t>C09043 </a:t>
            </a:r>
            <a:endParaRPr lang="en-US" dirty="0">
              <a:effectLst/>
              <a:latin typeface="Times New Roman" panose="02020603050405020304" pitchFamily="18" charset="0"/>
              <a:cs typeface="Times New Roman" panose="02020603050405020304" pitchFamily="18" charset="0"/>
            </a:endParaRPr>
          </a:p>
          <a:p>
            <a:endParaRPr lang="en-US" sz="800" dirty="0">
              <a:effectLst/>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R. De Oliveira, </a:t>
            </a:r>
            <a:r>
              <a:rPr lang="en-IT">
                <a:latin typeface="Times New Roman" panose="02020603050405020304" pitchFamily="18" charset="0"/>
                <a:cs typeface="Times New Roman" panose="02020603050405020304" pitchFamily="18" charset="0"/>
              </a:rPr>
              <a:t>M.Maggi</a:t>
            </a:r>
            <a:r>
              <a:rPr lang="en-US" dirty="0">
                <a:latin typeface="Times New Roman" panose="02020603050405020304" pitchFamily="18" charset="0"/>
                <a:cs typeface="Times New Roman" panose="02020603050405020304" pitchFamily="18" charset="0"/>
              </a:rPr>
              <a:t>, A. Sharma,  “</a:t>
            </a:r>
            <a:r>
              <a:rPr lang="en-US" i="1" dirty="0">
                <a:effectLst/>
                <a:latin typeface="Times New Roman" panose="02020603050405020304" pitchFamily="18" charset="0"/>
                <a:cs typeface="Times New Roman" panose="02020603050405020304" pitchFamily="18" charset="0"/>
              </a:rPr>
              <a:t>A novel fast timing micropattern gaseous  detector: FTM</a:t>
            </a:r>
            <a:r>
              <a:rPr lang="en-US" dirty="0">
                <a:latin typeface="Times New Roman" panose="02020603050405020304" pitchFamily="18" charset="0"/>
                <a:cs typeface="Times New Roman" panose="02020603050405020304" pitchFamily="18" charset="0"/>
              </a:rPr>
              <a:t>”</a:t>
            </a:r>
            <a:r>
              <a:rPr lang="en-IT" i="1">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arXiv:1503.05330 (2015)</a:t>
            </a:r>
            <a:endParaRPr lang="en-US" dirty="0">
              <a:latin typeface="Times New Roman" panose="02020603050405020304" pitchFamily="18" charset="0"/>
              <a:cs typeface="Times New Roman" panose="02020603050405020304" pitchFamily="18" charset="0"/>
            </a:endParaRP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J. </a:t>
            </a:r>
            <a:r>
              <a:rPr lang="en-US" dirty="0" err="1">
                <a:effectLst/>
                <a:latin typeface="Times New Roman" panose="02020603050405020304" pitchFamily="18" charset="0"/>
                <a:cs typeface="Times New Roman" panose="02020603050405020304" pitchFamily="18" charset="0"/>
              </a:rPr>
              <a:t>Bortfeldt</a:t>
            </a:r>
            <a:r>
              <a:rPr lang="en-US" dirty="0">
                <a:effectLst/>
                <a:latin typeface="Times New Roman" panose="02020603050405020304" pitchFamily="18" charset="0"/>
                <a:cs typeface="Times New Roman" panose="02020603050405020304" pitchFamily="18" charset="0"/>
              </a:rPr>
              <a:t>, et. </a:t>
            </a:r>
            <a:r>
              <a:rPr lang="en-US" dirty="0">
                <a:latin typeface="Times New Roman" panose="02020603050405020304" pitchFamily="18" charset="0"/>
                <a:cs typeface="Times New Roman" panose="02020603050405020304" pitchFamily="18" charset="0"/>
              </a:rPr>
              <a:t>a</a:t>
            </a:r>
            <a:r>
              <a:rPr lang="en-US" dirty="0">
                <a:effectLst/>
                <a:latin typeface="Times New Roman" panose="02020603050405020304" pitchFamily="18" charset="0"/>
                <a:cs typeface="Times New Roman" panose="02020603050405020304" pitchFamily="18" charset="0"/>
              </a:rPr>
              <a:t>l., “</a:t>
            </a:r>
            <a:r>
              <a:rPr lang="en-US" i="1" dirty="0">
                <a:effectLst/>
                <a:latin typeface="Times New Roman" panose="02020603050405020304" pitchFamily="18" charset="0"/>
                <a:cs typeface="Times New Roman" panose="02020603050405020304" pitchFamily="18" charset="0"/>
              </a:rPr>
              <a:t>PICOSEC: Charged particle timing at sub-25 picosecond precision with a Micromegas based detector</a:t>
            </a:r>
            <a:r>
              <a:rPr lang="en-US" dirty="0">
                <a:effectLst/>
                <a:latin typeface="Times New Roman" panose="02020603050405020304" pitchFamily="18" charset="0"/>
                <a:cs typeface="Times New Roman" panose="02020603050405020304" pitchFamily="18" charset="0"/>
              </a:rPr>
              <a:t>”, arXiv:1712.05256v</a:t>
            </a:r>
            <a:endParaRPr lang="en-US"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E36C81D-0037-5E35-0858-B053D94114ED}"/>
              </a:ext>
            </a:extLst>
          </p:cNvPr>
          <p:cNvSpPr>
            <a:spLocks noGrp="1"/>
          </p:cNvSpPr>
          <p:nvPr>
            <p:ph type="ftr" sz="quarter" idx="5"/>
          </p:nvPr>
        </p:nvSpPr>
        <p:spPr>
          <a:xfrm>
            <a:off x="3005137" y="6437583"/>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D26AF6B3-0020-A9A5-655E-16C18AEEAC0E}"/>
              </a:ext>
            </a:extLst>
          </p:cNvPr>
          <p:cNvSpPr>
            <a:spLocks noGrp="1"/>
          </p:cNvSpPr>
          <p:nvPr>
            <p:ph type="sldNum" sz="quarter" idx="7"/>
          </p:nvPr>
        </p:nvSpPr>
        <p:spPr/>
        <p:txBody>
          <a:bodyPr/>
          <a:lstStyle/>
          <a:p>
            <a:pPr marL="38100">
              <a:lnSpc>
                <a:spcPct val="100000"/>
              </a:lnSpc>
            </a:pPr>
            <a:fld id="{81D60167-4931-47E6-BA6A-407CBD079E47}" type="slidenum">
              <a:rPr lang="en-US" spc="-5" smtClean="0"/>
              <a:t>53</a:t>
            </a:fld>
            <a:endParaRPr lang="en-US" spc="-5" dirty="0"/>
          </a:p>
        </p:txBody>
      </p:sp>
    </p:spTree>
    <p:extLst>
      <p:ext uri="{BB962C8B-B14F-4D97-AF65-F5344CB8AC3E}">
        <p14:creationId xmlns:p14="http://schemas.microsoft.com/office/powerpoint/2010/main" val="3027764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C0B2-F181-274D-6CEE-DD2643228DD6}"/>
              </a:ext>
            </a:extLst>
          </p:cNvPr>
          <p:cNvSpPr>
            <a:spLocks noGrp="1"/>
          </p:cNvSpPr>
          <p:nvPr>
            <p:ph type="title"/>
          </p:nvPr>
        </p:nvSpPr>
        <p:spPr>
          <a:xfrm>
            <a:off x="4306613" y="2514600"/>
            <a:ext cx="3201035" cy="574675"/>
          </a:xfrm>
        </p:spPr>
        <p:txBody>
          <a:bodyPr/>
          <a:lstStyle/>
          <a:p>
            <a:pPr algn="ctr"/>
            <a:r>
              <a:rPr lang="en-US" dirty="0"/>
              <a:t>Backup</a:t>
            </a:r>
          </a:p>
        </p:txBody>
      </p:sp>
      <p:sp>
        <p:nvSpPr>
          <p:cNvPr id="4" name="Footer Placeholder 3">
            <a:extLst>
              <a:ext uri="{FF2B5EF4-FFF2-40B4-BE49-F238E27FC236}">
                <a16:creationId xmlns:a16="http://schemas.microsoft.com/office/drawing/2014/main" id="{5E36C81D-0037-5E35-0858-B053D94114ED}"/>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D26AF6B3-0020-A9A5-655E-16C18AEEAC0E}"/>
              </a:ext>
            </a:extLst>
          </p:cNvPr>
          <p:cNvSpPr>
            <a:spLocks noGrp="1"/>
          </p:cNvSpPr>
          <p:nvPr>
            <p:ph type="sldNum" sz="quarter" idx="7"/>
          </p:nvPr>
        </p:nvSpPr>
        <p:spPr/>
        <p:txBody>
          <a:bodyPr/>
          <a:lstStyle/>
          <a:p>
            <a:pPr marL="38100">
              <a:lnSpc>
                <a:spcPct val="100000"/>
              </a:lnSpc>
            </a:pPr>
            <a:fld id="{81D60167-4931-47E6-BA6A-407CBD079E47}" type="slidenum">
              <a:rPr lang="en-US" spc="-5" smtClean="0"/>
              <a:t>54</a:t>
            </a:fld>
            <a:endParaRPr lang="en-US" spc="-5" dirty="0"/>
          </a:p>
        </p:txBody>
      </p:sp>
    </p:spTree>
    <p:extLst>
      <p:ext uri="{BB962C8B-B14F-4D97-AF65-F5344CB8AC3E}">
        <p14:creationId xmlns:p14="http://schemas.microsoft.com/office/powerpoint/2010/main" val="4195013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dirty="0">
                <a:ea typeface="Verdana" pitchFamily="34" charset="0"/>
                <a:cs typeface="Calibri" pitchFamily="34" charset="0"/>
              </a:rPr>
              <a:t>PICOSEC</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55</a:t>
            </a:fld>
            <a:endParaRPr lang="en-US" spc="-5" dirty="0"/>
          </a:p>
        </p:txBody>
      </p:sp>
      <p:pic>
        <p:nvPicPr>
          <p:cNvPr id="18" name="Picture 17" descr="Diagram&#10;&#10;Description automatically generated">
            <a:extLst>
              <a:ext uri="{FF2B5EF4-FFF2-40B4-BE49-F238E27FC236}">
                <a16:creationId xmlns:a16="http://schemas.microsoft.com/office/drawing/2014/main" id="{B0D523FD-10A8-D432-BD02-DA836B0CC4BC}"/>
              </a:ext>
            </a:extLst>
          </p:cNvPr>
          <p:cNvPicPr>
            <a:picLocks noChangeAspect="1"/>
          </p:cNvPicPr>
          <p:nvPr/>
        </p:nvPicPr>
        <p:blipFill>
          <a:blip r:embed="rId2"/>
          <a:stretch>
            <a:fillRect/>
          </a:stretch>
        </p:blipFill>
        <p:spPr>
          <a:xfrm>
            <a:off x="6960545" y="3279977"/>
            <a:ext cx="4225738" cy="2711137"/>
          </a:xfrm>
          <a:prstGeom prst="rect">
            <a:avLst/>
          </a:prstGeom>
        </p:spPr>
      </p:pic>
      <p:sp>
        <p:nvSpPr>
          <p:cNvPr id="19" name="TextBox 18">
            <a:extLst>
              <a:ext uri="{FF2B5EF4-FFF2-40B4-BE49-F238E27FC236}">
                <a16:creationId xmlns:a16="http://schemas.microsoft.com/office/drawing/2014/main" id="{859FD127-B1F7-9899-81A8-31480961FFFA}"/>
              </a:ext>
            </a:extLst>
          </p:cNvPr>
          <p:cNvSpPr txBox="1"/>
          <p:nvPr/>
        </p:nvSpPr>
        <p:spPr>
          <a:xfrm>
            <a:off x="275466" y="3912240"/>
            <a:ext cx="5764411" cy="1969770"/>
          </a:xfrm>
          <a:prstGeom prst="rect">
            <a:avLst/>
          </a:prstGeom>
          <a:noFill/>
        </p:spPr>
        <p:txBody>
          <a:bodyPr wrap="square" lIns="0" tIns="0" rIns="0" bIns="0" rtlCol="0">
            <a:spAutoFit/>
          </a:bodyPr>
          <a:lstStyle/>
          <a:p>
            <a:r>
              <a:rPr lang="en-US" sz="2000" b="1" dirty="0">
                <a:solidFill>
                  <a:srgbClr val="00329E"/>
                </a:solidFill>
                <a:latin typeface="Times New Roman" panose="02020603050405020304" pitchFamily="18" charset="0"/>
                <a:cs typeface="Times New Roman" panose="02020603050405020304" pitchFamily="18" charset="0"/>
              </a:rPr>
              <a:t>The PICOSEC detection concept </a:t>
            </a:r>
          </a:p>
          <a:p>
            <a:r>
              <a:rPr lang="en-US" dirty="0">
                <a:latin typeface="Times New Roman" panose="02020603050405020304" pitchFamily="18" charset="0"/>
                <a:cs typeface="Times New Roman" panose="02020603050405020304" pitchFamily="18" charset="0"/>
              </a:rPr>
              <a:t>The passage of a charged particle through the Cherenkov radiator produces UV photons, which are then absorbed at the photocathode and partially converted into electrons. These electrons are subsequently </a:t>
            </a:r>
            <a:r>
              <a:rPr lang="en-US" dirty="0" err="1">
                <a:latin typeface="Times New Roman" panose="02020603050405020304" pitchFamily="18" charset="0"/>
                <a:cs typeface="Times New Roman" panose="02020603050405020304" pitchFamily="18" charset="0"/>
              </a:rPr>
              <a:t>preamplified</a:t>
            </a:r>
            <a:r>
              <a:rPr lang="en-US" dirty="0">
                <a:latin typeface="Times New Roman" panose="02020603050405020304" pitchFamily="18" charset="0"/>
                <a:cs typeface="Times New Roman" panose="02020603050405020304" pitchFamily="18" charset="0"/>
              </a:rPr>
              <a:t> and then amplified in the two high-field drift stages and induce a signal which is measured between the anode and the mesh.</a:t>
            </a:r>
          </a:p>
        </p:txBody>
      </p:sp>
      <p:pic>
        <p:nvPicPr>
          <p:cNvPr id="20" name="Picture 19">
            <a:extLst>
              <a:ext uri="{FF2B5EF4-FFF2-40B4-BE49-F238E27FC236}">
                <a16:creationId xmlns:a16="http://schemas.microsoft.com/office/drawing/2014/main" id="{72F4ADC6-E25A-2861-167E-AC6314831AF2}"/>
              </a:ext>
            </a:extLst>
          </p:cNvPr>
          <p:cNvPicPr>
            <a:picLocks noChangeAspect="1"/>
          </p:cNvPicPr>
          <p:nvPr/>
        </p:nvPicPr>
        <p:blipFill>
          <a:blip r:embed="rId3"/>
          <a:stretch>
            <a:fillRect/>
          </a:stretch>
        </p:blipFill>
        <p:spPr>
          <a:xfrm>
            <a:off x="154561" y="1103303"/>
            <a:ext cx="5491452" cy="2135062"/>
          </a:xfrm>
          <a:prstGeom prst="rect">
            <a:avLst/>
          </a:prstGeom>
        </p:spPr>
      </p:pic>
      <p:sp>
        <p:nvSpPr>
          <p:cNvPr id="21" name="Rectangle 20">
            <a:extLst>
              <a:ext uri="{FF2B5EF4-FFF2-40B4-BE49-F238E27FC236}">
                <a16:creationId xmlns:a16="http://schemas.microsoft.com/office/drawing/2014/main" id="{3DB64E7D-08E2-286A-AD38-DEF3E9074D91}"/>
              </a:ext>
            </a:extLst>
          </p:cNvPr>
          <p:cNvSpPr/>
          <p:nvPr/>
        </p:nvSpPr>
        <p:spPr>
          <a:xfrm>
            <a:off x="6230296" y="5805809"/>
            <a:ext cx="5686237" cy="369332"/>
          </a:xfrm>
          <a:prstGeom prst="rect">
            <a:avLst/>
          </a:prstGeom>
        </p:spPr>
        <p:txBody>
          <a:bodyPr wrap="none">
            <a:spAutoFit/>
          </a:bodyPr>
          <a:lstStyle/>
          <a:p>
            <a:r>
              <a:rPr lang="en-US" dirty="0">
                <a:latin typeface="Arial" panose="020B0604020202020204" pitchFamily="34" charset="0"/>
              </a:rPr>
              <a:t>Sketch of the first prototype of the PICOSEC detector,</a:t>
            </a:r>
            <a:endParaRPr lang="en-US" dirty="0"/>
          </a:p>
        </p:txBody>
      </p:sp>
      <p:pic>
        <p:nvPicPr>
          <p:cNvPr id="22" name="Picture 21" descr="Diagram&#10;&#10;Description automatically generated">
            <a:extLst>
              <a:ext uri="{FF2B5EF4-FFF2-40B4-BE49-F238E27FC236}">
                <a16:creationId xmlns:a16="http://schemas.microsoft.com/office/drawing/2014/main" id="{28F45193-575F-2FF3-04B7-A17AA0C2B983}"/>
              </a:ext>
            </a:extLst>
          </p:cNvPr>
          <p:cNvPicPr>
            <a:picLocks noChangeAspect="1"/>
          </p:cNvPicPr>
          <p:nvPr/>
        </p:nvPicPr>
        <p:blipFill>
          <a:blip r:embed="rId4"/>
          <a:stretch>
            <a:fillRect/>
          </a:stretch>
        </p:blipFill>
        <p:spPr>
          <a:xfrm>
            <a:off x="5957211" y="136525"/>
            <a:ext cx="5686237" cy="2734743"/>
          </a:xfrm>
          <a:prstGeom prst="rect">
            <a:avLst/>
          </a:prstGeom>
        </p:spPr>
      </p:pic>
      <p:sp>
        <p:nvSpPr>
          <p:cNvPr id="23" name="Rectangle 22">
            <a:extLst>
              <a:ext uri="{FF2B5EF4-FFF2-40B4-BE49-F238E27FC236}">
                <a16:creationId xmlns:a16="http://schemas.microsoft.com/office/drawing/2014/main" id="{4EE18759-A94C-E57E-9DF2-276AF3A4499D}"/>
              </a:ext>
            </a:extLst>
          </p:cNvPr>
          <p:cNvSpPr/>
          <p:nvPr/>
        </p:nvSpPr>
        <p:spPr>
          <a:xfrm>
            <a:off x="6039878" y="2726618"/>
            <a:ext cx="5735866" cy="400110"/>
          </a:xfrm>
          <a:prstGeom prst="rect">
            <a:avLst/>
          </a:prstGeom>
        </p:spPr>
        <p:txBody>
          <a:bodyPr wrap="none">
            <a:spAutoFit/>
          </a:bodyPr>
          <a:lstStyle/>
          <a:p>
            <a:r>
              <a:rPr lang="en-US" sz="2000" b="1" i="1" dirty="0">
                <a:solidFill>
                  <a:srgbClr val="00329E"/>
                </a:solidFill>
                <a:latin typeface="Times New Roman" panose="02020603050405020304" pitchFamily="18" charset="0"/>
                <a:cs typeface="Times New Roman" panose="02020603050405020304" pitchFamily="18" charset="0"/>
              </a:rPr>
              <a:t>Primary electrons at the same time in the same place</a:t>
            </a:r>
          </a:p>
        </p:txBody>
      </p:sp>
    </p:spTree>
    <p:extLst>
      <p:ext uri="{BB962C8B-B14F-4D97-AF65-F5344CB8AC3E}">
        <p14:creationId xmlns:p14="http://schemas.microsoft.com/office/powerpoint/2010/main" val="2902471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dirty="0">
                <a:ea typeface="Verdana" pitchFamily="34" charset="0"/>
                <a:cs typeface="Calibri" pitchFamily="34" charset="0"/>
              </a:rPr>
              <a:t>PICOSEC</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56</a:t>
            </a:fld>
            <a:endParaRPr lang="en-US" spc="-5" dirty="0"/>
          </a:p>
        </p:txBody>
      </p:sp>
      <p:pic>
        <p:nvPicPr>
          <p:cNvPr id="3" name="Picture 2">
            <a:extLst>
              <a:ext uri="{FF2B5EF4-FFF2-40B4-BE49-F238E27FC236}">
                <a16:creationId xmlns:a16="http://schemas.microsoft.com/office/drawing/2014/main" id="{EB88D959-D2E6-C802-669B-AE39EB60F5F7}"/>
              </a:ext>
            </a:extLst>
          </p:cNvPr>
          <p:cNvPicPr>
            <a:picLocks noChangeAspect="1"/>
          </p:cNvPicPr>
          <p:nvPr/>
        </p:nvPicPr>
        <p:blipFill>
          <a:blip r:embed="rId2"/>
          <a:stretch>
            <a:fillRect/>
          </a:stretch>
        </p:blipFill>
        <p:spPr>
          <a:xfrm>
            <a:off x="9637431" y="136525"/>
            <a:ext cx="1140110" cy="1563757"/>
          </a:xfrm>
          <a:prstGeom prst="rect">
            <a:avLst/>
          </a:prstGeom>
        </p:spPr>
      </p:pic>
      <p:sp>
        <p:nvSpPr>
          <p:cNvPr id="4" name="Rectangle 3">
            <a:extLst>
              <a:ext uri="{FF2B5EF4-FFF2-40B4-BE49-F238E27FC236}">
                <a16:creationId xmlns:a16="http://schemas.microsoft.com/office/drawing/2014/main" id="{3D2DEE8A-682F-94D8-85F7-D6CAAAB08EBA}"/>
              </a:ext>
            </a:extLst>
          </p:cNvPr>
          <p:cNvSpPr/>
          <p:nvPr/>
        </p:nvSpPr>
        <p:spPr>
          <a:xfrm>
            <a:off x="185461" y="4819558"/>
            <a:ext cx="4174504" cy="1323439"/>
          </a:xfrm>
          <a:prstGeom prst="rect">
            <a:avLst/>
          </a:prstGeom>
        </p:spPr>
        <p:txBody>
          <a:bodyPr wrap="square">
            <a:spAutoFit/>
          </a:bodyPr>
          <a:lstStyle/>
          <a:p>
            <a:r>
              <a:rPr lang="en-US" sz="1600" dirty="0">
                <a:latin typeface="Arial" panose="020B0604020202020204" pitchFamily="34" charset="0"/>
              </a:rPr>
              <a:t>An example of an induced signal from the PICOSEC detector generated by 150 GeV muons (blue points), recorded together with the timing reference of the microchannel plate MCP signal (red points)</a:t>
            </a:r>
            <a:endParaRPr lang="en-US" sz="1600" dirty="0"/>
          </a:p>
        </p:txBody>
      </p:sp>
      <p:pic>
        <p:nvPicPr>
          <p:cNvPr id="7" name="Picture 6" descr="Chart&#10;&#10;Description automatically generated">
            <a:extLst>
              <a:ext uri="{FF2B5EF4-FFF2-40B4-BE49-F238E27FC236}">
                <a16:creationId xmlns:a16="http://schemas.microsoft.com/office/drawing/2014/main" id="{8C984DFF-11B7-4413-1BB9-400E88D3FC24}"/>
              </a:ext>
            </a:extLst>
          </p:cNvPr>
          <p:cNvPicPr>
            <a:picLocks noChangeAspect="1"/>
          </p:cNvPicPr>
          <p:nvPr/>
        </p:nvPicPr>
        <p:blipFill>
          <a:blip r:embed="rId3"/>
          <a:stretch>
            <a:fillRect/>
          </a:stretch>
        </p:blipFill>
        <p:spPr>
          <a:xfrm>
            <a:off x="76682" y="1662278"/>
            <a:ext cx="4283283" cy="3058264"/>
          </a:xfrm>
          <a:prstGeom prst="rect">
            <a:avLst/>
          </a:prstGeom>
        </p:spPr>
      </p:pic>
      <p:sp>
        <p:nvSpPr>
          <p:cNvPr id="8" name="Rectangle 7">
            <a:extLst>
              <a:ext uri="{FF2B5EF4-FFF2-40B4-BE49-F238E27FC236}">
                <a16:creationId xmlns:a16="http://schemas.microsoft.com/office/drawing/2014/main" id="{02B18766-CC65-BDA5-34BD-2B51923887C3}"/>
              </a:ext>
            </a:extLst>
          </p:cNvPr>
          <p:cNvSpPr/>
          <p:nvPr/>
        </p:nvSpPr>
        <p:spPr>
          <a:xfrm>
            <a:off x="4359965" y="4819557"/>
            <a:ext cx="4283284" cy="1323439"/>
          </a:xfrm>
          <a:prstGeom prst="rect">
            <a:avLst/>
          </a:prstGeom>
        </p:spPr>
        <p:txBody>
          <a:bodyPr wrap="square">
            <a:spAutoFit/>
          </a:bodyPr>
          <a:lstStyle/>
          <a:p>
            <a:r>
              <a:rPr lang="en-US" sz="1600" dirty="0">
                <a:latin typeface="Arial" panose="020B0604020202020204" pitchFamily="34" charset="0"/>
              </a:rPr>
              <a:t>An example of the signal arrival time distribution for 150 GeV muons, and the superimposed fit with a two Gaussian function, for an anode and drift voltage of275 V and 475 V, respectively. </a:t>
            </a:r>
            <a:endParaRPr lang="en-US" sz="1600" dirty="0"/>
          </a:p>
        </p:txBody>
      </p:sp>
      <p:pic>
        <p:nvPicPr>
          <p:cNvPr id="9" name="Picture 8" descr="Chart, line chart&#10;&#10;Description automatically generated">
            <a:extLst>
              <a:ext uri="{FF2B5EF4-FFF2-40B4-BE49-F238E27FC236}">
                <a16:creationId xmlns:a16="http://schemas.microsoft.com/office/drawing/2014/main" id="{BD7A9E5D-A397-0558-A5D0-DF2D74144971}"/>
              </a:ext>
            </a:extLst>
          </p:cNvPr>
          <p:cNvPicPr>
            <a:picLocks noChangeAspect="1"/>
          </p:cNvPicPr>
          <p:nvPr/>
        </p:nvPicPr>
        <p:blipFill>
          <a:blip r:embed="rId4"/>
          <a:stretch>
            <a:fillRect/>
          </a:stretch>
        </p:blipFill>
        <p:spPr>
          <a:xfrm>
            <a:off x="4087718" y="1735372"/>
            <a:ext cx="4297693" cy="2862193"/>
          </a:xfrm>
          <a:prstGeom prst="rect">
            <a:avLst/>
          </a:prstGeom>
        </p:spPr>
      </p:pic>
      <p:sp>
        <p:nvSpPr>
          <p:cNvPr id="10" name="Rectangle 9">
            <a:extLst>
              <a:ext uri="{FF2B5EF4-FFF2-40B4-BE49-F238E27FC236}">
                <a16:creationId xmlns:a16="http://schemas.microsoft.com/office/drawing/2014/main" id="{26409C3A-349C-DEF9-3AFB-8DED0EC9E08D}"/>
              </a:ext>
            </a:extLst>
          </p:cNvPr>
          <p:cNvSpPr/>
          <p:nvPr/>
        </p:nvSpPr>
        <p:spPr>
          <a:xfrm>
            <a:off x="8643249" y="4819556"/>
            <a:ext cx="3363290" cy="1077218"/>
          </a:xfrm>
          <a:prstGeom prst="rect">
            <a:avLst/>
          </a:prstGeom>
        </p:spPr>
        <p:txBody>
          <a:bodyPr wrap="square">
            <a:spAutoFit/>
          </a:bodyPr>
          <a:lstStyle/>
          <a:p>
            <a:r>
              <a:rPr lang="en-US" sz="1600" dirty="0">
                <a:latin typeface="Arial" panose="020B0604020202020204" pitchFamily="34" charset="0"/>
              </a:rPr>
              <a:t>Dependence of the time resolution on the drift and anode voltage fora PICOSEC detector irradiated by 150 GeV muons.</a:t>
            </a:r>
            <a:endParaRPr lang="en-US" sz="1600" dirty="0"/>
          </a:p>
        </p:txBody>
      </p:sp>
      <p:pic>
        <p:nvPicPr>
          <p:cNvPr id="11" name="Picture 10" descr="Chart, line chart&#10;&#10;Description automatically generated">
            <a:extLst>
              <a:ext uri="{FF2B5EF4-FFF2-40B4-BE49-F238E27FC236}">
                <a16:creationId xmlns:a16="http://schemas.microsoft.com/office/drawing/2014/main" id="{C89605FD-590E-BC49-925E-5D8E9CCEC6DA}"/>
              </a:ext>
            </a:extLst>
          </p:cNvPr>
          <p:cNvPicPr>
            <a:picLocks noChangeAspect="1"/>
          </p:cNvPicPr>
          <p:nvPr/>
        </p:nvPicPr>
        <p:blipFill>
          <a:blip r:embed="rId5"/>
          <a:stretch>
            <a:fillRect/>
          </a:stretch>
        </p:blipFill>
        <p:spPr>
          <a:xfrm>
            <a:off x="8394948" y="1749977"/>
            <a:ext cx="3611592" cy="2808631"/>
          </a:xfrm>
          <a:prstGeom prst="rect">
            <a:avLst/>
          </a:prstGeom>
        </p:spPr>
      </p:pic>
    </p:spTree>
    <p:extLst>
      <p:ext uri="{BB962C8B-B14F-4D97-AF65-F5344CB8AC3E}">
        <p14:creationId xmlns:p14="http://schemas.microsoft.com/office/powerpoint/2010/main" val="4279752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clock&#10;&#10;Description automatically generated">
            <a:extLst>
              <a:ext uri="{FF2B5EF4-FFF2-40B4-BE49-F238E27FC236}">
                <a16:creationId xmlns:a16="http://schemas.microsoft.com/office/drawing/2014/main" id="{75F46088-EF8A-9130-BB40-55AD86447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50" y="592659"/>
            <a:ext cx="6629400" cy="2203243"/>
          </a:xfrm>
          <a:prstGeom prst="rect">
            <a:avLst/>
          </a:prstGeom>
        </p:spPr>
      </p:pic>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0501173" cy="553998"/>
          </a:xfrm>
        </p:spPr>
        <p:txBody>
          <a:bodyPr/>
          <a:lstStyle/>
          <a:p>
            <a:r>
              <a:rPr lang="en-US" dirty="0">
                <a:ea typeface="Verdana" pitchFamily="34" charset="0"/>
                <a:cs typeface="Calibri" pitchFamily="34" charset="0"/>
              </a:rPr>
              <a:t>PICOSEC Large Area</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57</a:t>
            </a:fld>
            <a:endParaRPr lang="en-US" spc="-5" dirty="0"/>
          </a:p>
        </p:txBody>
      </p:sp>
      <p:sp>
        <p:nvSpPr>
          <p:cNvPr id="16" name="TextBox 15">
            <a:extLst>
              <a:ext uri="{FF2B5EF4-FFF2-40B4-BE49-F238E27FC236}">
                <a16:creationId xmlns:a16="http://schemas.microsoft.com/office/drawing/2014/main" id="{99922A0E-07C0-E1FF-978C-0ED190FE0977}"/>
              </a:ext>
            </a:extLst>
          </p:cNvPr>
          <p:cNvSpPr txBox="1"/>
          <p:nvPr/>
        </p:nvSpPr>
        <p:spPr>
          <a:xfrm>
            <a:off x="56869" y="3043807"/>
            <a:ext cx="7028561" cy="3139321"/>
          </a:xfrm>
          <a:prstGeom prst="rect">
            <a:avLst/>
          </a:prstGeom>
          <a:noFill/>
        </p:spPr>
        <p:txBody>
          <a:bodyPr wrap="square">
            <a:spAutoFit/>
          </a:bodyPr>
          <a:lstStyle/>
          <a:p>
            <a:pPr marL="285750" indent="-285750">
              <a:buClr>
                <a:srgbClr val="00329E"/>
              </a:buClr>
              <a:buFont typeface="Wingdings" pitchFamily="2" charset="2"/>
              <a:buChar char="Ø"/>
            </a:pPr>
            <a:r>
              <a:rPr lang="en-US" dirty="0">
                <a:effectLst/>
                <a:latin typeface="Times New Roman" panose="02020603050405020304" pitchFamily="18" charset="0"/>
                <a:cs typeface="Times New Roman" panose="02020603050405020304" pitchFamily="18" charset="0"/>
              </a:rPr>
              <a:t>Aiming at large area detectors, multi-pad PICOSEC prototypes were developed, which comprise segmented anodes divided into either hexagonal or square pads </a:t>
            </a:r>
          </a:p>
          <a:p>
            <a:pPr marL="285750" indent="-285750">
              <a:buClr>
                <a:srgbClr val="00329E"/>
              </a:buClr>
              <a:buFont typeface="Wingdings" pitchFamily="2" charset="2"/>
              <a:buChar char="Ø"/>
            </a:pPr>
            <a:r>
              <a:rPr lang="en-US" dirty="0">
                <a:effectLst/>
                <a:latin typeface="Times New Roman" panose="02020603050405020304" pitchFamily="18" charset="0"/>
                <a:cs typeface="Times New Roman" panose="02020603050405020304" pitchFamily="18" charset="0"/>
              </a:rPr>
              <a:t>Extensive tests in particle beams revealed that a detector with 19 hexagonal pads, each with 1 cm diameter, offers similar time resolution to the single-pad PICOSEC prototype</a:t>
            </a:r>
            <a:endParaRPr lang="en-US" dirty="0">
              <a:latin typeface="Times New Roman" panose="02020603050405020304" pitchFamily="18" charset="0"/>
              <a:cs typeface="Times New Roman" panose="02020603050405020304" pitchFamily="18" charset="0"/>
            </a:endParaRPr>
          </a:p>
          <a:p>
            <a:pPr marL="285750" indent="-285750">
              <a:buClr>
                <a:srgbClr val="00329E"/>
              </a:buClr>
              <a:buFont typeface="Wingdings" pitchFamily="2" charset="2"/>
              <a:buChar char="Ø"/>
            </a:pPr>
            <a:r>
              <a:rPr lang="en-US" dirty="0">
                <a:latin typeface="Times New Roman" panose="02020603050405020304" pitchFamily="18" charset="0"/>
                <a:cs typeface="Times New Roman" panose="02020603050405020304" pitchFamily="18" charset="0"/>
              </a:rPr>
              <a:t>Also  </a:t>
            </a:r>
            <a:r>
              <a:rPr lang="en-US" dirty="0">
                <a:effectLst/>
                <a:latin typeface="Times New Roman" panose="02020603050405020304" pitchFamily="18" charset="0"/>
                <a:cs typeface="Times New Roman" panose="02020603050405020304" pitchFamily="18" charset="0"/>
              </a:rPr>
              <a:t>true in the case that the incoming MIP induces signals in more than one of the neighboring pads </a:t>
            </a:r>
          </a:p>
          <a:p>
            <a:pPr marL="285750" indent="-285750">
              <a:buClr>
                <a:srgbClr val="00329E"/>
              </a:buClr>
              <a:buFont typeface="Wingdings" pitchFamily="2" charset="2"/>
              <a:buChar char="Ø"/>
            </a:pPr>
            <a:r>
              <a:rPr lang="en-US" dirty="0">
                <a:latin typeface="Times New Roman" panose="02020603050405020304" pitchFamily="18" charset="0"/>
                <a:cs typeface="Times New Roman" panose="02020603050405020304" pitchFamily="18" charset="0"/>
              </a:rPr>
              <a:t>P</a:t>
            </a:r>
            <a:r>
              <a:rPr lang="en-US" dirty="0">
                <a:effectLst/>
                <a:latin typeface="Times New Roman" panose="02020603050405020304" pitchFamily="18" charset="0"/>
                <a:cs typeface="Times New Roman" panose="02020603050405020304" pitchFamily="18" charset="0"/>
              </a:rPr>
              <a:t>article-beam tests of an improved, larger prototype (comprising 100 1cm×1cm pads) demonstrated even better timing capabilities</a:t>
            </a:r>
          </a:p>
          <a:p>
            <a:endParaRPr lang="en-US" dirty="0"/>
          </a:p>
        </p:txBody>
      </p:sp>
      <p:pic>
        <p:nvPicPr>
          <p:cNvPr id="18" name="Picture 17" descr="Diagram of a diagram of a radiator&#10;&#10;Description automatically generated">
            <a:extLst>
              <a:ext uri="{FF2B5EF4-FFF2-40B4-BE49-F238E27FC236}">
                <a16:creationId xmlns:a16="http://schemas.microsoft.com/office/drawing/2014/main" id="{0CA10FCC-E3E0-748B-57BD-9322808B8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8076" y="3733800"/>
            <a:ext cx="4254355" cy="2506093"/>
          </a:xfrm>
          <a:prstGeom prst="rect">
            <a:avLst/>
          </a:prstGeom>
        </p:spPr>
      </p:pic>
      <p:pic>
        <p:nvPicPr>
          <p:cNvPr id="22" name="Picture 21" descr="A diagram of a diagram of a diagram&#10;&#10;Description automatically generated">
            <a:extLst>
              <a:ext uri="{FF2B5EF4-FFF2-40B4-BE49-F238E27FC236}">
                <a16:creationId xmlns:a16="http://schemas.microsoft.com/office/drawing/2014/main" id="{393D64DF-1805-29EF-9382-EB75C3D0E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306" y="618107"/>
            <a:ext cx="5151337" cy="1897150"/>
          </a:xfrm>
          <a:prstGeom prst="rect">
            <a:avLst/>
          </a:prstGeom>
        </p:spPr>
      </p:pic>
      <p:sp>
        <p:nvSpPr>
          <p:cNvPr id="23" name="TextBox 22">
            <a:extLst>
              <a:ext uri="{FF2B5EF4-FFF2-40B4-BE49-F238E27FC236}">
                <a16:creationId xmlns:a16="http://schemas.microsoft.com/office/drawing/2014/main" id="{9123C692-07D7-3FDB-0DB0-355FA4566B4B}"/>
              </a:ext>
            </a:extLst>
          </p:cNvPr>
          <p:cNvSpPr txBox="1"/>
          <p:nvPr/>
        </p:nvSpPr>
        <p:spPr>
          <a:xfrm>
            <a:off x="6965206" y="2533471"/>
            <a:ext cx="5040621" cy="1200329"/>
          </a:xfrm>
          <a:prstGeom prst="rect">
            <a:avLst/>
          </a:prstGeom>
          <a:noFill/>
          <a:ln>
            <a:solidFill>
              <a:srgbClr val="00329E"/>
            </a:solidFill>
          </a:ln>
        </p:spPr>
        <p:txBody>
          <a:bodyPr wrap="square" rtlCol="0">
            <a:spAutoFit/>
          </a:bodyPr>
          <a:lstStyle/>
          <a:p>
            <a:r>
              <a:rPr lang="en-US" dirty="0">
                <a:solidFill>
                  <a:srgbClr val="00329E"/>
                </a:solidFill>
                <a:latin typeface="Times New Roman" panose="02020603050405020304" pitchFamily="18" charset="0"/>
                <a:cs typeface="Times New Roman" panose="02020603050405020304" pitchFamily="18" charset="0"/>
              </a:rPr>
              <a:t>Planarity is one of the most challenging parameters for large surface PICOSEC detectors.  PICOSEC based on uRWell instead of MM to improve reduce planarity issue has been proposed </a:t>
            </a:r>
          </a:p>
        </p:txBody>
      </p:sp>
    </p:spTree>
    <p:extLst>
      <p:ext uri="{BB962C8B-B14F-4D97-AF65-F5344CB8AC3E}">
        <p14:creationId xmlns:p14="http://schemas.microsoft.com/office/powerpoint/2010/main" val="2177913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58</a:t>
            </a:fld>
            <a:endParaRPr lang="en-US" spc="-5" dirty="0"/>
          </a:p>
        </p:txBody>
      </p:sp>
      <p:sp>
        <p:nvSpPr>
          <p:cNvPr id="3" name="Title 2">
            <a:extLst>
              <a:ext uri="{FF2B5EF4-FFF2-40B4-BE49-F238E27FC236}">
                <a16:creationId xmlns:a16="http://schemas.microsoft.com/office/drawing/2014/main" id="{E76F5104-F640-4F0F-93B0-BFA67FD3F150}"/>
              </a:ext>
            </a:extLst>
          </p:cNvPr>
          <p:cNvSpPr txBox="1">
            <a:spLocks/>
          </p:cNvSpPr>
          <p:nvPr/>
        </p:nvSpPr>
        <p:spPr>
          <a:xfrm>
            <a:off x="235966" y="230869"/>
            <a:ext cx="11376025" cy="615976"/>
          </a:xfrm>
          <a:prstGeom prst="rect">
            <a:avLst/>
          </a:prstGeom>
        </p:spPr>
        <p:txBody>
          <a:bodyPr wrap="square" lIns="0" tIns="0" rIns="0" bIns="0">
            <a:spAutoFit/>
          </a:bodyPr>
          <a:lstStyle>
            <a:lvl1pPr>
              <a:defRPr sz="3600" b="1" i="0">
                <a:solidFill>
                  <a:srgbClr val="00339F"/>
                </a:solidFill>
                <a:latin typeface="Arial"/>
                <a:ea typeface="+mj-ea"/>
                <a:cs typeface="Arial"/>
              </a:defRPr>
            </a:lvl1pPr>
          </a:lstStyle>
          <a:p>
            <a:r>
              <a:rPr lang="en-US" kern="0" dirty="0"/>
              <a:t>Small-PAD Resistive MM</a:t>
            </a:r>
          </a:p>
        </p:txBody>
      </p:sp>
      <p:sp>
        <p:nvSpPr>
          <p:cNvPr id="16" name="TextBox 15">
            <a:extLst>
              <a:ext uri="{FF2B5EF4-FFF2-40B4-BE49-F238E27FC236}">
                <a16:creationId xmlns:a16="http://schemas.microsoft.com/office/drawing/2014/main" id="{3531DA05-06D8-D1E4-1ADA-A7FA15BD73F5}"/>
              </a:ext>
            </a:extLst>
          </p:cNvPr>
          <p:cNvSpPr txBox="1"/>
          <p:nvPr/>
        </p:nvSpPr>
        <p:spPr>
          <a:xfrm>
            <a:off x="5960794" y="281858"/>
            <a:ext cx="3494546" cy="276999"/>
          </a:xfrm>
          <a:prstGeom prst="rect">
            <a:avLst/>
          </a:prstGeom>
          <a:solidFill>
            <a:srgbClr val="FFFF00"/>
          </a:solidFill>
          <a:ln>
            <a:solidFill>
              <a:srgbClr val="FFFF00"/>
            </a:solidFill>
          </a:ln>
        </p:spPr>
        <p:txBody>
          <a:bodyPr wrap="none" lIns="0" tIns="0" rIns="0" bIns="0" rtlCol="0">
            <a:spAutoFit/>
          </a:bodyPr>
          <a:lstStyle/>
          <a:p>
            <a:pPr algn="ctr"/>
            <a:r>
              <a:rPr lang="en-US" dirty="0">
                <a:solidFill>
                  <a:srgbClr val="00329E"/>
                </a:solidFill>
                <a:latin typeface="Times New Roman" panose="02020603050405020304" pitchFamily="18" charset="0"/>
                <a:cs typeface="Times New Roman" panose="02020603050405020304" pitchFamily="18" charset="0"/>
              </a:rPr>
              <a:t>MPGD for very high-rate application </a:t>
            </a:r>
          </a:p>
        </p:txBody>
      </p:sp>
      <p:grpSp>
        <p:nvGrpSpPr>
          <p:cNvPr id="18" name="object 7">
            <a:extLst>
              <a:ext uri="{FF2B5EF4-FFF2-40B4-BE49-F238E27FC236}">
                <a16:creationId xmlns:a16="http://schemas.microsoft.com/office/drawing/2014/main" id="{A4CE225A-E9CA-5E3F-5598-C4CFA294E40E}"/>
              </a:ext>
            </a:extLst>
          </p:cNvPr>
          <p:cNvGrpSpPr/>
          <p:nvPr/>
        </p:nvGrpSpPr>
        <p:grpSpPr>
          <a:xfrm>
            <a:off x="430099" y="1593108"/>
            <a:ext cx="3760901" cy="1319430"/>
            <a:chOff x="5311016" y="1659970"/>
            <a:chExt cx="4958412" cy="1196340"/>
          </a:xfrm>
        </p:grpSpPr>
        <p:pic>
          <p:nvPicPr>
            <p:cNvPr id="19" name="object 8">
              <a:extLst>
                <a:ext uri="{FF2B5EF4-FFF2-40B4-BE49-F238E27FC236}">
                  <a16:creationId xmlns:a16="http://schemas.microsoft.com/office/drawing/2014/main" id="{4BF5EF57-9117-E093-565D-E45A2C60B58F}"/>
                </a:ext>
              </a:extLst>
            </p:cNvPr>
            <p:cNvPicPr/>
            <p:nvPr/>
          </p:nvPicPr>
          <p:blipFill>
            <a:blip r:embed="rId2" cstate="print"/>
            <a:stretch>
              <a:fillRect/>
            </a:stretch>
          </p:blipFill>
          <p:spPr>
            <a:xfrm>
              <a:off x="5311017" y="1680306"/>
              <a:ext cx="4958411" cy="1171657"/>
            </a:xfrm>
            <a:prstGeom prst="rect">
              <a:avLst/>
            </a:prstGeom>
          </p:spPr>
        </p:pic>
        <p:sp>
          <p:nvSpPr>
            <p:cNvPr id="20" name="object 9">
              <a:extLst>
                <a:ext uri="{FF2B5EF4-FFF2-40B4-BE49-F238E27FC236}">
                  <a16:creationId xmlns:a16="http://schemas.microsoft.com/office/drawing/2014/main" id="{F1106A2A-9D3C-ABFF-9F87-521211218004}"/>
                </a:ext>
              </a:extLst>
            </p:cNvPr>
            <p:cNvSpPr/>
            <p:nvPr/>
          </p:nvSpPr>
          <p:spPr>
            <a:xfrm>
              <a:off x="5311016" y="1659970"/>
              <a:ext cx="4863465" cy="1196340"/>
            </a:xfrm>
            <a:custGeom>
              <a:avLst/>
              <a:gdLst/>
              <a:ahLst/>
              <a:cxnLst/>
              <a:rect l="l" t="t" r="r" b="b"/>
              <a:pathLst>
                <a:path w="4863465" h="1196339">
                  <a:moveTo>
                    <a:pt x="0" y="0"/>
                  </a:moveTo>
                  <a:lnTo>
                    <a:pt x="4863099" y="0"/>
                  </a:lnTo>
                  <a:lnTo>
                    <a:pt x="4863099" y="1195999"/>
                  </a:lnTo>
                  <a:lnTo>
                    <a:pt x="0" y="1195999"/>
                  </a:lnTo>
                  <a:lnTo>
                    <a:pt x="0" y="0"/>
                  </a:lnTo>
                  <a:close/>
                </a:path>
              </a:pathLst>
            </a:custGeom>
            <a:ln w="24342">
              <a:solidFill>
                <a:srgbClr val="42D0A2"/>
              </a:solidFill>
            </a:ln>
          </p:spPr>
          <p:txBody>
            <a:bodyPr wrap="square" lIns="0" tIns="0" rIns="0" bIns="0" rtlCol="0"/>
            <a:lstStyle/>
            <a:p>
              <a:endParaRPr/>
            </a:p>
          </p:txBody>
        </p:sp>
      </p:grpSp>
      <p:sp>
        <p:nvSpPr>
          <p:cNvPr id="21" name="object 10">
            <a:extLst>
              <a:ext uri="{FF2B5EF4-FFF2-40B4-BE49-F238E27FC236}">
                <a16:creationId xmlns:a16="http://schemas.microsoft.com/office/drawing/2014/main" id="{D8097C45-422E-9A09-E24D-DF97E398633B}"/>
              </a:ext>
            </a:extLst>
          </p:cNvPr>
          <p:cNvSpPr txBox="1"/>
          <p:nvPr/>
        </p:nvSpPr>
        <p:spPr>
          <a:xfrm>
            <a:off x="430098" y="3079892"/>
            <a:ext cx="3688885" cy="624081"/>
          </a:xfrm>
          <a:prstGeom prst="rect">
            <a:avLst/>
          </a:prstGeom>
        </p:spPr>
        <p:txBody>
          <a:bodyPr vert="horz" wrap="square" lIns="0" tIns="29209" rIns="0" bIns="0" rtlCol="0">
            <a:spAutoFit/>
          </a:bodyPr>
          <a:lstStyle/>
          <a:p>
            <a:pPr marL="12065" marR="53975" algn="just">
              <a:lnSpc>
                <a:spcPct val="92100"/>
              </a:lnSpc>
              <a:spcBef>
                <a:spcPts val="229"/>
              </a:spcBef>
              <a:tabLst>
                <a:tab pos="305435" algn="l"/>
              </a:tabLst>
            </a:pPr>
            <a:r>
              <a:rPr sz="1400" spc="-50" dirty="0">
                <a:solidFill>
                  <a:srgbClr val="00329E"/>
                </a:solidFill>
                <a:latin typeface="Times New Roman" panose="02020603050405020304" pitchFamily="18" charset="0"/>
                <a:cs typeface="Times New Roman" panose="02020603050405020304" pitchFamily="18" charset="0"/>
              </a:rPr>
              <a:t>Two </a:t>
            </a:r>
            <a:r>
              <a:rPr sz="1400" spc="15" dirty="0">
                <a:solidFill>
                  <a:srgbClr val="00329E"/>
                </a:solidFill>
                <a:latin typeface="Times New Roman" panose="02020603050405020304" pitchFamily="18" charset="0"/>
                <a:cs typeface="Times New Roman" panose="02020603050405020304" pitchFamily="18" charset="0"/>
              </a:rPr>
              <a:t>planes </a:t>
            </a:r>
            <a:r>
              <a:rPr sz="1400" spc="10" dirty="0">
                <a:solidFill>
                  <a:srgbClr val="00329E"/>
                </a:solidFill>
                <a:latin typeface="Times New Roman" panose="02020603050405020304" pitchFamily="18" charset="0"/>
                <a:cs typeface="Times New Roman" panose="02020603050405020304" pitchFamily="18" charset="0"/>
              </a:rPr>
              <a:t>of </a:t>
            </a:r>
            <a:r>
              <a:rPr sz="1400" spc="15" dirty="0">
                <a:solidFill>
                  <a:srgbClr val="00329E"/>
                </a:solidFill>
                <a:latin typeface="Times New Roman" panose="02020603050405020304" pitchFamily="18" charset="0"/>
                <a:cs typeface="Times New Roman" panose="02020603050405020304" pitchFamily="18" charset="0"/>
              </a:rPr>
              <a:t>independent screen printed carbon </a:t>
            </a:r>
            <a:r>
              <a:rPr sz="1400" spc="-409"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resistive pads with </a:t>
            </a:r>
            <a:r>
              <a:rPr sz="1400" spc="10" dirty="0">
                <a:solidFill>
                  <a:srgbClr val="00329E"/>
                </a:solidFill>
                <a:latin typeface="Times New Roman" panose="02020603050405020304" pitchFamily="18" charset="0"/>
                <a:cs typeface="Times New Roman" panose="02020603050405020304" pitchFamily="18" charset="0"/>
              </a:rPr>
              <a:t>the </a:t>
            </a:r>
            <a:r>
              <a:rPr sz="1400" spc="15" dirty="0">
                <a:solidFill>
                  <a:srgbClr val="00329E"/>
                </a:solidFill>
                <a:latin typeface="Times New Roman" panose="02020603050405020304" pitchFamily="18" charset="0"/>
                <a:cs typeface="Times New Roman" panose="02020603050405020304" pitchFamily="18" charset="0"/>
              </a:rPr>
              <a:t>same </a:t>
            </a:r>
            <a:r>
              <a:rPr sz="1400" spc="20" dirty="0">
                <a:solidFill>
                  <a:srgbClr val="00329E"/>
                </a:solidFill>
                <a:latin typeface="Times New Roman" panose="02020603050405020304" pitchFamily="18" charset="0"/>
                <a:cs typeface="Times New Roman" panose="02020603050405020304" pitchFamily="18" charset="0"/>
              </a:rPr>
              <a:t>geometry </a:t>
            </a:r>
            <a:r>
              <a:rPr sz="1400" spc="10" dirty="0">
                <a:solidFill>
                  <a:srgbClr val="00329E"/>
                </a:solidFill>
                <a:latin typeface="Times New Roman" panose="02020603050405020304" pitchFamily="18" charset="0"/>
                <a:cs typeface="Times New Roman" panose="02020603050405020304" pitchFamily="18" charset="0"/>
              </a:rPr>
              <a:t>of </a:t>
            </a:r>
            <a:r>
              <a:rPr sz="1400" spc="15" dirty="0">
                <a:solidFill>
                  <a:srgbClr val="00329E"/>
                </a:solidFill>
                <a:latin typeface="Times New Roman" panose="02020603050405020304" pitchFamily="18" charset="0"/>
                <a:cs typeface="Times New Roman" panose="02020603050405020304" pitchFamily="18" charset="0"/>
              </a:rPr>
              <a:t>copper </a:t>
            </a:r>
            <a:r>
              <a:rPr sz="1400" spc="2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readout</a:t>
            </a:r>
            <a:r>
              <a:rPr sz="1400" spc="3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pads;</a:t>
            </a:r>
            <a:endParaRPr sz="1400" dirty="0">
              <a:solidFill>
                <a:srgbClr val="00329E"/>
              </a:solidFill>
              <a:latin typeface="Times New Roman" panose="02020603050405020304" pitchFamily="18" charset="0"/>
              <a:cs typeface="Times New Roman" panose="02020603050405020304" pitchFamily="18" charset="0"/>
            </a:endParaRPr>
          </a:p>
        </p:txBody>
      </p:sp>
      <p:pic>
        <p:nvPicPr>
          <p:cNvPr id="22" name="object 9">
            <a:extLst>
              <a:ext uri="{FF2B5EF4-FFF2-40B4-BE49-F238E27FC236}">
                <a16:creationId xmlns:a16="http://schemas.microsoft.com/office/drawing/2014/main" id="{1F395885-FCDF-17EF-A0E8-F6059FBC9E66}"/>
              </a:ext>
            </a:extLst>
          </p:cNvPr>
          <p:cNvPicPr/>
          <p:nvPr/>
        </p:nvPicPr>
        <p:blipFill>
          <a:blip r:embed="rId3" cstate="print"/>
          <a:stretch>
            <a:fillRect/>
          </a:stretch>
        </p:blipFill>
        <p:spPr>
          <a:xfrm>
            <a:off x="4343400" y="1615536"/>
            <a:ext cx="3454581" cy="1297002"/>
          </a:xfrm>
          <a:prstGeom prst="rect">
            <a:avLst/>
          </a:prstGeom>
          <a:ln w="28575">
            <a:solidFill>
              <a:srgbClr val="00B050"/>
            </a:solidFill>
          </a:ln>
        </p:spPr>
      </p:pic>
      <p:sp>
        <p:nvSpPr>
          <p:cNvPr id="23" name="object 13">
            <a:extLst>
              <a:ext uri="{FF2B5EF4-FFF2-40B4-BE49-F238E27FC236}">
                <a16:creationId xmlns:a16="http://schemas.microsoft.com/office/drawing/2014/main" id="{FB6AEF20-5571-6E3A-7224-1A1D9A4E8F67}"/>
              </a:ext>
            </a:extLst>
          </p:cNvPr>
          <p:cNvSpPr txBox="1"/>
          <p:nvPr/>
        </p:nvSpPr>
        <p:spPr>
          <a:xfrm>
            <a:off x="4379622" y="3091585"/>
            <a:ext cx="3454581" cy="1029449"/>
          </a:xfrm>
          <a:prstGeom prst="rect">
            <a:avLst/>
          </a:prstGeom>
        </p:spPr>
        <p:txBody>
          <a:bodyPr vert="horz" wrap="square" lIns="0" tIns="27305" rIns="0" bIns="0" rtlCol="0">
            <a:spAutoFit/>
          </a:bodyPr>
          <a:lstStyle/>
          <a:p>
            <a:pPr marL="9525" marR="27940" indent="3175">
              <a:lnSpc>
                <a:spcPct val="92900"/>
              </a:lnSpc>
              <a:spcBef>
                <a:spcPts val="215"/>
              </a:spcBef>
              <a:tabLst>
                <a:tab pos="304800" algn="l"/>
              </a:tabLst>
            </a:pPr>
            <a:r>
              <a:rPr sz="1400" spc="15" dirty="0">
                <a:solidFill>
                  <a:srgbClr val="00329E"/>
                </a:solidFill>
                <a:latin typeface="Times New Roman" panose="02020603050405020304" pitchFamily="18" charset="0"/>
                <a:cs typeface="Times New Roman" panose="02020603050405020304" pitchFamily="18" charset="0"/>
              </a:rPr>
              <a:t>Two</a:t>
            </a:r>
            <a:r>
              <a:rPr sz="1400" spc="3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continuous</a:t>
            </a:r>
            <a:r>
              <a:rPr sz="1400" spc="3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resistive</a:t>
            </a:r>
            <a:r>
              <a:rPr sz="1400" spc="4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DLC</a:t>
            </a:r>
            <a:r>
              <a:rPr sz="1400" spc="4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layers</a:t>
            </a:r>
            <a:r>
              <a:rPr sz="1400" spc="25" dirty="0">
                <a:solidFill>
                  <a:srgbClr val="00329E"/>
                </a:solidFill>
                <a:latin typeface="Times New Roman" panose="02020603050405020304" pitchFamily="18" charset="0"/>
                <a:cs typeface="Times New Roman" panose="02020603050405020304" pitchFamily="18" charset="0"/>
              </a:rPr>
              <a:t> </a:t>
            </a:r>
            <a:r>
              <a:rPr sz="1400" spc="5" dirty="0">
                <a:solidFill>
                  <a:srgbClr val="00329E"/>
                </a:solidFill>
                <a:latin typeface="Times New Roman" panose="02020603050405020304" pitchFamily="18" charset="0"/>
                <a:cs typeface="Times New Roman" panose="02020603050405020304" pitchFamily="18" charset="0"/>
              </a:rPr>
              <a:t>(5</a:t>
            </a:r>
            <a:r>
              <a:rPr sz="1400" spc="35" dirty="0">
                <a:solidFill>
                  <a:srgbClr val="00329E"/>
                </a:solidFill>
                <a:latin typeface="Times New Roman" panose="02020603050405020304" pitchFamily="18" charset="0"/>
                <a:cs typeface="Times New Roman" panose="02020603050405020304" pitchFamily="18" charset="0"/>
              </a:rPr>
              <a:t> </a:t>
            </a:r>
            <a:r>
              <a:rPr sz="1400" dirty="0">
                <a:solidFill>
                  <a:srgbClr val="00329E"/>
                </a:solidFill>
                <a:latin typeface="Times New Roman" panose="02020603050405020304" pitchFamily="18" charset="0"/>
                <a:cs typeface="Times New Roman" panose="02020603050405020304" pitchFamily="18" charset="0"/>
              </a:rPr>
              <a:t>-</a:t>
            </a:r>
            <a:r>
              <a:rPr sz="1400" spc="3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50</a:t>
            </a:r>
            <a:r>
              <a:rPr sz="1400" spc="35" dirty="0">
                <a:solidFill>
                  <a:srgbClr val="00329E"/>
                </a:solidFill>
                <a:latin typeface="Times New Roman" panose="02020603050405020304" pitchFamily="18" charset="0"/>
                <a:cs typeface="Times New Roman" panose="02020603050405020304" pitchFamily="18" charset="0"/>
              </a:rPr>
              <a:t> </a:t>
            </a:r>
            <a:r>
              <a:rPr sz="1400" spc="20" dirty="0">
                <a:solidFill>
                  <a:srgbClr val="00329E"/>
                </a:solidFill>
                <a:latin typeface="Times New Roman" panose="02020603050405020304" pitchFamily="18" charset="0"/>
                <a:cs typeface="Times New Roman" panose="02020603050405020304" pitchFamily="18" charset="0"/>
              </a:rPr>
              <a:t>MΩ</a:t>
            </a:r>
            <a:r>
              <a:rPr sz="1400" spc="20" dirty="0">
                <a:solidFill>
                  <a:srgbClr val="00329E"/>
                </a:solidFill>
                <a:latin typeface="Trebuchet MS"/>
                <a:cs typeface="Trebuchet MS"/>
              </a:rPr>
              <a:t>/</a:t>
            </a:r>
            <a:r>
              <a:rPr sz="1400" spc="20" dirty="0">
                <a:solidFill>
                  <a:srgbClr val="00329E"/>
                </a:solidFill>
                <a:latin typeface="Segoe UI Symbol"/>
                <a:cs typeface="Segoe UI Symbol"/>
              </a:rPr>
              <a:t>◻</a:t>
            </a:r>
            <a:r>
              <a:rPr sz="1400" spc="20" dirty="0">
                <a:solidFill>
                  <a:srgbClr val="00329E"/>
                </a:solidFill>
                <a:latin typeface="Trebuchet MS"/>
                <a:cs typeface="Trebuchet MS"/>
              </a:rPr>
              <a:t>) </a:t>
            </a:r>
            <a:r>
              <a:rPr sz="1400" spc="25" dirty="0">
                <a:solidFill>
                  <a:srgbClr val="00329E"/>
                </a:solidFill>
                <a:latin typeface="Trebuchet MS"/>
                <a:cs typeface="Trebuchet MS"/>
              </a:rPr>
              <a:t> </a:t>
            </a:r>
            <a:r>
              <a:rPr sz="1400" spc="15" dirty="0">
                <a:solidFill>
                  <a:srgbClr val="00329E"/>
                </a:solidFill>
                <a:latin typeface="Times New Roman" panose="02020603050405020304" pitchFamily="18" charset="0"/>
                <a:cs typeface="Times New Roman" panose="02020603050405020304" pitchFamily="18" charset="0"/>
              </a:rPr>
              <a:t>interconnected</a:t>
            </a:r>
            <a:r>
              <a:rPr sz="1400" spc="4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between</a:t>
            </a:r>
            <a:r>
              <a:rPr sz="1400" spc="4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them</a:t>
            </a:r>
            <a:r>
              <a:rPr sz="1400" spc="6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and</a:t>
            </a:r>
            <a:r>
              <a:rPr sz="1400" spc="45" dirty="0">
                <a:solidFill>
                  <a:srgbClr val="00329E"/>
                </a:solidFill>
                <a:latin typeface="Times New Roman" panose="02020603050405020304" pitchFamily="18" charset="0"/>
                <a:cs typeface="Times New Roman" panose="02020603050405020304" pitchFamily="18" charset="0"/>
              </a:rPr>
              <a:t> </a:t>
            </a:r>
            <a:r>
              <a:rPr sz="1400" spc="5" dirty="0">
                <a:solidFill>
                  <a:srgbClr val="00329E"/>
                </a:solidFill>
                <a:latin typeface="Times New Roman" panose="02020603050405020304" pitchFamily="18" charset="0"/>
                <a:cs typeface="Times New Roman" panose="02020603050405020304" pitchFamily="18" charset="0"/>
              </a:rPr>
              <a:t>to</a:t>
            </a:r>
            <a:r>
              <a:rPr sz="1400" spc="5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the</a:t>
            </a:r>
            <a:r>
              <a:rPr sz="1400" spc="4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readout</a:t>
            </a:r>
            <a:r>
              <a:rPr sz="1400" spc="35" dirty="0">
                <a:solidFill>
                  <a:srgbClr val="00329E"/>
                </a:solidFill>
                <a:latin typeface="Times New Roman" panose="02020603050405020304" pitchFamily="18" charset="0"/>
                <a:cs typeface="Times New Roman" panose="02020603050405020304" pitchFamily="18" charset="0"/>
              </a:rPr>
              <a:t> </a:t>
            </a:r>
            <a:r>
              <a:rPr sz="1400" spc="20" dirty="0">
                <a:solidFill>
                  <a:srgbClr val="00329E"/>
                </a:solidFill>
                <a:latin typeface="Times New Roman" panose="02020603050405020304" pitchFamily="18" charset="0"/>
                <a:cs typeface="Times New Roman" panose="02020603050405020304" pitchFamily="18" charset="0"/>
              </a:rPr>
              <a:t>pads </a:t>
            </a:r>
            <a:r>
              <a:rPr sz="1400" spc="-40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with</a:t>
            </a:r>
            <a:r>
              <a:rPr sz="1400" spc="3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network</a:t>
            </a:r>
            <a:r>
              <a:rPr sz="1400" spc="4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of</a:t>
            </a:r>
            <a:r>
              <a:rPr sz="1400" spc="3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conducting</a:t>
            </a:r>
            <a:r>
              <a:rPr sz="1400" spc="4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links</a:t>
            </a:r>
            <a:r>
              <a:rPr sz="1400" spc="3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with</a:t>
            </a:r>
            <a:r>
              <a:rPr sz="1400" spc="35"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the</a:t>
            </a:r>
            <a:r>
              <a:rPr sz="1400" spc="4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pitch</a:t>
            </a:r>
            <a:r>
              <a:rPr sz="1400" spc="4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of</a:t>
            </a:r>
            <a:r>
              <a:rPr sz="1400" spc="3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few </a:t>
            </a:r>
            <a:r>
              <a:rPr sz="1400" spc="15" dirty="0">
                <a:solidFill>
                  <a:srgbClr val="00329E"/>
                </a:solidFill>
                <a:latin typeface="Times New Roman" panose="02020603050405020304" pitchFamily="18" charset="0"/>
                <a:cs typeface="Times New Roman" panose="02020603050405020304" pitchFamily="18" charset="0"/>
              </a:rPr>
              <a:t> </a:t>
            </a:r>
            <a:r>
              <a:rPr sz="1400" spc="25" dirty="0">
                <a:solidFill>
                  <a:srgbClr val="00329E"/>
                </a:solidFill>
                <a:latin typeface="Times New Roman" panose="02020603050405020304" pitchFamily="18" charset="0"/>
                <a:cs typeface="Times New Roman" panose="02020603050405020304" pitchFamily="18" charset="0"/>
              </a:rPr>
              <a:t>mm, </a:t>
            </a:r>
            <a:r>
              <a:rPr sz="1400" spc="5" dirty="0">
                <a:solidFill>
                  <a:srgbClr val="00329E"/>
                </a:solidFill>
                <a:latin typeface="Times New Roman" panose="02020603050405020304" pitchFamily="18" charset="0"/>
                <a:cs typeface="Times New Roman" panose="02020603050405020304" pitchFamily="18" charset="0"/>
              </a:rPr>
              <a:t>to</a:t>
            </a:r>
            <a:r>
              <a:rPr sz="1400" spc="4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evacuate</a:t>
            </a:r>
            <a:r>
              <a:rPr sz="1400" spc="35"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the</a:t>
            </a:r>
            <a:r>
              <a:rPr sz="1400" spc="3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charge;</a:t>
            </a:r>
            <a:endParaRPr sz="1400" dirty="0">
              <a:solidFill>
                <a:srgbClr val="00329E"/>
              </a:solidFill>
              <a:latin typeface="Times New Roman" panose="02020603050405020304" pitchFamily="18" charset="0"/>
              <a:cs typeface="Times New Roman" panose="02020603050405020304" pitchFamily="18" charset="0"/>
            </a:endParaRPr>
          </a:p>
        </p:txBody>
      </p:sp>
      <p:sp>
        <p:nvSpPr>
          <p:cNvPr id="24" name="object 15">
            <a:extLst>
              <a:ext uri="{FF2B5EF4-FFF2-40B4-BE49-F238E27FC236}">
                <a16:creationId xmlns:a16="http://schemas.microsoft.com/office/drawing/2014/main" id="{3E875D50-B0EC-B88A-41B0-AB08CB5A52A7}"/>
              </a:ext>
            </a:extLst>
          </p:cNvPr>
          <p:cNvSpPr txBox="1"/>
          <p:nvPr/>
        </p:nvSpPr>
        <p:spPr>
          <a:xfrm>
            <a:off x="4343401" y="838200"/>
            <a:ext cx="3454580" cy="616194"/>
          </a:xfrm>
          <a:prstGeom prst="rect">
            <a:avLst/>
          </a:prstGeom>
          <a:ln w="16227">
            <a:solidFill>
              <a:srgbClr val="FF0000"/>
            </a:solidFill>
          </a:ln>
        </p:spPr>
        <p:txBody>
          <a:bodyPr vert="horz" wrap="square" lIns="0" tIns="76835" rIns="0" bIns="0" rtlCol="0">
            <a:spAutoFit/>
          </a:bodyPr>
          <a:lstStyle/>
          <a:p>
            <a:pPr marL="137160" marR="166370" algn="ctr">
              <a:lnSpc>
                <a:spcPct val="100000"/>
              </a:lnSpc>
              <a:spcBef>
                <a:spcPts val="605"/>
              </a:spcBef>
            </a:pPr>
            <a:r>
              <a:rPr sz="1500" spc="15" dirty="0">
                <a:solidFill>
                  <a:srgbClr val="FF0000"/>
                </a:solidFill>
                <a:latin typeface="Trebuchet MS"/>
                <a:cs typeface="Trebuchet MS"/>
              </a:rPr>
              <a:t>Scheme</a:t>
            </a:r>
            <a:r>
              <a:rPr sz="1500" spc="20" dirty="0">
                <a:solidFill>
                  <a:srgbClr val="FF0000"/>
                </a:solidFill>
                <a:latin typeface="Trebuchet MS"/>
                <a:cs typeface="Trebuchet MS"/>
              </a:rPr>
              <a:t> </a:t>
            </a:r>
            <a:r>
              <a:rPr sz="1500" spc="10" dirty="0">
                <a:solidFill>
                  <a:srgbClr val="FF0000"/>
                </a:solidFill>
                <a:latin typeface="Trebuchet MS"/>
                <a:cs typeface="Trebuchet MS"/>
              </a:rPr>
              <a:t>2: </a:t>
            </a:r>
            <a:endParaRPr lang="en-US" sz="1500" spc="10" dirty="0">
              <a:solidFill>
                <a:srgbClr val="FF0000"/>
              </a:solidFill>
              <a:latin typeface="Trebuchet MS"/>
              <a:cs typeface="Trebuchet MS"/>
            </a:endParaRPr>
          </a:p>
          <a:p>
            <a:pPr marL="137160" marR="166370" algn="ctr">
              <a:lnSpc>
                <a:spcPct val="100000"/>
              </a:lnSpc>
              <a:spcBef>
                <a:spcPts val="605"/>
              </a:spcBef>
            </a:pPr>
            <a:r>
              <a:rPr sz="1500" spc="10" dirty="0">
                <a:solidFill>
                  <a:srgbClr val="FF0000"/>
                </a:solidFill>
                <a:latin typeface="Trebuchet MS"/>
                <a:cs typeface="Trebuchet MS"/>
              </a:rPr>
              <a:t>Double</a:t>
            </a:r>
            <a:r>
              <a:rPr sz="1500" spc="20" dirty="0">
                <a:solidFill>
                  <a:srgbClr val="FF0000"/>
                </a:solidFill>
                <a:latin typeface="Trebuchet MS"/>
                <a:cs typeface="Trebuchet MS"/>
              </a:rPr>
              <a:t> </a:t>
            </a:r>
            <a:r>
              <a:rPr sz="1500" spc="10" dirty="0">
                <a:solidFill>
                  <a:srgbClr val="FF0000"/>
                </a:solidFill>
                <a:latin typeface="Trebuchet MS"/>
                <a:cs typeface="Trebuchet MS"/>
              </a:rPr>
              <a:t>DLC</a:t>
            </a:r>
            <a:r>
              <a:rPr sz="1500" spc="15" dirty="0">
                <a:solidFill>
                  <a:srgbClr val="FF0000"/>
                </a:solidFill>
                <a:latin typeface="Trebuchet MS"/>
                <a:cs typeface="Trebuchet MS"/>
              </a:rPr>
              <a:t> </a:t>
            </a:r>
            <a:r>
              <a:rPr sz="1500" spc="10" dirty="0">
                <a:solidFill>
                  <a:srgbClr val="FF0000"/>
                </a:solidFill>
                <a:latin typeface="Trebuchet MS"/>
                <a:cs typeface="Trebuchet MS"/>
              </a:rPr>
              <a:t>uniform</a:t>
            </a:r>
            <a:r>
              <a:rPr sz="1500" spc="30" dirty="0">
                <a:solidFill>
                  <a:srgbClr val="FF0000"/>
                </a:solidFill>
                <a:latin typeface="Trebuchet MS"/>
                <a:cs typeface="Trebuchet MS"/>
              </a:rPr>
              <a:t> </a:t>
            </a:r>
            <a:r>
              <a:rPr sz="1500" spc="10" dirty="0">
                <a:solidFill>
                  <a:srgbClr val="FF0000"/>
                </a:solidFill>
                <a:latin typeface="Trebuchet MS"/>
                <a:cs typeface="Trebuchet MS"/>
              </a:rPr>
              <a:t>resistive</a:t>
            </a:r>
            <a:r>
              <a:rPr sz="1500" spc="25" dirty="0">
                <a:solidFill>
                  <a:srgbClr val="FF0000"/>
                </a:solidFill>
                <a:latin typeface="Trebuchet MS"/>
                <a:cs typeface="Trebuchet MS"/>
              </a:rPr>
              <a:t> </a:t>
            </a:r>
            <a:r>
              <a:rPr sz="1500" spc="10" dirty="0">
                <a:solidFill>
                  <a:srgbClr val="FF0000"/>
                </a:solidFill>
                <a:latin typeface="Trebuchet MS"/>
                <a:cs typeface="Trebuchet MS"/>
              </a:rPr>
              <a:t>layer</a:t>
            </a:r>
            <a:endParaRPr sz="1500" dirty="0">
              <a:latin typeface="Trebuchet MS"/>
              <a:cs typeface="Trebuchet MS"/>
            </a:endParaRPr>
          </a:p>
        </p:txBody>
      </p:sp>
      <p:sp>
        <p:nvSpPr>
          <p:cNvPr id="25" name="object 15">
            <a:extLst>
              <a:ext uri="{FF2B5EF4-FFF2-40B4-BE49-F238E27FC236}">
                <a16:creationId xmlns:a16="http://schemas.microsoft.com/office/drawing/2014/main" id="{D5E99252-08FA-9611-5AD9-6F06AAD6BE86}"/>
              </a:ext>
            </a:extLst>
          </p:cNvPr>
          <p:cNvSpPr txBox="1"/>
          <p:nvPr/>
        </p:nvSpPr>
        <p:spPr>
          <a:xfrm>
            <a:off x="449059" y="838200"/>
            <a:ext cx="3688886" cy="616194"/>
          </a:xfrm>
          <a:prstGeom prst="rect">
            <a:avLst/>
          </a:prstGeom>
          <a:ln w="16227">
            <a:solidFill>
              <a:srgbClr val="FF0000"/>
            </a:solidFill>
          </a:ln>
        </p:spPr>
        <p:txBody>
          <a:bodyPr vert="horz" wrap="square" lIns="0" tIns="76835" rIns="0" bIns="0" rtlCol="0">
            <a:spAutoFit/>
          </a:bodyPr>
          <a:lstStyle/>
          <a:p>
            <a:pPr marL="137160" marR="166370" algn="ctr">
              <a:lnSpc>
                <a:spcPct val="100000"/>
              </a:lnSpc>
              <a:spcBef>
                <a:spcPts val="605"/>
              </a:spcBef>
            </a:pPr>
            <a:r>
              <a:rPr sz="1500" spc="15" dirty="0">
                <a:solidFill>
                  <a:srgbClr val="FF0000"/>
                </a:solidFill>
                <a:latin typeface="Trebuchet MS"/>
                <a:cs typeface="Trebuchet MS"/>
              </a:rPr>
              <a:t>Scheme</a:t>
            </a:r>
            <a:r>
              <a:rPr sz="1500" spc="20" dirty="0">
                <a:solidFill>
                  <a:srgbClr val="FF0000"/>
                </a:solidFill>
                <a:latin typeface="Trebuchet MS"/>
                <a:cs typeface="Trebuchet MS"/>
              </a:rPr>
              <a:t> </a:t>
            </a:r>
            <a:r>
              <a:rPr lang="en-US" sz="1500" spc="10" dirty="0">
                <a:solidFill>
                  <a:srgbClr val="FF0000"/>
                </a:solidFill>
                <a:latin typeface="Trebuchet MS"/>
                <a:cs typeface="Trebuchet MS"/>
              </a:rPr>
              <a:t>1</a:t>
            </a:r>
            <a:r>
              <a:rPr sz="1500" spc="10" dirty="0">
                <a:solidFill>
                  <a:srgbClr val="FF0000"/>
                </a:solidFill>
                <a:latin typeface="Trebuchet MS"/>
                <a:cs typeface="Trebuchet MS"/>
              </a:rPr>
              <a:t>: </a:t>
            </a:r>
            <a:endParaRPr lang="en-US" sz="1500" spc="10" dirty="0">
              <a:solidFill>
                <a:srgbClr val="FF0000"/>
              </a:solidFill>
              <a:latin typeface="Trebuchet MS"/>
              <a:cs typeface="Trebuchet MS"/>
            </a:endParaRPr>
          </a:p>
          <a:p>
            <a:pPr marL="137160" marR="166370" algn="ctr">
              <a:lnSpc>
                <a:spcPct val="100000"/>
              </a:lnSpc>
              <a:spcBef>
                <a:spcPts val="605"/>
              </a:spcBef>
            </a:pPr>
            <a:r>
              <a:rPr lang="en-US" sz="1500" spc="10" dirty="0">
                <a:solidFill>
                  <a:srgbClr val="FF0000"/>
                </a:solidFill>
                <a:latin typeface="Trebuchet MS"/>
                <a:cs typeface="Trebuchet MS"/>
              </a:rPr>
              <a:t>PAD-Patterned embedded resistor</a:t>
            </a:r>
            <a:endParaRPr sz="1500" dirty="0">
              <a:latin typeface="Trebuchet MS"/>
              <a:cs typeface="Trebuchet MS"/>
            </a:endParaRPr>
          </a:p>
        </p:txBody>
      </p:sp>
      <p:sp>
        <p:nvSpPr>
          <p:cNvPr id="36" name="object 21">
            <a:extLst>
              <a:ext uri="{FF2B5EF4-FFF2-40B4-BE49-F238E27FC236}">
                <a16:creationId xmlns:a16="http://schemas.microsoft.com/office/drawing/2014/main" id="{DDE47DB2-B561-AE82-4258-90E479D38565}"/>
              </a:ext>
            </a:extLst>
          </p:cNvPr>
          <p:cNvSpPr txBox="1"/>
          <p:nvPr/>
        </p:nvSpPr>
        <p:spPr>
          <a:xfrm>
            <a:off x="8476091" y="3034905"/>
            <a:ext cx="3314065" cy="1037591"/>
          </a:xfrm>
          <a:prstGeom prst="rect">
            <a:avLst/>
          </a:prstGeom>
        </p:spPr>
        <p:txBody>
          <a:bodyPr vert="horz" wrap="square" lIns="0" tIns="55244" rIns="0" bIns="0" rtlCol="0">
            <a:spAutoFit/>
          </a:bodyPr>
          <a:lstStyle/>
          <a:p>
            <a:pPr marL="9525" marR="189230" indent="3175">
              <a:lnSpc>
                <a:spcPct val="80000"/>
              </a:lnSpc>
              <a:spcBef>
                <a:spcPts val="434"/>
              </a:spcBef>
            </a:pPr>
            <a:r>
              <a:rPr sz="1400" spc="15" dirty="0">
                <a:solidFill>
                  <a:srgbClr val="00329E"/>
                </a:solidFill>
                <a:latin typeface="Times New Roman" panose="02020603050405020304" pitchFamily="18" charset="0"/>
                <a:cs typeface="Times New Roman" panose="02020603050405020304" pitchFamily="18" charset="0"/>
              </a:rPr>
              <a:t>The</a:t>
            </a:r>
            <a:r>
              <a:rPr sz="1400" spc="3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resistive</a:t>
            </a:r>
            <a:r>
              <a:rPr sz="1400" spc="3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pad</a:t>
            </a:r>
            <a:r>
              <a:rPr sz="1400" spc="35"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facing</a:t>
            </a:r>
            <a:r>
              <a:rPr sz="1400" spc="3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the</a:t>
            </a:r>
            <a:r>
              <a:rPr lang="en-US" sz="1400" spc="1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amplification</a:t>
            </a:r>
            <a:r>
              <a:rPr sz="1400" spc="25"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gap</a:t>
            </a:r>
            <a:r>
              <a:rPr sz="1400" spc="35" dirty="0">
                <a:solidFill>
                  <a:srgbClr val="00329E"/>
                </a:solidFill>
                <a:latin typeface="Times New Roman" panose="02020603050405020304" pitchFamily="18" charset="0"/>
                <a:cs typeface="Times New Roman" panose="02020603050405020304" pitchFamily="18" charset="0"/>
              </a:rPr>
              <a:t> </a:t>
            </a:r>
            <a:r>
              <a:rPr sz="1400" spc="5" dirty="0">
                <a:solidFill>
                  <a:srgbClr val="00329E"/>
                </a:solidFill>
                <a:latin typeface="Times New Roman" panose="02020603050405020304" pitchFamily="18" charset="0"/>
                <a:cs typeface="Times New Roman" panose="02020603050405020304" pitchFamily="18" charset="0"/>
              </a:rPr>
              <a:t>is</a:t>
            </a:r>
            <a:r>
              <a:rPr sz="1400" spc="2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always</a:t>
            </a:r>
            <a:r>
              <a:rPr sz="1400" spc="2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screen </a:t>
            </a:r>
            <a:r>
              <a:rPr sz="1400" spc="-40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printed</a:t>
            </a:r>
            <a:r>
              <a:rPr lang="en-US" sz="1400" spc="1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The</a:t>
            </a:r>
            <a:r>
              <a:rPr sz="1400" spc="3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intermediate</a:t>
            </a:r>
            <a:r>
              <a:rPr sz="1400" spc="35"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resistor</a:t>
            </a:r>
            <a:r>
              <a:rPr sz="1400" spc="30" dirty="0">
                <a:solidFill>
                  <a:srgbClr val="00329E"/>
                </a:solidFill>
                <a:latin typeface="Times New Roman" panose="02020603050405020304" pitchFamily="18" charset="0"/>
                <a:cs typeface="Times New Roman" panose="02020603050405020304" pitchFamily="18" charset="0"/>
              </a:rPr>
              <a:t> </a:t>
            </a:r>
            <a:r>
              <a:rPr sz="1400" spc="5" dirty="0">
                <a:solidFill>
                  <a:srgbClr val="00329E"/>
                </a:solidFill>
                <a:latin typeface="Times New Roman" panose="02020603050405020304" pitchFamily="18" charset="0"/>
                <a:cs typeface="Times New Roman" panose="02020603050405020304" pitchFamily="18" charset="0"/>
              </a:rPr>
              <a:t>is</a:t>
            </a:r>
            <a:r>
              <a:rPr sz="1400" spc="3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done</a:t>
            </a:r>
            <a:r>
              <a:rPr sz="1400" spc="35"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by </a:t>
            </a:r>
            <a:r>
              <a:rPr sz="1400" spc="-409"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DLC</a:t>
            </a:r>
            <a:r>
              <a:rPr sz="1400" spc="30" dirty="0">
                <a:solidFill>
                  <a:srgbClr val="00329E"/>
                </a:solidFill>
                <a:latin typeface="Times New Roman" panose="02020603050405020304" pitchFamily="18" charset="0"/>
                <a:cs typeface="Times New Roman" panose="02020603050405020304" pitchFamily="18" charset="0"/>
              </a:rPr>
              <a:t> </a:t>
            </a:r>
            <a:r>
              <a:rPr sz="1400" spc="10" dirty="0">
                <a:solidFill>
                  <a:srgbClr val="00329E"/>
                </a:solidFill>
                <a:latin typeface="Times New Roman" panose="02020603050405020304" pitchFamily="18" charset="0"/>
                <a:cs typeface="Times New Roman" panose="02020603050405020304" pitchFamily="18" charset="0"/>
              </a:rPr>
              <a:t>layer</a:t>
            </a:r>
            <a:endParaRPr sz="1400" dirty="0">
              <a:solidFill>
                <a:srgbClr val="00329E"/>
              </a:solidFill>
              <a:latin typeface="Times New Roman" panose="02020603050405020304" pitchFamily="18" charset="0"/>
              <a:cs typeface="Times New Roman" panose="02020603050405020304" pitchFamily="18" charset="0"/>
            </a:endParaRPr>
          </a:p>
          <a:p>
            <a:pPr marL="9525" indent="3175">
              <a:lnSpc>
                <a:spcPct val="100000"/>
              </a:lnSpc>
              <a:spcBef>
                <a:spcPts val="630"/>
              </a:spcBef>
            </a:pPr>
            <a:r>
              <a:rPr sz="1400" spc="15" dirty="0">
                <a:solidFill>
                  <a:srgbClr val="00329E"/>
                </a:solidFill>
                <a:latin typeface="Times New Roman" panose="02020603050405020304" pitchFamily="18" charset="0"/>
                <a:cs typeface="Times New Roman" panose="02020603050405020304" pitchFamily="18" charset="0"/>
              </a:rPr>
              <a:t>Much</a:t>
            </a:r>
            <a:r>
              <a:rPr sz="1400" spc="20" dirty="0">
                <a:solidFill>
                  <a:srgbClr val="00329E"/>
                </a:solidFill>
                <a:latin typeface="Times New Roman" panose="02020603050405020304" pitchFamily="18" charset="0"/>
                <a:cs typeface="Times New Roman" panose="02020603050405020304" pitchFamily="18" charset="0"/>
              </a:rPr>
              <a:t> more</a:t>
            </a:r>
            <a:r>
              <a:rPr sz="1400" spc="30" dirty="0">
                <a:solidFill>
                  <a:srgbClr val="00329E"/>
                </a:solidFill>
                <a:latin typeface="Times New Roman" panose="02020603050405020304" pitchFamily="18" charset="0"/>
                <a:cs typeface="Times New Roman" panose="02020603050405020304" pitchFamily="18" charset="0"/>
              </a:rPr>
              <a:t> </a:t>
            </a:r>
            <a:r>
              <a:rPr sz="1400" spc="15" dirty="0">
                <a:solidFill>
                  <a:srgbClr val="00329E"/>
                </a:solidFill>
                <a:latin typeface="Times New Roman" panose="02020603050405020304" pitchFamily="18" charset="0"/>
                <a:cs typeface="Times New Roman" panose="02020603050405020304" pitchFamily="18" charset="0"/>
              </a:rPr>
              <a:t>similar</a:t>
            </a:r>
            <a:r>
              <a:rPr sz="1400" spc="20" dirty="0">
                <a:solidFill>
                  <a:srgbClr val="00329E"/>
                </a:solidFill>
                <a:latin typeface="Times New Roman" panose="02020603050405020304" pitchFamily="18" charset="0"/>
                <a:cs typeface="Times New Roman" panose="02020603050405020304" pitchFamily="18" charset="0"/>
              </a:rPr>
              <a:t> </a:t>
            </a:r>
            <a:r>
              <a:rPr sz="1400" spc="5" dirty="0">
                <a:solidFill>
                  <a:srgbClr val="00329E"/>
                </a:solidFill>
                <a:latin typeface="Times New Roman" panose="02020603050405020304" pitchFamily="18" charset="0"/>
                <a:cs typeface="Times New Roman" panose="02020603050405020304" pitchFamily="18" charset="0"/>
              </a:rPr>
              <a:t>to</a:t>
            </a:r>
            <a:r>
              <a:rPr sz="1400" spc="30" dirty="0">
                <a:solidFill>
                  <a:srgbClr val="00329E"/>
                </a:solidFill>
                <a:latin typeface="Times New Roman" panose="02020603050405020304" pitchFamily="18" charset="0"/>
                <a:cs typeface="Times New Roman" panose="02020603050405020304" pitchFamily="18" charset="0"/>
              </a:rPr>
              <a:t> </a:t>
            </a:r>
            <a:r>
              <a:rPr sz="1400" spc="20" dirty="0">
                <a:solidFill>
                  <a:srgbClr val="00329E"/>
                </a:solidFill>
                <a:latin typeface="Times New Roman" panose="02020603050405020304" pitchFamily="18" charset="0"/>
                <a:cs typeface="Times New Roman" panose="02020603050405020304" pitchFamily="18" charset="0"/>
              </a:rPr>
              <a:t>scheme</a:t>
            </a:r>
            <a:r>
              <a:rPr sz="1400" spc="30" dirty="0">
                <a:solidFill>
                  <a:srgbClr val="00329E"/>
                </a:solidFill>
                <a:latin typeface="Times New Roman" panose="02020603050405020304" pitchFamily="18" charset="0"/>
                <a:cs typeface="Times New Roman" panose="02020603050405020304" pitchFamily="18" charset="0"/>
              </a:rPr>
              <a:t> </a:t>
            </a:r>
            <a:r>
              <a:rPr sz="1400" dirty="0">
                <a:solidFill>
                  <a:srgbClr val="00329E"/>
                </a:solidFill>
                <a:latin typeface="Times New Roman" panose="02020603050405020304" pitchFamily="18" charset="0"/>
                <a:cs typeface="Times New Roman" panose="02020603050405020304" pitchFamily="18" charset="0"/>
              </a:rPr>
              <a:t>1</a:t>
            </a:r>
          </a:p>
        </p:txBody>
      </p:sp>
      <p:grpSp>
        <p:nvGrpSpPr>
          <p:cNvPr id="50" name="Group 49">
            <a:extLst>
              <a:ext uri="{FF2B5EF4-FFF2-40B4-BE49-F238E27FC236}">
                <a16:creationId xmlns:a16="http://schemas.microsoft.com/office/drawing/2014/main" id="{36031633-0258-F3F8-0AA7-96A79B222BBD}"/>
              </a:ext>
            </a:extLst>
          </p:cNvPr>
          <p:cNvGrpSpPr/>
          <p:nvPr/>
        </p:nvGrpSpPr>
        <p:grpSpPr>
          <a:xfrm>
            <a:off x="7950382" y="1593108"/>
            <a:ext cx="3976062" cy="1198796"/>
            <a:chOff x="5015480" y="4429756"/>
            <a:chExt cx="5453742" cy="1394340"/>
          </a:xfrm>
        </p:grpSpPr>
        <p:pic>
          <p:nvPicPr>
            <p:cNvPr id="31" name="object 13">
              <a:extLst>
                <a:ext uri="{FF2B5EF4-FFF2-40B4-BE49-F238E27FC236}">
                  <a16:creationId xmlns:a16="http://schemas.microsoft.com/office/drawing/2014/main" id="{314C1D6F-35EA-B828-557B-644E8B3C2848}"/>
                </a:ext>
              </a:extLst>
            </p:cNvPr>
            <p:cNvPicPr/>
            <p:nvPr/>
          </p:nvPicPr>
          <p:blipFill>
            <a:blip r:embed="rId4" cstate="print"/>
            <a:stretch>
              <a:fillRect/>
            </a:stretch>
          </p:blipFill>
          <p:spPr>
            <a:xfrm>
              <a:off x="6287899" y="4429756"/>
              <a:ext cx="4181323" cy="1394340"/>
            </a:xfrm>
            <a:prstGeom prst="rect">
              <a:avLst/>
            </a:prstGeom>
          </p:spPr>
        </p:pic>
        <p:sp>
          <p:nvSpPr>
            <p:cNvPr id="32" name="object 17">
              <a:extLst>
                <a:ext uri="{FF2B5EF4-FFF2-40B4-BE49-F238E27FC236}">
                  <a16:creationId xmlns:a16="http://schemas.microsoft.com/office/drawing/2014/main" id="{74C2DFB2-31B0-8D28-4B5B-437B579235B1}"/>
                </a:ext>
              </a:extLst>
            </p:cNvPr>
            <p:cNvSpPr txBox="1"/>
            <p:nvPr/>
          </p:nvSpPr>
          <p:spPr>
            <a:xfrm>
              <a:off x="5192395" y="4601892"/>
              <a:ext cx="1358636" cy="192657"/>
            </a:xfrm>
            <a:prstGeom prst="rect">
              <a:avLst/>
            </a:prstGeom>
          </p:spPr>
          <p:txBody>
            <a:bodyPr vert="horz" wrap="square" lIns="0" tIns="12700" rIns="0" bIns="0" rtlCol="0">
              <a:spAutoFit/>
            </a:bodyPr>
            <a:lstStyle/>
            <a:p>
              <a:pPr marL="12700">
                <a:lnSpc>
                  <a:spcPct val="100000"/>
                </a:lnSpc>
                <a:spcBef>
                  <a:spcPts val="100"/>
                </a:spcBef>
              </a:pPr>
              <a:r>
                <a:rPr sz="1000" spc="-195" dirty="0">
                  <a:latin typeface="Trebuchet MS"/>
                  <a:cs typeface="Trebuchet MS"/>
                </a:rPr>
                <a:t>T</a:t>
              </a:r>
              <a:r>
                <a:rPr sz="1000" spc="-20" dirty="0">
                  <a:latin typeface="Trebuchet MS"/>
                  <a:cs typeface="Trebuchet MS"/>
                </a:rPr>
                <a:t>o</a:t>
              </a:r>
              <a:r>
                <a:rPr sz="1000" dirty="0">
                  <a:latin typeface="Trebuchet MS"/>
                  <a:cs typeface="Trebuchet MS"/>
                </a:rPr>
                <a:t>p</a:t>
              </a:r>
              <a:r>
                <a:rPr sz="1000" spc="-35" dirty="0">
                  <a:latin typeface="Trebuchet MS"/>
                  <a:cs typeface="Trebuchet MS"/>
                </a:rPr>
                <a:t> </a:t>
              </a:r>
              <a:r>
                <a:rPr sz="1000" spc="-15" dirty="0">
                  <a:latin typeface="Trebuchet MS"/>
                  <a:cs typeface="Trebuchet MS"/>
                </a:rPr>
                <a:t>r</a:t>
              </a:r>
              <a:r>
                <a:rPr sz="1000" spc="-20" dirty="0">
                  <a:latin typeface="Trebuchet MS"/>
                  <a:cs typeface="Trebuchet MS"/>
                </a:rPr>
                <a:t>e</a:t>
              </a:r>
              <a:r>
                <a:rPr sz="1000" spc="-15" dirty="0">
                  <a:latin typeface="Trebuchet MS"/>
                  <a:cs typeface="Trebuchet MS"/>
                </a:rPr>
                <a:t>s</a:t>
              </a:r>
              <a:r>
                <a:rPr sz="1000" spc="-5" dirty="0">
                  <a:latin typeface="Trebuchet MS"/>
                  <a:cs typeface="Trebuchet MS"/>
                </a:rPr>
                <a:t>i</a:t>
              </a:r>
              <a:r>
                <a:rPr sz="1000" spc="-15" dirty="0">
                  <a:latin typeface="Trebuchet MS"/>
                  <a:cs typeface="Trebuchet MS"/>
                </a:rPr>
                <a:t>st</a:t>
              </a:r>
              <a:r>
                <a:rPr sz="1000" spc="-5" dirty="0">
                  <a:latin typeface="Trebuchet MS"/>
                  <a:cs typeface="Trebuchet MS"/>
                </a:rPr>
                <a:t>i</a:t>
              </a:r>
              <a:r>
                <a:rPr sz="1000" spc="-20" dirty="0">
                  <a:latin typeface="Trebuchet MS"/>
                  <a:cs typeface="Trebuchet MS"/>
                </a:rPr>
                <a:t>v</a:t>
              </a:r>
              <a:r>
                <a:rPr sz="1000" dirty="0">
                  <a:latin typeface="Trebuchet MS"/>
                  <a:cs typeface="Trebuchet MS"/>
                </a:rPr>
                <a:t>e</a:t>
              </a:r>
              <a:r>
                <a:rPr sz="1000" spc="-30" dirty="0">
                  <a:latin typeface="Trebuchet MS"/>
                  <a:cs typeface="Trebuchet MS"/>
                </a:rPr>
                <a:t> </a:t>
              </a:r>
              <a:r>
                <a:rPr sz="1000" spc="-25" dirty="0">
                  <a:latin typeface="Trebuchet MS"/>
                  <a:cs typeface="Trebuchet MS"/>
                </a:rPr>
                <a:t>pa</a:t>
              </a:r>
              <a:r>
                <a:rPr sz="1000" dirty="0">
                  <a:latin typeface="Trebuchet MS"/>
                  <a:cs typeface="Trebuchet MS"/>
                </a:rPr>
                <a:t>d</a:t>
              </a:r>
            </a:p>
          </p:txBody>
        </p:sp>
        <p:sp>
          <p:nvSpPr>
            <p:cNvPr id="33" name="object 18">
              <a:extLst>
                <a:ext uri="{FF2B5EF4-FFF2-40B4-BE49-F238E27FC236}">
                  <a16:creationId xmlns:a16="http://schemas.microsoft.com/office/drawing/2014/main" id="{C488F700-799E-9AC9-58EE-2F8D4DD5E2AD}"/>
                </a:ext>
              </a:extLst>
            </p:cNvPr>
            <p:cNvSpPr txBox="1"/>
            <p:nvPr/>
          </p:nvSpPr>
          <p:spPr>
            <a:xfrm>
              <a:off x="5015480" y="4840677"/>
              <a:ext cx="1646828" cy="256902"/>
            </a:xfrm>
            <a:prstGeom prst="rect">
              <a:avLst/>
            </a:prstGeom>
          </p:spPr>
          <p:txBody>
            <a:bodyPr vert="horz" wrap="square" lIns="0" tIns="12700" rIns="0" bIns="0" rtlCol="0">
              <a:spAutoFit/>
            </a:bodyPr>
            <a:lstStyle/>
            <a:p>
              <a:pPr marL="12700" marR="5080" indent="74295">
                <a:lnSpc>
                  <a:spcPct val="155700"/>
                </a:lnSpc>
                <a:spcBef>
                  <a:spcPts val="100"/>
                </a:spcBef>
              </a:pPr>
              <a:r>
                <a:rPr sz="1000" spc="-20" dirty="0">
                  <a:latin typeface="Trebuchet MS"/>
                  <a:cs typeface="Trebuchet MS"/>
                </a:rPr>
                <a:t>Coverley </a:t>
              </a:r>
              <a:r>
                <a:rPr lang="en-US" sz="1000" spc="-20" dirty="0">
                  <a:latin typeface="Trebuchet MS"/>
                  <a:cs typeface="Trebuchet MS"/>
                </a:rPr>
                <a:t> </a:t>
              </a:r>
              <a:r>
                <a:rPr lang="en-US" sz="1000" spc="-15" dirty="0">
                  <a:latin typeface="Trebuchet MS"/>
                  <a:cs typeface="Trebuchet MS"/>
                </a:rPr>
                <a:t>I</a:t>
              </a:r>
              <a:r>
                <a:rPr sz="1000" spc="-15" dirty="0">
                  <a:latin typeface="Trebuchet MS"/>
                  <a:cs typeface="Trebuchet MS"/>
                </a:rPr>
                <a:t>nsulator</a:t>
              </a:r>
              <a:endParaRPr sz="1400" dirty="0">
                <a:latin typeface="Trebuchet MS"/>
                <a:cs typeface="Trebuchet MS"/>
              </a:endParaRPr>
            </a:p>
          </p:txBody>
        </p:sp>
        <p:sp>
          <p:nvSpPr>
            <p:cNvPr id="34" name="object 19">
              <a:extLst>
                <a:ext uri="{FF2B5EF4-FFF2-40B4-BE49-F238E27FC236}">
                  <a16:creationId xmlns:a16="http://schemas.microsoft.com/office/drawing/2014/main" id="{956B08E6-C517-E275-B828-3C74A022705E}"/>
                </a:ext>
              </a:extLst>
            </p:cNvPr>
            <p:cNvSpPr txBox="1"/>
            <p:nvPr/>
          </p:nvSpPr>
          <p:spPr>
            <a:xfrm>
              <a:off x="5303262" y="5575155"/>
              <a:ext cx="1662377" cy="192657"/>
            </a:xfrm>
            <a:prstGeom prst="rect">
              <a:avLst/>
            </a:prstGeom>
          </p:spPr>
          <p:txBody>
            <a:bodyPr vert="horz" wrap="square" lIns="0" tIns="12700" rIns="0" bIns="0" rtlCol="0">
              <a:spAutoFit/>
            </a:bodyPr>
            <a:lstStyle/>
            <a:p>
              <a:pPr marL="12700">
                <a:lnSpc>
                  <a:spcPct val="100000"/>
                </a:lnSpc>
                <a:spcBef>
                  <a:spcPts val="100"/>
                </a:spcBef>
              </a:pPr>
              <a:r>
                <a:rPr sz="1000" spc="-20" dirty="0">
                  <a:latin typeface="Trebuchet MS"/>
                  <a:cs typeface="Trebuchet MS"/>
                </a:rPr>
                <a:t>Copper</a:t>
              </a:r>
              <a:r>
                <a:rPr sz="1000" spc="-55" dirty="0">
                  <a:latin typeface="Trebuchet MS"/>
                  <a:cs typeface="Trebuchet MS"/>
                </a:rPr>
                <a:t> </a:t>
              </a:r>
              <a:r>
                <a:rPr sz="1000" spc="-20" dirty="0">
                  <a:latin typeface="Trebuchet MS"/>
                  <a:cs typeface="Trebuchet MS"/>
                </a:rPr>
                <a:t>readout</a:t>
              </a:r>
              <a:r>
                <a:rPr sz="1000" spc="-50" dirty="0">
                  <a:latin typeface="Trebuchet MS"/>
                  <a:cs typeface="Trebuchet MS"/>
                </a:rPr>
                <a:t> </a:t>
              </a:r>
              <a:r>
                <a:rPr sz="1000" spc="-25" dirty="0">
                  <a:latin typeface="Trebuchet MS"/>
                  <a:cs typeface="Trebuchet MS"/>
                </a:rPr>
                <a:t>pads</a:t>
              </a:r>
              <a:endParaRPr sz="1000" dirty="0">
                <a:latin typeface="Trebuchet MS"/>
                <a:cs typeface="Trebuchet MS"/>
              </a:endParaRPr>
            </a:p>
          </p:txBody>
        </p:sp>
        <p:sp>
          <p:nvSpPr>
            <p:cNvPr id="38" name="object 18">
              <a:extLst>
                <a:ext uri="{FF2B5EF4-FFF2-40B4-BE49-F238E27FC236}">
                  <a16:creationId xmlns:a16="http://schemas.microsoft.com/office/drawing/2014/main" id="{339E58B9-01B1-4C52-F1BA-E7D897229BBE}"/>
                </a:ext>
              </a:extLst>
            </p:cNvPr>
            <p:cNvSpPr txBox="1"/>
            <p:nvPr/>
          </p:nvSpPr>
          <p:spPr>
            <a:xfrm>
              <a:off x="5028481" y="5131429"/>
              <a:ext cx="1841686" cy="256902"/>
            </a:xfrm>
            <a:prstGeom prst="rect">
              <a:avLst/>
            </a:prstGeom>
          </p:spPr>
          <p:txBody>
            <a:bodyPr vert="horz" wrap="square" lIns="0" tIns="12700" rIns="0" bIns="0" rtlCol="0">
              <a:spAutoFit/>
            </a:bodyPr>
            <a:lstStyle/>
            <a:p>
              <a:pPr marL="12700" marR="5080" indent="74295">
                <a:lnSpc>
                  <a:spcPct val="155700"/>
                </a:lnSpc>
                <a:spcBef>
                  <a:spcPts val="100"/>
                </a:spcBef>
              </a:pPr>
              <a:r>
                <a:rPr sz="1000" spc="-20" dirty="0">
                  <a:latin typeface="Trebuchet MS"/>
                  <a:cs typeface="Trebuchet MS"/>
                </a:rPr>
                <a:t>Segmented</a:t>
              </a:r>
              <a:r>
                <a:rPr sz="1000" spc="-75" dirty="0">
                  <a:latin typeface="Trebuchet MS"/>
                  <a:cs typeface="Trebuchet MS"/>
                </a:rPr>
                <a:t> </a:t>
              </a:r>
              <a:r>
                <a:rPr sz="1000" spc="-15" dirty="0">
                  <a:latin typeface="Trebuchet MS"/>
                  <a:cs typeface="Trebuchet MS"/>
                </a:rPr>
                <a:t>DLC</a:t>
              </a:r>
              <a:r>
                <a:rPr sz="1000" spc="-65" dirty="0">
                  <a:latin typeface="Trebuchet MS"/>
                  <a:cs typeface="Trebuchet MS"/>
                </a:rPr>
                <a:t> </a:t>
              </a:r>
              <a:r>
                <a:rPr sz="1000" spc="-15" dirty="0">
                  <a:latin typeface="Trebuchet MS"/>
                  <a:cs typeface="Trebuchet MS"/>
                </a:rPr>
                <a:t>layer</a:t>
              </a:r>
              <a:endParaRPr sz="1000" dirty="0">
                <a:latin typeface="Trebuchet MS"/>
                <a:cs typeface="Trebuchet MS"/>
              </a:endParaRPr>
            </a:p>
          </p:txBody>
        </p:sp>
        <p:cxnSp>
          <p:nvCxnSpPr>
            <p:cNvPr id="41" name="Straight Arrow Connector 40">
              <a:extLst>
                <a:ext uri="{FF2B5EF4-FFF2-40B4-BE49-F238E27FC236}">
                  <a16:creationId xmlns:a16="http://schemas.microsoft.com/office/drawing/2014/main" id="{9CE766C6-3A88-2503-1FC8-AECE4422D0E8}"/>
                </a:ext>
              </a:extLst>
            </p:cNvPr>
            <p:cNvCxnSpPr/>
            <p:nvPr/>
          </p:nvCxnSpPr>
          <p:spPr>
            <a:xfrm>
              <a:off x="6287899" y="4704995"/>
              <a:ext cx="646301" cy="150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B25D57E-A6E8-E9B4-7AB0-BA07AF437B26}"/>
                </a:ext>
              </a:extLst>
            </p:cNvPr>
            <p:cNvCxnSpPr>
              <a:cxnSpLocks/>
            </p:cNvCxnSpPr>
            <p:nvPr/>
          </p:nvCxnSpPr>
          <p:spPr>
            <a:xfrm flipV="1">
              <a:off x="6475103" y="4948256"/>
              <a:ext cx="382897" cy="78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BCFF434-5C06-3A9C-1A4B-4619D8E48666}"/>
                </a:ext>
              </a:extLst>
            </p:cNvPr>
            <p:cNvCxnSpPr>
              <a:cxnSpLocks/>
            </p:cNvCxnSpPr>
            <p:nvPr/>
          </p:nvCxnSpPr>
          <p:spPr>
            <a:xfrm flipV="1">
              <a:off x="6475103" y="5003419"/>
              <a:ext cx="611497" cy="262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4B1EB2D-F2AD-E3A8-D22A-7AF8722EBC08}"/>
                </a:ext>
              </a:extLst>
            </p:cNvPr>
            <p:cNvCxnSpPr>
              <a:cxnSpLocks/>
            </p:cNvCxnSpPr>
            <p:nvPr/>
          </p:nvCxnSpPr>
          <p:spPr>
            <a:xfrm flipV="1">
              <a:off x="6475103" y="5155819"/>
              <a:ext cx="763897" cy="434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EAA74851-E83C-5697-152A-85CB744E880A}"/>
              </a:ext>
            </a:extLst>
          </p:cNvPr>
          <p:cNvSpPr/>
          <p:nvPr/>
        </p:nvSpPr>
        <p:spPr>
          <a:xfrm>
            <a:off x="7959860" y="1593108"/>
            <a:ext cx="3869301" cy="131463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bject 15">
            <a:extLst>
              <a:ext uri="{FF2B5EF4-FFF2-40B4-BE49-F238E27FC236}">
                <a16:creationId xmlns:a16="http://schemas.microsoft.com/office/drawing/2014/main" id="{D8818C08-4AF8-E532-60F4-E8B3A4EC8020}"/>
              </a:ext>
            </a:extLst>
          </p:cNvPr>
          <p:cNvSpPr txBox="1"/>
          <p:nvPr/>
        </p:nvSpPr>
        <p:spPr>
          <a:xfrm>
            <a:off x="8079362" y="831868"/>
            <a:ext cx="3454580" cy="616194"/>
          </a:xfrm>
          <a:prstGeom prst="rect">
            <a:avLst/>
          </a:prstGeom>
          <a:ln w="16227">
            <a:solidFill>
              <a:srgbClr val="FF0000"/>
            </a:solidFill>
          </a:ln>
        </p:spPr>
        <p:txBody>
          <a:bodyPr vert="horz" wrap="square" lIns="0" tIns="76835" rIns="0" bIns="0" rtlCol="0">
            <a:spAutoFit/>
          </a:bodyPr>
          <a:lstStyle/>
          <a:p>
            <a:pPr marL="137160" marR="166370" algn="ctr">
              <a:lnSpc>
                <a:spcPct val="100000"/>
              </a:lnSpc>
              <a:spcBef>
                <a:spcPts val="605"/>
              </a:spcBef>
            </a:pPr>
            <a:r>
              <a:rPr sz="1500" spc="15" dirty="0">
                <a:solidFill>
                  <a:srgbClr val="FF0000"/>
                </a:solidFill>
                <a:latin typeface="Trebuchet MS"/>
                <a:cs typeface="Trebuchet MS"/>
              </a:rPr>
              <a:t>Scheme</a:t>
            </a:r>
            <a:r>
              <a:rPr lang="en-US" sz="1500" spc="20" dirty="0">
                <a:solidFill>
                  <a:srgbClr val="FF0000"/>
                </a:solidFill>
                <a:latin typeface="Trebuchet MS"/>
                <a:cs typeface="Trebuchet MS"/>
              </a:rPr>
              <a:t>3</a:t>
            </a:r>
            <a:r>
              <a:rPr sz="1500" spc="10" dirty="0">
                <a:solidFill>
                  <a:srgbClr val="FF0000"/>
                </a:solidFill>
                <a:latin typeface="Trebuchet MS"/>
                <a:cs typeface="Trebuchet MS"/>
              </a:rPr>
              <a:t>2: </a:t>
            </a:r>
            <a:endParaRPr lang="en-US" sz="1500" spc="10" dirty="0">
              <a:solidFill>
                <a:srgbClr val="FF0000"/>
              </a:solidFill>
              <a:latin typeface="Trebuchet MS"/>
              <a:cs typeface="Trebuchet MS"/>
            </a:endParaRPr>
          </a:p>
          <a:p>
            <a:pPr marL="137160" marR="166370" algn="ctr">
              <a:lnSpc>
                <a:spcPct val="100000"/>
              </a:lnSpc>
              <a:spcBef>
                <a:spcPts val="605"/>
              </a:spcBef>
            </a:pPr>
            <a:r>
              <a:rPr lang="en-US" sz="1500" spc="10" dirty="0">
                <a:solidFill>
                  <a:srgbClr val="FF0000"/>
                </a:solidFill>
                <a:latin typeface="Trebuchet MS"/>
                <a:cs typeface="Trebuchet MS"/>
              </a:rPr>
              <a:t>Mixed</a:t>
            </a:r>
            <a:r>
              <a:rPr lang="en-US" sz="1500" spc="20" dirty="0">
                <a:solidFill>
                  <a:srgbClr val="FF0000"/>
                </a:solidFill>
                <a:latin typeface="Trebuchet MS"/>
                <a:cs typeface="Trebuchet MS"/>
              </a:rPr>
              <a:t> </a:t>
            </a:r>
            <a:r>
              <a:rPr lang="en-US" sz="1500" spc="5" dirty="0">
                <a:solidFill>
                  <a:srgbClr val="FF0000"/>
                </a:solidFill>
                <a:latin typeface="Trebuchet MS"/>
                <a:cs typeface="Trebuchet MS"/>
              </a:rPr>
              <a:t>solution</a:t>
            </a:r>
            <a:r>
              <a:rPr lang="en-US" sz="1500" spc="20" dirty="0">
                <a:solidFill>
                  <a:srgbClr val="FF0000"/>
                </a:solidFill>
                <a:latin typeface="Trebuchet MS"/>
                <a:cs typeface="Trebuchet MS"/>
              </a:rPr>
              <a:t> </a:t>
            </a:r>
            <a:r>
              <a:rPr lang="en-US" sz="1500" spc="10" dirty="0">
                <a:solidFill>
                  <a:srgbClr val="FF0000"/>
                </a:solidFill>
                <a:latin typeface="Trebuchet MS"/>
                <a:cs typeface="Trebuchet MS"/>
              </a:rPr>
              <a:t>(PAD-P-Mix</a:t>
            </a:r>
            <a:endParaRPr sz="1500" dirty="0">
              <a:latin typeface="Trebuchet MS"/>
              <a:cs typeface="Trebuchet MS"/>
            </a:endParaRPr>
          </a:p>
        </p:txBody>
      </p:sp>
      <p:pic>
        <p:nvPicPr>
          <p:cNvPr id="53" name="object 6">
            <a:extLst>
              <a:ext uri="{FF2B5EF4-FFF2-40B4-BE49-F238E27FC236}">
                <a16:creationId xmlns:a16="http://schemas.microsoft.com/office/drawing/2014/main" id="{A03BDA21-5E36-A488-7238-DBBEFE313FA6}"/>
              </a:ext>
            </a:extLst>
          </p:cNvPr>
          <p:cNvPicPr/>
          <p:nvPr/>
        </p:nvPicPr>
        <p:blipFill>
          <a:blip r:embed="rId5" cstate="print"/>
          <a:stretch>
            <a:fillRect/>
          </a:stretch>
        </p:blipFill>
        <p:spPr>
          <a:xfrm>
            <a:off x="838200" y="4268536"/>
            <a:ext cx="2639521" cy="1947856"/>
          </a:xfrm>
          <a:prstGeom prst="rect">
            <a:avLst/>
          </a:prstGeom>
        </p:spPr>
      </p:pic>
      <p:pic>
        <p:nvPicPr>
          <p:cNvPr id="54" name="object 5">
            <a:extLst>
              <a:ext uri="{FF2B5EF4-FFF2-40B4-BE49-F238E27FC236}">
                <a16:creationId xmlns:a16="http://schemas.microsoft.com/office/drawing/2014/main" id="{895B33CC-5F03-9570-77F5-DAF5C90FB9B2}"/>
              </a:ext>
            </a:extLst>
          </p:cNvPr>
          <p:cNvPicPr/>
          <p:nvPr/>
        </p:nvPicPr>
        <p:blipFill>
          <a:blip r:embed="rId6" cstate="print"/>
          <a:stretch>
            <a:fillRect/>
          </a:stretch>
        </p:blipFill>
        <p:spPr>
          <a:xfrm>
            <a:off x="4641033" y="4256014"/>
            <a:ext cx="2639521" cy="1947856"/>
          </a:xfrm>
          <a:prstGeom prst="rect">
            <a:avLst/>
          </a:prstGeom>
        </p:spPr>
      </p:pic>
      <p:grpSp>
        <p:nvGrpSpPr>
          <p:cNvPr id="55" name="object 8">
            <a:extLst>
              <a:ext uri="{FF2B5EF4-FFF2-40B4-BE49-F238E27FC236}">
                <a16:creationId xmlns:a16="http://schemas.microsoft.com/office/drawing/2014/main" id="{8EB5EC85-8872-A1A9-080C-BD4EB79CD1B1}"/>
              </a:ext>
            </a:extLst>
          </p:cNvPr>
          <p:cNvGrpSpPr/>
          <p:nvPr/>
        </p:nvGrpSpPr>
        <p:grpSpPr>
          <a:xfrm>
            <a:off x="8531927" y="4268869"/>
            <a:ext cx="2611509" cy="1924878"/>
            <a:chOff x="5883548" y="4235468"/>
            <a:chExt cx="4278630" cy="2412365"/>
          </a:xfrm>
        </p:grpSpPr>
        <p:pic>
          <p:nvPicPr>
            <p:cNvPr id="56" name="object 9">
              <a:extLst>
                <a:ext uri="{FF2B5EF4-FFF2-40B4-BE49-F238E27FC236}">
                  <a16:creationId xmlns:a16="http://schemas.microsoft.com/office/drawing/2014/main" id="{4EDFEF7F-1D12-56DD-4F39-2400416351CC}"/>
                </a:ext>
              </a:extLst>
            </p:cNvPr>
            <p:cNvPicPr/>
            <p:nvPr/>
          </p:nvPicPr>
          <p:blipFill>
            <a:blip r:embed="rId7" cstate="print"/>
            <a:stretch>
              <a:fillRect/>
            </a:stretch>
          </p:blipFill>
          <p:spPr>
            <a:xfrm>
              <a:off x="5883548" y="4235468"/>
              <a:ext cx="4278395" cy="2411980"/>
            </a:xfrm>
            <a:prstGeom prst="rect">
              <a:avLst/>
            </a:prstGeom>
            <a:ln w="28575">
              <a:solidFill>
                <a:srgbClr val="00B050"/>
              </a:solidFill>
            </a:ln>
          </p:spPr>
        </p:pic>
        <p:pic>
          <p:nvPicPr>
            <p:cNvPr id="57" name="object 10">
              <a:extLst>
                <a:ext uri="{FF2B5EF4-FFF2-40B4-BE49-F238E27FC236}">
                  <a16:creationId xmlns:a16="http://schemas.microsoft.com/office/drawing/2014/main" id="{8FD6248D-07A8-F1D6-0BB9-AADA30620B97}"/>
                </a:ext>
              </a:extLst>
            </p:cNvPr>
            <p:cNvPicPr/>
            <p:nvPr/>
          </p:nvPicPr>
          <p:blipFill>
            <a:blip r:embed="rId8" cstate="print"/>
            <a:stretch>
              <a:fillRect/>
            </a:stretch>
          </p:blipFill>
          <p:spPr>
            <a:xfrm>
              <a:off x="8028424" y="5543724"/>
              <a:ext cx="844073" cy="486832"/>
            </a:xfrm>
            <a:prstGeom prst="rect">
              <a:avLst/>
            </a:prstGeom>
            <a:ln w="28575">
              <a:noFill/>
            </a:ln>
          </p:spPr>
        </p:pic>
      </p:grpSp>
    </p:spTree>
    <p:extLst>
      <p:ext uri="{BB962C8B-B14F-4D97-AF65-F5344CB8AC3E}">
        <p14:creationId xmlns:p14="http://schemas.microsoft.com/office/powerpoint/2010/main" val="3022823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59</a:t>
            </a:fld>
            <a:endParaRPr lang="en-US" spc="-5" dirty="0"/>
          </a:p>
        </p:txBody>
      </p:sp>
      <p:sp>
        <p:nvSpPr>
          <p:cNvPr id="3" name="Title 2">
            <a:extLst>
              <a:ext uri="{FF2B5EF4-FFF2-40B4-BE49-F238E27FC236}">
                <a16:creationId xmlns:a16="http://schemas.microsoft.com/office/drawing/2014/main" id="{E76F5104-F640-4F0F-93B0-BFA67FD3F150}"/>
              </a:ext>
            </a:extLst>
          </p:cNvPr>
          <p:cNvSpPr txBox="1">
            <a:spLocks/>
          </p:cNvSpPr>
          <p:nvPr/>
        </p:nvSpPr>
        <p:spPr>
          <a:xfrm>
            <a:off x="235966" y="230869"/>
            <a:ext cx="11376025" cy="984885"/>
          </a:xfrm>
          <a:prstGeom prst="rect">
            <a:avLst/>
          </a:prstGeom>
        </p:spPr>
        <p:txBody>
          <a:bodyPr wrap="square" lIns="0" tIns="0" rIns="0" bIns="0">
            <a:spAutoFit/>
          </a:bodyPr>
          <a:lstStyle>
            <a:lvl1pPr>
              <a:defRPr sz="3600" b="1" i="0">
                <a:solidFill>
                  <a:srgbClr val="00339F"/>
                </a:solidFill>
                <a:latin typeface="Arial"/>
                <a:ea typeface="+mj-ea"/>
                <a:cs typeface="Arial"/>
              </a:defRPr>
            </a:lvl1pPr>
          </a:lstStyle>
          <a:p>
            <a:r>
              <a:rPr lang="en-US" kern="0" dirty="0"/>
              <a:t>Small-PAD Resistive MM</a:t>
            </a:r>
          </a:p>
          <a:p>
            <a:r>
              <a:rPr lang="en-US" sz="2800" kern="0" dirty="0"/>
              <a:t>Rate capability performances</a:t>
            </a:r>
          </a:p>
        </p:txBody>
      </p:sp>
      <p:pic>
        <p:nvPicPr>
          <p:cNvPr id="55" name="Picture 54" descr="A graph of a drop of water&#10;&#10;Description automatically generated">
            <a:extLst>
              <a:ext uri="{FF2B5EF4-FFF2-40B4-BE49-F238E27FC236}">
                <a16:creationId xmlns:a16="http://schemas.microsoft.com/office/drawing/2014/main" id="{E6AAC3A6-30AE-0A8F-57FB-F0ECDAC07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36" y="1215754"/>
            <a:ext cx="7456389" cy="3792191"/>
          </a:xfrm>
          <a:prstGeom prst="rect">
            <a:avLst/>
          </a:prstGeom>
        </p:spPr>
      </p:pic>
      <p:sp>
        <p:nvSpPr>
          <p:cNvPr id="56" name="object 3">
            <a:extLst>
              <a:ext uri="{FF2B5EF4-FFF2-40B4-BE49-F238E27FC236}">
                <a16:creationId xmlns:a16="http://schemas.microsoft.com/office/drawing/2014/main" id="{A6E8ADA8-6C37-DD05-1FD9-16C6BB1C0452}"/>
              </a:ext>
            </a:extLst>
          </p:cNvPr>
          <p:cNvSpPr txBox="1"/>
          <p:nvPr/>
        </p:nvSpPr>
        <p:spPr>
          <a:xfrm>
            <a:off x="7548080" y="4267200"/>
            <a:ext cx="4720120" cy="1883528"/>
          </a:xfrm>
          <a:prstGeom prst="rect">
            <a:avLst/>
          </a:prstGeom>
        </p:spPr>
        <p:txBody>
          <a:bodyPr vert="horz" wrap="square" lIns="0" tIns="32384" rIns="0" bIns="0" rtlCol="0">
            <a:spAutoFit/>
          </a:bodyPr>
          <a:lstStyle/>
          <a:p>
            <a:pPr marL="9525" marR="378460" indent="-9525">
              <a:lnSpc>
                <a:spcPct val="91200"/>
              </a:lnSpc>
              <a:spcBef>
                <a:spcPts val="254"/>
              </a:spcBef>
              <a:tabLst>
                <a:tab pos="355600" algn="l"/>
              </a:tabLst>
            </a:pPr>
            <a:r>
              <a:rPr sz="1200" spc="-25" dirty="0">
                <a:solidFill>
                  <a:srgbClr val="404040"/>
                </a:solidFill>
                <a:latin typeface="Times New Roman" panose="02020603050405020304" pitchFamily="18" charset="0"/>
                <a:cs typeface="Times New Roman" panose="02020603050405020304" pitchFamily="18" charset="0"/>
              </a:rPr>
              <a:t>PAD-P</a:t>
            </a:r>
            <a:r>
              <a:rPr sz="1200" spc="-1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shows</a:t>
            </a:r>
            <a:r>
              <a:rPr sz="1200" spc="5" dirty="0">
                <a:solidFill>
                  <a:srgbClr val="404040"/>
                </a:solidFill>
                <a:latin typeface="Times New Roman" panose="02020603050405020304" pitchFamily="18" charset="0"/>
                <a:cs typeface="Times New Roman" panose="02020603050405020304" pitchFamily="18" charset="0"/>
              </a:rPr>
              <a:t> </a:t>
            </a:r>
            <a:r>
              <a:rPr sz="1200" dirty="0">
                <a:solidFill>
                  <a:srgbClr val="404040"/>
                </a:solidFill>
                <a:latin typeface="Times New Roman" panose="02020603050405020304" pitchFamily="18" charset="0"/>
                <a:cs typeface="Times New Roman" panose="02020603050405020304" pitchFamily="18" charset="0"/>
              </a:rPr>
              <a:t>a</a:t>
            </a:r>
            <a:r>
              <a:rPr sz="1200" spc="1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sizeable</a:t>
            </a:r>
            <a:r>
              <a:rPr sz="1200" spc="20" dirty="0">
                <a:solidFill>
                  <a:srgbClr val="404040"/>
                </a:solidFill>
                <a:latin typeface="Times New Roman" panose="02020603050405020304" pitchFamily="18" charset="0"/>
                <a:cs typeface="Times New Roman" panose="02020603050405020304" pitchFamily="18" charset="0"/>
              </a:rPr>
              <a:t> </a:t>
            </a:r>
            <a:r>
              <a:rPr sz="1200" spc="5" dirty="0">
                <a:solidFill>
                  <a:srgbClr val="404040"/>
                </a:solidFill>
                <a:latin typeface="Times New Roman" panose="02020603050405020304" pitchFamily="18" charset="0"/>
                <a:cs typeface="Times New Roman" panose="02020603050405020304" pitchFamily="18" charset="0"/>
              </a:rPr>
              <a:t>gain</a:t>
            </a:r>
            <a:r>
              <a:rPr sz="1200" spc="1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drop </a:t>
            </a:r>
            <a:r>
              <a:rPr sz="1200" spc="-440"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due</a:t>
            </a:r>
            <a:r>
              <a:rPr sz="1200" spc="15" dirty="0">
                <a:solidFill>
                  <a:srgbClr val="404040"/>
                </a:solidFill>
                <a:latin typeface="Times New Roman" panose="02020603050405020304" pitchFamily="18" charset="0"/>
                <a:cs typeface="Times New Roman" panose="02020603050405020304" pitchFamily="18" charset="0"/>
              </a:rPr>
              <a:t> </a:t>
            </a:r>
            <a:r>
              <a:rPr sz="1200" spc="5" dirty="0">
                <a:solidFill>
                  <a:srgbClr val="404040"/>
                </a:solidFill>
                <a:latin typeface="Times New Roman" panose="02020603050405020304" pitchFamily="18" charset="0"/>
                <a:cs typeface="Times New Roman" panose="02020603050405020304" pitchFamily="18" charset="0"/>
              </a:rPr>
              <a:t>to</a:t>
            </a:r>
            <a:r>
              <a:rPr sz="1200" spc="10" dirty="0">
                <a:solidFill>
                  <a:srgbClr val="404040"/>
                </a:solidFill>
                <a:latin typeface="Times New Roman" panose="02020603050405020304" pitchFamily="18" charset="0"/>
                <a:cs typeface="Times New Roman" panose="02020603050405020304" pitchFamily="18" charset="0"/>
              </a:rPr>
              <a:t> the</a:t>
            </a:r>
            <a:r>
              <a:rPr sz="1200" spc="1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charging-up</a:t>
            </a:r>
            <a:r>
              <a:rPr sz="1200" spc="1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at</a:t>
            </a:r>
            <a:r>
              <a:rPr sz="1200" spc="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lower </a:t>
            </a:r>
            <a:r>
              <a:rPr sz="1200" spc="1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rates</a:t>
            </a:r>
            <a:r>
              <a:rPr sz="1200" spc="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(up</a:t>
            </a:r>
            <a:r>
              <a:rPr sz="1200" spc="15" dirty="0">
                <a:solidFill>
                  <a:srgbClr val="404040"/>
                </a:solidFill>
                <a:latin typeface="Times New Roman" panose="02020603050405020304" pitchFamily="18" charset="0"/>
                <a:cs typeface="Times New Roman" panose="02020603050405020304" pitchFamily="18" charset="0"/>
              </a:rPr>
              <a:t> </a:t>
            </a:r>
            <a:r>
              <a:rPr sz="1200" spc="5" dirty="0">
                <a:solidFill>
                  <a:srgbClr val="404040"/>
                </a:solidFill>
                <a:latin typeface="Times New Roman" panose="02020603050405020304" pitchFamily="18" charset="0"/>
                <a:cs typeface="Times New Roman" panose="02020603050405020304" pitchFamily="18" charset="0"/>
              </a:rPr>
              <a:t>to</a:t>
            </a:r>
            <a:r>
              <a:rPr sz="1200" spc="1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few</a:t>
            </a:r>
            <a:r>
              <a:rPr sz="1200" spc="20"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MHz/cm</a:t>
            </a:r>
            <a:r>
              <a:rPr sz="1200" spc="15" baseline="27777" dirty="0">
                <a:solidFill>
                  <a:srgbClr val="404040"/>
                </a:solidFill>
                <a:latin typeface="Times New Roman" panose="02020603050405020304" pitchFamily="18" charset="0"/>
                <a:cs typeface="Times New Roman" panose="02020603050405020304" pitchFamily="18" charset="0"/>
              </a:rPr>
              <a:t>2</a:t>
            </a:r>
            <a:r>
              <a:rPr sz="1200" spc="10" dirty="0">
                <a:solidFill>
                  <a:srgbClr val="404040"/>
                </a:solidFill>
                <a:latin typeface="Times New Roman" panose="02020603050405020304" pitchFamily="18" charset="0"/>
                <a:cs typeface="Times New Roman" panose="02020603050405020304" pitchFamily="18" charset="0"/>
              </a:rPr>
              <a:t>)</a:t>
            </a:r>
            <a:r>
              <a:rPr sz="1200" spc="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but </a:t>
            </a:r>
            <a:r>
              <a:rPr sz="1200" dirty="0">
                <a:solidFill>
                  <a:srgbClr val="404040"/>
                </a:solidFill>
                <a:latin typeface="Times New Roman" panose="02020603050405020304" pitchFamily="18" charset="0"/>
                <a:cs typeface="Times New Roman" panose="02020603050405020304" pitchFamily="18" charset="0"/>
              </a:rPr>
              <a:t>a </a:t>
            </a:r>
            <a:r>
              <a:rPr sz="1200" spc="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lower</a:t>
            </a:r>
            <a:r>
              <a:rPr sz="1200" spc="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ohmic</a:t>
            </a:r>
            <a:r>
              <a:rPr sz="1200" spc="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drop</a:t>
            </a:r>
            <a:r>
              <a:rPr sz="1200" spc="1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due</a:t>
            </a:r>
            <a:r>
              <a:rPr sz="1200" spc="15" dirty="0">
                <a:solidFill>
                  <a:srgbClr val="404040"/>
                </a:solidFill>
                <a:latin typeface="Times New Roman" panose="02020603050405020304" pitchFamily="18" charset="0"/>
                <a:cs typeface="Times New Roman" panose="02020603050405020304" pitchFamily="18" charset="0"/>
              </a:rPr>
              <a:t> </a:t>
            </a:r>
            <a:r>
              <a:rPr sz="1200" spc="5" dirty="0">
                <a:solidFill>
                  <a:srgbClr val="404040"/>
                </a:solidFill>
                <a:latin typeface="Times New Roman" panose="02020603050405020304" pitchFamily="18" charset="0"/>
                <a:cs typeface="Times New Roman" panose="02020603050405020304" pitchFamily="18" charset="0"/>
              </a:rPr>
              <a:t>to</a:t>
            </a:r>
            <a:r>
              <a:rPr sz="1200" spc="10" dirty="0">
                <a:solidFill>
                  <a:srgbClr val="404040"/>
                </a:solidFill>
                <a:latin typeface="Times New Roman" panose="02020603050405020304" pitchFamily="18" charset="0"/>
                <a:cs typeface="Times New Roman" panose="02020603050405020304" pitchFamily="18" charset="0"/>
              </a:rPr>
              <a:t> the</a:t>
            </a:r>
            <a:r>
              <a:rPr sz="1200" spc="20" dirty="0">
                <a:solidFill>
                  <a:srgbClr val="404040"/>
                </a:solidFill>
                <a:latin typeface="Times New Roman" panose="02020603050405020304" pitchFamily="18" charset="0"/>
                <a:cs typeface="Times New Roman" panose="02020603050405020304" pitchFamily="18" charset="0"/>
              </a:rPr>
              <a:t> </a:t>
            </a:r>
            <a:r>
              <a:rPr sz="1200" spc="5" dirty="0">
                <a:solidFill>
                  <a:srgbClr val="404040"/>
                </a:solidFill>
                <a:latin typeface="Times New Roman" panose="02020603050405020304" pitchFamily="18" charset="0"/>
                <a:cs typeface="Times New Roman" panose="02020603050405020304" pitchFamily="18" charset="0"/>
              </a:rPr>
              <a:t>fact </a:t>
            </a:r>
            <a:r>
              <a:rPr sz="1200" spc="-440"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that</a:t>
            </a:r>
            <a:r>
              <a:rPr sz="1200" spc="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each</a:t>
            </a:r>
            <a:r>
              <a:rPr sz="1200" spc="20"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pads </a:t>
            </a:r>
            <a:r>
              <a:rPr sz="1200" spc="15" dirty="0">
                <a:solidFill>
                  <a:srgbClr val="404040"/>
                </a:solidFill>
                <a:latin typeface="Times New Roman" panose="02020603050405020304" pitchFamily="18" charset="0"/>
                <a:cs typeface="Times New Roman" panose="02020603050405020304" pitchFamily="18" charset="0"/>
              </a:rPr>
              <a:t>behaves</a:t>
            </a:r>
            <a:r>
              <a:rPr sz="1200" spc="10" dirty="0">
                <a:solidFill>
                  <a:srgbClr val="404040"/>
                </a:solidFill>
                <a:latin typeface="Times New Roman" panose="02020603050405020304" pitchFamily="18" charset="0"/>
                <a:cs typeface="Times New Roman" panose="02020603050405020304" pitchFamily="18" charset="0"/>
              </a:rPr>
              <a:t> as an </a:t>
            </a:r>
            <a:r>
              <a:rPr sz="1200" spc="15" dirty="0">
                <a:solidFill>
                  <a:srgbClr val="404040"/>
                </a:solidFill>
                <a:latin typeface="Times New Roman" panose="02020603050405020304" pitchFamily="18" charset="0"/>
                <a:cs typeface="Times New Roman" panose="02020603050405020304" pitchFamily="18" charset="0"/>
              </a:rPr>
              <a:t> independent</a:t>
            </a:r>
            <a:r>
              <a:rPr sz="1200"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resistor</a:t>
            </a:r>
            <a:r>
              <a:rPr sz="1200" dirty="0">
                <a:solidFill>
                  <a:srgbClr val="404040"/>
                </a:solidFill>
                <a:latin typeface="Times New Roman" panose="02020603050405020304" pitchFamily="18" charset="0"/>
                <a:cs typeface="Times New Roman" panose="02020603050405020304" pitchFamily="18" charset="0"/>
              </a:rPr>
              <a:t> </a:t>
            </a:r>
            <a:r>
              <a:rPr sz="1200" spc="5" dirty="0">
                <a:solidFill>
                  <a:srgbClr val="404040"/>
                </a:solidFill>
                <a:latin typeface="Times New Roman" panose="02020603050405020304" pitchFamily="18" charset="0"/>
                <a:cs typeface="Times New Roman" panose="02020603050405020304" pitchFamily="18" charset="0"/>
              </a:rPr>
              <a:t>to</a:t>
            </a:r>
            <a:r>
              <a:rPr sz="1200" spc="10" dirty="0">
                <a:solidFill>
                  <a:srgbClr val="404040"/>
                </a:solidFill>
                <a:latin typeface="Times New Roman" panose="02020603050405020304" pitchFamily="18" charset="0"/>
                <a:cs typeface="Times New Roman" panose="02020603050405020304" pitchFamily="18" charset="0"/>
              </a:rPr>
              <a:t> ground.</a:t>
            </a:r>
            <a:endParaRPr lang="en-US" sz="1200" dirty="0">
              <a:latin typeface="Times New Roman" panose="02020603050405020304" pitchFamily="18" charset="0"/>
              <a:cs typeface="Times New Roman" panose="02020603050405020304" pitchFamily="18" charset="0"/>
            </a:endParaRPr>
          </a:p>
          <a:p>
            <a:pPr marL="9525" marR="378460" indent="-9525">
              <a:lnSpc>
                <a:spcPct val="91200"/>
              </a:lnSpc>
              <a:spcBef>
                <a:spcPts val="254"/>
              </a:spcBef>
              <a:tabLst>
                <a:tab pos="355600" algn="l"/>
              </a:tabLst>
            </a:pPr>
            <a:r>
              <a:rPr sz="1200" spc="10" dirty="0">
                <a:solidFill>
                  <a:srgbClr val="404040"/>
                </a:solidFill>
                <a:latin typeface="Times New Roman" panose="02020603050405020304" pitchFamily="18" charset="0"/>
                <a:cs typeface="Times New Roman" panose="02020603050405020304" pitchFamily="18" charset="0"/>
              </a:rPr>
              <a:t>DLC20, </a:t>
            </a:r>
            <a:r>
              <a:rPr sz="1200" spc="5" dirty="0">
                <a:solidFill>
                  <a:srgbClr val="404040"/>
                </a:solidFill>
                <a:latin typeface="Times New Roman" panose="02020603050405020304" pitchFamily="18" charset="0"/>
                <a:cs typeface="Times New Roman" panose="02020603050405020304" pitchFamily="18" charset="0"/>
              </a:rPr>
              <a:t>SBU</a:t>
            </a:r>
            <a:r>
              <a:rPr lang="en-US" sz="1200" spc="5" dirty="0">
                <a:solidFill>
                  <a:srgbClr val="404040"/>
                </a:solidFill>
                <a:latin typeface="Times New Roman" panose="02020603050405020304" pitchFamily="18" charset="0"/>
                <a:cs typeface="Times New Roman" panose="02020603050405020304" pitchFamily="18" charset="0"/>
              </a:rPr>
              <a:t> (Sequential Build Up process)</a:t>
            </a:r>
            <a:r>
              <a:rPr sz="1200" spc="20" dirty="0">
                <a:solidFill>
                  <a:srgbClr val="404040"/>
                </a:solidFill>
                <a:latin typeface="Times New Roman" panose="02020603050405020304" pitchFamily="18" charset="0"/>
                <a:cs typeface="Times New Roman" panose="02020603050405020304" pitchFamily="18" charset="0"/>
              </a:rPr>
              <a:t> </a:t>
            </a:r>
            <a:r>
              <a:rPr sz="1200" spc="15" dirty="0">
                <a:solidFill>
                  <a:srgbClr val="404040"/>
                </a:solidFill>
                <a:latin typeface="Times New Roman" panose="02020603050405020304" pitchFamily="18" charset="0"/>
                <a:cs typeface="Times New Roman" panose="02020603050405020304" pitchFamily="18" charset="0"/>
              </a:rPr>
              <a:t>have</a:t>
            </a:r>
            <a:r>
              <a:rPr sz="1200" spc="20" dirty="0">
                <a:solidFill>
                  <a:srgbClr val="404040"/>
                </a:solidFill>
                <a:latin typeface="Times New Roman" panose="02020603050405020304" pitchFamily="18" charset="0"/>
                <a:cs typeface="Times New Roman" panose="02020603050405020304" pitchFamily="18" charset="0"/>
              </a:rPr>
              <a:t> </a:t>
            </a:r>
            <a:r>
              <a:rPr sz="1200" dirty="0">
                <a:solidFill>
                  <a:srgbClr val="404040"/>
                </a:solidFill>
                <a:latin typeface="Times New Roman" panose="02020603050405020304" pitchFamily="18" charset="0"/>
                <a:cs typeface="Times New Roman" panose="02020603050405020304" pitchFamily="18" charset="0"/>
              </a:rPr>
              <a:t>a</a:t>
            </a:r>
            <a:r>
              <a:rPr sz="1200" spc="25" dirty="0">
                <a:solidFill>
                  <a:srgbClr val="404040"/>
                </a:solidFill>
                <a:latin typeface="Times New Roman" panose="02020603050405020304" pitchFamily="18" charset="0"/>
                <a:cs typeface="Times New Roman" panose="02020603050405020304" pitchFamily="18" charset="0"/>
              </a:rPr>
              <a:t> </a:t>
            </a:r>
            <a:r>
              <a:rPr sz="1200" spc="10" dirty="0">
                <a:solidFill>
                  <a:srgbClr val="404040"/>
                </a:solidFill>
                <a:latin typeface="Times New Roman" panose="02020603050405020304" pitchFamily="18" charset="0"/>
                <a:cs typeface="Times New Roman" panose="02020603050405020304" pitchFamily="18" charset="0"/>
              </a:rPr>
              <a:t>comparable </a:t>
            </a:r>
            <a:r>
              <a:rPr sz="1200" spc="15" dirty="0">
                <a:solidFill>
                  <a:srgbClr val="404040"/>
                </a:solidFill>
                <a:latin typeface="Times New Roman" panose="02020603050405020304" pitchFamily="18" charset="0"/>
                <a:cs typeface="Times New Roman" panose="02020603050405020304" pitchFamily="18" charset="0"/>
              </a:rPr>
              <a:t> behaviour </a:t>
            </a:r>
            <a:r>
              <a:rPr sz="1200" dirty="0">
                <a:solidFill>
                  <a:srgbClr val="404040"/>
                </a:solidFill>
                <a:latin typeface="Times New Roman" panose="02020603050405020304" pitchFamily="18" charset="0"/>
                <a:cs typeface="Times New Roman" panose="02020603050405020304" pitchFamily="18" charset="0"/>
              </a:rPr>
              <a:t>in </a:t>
            </a:r>
            <a:r>
              <a:rPr sz="1200" spc="10" dirty="0">
                <a:solidFill>
                  <a:srgbClr val="404040"/>
                </a:solidFill>
                <a:latin typeface="Times New Roman" panose="02020603050405020304" pitchFamily="18" charset="0"/>
                <a:cs typeface="Times New Roman" panose="02020603050405020304" pitchFamily="18" charset="0"/>
              </a:rPr>
              <a:t>the explored region (up </a:t>
            </a:r>
            <a:r>
              <a:rPr sz="1200" spc="-440" dirty="0">
                <a:solidFill>
                  <a:srgbClr val="404040"/>
                </a:solidFill>
                <a:latin typeface="Times New Roman" panose="02020603050405020304" pitchFamily="18" charset="0"/>
                <a:cs typeface="Times New Roman" panose="02020603050405020304" pitchFamily="18" charset="0"/>
              </a:rPr>
              <a:t> </a:t>
            </a:r>
            <a:r>
              <a:rPr sz="1200" spc="5" dirty="0">
                <a:solidFill>
                  <a:srgbClr val="404040"/>
                </a:solidFill>
                <a:latin typeface="Times New Roman" panose="02020603050405020304" pitchFamily="18" charset="0"/>
                <a:cs typeface="Times New Roman" panose="02020603050405020304" pitchFamily="18" charset="0"/>
              </a:rPr>
              <a:t>to</a:t>
            </a:r>
            <a:r>
              <a:rPr sz="1200" spc="15" dirty="0">
                <a:solidFill>
                  <a:srgbClr val="404040"/>
                </a:solidFill>
                <a:latin typeface="Times New Roman" panose="02020603050405020304" pitchFamily="18" charset="0"/>
                <a:cs typeface="Times New Roman" panose="02020603050405020304" pitchFamily="18" charset="0"/>
              </a:rPr>
              <a:t> ~100</a:t>
            </a:r>
            <a:r>
              <a:rPr sz="1200" spc="20" dirty="0">
                <a:solidFill>
                  <a:srgbClr val="404040"/>
                </a:solidFill>
                <a:latin typeface="Times New Roman" panose="02020603050405020304" pitchFamily="18" charset="0"/>
                <a:cs typeface="Times New Roman" panose="02020603050405020304" pitchFamily="18" charset="0"/>
              </a:rPr>
              <a:t> </a:t>
            </a:r>
            <a:r>
              <a:rPr sz="1200" spc="15" dirty="0">
                <a:solidFill>
                  <a:srgbClr val="404040"/>
                </a:solidFill>
                <a:latin typeface="Times New Roman" panose="02020603050405020304" pitchFamily="18" charset="0"/>
                <a:cs typeface="Times New Roman" panose="02020603050405020304" pitchFamily="18" charset="0"/>
              </a:rPr>
              <a:t>MHz/cm</a:t>
            </a:r>
            <a:r>
              <a:rPr sz="1200" spc="22" baseline="27777" dirty="0">
                <a:solidFill>
                  <a:srgbClr val="404040"/>
                </a:solidFill>
                <a:latin typeface="Times New Roman" panose="02020603050405020304" pitchFamily="18" charset="0"/>
                <a:cs typeface="Times New Roman" panose="02020603050405020304" pitchFamily="18" charset="0"/>
              </a:rPr>
              <a:t>2</a:t>
            </a:r>
            <a:r>
              <a:rPr sz="1200" spc="15" dirty="0">
                <a:solidFill>
                  <a:srgbClr val="404040"/>
                </a:solidFill>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a:p>
            <a:pPr marL="449263" marR="100330" indent="3175">
              <a:lnSpc>
                <a:spcPct val="86400"/>
              </a:lnSpc>
              <a:spcBef>
                <a:spcPts val="930"/>
              </a:spcBef>
            </a:pPr>
            <a:r>
              <a:rPr lang="en-US" sz="1400" spc="-20" dirty="0">
                <a:solidFill>
                  <a:srgbClr val="404040"/>
                </a:solidFill>
                <a:latin typeface="Times New Roman" panose="02020603050405020304" pitchFamily="18" charset="0"/>
                <a:cs typeface="Times New Roman" panose="02020603050405020304" pitchFamily="18" charset="0"/>
              </a:rPr>
              <a:t>M</a:t>
            </a:r>
            <a:r>
              <a:rPr sz="1400" spc="-20" dirty="0">
                <a:solidFill>
                  <a:srgbClr val="404040"/>
                </a:solidFill>
                <a:latin typeface="Times New Roman" panose="02020603050405020304" pitchFamily="18" charset="0"/>
                <a:cs typeface="Times New Roman" panose="02020603050405020304" pitchFamily="18" charset="0"/>
              </a:rPr>
              <a:t>ean </a:t>
            </a:r>
            <a:r>
              <a:rPr sz="1400" spc="-15" dirty="0">
                <a:solidFill>
                  <a:srgbClr val="404040"/>
                </a:solidFill>
                <a:latin typeface="Times New Roman" panose="02020603050405020304" pitchFamily="18" charset="0"/>
                <a:cs typeface="Times New Roman" panose="02020603050405020304" pitchFamily="18" charset="0"/>
              </a:rPr>
              <a:t>values </a:t>
            </a:r>
            <a:r>
              <a:rPr sz="1400" spc="-10" dirty="0">
                <a:solidFill>
                  <a:srgbClr val="404040"/>
                </a:solidFill>
                <a:latin typeface="Times New Roman" panose="02020603050405020304" pitchFamily="18" charset="0"/>
                <a:cs typeface="Times New Roman" panose="02020603050405020304" pitchFamily="18" charset="0"/>
              </a:rPr>
              <a:t>of </a:t>
            </a:r>
            <a:r>
              <a:rPr sz="1400" spc="-15" dirty="0">
                <a:solidFill>
                  <a:srgbClr val="404040"/>
                </a:solidFill>
                <a:latin typeface="Times New Roman" panose="02020603050405020304" pitchFamily="18" charset="0"/>
                <a:cs typeface="Times New Roman" panose="02020603050405020304" pitchFamily="18" charset="0"/>
              </a:rPr>
              <a:t>the </a:t>
            </a:r>
            <a:r>
              <a:rPr sz="1400" spc="-20" dirty="0">
                <a:solidFill>
                  <a:srgbClr val="404040"/>
                </a:solidFill>
                <a:latin typeface="Times New Roman" panose="02020603050405020304" pitchFamily="18" charset="0"/>
                <a:cs typeface="Times New Roman" panose="02020603050405020304" pitchFamily="18" charset="0"/>
              </a:rPr>
              <a:t>resistance </a:t>
            </a:r>
            <a:r>
              <a:rPr sz="1400" spc="-15" dirty="0">
                <a:solidFill>
                  <a:srgbClr val="404040"/>
                </a:solidFill>
                <a:latin typeface="Times New Roman" panose="02020603050405020304" pitchFamily="18" charset="0"/>
                <a:cs typeface="Times New Roman" panose="02020603050405020304" pitchFamily="18" charset="0"/>
              </a:rPr>
              <a:t> </a:t>
            </a:r>
            <a:r>
              <a:rPr sz="1400" spc="-20" dirty="0">
                <a:solidFill>
                  <a:srgbClr val="404040"/>
                </a:solidFill>
                <a:latin typeface="Times New Roman" panose="02020603050405020304" pitchFamily="18" charset="0"/>
                <a:cs typeface="Times New Roman" panose="02020603050405020304" pitchFamily="18" charset="0"/>
              </a:rPr>
              <a:t>between </a:t>
            </a:r>
            <a:r>
              <a:rPr sz="1400" spc="-15" dirty="0">
                <a:solidFill>
                  <a:srgbClr val="404040"/>
                </a:solidFill>
                <a:latin typeface="Times New Roman" panose="02020603050405020304" pitchFamily="18" charset="0"/>
                <a:cs typeface="Times New Roman" panose="02020603050405020304" pitchFamily="18" charset="0"/>
              </a:rPr>
              <a:t>first and </a:t>
            </a:r>
            <a:r>
              <a:rPr sz="1400" spc="-20" dirty="0">
                <a:solidFill>
                  <a:srgbClr val="404040"/>
                </a:solidFill>
                <a:latin typeface="Times New Roman" panose="02020603050405020304" pitchFamily="18" charset="0"/>
                <a:cs typeface="Times New Roman" panose="02020603050405020304" pitchFamily="18" charset="0"/>
              </a:rPr>
              <a:t>second</a:t>
            </a:r>
            <a:r>
              <a:rPr lang="en-US" sz="1400" spc="-20" dirty="0">
                <a:solidFill>
                  <a:srgbClr val="404040"/>
                </a:solidFill>
                <a:latin typeface="Times New Roman" panose="02020603050405020304" pitchFamily="18" charset="0"/>
                <a:cs typeface="Times New Roman" panose="02020603050405020304" pitchFamily="18" charset="0"/>
              </a:rPr>
              <a:t> </a:t>
            </a:r>
            <a:r>
              <a:rPr sz="1400" spc="-15" dirty="0">
                <a:solidFill>
                  <a:srgbClr val="404040"/>
                </a:solidFill>
                <a:latin typeface="Times New Roman" panose="02020603050405020304" pitchFamily="18" charset="0"/>
                <a:cs typeface="Times New Roman" panose="02020603050405020304" pitchFamily="18" charset="0"/>
              </a:rPr>
              <a:t>DLC </a:t>
            </a:r>
            <a:r>
              <a:rPr sz="1400" spc="-10" dirty="0">
                <a:solidFill>
                  <a:srgbClr val="404040"/>
                </a:solidFill>
                <a:latin typeface="Times New Roman" panose="02020603050405020304" pitchFamily="18" charset="0"/>
                <a:cs typeface="Times New Roman" panose="02020603050405020304" pitchFamily="18" charset="0"/>
              </a:rPr>
              <a:t> </a:t>
            </a:r>
            <a:r>
              <a:rPr sz="1400" spc="-20" dirty="0">
                <a:solidFill>
                  <a:srgbClr val="404040"/>
                </a:solidFill>
                <a:latin typeface="Times New Roman" panose="02020603050405020304" pitchFamily="18" charset="0"/>
                <a:cs typeface="Times New Roman" panose="02020603050405020304" pitchFamily="18" charset="0"/>
              </a:rPr>
              <a:t>protection</a:t>
            </a:r>
            <a:r>
              <a:rPr sz="1400" spc="-35" dirty="0">
                <a:solidFill>
                  <a:srgbClr val="404040"/>
                </a:solidFill>
                <a:latin typeface="Times New Roman" panose="02020603050405020304" pitchFamily="18" charset="0"/>
                <a:cs typeface="Times New Roman" panose="02020603050405020304" pitchFamily="18" charset="0"/>
              </a:rPr>
              <a:t> </a:t>
            </a:r>
            <a:r>
              <a:rPr sz="1400" spc="-15" dirty="0">
                <a:solidFill>
                  <a:srgbClr val="404040"/>
                </a:solidFill>
                <a:latin typeface="Times New Roman" panose="02020603050405020304" pitchFamily="18" charset="0"/>
                <a:cs typeface="Times New Roman" panose="02020603050405020304" pitchFamily="18" charset="0"/>
              </a:rPr>
              <a:t>foils</a:t>
            </a:r>
            <a:r>
              <a:rPr sz="1400" spc="-20" dirty="0">
                <a:solidFill>
                  <a:srgbClr val="404040"/>
                </a:solidFill>
                <a:latin typeface="Times New Roman" panose="02020603050405020304" pitchFamily="18" charset="0"/>
                <a:cs typeface="Times New Roman" panose="02020603050405020304" pitchFamily="18" charset="0"/>
              </a:rPr>
              <a:t> </a:t>
            </a:r>
            <a:r>
              <a:rPr sz="1400" spc="-15" dirty="0">
                <a:solidFill>
                  <a:srgbClr val="404040"/>
                </a:solidFill>
                <a:latin typeface="Times New Roman" panose="02020603050405020304" pitchFamily="18" charset="0"/>
                <a:cs typeface="Times New Roman" panose="02020603050405020304" pitchFamily="18" charset="0"/>
              </a:rPr>
              <a:t>are</a:t>
            </a:r>
            <a:r>
              <a:rPr sz="1400" spc="-30" dirty="0">
                <a:solidFill>
                  <a:srgbClr val="404040"/>
                </a:solidFill>
                <a:latin typeface="Times New Roman" panose="02020603050405020304" pitchFamily="18" charset="0"/>
                <a:cs typeface="Times New Roman" panose="02020603050405020304" pitchFamily="18" charset="0"/>
              </a:rPr>
              <a:t> </a:t>
            </a:r>
            <a:r>
              <a:rPr sz="1400" spc="-20" dirty="0">
                <a:solidFill>
                  <a:srgbClr val="404040"/>
                </a:solidFill>
                <a:latin typeface="Times New Roman" panose="02020603050405020304" pitchFamily="18" charset="0"/>
                <a:cs typeface="Times New Roman" panose="02020603050405020304" pitchFamily="18" charset="0"/>
              </a:rPr>
              <a:t>almost </a:t>
            </a:r>
            <a:r>
              <a:rPr sz="1400" spc="-15" dirty="0">
                <a:solidFill>
                  <a:srgbClr val="404040"/>
                </a:solidFill>
                <a:latin typeface="Times New Roman" panose="02020603050405020304" pitchFamily="18" charset="0"/>
                <a:cs typeface="Times New Roman" panose="02020603050405020304" pitchFamily="18" charset="0"/>
              </a:rPr>
              <a:t>the</a:t>
            </a:r>
            <a:r>
              <a:rPr sz="1400" spc="-25" dirty="0">
                <a:solidFill>
                  <a:srgbClr val="404040"/>
                </a:solidFill>
                <a:latin typeface="Times New Roman" panose="02020603050405020304" pitchFamily="18" charset="0"/>
                <a:cs typeface="Times New Roman" panose="02020603050405020304" pitchFamily="18" charset="0"/>
              </a:rPr>
              <a:t> </a:t>
            </a:r>
            <a:r>
              <a:rPr sz="1400" spc="-20" dirty="0">
                <a:solidFill>
                  <a:srgbClr val="404040"/>
                </a:solidFill>
                <a:latin typeface="Times New Roman" panose="02020603050405020304" pitchFamily="18" charset="0"/>
                <a:cs typeface="Times New Roman" panose="02020603050405020304" pitchFamily="18" charset="0"/>
              </a:rPr>
              <a:t>same</a:t>
            </a:r>
            <a:endParaRPr sz="1400" dirty="0">
              <a:latin typeface="Times New Roman" panose="02020603050405020304" pitchFamily="18" charset="0"/>
              <a:cs typeface="Times New Roman" panose="02020603050405020304" pitchFamily="18" charset="0"/>
            </a:endParaRPr>
          </a:p>
          <a:p>
            <a:pPr marL="449263" marR="243840" indent="3175">
              <a:lnSpc>
                <a:spcPct val="85700"/>
              </a:lnSpc>
              <a:spcBef>
                <a:spcPts val="860"/>
              </a:spcBef>
            </a:pPr>
            <a:r>
              <a:rPr sz="1400" spc="-15" dirty="0">
                <a:solidFill>
                  <a:srgbClr val="404040"/>
                </a:solidFill>
                <a:latin typeface="Times New Roman" panose="02020603050405020304" pitchFamily="18" charset="0"/>
                <a:cs typeface="Times New Roman" panose="02020603050405020304" pitchFamily="18" charset="0"/>
              </a:rPr>
              <a:t>For rates </a:t>
            </a:r>
            <a:r>
              <a:rPr sz="1400" spc="-20" dirty="0">
                <a:solidFill>
                  <a:srgbClr val="404040"/>
                </a:solidFill>
                <a:latin typeface="Times New Roman" panose="02020603050405020304" pitchFamily="18" charset="0"/>
                <a:cs typeface="Times New Roman" panose="02020603050405020304" pitchFamily="18" charset="0"/>
              </a:rPr>
              <a:t>greater </a:t>
            </a:r>
            <a:r>
              <a:rPr sz="1400" spc="-15" dirty="0">
                <a:solidFill>
                  <a:srgbClr val="404040"/>
                </a:solidFill>
                <a:latin typeface="Times New Roman" panose="02020603050405020304" pitchFamily="18" charset="0"/>
                <a:cs typeface="Times New Roman" panose="02020603050405020304" pitchFamily="18" charset="0"/>
              </a:rPr>
              <a:t>than </a:t>
            </a:r>
            <a:r>
              <a:rPr sz="1400" spc="-25" dirty="0">
                <a:solidFill>
                  <a:srgbClr val="404040"/>
                </a:solidFill>
                <a:latin typeface="Times New Roman" panose="02020603050405020304" pitchFamily="18" charset="0"/>
                <a:cs typeface="Times New Roman" panose="02020603050405020304" pitchFamily="18" charset="0"/>
              </a:rPr>
              <a:t>20-30 </a:t>
            </a:r>
            <a:r>
              <a:rPr sz="1400" spc="-20" dirty="0">
                <a:solidFill>
                  <a:srgbClr val="404040"/>
                </a:solidFill>
                <a:latin typeface="Times New Roman" panose="02020603050405020304" pitchFamily="18" charset="0"/>
                <a:cs typeface="Times New Roman" panose="02020603050405020304" pitchFamily="18" charset="0"/>
              </a:rPr>
              <a:t> </a:t>
            </a:r>
            <a:r>
              <a:rPr sz="1400" spc="-25" dirty="0">
                <a:solidFill>
                  <a:srgbClr val="404040"/>
                </a:solidFill>
                <a:latin typeface="Times New Roman" panose="02020603050405020304" pitchFamily="18" charset="0"/>
                <a:cs typeface="Times New Roman" panose="02020603050405020304" pitchFamily="18" charset="0"/>
              </a:rPr>
              <a:t>MHz/cm</a:t>
            </a:r>
            <a:r>
              <a:rPr sz="1350" spc="-37" baseline="24691" dirty="0">
                <a:solidFill>
                  <a:srgbClr val="404040"/>
                </a:solidFill>
                <a:latin typeface="Times New Roman" panose="02020603050405020304" pitchFamily="18" charset="0"/>
                <a:cs typeface="Times New Roman" panose="02020603050405020304" pitchFamily="18" charset="0"/>
              </a:rPr>
              <a:t>2</a:t>
            </a:r>
            <a:r>
              <a:rPr sz="1350" spc="209" baseline="24691" dirty="0">
                <a:solidFill>
                  <a:srgbClr val="404040"/>
                </a:solidFill>
                <a:latin typeface="Times New Roman" panose="02020603050405020304" pitchFamily="18" charset="0"/>
                <a:cs typeface="Times New Roman" panose="02020603050405020304" pitchFamily="18" charset="0"/>
              </a:rPr>
              <a:t> </a:t>
            </a:r>
            <a:r>
              <a:rPr sz="1400" spc="-15" dirty="0">
                <a:solidFill>
                  <a:srgbClr val="404040"/>
                </a:solidFill>
                <a:latin typeface="Times New Roman" panose="02020603050405020304" pitchFamily="18" charset="0"/>
                <a:cs typeface="Times New Roman" panose="02020603050405020304" pitchFamily="18" charset="0"/>
              </a:rPr>
              <a:t>they</a:t>
            </a:r>
            <a:r>
              <a:rPr sz="1400" spc="-40" dirty="0">
                <a:solidFill>
                  <a:srgbClr val="404040"/>
                </a:solidFill>
                <a:latin typeface="Times New Roman" panose="02020603050405020304" pitchFamily="18" charset="0"/>
                <a:cs typeface="Times New Roman" panose="02020603050405020304" pitchFamily="18" charset="0"/>
              </a:rPr>
              <a:t> </a:t>
            </a:r>
            <a:r>
              <a:rPr sz="1400" spc="-20" dirty="0">
                <a:solidFill>
                  <a:srgbClr val="404040"/>
                </a:solidFill>
                <a:latin typeface="Times New Roman" panose="02020603050405020304" pitchFamily="18" charset="0"/>
                <a:cs typeface="Times New Roman" panose="02020603050405020304" pitchFamily="18" charset="0"/>
              </a:rPr>
              <a:t>shown</a:t>
            </a:r>
            <a:r>
              <a:rPr sz="1400" spc="-30" dirty="0">
                <a:solidFill>
                  <a:srgbClr val="404040"/>
                </a:solidFill>
                <a:latin typeface="Times New Roman" panose="02020603050405020304" pitchFamily="18" charset="0"/>
                <a:cs typeface="Times New Roman" panose="02020603050405020304" pitchFamily="18" charset="0"/>
              </a:rPr>
              <a:t> </a:t>
            </a:r>
            <a:r>
              <a:rPr sz="1400" dirty="0">
                <a:solidFill>
                  <a:srgbClr val="404040"/>
                </a:solidFill>
                <a:latin typeface="Times New Roman" panose="02020603050405020304" pitchFamily="18" charset="0"/>
                <a:cs typeface="Times New Roman" panose="02020603050405020304" pitchFamily="18" charset="0"/>
              </a:rPr>
              <a:t>a</a:t>
            </a:r>
            <a:r>
              <a:rPr sz="1400" spc="-40" dirty="0">
                <a:solidFill>
                  <a:srgbClr val="404040"/>
                </a:solidFill>
                <a:latin typeface="Times New Roman" panose="02020603050405020304" pitchFamily="18" charset="0"/>
                <a:cs typeface="Times New Roman" panose="02020603050405020304" pitchFamily="18" charset="0"/>
              </a:rPr>
              <a:t> </a:t>
            </a:r>
            <a:r>
              <a:rPr sz="1400" spc="-15" dirty="0">
                <a:solidFill>
                  <a:srgbClr val="404040"/>
                </a:solidFill>
                <a:latin typeface="Times New Roman" panose="02020603050405020304" pitchFamily="18" charset="0"/>
                <a:cs typeface="Times New Roman" panose="02020603050405020304" pitchFamily="18" charset="0"/>
              </a:rPr>
              <a:t>higher</a:t>
            </a:r>
            <a:r>
              <a:rPr sz="1400" spc="-30" dirty="0">
                <a:solidFill>
                  <a:srgbClr val="404040"/>
                </a:solidFill>
                <a:latin typeface="Times New Roman" panose="02020603050405020304" pitchFamily="18" charset="0"/>
                <a:cs typeface="Times New Roman" panose="02020603050405020304" pitchFamily="18" charset="0"/>
              </a:rPr>
              <a:t> </a:t>
            </a:r>
            <a:r>
              <a:rPr sz="1400" spc="-15" dirty="0">
                <a:solidFill>
                  <a:srgbClr val="404040"/>
                </a:solidFill>
                <a:latin typeface="Times New Roman" panose="02020603050405020304" pitchFamily="18" charset="0"/>
                <a:cs typeface="Times New Roman" panose="02020603050405020304" pitchFamily="18" charset="0"/>
              </a:rPr>
              <a:t>gain </a:t>
            </a:r>
            <a:r>
              <a:rPr sz="1400" spc="-405" dirty="0">
                <a:solidFill>
                  <a:srgbClr val="404040"/>
                </a:solidFill>
                <a:latin typeface="Times New Roman" panose="02020603050405020304" pitchFamily="18" charset="0"/>
                <a:cs typeface="Times New Roman" panose="02020603050405020304" pitchFamily="18" charset="0"/>
              </a:rPr>
              <a:t> </a:t>
            </a:r>
            <a:r>
              <a:rPr sz="1400" spc="-15" dirty="0">
                <a:solidFill>
                  <a:srgbClr val="404040"/>
                </a:solidFill>
                <a:latin typeface="Times New Roman" panose="02020603050405020304" pitchFamily="18" charset="0"/>
                <a:cs typeface="Times New Roman" panose="02020603050405020304" pitchFamily="18" charset="0"/>
              </a:rPr>
              <a:t>drop</a:t>
            </a:r>
            <a:r>
              <a:rPr sz="1400" spc="-35" dirty="0">
                <a:solidFill>
                  <a:srgbClr val="404040"/>
                </a:solidFill>
                <a:latin typeface="Times New Roman" panose="02020603050405020304" pitchFamily="18" charset="0"/>
                <a:cs typeface="Times New Roman" panose="02020603050405020304" pitchFamily="18" charset="0"/>
              </a:rPr>
              <a:t> </a:t>
            </a:r>
            <a:r>
              <a:rPr sz="1400" spc="-70" dirty="0" err="1">
                <a:solidFill>
                  <a:srgbClr val="404040"/>
                </a:solidFill>
                <a:latin typeface="Times New Roman" panose="02020603050405020304" pitchFamily="18" charset="0"/>
                <a:cs typeface="Times New Roman" panose="02020603050405020304" pitchFamily="18" charset="0"/>
              </a:rPr>
              <a:t>w.r.t.</a:t>
            </a:r>
            <a:r>
              <a:rPr sz="1400" spc="-25" dirty="0">
                <a:solidFill>
                  <a:srgbClr val="404040"/>
                </a:solidFill>
                <a:latin typeface="Times New Roman" panose="02020603050405020304" pitchFamily="18" charset="0"/>
                <a:cs typeface="Times New Roman" panose="02020603050405020304" pitchFamily="18" charset="0"/>
              </a:rPr>
              <a:t> </a:t>
            </a:r>
            <a:r>
              <a:rPr sz="1400" spc="-50" dirty="0">
                <a:solidFill>
                  <a:srgbClr val="404040"/>
                </a:solidFill>
                <a:latin typeface="Times New Roman" panose="02020603050405020304" pitchFamily="18" charset="0"/>
                <a:cs typeface="Times New Roman" panose="02020603050405020304" pitchFamily="18" charset="0"/>
              </a:rPr>
              <a:t>PAD-P</a:t>
            </a:r>
            <a:endParaRPr sz="1500" dirty="0">
              <a:latin typeface="Trebuchet MS"/>
              <a:cs typeface="Trebuchet MS"/>
            </a:endParaRPr>
          </a:p>
        </p:txBody>
      </p:sp>
      <p:pic>
        <p:nvPicPr>
          <p:cNvPr id="57" name="object 7">
            <a:extLst>
              <a:ext uri="{FF2B5EF4-FFF2-40B4-BE49-F238E27FC236}">
                <a16:creationId xmlns:a16="http://schemas.microsoft.com/office/drawing/2014/main" id="{A5928791-1815-61DC-E22B-A202B6AD857F}"/>
              </a:ext>
            </a:extLst>
          </p:cNvPr>
          <p:cNvPicPr/>
          <p:nvPr/>
        </p:nvPicPr>
        <p:blipFill>
          <a:blip r:embed="rId4" cstate="print"/>
          <a:stretch>
            <a:fillRect/>
          </a:stretch>
        </p:blipFill>
        <p:spPr>
          <a:xfrm>
            <a:off x="7548080" y="1796346"/>
            <a:ext cx="4497189" cy="2470854"/>
          </a:xfrm>
          <a:prstGeom prst="rect">
            <a:avLst/>
          </a:prstGeom>
        </p:spPr>
      </p:pic>
    </p:spTree>
    <p:extLst>
      <p:ext uri="{BB962C8B-B14F-4D97-AF65-F5344CB8AC3E}">
        <p14:creationId xmlns:p14="http://schemas.microsoft.com/office/powerpoint/2010/main" val="3063362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MSGC</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Content Placeholder 2">
            <a:extLst>
              <a:ext uri="{FF2B5EF4-FFF2-40B4-BE49-F238E27FC236}">
                <a16:creationId xmlns:a16="http://schemas.microsoft.com/office/drawing/2014/main" id="{2535658A-83AF-70A3-A93C-AD07DE0B2FDD}"/>
              </a:ext>
            </a:extLst>
          </p:cNvPr>
          <p:cNvSpPr txBox="1">
            <a:spLocks/>
          </p:cNvSpPr>
          <p:nvPr/>
        </p:nvSpPr>
        <p:spPr>
          <a:xfrm>
            <a:off x="228601" y="1371600"/>
            <a:ext cx="7238999" cy="4154984"/>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itchFamily="2" charset="2"/>
              <a:buChar char="§"/>
            </a:pPr>
            <a:r>
              <a:rPr lang="en-US" kern="0" dirty="0">
                <a:solidFill>
                  <a:srgbClr val="00329E"/>
                </a:solidFill>
                <a:latin typeface="Times New Roman" panose="02020603050405020304" pitchFamily="18" charset="0"/>
                <a:cs typeface="Times New Roman" panose="02020603050405020304" pitchFamily="18" charset="0"/>
              </a:rPr>
              <a:t>Cathode strips are arranged between the anode strips for an improved field quality and to improve the rate by </a:t>
            </a:r>
            <a:r>
              <a:rPr lang="en-US" b="1" kern="0" dirty="0">
                <a:solidFill>
                  <a:srgbClr val="00329E"/>
                </a:solidFill>
                <a:latin typeface="Times New Roman" panose="02020603050405020304" pitchFamily="18" charset="0"/>
                <a:cs typeface="Times New Roman" panose="02020603050405020304" pitchFamily="18" charset="0"/>
              </a:rPr>
              <a:t>fast removal of positive ions</a:t>
            </a:r>
          </a:p>
          <a:p>
            <a:pPr marL="742950" lvl="1" indent="-285750">
              <a:buFont typeface="Wingdings" pitchFamily="2" charset="2"/>
              <a:buChar char="§"/>
            </a:pPr>
            <a:r>
              <a:rPr lang="en-US" kern="0" dirty="0">
                <a:solidFill>
                  <a:sysClr val="windowText" lastClr="000000"/>
                </a:solidFill>
                <a:latin typeface="Times New Roman" panose="02020603050405020304" pitchFamily="18" charset="0"/>
                <a:cs typeface="Times New Roman" panose="02020603050405020304" pitchFamily="18" charset="0"/>
              </a:rPr>
              <a:t>Reduced dead time between signals</a:t>
            </a: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r>
              <a:rPr lang="en-US" kern="0" dirty="0">
                <a:solidFill>
                  <a:srgbClr val="00329E"/>
                </a:solidFill>
                <a:latin typeface="Times New Roman" panose="02020603050405020304" pitchFamily="18" charset="0"/>
                <a:cs typeface="Times New Roman" panose="02020603050405020304" pitchFamily="18" charset="0"/>
              </a:rPr>
              <a:t>Rate and spatial resolution improved </a:t>
            </a:r>
            <a:r>
              <a:rPr lang="en-US" kern="0" dirty="0" err="1">
                <a:solidFill>
                  <a:srgbClr val="00329E"/>
                </a:solidFill>
                <a:latin typeface="Times New Roman" panose="02020603050405020304" pitchFamily="18" charset="0"/>
                <a:cs typeface="Times New Roman" panose="02020603050405020304" pitchFamily="18" charset="0"/>
              </a:rPr>
              <a:t>w.r.t.</a:t>
            </a:r>
            <a:r>
              <a:rPr lang="en-US" kern="0" dirty="0">
                <a:solidFill>
                  <a:srgbClr val="00329E"/>
                </a:solidFill>
                <a:latin typeface="Times New Roman" panose="02020603050405020304" pitchFamily="18" charset="0"/>
                <a:cs typeface="Times New Roman" panose="02020603050405020304" pitchFamily="18" charset="0"/>
              </a:rPr>
              <a:t> MWPCs by more than an order of magnitude</a:t>
            </a:r>
          </a:p>
          <a:p>
            <a:pPr lvl="1"/>
            <a:r>
              <a:rPr lang="en-US" kern="0" dirty="0">
                <a:solidFill>
                  <a:sysClr val="windowText" lastClr="000000"/>
                </a:solidFill>
                <a:latin typeface="Times New Roman" panose="02020603050405020304" pitchFamily="18" charset="0"/>
                <a:cs typeface="Times New Roman" panose="02020603050405020304" pitchFamily="18" charset="0"/>
              </a:rPr>
              <a:t>Spatial resolution can be a few tens of microns</a:t>
            </a:r>
          </a:p>
          <a:p>
            <a:pPr marL="285750" indent="-285750">
              <a:buFont typeface="Wingdings" pitchFamily="2" charset="2"/>
              <a:buChar char="§"/>
            </a:pPr>
            <a:r>
              <a:rPr lang="en-US" kern="0" dirty="0">
                <a:solidFill>
                  <a:srgbClr val="00329E"/>
                </a:solidFill>
                <a:latin typeface="Times New Roman" panose="02020603050405020304" pitchFamily="18" charset="0"/>
                <a:cs typeface="Times New Roman" panose="02020603050405020304" pitchFamily="18" charset="0"/>
              </a:rPr>
              <a:t>Segmentation of the cathodes also possible to allow 2-dimensional readout</a:t>
            </a:r>
          </a:p>
        </p:txBody>
      </p:sp>
      <p:pic>
        <p:nvPicPr>
          <p:cNvPr id="6" name="Picture 7" descr="F:\wcameron\Detectors\Bitmaps\MGC2.gif">
            <a:extLst>
              <a:ext uri="{FF2B5EF4-FFF2-40B4-BE49-F238E27FC236}">
                <a16:creationId xmlns:a16="http://schemas.microsoft.com/office/drawing/2014/main" id="{48FFD7C1-FD17-7108-2178-2C42A5E50DE1}"/>
              </a:ext>
            </a:extLst>
          </p:cNvPr>
          <p:cNvPicPr>
            <a:picLocks noChangeAspect="1" noChangeArrowheads="1"/>
          </p:cNvPicPr>
          <p:nvPr/>
        </p:nvPicPr>
        <p:blipFill>
          <a:blip r:embed="rId2"/>
          <a:srcRect/>
          <a:stretch>
            <a:fillRect/>
          </a:stretch>
        </p:blipFill>
        <p:spPr bwMode="auto">
          <a:xfrm>
            <a:off x="609600" y="2362200"/>
            <a:ext cx="5867400" cy="1778000"/>
          </a:xfrm>
          <a:prstGeom prst="rect">
            <a:avLst/>
          </a:prstGeom>
          <a:noFill/>
        </p:spPr>
      </p:pic>
      <p:pic>
        <p:nvPicPr>
          <p:cNvPr id="10" name="Picture 9" descr="A graph of a graph showing the value of a number of objects&#10;&#10;Description automatically generated">
            <a:extLst>
              <a:ext uri="{FF2B5EF4-FFF2-40B4-BE49-F238E27FC236}">
                <a16:creationId xmlns:a16="http://schemas.microsoft.com/office/drawing/2014/main" id="{30606146-E1B1-6946-2447-07236F229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886" y="3196156"/>
            <a:ext cx="3882887" cy="2380628"/>
          </a:xfrm>
          <a:prstGeom prst="rect">
            <a:avLst/>
          </a:prstGeom>
        </p:spPr>
      </p:pic>
      <p:sp>
        <p:nvSpPr>
          <p:cNvPr id="12" name="TextBox 11">
            <a:extLst>
              <a:ext uri="{FF2B5EF4-FFF2-40B4-BE49-F238E27FC236}">
                <a16:creationId xmlns:a16="http://schemas.microsoft.com/office/drawing/2014/main" id="{A036E50B-44DF-ED09-44B7-5FFFFB1A9240}"/>
              </a:ext>
            </a:extLst>
          </p:cNvPr>
          <p:cNvSpPr txBox="1"/>
          <p:nvPr/>
        </p:nvSpPr>
        <p:spPr>
          <a:xfrm>
            <a:off x="7504043" y="2604869"/>
            <a:ext cx="4419601" cy="646331"/>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Close view of one of the first microstrip plates developed by Oed at the Institute Laue-Langevin. On an insulating substrate, thin metallic anode strips alternate with wider cathodes; the pitch is 200 </a:t>
            </a:r>
            <a:r>
              <a:rPr lang="en-US" sz="1200" dirty="0" err="1">
                <a:latin typeface="Times New Roman" panose="02020603050405020304" pitchFamily="18" charset="0"/>
                <a:cs typeface="Times New Roman" panose="02020603050405020304" pitchFamily="18" charset="0"/>
              </a:rPr>
              <a:t>μm</a:t>
            </a:r>
            <a:r>
              <a:rPr lang="en-US" sz="1200" dirty="0">
                <a:latin typeface="Times New Roman" panose="02020603050405020304" pitchFamily="18" charset="0"/>
                <a:cs typeface="Times New Roman" panose="02020603050405020304" pitchFamily="18" charset="0"/>
              </a:rPr>
              <a:t>. </a:t>
            </a:r>
          </a:p>
        </p:txBody>
      </p:sp>
      <p:pic>
        <p:nvPicPr>
          <p:cNvPr id="14" name="Picture 13" descr="A close-up of a greyscale shot of a row of rectangular objects&#10;&#10;Description automatically generated">
            <a:extLst>
              <a:ext uri="{FF2B5EF4-FFF2-40B4-BE49-F238E27FC236}">
                <a16:creationId xmlns:a16="http://schemas.microsoft.com/office/drawing/2014/main" id="{9F08CFDA-D502-5E42-DE4F-8A010E639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40932"/>
            <a:ext cx="2819400" cy="2393211"/>
          </a:xfrm>
          <a:prstGeom prst="rect">
            <a:avLst/>
          </a:prstGeom>
        </p:spPr>
      </p:pic>
      <p:sp>
        <p:nvSpPr>
          <p:cNvPr id="15" name="TextBox 14">
            <a:extLst>
              <a:ext uri="{FF2B5EF4-FFF2-40B4-BE49-F238E27FC236}">
                <a16:creationId xmlns:a16="http://schemas.microsoft.com/office/drawing/2014/main" id="{BF394B7B-95BD-D00E-C23A-79D2831CEF67}"/>
              </a:ext>
            </a:extLst>
          </p:cNvPr>
          <p:cNvSpPr txBox="1"/>
          <p:nvPr/>
        </p:nvSpPr>
        <p:spPr>
          <a:xfrm>
            <a:off x="7581899" y="5526584"/>
            <a:ext cx="4419601" cy="276999"/>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Rate Capability comparison for MWPC and MSGC </a:t>
            </a:r>
          </a:p>
        </p:txBody>
      </p:sp>
      <p:sp>
        <p:nvSpPr>
          <p:cNvPr id="7" name="Slide Number Placeholder 6">
            <a:extLst>
              <a:ext uri="{FF2B5EF4-FFF2-40B4-BE49-F238E27FC236}">
                <a16:creationId xmlns:a16="http://schemas.microsoft.com/office/drawing/2014/main" id="{6682BDB2-D00F-A82C-90FE-982899BD5E33}"/>
              </a:ext>
            </a:extLst>
          </p:cNvPr>
          <p:cNvSpPr>
            <a:spLocks noGrp="1"/>
          </p:cNvSpPr>
          <p:nvPr>
            <p:ph type="sldNum" sz="quarter" idx="7"/>
          </p:nvPr>
        </p:nvSpPr>
        <p:spPr/>
        <p:txBody>
          <a:bodyPr/>
          <a:lstStyle/>
          <a:p>
            <a:pPr marL="38100">
              <a:lnSpc>
                <a:spcPct val="100000"/>
              </a:lnSpc>
            </a:pPr>
            <a:fld id="{81D60167-4931-47E6-BA6A-407CBD079E47}" type="slidenum">
              <a:rPr lang="en-US" spc="-5" smtClean="0"/>
              <a:t>6</a:t>
            </a:fld>
            <a:endParaRPr lang="en-US" spc="-5" dirty="0"/>
          </a:p>
        </p:txBody>
      </p:sp>
    </p:spTree>
    <p:extLst>
      <p:ext uri="{BB962C8B-B14F-4D97-AF65-F5344CB8AC3E}">
        <p14:creationId xmlns:p14="http://schemas.microsoft.com/office/powerpoint/2010/main" val="2156919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44692" y="6224727"/>
            <a:ext cx="110363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339F"/>
                </a:solidFill>
                <a:latin typeface="Arial MT"/>
                <a:cs typeface="Arial MT"/>
              </a:rPr>
              <a:t>h</a:t>
            </a:r>
            <a:r>
              <a:rPr sz="1800" spc="-15" dirty="0">
                <a:solidFill>
                  <a:srgbClr val="00339F"/>
                </a:solidFill>
                <a:latin typeface="Arial MT"/>
                <a:cs typeface="Arial MT"/>
              </a:rPr>
              <a:t>o</a:t>
            </a:r>
            <a:r>
              <a:rPr sz="1800" dirty="0">
                <a:solidFill>
                  <a:srgbClr val="00339F"/>
                </a:solidFill>
                <a:latin typeface="Arial MT"/>
                <a:cs typeface="Arial MT"/>
              </a:rPr>
              <a:t>me.c</a:t>
            </a:r>
            <a:r>
              <a:rPr sz="1800" spc="-15" dirty="0">
                <a:solidFill>
                  <a:srgbClr val="00339F"/>
                </a:solidFill>
                <a:latin typeface="Arial MT"/>
                <a:cs typeface="Arial MT"/>
              </a:rPr>
              <a:t>e</a:t>
            </a:r>
            <a:r>
              <a:rPr sz="1800" spc="-5" dirty="0">
                <a:solidFill>
                  <a:srgbClr val="00339F"/>
                </a:solidFill>
                <a:latin typeface="Arial MT"/>
                <a:cs typeface="Arial MT"/>
              </a:rPr>
              <a:t>rn</a:t>
            </a:r>
            <a:endParaRPr sz="1800">
              <a:latin typeface="Arial MT"/>
              <a:cs typeface="Arial MT"/>
            </a:endParaRPr>
          </a:p>
        </p:txBody>
      </p:sp>
      <p:sp>
        <p:nvSpPr>
          <p:cNvPr id="3" name="object 3"/>
          <p:cNvSpPr/>
          <p:nvPr/>
        </p:nvSpPr>
        <p:spPr>
          <a:xfrm>
            <a:off x="5105400" y="2133600"/>
            <a:ext cx="1727200" cy="1714500"/>
          </a:xfrm>
          <a:custGeom>
            <a:avLst/>
            <a:gdLst/>
            <a:ahLst/>
            <a:cxnLst/>
            <a:rect l="l" t="t" r="r" b="b"/>
            <a:pathLst>
              <a:path w="1727200" h="1714500">
                <a:moveTo>
                  <a:pt x="1726732" y="0"/>
                </a:moveTo>
                <a:lnTo>
                  <a:pt x="0" y="0"/>
                </a:lnTo>
                <a:lnTo>
                  <a:pt x="0" y="1714500"/>
                </a:lnTo>
                <a:lnTo>
                  <a:pt x="514651" y="1714500"/>
                </a:lnTo>
                <a:lnTo>
                  <a:pt x="806516" y="1409700"/>
                </a:lnTo>
                <a:lnTo>
                  <a:pt x="772624" y="1409700"/>
                </a:lnTo>
                <a:lnTo>
                  <a:pt x="724056" y="1397000"/>
                </a:lnTo>
                <a:lnTo>
                  <a:pt x="676857" y="1371600"/>
                </a:lnTo>
                <a:lnTo>
                  <a:pt x="661829" y="1358900"/>
                </a:lnTo>
                <a:lnTo>
                  <a:pt x="333168" y="1358900"/>
                </a:lnTo>
                <a:lnTo>
                  <a:pt x="300757" y="1244600"/>
                </a:lnTo>
                <a:lnTo>
                  <a:pt x="268629" y="1130300"/>
                </a:lnTo>
                <a:lnTo>
                  <a:pt x="233340" y="1016000"/>
                </a:lnTo>
                <a:lnTo>
                  <a:pt x="217508" y="952500"/>
                </a:lnTo>
                <a:lnTo>
                  <a:pt x="203909" y="901700"/>
                </a:lnTo>
                <a:lnTo>
                  <a:pt x="192830" y="850900"/>
                </a:lnTo>
                <a:lnTo>
                  <a:pt x="184559" y="800100"/>
                </a:lnTo>
                <a:lnTo>
                  <a:pt x="179385" y="762000"/>
                </a:lnTo>
                <a:lnTo>
                  <a:pt x="177596" y="723900"/>
                </a:lnTo>
                <a:lnTo>
                  <a:pt x="179791" y="673100"/>
                </a:lnTo>
                <a:lnTo>
                  <a:pt x="185845" y="622300"/>
                </a:lnTo>
                <a:lnTo>
                  <a:pt x="195607" y="584200"/>
                </a:lnTo>
                <a:lnTo>
                  <a:pt x="208926" y="533400"/>
                </a:lnTo>
                <a:lnTo>
                  <a:pt x="225651" y="495300"/>
                </a:lnTo>
                <a:lnTo>
                  <a:pt x="245631" y="457200"/>
                </a:lnTo>
                <a:lnTo>
                  <a:pt x="268717" y="419100"/>
                </a:lnTo>
                <a:lnTo>
                  <a:pt x="294757" y="381000"/>
                </a:lnTo>
                <a:lnTo>
                  <a:pt x="323600" y="342900"/>
                </a:lnTo>
                <a:lnTo>
                  <a:pt x="355096" y="317500"/>
                </a:lnTo>
                <a:lnTo>
                  <a:pt x="389094" y="279400"/>
                </a:lnTo>
                <a:lnTo>
                  <a:pt x="425443" y="254000"/>
                </a:lnTo>
                <a:lnTo>
                  <a:pt x="463992" y="228600"/>
                </a:lnTo>
                <a:lnTo>
                  <a:pt x="504592" y="215900"/>
                </a:lnTo>
                <a:lnTo>
                  <a:pt x="547091" y="203200"/>
                </a:lnTo>
                <a:lnTo>
                  <a:pt x="591338" y="177800"/>
                </a:lnTo>
                <a:lnTo>
                  <a:pt x="637182" y="177800"/>
                </a:lnTo>
                <a:lnTo>
                  <a:pt x="684474" y="165100"/>
                </a:lnTo>
                <a:lnTo>
                  <a:pt x="1726732" y="165100"/>
                </a:lnTo>
                <a:lnTo>
                  <a:pt x="1726732" y="0"/>
                </a:lnTo>
                <a:close/>
              </a:path>
              <a:path w="1727200" h="1714500">
                <a:moveTo>
                  <a:pt x="1278207" y="736600"/>
                </a:moveTo>
                <a:lnTo>
                  <a:pt x="1276911" y="736600"/>
                </a:lnTo>
                <a:lnTo>
                  <a:pt x="1272715" y="800100"/>
                </a:lnTo>
                <a:lnTo>
                  <a:pt x="1259767" y="863600"/>
                </a:lnTo>
                <a:lnTo>
                  <a:pt x="1241419" y="927100"/>
                </a:lnTo>
                <a:lnTo>
                  <a:pt x="1221019" y="965200"/>
                </a:lnTo>
                <a:lnTo>
                  <a:pt x="1201918" y="1003300"/>
                </a:lnTo>
                <a:lnTo>
                  <a:pt x="1187465" y="1028700"/>
                </a:lnTo>
                <a:lnTo>
                  <a:pt x="1172548" y="1041400"/>
                </a:lnTo>
                <a:lnTo>
                  <a:pt x="1150601" y="1079500"/>
                </a:lnTo>
                <a:lnTo>
                  <a:pt x="1120813" y="1117600"/>
                </a:lnTo>
                <a:lnTo>
                  <a:pt x="1082377" y="1155700"/>
                </a:lnTo>
                <a:lnTo>
                  <a:pt x="1034484" y="1206500"/>
                </a:lnTo>
                <a:lnTo>
                  <a:pt x="1007187" y="1231900"/>
                </a:lnTo>
                <a:lnTo>
                  <a:pt x="973892" y="1270000"/>
                </a:lnTo>
                <a:lnTo>
                  <a:pt x="894206" y="1358900"/>
                </a:lnTo>
                <a:lnTo>
                  <a:pt x="805222" y="1447800"/>
                </a:lnTo>
                <a:lnTo>
                  <a:pt x="716738" y="1549400"/>
                </a:lnTo>
                <a:lnTo>
                  <a:pt x="675744" y="1587500"/>
                </a:lnTo>
                <a:lnTo>
                  <a:pt x="638549" y="1625600"/>
                </a:lnTo>
                <a:lnTo>
                  <a:pt x="606376" y="1663700"/>
                </a:lnTo>
                <a:lnTo>
                  <a:pt x="580450" y="1689100"/>
                </a:lnTo>
                <a:lnTo>
                  <a:pt x="561997" y="1714500"/>
                </a:lnTo>
                <a:lnTo>
                  <a:pt x="1494687" y="1714500"/>
                </a:lnTo>
                <a:lnTo>
                  <a:pt x="1435647" y="1447800"/>
                </a:lnTo>
                <a:lnTo>
                  <a:pt x="884698" y="1447800"/>
                </a:lnTo>
                <a:lnTo>
                  <a:pt x="854297" y="1435100"/>
                </a:lnTo>
                <a:lnTo>
                  <a:pt x="860876" y="1435100"/>
                </a:lnTo>
                <a:lnTo>
                  <a:pt x="873070" y="1422400"/>
                </a:lnTo>
                <a:lnTo>
                  <a:pt x="878930" y="1409700"/>
                </a:lnTo>
                <a:lnTo>
                  <a:pt x="1071732" y="1409700"/>
                </a:lnTo>
                <a:lnTo>
                  <a:pt x="1121195" y="1397000"/>
                </a:lnTo>
                <a:lnTo>
                  <a:pt x="1168450" y="1384300"/>
                </a:lnTo>
                <a:lnTo>
                  <a:pt x="1213273" y="1358900"/>
                </a:lnTo>
                <a:lnTo>
                  <a:pt x="1255440" y="1333500"/>
                </a:lnTo>
                <a:lnTo>
                  <a:pt x="1294727" y="1308100"/>
                </a:lnTo>
                <a:lnTo>
                  <a:pt x="1330911" y="1270000"/>
                </a:lnTo>
                <a:lnTo>
                  <a:pt x="1363766" y="1231900"/>
                </a:lnTo>
                <a:lnTo>
                  <a:pt x="1387853" y="1231900"/>
                </a:lnTo>
                <a:lnTo>
                  <a:pt x="1278207" y="736600"/>
                </a:lnTo>
                <a:close/>
              </a:path>
              <a:path w="1727200" h="1714500">
                <a:moveTo>
                  <a:pt x="1222783" y="419100"/>
                </a:moveTo>
                <a:lnTo>
                  <a:pt x="1174654" y="419100"/>
                </a:lnTo>
                <a:lnTo>
                  <a:pt x="1187637" y="431800"/>
                </a:lnTo>
                <a:lnTo>
                  <a:pt x="1201716" y="444500"/>
                </a:lnTo>
                <a:lnTo>
                  <a:pt x="1220932" y="469900"/>
                </a:lnTo>
                <a:lnTo>
                  <a:pt x="1239645" y="508000"/>
                </a:lnTo>
                <a:lnTo>
                  <a:pt x="1257784" y="558800"/>
                </a:lnTo>
                <a:lnTo>
                  <a:pt x="1275275" y="609600"/>
                </a:lnTo>
                <a:lnTo>
                  <a:pt x="1292045" y="673100"/>
                </a:lnTo>
                <a:lnTo>
                  <a:pt x="1308022" y="736600"/>
                </a:lnTo>
                <a:lnTo>
                  <a:pt x="1313859" y="774700"/>
                </a:lnTo>
                <a:lnTo>
                  <a:pt x="1321505" y="800100"/>
                </a:lnTo>
                <a:lnTo>
                  <a:pt x="1330747" y="850900"/>
                </a:lnTo>
                <a:lnTo>
                  <a:pt x="1341374" y="901700"/>
                </a:lnTo>
                <a:lnTo>
                  <a:pt x="1353170" y="952500"/>
                </a:lnTo>
                <a:lnTo>
                  <a:pt x="1365925" y="1003300"/>
                </a:lnTo>
                <a:lnTo>
                  <a:pt x="1379424" y="1066800"/>
                </a:lnTo>
                <a:lnTo>
                  <a:pt x="1393455" y="1130300"/>
                </a:lnTo>
                <a:lnTo>
                  <a:pt x="1422261" y="1257300"/>
                </a:lnTo>
                <a:lnTo>
                  <a:pt x="1450639" y="1384300"/>
                </a:lnTo>
                <a:lnTo>
                  <a:pt x="1476885" y="1498600"/>
                </a:lnTo>
                <a:lnTo>
                  <a:pt x="1499296" y="1600200"/>
                </a:lnTo>
                <a:lnTo>
                  <a:pt x="1516168" y="1676400"/>
                </a:lnTo>
                <a:lnTo>
                  <a:pt x="1521995" y="1701800"/>
                </a:lnTo>
                <a:lnTo>
                  <a:pt x="1525798" y="1714500"/>
                </a:lnTo>
                <a:lnTo>
                  <a:pt x="1726732" y="1714500"/>
                </a:lnTo>
                <a:lnTo>
                  <a:pt x="1726732" y="1193800"/>
                </a:lnTo>
                <a:lnTo>
                  <a:pt x="1432466" y="1193800"/>
                </a:lnTo>
                <a:lnTo>
                  <a:pt x="1423397" y="1155700"/>
                </a:lnTo>
                <a:lnTo>
                  <a:pt x="1451547" y="1092200"/>
                </a:lnTo>
                <a:lnTo>
                  <a:pt x="1469737" y="1041400"/>
                </a:lnTo>
                <a:lnTo>
                  <a:pt x="1480636" y="1003300"/>
                </a:lnTo>
                <a:lnTo>
                  <a:pt x="1486914" y="965200"/>
                </a:lnTo>
                <a:lnTo>
                  <a:pt x="1491641" y="927100"/>
                </a:lnTo>
                <a:lnTo>
                  <a:pt x="1492143" y="876300"/>
                </a:lnTo>
                <a:lnTo>
                  <a:pt x="1488331" y="825500"/>
                </a:lnTo>
                <a:lnTo>
                  <a:pt x="1480112" y="774700"/>
                </a:lnTo>
                <a:lnTo>
                  <a:pt x="1467397" y="736600"/>
                </a:lnTo>
                <a:lnTo>
                  <a:pt x="1450092" y="685800"/>
                </a:lnTo>
                <a:lnTo>
                  <a:pt x="1428109" y="635000"/>
                </a:lnTo>
                <a:lnTo>
                  <a:pt x="1401355" y="584200"/>
                </a:lnTo>
                <a:lnTo>
                  <a:pt x="1375958" y="546100"/>
                </a:lnTo>
                <a:lnTo>
                  <a:pt x="1347254" y="520700"/>
                </a:lnTo>
                <a:lnTo>
                  <a:pt x="1315406" y="482600"/>
                </a:lnTo>
                <a:lnTo>
                  <a:pt x="1280577" y="457200"/>
                </a:lnTo>
                <a:lnTo>
                  <a:pt x="1242932" y="431800"/>
                </a:lnTo>
                <a:lnTo>
                  <a:pt x="1222783" y="419100"/>
                </a:lnTo>
                <a:close/>
              </a:path>
              <a:path w="1727200" h="1714500">
                <a:moveTo>
                  <a:pt x="1387853" y="1231900"/>
                </a:moveTo>
                <a:lnTo>
                  <a:pt x="1363766" y="1231900"/>
                </a:lnTo>
                <a:lnTo>
                  <a:pt x="1371539" y="1270000"/>
                </a:lnTo>
                <a:lnTo>
                  <a:pt x="1338638" y="1308100"/>
                </a:lnTo>
                <a:lnTo>
                  <a:pt x="1302289" y="1333500"/>
                </a:lnTo>
                <a:lnTo>
                  <a:pt x="1262697" y="1358900"/>
                </a:lnTo>
                <a:lnTo>
                  <a:pt x="1220064" y="1384300"/>
                </a:lnTo>
                <a:lnTo>
                  <a:pt x="1174592" y="1409700"/>
                </a:lnTo>
                <a:lnTo>
                  <a:pt x="1126484" y="1422400"/>
                </a:lnTo>
                <a:lnTo>
                  <a:pt x="1075944" y="1435100"/>
                </a:lnTo>
                <a:lnTo>
                  <a:pt x="1023174" y="1447800"/>
                </a:lnTo>
                <a:lnTo>
                  <a:pt x="1435647" y="1447800"/>
                </a:lnTo>
                <a:lnTo>
                  <a:pt x="1387853" y="1231900"/>
                </a:lnTo>
                <a:close/>
              </a:path>
              <a:path w="1727200" h="1714500">
                <a:moveTo>
                  <a:pt x="1071732" y="1409700"/>
                </a:moveTo>
                <a:lnTo>
                  <a:pt x="899267" y="1409700"/>
                </a:lnTo>
                <a:lnTo>
                  <a:pt x="921062" y="1422400"/>
                </a:lnTo>
                <a:lnTo>
                  <a:pt x="1020286" y="1422400"/>
                </a:lnTo>
                <a:lnTo>
                  <a:pt x="1071732" y="1409700"/>
                </a:lnTo>
                <a:close/>
              </a:path>
              <a:path w="1727200" h="1714500">
                <a:moveTo>
                  <a:pt x="1025415" y="1181100"/>
                </a:moveTo>
                <a:lnTo>
                  <a:pt x="1024120" y="1181100"/>
                </a:lnTo>
                <a:lnTo>
                  <a:pt x="981507" y="1206500"/>
                </a:lnTo>
                <a:lnTo>
                  <a:pt x="935580" y="1231900"/>
                </a:lnTo>
                <a:lnTo>
                  <a:pt x="886701" y="1244600"/>
                </a:lnTo>
                <a:lnTo>
                  <a:pt x="835229" y="1257300"/>
                </a:lnTo>
                <a:lnTo>
                  <a:pt x="781525" y="1270000"/>
                </a:lnTo>
                <a:lnTo>
                  <a:pt x="592150" y="1270000"/>
                </a:lnTo>
                <a:lnTo>
                  <a:pt x="606688" y="1282700"/>
                </a:lnTo>
                <a:lnTo>
                  <a:pt x="641532" y="1308100"/>
                </a:lnTo>
                <a:lnTo>
                  <a:pt x="685124" y="1333500"/>
                </a:lnTo>
                <a:lnTo>
                  <a:pt x="736492" y="1358900"/>
                </a:lnTo>
                <a:lnTo>
                  <a:pt x="794666" y="1384300"/>
                </a:lnTo>
                <a:lnTo>
                  <a:pt x="789029" y="1397000"/>
                </a:lnTo>
                <a:lnTo>
                  <a:pt x="783639" y="1397000"/>
                </a:lnTo>
                <a:lnTo>
                  <a:pt x="778252" y="1409700"/>
                </a:lnTo>
                <a:lnTo>
                  <a:pt x="806516" y="1409700"/>
                </a:lnTo>
                <a:lnTo>
                  <a:pt x="1025415" y="1181100"/>
                </a:lnTo>
                <a:close/>
              </a:path>
              <a:path w="1727200" h="1714500">
                <a:moveTo>
                  <a:pt x="255382" y="990600"/>
                </a:moveTo>
                <a:lnTo>
                  <a:pt x="254086" y="990600"/>
                </a:lnTo>
                <a:lnTo>
                  <a:pt x="362983" y="1358900"/>
                </a:lnTo>
                <a:lnTo>
                  <a:pt x="661829" y="1358900"/>
                </a:lnTo>
                <a:lnTo>
                  <a:pt x="631774" y="1333500"/>
                </a:lnTo>
                <a:lnTo>
                  <a:pt x="589554" y="1295400"/>
                </a:lnTo>
                <a:lnTo>
                  <a:pt x="550944" y="1257300"/>
                </a:lnTo>
                <a:lnTo>
                  <a:pt x="624566" y="1257300"/>
                </a:lnTo>
                <a:lnTo>
                  <a:pt x="576042" y="1244600"/>
                </a:lnTo>
                <a:lnTo>
                  <a:pt x="529341" y="1231900"/>
                </a:lnTo>
                <a:lnTo>
                  <a:pt x="484746" y="1206500"/>
                </a:lnTo>
                <a:lnTo>
                  <a:pt x="442542" y="1181100"/>
                </a:lnTo>
                <a:lnTo>
                  <a:pt x="403011" y="1155700"/>
                </a:lnTo>
                <a:lnTo>
                  <a:pt x="366437" y="1130300"/>
                </a:lnTo>
                <a:lnTo>
                  <a:pt x="333103" y="1104900"/>
                </a:lnTo>
                <a:lnTo>
                  <a:pt x="303294" y="1066800"/>
                </a:lnTo>
                <a:lnTo>
                  <a:pt x="277292" y="1028700"/>
                </a:lnTo>
                <a:lnTo>
                  <a:pt x="255382" y="990600"/>
                </a:lnTo>
                <a:close/>
              </a:path>
              <a:path w="1727200" h="1714500">
                <a:moveTo>
                  <a:pt x="624566" y="1257300"/>
                </a:moveTo>
                <a:lnTo>
                  <a:pt x="550944" y="1257300"/>
                </a:lnTo>
                <a:lnTo>
                  <a:pt x="564034" y="1270000"/>
                </a:lnTo>
                <a:lnTo>
                  <a:pt x="674630" y="1270000"/>
                </a:lnTo>
                <a:lnTo>
                  <a:pt x="624566" y="1257300"/>
                </a:lnTo>
                <a:close/>
              </a:path>
              <a:path w="1727200" h="1714500">
                <a:moveTo>
                  <a:pt x="777283" y="1231900"/>
                </a:moveTo>
                <a:lnTo>
                  <a:pt x="682409" y="1231900"/>
                </a:lnTo>
                <a:lnTo>
                  <a:pt x="729853" y="1244600"/>
                </a:lnTo>
                <a:lnTo>
                  <a:pt x="777283" y="1231900"/>
                </a:lnTo>
                <a:close/>
              </a:path>
              <a:path w="1727200" h="1714500">
                <a:moveTo>
                  <a:pt x="832258" y="203200"/>
                </a:moveTo>
                <a:lnTo>
                  <a:pt x="636477" y="203200"/>
                </a:lnTo>
                <a:lnTo>
                  <a:pt x="548373" y="228600"/>
                </a:lnTo>
                <a:lnTo>
                  <a:pt x="506775" y="241300"/>
                </a:lnTo>
                <a:lnTo>
                  <a:pt x="467067" y="266700"/>
                </a:lnTo>
                <a:lnTo>
                  <a:pt x="429440" y="292100"/>
                </a:lnTo>
                <a:lnTo>
                  <a:pt x="394084" y="317500"/>
                </a:lnTo>
                <a:lnTo>
                  <a:pt x="361191" y="342900"/>
                </a:lnTo>
                <a:lnTo>
                  <a:pt x="330950" y="381000"/>
                </a:lnTo>
                <a:lnTo>
                  <a:pt x="303553" y="419100"/>
                </a:lnTo>
                <a:lnTo>
                  <a:pt x="279190" y="457200"/>
                </a:lnTo>
                <a:lnTo>
                  <a:pt x="258052" y="495300"/>
                </a:lnTo>
                <a:lnTo>
                  <a:pt x="240330" y="533400"/>
                </a:lnTo>
                <a:lnTo>
                  <a:pt x="226214" y="584200"/>
                </a:lnTo>
                <a:lnTo>
                  <a:pt x="215895" y="622300"/>
                </a:lnTo>
                <a:lnTo>
                  <a:pt x="209564" y="673100"/>
                </a:lnTo>
                <a:lnTo>
                  <a:pt x="207411" y="723900"/>
                </a:lnTo>
                <a:lnTo>
                  <a:pt x="209553" y="762000"/>
                </a:lnTo>
                <a:lnTo>
                  <a:pt x="215852" y="812800"/>
                </a:lnTo>
                <a:lnTo>
                  <a:pt x="226124" y="850900"/>
                </a:lnTo>
                <a:lnTo>
                  <a:pt x="240181" y="901700"/>
                </a:lnTo>
                <a:lnTo>
                  <a:pt x="257836" y="939800"/>
                </a:lnTo>
                <a:lnTo>
                  <a:pt x="278902" y="977900"/>
                </a:lnTo>
                <a:lnTo>
                  <a:pt x="303194" y="1016000"/>
                </a:lnTo>
                <a:lnTo>
                  <a:pt x="330524" y="1054100"/>
                </a:lnTo>
                <a:lnTo>
                  <a:pt x="360705" y="1092200"/>
                </a:lnTo>
                <a:lnTo>
                  <a:pt x="393551" y="1117600"/>
                </a:lnTo>
                <a:lnTo>
                  <a:pt x="428876" y="1143000"/>
                </a:lnTo>
                <a:lnTo>
                  <a:pt x="466491" y="1168400"/>
                </a:lnTo>
                <a:lnTo>
                  <a:pt x="506212" y="1193800"/>
                </a:lnTo>
                <a:lnTo>
                  <a:pt x="547851" y="1206500"/>
                </a:lnTo>
                <a:lnTo>
                  <a:pt x="591221" y="1219200"/>
                </a:lnTo>
                <a:lnTo>
                  <a:pt x="636136" y="1231900"/>
                </a:lnTo>
                <a:lnTo>
                  <a:pt x="823521" y="1231900"/>
                </a:lnTo>
                <a:lnTo>
                  <a:pt x="868382" y="1219200"/>
                </a:lnTo>
                <a:lnTo>
                  <a:pt x="911683" y="1206500"/>
                </a:lnTo>
                <a:lnTo>
                  <a:pt x="953239" y="1193800"/>
                </a:lnTo>
                <a:lnTo>
                  <a:pt x="992867" y="1168400"/>
                </a:lnTo>
                <a:lnTo>
                  <a:pt x="525015" y="1168400"/>
                </a:lnTo>
                <a:lnTo>
                  <a:pt x="510377" y="1155700"/>
                </a:lnTo>
                <a:lnTo>
                  <a:pt x="497314" y="1155700"/>
                </a:lnTo>
                <a:lnTo>
                  <a:pt x="485466" y="1143000"/>
                </a:lnTo>
                <a:lnTo>
                  <a:pt x="474471" y="1143000"/>
                </a:lnTo>
                <a:lnTo>
                  <a:pt x="454212" y="1092200"/>
                </a:lnTo>
                <a:lnTo>
                  <a:pt x="438437" y="1041400"/>
                </a:lnTo>
                <a:lnTo>
                  <a:pt x="426959" y="1003300"/>
                </a:lnTo>
                <a:lnTo>
                  <a:pt x="419587" y="952500"/>
                </a:lnTo>
                <a:lnTo>
                  <a:pt x="416136" y="901700"/>
                </a:lnTo>
                <a:lnTo>
                  <a:pt x="1218377" y="901700"/>
                </a:lnTo>
                <a:lnTo>
                  <a:pt x="1232366" y="850900"/>
                </a:lnTo>
                <a:lnTo>
                  <a:pt x="1239179" y="825500"/>
                </a:lnTo>
                <a:lnTo>
                  <a:pt x="426500" y="825500"/>
                </a:lnTo>
                <a:lnTo>
                  <a:pt x="376082" y="812800"/>
                </a:lnTo>
                <a:lnTo>
                  <a:pt x="337214" y="787400"/>
                </a:lnTo>
                <a:lnTo>
                  <a:pt x="312202" y="749300"/>
                </a:lnTo>
                <a:lnTo>
                  <a:pt x="303352" y="698500"/>
                </a:lnTo>
                <a:lnTo>
                  <a:pt x="312769" y="660400"/>
                </a:lnTo>
                <a:lnTo>
                  <a:pt x="338834" y="622300"/>
                </a:lnTo>
                <a:lnTo>
                  <a:pt x="378268" y="596900"/>
                </a:lnTo>
                <a:lnTo>
                  <a:pt x="427796" y="584200"/>
                </a:lnTo>
                <a:lnTo>
                  <a:pt x="1230609" y="584200"/>
                </a:lnTo>
                <a:lnTo>
                  <a:pt x="1223106" y="558800"/>
                </a:lnTo>
                <a:lnTo>
                  <a:pt x="1213226" y="533400"/>
                </a:lnTo>
                <a:lnTo>
                  <a:pt x="578168" y="533400"/>
                </a:lnTo>
                <a:lnTo>
                  <a:pt x="554831" y="508000"/>
                </a:lnTo>
                <a:lnTo>
                  <a:pt x="590181" y="482600"/>
                </a:lnTo>
                <a:lnTo>
                  <a:pt x="628668" y="444500"/>
                </a:lnTo>
                <a:lnTo>
                  <a:pt x="670067" y="419100"/>
                </a:lnTo>
                <a:lnTo>
                  <a:pt x="714155" y="393700"/>
                </a:lnTo>
                <a:lnTo>
                  <a:pt x="760707" y="368300"/>
                </a:lnTo>
                <a:lnTo>
                  <a:pt x="809499" y="355600"/>
                </a:lnTo>
                <a:lnTo>
                  <a:pt x="912910" y="330200"/>
                </a:lnTo>
                <a:lnTo>
                  <a:pt x="1562297" y="330200"/>
                </a:lnTo>
                <a:lnTo>
                  <a:pt x="1563498" y="317500"/>
                </a:lnTo>
                <a:lnTo>
                  <a:pt x="1085046" y="317500"/>
                </a:lnTo>
                <a:lnTo>
                  <a:pt x="1070909" y="304800"/>
                </a:lnTo>
                <a:lnTo>
                  <a:pt x="1056526" y="304800"/>
                </a:lnTo>
                <a:lnTo>
                  <a:pt x="1016662" y="279400"/>
                </a:lnTo>
                <a:lnTo>
                  <a:pt x="973962" y="254000"/>
                </a:lnTo>
                <a:lnTo>
                  <a:pt x="928768" y="228600"/>
                </a:lnTo>
                <a:lnTo>
                  <a:pt x="832258" y="203200"/>
                </a:lnTo>
                <a:close/>
              </a:path>
              <a:path w="1727200" h="1714500">
                <a:moveTo>
                  <a:pt x="1726732" y="304800"/>
                </a:moveTo>
                <a:lnTo>
                  <a:pt x="1593220" y="304800"/>
                </a:lnTo>
                <a:lnTo>
                  <a:pt x="1587873" y="355600"/>
                </a:lnTo>
                <a:lnTo>
                  <a:pt x="1574747" y="495300"/>
                </a:lnTo>
                <a:lnTo>
                  <a:pt x="1558218" y="660400"/>
                </a:lnTo>
                <a:lnTo>
                  <a:pt x="1542658" y="800100"/>
                </a:lnTo>
                <a:lnTo>
                  <a:pt x="1533562" y="876300"/>
                </a:lnTo>
                <a:lnTo>
                  <a:pt x="1523616" y="939800"/>
                </a:lnTo>
                <a:lnTo>
                  <a:pt x="1512576" y="990600"/>
                </a:lnTo>
                <a:lnTo>
                  <a:pt x="1500200" y="1041400"/>
                </a:lnTo>
                <a:lnTo>
                  <a:pt x="1486244" y="1079500"/>
                </a:lnTo>
                <a:lnTo>
                  <a:pt x="1470465" y="1117600"/>
                </a:lnTo>
                <a:lnTo>
                  <a:pt x="1452620" y="1155700"/>
                </a:lnTo>
                <a:lnTo>
                  <a:pt x="1432466" y="1193800"/>
                </a:lnTo>
                <a:lnTo>
                  <a:pt x="1726732" y="1193800"/>
                </a:lnTo>
                <a:lnTo>
                  <a:pt x="1726732" y="304800"/>
                </a:lnTo>
                <a:close/>
              </a:path>
              <a:path w="1727200" h="1714500">
                <a:moveTo>
                  <a:pt x="1218377" y="901700"/>
                </a:moveTo>
                <a:lnTo>
                  <a:pt x="447247" y="901700"/>
                </a:lnTo>
                <a:lnTo>
                  <a:pt x="451351" y="952500"/>
                </a:lnTo>
                <a:lnTo>
                  <a:pt x="459873" y="1003300"/>
                </a:lnTo>
                <a:lnTo>
                  <a:pt x="474119" y="1054100"/>
                </a:lnTo>
                <a:lnTo>
                  <a:pt x="495397" y="1104900"/>
                </a:lnTo>
                <a:lnTo>
                  <a:pt x="525015" y="1168400"/>
                </a:lnTo>
                <a:lnTo>
                  <a:pt x="992867" y="1168400"/>
                </a:lnTo>
                <a:lnTo>
                  <a:pt x="1030382" y="1143000"/>
                </a:lnTo>
                <a:lnTo>
                  <a:pt x="1065601" y="1117600"/>
                </a:lnTo>
                <a:lnTo>
                  <a:pt x="1098339" y="1092200"/>
                </a:lnTo>
                <a:lnTo>
                  <a:pt x="1128412" y="1054100"/>
                </a:lnTo>
                <a:lnTo>
                  <a:pt x="1155636" y="1016000"/>
                </a:lnTo>
                <a:lnTo>
                  <a:pt x="1179828" y="977900"/>
                </a:lnTo>
                <a:lnTo>
                  <a:pt x="1200803" y="939800"/>
                </a:lnTo>
                <a:lnTo>
                  <a:pt x="1218377" y="901700"/>
                </a:lnTo>
                <a:close/>
              </a:path>
              <a:path w="1727200" h="1714500">
                <a:moveTo>
                  <a:pt x="947630" y="647700"/>
                </a:moveTo>
                <a:lnTo>
                  <a:pt x="946881" y="660400"/>
                </a:lnTo>
                <a:lnTo>
                  <a:pt x="946496" y="673100"/>
                </a:lnTo>
                <a:lnTo>
                  <a:pt x="946354" y="685800"/>
                </a:lnTo>
                <a:lnTo>
                  <a:pt x="946334" y="711200"/>
                </a:lnTo>
                <a:lnTo>
                  <a:pt x="946759" y="736600"/>
                </a:lnTo>
                <a:lnTo>
                  <a:pt x="947792" y="762000"/>
                </a:lnTo>
                <a:lnTo>
                  <a:pt x="949067" y="787400"/>
                </a:lnTo>
                <a:lnTo>
                  <a:pt x="950221" y="812800"/>
                </a:lnTo>
                <a:lnTo>
                  <a:pt x="453902" y="812800"/>
                </a:lnTo>
                <a:lnTo>
                  <a:pt x="426500" y="825500"/>
                </a:lnTo>
                <a:lnTo>
                  <a:pt x="1108384" y="825500"/>
                </a:lnTo>
                <a:lnTo>
                  <a:pt x="1087805" y="800100"/>
                </a:lnTo>
                <a:lnTo>
                  <a:pt x="1049557" y="749300"/>
                </a:lnTo>
                <a:lnTo>
                  <a:pt x="1005523" y="711200"/>
                </a:lnTo>
                <a:lnTo>
                  <a:pt x="967587" y="673100"/>
                </a:lnTo>
                <a:lnTo>
                  <a:pt x="947630" y="647700"/>
                </a:lnTo>
                <a:close/>
              </a:path>
              <a:path w="1727200" h="1714500">
                <a:moveTo>
                  <a:pt x="1230609" y="584200"/>
                </a:moveTo>
                <a:lnTo>
                  <a:pt x="427796" y="584200"/>
                </a:lnTo>
                <a:lnTo>
                  <a:pt x="448882" y="596900"/>
                </a:lnTo>
                <a:lnTo>
                  <a:pt x="1121339" y="596900"/>
                </a:lnTo>
                <a:lnTo>
                  <a:pt x="1119639" y="622300"/>
                </a:lnTo>
                <a:lnTo>
                  <a:pt x="1118424" y="660400"/>
                </a:lnTo>
                <a:lnTo>
                  <a:pt x="1117696" y="698500"/>
                </a:lnTo>
                <a:lnTo>
                  <a:pt x="1117615" y="711200"/>
                </a:lnTo>
                <a:lnTo>
                  <a:pt x="1117554" y="749300"/>
                </a:lnTo>
                <a:lnTo>
                  <a:pt x="1117655" y="762000"/>
                </a:lnTo>
                <a:lnTo>
                  <a:pt x="1118100" y="787400"/>
                </a:lnTo>
                <a:lnTo>
                  <a:pt x="1118546" y="800100"/>
                </a:lnTo>
                <a:lnTo>
                  <a:pt x="1118748" y="825500"/>
                </a:lnTo>
                <a:lnTo>
                  <a:pt x="1239179" y="825500"/>
                </a:lnTo>
                <a:lnTo>
                  <a:pt x="1242586" y="812800"/>
                </a:lnTo>
                <a:lnTo>
                  <a:pt x="1248853" y="762000"/>
                </a:lnTo>
                <a:lnTo>
                  <a:pt x="1250982" y="723900"/>
                </a:lnTo>
                <a:lnTo>
                  <a:pt x="1247645" y="660400"/>
                </a:lnTo>
                <a:lnTo>
                  <a:pt x="1238113" y="609600"/>
                </a:lnTo>
                <a:lnTo>
                  <a:pt x="1230609" y="584200"/>
                </a:lnTo>
                <a:close/>
              </a:path>
              <a:path w="1727200" h="1714500">
                <a:moveTo>
                  <a:pt x="1562297" y="330200"/>
                </a:moveTo>
                <a:lnTo>
                  <a:pt x="1067967" y="330200"/>
                </a:lnTo>
                <a:lnTo>
                  <a:pt x="1162817" y="355600"/>
                </a:lnTo>
                <a:lnTo>
                  <a:pt x="1207551" y="381000"/>
                </a:lnTo>
                <a:lnTo>
                  <a:pt x="1250262" y="406400"/>
                </a:lnTo>
                <a:lnTo>
                  <a:pt x="1290781" y="431800"/>
                </a:lnTo>
                <a:lnTo>
                  <a:pt x="1328936" y="457200"/>
                </a:lnTo>
                <a:lnTo>
                  <a:pt x="1364555" y="495300"/>
                </a:lnTo>
                <a:lnTo>
                  <a:pt x="1397468" y="533400"/>
                </a:lnTo>
                <a:lnTo>
                  <a:pt x="1426725" y="571500"/>
                </a:lnTo>
                <a:lnTo>
                  <a:pt x="1453067" y="622300"/>
                </a:lnTo>
                <a:lnTo>
                  <a:pt x="1475735" y="673100"/>
                </a:lnTo>
                <a:lnTo>
                  <a:pt x="1493975" y="723900"/>
                </a:lnTo>
                <a:lnTo>
                  <a:pt x="1507028" y="774700"/>
                </a:lnTo>
                <a:lnTo>
                  <a:pt x="1514138" y="825500"/>
                </a:lnTo>
                <a:lnTo>
                  <a:pt x="1515434" y="825500"/>
                </a:lnTo>
                <a:lnTo>
                  <a:pt x="1562297" y="330200"/>
                </a:lnTo>
                <a:close/>
              </a:path>
              <a:path w="1727200" h="1714500">
                <a:moveTo>
                  <a:pt x="543656" y="774700"/>
                </a:moveTo>
                <a:lnTo>
                  <a:pt x="505582" y="774700"/>
                </a:lnTo>
                <a:lnTo>
                  <a:pt x="500382" y="800100"/>
                </a:lnTo>
                <a:lnTo>
                  <a:pt x="491209" y="800100"/>
                </a:lnTo>
                <a:lnTo>
                  <a:pt x="475594" y="812800"/>
                </a:lnTo>
                <a:lnTo>
                  <a:pt x="541875" y="812800"/>
                </a:lnTo>
                <a:lnTo>
                  <a:pt x="542826" y="800100"/>
                </a:lnTo>
                <a:lnTo>
                  <a:pt x="543656" y="774700"/>
                </a:lnTo>
                <a:close/>
              </a:path>
              <a:path w="1727200" h="1714500">
                <a:moveTo>
                  <a:pt x="723429" y="787400"/>
                </a:moveTo>
                <a:lnTo>
                  <a:pt x="681883" y="787400"/>
                </a:lnTo>
                <a:lnTo>
                  <a:pt x="681883" y="812800"/>
                </a:lnTo>
                <a:lnTo>
                  <a:pt x="722063" y="812800"/>
                </a:lnTo>
                <a:lnTo>
                  <a:pt x="723014" y="800100"/>
                </a:lnTo>
                <a:lnTo>
                  <a:pt x="723429" y="787400"/>
                </a:lnTo>
                <a:close/>
              </a:path>
              <a:path w="1727200" h="1714500">
                <a:moveTo>
                  <a:pt x="771329" y="711200"/>
                </a:moveTo>
                <a:lnTo>
                  <a:pt x="754469" y="711200"/>
                </a:lnTo>
                <a:lnTo>
                  <a:pt x="754469" y="736600"/>
                </a:lnTo>
                <a:lnTo>
                  <a:pt x="754692" y="749300"/>
                </a:lnTo>
                <a:lnTo>
                  <a:pt x="755279" y="774700"/>
                </a:lnTo>
                <a:lnTo>
                  <a:pt x="756109" y="800100"/>
                </a:lnTo>
                <a:lnTo>
                  <a:pt x="757060" y="812800"/>
                </a:lnTo>
                <a:lnTo>
                  <a:pt x="853001" y="812800"/>
                </a:lnTo>
                <a:lnTo>
                  <a:pt x="838595" y="800100"/>
                </a:lnTo>
                <a:lnTo>
                  <a:pt x="817509" y="762000"/>
                </a:lnTo>
                <a:lnTo>
                  <a:pt x="793751" y="736600"/>
                </a:lnTo>
                <a:lnTo>
                  <a:pt x="771329" y="711200"/>
                </a:lnTo>
                <a:close/>
              </a:path>
              <a:path w="1727200" h="1714500">
                <a:moveTo>
                  <a:pt x="924292" y="596900"/>
                </a:moveTo>
                <a:lnTo>
                  <a:pt x="825550" y="596900"/>
                </a:lnTo>
                <a:lnTo>
                  <a:pt x="848294" y="609600"/>
                </a:lnTo>
                <a:lnTo>
                  <a:pt x="863990" y="622300"/>
                </a:lnTo>
                <a:lnTo>
                  <a:pt x="869844" y="647700"/>
                </a:lnTo>
                <a:lnTo>
                  <a:pt x="862573" y="673100"/>
                </a:lnTo>
                <a:lnTo>
                  <a:pt x="844731" y="685800"/>
                </a:lnTo>
                <a:lnTo>
                  <a:pt x="822270" y="698500"/>
                </a:lnTo>
                <a:lnTo>
                  <a:pt x="801144" y="711200"/>
                </a:lnTo>
                <a:lnTo>
                  <a:pt x="820087" y="723900"/>
                </a:lnTo>
                <a:lnTo>
                  <a:pt x="846683" y="762000"/>
                </a:lnTo>
                <a:lnTo>
                  <a:pt x="873519" y="787400"/>
                </a:lnTo>
                <a:lnTo>
                  <a:pt x="893181" y="812800"/>
                </a:lnTo>
                <a:lnTo>
                  <a:pt x="922997" y="812800"/>
                </a:lnTo>
                <a:lnTo>
                  <a:pt x="924495" y="787400"/>
                </a:lnTo>
                <a:lnTo>
                  <a:pt x="925264" y="749300"/>
                </a:lnTo>
                <a:lnTo>
                  <a:pt x="925453" y="723900"/>
                </a:lnTo>
                <a:lnTo>
                  <a:pt x="925574" y="685800"/>
                </a:lnTo>
                <a:lnTo>
                  <a:pt x="925497" y="635000"/>
                </a:lnTo>
                <a:lnTo>
                  <a:pt x="925426" y="622300"/>
                </a:lnTo>
                <a:lnTo>
                  <a:pt x="925041" y="609600"/>
                </a:lnTo>
                <a:lnTo>
                  <a:pt x="924292" y="596900"/>
                </a:lnTo>
                <a:close/>
              </a:path>
              <a:path w="1727200" h="1714500">
                <a:moveTo>
                  <a:pt x="467658" y="609600"/>
                </a:moveTo>
                <a:lnTo>
                  <a:pt x="395020" y="609600"/>
                </a:lnTo>
                <a:lnTo>
                  <a:pt x="366218" y="635000"/>
                </a:lnTo>
                <a:lnTo>
                  <a:pt x="345195" y="660400"/>
                </a:lnTo>
                <a:lnTo>
                  <a:pt x="337054" y="698500"/>
                </a:lnTo>
                <a:lnTo>
                  <a:pt x="345420" y="749300"/>
                </a:lnTo>
                <a:lnTo>
                  <a:pt x="367034" y="774700"/>
                </a:lnTo>
                <a:lnTo>
                  <a:pt x="396667" y="800100"/>
                </a:lnTo>
                <a:lnTo>
                  <a:pt x="455421" y="800100"/>
                </a:lnTo>
                <a:lnTo>
                  <a:pt x="475434" y="787400"/>
                </a:lnTo>
                <a:lnTo>
                  <a:pt x="491075" y="787400"/>
                </a:lnTo>
                <a:lnTo>
                  <a:pt x="504286" y="774700"/>
                </a:lnTo>
                <a:lnTo>
                  <a:pt x="543656" y="774700"/>
                </a:lnTo>
                <a:lnTo>
                  <a:pt x="544243" y="749300"/>
                </a:lnTo>
                <a:lnTo>
                  <a:pt x="544466" y="736600"/>
                </a:lnTo>
                <a:lnTo>
                  <a:pt x="544466" y="673100"/>
                </a:lnTo>
                <a:lnTo>
                  <a:pt x="544243" y="660400"/>
                </a:lnTo>
                <a:lnTo>
                  <a:pt x="543656" y="635000"/>
                </a:lnTo>
                <a:lnTo>
                  <a:pt x="495200" y="635000"/>
                </a:lnTo>
                <a:lnTo>
                  <a:pt x="483011" y="622300"/>
                </a:lnTo>
                <a:lnTo>
                  <a:pt x="467658" y="609600"/>
                </a:lnTo>
                <a:close/>
              </a:path>
              <a:path w="1727200" h="1714500">
                <a:moveTo>
                  <a:pt x="722063" y="596900"/>
                </a:moveTo>
                <a:lnTo>
                  <a:pt x="677996" y="596900"/>
                </a:lnTo>
                <a:lnTo>
                  <a:pt x="677996" y="609600"/>
                </a:lnTo>
                <a:lnTo>
                  <a:pt x="576873" y="609600"/>
                </a:lnTo>
                <a:lnTo>
                  <a:pt x="575739" y="647700"/>
                </a:lnTo>
                <a:lnTo>
                  <a:pt x="575668" y="660400"/>
                </a:lnTo>
                <a:lnTo>
                  <a:pt x="575577" y="685800"/>
                </a:lnTo>
                <a:lnTo>
                  <a:pt x="657250" y="685800"/>
                </a:lnTo>
                <a:lnTo>
                  <a:pt x="655954" y="698500"/>
                </a:lnTo>
                <a:lnTo>
                  <a:pt x="657250" y="711200"/>
                </a:lnTo>
                <a:lnTo>
                  <a:pt x="575577" y="711200"/>
                </a:lnTo>
                <a:lnTo>
                  <a:pt x="575577" y="800100"/>
                </a:lnTo>
                <a:lnTo>
                  <a:pt x="659438" y="800100"/>
                </a:lnTo>
                <a:lnTo>
                  <a:pt x="681883" y="787400"/>
                </a:lnTo>
                <a:lnTo>
                  <a:pt x="723429" y="787400"/>
                </a:lnTo>
                <a:lnTo>
                  <a:pt x="723844" y="774700"/>
                </a:lnTo>
                <a:lnTo>
                  <a:pt x="724431" y="749300"/>
                </a:lnTo>
                <a:lnTo>
                  <a:pt x="724654" y="736600"/>
                </a:lnTo>
                <a:lnTo>
                  <a:pt x="724654" y="673100"/>
                </a:lnTo>
                <a:lnTo>
                  <a:pt x="724431" y="660400"/>
                </a:lnTo>
                <a:lnTo>
                  <a:pt x="723844" y="635000"/>
                </a:lnTo>
                <a:lnTo>
                  <a:pt x="723014" y="609600"/>
                </a:lnTo>
                <a:lnTo>
                  <a:pt x="722063" y="596900"/>
                </a:lnTo>
                <a:close/>
              </a:path>
              <a:path w="1727200" h="1714500">
                <a:moveTo>
                  <a:pt x="1092820" y="596900"/>
                </a:moveTo>
                <a:lnTo>
                  <a:pt x="935969" y="596900"/>
                </a:lnTo>
                <a:lnTo>
                  <a:pt x="956542" y="609600"/>
                </a:lnTo>
                <a:lnTo>
                  <a:pt x="994788" y="647700"/>
                </a:lnTo>
                <a:lnTo>
                  <a:pt x="1038821" y="698500"/>
                </a:lnTo>
                <a:lnTo>
                  <a:pt x="1076756" y="736600"/>
                </a:lnTo>
                <a:lnTo>
                  <a:pt x="1096706" y="762000"/>
                </a:lnTo>
                <a:lnTo>
                  <a:pt x="1096706" y="698500"/>
                </a:lnTo>
                <a:lnTo>
                  <a:pt x="1096281" y="673100"/>
                </a:lnTo>
                <a:lnTo>
                  <a:pt x="1095249" y="647700"/>
                </a:lnTo>
                <a:lnTo>
                  <a:pt x="1093973" y="622300"/>
                </a:lnTo>
                <a:lnTo>
                  <a:pt x="1092820" y="596900"/>
                </a:lnTo>
                <a:close/>
              </a:path>
              <a:path w="1727200" h="1714500">
                <a:moveTo>
                  <a:pt x="821720" y="609600"/>
                </a:moveTo>
                <a:lnTo>
                  <a:pt x="755765" y="609600"/>
                </a:lnTo>
                <a:lnTo>
                  <a:pt x="755562" y="622300"/>
                </a:lnTo>
                <a:lnTo>
                  <a:pt x="754671" y="660400"/>
                </a:lnTo>
                <a:lnTo>
                  <a:pt x="754469" y="673100"/>
                </a:lnTo>
                <a:lnTo>
                  <a:pt x="754469" y="698500"/>
                </a:lnTo>
                <a:lnTo>
                  <a:pt x="797172" y="698500"/>
                </a:lnTo>
                <a:lnTo>
                  <a:pt x="817345" y="685800"/>
                </a:lnTo>
                <a:lnTo>
                  <a:pt x="832657" y="673100"/>
                </a:lnTo>
                <a:lnTo>
                  <a:pt x="838733" y="647700"/>
                </a:lnTo>
                <a:lnTo>
                  <a:pt x="833932" y="622300"/>
                </a:lnTo>
                <a:lnTo>
                  <a:pt x="821720" y="609600"/>
                </a:lnTo>
                <a:close/>
              </a:path>
              <a:path w="1727200" h="1714500">
                <a:moveTo>
                  <a:pt x="541875" y="596900"/>
                </a:moveTo>
                <a:lnTo>
                  <a:pt x="489597" y="596900"/>
                </a:lnTo>
                <a:lnTo>
                  <a:pt x="505582" y="609600"/>
                </a:lnTo>
                <a:lnTo>
                  <a:pt x="502907" y="609600"/>
                </a:lnTo>
                <a:lnTo>
                  <a:pt x="500715" y="622300"/>
                </a:lnTo>
                <a:lnTo>
                  <a:pt x="499008" y="622300"/>
                </a:lnTo>
                <a:lnTo>
                  <a:pt x="497791" y="635000"/>
                </a:lnTo>
                <a:lnTo>
                  <a:pt x="543656" y="635000"/>
                </a:lnTo>
                <a:lnTo>
                  <a:pt x="542826" y="609600"/>
                </a:lnTo>
                <a:lnTo>
                  <a:pt x="541875" y="596900"/>
                </a:lnTo>
                <a:close/>
              </a:path>
              <a:path w="1727200" h="1714500">
                <a:moveTo>
                  <a:pt x="1018187" y="355600"/>
                </a:moveTo>
                <a:lnTo>
                  <a:pt x="915544" y="355600"/>
                </a:lnTo>
                <a:lnTo>
                  <a:pt x="817565" y="381000"/>
                </a:lnTo>
                <a:lnTo>
                  <a:pt x="771505" y="393700"/>
                </a:lnTo>
                <a:lnTo>
                  <a:pt x="727653" y="419100"/>
                </a:lnTo>
                <a:lnTo>
                  <a:pt x="686203" y="444500"/>
                </a:lnTo>
                <a:lnTo>
                  <a:pt x="647344" y="469900"/>
                </a:lnTo>
                <a:lnTo>
                  <a:pt x="611268" y="495300"/>
                </a:lnTo>
                <a:lnTo>
                  <a:pt x="578168" y="533400"/>
                </a:lnTo>
                <a:lnTo>
                  <a:pt x="1213226" y="533400"/>
                </a:lnTo>
                <a:lnTo>
                  <a:pt x="1203347" y="508000"/>
                </a:lnTo>
                <a:lnTo>
                  <a:pt x="1179554" y="457200"/>
                </a:lnTo>
                <a:lnTo>
                  <a:pt x="1152450" y="419100"/>
                </a:lnTo>
                <a:lnTo>
                  <a:pt x="1222783" y="419100"/>
                </a:lnTo>
                <a:lnTo>
                  <a:pt x="1202634" y="406400"/>
                </a:lnTo>
                <a:lnTo>
                  <a:pt x="1159846" y="393700"/>
                </a:lnTo>
                <a:lnTo>
                  <a:pt x="1114733" y="381000"/>
                </a:lnTo>
                <a:lnTo>
                  <a:pt x="1067459" y="368300"/>
                </a:lnTo>
                <a:lnTo>
                  <a:pt x="1018187" y="355600"/>
                </a:lnTo>
                <a:close/>
              </a:path>
              <a:path w="1727200" h="1714500">
                <a:moveTo>
                  <a:pt x="884112" y="190500"/>
                </a:moveTo>
                <a:lnTo>
                  <a:pt x="934732" y="215900"/>
                </a:lnTo>
                <a:lnTo>
                  <a:pt x="983549" y="228600"/>
                </a:lnTo>
                <a:lnTo>
                  <a:pt x="1030000" y="254000"/>
                </a:lnTo>
                <a:lnTo>
                  <a:pt x="1073526" y="292100"/>
                </a:lnTo>
                <a:lnTo>
                  <a:pt x="1113566" y="317500"/>
                </a:lnTo>
                <a:lnTo>
                  <a:pt x="1563498" y="317500"/>
                </a:lnTo>
                <a:lnTo>
                  <a:pt x="1564700" y="304800"/>
                </a:lnTo>
                <a:lnTo>
                  <a:pt x="1726732" y="304800"/>
                </a:lnTo>
                <a:lnTo>
                  <a:pt x="1726732" y="203200"/>
                </a:lnTo>
                <a:lnTo>
                  <a:pt x="884112" y="190500"/>
                </a:lnTo>
                <a:close/>
              </a:path>
              <a:path w="1727200" h="1714500">
                <a:moveTo>
                  <a:pt x="729853" y="190500"/>
                </a:moveTo>
                <a:lnTo>
                  <a:pt x="682602" y="203200"/>
                </a:lnTo>
                <a:lnTo>
                  <a:pt x="781622" y="203200"/>
                </a:lnTo>
                <a:lnTo>
                  <a:pt x="729853" y="190500"/>
                </a:lnTo>
                <a:close/>
              </a:path>
              <a:path w="1727200" h="1714500">
                <a:moveTo>
                  <a:pt x="1726732" y="165100"/>
                </a:moveTo>
                <a:lnTo>
                  <a:pt x="1687879" y="165100"/>
                </a:lnTo>
                <a:lnTo>
                  <a:pt x="1712672" y="177800"/>
                </a:lnTo>
                <a:lnTo>
                  <a:pt x="1726732" y="177800"/>
                </a:lnTo>
                <a:lnTo>
                  <a:pt x="1726732" y="165100"/>
                </a:lnTo>
                <a:close/>
              </a:path>
            </a:pathLst>
          </a:custGeom>
          <a:solidFill>
            <a:srgbClr val="00339F"/>
          </a:solid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5EAFA716-3894-AB31-4430-E297B8E316E5}"/>
              </a:ext>
            </a:extLst>
          </p:cNvPr>
          <p:cNvSpPr>
            <a:spLocks noGrp="1"/>
          </p:cNvSpPr>
          <p:nvPr>
            <p:ph type="sldNum" sz="quarter" idx="7"/>
          </p:nvPr>
        </p:nvSpPr>
        <p:spPr/>
        <p:txBody>
          <a:bodyPr/>
          <a:lstStyle/>
          <a:p>
            <a:pPr marL="38100">
              <a:lnSpc>
                <a:spcPct val="100000"/>
              </a:lnSpc>
            </a:pPr>
            <a:fld id="{81D60167-4931-47E6-BA6A-407CBD079E47}" type="slidenum">
              <a:rPr lang="en-US" spc="-5" smtClean="0"/>
              <a:t>60</a:t>
            </a:fld>
            <a:endParaRPr lang="en-US" spc="-5" dirty="0"/>
          </a:p>
        </p:txBody>
      </p:sp>
      <p:sp>
        <p:nvSpPr>
          <p:cNvPr id="4" name="Footer Placeholder 3">
            <a:extLst>
              <a:ext uri="{FF2B5EF4-FFF2-40B4-BE49-F238E27FC236}">
                <a16:creationId xmlns:a16="http://schemas.microsoft.com/office/drawing/2014/main" id="{FFB42C7B-0707-BED1-42B4-4ABE4D817924}"/>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F:\wcameron\Detectors\Bitmaps\MGC1.gif">
            <a:extLst>
              <a:ext uri="{FF2B5EF4-FFF2-40B4-BE49-F238E27FC236}">
                <a16:creationId xmlns:a16="http://schemas.microsoft.com/office/drawing/2014/main" id="{E4FD598C-1366-A394-7932-8EE7FDD28449}"/>
              </a:ext>
            </a:extLst>
          </p:cNvPr>
          <p:cNvPicPr>
            <a:picLocks noChangeAspect="1" noChangeArrowheads="1"/>
          </p:cNvPicPr>
          <p:nvPr/>
        </p:nvPicPr>
        <p:blipFill>
          <a:blip r:embed="rId2"/>
          <a:srcRect/>
          <a:stretch>
            <a:fillRect/>
          </a:stretch>
        </p:blipFill>
        <p:spPr bwMode="auto">
          <a:xfrm>
            <a:off x="3465067" y="838200"/>
            <a:ext cx="4345433" cy="2239283"/>
          </a:xfrm>
          <a:prstGeom prst="rect">
            <a:avLst/>
          </a:prstGeom>
          <a:noFill/>
        </p:spPr>
      </p:pic>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Micro-Strip Gas Chamber (MSGC)</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object 7">
            <a:extLst>
              <a:ext uri="{FF2B5EF4-FFF2-40B4-BE49-F238E27FC236}">
                <a16:creationId xmlns:a16="http://schemas.microsoft.com/office/drawing/2014/main" id="{ECB32F1B-2656-98B6-63E4-0B026A4245BA}"/>
              </a:ext>
            </a:extLst>
          </p:cNvPr>
          <p:cNvSpPr txBox="1"/>
          <p:nvPr/>
        </p:nvSpPr>
        <p:spPr>
          <a:xfrm>
            <a:off x="152400" y="2819400"/>
            <a:ext cx="4345432" cy="2626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Times New Roman"/>
                <a:cs typeface="Times New Roman"/>
              </a:rPr>
              <a:t>Considered</a:t>
            </a:r>
            <a:r>
              <a:rPr sz="1800" spc="100" dirty="0">
                <a:latin typeface="Times New Roman"/>
                <a:cs typeface="Times New Roman"/>
              </a:rPr>
              <a:t> </a:t>
            </a:r>
            <a:r>
              <a:rPr sz="1800" dirty="0">
                <a:latin typeface="Times New Roman"/>
                <a:cs typeface="Times New Roman"/>
              </a:rPr>
              <a:t>by</a:t>
            </a:r>
            <a:r>
              <a:rPr sz="1800" spc="105" dirty="0">
                <a:latin typeface="Times New Roman"/>
                <a:cs typeface="Times New Roman"/>
              </a:rPr>
              <a:t> </a:t>
            </a:r>
            <a:r>
              <a:rPr sz="1800" spc="-5" dirty="0">
                <a:latin typeface="Times New Roman"/>
                <a:cs typeface="Times New Roman"/>
              </a:rPr>
              <a:t>CMS</a:t>
            </a:r>
            <a:r>
              <a:rPr sz="1800" spc="114" dirty="0">
                <a:latin typeface="Times New Roman"/>
                <a:cs typeface="Times New Roman"/>
              </a:rPr>
              <a:t> </a:t>
            </a:r>
            <a:r>
              <a:rPr sz="1800" dirty="0">
                <a:latin typeface="Times New Roman"/>
                <a:cs typeface="Times New Roman"/>
              </a:rPr>
              <a:t>experiment, </a:t>
            </a:r>
            <a:r>
              <a:rPr sz="1800" spc="5" dirty="0">
                <a:latin typeface="Times New Roman"/>
                <a:cs typeface="Times New Roman"/>
              </a:rPr>
              <a:t> </a:t>
            </a:r>
            <a:endParaRPr lang="en-US" sz="1800" spc="5" dirty="0">
              <a:latin typeface="Times New Roman"/>
              <a:cs typeface="Times New Roman"/>
            </a:endParaRPr>
          </a:p>
          <a:p>
            <a:pPr marL="12700" marR="5080">
              <a:lnSpc>
                <a:spcPct val="100000"/>
              </a:lnSpc>
              <a:spcBef>
                <a:spcPts val="100"/>
              </a:spcBef>
            </a:pPr>
            <a:r>
              <a:rPr sz="1800" b="1" dirty="0">
                <a:solidFill>
                  <a:srgbClr val="FF0000"/>
                </a:solidFill>
                <a:latin typeface="Times New Roman"/>
                <a:cs typeface="Times New Roman"/>
              </a:rPr>
              <a:t>but</a:t>
            </a:r>
            <a:r>
              <a:rPr sz="1800" b="1" spc="-15" dirty="0">
                <a:solidFill>
                  <a:srgbClr val="FF0000"/>
                </a:solidFill>
                <a:latin typeface="Times New Roman"/>
                <a:cs typeface="Times New Roman"/>
              </a:rPr>
              <a:t> </a:t>
            </a:r>
            <a:r>
              <a:rPr sz="1800" b="1" dirty="0">
                <a:solidFill>
                  <a:srgbClr val="FF0000"/>
                </a:solidFill>
                <a:latin typeface="Times New Roman"/>
                <a:cs typeface="Times New Roman"/>
              </a:rPr>
              <a:t>ag</a:t>
            </a:r>
            <a:r>
              <a:rPr lang="en-US" sz="1800" b="1" dirty="0">
                <a:solidFill>
                  <a:srgbClr val="FF0000"/>
                </a:solidFill>
                <a:latin typeface="Times New Roman"/>
                <a:cs typeface="Times New Roman"/>
              </a:rPr>
              <a:t>e</a:t>
            </a:r>
            <a:r>
              <a:rPr sz="1800" b="1" dirty="0">
                <a:solidFill>
                  <a:srgbClr val="FF0000"/>
                </a:solidFill>
                <a:latin typeface="Times New Roman"/>
                <a:cs typeface="Times New Roman"/>
              </a:rPr>
              <a:t>ing</a:t>
            </a:r>
            <a:r>
              <a:rPr sz="1800" b="1" spc="-20" dirty="0">
                <a:solidFill>
                  <a:srgbClr val="FF0000"/>
                </a:solidFill>
                <a:latin typeface="Times New Roman"/>
                <a:cs typeface="Times New Roman"/>
              </a:rPr>
              <a:t> </a:t>
            </a:r>
            <a:r>
              <a:rPr sz="1800" b="1" spc="-5" dirty="0">
                <a:solidFill>
                  <a:srgbClr val="FF0000"/>
                </a:solidFill>
                <a:latin typeface="Times New Roman"/>
                <a:cs typeface="Times New Roman"/>
              </a:rPr>
              <a:t>problems</a:t>
            </a:r>
            <a:r>
              <a:rPr sz="1800" spc="-5" dirty="0">
                <a:latin typeface="Times New Roman"/>
                <a:cs typeface="Times New Roman"/>
              </a:rPr>
              <a:t>…(replace</a:t>
            </a:r>
            <a:r>
              <a:rPr sz="1800" spc="-25" dirty="0">
                <a:latin typeface="Times New Roman"/>
                <a:cs typeface="Times New Roman"/>
              </a:rPr>
              <a:t> </a:t>
            </a:r>
            <a:r>
              <a:rPr sz="1800" dirty="0">
                <a:latin typeface="Times New Roman"/>
                <a:cs typeface="Times New Roman"/>
              </a:rPr>
              <a:t>by</a:t>
            </a:r>
            <a:r>
              <a:rPr sz="1800" spc="-10" dirty="0">
                <a:latin typeface="Times New Roman"/>
                <a:cs typeface="Times New Roman"/>
              </a:rPr>
              <a:t> </a:t>
            </a:r>
            <a:r>
              <a:rPr sz="1800" spc="-5" dirty="0">
                <a:latin typeface="Times New Roman"/>
                <a:cs typeface="Times New Roman"/>
              </a:rPr>
              <a:t>Si)</a:t>
            </a:r>
            <a:endParaRPr sz="1800" dirty="0">
              <a:latin typeface="Times New Roman"/>
              <a:cs typeface="Times New Roman"/>
            </a:endParaRPr>
          </a:p>
          <a:p>
            <a:pPr>
              <a:lnSpc>
                <a:spcPct val="100000"/>
              </a:lnSpc>
              <a:spcBef>
                <a:spcPts val="55"/>
              </a:spcBef>
            </a:pPr>
            <a:endParaRPr sz="2100" dirty="0">
              <a:latin typeface="Times New Roman"/>
              <a:cs typeface="Times New Roman"/>
            </a:endParaRPr>
          </a:p>
          <a:p>
            <a:pPr marL="474345" indent="-285750">
              <a:buFont typeface="Arial" panose="020B0604020202020204" pitchFamily="34" charset="0"/>
              <a:buChar char="•"/>
            </a:pPr>
            <a:r>
              <a:rPr sz="1600" spc="-5" dirty="0">
                <a:latin typeface="Times New Roman"/>
                <a:cs typeface="Times New Roman"/>
              </a:rPr>
              <a:t>Ar:DME</a:t>
            </a:r>
            <a:r>
              <a:rPr sz="1600" spc="-20" dirty="0">
                <a:latin typeface="Times New Roman"/>
                <a:cs typeface="Times New Roman"/>
              </a:rPr>
              <a:t> </a:t>
            </a:r>
            <a:r>
              <a:rPr sz="1600" spc="-5" dirty="0">
                <a:latin typeface="Times New Roman"/>
                <a:cs typeface="Times New Roman"/>
              </a:rPr>
              <a:t>50:50</a:t>
            </a:r>
            <a:endParaRPr sz="1600" dirty="0">
              <a:latin typeface="Times New Roman"/>
              <a:cs typeface="Times New Roman"/>
            </a:endParaRPr>
          </a:p>
          <a:p>
            <a:pPr marL="474345" marR="1182370" indent="-285750">
              <a:spcBef>
                <a:spcPts val="25"/>
              </a:spcBef>
              <a:buFont typeface="Arial" panose="020B0604020202020204" pitchFamily="34" charset="0"/>
              <a:buChar char="•"/>
            </a:pPr>
            <a:r>
              <a:rPr sz="1600" spc="-5" dirty="0">
                <a:latin typeface="Times New Roman"/>
                <a:cs typeface="Times New Roman"/>
              </a:rPr>
              <a:t>Resolution ~30 to 40</a:t>
            </a:r>
            <a:r>
              <a:rPr sz="1600" spc="-5" dirty="0">
                <a:latin typeface="Symbol"/>
                <a:cs typeface="Symbol"/>
              </a:rPr>
              <a:t></a:t>
            </a:r>
            <a:r>
              <a:rPr sz="1600" spc="-5" dirty="0">
                <a:latin typeface="Times New Roman"/>
                <a:cs typeface="Times New Roman"/>
              </a:rPr>
              <a:t>m </a:t>
            </a:r>
            <a:r>
              <a:rPr sz="1600" spc="-385" dirty="0">
                <a:latin typeface="Times New Roman"/>
                <a:cs typeface="Times New Roman"/>
              </a:rPr>
              <a:t> </a:t>
            </a:r>
            <a:endParaRPr lang="en-US" sz="1600" spc="-385" dirty="0">
              <a:latin typeface="Times New Roman"/>
              <a:cs typeface="Times New Roman"/>
            </a:endParaRPr>
          </a:p>
          <a:p>
            <a:pPr marL="474345" marR="1182370" indent="-285750">
              <a:spcBef>
                <a:spcPts val="25"/>
              </a:spcBef>
              <a:buFont typeface="Arial" panose="020B0604020202020204" pitchFamily="34" charset="0"/>
              <a:buChar char="•"/>
            </a:pPr>
            <a:r>
              <a:rPr sz="1600" spc="-5" dirty="0">
                <a:latin typeface="Times New Roman"/>
                <a:cs typeface="Times New Roman"/>
              </a:rPr>
              <a:t>Gain</a:t>
            </a:r>
            <a:r>
              <a:rPr sz="1600" spc="5" dirty="0">
                <a:latin typeface="Times New Roman"/>
                <a:cs typeface="Times New Roman"/>
              </a:rPr>
              <a:t> </a:t>
            </a:r>
            <a:r>
              <a:rPr sz="1600" spc="-5" dirty="0">
                <a:latin typeface="Times New Roman"/>
                <a:cs typeface="Times New Roman"/>
              </a:rPr>
              <a:t>&lt;10000</a:t>
            </a:r>
            <a:endParaRPr lang="en-US" sz="1600" spc="-5" dirty="0">
              <a:latin typeface="Times New Roman"/>
              <a:cs typeface="Times New Roman"/>
            </a:endParaRPr>
          </a:p>
          <a:p>
            <a:pPr marL="474345" marR="1182370" indent="-285750">
              <a:spcBef>
                <a:spcPts val="25"/>
              </a:spcBef>
              <a:buFont typeface="Arial" panose="020B0604020202020204" pitchFamily="34" charset="0"/>
              <a:buChar char="•"/>
            </a:pPr>
            <a:r>
              <a:rPr lang="en-US" sz="1600" spc="-5" dirty="0">
                <a:latin typeface="Times New Roman"/>
                <a:cs typeface="Times New Roman"/>
              </a:rPr>
              <a:t>Anode: 0V</a:t>
            </a:r>
          </a:p>
          <a:p>
            <a:pPr marL="474345" marR="1182370" indent="-285750">
              <a:spcBef>
                <a:spcPts val="25"/>
              </a:spcBef>
              <a:buFont typeface="Arial" panose="020B0604020202020204" pitchFamily="34" charset="0"/>
              <a:buChar char="•"/>
            </a:pPr>
            <a:r>
              <a:rPr lang="en-US" sz="1600" spc="-5" dirty="0">
                <a:latin typeface="Times New Roman"/>
                <a:cs typeface="Times New Roman"/>
              </a:rPr>
              <a:t>Cathodes: -520 V</a:t>
            </a:r>
          </a:p>
          <a:p>
            <a:pPr marL="474345" marR="1182370" indent="-285750">
              <a:spcBef>
                <a:spcPts val="25"/>
              </a:spcBef>
              <a:buFont typeface="Arial" panose="020B0604020202020204" pitchFamily="34" charset="0"/>
              <a:buChar char="•"/>
            </a:pPr>
            <a:r>
              <a:rPr lang="en-US" sz="1600" spc="-5" dirty="0">
                <a:latin typeface="Times New Roman"/>
                <a:cs typeface="Times New Roman"/>
              </a:rPr>
              <a:t>Drift Cathodes: -3500V</a:t>
            </a:r>
          </a:p>
          <a:p>
            <a:pPr marL="474345" marR="1182370" indent="-285750">
              <a:spcBef>
                <a:spcPts val="25"/>
              </a:spcBef>
              <a:buFont typeface="Arial" panose="020B0604020202020204" pitchFamily="34" charset="0"/>
              <a:buChar char="•"/>
            </a:pPr>
            <a:r>
              <a:rPr lang="en-US" sz="1600" spc="-5" dirty="0">
                <a:latin typeface="Times New Roman"/>
                <a:cs typeface="Times New Roman"/>
              </a:rPr>
              <a:t>Rate up to 10^6 particles/mm</a:t>
            </a:r>
            <a:r>
              <a:rPr lang="en-US" sz="1600" spc="-5" baseline="30000" dirty="0">
                <a:latin typeface="Times New Roman"/>
                <a:cs typeface="Times New Roman"/>
              </a:rPr>
              <a:t>2</a:t>
            </a:r>
            <a:r>
              <a:rPr lang="en-US" sz="1600" spc="-5" dirty="0">
                <a:latin typeface="Times New Roman"/>
                <a:cs typeface="Times New Roman"/>
              </a:rPr>
              <a:t>/s</a:t>
            </a:r>
          </a:p>
        </p:txBody>
      </p:sp>
      <p:pic>
        <p:nvPicPr>
          <p:cNvPr id="7" name="Picture 6" descr="A close-up of a computer&#10;&#10;Description automatically generated">
            <a:extLst>
              <a:ext uri="{FF2B5EF4-FFF2-40B4-BE49-F238E27FC236}">
                <a16:creationId xmlns:a16="http://schemas.microsoft.com/office/drawing/2014/main" id="{046FDA96-FC4E-38E5-91AF-06E5D169B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952" y="858080"/>
            <a:ext cx="3086039" cy="2071790"/>
          </a:xfrm>
          <a:prstGeom prst="rect">
            <a:avLst/>
          </a:prstGeom>
        </p:spPr>
      </p:pic>
      <p:pic>
        <p:nvPicPr>
          <p:cNvPr id="13" name="object 3">
            <a:extLst>
              <a:ext uri="{FF2B5EF4-FFF2-40B4-BE49-F238E27FC236}">
                <a16:creationId xmlns:a16="http://schemas.microsoft.com/office/drawing/2014/main" id="{1AC6C778-E533-A401-EFBB-4F27C5A4EE90}"/>
              </a:ext>
            </a:extLst>
          </p:cNvPr>
          <p:cNvPicPr/>
          <p:nvPr/>
        </p:nvPicPr>
        <p:blipFill>
          <a:blip r:embed="rId4" cstate="print"/>
          <a:stretch>
            <a:fillRect/>
          </a:stretch>
        </p:blipFill>
        <p:spPr>
          <a:xfrm>
            <a:off x="3619500" y="3653590"/>
            <a:ext cx="4191000" cy="2454792"/>
          </a:xfrm>
          <a:prstGeom prst="rect">
            <a:avLst/>
          </a:prstGeom>
        </p:spPr>
      </p:pic>
      <p:pic>
        <p:nvPicPr>
          <p:cNvPr id="14" name="object 4">
            <a:extLst>
              <a:ext uri="{FF2B5EF4-FFF2-40B4-BE49-F238E27FC236}">
                <a16:creationId xmlns:a16="http://schemas.microsoft.com/office/drawing/2014/main" id="{9AEB9752-EDF2-F752-E191-D0C2392EE151}"/>
              </a:ext>
            </a:extLst>
          </p:cNvPr>
          <p:cNvPicPr/>
          <p:nvPr/>
        </p:nvPicPr>
        <p:blipFill>
          <a:blip r:embed="rId5" cstate="print"/>
          <a:stretch>
            <a:fillRect/>
          </a:stretch>
        </p:blipFill>
        <p:spPr>
          <a:xfrm>
            <a:off x="8305800" y="3596459"/>
            <a:ext cx="3518619" cy="2454791"/>
          </a:xfrm>
          <a:prstGeom prst="rect">
            <a:avLst/>
          </a:prstGeom>
        </p:spPr>
      </p:pic>
      <p:sp>
        <p:nvSpPr>
          <p:cNvPr id="6" name="Slide Number Placeholder 5">
            <a:extLst>
              <a:ext uri="{FF2B5EF4-FFF2-40B4-BE49-F238E27FC236}">
                <a16:creationId xmlns:a16="http://schemas.microsoft.com/office/drawing/2014/main" id="{09B49118-F7C5-E241-457A-A242726335B5}"/>
              </a:ext>
            </a:extLst>
          </p:cNvPr>
          <p:cNvSpPr>
            <a:spLocks noGrp="1"/>
          </p:cNvSpPr>
          <p:nvPr>
            <p:ph type="sldNum" sz="quarter" idx="7"/>
          </p:nvPr>
        </p:nvSpPr>
        <p:spPr/>
        <p:txBody>
          <a:bodyPr/>
          <a:lstStyle/>
          <a:p>
            <a:pPr marL="38100">
              <a:lnSpc>
                <a:spcPct val="100000"/>
              </a:lnSpc>
            </a:pPr>
            <a:fld id="{81D60167-4931-47E6-BA6A-407CBD079E47}" type="slidenum">
              <a:rPr lang="en-US" spc="-5" smtClean="0"/>
              <a:t>7</a:t>
            </a:fld>
            <a:endParaRPr lang="en-US" spc="-5" dirty="0"/>
          </a:p>
        </p:txBody>
      </p:sp>
    </p:spTree>
    <p:extLst>
      <p:ext uri="{BB962C8B-B14F-4D97-AF65-F5344CB8AC3E}">
        <p14:creationId xmlns:p14="http://schemas.microsoft.com/office/powerpoint/2010/main" val="3479482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729773" cy="1661993"/>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Micro-Strip Gas Chamber: </a:t>
            </a:r>
            <a:br>
              <a:rPr lang="en-US" sz="3600" dirty="0">
                <a:solidFill>
                  <a:srgbClr val="00329E"/>
                </a:solidFill>
              </a:rPr>
            </a:br>
            <a:r>
              <a:rPr lang="en-US" sz="3600" dirty="0">
                <a:solidFill>
                  <a:srgbClr val="00329E"/>
                </a:solidFill>
              </a:rPr>
              <a:t>A door toward a new era of gas detectors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8" name="TextBox 7">
            <a:extLst>
              <a:ext uri="{FF2B5EF4-FFF2-40B4-BE49-F238E27FC236}">
                <a16:creationId xmlns:a16="http://schemas.microsoft.com/office/drawing/2014/main" id="{8BC5BAEE-E711-DEF4-24C7-22758DFA5910}"/>
              </a:ext>
            </a:extLst>
          </p:cNvPr>
          <p:cNvSpPr txBox="1"/>
          <p:nvPr/>
        </p:nvSpPr>
        <p:spPr>
          <a:xfrm>
            <a:off x="152400" y="1295400"/>
            <a:ext cx="11373357" cy="4801314"/>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Operating properties of MGCs manufactured with different metals and a range of geometrical parameters, as well as the resistance of the devices to local discharges have been widely studied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Several variants of the basic microgap structures have been tested to improve their performance and reliability, with particular attention to the onset of discharges, which </a:t>
            </a:r>
            <a:r>
              <a:rPr lang="en-US" dirty="0">
                <a:solidFill>
                  <a:srgbClr val="FF0000"/>
                </a:solidFill>
                <a:latin typeface="Times New Roman" panose="02020603050405020304" pitchFamily="18" charset="0"/>
                <a:cs typeface="Times New Roman" panose="02020603050405020304" pitchFamily="18" charset="0"/>
              </a:rPr>
              <a:t>was</a:t>
            </a:r>
            <a:r>
              <a:rPr lang="en-US" dirty="0">
                <a:latin typeface="Times New Roman" panose="02020603050405020304" pitchFamily="18" charset="0"/>
                <a:cs typeface="Times New Roman" panose="02020603050405020304" pitchFamily="18" charset="0"/>
              </a:rPr>
              <a:t> the major limitation for reliable application in HEP</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Nevertheless, the detailed studies on their properties, and, in particular, on the radiation-induced processes leading to discharge breakdown, led to the development of more powerful devices with improved reliability and radiation hardness.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On the basis of the MSGC P</a:t>
            </a:r>
            <a:r>
              <a:rPr lang="en-US" b="0" i="0" u="none" strike="noStrike" dirty="0">
                <a:solidFill>
                  <a:srgbClr val="000000"/>
                </a:solidFill>
                <a:effectLst/>
                <a:latin typeface="Times New Roman" panose="02020603050405020304" pitchFamily="18" charset="0"/>
                <a:cs typeface="Times New Roman" panose="02020603050405020304" pitchFamily="18" charset="0"/>
              </a:rPr>
              <a:t>hotolithography technology have been further developed and used for manufacturing particle detectors and in particular gaseous based particle detectors</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329E"/>
                </a:solidFill>
                <a:latin typeface="Times New Roman" panose="02020603050405020304" pitchFamily="18" charset="0"/>
                <a:cs typeface="Times New Roman" panose="02020603050405020304" pitchFamily="18" charset="0"/>
              </a:rPr>
              <a:t>Modern MPGD </a:t>
            </a:r>
            <a:r>
              <a:rPr lang="en-US" dirty="0">
                <a:latin typeface="Times New Roman" panose="02020603050405020304" pitchFamily="18" charset="0"/>
                <a:cs typeface="Times New Roman" panose="02020603050405020304" pitchFamily="18" charset="0"/>
              </a:rPr>
              <a:t>structures can be grouped into two large families: hole-type structures and micromesh-based detectors </a:t>
            </a:r>
          </a:p>
          <a:p>
            <a:pPr lvl="1"/>
            <a:r>
              <a:rPr lang="en-US" dirty="0">
                <a:latin typeface="Times New Roman" panose="02020603050405020304" pitchFamily="18" charset="0"/>
                <a:cs typeface="Times New Roman" panose="02020603050405020304" pitchFamily="18" charset="0"/>
              </a:rPr>
              <a:t>The hole-type structures </a:t>
            </a:r>
            <a:r>
              <a:rPr lang="en-US" u="sng" dirty="0">
                <a:solidFill>
                  <a:srgbClr val="00329E"/>
                </a:solidFill>
                <a:latin typeface="Times New Roman" panose="02020603050405020304" pitchFamily="18" charset="0"/>
                <a:cs typeface="Times New Roman" panose="02020603050405020304" pitchFamily="18" charset="0"/>
              </a:rPr>
              <a:t>are GEMs, THGEM, RETGEM, Micro-Hole, ….. </a:t>
            </a:r>
          </a:p>
          <a:p>
            <a:pPr lvl="1"/>
            <a:r>
              <a:rPr lang="en-US" dirty="0">
                <a:latin typeface="Times New Roman" panose="02020603050405020304" pitchFamily="18" charset="0"/>
                <a:cs typeface="Times New Roman" panose="02020603050405020304" pitchFamily="18" charset="0"/>
              </a:rPr>
              <a:t>The micromesh-based structures include: </a:t>
            </a:r>
            <a:r>
              <a:rPr lang="en-US" u="sng" dirty="0">
                <a:solidFill>
                  <a:srgbClr val="00329E"/>
                </a:solidFill>
                <a:latin typeface="Times New Roman" panose="02020603050405020304" pitchFamily="18" charset="0"/>
                <a:cs typeface="Times New Roman" panose="02020603050405020304" pitchFamily="18" charset="0"/>
              </a:rPr>
              <a:t>Micromegas, “Bulk” Micromegas, “Microbulk” Micromegas, ….</a:t>
            </a:r>
          </a:p>
          <a:p>
            <a:endParaRPr lang="en-US" dirty="0"/>
          </a:p>
        </p:txBody>
      </p:sp>
      <p:sp>
        <p:nvSpPr>
          <p:cNvPr id="3" name="Slide Number Placeholder 2">
            <a:extLst>
              <a:ext uri="{FF2B5EF4-FFF2-40B4-BE49-F238E27FC236}">
                <a16:creationId xmlns:a16="http://schemas.microsoft.com/office/drawing/2014/main" id="{F67B56BC-302F-C863-D483-BE7A13D6CFDE}"/>
              </a:ext>
            </a:extLst>
          </p:cNvPr>
          <p:cNvSpPr>
            <a:spLocks noGrp="1"/>
          </p:cNvSpPr>
          <p:nvPr>
            <p:ph type="sldNum" sz="quarter" idx="7"/>
          </p:nvPr>
        </p:nvSpPr>
        <p:spPr/>
        <p:txBody>
          <a:bodyPr/>
          <a:lstStyle/>
          <a:p>
            <a:pPr marL="38100">
              <a:lnSpc>
                <a:spcPct val="100000"/>
              </a:lnSpc>
            </a:pPr>
            <a:fld id="{81D60167-4931-47E6-BA6A-407CBD079E47}" type="slidenum">
              <a:rPr lang="en-US" spc="-5" smtClean="0"/>
              <a:t>8</a:t>
            </a:fld>
            <a:endParaRPr lang="en-US" spc="-5" dirty="0"/>
          </a:p>
        </p:txBody>
      </p:sp>
    </p:spTree>
    <p:extLst>
      <p:ext uri="{BB962C8B-B14F-4D97-AF65-F5344CB8AC3E}">
        <p14:creationId xmlns:p14="http://schemas.microsoft.com/office/powerpoint/2010/main" val="233925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4126EA-57D9-8FCB-5F81-D519E9E28270}"/>
              </a:ext>
            </a:extLst>
          </p:cNvPr>
          <p:cNvSpPr>
            <a:spLocks noGrp="1"/>
          </p:cNvSpPr>
          <p:nvPr>
            <p:ph type="ftr" sz="quarter" idx="5"/>
          </p:nvPr>
        </p:nvSpPr>
        <p:spPr>
          <a:xfrm>
            <a:off x="2813040" y="6478905"/>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4FF3B5A-6C83-109B-45E8-58F41CD2F6F2}"/>
              </a:ext>
            </a:extLst>
          </p:cNvPr>
          <p:cNvSpPr>
            <a:spLocks noGrp="1"/>
          </p:cNvSpPr>
          <p:nvPr>
            <p:ph type="sldNum" sz="quarter" idx="7"/>
          </p:nvPr>
        </p:nvSpPr>
        <p:spPr/>
        <p:txBody>
          <a:bodyPr/>
          <a:lstStyle/>
          <a:p>
            <a:pPr marL="38100">
              <a:lnSpc>
                <a:spcPct val="100000"/>
              </a:lnSpc>
            </a:pPr>
            <a:fld id="{81D60167-4931-47E6-BA6A-407CBD079E47}" type="slidenum">
              <a:rPr lang="en-US" spc="-5" smtClean="0"/>
              <a:t>9</a:t>
            </a:fld>
            <a:endParaRPr lang="en-US" spc="-5" dirty="0"/>
          </a:p>
        </p:txBody>
      </p:sp>
      <p:sp>
        <p:nvSpPr>
          <p:cNvPr id="6" name="Title 2">
            <a:extLst>
              <a:ext uri="{FF2B5EF4-FFF2-40B4-BE49-F238E27FC236}">
                <a16:creationId xmlns:a16="http://schemas.microsoft.com/office/drawing/2014/main" id="{2FC651AD-7C30-D4E7-171F-01BAE16F8128}"/>
              </a:ext>
            </a:extLst>
          </p:cNvPr>
          <p:cNvSpPr txBox="1">
            <a:spLocks/>
          </p:cNvSpPr>
          <p:nvPr/>
        </p:nvSpPr>
        <p:spPr>
          <a:xfrm>
            <a:off x="344551" y="185634"/>
            <a:ext cx="11376025" cy="553998"/>
          </a:xfrm>
          <a:prstGeom prst="rect">
            <a:avLst/>
          </a:prstGeom>
        </p:spPr>
        <p:txBody>
          <a:bodyPr wrap="square" lIns="0" tIns="0" rIns="0" bIns="0">
            <a:spAutoFit/>
          </a:bodyPr>
          <a:lstStyle>
            <a:lvl1pPr>
              <a:defRPr sz="3600" b="1" i="0">
                <a:solidFill>
                  <a:srgbClr val="00339F"/>
                </a:solidFill>
                <a:latin typeface="Arial"/>
                <a:ea typeface="+mj-ea"/>
                <a:cs typeface="Arial"/>
              </a:defRPr>
            </a:lvl1pPr>
          </a:lstStyle>
          <a:p>
            <a:r>
              <a:rPr lang="en-US" kern="0" dirty="0">
                <a:latin typeface="Arial" panose="020B0604020202020204" pitchFamily="34" charset="0"/>
                <a:cs typeface="Arial" panose="020B0604020202020204" pitchFamily="34" charset="0"/>
              </a:rPr>
              <a:t>Micro Pattern Gas Detector Family</a:t>
            </a:r>
          </a:p>
        </p:txBody>
      </p:sp>
      <p:grpSp>
        <p:nvGrpSpPr>
          <p:cNvPr id="7" name="Group 6">
            <a:extLst>
              <a:ext uri="{FF2B5EF4-FFF2-40B4-BE49-F238E27FC236}">
                <a16:creationId xmlns:a16="http://schemas.microsoft.com/office/drawing/2014/main" id="{75DD82E1-A545-B954-014D-64C746612D20}"/>
              </a:ext>
            </a:extLst>
          </p:cNvPr>
          <p:cNvGrpSpPr/>
          <p:nvPr/>
        </p:nvGrpSpPr>
        <p:grpSpPr>
          <a:xfrm>
            <a:off x="407988" y="1089595"/>
            <a:ext cx="5603760" cy="3452217"/>
            <a:chOff x="1400567" y="802902"/>
            <a:chExt cx="8897219" cy="5385679"/>
          </a:xfrm>
        </p:grpSpPr>
        <p:grpSp>
          <p:nvGrpSpPr>
            <p:cNvPr id="8" name="Group 7">
              <a:extLst>
                <a:ext uri="{FF2B5EF4-FFF2-40B4-BE49-F238E27FC236}">
                  <a16:creationId xmlns:a16="http://schemas.microsoft.com/office/drawing/2014/main" id="{95FBB40B-A6F1-5DE4-D7C7-D2AA2A2C0A65}"/>
                </a:ext>
              </a:extLst>
            </p:cNvPr>
            <p:cNvGrpSpPr/>
            <p:nvPr/>
          </p:nvGrpSpPr>
          <p:grpSpPr>
            <a:xfrm>
              <a:off x="7442938" y="2950728"/>
              <a:ext cx="2854848" cy="1493888"/>
              <a:chOff x="6441180" y="3800080"/>
              <a:chExt cx="2854848" cy="1493888"/>
            </a:xfrm>
          </p:grpSpPr>
          <p:sp>
            <p:nvSpPr>
              <p:cNvPr id="38" name="Text Box 46">
                <a:extLst>
                  <a:ext uri="{FF2B5EF4-FFF2-40B4-BE49-F238E27FC236}">
                    <a16:creationId xmlns:a16="http://schemas.microsoft.com/office/drawing/2014/main" id="{B555534C-F369-E832-3425-ED2EF6A89EEF}"/>
                  </a:ext>
                </a:extLst>
              </p:cNvPr>
              <p:cNvSpPr txBox="1">
                <a:spLocks noChangeArrowheads="1"/>
              </p:cNvSpPr>
              <p:nvPr/>
            </p:nvSpPr>
            <p:spPr bwMode="auto">
              <a:xfrm>
                <a:off x="6441180" y="3800080"/>
                <a:ext cx="829619"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Symbol" panose="05050102010706020507" pitchFamily="18" charset="2"/>
                    <a:cs typeface="Arial" charset="0"/>
                  </a:rPr>
                  <a:t>m</a:t>
                </a:r>
                <a:r>
                  <a:rPr lang="en-US" sz="1200" dirty="0">
                    <a:cs typeface="Arial" charset="0"/>
                  </a:rPr>
                  <a:t>PIC</a:t>
                </a:r>
              </a:p>
            </p:txBody>
          </p:sp>
          <p:pic>
            <p:nvPicPr>
              <p:cNvPr id="39" name="Picture 38">
                <a:extLst>
                  <a:ext uri="{FF2B5EF4-FFF2-40B4-BE49-F238E27FC236}">
                    <a16:creationId xmlns:a16="http://schemas.microsoft.com/office/drawing/2014/main" id="{26EBCA59-2D9B-56BE-CA39-C1A5DB434E77}"/>
                  </a:ext>
                </a:extLst>
              </p:cNvPr>
              <p:cNvPicPr>
                <a:picLocks noChangeAspect="1"/>
              </p:cNvPicPr>
              <p:nvPr/>
            </p:nvPicPr>
            <p:blipFill>
              <a:blip r:embed="rId2" cstate="print"/>
              <a:stretch>
                <a:fillRect/>
              </a:stretch>
            </p:blipFill>
            <p:spPr>
              <a:xfrm>
                <a:off x="6441180" y="4232470"/>
                <a:ext cx="1497041" cy="1061498"/>
              </a:xfrm>
              <a:prstGeom prst="rect">
                <a:avLst/>
              </a:prstGeom>
            </p:spPr>
          </p:pic>
          <p:pic>
            <p:nvPicPr>
              <p:cNvPr id="40" name="Picture 39">
                <a:extLst>
                  <a:ext uri="{FF2B5EF4-FFF2-40B4-BE49-F238E27FC236}">
                    <a16:creationId xmlns:a16="http://schemas.microsoft.com/office/drawing/2014/main" id="{F8697978-1816-CBB1-9D66-1784E9A3C6BF}"/>
                  </a:ext>
                </a:extLst>
              </p:cNvPr>
              <p:cNvPicPr>
                <a:picLocks noChangeAspect="1"/>
              </p:cNvPicPr>
              <p:nvPr/>
            </p:nvPicPr>
            <p:blipFill>
              <a:blip r:embed="rId3" cstate="print"/>
              <a:stretch>
                <a:fillRect/>
              </a:stretch>
            </p:blipFill>
            <p:spPr>
              <a:xfrm>
                <a:off x="8009286" y="4217087"/>
                <a:ext cx="1286742" cy="1061498"/>
              </a:xfrm>
              <a:prstGeom prst="rect">
                <a:avLst/>
              </a:prstGeom>
            </p:spPr>
          </p:pic>
        </p:grpSp>
        <p:grpSp>
          <p:nvGrpSpPr>
            <p:cNvPr id="9" name="Group 8">
              <a:extLst>
                <a:ext uri="{FF2B5EF4-FFF2-40B4-BE49-F238E27FC236}">
                  <a16:creationId xmlns:a16="http://schemas.microsoft.com/office/drawing/2014/main" id="{395D96CA-FA54-9A60-F465-36D120E06ED8}"/>
                </a:ext>
              </a:extLst>
            </p:cNvPr>
            <p:cNvGrpSpPr/>
            <p:nvPr/>
          </p:nvGrpSpPr>
          <p:grpSpPr>
            <a:xfrm>
              <a:off x="2322488" y="802902"/>
              <a:ext cx="6648661" cy="2152786"/>
              <a:chOff x="3310581" y="759600"/>
              <a:chExt cx="6648661" cy="2152786"/>
            </a:xfrm>
          </p:grpSpPr>
          <p:pic>
            <p:nvPicPr>
              <p:cNvPr id="27" name="Picture 26" descr="vuilleumierbis">
                <a:extLst>
                  <a:ext uri="{FF2B5EF4-FFF2-40B4-BE49-F238E27FC236}">
                    <a16:creationId xmlns:a16="http://schemas.microsoft.com/office/drawing/2014/main" id="{213834B2-6D0B-EDBD-F914-6D41015374B2}"/>
                  </a:ext>
                </a:extLst>
              </p:cNvPr>
              <p:cNvPicPr>
                <a:picLocks noChangeAspect="1" noChangeArrowheads="1"/>
              </p:cNvPicPr>
              <p:nvPr/>
            </p:nvPicPr>
            <p:blipFill>
              <a:blip r:embed="rId4" cstate="print"/>
              <a:srcRect/>
              <a:stretch>
                <a:fillRect/>
              </a:stretch>
            </p:blipFill>
            <p:spPr bwMode="auto">
              <a:xfrm>
                <a:off x="5637652" y="2204665"/>
                <a:ext cx="943628" cy="707721"/>
              </a:xfrm>
              <a:prstGeom prst="rect">
                <a:avLst/>
              </a:prstGeom>
            </p:spPr>
          </p:pic>
          <p:sp>
            <p:nvSpPr>
              <p:cNvPr id="28" name="Text Box 45">
                <a:extLst>
                  <a:ext uri="{FF2B5EF4-FFF2-40B4-BE49-F238E27FC236}">
                    <a16:creationId xmlns:a16="http://schemas.microsoft.com/office/drawing/2014/main" id="{69B67CE3-4EBB-CFC2-78DA-78545C1B61FE}"/>
                  </a:ext>
                </a:extLst>
              </p:cNvPr>
              <p:cNvSpPr txBox="1">
                <a:spLocks noChangeArrowheads="1"/>
              </p:cNvSpPr>
              <p:nvPr/>
            </p:nvSpPr>
            <p:spPr bwMode="auto">
              <a:xfrm>
                <a:off x="7129582" y="759600"/>
                <a:ext cx="1384875"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charset="0"/>
                  </a:rPr>
                  <a:t>Micro bulk</a:t>
                </a:r>
              </a:p>
            </p:txBody>
          </p:sp>
          <p:sp>
            <p:nvSpPr>
              <p:cNvPr id="29" name="Text Box 49">
                <a:extLst>
                  <a:ext uri="{FF2B5EF4-FFF2-40B4-BE49-F238E27FC236}">
                    <a16:creationId xmlns:a16="http://schemas.microsoft.com/office/drawing/2014/main" id="{6992A017-D636-CABA-EC80-4CB4678FEF99}"/>
                  </a:ext>
                </a:extLst>
              </p:cNvPr>
              <p:cNvSpPr txBox="1">
                <a:spLocks noChangeArrowheads="1"/>
              </p:cNvSpPr>
              <p:nvPr/>
            </p:nvSpPr>
            <p:spPr bwMode="auto">
              <a:xfrm>
                <a:off x="8883127" y="759600"/>
                <a:ext cx="945193" cy="393474"/>
              </a:xfrm>
              <a:prstGeom prst="rect">
                <a:avLst/>
              </a:prstGeom>
              <a:solidFill>
                <a:schemeClr val="bg1"/>
              </a:solid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charset="0"/>
                  </a:rPr>
                  <a:t>InGrid</a:t>
                </a:r>
              </a:p>
            </p:txBody>
          </p:sp>
          <p:pic>
            <p:nvPicPr>
              <p:cNvPr id="30" name="Picture 29">
                <a:extLst>
                  <a:ext uri="{FF2B5EF4-FFF2-40B4-BE49-F238E27FC236}">
                    <a16:creationId xmlns:a16="http://schemas.microsoft.com/office/drawing/2014/main" id="{8E7C96B5-ECE0-C1D5-C233-224A041E9026}"/>
                  </a:ext>
                </a:extLst>
              </p:cNvPr>
              <p:cNvPicPr>
                <a:picLocks noChangeAspect="1"/>
              </p:cNvPicPr>
              <p:nvPr/>
            </p:nvPicPr>
            <p:blipFill>
              <a:blip r:embed="rId5" cstate="print"/>
              <a:stretch>
                <a:fillRect/>
              </a:stretch>
            </p:blipFill>
            <p:spPr>
              <a:xfrm>
                <a:off x="8861962" y="1168027"/>
                <a:ext cx="1097280" cy="794177"/>
              </a:xfrm>
              <a:prstGeom prst="rect">
                <a:avLst/>
              </a:prstGeom>
            </p:spPr>
          </p:pic>
          <p:pic>
            <p:nvPicPr>
              <p:cNvPr id="31" name="Picture 30">
                <a:extLst>
                  <a:ext uri="{FF2B5EF4-FFF2-40B4-BE49-F238E27FC236}">
                    <a16:creationId xmlns:a16="http://schemas.microsoft.com/office/drawing/2014/main" id="{F9514DCD-5B07-0193-9351-EE1EF3D0C01B}"/>
                  </a:ext>
                </a:extLst>
              </p:cNvPr>
              <p:cNvPicPr>
                <a:picLocks noChangeAspect="1"/>
              </p:cNvPicPr>
              <p:nvPr/>
            </p:nvPicPr>
            <p:blipFill>
              <a:blip r:embed="rId6" cstate="print"/>
              <a:stretch>
                <a:fillRect/>
              </a:stretch>
            </p:blipFill>
            <p:spPr>
              <a:xfrm>
                <a:off x="8848564" y="1980013"/>
                <a:ext cx="1106424" cy="928410"/>
              </a:xfrm>
              <a:prstGeom prst="rect">
                <a:avLst/>
              </a:prstGeom>
            </p:spPr>
          </p:pic>
          <p:sp>
            <p:nvSpPr>
              <p:cNvPr id="32" name="Text Box 45">
                <a:extLst>
                  <a:ext uri="{FF2B5EF4-FFF2-40B4-BE49-F238E27FC236}">
                    <a16:creationId xmlns:a16="http://schemas.microsoft.com/office/drawing/2014/main" id="{80B315B1-ACD8-A4B2-A541-5CDC3B8D203F}"/>
                  </a:ext>
                </a:extLst>
              </p:cNvPr>
              <p:cNvSpPr txBox="1">
                <a:spLocks noChangeArrowheads="1"/>
              </p:cNvSpPr>
              <p:nvPr/>
            </p:nvSpPr>
            <p:spPr bwMode="auto">
              <a:xfrm>
                <a:off x="3310581" y="847951"/>
                <a:ext cx="1598436"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charset="0"/>
                  </a:rPr>
                  <a:t>Micromegas</a:t>
                </a:r>
              </a:p>
            </p:txBody>
          </p:sp>
          <p:sp>
            <p:nvSpPr>
              <p:cNvPr id="33" name="Rectangle 32">
                <a:extLst>
                  <a:ext uri="{FF2B5EF4-FFF2-40B4-BE49-F238E27FC236}">
                    <a16:creationId xmlns:a16="http://schemas.microsoft.com/office/drawing/2014/main" id="{6AFCE22B-A3EB-FD8A-83EF-E2E33532E720}"/>
                  </a:ext>
                </a:extLst>
              </p:cNvPr>
              <p:cNvSpPr/>
              <p:nvPr/>
            </p:nvSpPr>
            <p:spPr>
              <a:xfrm>
                <a:off x="5738747" y="766874"/>
                <a:ext cx="756756" cy="393474"/>
              </a:xfrm>
              <a:prstGeom prst="rect">
                <a:avLst/>
              </a:prstGeom>
            </p:spPr>
            <p:txBody>
              <a:bodyPr wrap="none">
                <a:spAutoFit/>
              </a:bodyPr>
              <a:lstStyle/>
              <a:p>
                <a:r>
                  <a:rPr lang="en-US" sz="1200" dirty="0">
                    <a:cs typeface="Arial" charset="0"/>
                  </a:rPr>
                  <a:t>Bulk</a:t>
                </a:r>
              </a:p>
            </p:txBody>
          </p:sp>
          <p:pic>
            <p:nvPicPr>
              <p:cNvPr id="34" name="Picture 33">
                <a:extLst>
                  <a:ext uri="{FF2B5EF4-FFF2-40B4-BE49-F238E27FC236}">
                    <a16:creationId xmlns:a16="http://schemas.microsoft.com/office/drawing/2014/main" id="{C0C31BCB-EE11-E5CB-5104-11F9A6814EBE}"/>
                  </a:ext>
                </a:extLst>
              </p:cNvPr>
              <p:cNvPicPr>
                <a:picLocks noChangeAspect="1"/>
              </p:cNvPicPr>
              <p:nvPr/>
            </p:nvPicPr>
            <p:blipFill>
              <a:blip r:embed="rId7" cstate="print"/>
              <a:stretch>
                <a:fillRect/>
              </a:stretch>
            </p:blipFill>
            <p:spPr>
              <a:xfrm>
                <a:off x="5622806" y="1208847"/>
                <a:ext cx="945880" cy="855715"/>
              </a:xfrm>
              <a:prstGeom prst="rect">
                <a:avLst/>
              </a:prstGeom>
            </p:spPr>
          </p:pic>
          <p:pic>
            <p:nvPicPr>
              <p:cNvPr id="35" name="Picture 34">
                <a:extLst>
                  <a:ext uri="{FF2B5EF4-FFF2-40B4-BE49-F238E27FC236}">
                    <a16:creationId xmlns:a16="http://schemas.microsoft.com/office/drawing/2014/main" id="{B50FB4EC-4C05-77C8-B273-92C1A5682B42}"/>
                  </a:ext>
                </a:extLst>
              </p:cNvPr>
              <p:cNvPicPr>
                <a:picLocks noChangeAspect="1"/>
              </p:cNvPicPr>
              <p:nvPr/>
            </p:nvPicPr>
            <p:blipFill>
              <a:blip r:embed="rId8" cstate="print"/>
              <a:stretch>
                <a:fillRect/>
              </a:stretch>
            </p:blipFill>
            <p:spPr>
              <a:xfrm>
                <a:off x="6769589" y="1195541"/>
                <a:ext cx="706105" cy="1676624"/>
              </a:xfrm>
              <a:prstGeom prst="rect">
                <a:avLst/>
              </a:prstGeom>
            </p:spPr>
          </p:pic>
          <p:pic>
            <p:nvPicPr>
              <p:cNvPr id="36" name="Picture 35">
                <a:extLst>
                  <a:ext uri="{FF2B5EF4-FFF2-40B4-BE49-F238E27FC236}">
                    <a16:creationId xmlns:a16="http://schemas.microsoft.com/office/drawing/2014/main" id="{09557A5D-143F-BC2A-4474-228B8D3E28F8}"/>
                  </a:ext>
                </a:extLst>
              </p:cNvPr>
              <p:cNvPicPr>
                <a:picLocks noChangeAspect="1"/>
              </p:cNvPicPr>
              <p:nvPr/>
            </p:nvPicPr>
            <p:blipFill rotWithShape="1">
              <a:blip r:embed="rId9" cstate="print"/>
              <a:srcRect l="933" r="60429"/>
              <a:stretch/>
            </p:blipFill>
            <p:spPr>
              <a:xfrm>
                <a:off x="7527727" y="1194985"/>
                <a:ext cx="1171853" cy="1712441"/>
              </a:xfrm>
              <a:prstGeom prst="rect">
                <a:avLst/>
              </a:prstGeom>
            </p:spPr>
          </p:pic>
          <p:pic>
            <p:nvPicPr>
              <p:cNvPr id="37" name="Picture 36">
                <a:extLst>
                  <a:ext uri="{FF2B5EF4-FFF2-40B4-BE49-F238E27FC236}">
                    <a16:creationId xmlns:a16="http://schemas.microsoft.com/office/drawing/2014/main" id="{0D6CCD88-BC49-8FE3-D833-CC730522B191}"/>
                  </a:ext>
                </a:extLst>
              </p:cNvPr>
              <p:cNvPicPr>
                <a:picLocks noChangeAspect="1"/>
              </p:cNvPicPr>
              <p:nvPr/>
            </p:nvPicPr>
            <p:blipFill>
              <a:blip r:embed="rId10" cstate="print"/>
              <a:stretch>
                <a:fillRect/>
              </a:stretch>
            </p:blipFill>
            <p:spPr>
              <a:xfrm>
                <a:off x="3385872" y="1176360"/>
                <a:ext cx="2063471" cy="1349330"/>
              </a:xfrm>
              <a:prstGeom prst="rect">
                <a:avLst/>
              </a:prstGeom>
            </p:spPr>
          </p:pic>
        </p:grpSp>
        <p:grpSp>
          <p:nvGrpSpPr>
            <p:cNvPr id="10" name="Group 9">
              <a:extLst>
                <a:ext uri="{FF2B5EF4-FFF2-40B4-BE49-F238E27FC236}">
                  <a16:creationId xmlns:a16="http://schemas.microsoft.com/office/drawing/2014/main" id="{12F43B01-0010-40D0-477D-F666B7AF1897}"/>
                </a:ext>
              </a:extLst>
            </p:cNvPr>
            <p:cNvGrpSpPr/>
            <p:nvPr/>
          </p:nvGrpSpPr>
          <p:grpSpPr>
            <a:xfrm>
              <a:off x="1400567" y="3000934"/>
              <a:ext cx="6101177" cy="3187647"/>
              <a:chOff x="3892462" y="2838412"/>
              <a:chExt cx="6101177" cy="3187647"/>
            </a:xfrm>
          </p:grpSpPr>
          <p:pic>
            <p:nvPicPr>
              <p:cNvPr id="14" name="Picture 13" descr="bottom2 copy">
                <a:extLst>
                  <a:ext uri="{FF2B5EF4-FFF2-40B4-BE49-F238E27FC236}">
                    <a16:creationId xmlns:a16="http://schemas.microsoft.com/office/drawing/2014/main" id="{DCF56322-F7C1-E632-BB90-A37D2DC789AC}"/>
                  </a:ext>
                </a:extLst>
              </p:cNvPr>
              <p:cNvPicPr>
                <a:picLocks noChangeAspect="1" noChangeArrowheads="1"/>
              </p:cNvPicPr>
              <p:nvPr/>
            </p:nvPicPr>
            <p:blipFill>
              <a:blip r:embed="rId11" cstate="print"/>
              <a:srcRect l="-932" t="18729" r="8897" b="18729"/>
              <a:stretch>
                <a:fillRect/>
              </a:stretch>
            </p:blipFill>
            <p:spPr bwMode="auto">
              <a:xfrm>
                <a:off x="5533072" y="4447323"/>
                <a:ext cx="1165328" cy="893464"/>
              </a:xfrm>
              <a:prstGeom prst="rect">
                <a:avLst/>
              </a:prstGeom>
            </p:spPr>
          </p:pic>
          <p:pic>
            <p:nvPicPr>
              <p:cNvPr id="15" name="Picture 14">
                <a:extLst>
                  <a:ext uri="{FF2B5EF4-FFF2-40B4-BE49-F238E27FC236}">
                    <a16:creationId xmlns:a16="http://schemas.microsoft.com/office/drawing/2014/main" id="{141D8B3E-411A-509E-DB87-1C063E1547D1}"/>
                  </a:ext>
                </a:extLst>
              </p:cNvPr>
              <p:cNvPicPr>
                <a:picLocks noChangeAspect="1" noChangeArrowheads="1"/>
              </p:cNvPicPr>
              <p:nvPr/>
            </p:nvPicPr>
            <p:blipFill>
              <a:blip r:embed="rId12" cstate="print"/>
              <a:srcRect/>
              <a:stretch>
                <a:fillRect/>
              </a:stretch>
            </p:blipFill>
            <p:spPr bwMode="auto">
              <a:xfrm>
                <a:off x="6883800" y="3176053"/>
                <a:ext cx="1363363" cy="922096"/>
              </a:xfrm>
              <a:prstGeom prst="rect">
                <a:avLst/>
              </a:prstGeom>
            </p:spPr>
          </p:pic>
          <p:pic>
            <p:nvPicPr>
              <p:cNvPr id="16" name="Picture 15">
                <a:extLst>
                  <a:ext uri="{FF2B5EF4-FFF2-40B4-BE49-F238E27FC236}">
                    <a16:creationId xmlns:a16="http://schemas.microsoft.com/office/drawing/2014/main" id="{5010398A-5983-BE5D-B429-665B8FCC32D6}"/>
                  </a:ext>
                </a:extLst>
              </p:cNvPr>
              <p:cNvPicPr>
                <a:picLocks noChangeAspect="1" noChangeArrowheads="1"/>
              </p:cNvPicPr>
              <p:nvPr/>
            </p:nvPicPr>
            <p:blipFill>
              <a:blip r:embed="rId13" cstate="print"/>
              <a:srcRect/>
              <a:stretch>
                <a:fillRect/>
              </a:stretch>
            </p:blipFill>
            <p:spPr bwMode="auto">
              <a:xfrm>
                <a:off x="4014132" y="4591524"/>
                <a:ext cx="1366301" cy="1434535"/>
              </a:xfrm>
              <a:prstGeom prst="rect">
                <a:avLst/>
              </a:prstGeom>
            </p:spPr>
          </p:pic>
          <p:pic>
            <p:nvPicPr>
              <p:cNvPr id="17" name="Picture 16" descr="elmic1">
                <a:extLst>
                  <a:ext uri="{FF2B5EF4-FFF2-40B4-BE49-F238E27FC236}">
                    <a16:creationId xmlns:a16="http://schemas.microsoft.com/office/drawing/2014/main" id="{0F395CDF-190D-2EFB-A7ED-A4AC85BF3E8B}"/>
                  </a:ext>
                </a:extLst>
              </p:cNvPr>
              <p:cNvPicPr>
                <a:picLocks noChangeAspect="1" noChangeArrowheads="1"/>
              </p:cNvPicPr>
              <p:nvPr/>
            </p:nvPicPr>
            <p:blipFill>
              <a:blip r:embed="rId14" cstate="print"/>
              <a:srcRect/>
              <a:stretch>
                <a:fillRect/>
              </a:stretch>
            </p:blipFill>
            <p:spPr bwMode="auto">
              <a:xfrm>
                <a:off x="5533072" y="3176171"/>
                <a:ext cx="1172353" cy="921338"/>
              </a:xfrm>
              <a:prstGeom prst="rect">
                <a:avLst/>
              </a:prstGeom>
            </p:spPr>
          </p:pic>
          <p:sp>
            <p:nvSpPr>
              <p:cNvPr id="18" name="Text Box 46">
                <a:extLst>
                  <a:ext uri="{FF2B5EF4-FFF2-40B4-BE49-F238E27FC236}">
                    <a16:creationId xmlns:a16="http://schemas.microsoft.com/office/drawing/2014/main" id="{B0CDE674-972F-6A9C-CA21-E7D14D4EB3B3}"/>
                  </a:ext>
                </a:extLst>
              </p:cNvPr>
              <p:cNvSpPr txBox="1">
                <a:spLocks noChangeArrowheads="1"/>
              </p:cNvSpPr>
              <p:nvPr/>
            </p:nvSpPr>
            <p:spPr bwMode="auto">
              <a:xfrm>
                <a:off x="3892462" y="2847870"/>
                <a:ext cx="839669"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charset="0"/>
                  </a:rPr>
                  <a:t>GEM</a:t>
                </a:r>
              </a:p>
            </p:txBody>
          </p:sp>
          <p:sp>
            <p:nvSpPr>
              <p:cNvPr id="19" name="Text Box 47">
                <a:extLst>
                  <a:ext uri="{FF2B5EF4-FFF2-40B4-BE49-F238E27FC236}">
                    <a16:creationId xmlns:a16="http://schemas.microsoft.com/office/drawing/2014/main" id="{0D6A253C-03C7-82AD-3360-7C03BF1B6155}"/>
                  </a:ext>
                </a:extLst>
              </p:cNvPr>
              <p:cNvSpPr txBox="1">
                <a:spLocks noChangeArrowheads="1"/>
              </p:cNvSpPr>
              <p:nvPr/>
            </p:nvSpPr>
            <p:spPr bwMode="auto">
              <a:xfrm>
                <a:off x="7073293" y="2857553"/>
                <a:ext cx="1161265"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charset="0"/>
                  </a:rPr>
                  <a:t>THGEM</a:t>
                </a:r>
              </a:p>
            </p:txBody>
          </p:sp>
          <p:sp>
            <p:nvSpPr>
              <p:cNvPr id="20" name="Text Box 48">
                <a:extLst>
                  <a:ext uri="{FF2B5EF4-FFF2-40B4-BE49-F238E27FC236}">
                    <a16:creationId xmlns:a16="http://schemas.microsoft.com/office/drawing/2014/main" id="{C1609024-7C7C-C33D-E10A-365518D24C37}"/>
                  </a:ext>
                </a:extLst>
              </p:cNvPr>
              <p:cNvSpPr txBox="1">
                <a:spLocks noChangeArrowheads="1"/>
              </p:cNvSpPr>
              <p:nvPr/>
            </p:nvSpPr>
            <p:spPr bwMode="auto">
              <a:xfrm>
                <a:off x="5646028" y="4075900"/>
                <a:ext cx="985392"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charset="0"/>
                  </a:rPr>
                  <a:t>MHSP</a:t>
                </a:r>
              </a:p>
            </p:txBody>
          </p:sp>
          <p:pic>
            <p:nvPicPr>
              <p:cNvPr id="21" name="Picture 20">
                <a:extLst>
                  <a:ext uri="{FF2B5EF4-FFF2-40B4-BE49-F238E27FC236}">
                    <a16:creationId xmlns:a16="http://schemas.microsoft.com/office/drawing/2014/main" id="{E1F400A3-1932-5A46-7792-8D3FABD7510E}"/>
                  </a:ext>
                </a:extLst>
              </p:cNvPr>
              <p:cNvPicPr>
                <a:picLocks noChangeAspect="1"/>
              </p:cNvPicPr>
              <p:nvPr/>
            </p:nvPicPr>
            <p:blipFill>
              <a:blip r:embed="rId15" cstate="print"/>
              <a:stretch>
                <a:fillRect/>
              </a:stretch>
            </p:blipFill>
            <p:spPr>
              <a:xfrm>
                <a:off x="8394356" y="3161041"/>
                <a:ext cx="1095366" cy="921103"/>
              </a:xfrm>
              <a:prstGeom prst="rect">
                <a:avLst/>
              </a:prstGeom>
            </p:spPr>
          </p:pic>
          <p:sp>
            <p:nvSpPr>
              <p:cNvPr id="22" name="Rectangle 21">
                <a:extLst>
                  <a:ext uri="{FF2B5EF4-FFF2-40B4-BE49-F238E27FC236}">
                    <a16:creationId xmlns:a16="http://schemas.microsoft.com/office/drawing/2014/main" id="{2B83B352-8B1D-3594-6838-6F3294CA38E4}"/>
                  </a:ext>
                </a:extLst>
              </p:cNvPr>
              <p:cNvSpPr/>
              <p:nvPr/>
            </p:nvSpPr>
            <p:spPr>
              <a:xfrm>
                <a:off x="8282142" y="2838412"/>
                <a:ext cx="1711497" cy="393474"/>
              </a:xfrm>
              <a:prstGeom prst="rect">
                <a:avLst/>
              </a:prstGeom>
            </p:spPr>
            <p:txBody>
              <a:bodyPr wrap="none">
                <a:spAutoFit/>
              </a:bodyPr>
              <a:lstStyle/>
              <a:p>
                <a:r>
                  <a:rPr lang="en-US" sz="1200" dirty="0">
                    <a:cs typeface="Arial" charset="0"/>
                  </a:rPr>
                  <a:t>GLASS GEM</a:t>
                </a:r>
              </a:p>
            </p:txBody>
          </p:sp>
          <p:sp>
            <p:nvSpPr>
              <p:cNvPr id="23" name="Text Box 47">
                <a:extLst>
                  <a:ext uri="{FF2B5EF4-FFF2-40B4-BE49-F238E27FC236}">
                    <a16:creationId xmlns:a16="http://schemas.microsoft.com/office/drawing/2014/main" id="{27D5087E-7F09-9856-46D8-F9A0F04E5735}"/>
                  </a:ext>
                </a:extLst>
              </p:cNvPr>
              <p:cNvSpPr txBox="1">
                <a:spLocks noChangeArrowheads="1"/>
              </p:cNvSpPr>
              <p:nvPr/>
            </p:nvSpPr>
            <p:spPr bwMode="auto">
              <a:xfrm>
                <a:off x="5449342" y="2838412"/>
                <a:ext cx="1513012"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charset="0"/>
                  </a:rPr>
                  <a:t>50</a:t>
                </a:r>
                <a:r>
                  <a:rPr lang="en-US" sz="1200" dirty="0">
                    <a:latin typeface="Symbol" panose="05050102010706020507" pitchFamily="18" charset="2"/>
                    <a:cs typeface="Arial" charset="0"/>
                  </a:rPr>
                  <a:t>m</a:t>
                </a:r>
                <a:r>
                  <a:rPr lang="en-US" sz="1200" dirty="0">
                    <a:cs typeface="Arial" charset="0"/>
                  </a:rPr>
                  <a:t>m GEM</a:t>
                </a:r>
              </a:p>
            </p:txBody>
          </p:sp>
          <p:pic>
            <p:nvPicPr>
              <p:cNvPr id="24" name="Picture 23">
                <a:extLst>
                  <a:ext uri="{FF2B5EF4-FFF2-40B4-BE49-F238E27FC236}">
                    <a16:creationId xmlns:a16="http://schemas.microsoft.com/office/drawing/2014/main" id="{885D3FE5-663C-8BA6-8FD0-8A7DA077B9FD}"/>
                  </a:ext>
                </a:extLst>
              </p:cNvPr>
              <p:cNvPicPr>
                <a:picLocks noChangeAspect="1"/>
              </p:cNvPicPr>
              <p:nvPr/>
            </p:nvPicPr>
            <p:blipFill rotWithShape="1">
              <a:blip r:embed="rId16" cstate="print"/>
              <a:srcRect b="36056"/>
              <a:stretch/>
            </p:blipFill>
            <p:spPr>
              <a:xfrm>
                <a:off x="6901455" y="4457895"/>
                <a:ext cx="1333826" cy="879311"/>
              </a:xfrm>
              <a:prstGeom prst="rect">
                <a:avLst/>
              </a:prstGeom>
            </p:spPr>
          </p:pic>
          <p:sp>
            <p:nvSpPr>
              <p:cNvPr id="25" name="Text Box 47">
                <a:extLst>
                  <a:ext uri="{FF2B5EF4-FFF2-40B4-BE49-F238E27FC236}">
                    <a16:creationId xmlns:a16="http://schemas.microsoft.com/office/drawing/2014/main" id="{304E6282-7050-82F9-34BA-1FA18694B72B}"/>
                  </a:ext>
                </a:extLst>
              </p:cNvPr>
              <p:cNvSpPr txBox="1">
                <a:spLocks noChangeArrowheads="1"/>
              </p:cNvSpPr>
              <p:nvPr/>
            </p:nvSpPr>
            <p:spPr bwMode="auto">
              <a:xfrm>
                <a:off x="6927745" y="4087497"/>
                <a:ext cx="1467787"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charset="0"/>
                  </a:rPr>
                  <a:t>THCOBRA</a:t>
                </a:r>
              </a:p>
            </p:txBody>
          </p:sp>
          <p:pic>
            <p:nvPicPr>
              <p:cNvPr id="26" name="Picture 25">
                <a:extLst>
                  <a:ext uri="{FF2B5EF4-FFF2-40B4-BE49-F238E27FC236}">
                    <a16:creationId xmlns:a16="http://schemas.microsoft.com/office/drawing/2014/main" id="{672DD775-B969-6C86-E7E5-DB53AAEE132E}"/>
                  </a:ext>
                </a:extLst>
              </p:cNvPr>
              <p:cNvPicPr>
                <a:picLocks noChangeAspect="1"/>
              </p:cNvPicPr>
              <p:nvPr/>
            </p:nvPicPr>
            <p:blipFill>
              <a:blip r:embed="rId17" cstate="print"/>
              <a:stretch>
                <a:fillRect/>
              </a:stretch>
            </p:blipFill>
            <p:spPr>
              <a:xfrm>
                <a:off x="3969945" y="3159707"/>
                <a:ext cx="1401915" cy="1332685"/>
              </a:xfrm>
              <a:prstGeom prst="rect">
                <a:avLst/>
              </a:prstGeom>
            </p:spPr>
          </p:pic>
        </p:grpSp>
        <p:pic>
          <p:nvPicPr>
            <p:cNvPr id="11" name="Picture 10">
              <a:extLst>
                <a:ext uri="{FF2B5EF4-FFF2-40B4-BE49-F238E27FC236}">
                  <a16:creationId xmlns:a16="http://schemas.microsoft.com/office/drawing/2014/main" id="{CD35629C-D098-CBC3-74F7-EB6D75D76393}"/>
                </a:ext>
              </a:extLst>
            </p:cNvPr>
            <p:cNvPicPr>
              <a:picLocks noChangeAspect="1"/>
            </p:cNvPicPr>
            <p:nvPr/>
          </p:nvPicPr>
          <p:blipFill>
            <a:blip r:embed="rId18"/>
            <a:stretch>
              <a:fillRect/>
            </a:stretch>
          </p:blipFill>
          <p:spPr>
            <a:xfrm>
              <a:off x="6046283" y="4654914"/>
              <a:ext cx="1631112" cy="917031"/>
            </a:xfrm>
            <a:prstGeom prst="rect">
              <a:avLst/>
            </a:prstGeom>
          </p:spPr>
        </p:pic>
        <p:pic>
          <p:nvPicPr>
            <p:cNvPr id="12" name="Picture 11">
              <a:extLst>
                <a:ext uri="{FF2B5EF4-FFF2-40B4-BE49-F238E27FC236}">
                  <a16:creationId xmlns:a16="http://schemas.microsoft.com/office/drawing/2014/main" id="{38320433-F1F9-8FEB-40FD-BB5041610340}"/>
                </a:ext>
              </a:extLst>
            </p:cNvPr>
            <p:cNvPicPr>
              <a:picLocks noChangeAspect="1"/>
            </p:cNvPicPr>
            <p:nvPr/>
          </p:nvPicPr>
          <p:blipFill>
            <a:blip r:embed="rId19"/>
            <a:stretch>
              <a:fillRect/>
            </a:stretch>
          </p:blipFill>
          <p:spPr>
            <a:xfrm>
              <a:off x="7823806" y="4654000"/>
              <a:ext cx="1623436" cy="923937"/>
            </a:xfrm>
            <a:prstGeom prst="rect">
              <a:avLst/>
            </a:prstGeom>
          </p:spPr>
        </p:pic>
        <p:sp>
          <p:nvSpPr>
            <p:cNvPr id="13" name="Text Box 47">
              <a:extLst>
                <a:ext uri="{FF2B5EF4-FFF2-40B4-BE49-F238E27FC236}">
                  <a16:creationId xmlns:a16="http://schemas.microsoft.com/office/drawing/2014/main" id="{933AEC62-F838-580E-71D8-0D2692A6BB48}"/>
                </a:ext>
              </a:extLst>
            </p:cNvPr>
            <p:cNvSpPr txBox="1">
              <a:spLocks noChangeArrowheads="1"/>
            </p:cNvSpPr>
            <p:nvPr/>
          </p:nvSpPr>
          <p:spPr bwMode="auto">
            <a:xfrm>
              <a:off x="6027631" y="4309591"/>
              <a:ext cx="1252417" cy="393474"/>
            </a:xfrm>
            <a:prstGeom prst="rect">
              <a:avLst/>
            </a:prstGeom>
            <a:noFill/>
            <a:ln w="9525">
              <a:noFill/>
              <a:miter lim="800000"/>
              <a:headEnd/>
              <a:tailEnd/>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Symbol" panose="05050102010706020507" pitchFamily="18" charset="2"/>
                  <a:cs typeface="Arial" charset="0"/>
                </a:rPr>
                <a:t>m</a:t>
              </a:r>
              <a:r>
                <a:rPr lang="en-US" sz="1200" dirty="0">
                  <a:cs typeface="Arial" charset="0"/>
                </a:rPr>
                <a:t>RWELL</a:t>
              </a:r>
            </a:p>
          </p:txBody>
        </p:sp>
      </p:grpSp>
      <p:sp>
        <p:nvSpPr>
          <p:cNvPr id="41" name="Text Box 3">
            <a:extLst>
              <a:ext uri="{FF2B5EF4-FFF2-40B4-BE49-F238E27FC236}">
                <a16:creationId xmlns:a16="http://schemas.microsoft.com/office/drawing/2014/main" id="{88AD6C04-A516-B994-0E99-AF6A8A8EA5C2}"/>
              </a:ext>
            </a:extLst>
          </p:cNvPr>
          <p:cNvSpPr txBox="1">
            <a:spLocks noChangeArrowheads="1"/>
          </p:cNvSpPr>
          <p:nvPr/>
        </p:nvSpPr>
        <p:spPr bwMode="auto">
          <a:xfrm>
            <a:off x="6123603" y="1047551"/>
            <a:ext cx="2364750" cy="3361882"/>
          </a:xfrm>
          <a:prstGeom prst="rect">
            <a:avLst/>
          </a:prstGeom>
          <a:solidFill>
            <a:schemeClr val="bg1"/>
          </a:solidFill>
          <a:ln w="9525">
            <a:noFill/>
            <a:miter lim="800000"/>
            <a:headEnd/>
            <a:tailEnd/>
          </a:ln>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defRPr/>
            </a:pPr>
            <a:r>
              <a:rPr lang="en-US" sz="1100" dirty="0">
                <a:cs typeface="Arial" pitchFamily="34" charset="0"/>
              </a:rPr>
              <a:t>High Rate Capability</a:t>
            </a:r>
          </a:p>
          <a:p>
            <a:pPr marL="285750" indent="-285750">
              <a:lnSpc>
                <a:spcPct val="150000"/>
              </a:lnSpc>
              <a:buFont typeface="Arial" panose="020B0604020202020204" pitchFamily="34" charset="0"/>
              <a:buChar char="•"/>
              <a:defRPr/>
            </a:pPr>
            <a:r>
              <a:rPr lang="en-US" sz="1100" dirty="0">
                <a:cs typeface="Arial" pitchFamily="34" charset="0"/>
              </a:rPr>
              <a:t>High Gain</a:t>
            </a:r>
          </a:p>
          <a:p>
            <a:pPr marL="285750" indent="-285750">
              <a:lnSpc>
                <a:spcPct val="150000"/>
              </a:lnSpc>
              <a:buFont typeface="Arial" panose="020B0604020202020204" pitchFamily="34" charset="0"/>
              <a:buChar char="•"/>
              <a:defRPr/>
            </a:pPr>
            <a:r>
              <a:rPr lang="en-US" sz="1100" dirty="0">
                <a:cs typeface="Arial" pitchFamily="34" charset="0"/>
              </a:rPr>
              <a:t>High Space Resolution</a:t>
            </a:r>
          </a:p>
          <a:p>
            <a:pPr marL="285750" indent="-285750">
              <a:lnSpc>
                <a:spcPct val="150000"/>
              </a:lnSpc>
              <a:buFont typeface="Arial" panose="020B0604020202020204" pitchFamily="34" charset="0"/>
              <a:buChar char="•"/>
              <a:defRPr/>
            </a:pPr>
            <a:r>
              <a:rPr lang="en-US" sz="1100" dirty="0">
                <a:cs typeface="Arial" pitchFamily="34" charset="0"/>
              </a:rPr>
              <a:t>Good Time Resolution</a:t>
            </a:r>
          </a:p>
          <a:p>
            <a:pPr marL="285750" indent="-285750">
              <a:lnSpc>
                <a:spcPct val="150000"/>
              </a:lnSpc>
              <a:buFont typeface="Arial" panose="020B0604020202020204" pitchFamily="34" charset="0"/>
              <a:buChar char="•"/>
              <a:defRPr/>
            </a:pPr>
            <a:r>
              <a:rPr lang="en-US" sz="1100" dirty="0">
                <a:cs typeface="Arial" pitchFamily="34" charset="0"/>
              </a:rPr>
              <a:t>Good Energy Resolution</a:t>
            </a:r>
          </a:p>
          <a:p>
            <a:pPr marL="285750" indent="-285750">
              <a:lnSpc>
                <a:spcPct val="150000"/>
              </a:lnSpc>
              <a:buFont typeface="Arial" panose="020B0604020202020204" pitchFamily="34" charset="0"/>
              <a:buChar char="•"/>
              <a:defRPr/>
            </a:pPr>
            <a:r>
              <a:rPr lang="en-US" sz="1100" dirty="0">
                <a:cs typeface="Arial" pitchFamily="34" charset="0"/>
              </a:rPr>
              <a:t>Excellent Radiation  Hardness</a:t>
            </a:r>
          </a:p>
          <a:p>
            <a:pPr marL="285750" indent="-285750">
              <a:lnSpc>
                <a:spcPct val="150000"/>
              </a:lnSpc>
              <a:buFont typeface="Arial" panose="020B0604020202020204" pitchFamily="34" charset="0"/>
              <a:buChar char="•"/>
              <a:defRPr/>
            </a:pPr>
            <a:r>
              <a:rPr lang="en-US" sz="1100" dirty="0">
                <a:cs typeface="Arial" pitchFamily="34" charset="0"/>
              </a:rPr>
              <a:t>Good Ageing Properties</a:t>
            </a:r>
          </a:p>
          <a:p>
            <a:pPr marL="285750" indent="-285750">
              <a:lnSpc>
                <a:spcPct val="150000"/>
              </a:lnSpc>
              <a:buFont typeface="Arial" panose="020B0604020202020204" pitchFamily="34" charset="0"/>
              <a:buChar char="•"/>
              <a:defRPr/>
            </a:pPr>
            <a:r>
              <a:rPr lang="en-US" sz="1100" dirty="0">
                <a:cs typeface="Arial" pitchFamily="34" charset="0"/>
              </a:rPr>
              <a:t>Ion Backflow Reduction</a:t>
            </a:r>
          </a:p>
          <a:p>
            <a:pPr marL="285750" indent="-285750">
              <a:lnSpc>
                <a:spcPct val="150000"/>
              </a:lnSpc>
              <a:buFont typeface="Arial" panose="020B0604020202020204" pitchFamily="34" charset="0"/>
              <a:buChar char="•"/>
              <a:defRPr/>
            </a:pPr>
            <a:r>
              <a:rPr lang="en-US" sz="1100" dirty="0">
                <a:cs typeface="Arial" pitchFamily="34" charset="0"/>
              </a:rPr>
              <a:t>Photon Feedback  Reduction</a:t>
            </a:r>
          </a:p>
          <a:p>
            <a:pPr marL="285750" indent="-285750">
              <a:lnSpc>
                <a:spcPct val="150000"/>
              </a:lnSpc>
              <a:buFont typeface="Arial" panose="020B0604020202020204" pitchFamily="34" charset="0"/>
              <a:buChar char="•"/>
            </a:pPr>
            <a:r>
              <a:rPr lang="en-US" sz="1100" dirty="0">
                <a:cs typeface="Arial" pitchFamily="34" charset="0"/>
              </a:rPr>
              <a:t>Large size</a:t>
            </a:r>
          </a:p>
          <a:p>
            <a:pPr marL="285750" indent="-285750">
              <a:lnSpc>
                <a:spcPct val="150000"/>
              </a:lnSpc>
              <a:buFont typeface="Arial" panose="020B0604020202020204" pitchFamily="34" charset="0"/>
              <a:buChar char="•"/>
            </a:pPr>
            <a:r>
              <a:rPr lang="en-US" sz="1100" dirty="0">
                <a:cs typeface="Arial" pitchFamily="34" charset="0"/>
              </a:rPr>
              <a:t>Low material budget</a:t>
            </a:r>
          </a:p>
          <a:p>
            <a:pPr marL="285750" indent="-285750">
              <a:lnSpc>
                <a:spcPct val="150000"/>
              </a:lnSpc>
              <a:buFont typeface="Arial" panose="020B0604020202020204" pitchFamily="34" charset="0"/>
              <a:buChar char="•"/>
            </a:pPr>
            <a:r>
              <a:rPr lang="en-US" sz="1100" dirty="0">
                <a:cs typeface="Arial" pitchFamily="34" charset="0"/>
              </a:rPr>
              <a:t>Low cost</a:t>
            </a:r>
          </a:p>
          <a:p>
            <a:pPr marL="285750" indent="-285750">
              <a:lnSpc>
                <a:spcPct val="150000"/>
              </a:lnSpc>
              <a:buFont typeface="Arial" panose="020B0604020202020204" pitchFamily="34" charset="0"/>
              <a:buChar char="•"/>
            </a:pPr>
            <a:r>
              <a:rPr lang="en-US" sz="1100" dirty="0">
                <a:cs typeface="Arial" pitchFamily="34" charset="0"/>
              </a:rPr>
              <a:t>…</a:t>
            </a:r>
          </a:p>
        </p:txBody>
      </p:sp>
      <p:sp>
        <p:nvSpPr>
          <p:cNvPr id="42" name="Text Box 3">
            <a:extLst>
              <a:ext uri="{FF2B5EF4-FFF2-40B4-BE49-F238E27FC236}">
                <a16:creationId xmlns:a16="http://schemas.microsoft.com/office/drawing/2014/main" id="{7D5429B4-3CA0-CB26-CA91-7715EDF09943}"/>
              </a:ext>
            </a:extLst>
          </p:cNvPr>
          <p:cNvSpPr txBox="1">
            <a:spLocks noChangeArrowheads="1"/>
          </p:cNvSpPr>
          <p:nvPr/>
        </p:nvSpPr>
        <p:spPr bwMode="auto">
          <a:xfrm>
            <a:off x="8319576" y="1022141"/>
            <a:ext cx="3918060" cy="2600135"/>
          </a:xfrm>
          <a:prstGeom prst="rect">
            <a:avLst/>
          </a:prstGeom>
          <a:noFill/>
          <a:ln w="9525">
            <a:noFill/>
            <a:miter lim="800000"/>
            <a:headEnd/>
            <a:tailEnd/>
          </a:ln>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defRPr/>
            </a:pPr>
            <a:r>
              <a:rPr lang="en-US" sz="1100" dirty="0">
                <a:cs typeface="Arial" pitchFamily="34" charset="0"/>
              </a:rPr>
              <a:t>Up to MHz/mm</a:t>
            </a:r>
            <a:r>
              <a:rPr lang="en-US" sz="1100" baseline="30000" dirty="0">
                <a:cs typeface="Arial" pitchFamily="34" charset="0"/>
              </a:rPr>
              <a:t>2  </a:t>
            </a:r>
            <a:r>
              <a:rPr lang="en-US" sz="1100" dirty="0">
                <a:cs typeface="Arial" pitchFamily="34" charset="0"/>
              </a:rPr>
              <a:t>(MIP)</a:t>
            </a:r>
          </a:p>
          <a:p>
            <a:pPr marL="285750" indent="-285750">
              <a:lnSpc>
                <a:spcPct val="150000"/>
              </a:lnSpc>
              <a:buFont typeface="Arial" panose="020B0604020202020204" pitchFamily="34" charset="0"/>
              <a:buChar char="•"/>
              <a:defRPr/>
            </a:pPr>
            <a:r>
              <a:rPr lang="en-US" sz="1100" dirty="0">
                <a:cs typeface="Arial" pitchFamily="34" charset="0"/>
              </a:rPr>
              <a:t>Up to 10</a:t>
            </a:r>
            <a:r>
              <a:rPr lang="en-US" sz="1100" baseline="30000" dirty="0">
                <a:cs typeface="Arial" pitchFamily="34" charset="0"/>
              </a:rPr>
              <a:t>5 </a:t>
            </a:r>
            <a:r>
              <a:rPr lang="en-US" sz="1100" dirty="0">
                <a:cs typeface="Arial" pitchFamily="34" charset="0"/>
              </a:rPr>
              <a:t>-10</a:t>
            </a:r>
            <a:r>
              <a:rPr lang="en-US" sz="1100" baseline="30000" dirty="0">
                <a:cs typeface="Arial" pitchFamily="34" charset="0"/>
              </a:rPr>
              <a:t>6   </a:t>
            </a:r>
          </a:p>
          <a:p>
            <a:pPr marL="285750" indent="-285750">
              <a:lnSpc>
                <a:spcPct val="150000"/>
              </a:lnSpc>
              <a:buFont typeface="Arial" panose="020B0604020202020204" pitchFamily="34" charset="0"/>
              <a:buChar char="•"/>
              <a:defRPr/>
            </a:pPr>
            <a:r>
              <a:rPr lang="en-US" sz="1100" dirty="0">
                <a:cs typeface="Arial" pitchFamily="34" charset="0"/>
              </a:rPr>
              <a:t>&lt;100</a:t>
            </a:r>
            <a:r>
              <a:rPr lang="en-US" sz="1100" dirty="0">
                <a:latin typeface="Symbol" panose="05050102010706020507" pitchFamily="18" charset="2"/>
                <a:cs typeface="Arial" pitchFamily="34" charset="0"/>
              </a:rPr>
              <a:t>m</a:t>
            </a:r>
            <a:r>
              <a:rPr lang="en-US" sz="1100" dirty="0">
                <a:cs typeface="Arial" pitchFamily="34" charset="0"/>
              </a:rPr>
              <a:t>m</a:t>
            </a:r>
          </a:p>
          <a:p>
            <a:pPr marL="285750" indent="-285750">
              <a:lnSpc>
                <a:spcPct val="150000"/>
              </a:lnSpc>
              <a:buFont typeface="Arial" panose="020B0604020202020204" pitchFamily="34" charset="0"/>
              <a:buChar char="•"/>
              <a:defRPr/>
            </a:pPr>
            <a:r>
              <a:rPr lang="en-US" sz="1100" dirty="0">
                <a:cs typeface="Arial" pitchFamily="34" charset="0"/>
              </a:rPr>
              <a:t>In general few ns , sub-ns in specific configuration</a:t>
            </a:r>
          </a:p>
          <a:p>
            <a:pPr marL="285750" indent="-285750">
              <a:lnSpc>
                <a:spcPct val="150000"/>
              </a:lnSpc>
              <a:buFont typeface="Arial" panose="020B0604020202020204" pitchFamily="34" charset="0"/>
              <a:buChar char="•"/>
              <a:defRPr/>
            </a:pPr>
            <a:r>
              <a:rPr lang="en-US" sz="1100" dirty="0">
                <a:cs typeface="Arial" pitchFamily="34" charset="0"/>
              </a:rPr>
              <a:t>10-20% FWHM @ soft X-Ray (6KeV)</a:t>
            </a:r>
          </a:p>
          <a:p>
            <a:pPr marL="285750" indent="-285750">
              <a:lnSpc>
                <a:spcPct val="150000"/>
              </a:lnSpc>
              <a:buFont typeface="Arial" panose="020B0604020202020204" pitchFamily="34" charset="0"/>
              <a:buChar char="•"/>
              <a:defRPr/>
            </a:pPr>
            <a:endParaRPr lang="en-US" sz="1100" dirty="0">
              <a:cs typeface="Arial" pitchFamily="34" charset="0"/>
            </a:endParaRPr>
          </a:p>
          <a:p>
            <a:pPr marL="285750" indent="-285750">
              <a:lnSpc>
                <a:spcPct val="150000"/>
              </a:lnSpc>
              <a:buFont typeface="Arial" panose="020B0604020202020204" pitchFamily="34" charset="0"/>
              <a:buChar char="•"/>
              <a:defRPr/>
            </a:pPr>
            <a:endParaRPr lang="en-US" sz="1100" dirty="0">
              <a:cs typeface="Arial" pitchFamily="34" charset="0"/>
            </a:endParaRPr>
          </a:p>
          <a:p>
            <a:pPr marL="285750" indent="-285750">
              <a:lnSpc>
                <a:spcPct val="150000"/>
              </a:lnSpc>
              <a:buFont typeface="Arial" panose="020B0604020202020204" pitchFamily="34" charset="0"/>
              <a:buChar char="•"/>
              <a:defRPr/>
            </a:pPr>
            <a:r>
              <a:rPr lang="en-US" sz="1100" dirty="0">
                <a:cs typeface="Arial" pitchFamily="34" charset="0"/>
              </a:rPr>
              <a:t>% level sort of easy, below % in particular configuration</a:t>
            </a:r>
          </a:p>
          <a:p>
            <a:pPr marL="285750" indent="-285750">
              <a:lnSpc>
                <a:spcPct val="150000"/>
              </a:lnSpc>
              <a:buFont typeface="Arial" panose="020B0604020202020204" pitchFamily="34" charset="0"/>
              <a:buChar char="•"/>
            </a:pPr>
            <a:endParaRPr lang="en-US" sz="1100" dirty="0">
              <a:cs typeface="Arial" pitchFamily="34" charset="0"/>
            </a:endParaRPr>
          </a:p>
          <a:p>
            <a:pPr marL="285750" indent="-285750">
              <a:lnSpc>
                <a:spcPct val="150000"/>
              </a:lnSpc>
              <a:buFont typeface="Arial" panose="020B0604020202020204" pitchFamily="34" charset="0"/>
              <a:buChar char="•"/>
            </a:pPr>
            <a:r>
              <a:rPr lang="en-US" sz="1100" dirty="0">
                <a:cs typeface="Arial" pitchFamily="34" charset="0"/>
              </a:rPr>
              <a:t>m</a:t>
            </a:r>
            <a:r>
              <a:rPr lang="en-US" sz="1100" baseline="30000" dirty="0">
                <a:cs typeface="Arial" pitchFamily="34" charset="0"/>
              </a:rPr>
              <a:t>2</a:t>
            </a:r>
          </a:p>
        </p:txBody>
      </p:sp>
      <p:pic>
        <p:nvPicPr>
          <p:cNvPr id="43" name="Picture 42">
            <a:extLst>
              <a:ext uri="{FF2B5EF4-FFF2-40B4-BE49-F238E27FC236}">
                <a16:creationId xmlns:a16="http://schemas.microsoft.com/office/drawing/2014/main" id="{CC66E785-0ACD-FF57-096E-DD79AF25E824}"/>
              </a:ext>
            </a:extLst>
          </p:cNvPr>
          <p:cNvPicPr>
            <a:picLocks noChangeAspect="1"/>
          </p:cNvPicPr>
          <p:nvPr/>
        </p:nvPicPr>
        <p:blipFill>
          <a:blip r:embed="rId20"/>
          <a:stretch>
            <a:fillRect/>
          </a:stretch>
        </p:blipFill>
        <p:spPr>
          <a:xfrm>
            <a:off x="1388562" y="4340470"/>
            <a:ext cx="4339766" cy="1769919"/>
          </a:xfrm>
          <a:prstGeom prst="rect">
            <a:avLst/>
          </a:prstGeom>
        </p:spPr>
      </p:pic>
      <p:sp>
        <p:nvSpPr>
          <p:cNvPr id="44" name="TextBox 43">
            <a:extLst>
              <a:ext uri="{FF2B5EF4-FFF2-40B4-BE49-F238E27FC236}">
                <a16:creationId xmlns:a16="http://schemas.microsoft.com/office/drawing/2014/main" id="{9DB9B143-E187-0435-30A0-F79011708826}"/>
              </a:ext>
            </a:extLst>
          </p:cNvPr>
          <p:cNvSpPr txBox="1"/>
          <p:nvPr/>
        </p:nvSpPr>
        <p:spPr>
          <a:xfrm>
            <a:off x="6728791" y="5227983"/>
            <a:ext cx="4135812" cy="830997"/>
          </a:xfrm>
          <a:prstGeom prst="rect">
            <a:avLst/>
          </a:prstGeom>
          <a:solidFill>
            <a:srgbClr val="00329E"/>
          </a:solidFill>
        </p:spPr>
        <p:txBody>
          <a:bodyPr wrap="none" lIns="0" tIns="0" rIns="0" bIns="0" rtlCol="0">
            <a:spAutoFit/>
          </a:bodyPr>
          <a:lstStyle/>
          <a:p>
            <a:pPr algn="ctr"/>
            <a:r>
              <a:rPr lang="en-US" dirty="0">
                <a:solidFill>
                  <a:srgbClr val="FFFF00"/>
                </a:solidFill>
                <a:latin typeface="Times New Roman" panose="02020603050405020304" pitchFamily="18" charset="0"/>
                <a:cs typeface="Times New Roman" panose="02020603050405020304" pitchFamily="18" charset="0"/>
              </a:rPr>
              <a:t>All subjects illustrated by examples: </a:t>
            </a:r>
          </a:p>
          <a:p>
            <a:pPr algn="ctr"/>
            <a:r>
              <a:rPr lang="en-US" dirty="0">
                <a:solidFill>
                  <a:srgbClr val="FFFF00"/>
                </a:solidFill>
                <a:latin typeface="Times New Roman" panose="02020603050405020304" pitchFamily="18" charset="0"/>
                <a:cs typeface="Times New Roman" panose="02020603050405020304" pitchFamily="18" charset="0"/>
              </a:rPr>
              <a:t>A fully comprehensive review is impossible!</a:t>
            </a:r>
          </a:p>
          <a:p>
            <a:pPr algn="ctr"/>
            <a:r>
              <a:rPr lang="en-US" dirty="0">
                <a:solidFill>
                  <a:srgbClr val="FFFF00"/>
                </a:solidFill>
                <a:latin typeface="Times New Roman" panose="02020603050405020304" pitchFamily="18" charset="0"/>
                <a:cs typeface="Times New Roman" panose="02020603050405020304" pitchFamily="18" charset="0"/>
              </a:rPr>
              <a:t>Technology share-point R&amp;D51 </a:t>
            </a:r>
          </a:p>
        </p:txBody>
      </p:sp>
    </p:spTree>
    <p:extLst>
      <p:ext uri="{BB962C8B-B14F-4D97-AF65-F5344CB8AC3E}">
        <p14:creationId xmlns:p14="http://schemas.microsoft.com/office/powerpoint/2010/main" val="2125179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23645</TotalTime>
  <Words>7068</Words>
  <Application>Microsoft Macintosh PowerPoint</Application>
  <PresentationFormat>Widescreen</PresentationFormat>
  <Paragraphs>758</Paragraphs>
  <Slides>60</Slides>
  <Notes>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60</vt:i4>
      </vt:variant>
    </vt:vector>
  </HeadingPairs>
  <TitlesOfParts>
    <vt:vector size="76" baseType="lpstr">
      <vt:lpstr>Arial</vt:lpstr>
      <vt:lpstr>Arial MT</vt:lpstr>
      <vt:lpstr>ArialMT</vt:lpstr>
      <vt:lpstr>Calibri</vt:lpstr>
      <vt:lpstr>Cambria Math</vt:lpstr>
      <vt:lpstr>Courier New</vt:lpstr>
      <vt:lpstr>Helvetica</vt:lpstr>
      <vt:lpstr>Helvetica Light</vt:lpstr>
      <vt:lpstr>Segoe UI Symbol</vt:lpstr>
      <vt:lpstr>Symbol</vt:lpstr>
      <vt:lpstr>Times New Roman</vt:lpstr>
      <vt:lpstr>Trebuchet MS</vt:lpstr>
      <vt:lpstr>Verdana</vt:lpstr>
      <vt:lpstr>Wingdings</vt:lpstr>
      <vt:lpstr>Wingdings 2</vt:lpstr>
      <vt:lpstr>Office Theme</vt:lpstr>
      <vt:lpstr>      Gaseous particle detectors     </vt:lpstr>
      <vt:lpstr>Lecture #5: Micropattern Gaseous Detectors Technologies</vt:lpstr>
      <vt:lpstr>Why MPGD???</vt:lpstr>
      <vt:lpstr>Micro-Strip Gas Chamber (MSGC)</vt:lpstr>
      <vt:lpstr>Micro-Strip Gas Chamber (MSGC)</vt:lpstr>
      <vt:lpstr>MSGC</vt:lpstr>
      <vt:lpstr>Micro-Strip Gas Chamber (MSGC)</vt:lpstr>
      <vt:lpstr>Micro-Strip Gas Chamber:  A door toward a new era of gas detectors</vt:lpstr>
      <vt:lpstr>PowerPoint Presentation</vt:lpstr>
      <vt:lpstr>The MPGD family and their applications </vt:lpstr>
      <vt:lpstr>The MPGD family and their applications </vt:lpstr>
      <vt:lpstr>Micromegas</vt:lpstr>
      <vt:lpstr>Micromegas: Detector Principles</vt:lpstr>
      <vt:lpstr>Micromegas: Detector Principles</vt:lpstr>
      <vt:lpstr>Micromegas: Resistive MM (spark resistant)</vt:lpstr>
      <vt:lpstr>Micromegas: resistive MM</vt:lpstr>
      <vt:lpstr>Micromegas: resistive MM</vt:lpstr>
      <vt:lpstr>Micromegas: spark resistant</vt:lpstr>
      <vt:lpstr>Micromegas: Performance and MicroTPC</vt:lpstr>
      <vt:lpstr>Micromegas Aging studies</vt:lpstr>
      <vt:lpstr>Gas Electron Multipliers (GEM)</vt:lpstr>
      <vt:lpstr>What are the GEM: Principles</vt:lpstr>
      <vt:lpstr>What are the GEM</vt:lpstr>
      <vt:lpstr>Gas Electron Multipliers</vt:lpstr>
      <vt:lpstr>GEM: Operation and Performance</vt:lpstr>
      <vt:lpstr>GEM: Operation and Performance</vt:lpstr>
      <vt:lpstr>GEM: Discharge &amp; Ageing</vt:lpstr>
      <vt:lpstr>Master of GEM</vt:lpstr>
      <vt:lpstr>GEM: Improving segmentation technique</vt:lpstr>
      <vt:lpstr>GEM: Operation and Performance</vt:lpstr>
      <vt:lpstr>The micro-Resistive Well detector</vt:lpstr>
      <vt:lpstr>The µ-RWELL technology</vt:lpstr>
      <vt:lpstr>µ-RWELL story</vt:lpstr>
      <vt:lpstr>µ-RWELL High-Rate Layout</vt:lpstr>
      <vt:lpstr>The µ-RWELL technology</vt:lpstr>
      <vt:lpstr>µ-RWELL Performances</vt:lpstr>
      <vt:lpstr>Current Trends in Micro-Pattern Gaseous Detectors (Technologies)</vt:lpstr>
      <vt:lpstr>Current Trends in Micro-Pattern Gaseous Detectors (Technologies)</vt:lpstr>
      <vt:lpstr>Current Trends in Micro-Pattern Gaseous Detectors</vt:lpstr>
      <vt:lpstr>Current Trends in Micro-Pattern Gaseous Detectors</vt:lpstr>
      <vt:lpstr>The DRD1 Collaboration: The Place!!!</vt:lpstr>
      <vt:lpstr>Technology Transfer and Relations with Industries</vt:lpstr>
      <vt:lpstr>Technology Transfer and Relations with Industries</vt:lpstr>
      <vt:lpstr>Technology Transfer and Relations with Industries</vt:lpstr>
      <vt:lpstr>ATLAS NSW MM anode boards production</vt:lpstr>
      <vt:lpstr>ATLAS NSW MM anode boards production</vt:lpstr>
      <vt:lpstr>GEM Production in Industry (CMS Experience)</vt:lpstr>
      <vt:lpstr>GEM Production in Industry (CMS Experience)</vt:lpstr>
      <vt:lpstr>Relations with Industries</vt:lpstr>
      <vt:lpstr>Reference (Talks/Workshops) </vt:lpstr>
      <vt:lpstr>References:</vt:lpstr>
      <vt:lpstr>References:</vt:lpstr>
      <vt:lpstr>References:</vt:lpstr>
      <vt:lpstr>Backup</vt:lpstr>
      <vt:lpstr>PICOSEC</vt:lpstr>
      <vt:lpstr>PICOSEC</vt:lpstr>
      <vt:lpstr>PICOSEC Large Area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Eraldo Oliveri</dc:creator>
  <cp:lastModifiedBy>Michele Bianco</cp:lastModifiedBy>
  <cp:revision>53</cp:revision>
  <dcterms:created xsi:type="dcterms:W3CDTF">2023-06-26T14:19:48Z</dcterms:created>
  <dcterms:modified xsi:type="dcterms:W3CDTF">2026-05-03T18:23:41Z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2021-04-29T00:00:00Z</vt:filetime>
  </property>
  <property fmtid="{D5CDD505-2E9C-101B-9397-08002B2CF9AE}" pid="3" name="Creator">
    <vt:lpwstr>Microsoft PowerPoint v16</vt:lpwstr>
  </property>
  <property fmtid="{D5CDD505-2E9C-101B-9397-08002B2CF9AE}" pid="4" name="LastSaved">
    <vt:filetime>2023-06-26T00:00:00Z</vt:filetime>
  </property>
</Properties>
</file>