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44.jpg" ContentType="image/jpeg"/>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101.jpg" ContentType="image/jpe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50"/>
  </p:notesMasterIdLst>
  <p:sldIdLst>
    <p:sldId id="256" r:id="rId2"/>
    <p:sldId id="278" r:id="rId3"/>
    <p:sldId id="280" r:id="rId4"/>
    <p:sldId id="284" r:id="rId5"/>
    <p:sldId id="347" r:id="rId6"/>
    <p:sldId id="348" r:id="rId7"/>
    <p:sldId id="349" r:id="rId8"/>
    <p:sldId id="351" r:id="rId9"/>
    <p:sldId id="352" r:id="rId10"/>
    <p:sldId id="353" r:id="rId11"/>
    <p:sldId id="355" r:id="rId12"/>
    <p:sldId id="354" r:id="rId13"/>
    <p:sldId id="357" r:id="rId14"/>
    <p:sldId id="358" r:id="rId15"/>
    <p:sldId id="371" r:id="rId16"/>
    <p:sldId id="359" r:id="rId17"/>
    <p:sldId id="372" r:id="rId18"/>
    <p:sldId id="373" r:id="rId19"/>
    <p:sldId id="363" r:id="rId20"/>
    <p:sldId id="361" r:id="rId21"/>
    <p:sldId id="362" r:id="rId22"/>
    <p:sldId id="364" r:id="rId23"/>
    <p:sldId id="360" r:id="rId24"/>
    <p:sldId id="366" r:id="rId25"/>
    <p:sldId id="367" r:id="rId26"/>
    <p:sldId id="375" r:id="rId27"/>
    <p:sldId id="376" r:id="rId28"/>
    <p:sldId id="378" r:id="rId29"/>
    <p:sldId id="368" r:id="rId30"/>
    <p:sldId id="379" r:id="rId31"/>
    <p:sldId id="380" r:id="rId32"/>
    <p:sldId id="381" r:id="rId33"/>
    <p:sldId id="383" r:id="rId34"/>
    <p:sldId id="382" r:id="rId35"/>
    <p:sldId id="384" r:id="rId36"/>
    <p:sldId id="386" r:id="rId37"/>
    <p:sldId id="385" r:id="rId38"/>
    <p:sldId id="365" r:id="rId39"/>
    <p:sldId id="387" r:id="rId40"/>
    <p:sldId id="388" r:id="rId41"/>
    <p:sldId id="389" r:id="rId42"/>
    <p:sldId id="390" r:id="rId43"/>
    <p:sldId id="391" r:id="rId44"/>
    <p:sldId id="392" r:id="rId45"/>
    <p:sldId id="350" r:id="rId46"/>
    <p:sldId id="346" r:id="rId47"/>
    <p:sldId id="356" r:id="rId48"/>
    <p:sldId id="277" r:id="rId49"/>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29E"/>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2"/>
    <p:restoredTop sz="93974"/>
  </p:normalViewPr>
  <p:slideViewPr>
    <p:cSldViewPr>
      <p:cViewPr>
        <p:scale>
          <a:sx n="80" d="100"/>
          <a:sy n="80" d="100"/>
        </p:scale>
        <p:origin x="-32" y="496"/>
      </p:cViewPr>
      <p:guideLst>
        <p:guide orient="horz" pos="2880"/>
        <p:guide pos="2160"/>
      </p:guideLst>
    </p:cSldViewPr>
  </p:slideViewPr>
  <p:outlineViewPr>
    <p:cViewPr>
      <p:scale>
        <a:sx n="33" d="100"/>
        <a:sy n="33" d="100"/>
      </p:scale>
      <p:origin x="0" y="-1215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FC4E716C-ECF9-7849-989B-EE85B97CBBD7}" type="datetimeFigureOut">
              <a:rPr lang="en-US" smtClean="0"/>
              <a:t>5/12/26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12AF4267-DB0D-CC47-B461-22F65216A3D2}" type="slidenum">
              <a:rPr lang="en-US" smtClean="0"/>
              <a:t>‹#›</a:t>
            </a:fld>
            <a:endParaRPr lang="en-US"/>
          </a:p>
        </p:txBody>
      </p:sp>
    </p:spTree>
    <p:extLst>
      <p:ext uri="{BB962C8B-B14F-4D97-AF65-F5344CB8AC3E}">
        <p14:creationId xmlns:p14="http://schemas.microsoft.com/office/powerpoint/2010/main" val="2887433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2</a:t>
            </a:fld>
            <a:endParaRPr lang="en-US"/>
          </a:p>
        </p:txBody>
      </p:sp>
    </p:spTree>
    <p:extLst>
      <p:ext uri="{BB962C8B-B14F-4D97-AF65-F5344CB8AC3E}">
        <p14:creationId xmlns:p14="http://schemas.microsoft.com/office/powerpoint/2010/main" val="32747906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16</a:t>
            </a:fld>
            <a:endParaRPr lang="en-US"/>
          </a:p>
        </p:txBody>
      </p:sp>
    </p:spTree>
    <p:extLst>
      <p:ext uri="{BB962C8B-B14F-4D97-AF65-F5344CB8AC3E}">
        <p14:creationId xmlns:p14="http://schemas.microsoft.com/office/powerpoint/2010/main" val="2778950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18</a:t>
            </a:fld>
            <a:endParaRPr lang="en-US"/>
          </a:p>
        </p:txBody>
      </p:sp>
    </p:spTree>
    <p:extLst>
      <p:ext uri="{BB962C8B-B14F-4D97-AF65-F5344CB8AC3E}">
        <p14:creationId xmlns:p14="http://schemas.microsoft.com/office/powerpoint/2010/main" val="3173108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19</a:t>
            </a:fld>
            <a:endParaRPr lang="en-US"/>
          </a:p>
        </p:txBody>
      </p:sp>
    </p:spTree>
    <p:extLst>
      <p:ext uri="{BB962C8B-B14F-4D97-AF65-F5344CB8AC3E}">
        <p14:creationId xmlns:p14="http://schemas.microsoft.com/office/powerpoint/2010/main" val="1623627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20</a:t>
            </a:fld>
            <a:endParaRPr lang="en-US"/>
          </a:p>
        </p:txBody>
      </p:sp>
    </p:spTree>
    <p:extLst>
      <p:ext uri="{BB962C8B-B14F-4D97-AF65-F5344CB8AC3E}">
        <p14:creationId xmlns:p14="http://schemas.microsoft.com/office/powerpoint/2010/main" val="8970534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21</a:t>
            </a:fld>
            <a:endParaRPr lang="en-US"/>
          </a:p>
        </p:txBody>
      </p:sp>
    </p:spTree>
    <p:extLst>
      <p:ext uri="{BB962C8B-B14F-4D97-AF65-F5344CB8AC3E}">
        <p14:creationId xmlns:p14="http://schemas.microsoft.com/office/powerpoint/2010/main" val="1334441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22</a:t>
            </a:fld>
            <a:endParaRPr lang="en-US"/>
          </a:p>
        </p:txBody>
      </p:sp>
    </p:spTree>
    <p:extLst>
      <p:ext uri="{BB962C8B-B14F-4D97-AF65-F5344CB8AC3E}">
        <p14:creationId xmlns:p14="http://schemas.microsoft.com/office/powerpoint/2010/main" val="657270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23</a:t>
            </a:fld>
            <a:endParaRPr lang="en-US"/>
          </a:p>
        </p:txBody>
      </p:sp>
    </p:spTree>
    <p:extLst>
      <p:ext uri="{BB962C8B-B14F-4D97-AF65-F5344CB8AC3E}">
        <p14:creationId xmlns:p14="http://schemas.microsoft.com/office/powerpoint/2010/main" val="1242364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24</a:t>
            </a:fld>
            <a:endParaRPr lang="en-US"/>
          </a:p>
        </p:txBody>
      </p:sp>
    </p:spTree>
    <p:extLst>
      <p:ext uri="{BB962C8B-B14F-4D97-AF65-F5344CB8AC3E}">
        <p14:creationId xmlns:p14="http://schemas.microsoft.com/office/powerpoint/2010/main" val="5044800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25</a:t>
            </a:fld>
            <a:endParaRPr lang="en-US"/>
          </a:p>
        </p:txBody>
      </p:sp>
    </p:spTree>
    <p:extLst>
      <p:ext uri="{BB962C8B-B14F-4D97-AF65-F5344CB8AC3E}">
        <p14:creationId xmlns:p14="http://schemas.microsoft.com/office/powerpoint/2010/main" val="1334082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26</a:t>
            </a:fld>
            <a:endParaRPr lang="en-US"/>
          </a:p>
        </p:txBody>
      </p:sp>
    </p:spTree>
    <p:extLst>
      <p:ext uri="{BB962C8B-B14F-4D97-AF65-F5344CB8AC3E}">
        <p14:creationId xmlns:p14="http://schemas.microsoft.com/office/powerpoint/2010/main" val="468802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5</a:t>
            </a:fld>
            <a:endParaRPr lang="en-US"/>
          </a:p>
        </p:txBody>
      </p:sp>
    </p:spTree>
    <p:extLst>
      <p:ext uri="{BB962C8B-B14F-4D97-AF65-F5344CB8AC3E}">
        <p14:creationId xmlns:p14="http://schemas.microsoft.com/office/powerpoint/2010/main" val="30054554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27</a:t>
            </a:fld>
            <a:endParaRPr lang="en-US"/>
          </a:p>
        </p:txBody>
      </p:sp>
    </p:spTree>
    <p:extLst>
      <p:ext uri="{BB962C8B-B14F-4D97-AF65-F5344CB8AC3E}">
        <p14:creationId xmlns:p14="http://schemas.microsoft.com/office/powerpoint/2010/main" val="16424563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28</a:t>
            </a:fld>
            <a:endParaRPr lang="en-US"/>
          </a:p>
        </p:txBody>
      </p:sp>
    </p:spTree>
    <p:extLst>
      <p:ext uri="{BB962C8B-B14F-4D97-AF65-F5344CB8AC3E}">
        <p14:creationId xmlns:p14="http://schemas.microsoft.com/office/powerpoint/2010/main" val="24356090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29</a:t>
            </a:fld>
            <a:endParaRPr lang="en-US"/>
          </a:p>
        </p:txBody>
      </p:sp>
    </p:spTree>
    <p:extLst>
      <p:ext uri="{BB962C8B-B14F-4D97-AF65-F5344CB8AC3E}">
        <p14:creationId xmlns:p14="http://schemas.microsoft.com/office/powerpoint/2010/main" val="13729289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30</a:t>
            </a:fld>
            <a:endParaRPr lang="en-US"/>
          </a:p>
        </p:txBody>
      </p:sp>
    </p:spTree>
    <p:extLst>
      <p:ext uri="{BB962C8B-B14F-4D97-AF65-F5344CB8AC3E}">
        <p14:creationId xmlns:p14="http://schemas.microsoft.com/office/powerpoint/2010/main" val="29482213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31</a:t>
            </a:fld>
            <a:endParaRPr lang="en-US"/>
          </a:p>
        </p:txBody>
      </p:sp>
    </p:spTree>
    <p:extLst>
      <p:ext uri="{BB962C8B-B14F-4D97-AF65-F5344CB8AC3E}">
        <p14:creationId xmlns:p14="http://schemas.microsoft.com/office/powerpoint/2010/main" val="873672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32</a:t>
            </a:fld>
            <a:endParaRPr lang="en-US"/>
          </a:p>
        </p:txBody>
      </p:sp>
    </p:spTree>
    <p:extLst>
      <p:ext uri="{BB962C8B-B14F-4D97-AF65-F5344CB8AC3E}">
        <p14:creationId xmlns:p14="http://schemas.microsoft.com/office/powerpoint/2010/main" val="3911034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33</a:t>
            </a:fld>
            <a:endParaRPr lang="en-US"/>
          </a:p>
        </p:txBody>
      </p:sp>
    </p:spTree>
    <p:extLst>
      <p:ext uri="{BB962C8B-B14F-4D97-AF65-F5344CB8AC3E}">
        <p14:creationId xmlns:p14="http://schemas.microsoft.com/office/powerpoint/2010/main" val="2352383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34</a:t>
            </a:fld>
            <a:endParaRPr lang="en-US"/>
          </a:p>
        </p:txBody>
      </p:sp>
    </p:spTree>
    <p:extLst>
      <p:ext uri="{BB962C8B-B14F-4D97-AF65-F5344CB8AC3E}">
        <p14:creationId xmlns:p14="http://schemas.microsoft.com/office/powerpoint/2010/main" val="1710043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41</a:t>
            </a:fld>
            <a:endParaRPr lang="en-US"/>
          </a:p>
        </p:txBody>
      </p:sp>
    </p:spTree>
    <p:extLst>
      <p:ext uri="{BB962C8B-B14F-4D97-AF65-F5344CB8AC3E}">
        <p14:creationId xmlns:p14="http://schemas.microsoft.com/office/powerpoint/2010/main" val="309008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42</a:t>
            </a:fld>
            <a:endParaRPr lang="en-US"/>
          </a:p>
        </p:txBody>
      </p:sp>
    </p:spTree>
    <p:extLst>
      <p:ext uri="{BB962C8B-B14F-4D97-AF65-F5344CB8AC3E}">
        <p14:creationId xmlns:p14="http://schemas.microsoft.com/office/powerpoint/2010/main" val="30347307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8</a:t>
            </a:fld>
            <a:endParaRPr lang="en-US"/>
          </a:p>
        </p:txBody>
      </p:sp>
    </p:spTree>
    <p:extLst>
      <p:ext uri="{BB962C8B-B14F-4D97-AF65-F5344CB8AC3E}">
        <p14:creationId xmlns:p14="http://schemas.microsoft.com/office/powerpoint/2010/main" val="1038970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43</a:t>
            </a:fld>
            <a:endParaRPr lang="en-US"/>
          </a:p>
        </p:txBody>
      </p:sp>
    </p:spTree>
    <p:extLst>
      <p:ext uri="{BB962C8B-B14F-4D97-AF65-F5344CB8AC3E}">
        <p14:creationId xmlns:p14="http://schemas.microsoft.com/office/powerpoint/2010/main" val="37396876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46</a:t>
            </a:fld>
            <a:endParaRPr lang="en-US"/>
          </a:p>
        </p:txBody>
      </p:sp>
    </p:spTree>
    <p:extLst>
      <p:ext uri="{BB962C8B-B14F-4D97-AF65-F5344CB8AC3E}">
        <p14:creationId xmlns:p14="http://schemas.microsoft.com/office/powerpoint/2010/main" val="2765716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47</a:t>
            </a:fld>
            <a:endParaRPr lang="en-US"/>
          </a:p>
        </p:txBody>
      </p:sp>
    </p:spTree>
    <p:extLst>
      <p:ext uri="{BB962C8B-B14F-4D97-AF65-F5344CB8AC3E}">
        <p14:creationId xmlns:p14="http://schemas.microsoft.com/office/powerpoint/2010/main" val="28878370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9</a:t>
            </a:fld>
            <a:endParaRPr lang="en-US"/>
          </a:p>
        </p:txBody>
      </p:sp>
    </p:spTree>
    <p:extLst>
      <p:ext uri="{BB962C8B-B14F-4D97-AF65-F5344CB8AC3E}">
        <p14:creationId xmlns:p14="http://schemas.microsoft.com/office/powerpoint/2010/main" val="372162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10</a:t>
            </a:fld>
            <a:endParaRPr lang="en-US"/>
          </a:p>
        </p:txBody>
      </p:sp>
    </p:spTree>
    <p:extLst>
      <p:ext uri="{BB962C8B-B14F-4D97-AF65-F5344CB8AC3E}">
        <p14:creationId xmlns:p14="http://schemas.microsoft.com/office/powerpoint/2010/main" val="4147354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11</a:t>
            </a:fld>
            <a:endParaRPr lang="en-US"/>
          </a:p>
        </p:txBody>
      </p:sp>
    </p:spTree>
    <p:extLst>
      <p:ext uri="{BB962C8B-B14F-4D97-AF65-F5344CB8AC3E}">
        <p14:creationId xmlns:p14="http://schemas.microsoft.com/office/powerpoint/2010/main" val="38939233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12</a:t>
            </a:fld>
            <a:endParaRPr lang="en-US"/>
          </a:p>
        </p:txBody>
      </p:sp>
    </p:spTree>
    <p:extLst>
      <p:ext uri="{BB962C8B-B14F-4D97-AF65-F5344CB8AC3E}">
        <p14:creationId xmlns:p14="http://schemas.microsoft.com/office/powerpoint/2010/main" val="29581058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13</a:t>
            </a:fld>
            <a:endParaRPr lang="en-US"/>
          </a:p>
        </p:txBody>
      </p:sp>
    </p:spTree>
    <p:extLst>
      <p:ext uri="{BB962C8B-B14F-4D97-AF65-F5344CB8AC3E}">
        <p14:creationId xmlns:p14="http://schemas.microsoft.com/office/powerpoint/2010/main" val="1834379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AF4267-DB0D-CC47-B461-22F65216A3D2}" type="slidenum">
              <a:rPr lang="en-US" smtClean="0"/>
              <a:t>14</a:t>
            </a:fld>
            <a:endParaRPr lang="en-US"/>
          </a:p>
        </p:txBody>
      </p:sp>
    </p:spTree>
    <p:extLst>
      <p:ext uri="{BB962C8B-B14F-4D97-AF65-F5344CB8AC3E}">
        <p14:creationId xmlns:p14="http://schemas.microsoft.com/office/powerpoint/2010/main" val="3747001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25th June 2023</a:t>
            </a:r>
          </a:p>
        </p:txBody>
      </p:sp>
      <p:sp>
        <p:nvSpPr>
          <p:cNvPr id="6" name="Holder 6"/>
          <p:cNvSpPr>
            <a:spLocks noGrp="1"/>
          </p:cNvSpPr>
          <p:nvPr>
            <p:ph type="sldNum" sz="quarter" idx="7"/>
          </p:nvPr>
        </p:nvSpPr>
        <p:spPr/>
        <p:txBody>
          <a:bodyPr lIns="0" tIns="0" rIns="0" bIns="0"/>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339F"/>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a:t>25th June 2023</a:t>
            </a:r>
          </a:p>
        </p:txBody>
      </p:sp>
      <p:sp>
        <p:nvSpPr>
          <p:cNvPr id="6" name="Holder 6"/>
          <p:cNvSpPr>
            <a:spLocks noGrp="1"/>
          </p:cNvSpPr>
          <p:nvPr>
            <p:ph type="sldNum" sz="quarter" idx="7"/>
          </p:nvPr>
        </p:nvSpPr>
        <p:spPr/>
        <p:txBody>
          <a:bodyPr lIns="0" tIns="0" rIns="0" bIns="0"/>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339F"/>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t>25th June 2023</a:t>
            </a:r>
          </a:p>
        </p:txBody>
      </p:sp>
      <p:sp>
        <p:nvSpPr>
          <p:cNvPr id="7" name="Holder 7"/>
          <p:cNvSpPr>
            <a:spLocks noGrp="1"/>
          </p:cNvSpPr>
          <p:nvPr>
            <p:ph type="sldNum" sz="quarter" idx="7"/>
          </p:nvPr>
        </p:nvSpPr>
        <p:spPr/>
        <p:txBody>
          <a:bodyPr lIns="0" tIns="0" rIns="0" bIns="0"/>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00339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r>
              <a:rPr lang="en-US"/>
              <a:t>25th June 2023</a:t>
            </a:r>
          </a:p>
        </p:txBody>
      </p:sp>
      <p:sp>
        <p:nvSpPr>
          <p:cNvPr id="5" name="Holder 5"/>
          <p:cNvSpPr>
            <a:spLocks noGrp="1"/>
          </p:cNvSpPr>
          <p:nvPr>
            <p:ph type="sldNum" sz="quarter" idx="7"/>
          </p:nvPr>
        </p:nvSpPr>
        <p:spPr/>
        <p:txBody>
          <a:bodyPr lIns="0" tIns="0" rIns="0" bIns="0"/>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r>
              <a:rPr lang="en-US"/>
              <a:t>25th June 2023</a:t>
            </a:r>
          </a:p>
        </p:txBody>
      </p:sp>
      <p:sp>
        <p:nvSpPr>
          <p:cNvPr id="4" name="Holder 4"/>
          <p:cNvSpPr>
            <a:spLocks noGrp="1"/>
          </p:cNvSpPr>
          <p:nvPr>
            <p:ph type="sldNum" sz="quarter" idx="7"/>
          </p:nvPr>
        </p:nvSpPr>
        <p:spPr/>
        <p:txBody>
          <a:bodyPr lIns="0" tIns="0" rIns="0" bIns="0"/>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0" y="6315455"/>
            <a:ext cx="12191999" cy="542542"/>
          </a:xfrm>
          <a:prstGeom prst="rect">
            <a:avLst/>
          </a:prstGeom>
        </p:spPr>
      </p:pic>
      <p:sp>
        <p:nvSpPr>
          <p:cNvPr id="2" name="Holder 2"/>
          <p:cNvSpPr>
            <a:spLocks noGrp="1"/>
          </p:cNvSpPr>
          <p:nvPr>
            <p:ph type="title"/>
          </p:nvPr>
        </p:nvSpPr>
        <p:spPr>
          <a:xfrm>
            <a:off x="395427" y="203149"/>
            <a:ext cx="3201035" cy="574675"/>
          </a:xfrm>
          <a:prstGeom prst="rect">
            <a:avLst/>
          </a:prstGeom>
        </p:spPr>
        <p:txBody>
          <a:bodyPr wrap="square" lIns="0" tIns="0" rIns="0" bIns="0">
            <a:spAutoFit/>
          </a:bodyPr>
          <a:lstStyle>
            <a:lvl1pPr>
              <a:defRPr sz="3600" b="1" i="0">
                <a:solidFill>
                  <a:srgbClr val="00339F"/>
                </a:solidFill>
                <a:latin typeface="Arial"/>
                <a:cs typeface="Arial"/>
              </a:defRPr>
            </a:lvl1pPr>
          </a:lstStyle>
          <a:p>
            <a:endParaRPr/>
          </a:p>
        </p:txBody>
      </p:sp>
      <p:sp>
        <p:nvSpPr>
          <p:cNvPr id="3" name="Holder 3"/>
          <p:cNvSpPr>
            <a:spLocks noGrp="1"/>
          </p:cNvSpPr>
          <p:nvPr>
            <p:ph type="body" idx="1"/>
          </p:nvPr>
        </p:nvSpPr>
        <p:spPr>
          <a:xfrm>
            <a:off x="399999" y="2288540"/>
            <a:ext cx="11392001" cy="209422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453509" y="6354378"/>
            <a:ext cx="6181725" cy="379095"/>
          </a:xfrm>
          <a:prstGeom prst="rect">
            <a:avLst/>
          </a:prstGeom>
        </p:spPr>
        <p:txBody>
          <a:bodyPr wrap="square" lIns="0" tIns="0" rIns="0" bIns="0">
            <a:spAutoFit/>
          </a:bodyPr>
          <a:lstStyle>
            <a:lvl1pPr>
              <a:defRPr sz="1200" b="0" i="0">
                <a:solidFill>
                  <a:schemeClr val="bg1"/>
                </a:solidFill>
                <a:latin typeface="Arial MT"/>
                <a:cs typeface="Arial MT"/>
              </a:defRPr>
            </a:lvl1pPr>
          </a:lstStyle>
          <a:p>
            <a:pPr algn="ctr">
              <a:lnSpc>
                <a:spcPts val="1425"/>
              </a:lnSpc>
            </a:pPr>
            <a:r>
              <a:rPr lang="en-US"/>
              <a:t>M. Bianco, PhD Lectures | Gaseous Detectors | 13th-14th May 2026, Siena</a:t>
            </a:r>
            <a:endParaRPr spc="-15" dirty="0"/>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r>
              <a:rPr lang="en-US"/>
              <a:t>25th June 2023</a:t>
            </a:r>
          </a:p>
        </p:txBody>
      </p:sp>
      <p:sp>
        <p:nvSpPr>
          <p:cNvPr id="6" name="Holder 6"/>
          <p:cNvSpPr>
            <a:spLocks noGrp="1"/>
          </p:cNvSpPr>
          <p:nvPr>
            <p:ph type="sldNum" sz="quarter" idx="7"/>
          </p:nvPr>
        </p:nvSpPr>
        <p:spPr>
          <a:xfrm>
            <a:off x="11611991" y="6460127"/>
            <a:ext cx="217170" cy="167004"/>
          </a:xfrm>
          <a:prstGeom prst="rect">
            <a:avLst/>
          </a:prstGeom>
        </p:spPr>
        <p:txBody>
          <a:bodyPr wrap="square" lIns="0" tIns="0" rIns="0" bIns="0">
            <a:spAutoFit/>
          </a:bodyPr>
          <a:lstStyle>
            <a:lvl1pPr>
              <a:defRPr sz="1000" b="0" i="0">
                <a:solidFill>
                  <a:schemeClr val="bg1"/>
                </a:solidFill>
                <a:latin typeface="Arial MT"/>
                <a:cs typeface="Arial MT"/>
              </a:defRPr>
            </a:lvl1pPr>
          </a:lstStyle>
          <a:p>
            <a:pPr marL="38100">
              <a:lnSpc>
                <a:spcPct val="100000"/>
              </a:lnSpc>
            </a:pPr>
            <a:fld id="{81D60167-4931-47E6-BA6A-407CBD079E47}" type="slidenum">
              <a:rPr spc="-5" dirty="0"/>
              <a:t>‹#›</a:t>
            </a:fld>
            <a:endParaRPr spc="-5"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oleObject" Target="../embeddings/oleObject2.bin"/><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wmf"/><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wmf"/></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oleObject" Target="../embeddings/oleObject3.bin"/><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oleObject" Target="../embeddings/oleObject4.bin"/><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emf"/><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12" Type="http://schemas.openxmlformats.org/officeDocument/2006/relationships/image" Target="../media/image7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2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4.jpg"/><Relationship Id="rId7" Type="http://schemas.openxmlformats.org/officeDocument/2006/relationships/image" Target="../media/image98.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7.jpg"/><Relationship Id="rId5" Type="http://schemas.openxmlformats.org/officeDocument/2006/relationships/image" Target="../media/image96.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mailto:ALICE@CERN" TargetMode="External"/><Relationship Id="rId13" Type="http://schemas.openxmlformats.org/officeDocument/2006/relationships/hyperlink" Target="mailto:CBM@FAIR" TargetMode="External"/><Relationship Id="rId3" Type="http://schemas.openxmlformats.org/officeDocument/2006/relationships/hyperlink" Target="mailto:FOPI@GSI" TargetMode="External"/><Relationship Id="rId7" Type="http://schemas.openxmlformats.org/officeDocument/2006/relationships/image" Target="../media/image105.png"/><Relationship Id="rId12" Type="http://schemas.openxmlformats.org/officeDocument/2006/relationships/image" Target="../media/image108.png"/><Relationship Id="rId17" Type="http://schemas.openxmlformats.org/officeDocument/2006/relationships/image" Target="../media/image111.emf"/><Relationship Id="rId2" Type="http://schemas.openxmlformats.org/officeDocument/2006/relationships/image" Target="../media/image102.png"/><Relationship Id="rId16" Type="http://schemas.openxmlformats.org/officeDocument/2006/relationships/image" Target="../media/image110.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hyperlink" Target="mailto:HADES@GSI" TargetMode="External"/><Relationship Id="rId5" Type="http://schemas.openxmlformats.org/officeDocument/2006/relationships/image" Target="../media/image86.png"/><Relationship Id="rId15" Type="http://schemas.openxmlformats.org/officeDocument/2006/relationships/hyperlink" Target="mailto:FD-HADES@GSI" TargetMode="External"/><Relationship Id="rId10" Type="http://schemas.openxmlformats.org/officeDocument/2006/relationships/image" Target="../media/image107.jpeg"/><Relationship Id="rId4" Type="http://schemas.openxmlformats.org/officeDocument/2006/relationships/image" Target="../media/image103.png"/><Relationship Id="rId9" Type="http://schemas.openxmlformats.org/officeDocument/2006/relationships/image" Target="../media/image106.png"/><Relationship Id="rId14" Type="http://schemas.openxmlformats.org/officeDocument/2006/relationships/image" Target="../media/image10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5.png"/><Relationship Id="rId7" Type="http://schemas.openxmlformats.org/officeDocument/2006/relationships/oleObject" Target="../embeddings/oleObject1.bin"/><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4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4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7.png"/></Relationships>
</file>

<file path=ppt/slides/_rels/slide4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45.xml.rels><?xml version="1.0" encoding="UTF-8" standalone="yes"?>
<Relationships xmlns="http://schemas.openxmlformats.org/package/2006/relationships"><Relationship Id="rId2" Type="http://schemas.openxmlformats.org/officeDocument/2006/relationships/hyperlink" Target="https://indico.cern.ch/event/1237829/"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wmf"/><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733028" y="152400"/>
            <a:ext cx="8882380" cy="3693319"/>
          </a:xfrm>
          <a:prstGeom prst="rect">
            <a:avLst/>
          </a:prstGeom>
        </p:spPr>
        <p:txBody>
          <a:bodyPr vert="horz" wrap="square" lIns="0" tIns="12700" rIns="0" bIns="0" rtlCol="0">
            <a:spAutoFit/>
          </a:bodyPr>
          <a:lstStyle/>
          <a:p>
            <a:pPr algn="ctr" rtl="0">
              <a:lnSpc>
                <a:spcPts val="4105"/>
              </a:lnSpc>
              <a:spcBef>
                <a:spcPts val="100"/>
              </a:spcBef>
            </a:pPr>
            <a:r>
              <a:rPr lang="en-US" sz="2800" dirty="0">
                <a:solidFill>
                  <a:srgbClr val="00329E"/>
                </a:solidFill>
              </a:rPr>
              <a:t> </a:t>
            </a:r>
            <a:br>
              <a:rPr lang="en-US" sz="800" b="0" dirty="0"/>
            </a:br>
            <a:br>
              <a:rPr lang="en-US" sz="800" b="0" dirty="0"/>
            </a:br>
            <a:br>
              <a:rPr lang="en-US" sz="800" b="0" dirty="0"/>
            </a:br>
            <a:br>
              <a:rPr lang="en-US" sz="800" b="0" dirty="0"/>
            </a:br>
            <a:br>
              <a:rPr lang="en-US" sz="800" b="0" dirty="0"/>
            </a:br>
            <a:r>
              <a:rPr lang="it" sz="4400" dirty="0">
                <a:solidFill>
                  <a:srgbClr val="00329E"/>
                </a:solidFill>
              </a:rPr>
              <a:t>Gaseous particle detectors  </a:t>
            </a:r>
            <a:br>
              <a:rPr lang="it" sz="3600" dirty="0">
                <a:solidFill>
                  <a:srgbClr val="00329E"/>
                </a:solidFill>
              </a:rPr>
            </a:br>
            <a:r>
              <a:rPr lang="en-US" dirty="0"/>
              <a:t> </a:t>
            </a:r>
            <a:r>
              <a:rPr lang="en-US" b="0" spc="-20" dirty="0">
                <a:latin typeface="Symbol"/>
                <a:cs typeface="Symbol"/>
              </a:rPr>
              <a:t> </a:t>
            </a:r>
            <a:endParaRPr lang="en-US" dirty="0"/>
          </a:p>
        </p:txBody>
      </p:sp>
      <p:sp>
        <p:nvSpPr>
          <p:cNvPr id="4" name="object 4"/>
          <p:cNvSpPr txBox="1"/>
          <p:nvPr/>
        </p:nvSpPr>
        <p:spPr>
          <a:xfrm>
            <a:off x="2438400" y="5170374"/>
            <a:ext cx="7796530" cy="289823"/>
          </a:xfrm>
          <a:prstGeom prst="rect">
            <a:avLst/>
          </a:prstGeom>
        </p:spPr>
        <p:txBody>
          <a:bodyPr vert="horz" wrap="square" lIns="0" tIns="12700" rIns="0" bIns="0" rtlCol="0">
            <a:spAutoFit/>
          </a:bodyPr>
          <a:lstStyle/>
          <a:p>
            <a:pPr marL="12700" algn="ctr">
              <a:lnSpc>
                <a:spcPct val="100000"/>
              </a:lnSpc>
              <a:spcBef>
                <a:spcPts val="100"/>
              </a:spcBef>
            </a:pPr>
            <a:r>
              <a:rPr lang="en-US" sz="1800" b="1" spc="-5" dirty="0">
                <a:solidFill>
                  <a:srgbClr val="171717"/>
                </a:solidFill>
                <a:latin typeface="Arial"/>
                <a:cs typeface="Arial"/>
              </a:rPr>
              <a:t>Michele Bianco</a:t>
            </a:r>
            <a:r>
              <a:rPr sz="1800" b="1" spc="-10" dirty="0">
                <a:solidFill>
                  <a:srgbClr val="171717"/>
                </a:solidFill>
                <a:latin typeface="Arial"/>
                <a:cs typeface="Arial"/>
              </a:rPr>
              <a:t>,</a:t>
            </a:r>
            <a:r>
              <a:rPr sz="1800" b="1" spc="45" dirty="0">
                <a:solidFill>
                  <a:srgbClr val="171717"/>
                </a:solidFill>
                <a:latin typeface="Arial"/>
                <a:cs typeface="Arial"/>
              </a:rPr>
              <a:t> </a:t>
            </a:r>
            <a:r>
              <a:rPr sz="1800" b="1" spc="-5" dirty="0">
                <a:solidFill>
                  <a:srgbClr val="171717"/>
                </a:solidFill>
                <a:latin typeface="Arial"/>
                <a:cs typeface="Arial"/>
              </a:rPr>
              <a:t>CERN</a:t>
            </a:r>
            <a:r>
              <a:rPr sz="1800" b="1" spc="20" dirty="0">
                <a:solidFill>
                  <a:srgbClr val="171717"/>
                </a:solidFill>
                <a:latin typeface="Arial"/>
                <a:cs typeface="Arial"/>
              </a:rPr>
              <a:t> </a:t>
            </a:r>
            <a:r>
              <a:rPr lang="en-US" sz="1800" b="1" spc="20" dirty="0">
                <a:solidFill>
                  <a:srgbClr val="171717"/>
                </a:solidFill>
                <a:latin typeface="Arial"/>
                <a:cs typeface="Arial"/>
              </a:rPr>
              <a:t>EP-</a:t>
            </a:r>
            <a:r>
              <a:rPr lang="en-US" b="1" spc="-15" dirty="0">
                <a:solidFill>
                  <a:srgbClr val="171717"/>
                </a:solidFill>
                <a:latin typeface="Arial"/>
                <a:cs typeface="Arial"/>
              </a:rPr>
              <a:t>CMX</a:t>
            </a:r>
            <a:r>
              <a:rPr sz="1800" b="1" spc="-15" dirty="0">
                <a:solidFill>
                  <a:srgbClr val="171717"/>
                </a:solidFill>
                <a:latin typeface="Arial"/>
                <a:cs typeface="Arial"/>
              </a:rPr>
              <a:t>-</a:t>
            </a:r>
            <a:r>
              <a:rPr lang="en-US" sz="1800" b="1" spc="-15" dirty="0">
                <a:solidFill>
                  <a:srgbClr val="171717"/>
                </a:solidFill>
                <a:latin typeface="Arial"/>
                <a:cs typeface="Arial"/>
              </a:rPr>
              <a:t>IC</a:t>
            </a:r>
            <a:endParaRPr sz="1800" dirty="0">
              <a:latin typeface="Arial"/>
              <a:cs typeface="Arial"/>
            </a:endParaRPr>
          </a:p>
        </p:txBody>
      </p:sp>
      <p:sp>
        <p:nvSpPr>
          <p:cNvPr id="5" name="object 5"/>
          <p:cNvSpPr txBox="1"/>
          <p:nvPr/>
        </p:nvSpPr>
        <p:spPr>
          <a:xfrm>
            <a:off x="492555" y="5867400"/>
            <a:ext cx="11363325" cy="320601"/>
          </a:xfrm>
          <a:prstGeom prst="rect">
            <a:avLst/>
          </a:prstGeom>
        </p:spPr>
        <p:txBody>
          <a:bodyPr vert="horz" wrap="square" lIns="0" tIns="12700" rIns="0" bIns="0" rtlCol="0">
            <a:spAutoFit/>
          </a:bodyPr>
          <a:lstStyle/>
          <a:p>
            <a:pPr marL="38100" algn="ctr">
              <a:lnSpc>
                <a:spcPct val="100000"/>
              </a:lnSpc>
              <a:spcBef>
                <a:spcPts val="100"/>
              </a:spcBef>
            </a:pPr>
            <a:r>
              <a:rPr lang="en-US" sz="2000" b="1" spc="-25" dirty="0">
                <a:solidFill>
                  <a:srgbClr val="171717"/>
                </a:solidFill>
                <a:latin typeface="Arial"/>
                <a:cs typeface="Arial"/>
              </a:rPr>
              <a:t>PhD Lectures 2026, Siena</a:t>
            </a:r>
            <a:r>
              <a:rPr sz="2000" b="1" dirty="0">
                <a:solidFill>
                  <a:srgbClr val="171717"/>
                </a:solidFill>
                <a:latin typeface="Arial"/>
                <a:cs typeface="Arial"/>
              </a:rPr>
              <a:t>,</a:t>
            </a:r>
            <a:r>
              <a:rPr sz="2000" b="1" spc="-45" dirty="0">
                <a:solidFill>
                  <a:srgbClr val="171717"/>
                </a:solidFill>
                <a:latin typeface="Arial"/>
                <a:cs typeface="Arial"/>
              </a:rPr>
              <a:t> </a:t>
            </a:r>
            <a:r>
              <a:rPr lang="en-US" sz="2000" b="1" spc="-45" dirty="0">
                <a:solidFill>
                  <a:srgbClr val="171717"/>
                </a:solidFill>
                <a:latin typeface="Arial"/>
                <a:cs typeface="Arial"/>
              </a:rPr>
              <a:t>13</a:t>
            </a:r>
            <a:r>
              <a:rPr lang="en-US" sz="2000" b="1" spc="-45" baseline="30000" dirty="0">
                <a:solidFill>
                  <a:srgbClr val="171717"/>
                </a:solidFill>
                <a:latin typeface="Arial"/>
                <a:cs typeface="Arial"/>
              </a:rPr>
              <a:t>th</a:t>
            </a:r>
            <a:r>
              <a:rPr lang="en-US" sz="2000" b="1" spc="-45" dirty="0">
                <a:solidFill>
                  <a:srgbClr val="171717"/>
                </a:solidFill>
                <a:latin typeface="Arial"/>
                <a:cs typeface="Arial"/>
              </a:rPr>
              <a:t>-</a:t>
            </a:r>
            <a:r>
              <a:rPr lang="en-US" sz="2000" b="1" spc="15" dirty="0">
                <a:solidFill>
                  <a:srgbClr val="171717"/>
                </a:solidFill>
                <a:latin typeface="Arial"/>
                <a:cs typeface="Arial"/>
              </a:rPr>
              <a:t>14</a:t>
            </a:r>
            <a:r>
              <a:rPr sz="1950" b="1" spc="22" baseline="25641" dirty="0">
                <a:solidFill>
                  <a:srgbClr val="171717"/>
                </a:solidFill>
                <a:latin typeface="Arial"/>
                <a:cs typeface="Arial"/>
              </a:rPr>
              <a:t>th</a:t>
            </a:r>
            <a:r>
              <a:rPr sz="2000" b="1" spc="-20" dirty="0">
                <a:solidFill>
                  <a:srgbClr val="171717"/>
                </a:solidFill>
                <a:latin typeface="Arial"/>
                <a:cs typeface="Arial"/>
              </a:rPr>
              <a:t> </a:t>
            </a:r>
            <a:r>
              <a:rPr lang="en-US" sz="2000" b="1" spc="-20" dirty="0">
                <a:solidFill>
                  <a:srgbClr val="171717"/>
                </a:solidFill>
                <a:latin typeface="Arial"/>
                <a:cs typeface="Arial"/>
              </a:rPr>
              <a:t>May </a:t>
            </a:r>
            <a:r>
              <a:rPr sz="2000" b="1" dirty="0">
                <a:solidFill>
                  <a:srgbClr val="171717"/>
                </a:solidFill>
                <a:latin typeface="Arial"/>
                <a:cs typeface="Arial"/>
              </a:rPr>
              <a:t>202</a:t>
            </a:r>
            <a:r>
              <a:rPr lang="en-US" sz="2000" b="1" dirty="0">
                <a:solidFill>
                  <a:srgbClr val="171717"/>
                </a:solidFill>
                <a:latin typeface="Arial"/>
                <a:cs typeface="Arial"/>
              </a:rPr>
              <a:t>6</a:t>
            </a:r>
            <a:endParaRPr sz="2000" dirty="0">
              <a:latin typeface="Arial"/>
              <a:cs typeface="Arial"/>
            </a:endParaRPr>
          </a:p>
        </p:txBody>
      </p:sp>
      <p:sp>
        <p:nvSpPr>
          <p:cNvPr id="6" name="object 6"/>
          <p:cNvSpPr txBox="1"/>
          <p:nvPr/>
        </p:nvSpPr>
        <p:spPr>
          <a:xfrm>
            <a:off x="11707494" y="6448145"/>
            <a:ext cx="95885" cy="177800"/>
          </a:xfrm>
          <a:prstGeom prst="rect">
            <a:avLst/>
          </a:prstGeom>
        </p:spPr>
        <p:txBody>
          <a:bodyPr vert="horz" wrap="square" lIns="0" tIns="12065" rIns="0" bIns="0" rtlCol="0">
            <a:spAutoFit/>
          </a:bodyPr>
          <a:lstStyle/>
          <a:p>
            <a:pPr marL="12700">
              <a:lnSpc>
                <a:spcPct val="100000"/>
              </a:lnSpc>
              <a:spcBef>
                <a:spcPts val="95"/>
              </a:spcBef>
            </a:pPr>
            <a:r>
              <a:rPr sz="1000" spc="-5" dirty="0">
                <a:solidFill>
                  <a:srgbClr val="FFFFFF"/>
                </a:solidFill>
                <a:latin typeface="Arial MT"/>
                <a:cs typeface="Arial MT"/>
              </a:rPr>
              <a:t>1</a:t>
            </a:r>
            <a:endParaRPr sz="1000" dirty="0">
              <a:latin typeface="Arial MT"/>
              <a:cs typeface="Arial MT"/>
            </a:endParaRPr>
          </a:p>
        </p:txBody>
      </p:sp>
      <p:sp>
        <p:nvSpPr>
          <p:cNvPr id="8" name="Footer Placeholder 7">
            <a:extLst>
              <a:ext uri="{FF2B5EF4-FFF2-40B4-BE49-F238E27FC236}">
                <a16:creationId xmlns:a16="http://schemas.microsoft.com/office/drawing/2014/main" id="{B825BBA4-B5B1-3918-ABC8-68CC558D2679}"/>
              </a:ext>
            </a:extLst>
          </p:cNvPr>
          <p:cNvSpPr>
            <a:spLocks noGrp="1"/>
          </p:cNvSpPr>
          <p:nvPr>
            <p:ph type="ftr" sz="quarter" idx="5"/>
          </p:nvPr>
        </p:nvSpPr>
        <p:spPr>
          <a:xfrm>
            <a:off x="2971800" y="6486305"/>
            <a:ext cx="6181725" cy="379095"/>
          </a:xfrm>
        </p:spPr>
        <p:txBody>
          <a:bodyPr/>
          <a:lstStyle/>
          <a:p>
            <a:pPr algn="ctr">
              <a:lnSpc>
                <a:spcPts val="1425"/>
              </a:lnSpc>
            </a:pPr>
            <a:r>
              <a:rPr lang="en-US"/>
              <a:t>M. Bianco, PhD Lectures | Gaseous Detectors | 13th-14th May 2026, Siena</a:t>
            </a:r>
            <a:endParaRPr lang="en-US" spc="-1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0317D-E119-765A-C798-290A856CE8DA}"/>
              </a:ext>
            </a:extLst>
          </p:cNvPr>
          <p:cNvSpPr>
            <a:spLocks noGrp="1"/>
          </p:cNvSpPr>
          <p:nvPr>
            <p:ph type="title"/>
          </p:nvPr>
        </p:nvSpPr>
        <p:spPr>
          <a:xfrm>
            <a:off x="395427" y="203149"/>
            <a:ext cx="7376973" cy="553998"/>
          </a:xfrm>
        </p:spPr>
        <p:txBody>
          <a:bodyPr/>
          <a:lstStyle/>
          <a:p>
            <a:r>
              <a:rPr lang="en-US" dirty="0"/>
              <a:t>Introducing resistive elements</a:t>
            </a:r>
          </a:p>
        </p:txBody>
      </p:sp>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10</a:t>
            </a:fld>
            <a:endParaRPr lang="en-US" spc="-5" dirty="0"/>
          </a:p>
        </p:txBody>
      </p:sp>
      <p:sp>
        <p:nvSpPr>
          <p:cNvPr id="7" name="CasellaDiTesto 36">
            <a:extLst>
              <a:ext uri="{FF2B5EF4-FFF2-40B4-BE49-F238E27FC236}">
                <a16:creationId xmlns:a16="http://schemas.microsoft.com/office/drawing/2014/main" id="{EBAB64D3-7106-F9EB-7DE8-BDB09D8D77FD}"/>
              </a:ext>
            </a:extLst>
          </p:cNvPr>
          <p:cNvSpPr txBox="1"/>
          <p:nvPr/>
        </p:nvSpPr>
        <p:spPr>
          <a:xfrm>
            <a:off x="467544" y="869811"/>
            <a:ext cx="11144447" cy="461665"/>
          </a:xfrm>
          <a:prstGeom prst="rect">
            <a:avLst/>
          </a:prstGeom>
          <a:noFill/>
        </p:spPr>
        <p:txBody>
          <a:bodyPr wrap="square" rtlCol="0">
            <a:spAutoFit/>
          </a:bodyPr>
          <a:lstStyle/>
          <a:p>
            <a:r>
              <a:rPr lang="en-GB" sz="2400" dirty="0">
                <a:solidFill>
                  <a:srgbClr val="00329E"/>
                </a:solidFill>
              </a:rPr>
              <a:t>Put between planar conductive electrodes,</a:t>
            </a:r>
            <a:r>
              <a:rPr lang="en-GB" sz="2400" dirty="0"/>
              <a:t> </a:t>
            </a:r>
            <a:r>
              <a:rPr lang="en-GB" sz="2400" b="1" dirty="0">
                <a:solidFill>
                  <a:srgbClr val="FF0000"/>
                </a:solidFill>
              </a:rPr>
              <a:t>resistive plates </a:t>
            </a:r>
            <a:r>
              <a:rPr lang="en-GB" sz="2400" dirty="0">
                <a:solidFill>
                  <a:srgbClr val="00329E"/>
                </a:solidFill>
              </a:rPr>
              <a:t>of suitable material.</a:t>
            </a:r>
          </a:p>
        </p:txBody>
      </p:sp>
      <p:sp>
        <p:nvSpPr>
          <p:cNvPr id="10" name="CasellaDiTesto 47">
            <a:extLst>
              <a:ext uri="{FF2B5EF4-FFF2-40B4-BE49-F238E27FC236}">
                <a16:creationId xmlns:a16="http://schemas.microsoft.com/office/drawing/2014/main" id="{F73DA7FF-4F6C-8CFA-6E4B-AA240FAB5D43}"/>
              </a:ext>
            </a:extLst>
          </p:cNvPr>
          <p:cNvSpPr txBox="1"/>
          <p:nvPr/>
        </p:nvSpPr>
        <p:spPr>
          <a:xfrm>
            <a:off x="6096000" y="1819939"/>
            <a:ext cx="5859722" cy="707886"/>
          </a:xfrm>
          <a:prstGeom prst="rect">
            <a:avLst/>
          </a:prstGeom>
          <a:noFill/>
        </p:spPr>
        <p:txBody>
          <a:bodyPr wrap="square" rtlCol="0">
            <a:spAutoFit/>
          </a:bodyPr>
          <a:lstStyle/>
          <a:p>
            <a:r>
              <a:rPr lang="en-GB" sz="2000" dirty="0">
                <a:solidFill>
                  <a:srgbClr val="00329E"/>
                </a:solidFill>
              </a:rPr>
              <a:t>In this configuration, the detector is still a planar capacitor but partially filled with a resistive material.</a:t>
            </a:r>
          </a:p>
        </p:txBody>
      </p:sp>
      <p:pic>
        <p:nvPicPr>
          <p:cNvPr id="21" name="Immagine 4" descr="Immagine che contiene testo, schermata, linea, Carattere&#10;&#10;Il contenuto generato dall'IA potrebbe non essere corretto.">
            <a:extLst>
              <a:ext uri="{FF2B5EF4-FFF2-40B4-BE49-F238E27FC236}">
                <a16:creationId xmlns:a16="http://schemas.microsoft.com/office/drawing/2014/main" id="{8F968F97-4C71-A90B-F653-D1EC3EE477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479384"/>
            <a:ext cx="4904221" cy="1888329"/>
          </a:xfrm>
          <a:prstGeom prst="rect">
            <a:avLst/>
          </a:prstGeom>
        </p:spPr>
      </p:pic>
      <p:grpSp>
        <p:nvGrpSpPr>
          <p:cNvPr id="38" name="Group 37">
            <a:extLst>
              <a:ext uri="{FF2B5EF4-FFF2-40B4-BE49-F238E27FC236}">
                <a16:creationId xmlns:a16="http://schemas.microsoft.com/office/drawing/2014/main" id="{1248CE1B-A4EB-C481-59FF-2C1241898098}"/>
              </a:ext>
            </a:extLst>
          </p:cNvPr>
          <p:cNvGrpSpPr/>
          <p:nvPr/>
        </p:nvGrpSpPr>
        <p:grpSpPr>
          <a:xfrm>
            <a:off x="630716" y="3423672"/>
            <a:ext cx="4862172" cy="1695564"/>
            <a:chOff x="609600" y="3544199"/>
            <a:chExt cx="4862172" cy="1695564"/>
          </a:xfrm>
        </p:grpSpPr>
        <p:pic>
          <p:nvPicPr>
            <p:cNvPr id="22" name="Immagine 18">
              <a:extLst>
                <a:ext uri="{FF2B5EF4-FFF2-40B4-BE49-F238E27FC236}">
                  <a16:creationId xmlns:a16="http://schemas.microsoft.com/office/drawing/2014/main" id="{A52E3470-719A-2D1A-52B7-F5353407131C}"/>
                </a:ext>
              </a:extLst>
            </p:cNvPr>
            <p:cNvPicPr>
              <a:picLocks noChangeAspect="1"/>
            </p:cNvPicPr>
            <p:nvPr/>
          </p:nvPicPr>
          <p:blipFill>
            <a:blip r:embed="rId4"/>
            <a:stretch>
              <a:fillRect/>
            </a:stretch>
          </p:blipFill>
          <p:spPr>
            <a:xfrm>
              <a:off x="609600" y="3544199"/>
              <a:ext cx="4572000" cy="1695564"/>
            </a:xfrm>
            <a:prstGeom prst="rect">
              <a:avLst/>
            </a:prstGeom>
          </p:spPr>
        </p:pic>
        <p:grpSp>
          <p:nvGrpSpPr>
            <p:cNvPr id="29" name="Group 28">
              <a:extLst>
                <a:ext uri="{FF2B5EF4-FFF2-40B4-BE49-F238E27FC236}">
                  <a16:creationId xmlns:a16="http://schemas.microsoft.com/office/drawing/2014/main" id="{B7BC5E8D-576D-33CF-5317-E14298393B96}"/>
                </a:ext>
              </a:extLst>
            </p:cNvPr>
            <p:cNvGrpSpPr/>
            <p:nvPr/>
          </p:nvGrpSpPr>
          <p:grpSpPr>
            <a:xfrm>
              <a:off x="4266282" y="3809999"/>
              <a:ext cx="1205490" cy="1429763"/>
              <a:chOff x="3061710" y="3810000"/>
              <a:chExt cx="1205490" cy="1429763"/>
            </a:xfrm>
          </p:grpSpPr>
          <p:cxnSp>
            <p:nvCxnSpPr>
              <p:cNvPr id="30" name="Straight Connector 29">
                <a:extLst>
                  <a:ext uri="{FF2B5EF4-FFF2-40B4-BE49-F238E27FC236}">
                    <a16:creationId xmlns:a16="http://schemas.microsoft.com/office/drawing/2014/main" id="{159339D9-6250-BE8D-0A80-0A26D5D4C00C}"/>
                  </a:ext>
                </a:extLst>
              </p:cNvPr>
              <p:cNvCxnSpPr>
                <a:cxnSpLocks/>
              </p:cNvCxnSpPr>
              <p:nvPr/>
            </p:nvCxnSpPr>
            <p:spPr>
              <a:xfrm>
                <a:off x="3061710" y="3810000"/>
                <a:ext cx="0" cy="142976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146ED0D-52CB-62EF-6C61-4FA43D9CDF1A}"/>
                  </a:ext>
                </a:extLst>
              </p:cNvPr>
              <p:cNvCxnSpPr>
                <a:cxnSpLocks/>
              </p:cNvCxnSpPr>
              <p:nvPr/>
            </p:nvCxnSpPr>
            <p:spPr>
              <a:xfrm>
                <a:off x="4267200" y="3810000"/>
                <a:ext cx="0" cy="142976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29C93CBB-B589-B84F-23E8-9189FA365316}"/>
                </a:ext>
              </a:extLst>
            </p:cNvPr>
            <p:cNvGrpSpPr/>
            <p:nvPr/>
          </p:nvGrpSpPr>
          <p:grpSpPr>
            <a:xfrm>
              <a:off x="1790466" y="3809998"/>
              <a:ext cx="1205490" cy="1429763"/>
              <a:chOff x="3061710" y="3810000"/>
              <a:chExt cx="1205490" cy="1429763"/>
            </a:xfrm>
          </p:grpSpPr>
          <p:cxnSp>
            <p:nvCxnSpPr>
              <p:cNvPr id="36" name="Straight Connector 35">
                <a:extLst>
                  <a:ext uri="{FF2B5EF4-FFF2-40B4-BE49-F238E27FC236}">
                    <a16:creationId xmlns:a16="http://schemas.microsoft.com/office/drawing/2014/main" id="{3568E92E-DCAE-5C35-5654-B5442DF416C0}"/>
                  </a:ext>
                </a:extLst>
              </p:cNvPr>
              <p:cNvCxnSpPr>
                <a:cxnSpLocks/>
              </p:cNvCxnSpPr>
              <p:nvPr/>
            </p:nvCxnSpPr>
            <p:spPr>
              <a:xfrm>
                <a:off x="3061710" y="3810000"/>
                <a:ext cx="0" cy="142976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1016411-63B2-6DE0-DEFC-CA9B148E5BA5}"/>
                  </a:ext>
                </a:extLst>
              </p:cNvPr>
              <p:cNvCxnSpPr>
                <a:cxnSpLocks/>
              </p:cNvCxnSpPr>
              <p:nvPr/>
            </p:nvCxnSpPr>
            <p:spPr>
              <a:xfrm>
                <a:off x="4267200" y="3810000"/>
                <a:ext cx="0" cy="1429763"/>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grpSp>
      <p:sp>
        <p:nvSpPr>
          <p:cNvPr id="39" name="CasellaDiTesto 4">
            <a:extLst>
              <a:ext uri="{FF2B5EF4-FFF2-40B4-BE49-F238E27FC236}">
                <a16:creationId xmlns:a16="http://schemas.microsoft.com/office/drawing/2014/main" id="{673D4243-4A95-2DE6-885E-C50DE2E2376D}"/>
              </a:ext>
            </a:extLst>
          </p:cNvPr>
          <p:cNvSpPr txBox="1"/>
          <p:nvPr/>
        </p:nvSpPr>
        <p:spPr>
          <a:xfrm>
            <a:off x="6095999" y="3341604"/>
            <a:ext cx="5638799" cy="1323439"/>
          </a:xfrm>
          <a:prstGeom prst="rect">
            <a:avLst/>
          </a:prstGeom>
          <a:noFill/>
        </p:spPr>
        <p:txBody>
          <a:bodyPr wrap="square" rtlCol="0">
            <a:spAutoFit/>
          </a:bodyPr>
          <a:lstStyle/>
          <a:p>
            <a:r>
              <a:rPr lang="en-GB" sz="2000" dirty="0">
                <a:solidFill>
                  <a:srgbClr val="00329E"/>
                </a:solidFill>
              </a:rPr>
              <a:t>Once that the capacitor representing the gas gap is discharged because of the passage of an ionizing particle and subsequent discharge, its re-charging time is related to the time constant of this circuit:</a:t>
            </a:r>
          </a:p>
        </p:txBody>
      </p:sp>
      <p:graphicFrame>
        <p:nvGraphicFramePr>
          <p:cNvPr id="40" name="Object 33">
            <a:extLst>
              <a:ext uri="{FF2B5EF4-FFF2-40B4-BE49-F238E27FC236}">
                <a16:creationId xmlns:a16="http://schemas.microsoft.com/office/drawing/2014/main" id="{099E560F-B351-D4CC-4DBB-8C7E1076940F}"/>
              </a:ext>
            </a:extLst>
          </p:cNvPr>
          <p:cNvGraphicFramePr>
            <a:graphicFrameLocks noChangeAspect="1"/>
          </p:cNvGraphicFramePr>
          <p:nvPr>
            <p:extLst>
              <p:ext uri="{D42A27DB-BD31-4B8C-83A1-F6EECF244321}">
                <p14:modId xmlns:p14="http://schemas.microsoft.com/office/powerpoint/2010/main" val="3561350397"/>
              </p:ext>
            </p:extLst>
          </p:nvPr>
        </p:nvGraphicFramePr>
        <p:xfrm>
          <a:off x="5869236" y="4781495"/>
          <a:ext cx="1905000" cy="787400"/>
        </p:xfrm>
        <a:graphic>
          <a:graphicData uri="http://schemas.openxmlformats.org/presentationml/2006/ole">
            <mc:AlternateContent xmlns:mc="http://schemas.openxmlformats.org/markup-compatibility/2006">
              <mc:Choice xmlns:v="urn:schemas-microsoft-com:vml" Requires="v">
                <p:oleObj name="Equation" r:id="rId5" imgW="1104840" imgH="457200" progId="Equation.3">
                  <p:embed/>
                </p:oleObj>
              </mc:Choice>
              <mc:Fallback>
                <p:oleObj name="Equation" r:id="rId5" imgW="1104840" imgH="457200" progId="Equation.3">
                  <p:embed/>
                  <p:pic>
                    <p:nvPicPr>
                      <p:cNvPr id="14" name="Object 33">
                        <a:extLst>
                          <a:ext uri="{FF2B5EF4-FFF2-40B4-BE49-F238E27FC236}">
                            <a16:creationId xmlns:a16="http://schemas.microsoft.com/office/drawing/2014/main" id="{10ADB2E2-0511-43AF-7111-AD6AD6AB78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9236" y="4781495"/>
                        <a:ext cx="1905000"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1" name="CasellaDiTesto 14">
            <a:extLst>
              <a:ext uri="{FF2B5EF4-FFF2-40B4-BE49-F238E27FC236}">
                <a16:creationId xmlns:a16="http://schemas.microsoft.com/office/drawing/2014/main" id="{274355C3-3E7A-C66B-A5D4-C1F1F0C05C0B}"/>
              </a:ext>
            </a:extLst>
          </p:cNvPr>
          <p:cNvSpPr txBox="1"/>
          <p:nvPr/>
        </p:nvSpPr>
        <p:spPr>
          <a:xfrm>
            <a:off x="7979193" y="4852030"/>
            <a:ext cx="4152483" cy="646331"/>
          </a:xfrm>
          <a:prstGeom prst="rect">
            <a:avLst/>
          </a:prstGeom>
          <a:noFill/>
        </p:spPr>
        <p:txBody>
          <a:bodyPr wrap="none" rtlCol="0">
            <a:spAutoFit/>
          </a:bodyPr>
          <a:lstStyle/>
          <a:p>
            <a:pPr marL="285750" indent="-285750">
              <a:buFont typeface="Wingdings" panose="05000000000000000000" pitchFamily="2" charset="2"/>
              <a:buChar char="Ø"/>
            </a:pPr>
            <a:r>
              <a:rPr lang="en-GB" i="1" dirty="0">
                <a:solidFill>
                  <a:srgbClr val="00329E"/>
                </a:solidFill>
              </a:rPr>
              <a:t>d</a:t>
            </a:r>
            <a:r>
              <a:rPr lang="en-GB" dirty="0">
                <a:solidFill>
                  <a:srgbClr val="00329E"/>
                </a:solidFill>
              </a:rPr>
              <a:t> is the thickness of the resistive plates</a:t>
            </a:r>
          </a:p>
          <a:p>
            <a:pPr marL="285750" indent="-285750">
              <a:buFont typeface="Wingdings" panose="05000000000000000000" pitchFamily="2" charset="2"/>
              <a:buChar char="Ø"/>
            </a:pPr>
            <a:r>
              <a:rPr lang="en-GB" i="1" dirty="0">
                <a:solidFill>
                  <a:srgbClr val="00329E"/>
                </a:solidFill>
              </a:rPr>
              <a:t>g</a:t>
            </a:r>
            <a:r>
              <a:rPr lang="en-GB" dirty="0">
                <a:solidFill>
                  <a:srgbClr val="00329E"/>
                </a:solidFill>
              </a:rPr>
              <a:t> is the thickness of the gas gap</a:t>
            </a:r>
          </a:p>
        </p:txBody>
      </p:sp>
      <p:sp>
        <p:nvSpPr>
          <p:cNvPr id="42" name="CasellaDiTesto 15">
            <a:extLst>
              <a:ext uri="{FF2B5EF4-FFF2-40B4-BE49-F238E27FC236}">
                <a16:creationId xmlns:a16="http://schemas.microsoft.com/office/drawing/2014/main" id="{F5CE3A2F-D860-7467-4A9C-26CA9B228425}"/>
              </a:ext>
            </a:extLst>
          </p:cNvPr>
          <p:cNvSpPr txBox="1"/>
          <p:nvPr/>
        </p:nvSpPr>
        <p:spPr>
          <a:xfrm>
            <a:off x="5574432" y="5788134"/>
            <a:ext cx="6557244" cy="400110"/>
          </a:xfrm>
          <a:prstGeom prst="rect">
            <a:avLst/>
          </a:prstGeom>
          <a:noFill/>
        </p:spPr>
        <p:txBody>
          <a:bodyPr wrap="none" rtlCol="0">
            <a:spAutoFit/>
          </a:bodyPr>
          <a:lstStyle/>
          <a:p>
            <a:r>
              <a:rPr lang="it-IT" sz="2000" dirty="0">
                <a:solidFill>
                  <a:srgbClr val="00329E"/>
                </a:solidFill>
              </a:rPr>
              <a:t>For d=g=2 mm and ρ = 10 </a:t>
            </a:r>
            <a:r>
              <a:rPr lang="it-IT" sz="2000" baseline="30000" dirty="0">
                <a:solidFill>
                  <a:srgbClr val="00329E"/>
                </a:solidFill>
              </a:rPr>
              <a:t>11</a:t>
            </a:r>
            <a:r>
              <a:rPr lang="it-IT" sz="2000" dirty="0">
                <a:solidFill>
                  <a:srgbClr val="00329E"/>
                </a:solidFill>
              </a:rPr>
              <a:t> </a:t>
            </a:r>
            <a:r>
              <a:rPr lang="el-GR" sz="2000" dirty="0">
                <a:solidFill>
                  <a:srgbClr val="00329E"/>
                </a:solidFill>
              </a:rPr>
              <a:t>Ω</a:t>
            </a:r>
            <a:r>
              <a:rPr lang="it-IT" sz="2000" dirty="0">
                <a:solidFill>
                  <a:srgbClr val="00329E"/>
                </a:solidFill>
              </a:rPr>
              <a:t>cm</a:t>
            </a:r>
            <a:r>
              <a:rPr lang="it-IT" sz="2000" dirty="0">
                <a:solidFill>
                  <a:srgbClr val="FF0000"/>
                </a:solidFill>
              </a:rPr>
              <a:t>, </a:t>
            </a:r>
            <a:r>
              <a:rPr lang="el-GR" sz="2000" b="1" dirty="0">
                <a:solidFill>
                  <a:srgbClr val="FF0000"/>
                </a:solidFill>
              </a:rPr>
              <a:t>τ</a:t>
            </a:r>
            <a:r>
              <a:rPr lang="it-IT" sz="2000" b="1" dirty="0">
                <a:solidFill>
                  <a:srgbClr val="FF0000"/>
                </a:solidFill>
              </a:rPr>
              <a:t> </a:t>
            </a:r>
            <a:r>
              <a:rPr lang="it-IT" sz="2000" b="1" dirty="0" err="1">
                <a:solidFill>
                  <a:srgbClr val="FF0000"/>
                </a:solidFill>
              </a:rPr>
              <a:t>is</a:t>
            </a:r>
            <a:r>
              <a:rPr lang="it-IT" sz="2000" b="1" dirty="0">
                <a:solidFill>
                  <a:srgbClr val="FF0000"/>
                </a:solidFill>
              </a:rPr>
              <a:t> </a:t>
            </a:r>
            <a:r>
              <a:rPr lang="it-IT" sz="2000" b="1" dirty="0" err="1">
                <a:solidFill>
                  <a:srgbClr val="FF0000"/>
                </a:solidFill>
              </a:rPr>
              <a:t>few</a:t>
            </a:r>
            <a:r>
              <a:rPr lang="it-IT" sz="2000" b="1" dirty="0">
                <a:solidFill>
                  <a:srgbClr val="FF0000"/>
                </a:solidFill>
              </a:rPr>
              <a:t> </a:t>
            </a:r>
            <a:r>
              <a:rPr lang="it-IT" sz="2000" b="1" dirty="0" err="1">
                <a:solidFill>
                  <a:srgbClr val="FF0000"/>
                </a:solidFill>
              </a:rPr>
              <a:t>ms</a:t>
            </a:r>
            <a:r>
              <a:rPr lang="it-IT" sz="2000" b="1" dirty="0">
                <a:solidFill>
                  <a:srgbClr val="FF0000"/>
                </a:solidFill>
              </a:rPr>
              <a:t> (</a:t>
            </a:r>
            <a:r>
              <a:rPr lang="it-IT" sz="2000" b="1" dirty="0" err="1">
                <a:solidFill>
                  <a:srgbClr val="FF0000"/>
                </a:solidFill>
              </a:rPr>
              <a:t>milliseconds</a:t>
            </a:r>
            <a:r>
              <a:rPr lang="it-IT" sz="2000" b="1" dirty="0">
                <a:solidFill>
                  <a:srgbClr val="FF0000"/>
                </a:solidFill>
              </a:rPr>
              <a:t>)!</a:t>
            </a:r>
          </a:p>
        </p:txBody>
      </p:sp>
      <p:sp>
        <p:nvSpPr>
          <p:cNvPr id="43" name="CasellaDiTesto 16">
            <a:extLst>
              <a:ext uri="{FF2B5EF4-FFF2-40B4-BE49-F238E27FC236}">
                <a16:creationId xmlns:a16="http://schemas.microsoft.com/office/drawing/2014/main" id="{462FC8BB-7AEB-3563-FF0F-A74C8CB2BB15}"/>
              </a:ext>
            </a:extLst>
          </p:cNvPr>
          <p:cNvSpPr txBox="1"/>
          <p:nvPr/>
        </p:nvSpPr>
        <p:spPr>
          <a:xfrm>
            <a:off x="191883" y="5175195"/>
            <a:ext cx="5345826" cy="1200329"/>
          </a:xfrm>
          <a:prstGeom prst="rect">
            <a:avLst/>
          </a:prstGeom>
          <a:noFill/>
        </p:spPr>
        <p:txBody>
          <a:bodyPr wrap="square" rtlCol="0">
            <a:spAutoFit/>
          </a:bodyPr>
          <a:lstStyle/>
          <a:p>
            <a:pPr marL="342900" indent="-342900">
              <a:buFont typeface="Wingdings" panose="05000000000000000000" pitchFamily="2" charset="2"/>
              <a:buChar char="ü"/>
            </a:pPr>
            <a:r>
              <a:rPr lang="en-GB" dirty="0">
                <a:solidFill>
                  <a:srgbClr val="00329E"/>
                </a:solidFill>
              </a:rPr>
              <a:t>Electrons are collected on the anode in times of the order of </a:t>
            </a:r>
            <a:r>
              <a:rPr lang="en-GB" b="1" dirty="0">
                <a:solidFill>
                  <a:srgbClr val="FF0000"/>
                </a:solidFill>
              </a:rPr>
              <a:t>few tens of ns</a:t>
            </a:r>
          </a:p>
          <a:p>
            <a:pPr marL="342900" indent="-342900">
              <a:buFont typeface="Wingdings" panose="05000000000000000000" pitchFamily="2" charset="2"/>
              <a:buChar char="ü"/>
            </a:pPr>
            <a:r>
              <a:rPr lang="en-GB" dirty="0">
                <a:solidFill>
                  <a:srgbClr val="00329E"/>
                </a:solidFill>
              </a:rPr>
              <a:t>Ions are collected on the anode in times of the order of </a:t>
            </a:r>
            <a:r>
              <a:rPr lang="en-GB" b="1" dirty="0">
                <a:solidFill>
                  <a:srgbClr val="FF0000"/>
                </a:solidFill>
              </a:rPr>
              <a:t>few tens of </a:t>
            </a:r>
            <a:r>
              <a:rPr lang="en-GB" b="1" dirty="0" err="1">
                <a:solidFill>
                  <a:srgbClr val="FF0000"/>
                </a:solidFill>
              </a:rPr>
              <a:t>μs</a:t>
            </a:r>
            <a:endParaRPr lang="en-GB" b="1" dirty="0">
              <a:solidFill>
                <a:srgbClr val="FF0000"/>
              </a:solidFill>
            </a:endParaRPr>
          </a:p>
        </p:txBody>
      </p:sp>
    </p:spTree>
    <p:extLst>
      <p:ext uri="{BB962C8B-B14F-4D97-AF65-F5344CB8AC3E}">
        <p14:creationId xmlns:p14="http://schemas.microsoft.com/office/powerpoint/2010/main" val="3670357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0317D-E119-765A-C798-290A856CE8DA}"/>
              </a:ext>
            </a:extLst>
          </p:cNvPr>
          <p:cNvSpPr>
            <a:spLocks noGrp="1"/>
          </p:cNvSpPr>
          <p:nvPr>
            <p:ph type="title"/>
          </p:nvPr>
        </p:nvSpPr>
        <p:spPr>
          <a:xfrm>
            <a:off x="395427" y="203149"/>
            <a:ext cx="7376973" cy="553998"/>
          </a:xfrm>
        </p:spPr>
        <p:txBody>
          <a:bodyPr/>
          <a:lstStyle/>
          <a:p>
            <a:r>
              <a:rPr lang="en-US" dirty="0"/>
              <a:t>Introducing resistive elements</a:t>
            </a:r>
          </a:p>
        </p:txBody>
      </p:sp>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11</a:t>
            </a:fld>
            <a:endParaRPr lang="en-US" spc="-5" dirty="0"/>
          </a:p>
        </p:txBody>
      </p:sp>
      <p:sp>
        <p:nvSpPr>
          <p:cNvPr id="6" name="TextBox 5">
            <a:extLst>
              <a:ext uri="{FF2B5EF4-FFF2-40B4-BE49-F238E27FC236}">
                <a16:creationId xmlns:a16="http://schemas.microsoft.com/office/drawing/2014/main" id="{1C3D0EEB-813D-5048-757F-E9084F632644}"/>
              </a:ext>
            </a:extLst>
          </p:cNvPr>
          <p:cNvSpPr txBox="1"/>
          <p:nvPr/>
        </p:nvSpPr>
        <p:spPr>
          <a:xfrm>
            <a:off x="378951" y="732694"/>
            <a:ext cx="10972800" cy="1600438"/>
          </a:xfrm>
          <a:prstGeom prst="rect">
            <a:avLst/>
          </a:prstGeom>
          <a:noFill/>
        </p:spPr>
        <p:txBody>
          <a:bodyPr wrap="square">
            <a:spAutoFit/>
          </a:bodyPr>
          <a:lstStyle/>
          <a:p>
            <a:r>
              <a:rPr lang="en-GB" sz="2000" dirty="0">
                <a:solidFill>
                  <a:srgbClr val="00329E"/>
                </a:solidFill>
              </a:rPr>
              <a:t>During the discharge, and well after even the ions are collected, the resistive material behaves of all the cells not involved in the discharge acts like an insulator.</a:t>
            </a:r>
          </a:p>
          <a:p>
            <a:pPr marL="342900" indent="-342900">
              <a:buFont typeface="Wingdings" panose="05000000000000000000" pitchFamily="2" charset="2"/>
              <a:buChar char="ü"/>
            </a:pPr>
            <a:r>
              <a:rPr lang="en-GB" sz="2000" dirty="0">
                <a:solidFill>
                  <a:srgbClr val="00329E"/>
                </a:solidFill>
              </a:rPr>
              <a:t>There is no more a complete short circuit between anode and cathode.</a:t>
            </a:r>
          </a:p>
          <a:p>
            <a:pPr marL="342900" indent="-342900">
              <a:buFont typeface="Wingdings" panose="05000000000000000000" pitchFamily="2" charset="2"/>
              <a:buChar char="ü"/>
            </a:pPr>
            <a:r>
              <a:rPr lang="en-GB" sz="2000" b="1" dirty="0">
                <a:solidFill>
                  <a:srgbClr val="C00000"/>
                </a:solidFill>
              </a:rPr>
              <a:t>No need to switch ON and OFF the applied HV voltage.</a:t>
            </a:r>
          </a:p>
          <a:p>
            <a:endParaRPr lang="en-US" dirty="0"/>
          </a:p>
        </p:txBody>
      </p:sp>
      <p:pic>
        <p:nvPicPr>
          <p:cNvPr id="9" name="Picture 1043">
            <a:extLst>
              <a:ext uri="{FF2B5EF4-FFF2-40B4-BE49-F238E27FC236}">
                <a16:creationId xmlns:a16="http://schemas.microsoft.com/office/drawing/2014/main" id="{9377C37A-EC54-020D-9BF9-7BA16D5B88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23122" y="1445944"/>
            <a:ext cx="2228629" cy="2562472"/>
          </a:xfrm>
          <a:prstGeom prst="rect">
            <a:avLst/>
          </a:prstGeom>
          <a:noFill/>
          <a:extLst>
            <a:ext uri="{909E8E84-426E-40DD-AFC4-6F175D3DCCD1}">
              <a14:hiddenFill xmlns:a14="http://schemas.microsoft.com/office/drawing/2010/main">
                <a:solidFill>
                  <a:srgbClr val="FFFFFF"/>
                </a:solidFill>
              </a14:hiddenFill>
            </a:ext>
          </a:extLst>
        </p:spPr>
      </p:pic>
      <p:sp>
        <p:nvSpPr>
          <p:cNvPr id="11" name="object 35">
            <a:extLst>
              <a:ext uri="{FF2B5EF4-FFF2-40B4-BE49-F238E27FC236}">
                <a16:creationId xmlns:a16="http://schemas.microsoft.com/office/drawing/2014/main" id="{5B1EBF63-7FF4-9830-E99A-A9B815C047B1}"/>
              </a:ext>
            </a:extLst>
          </p:cNvPr>
          <p:cNvSpPr txBox="1"/>
          <p:nvPr/>
        </p:nvSpPr>
        <p:spPr>
          <a:xfrm>
            <a:off x="808678" y="3928326"/>
            <a:ext cx="6108427" cy="513080"/>
          </a:xfrm>
          <a:prstGeom prst="rect">
            <a:avLst/>
          </a:prstGeom>
        </p:spPr>
        <p:txBody>
          <a:bodyPr vert="horz" wrap="square" lIns="0" tIns="12065" rIns="0" bIns="0" rtlCol="0">
            <a:spAutoFit/>
          </a:bodyPr>
          <a:lstStyle/>
          <a:p>
            <a:pPr marL="12700" marR="5080">
              <a:lnSpc>
                <a:spcPct val="100000"/>
              </a:lnSpc>
              <a:spcBef>
                <a:spcPts val="95"/>
              </a:spcBef>
            </a:pPr>
            <a:r>
              <a:rPr sz="1600" dirty="0">
                <a:solidFill>
                  <a:srgbClr val="323299"/>
                </a:solidFill>
                <a:latin typeface="Times New Roman"/>
                <a:cs typeface="Times New Roman"/>
              </a:rPr>
              <a:t>Time</a:t>
            </a:r>
            <a:r>
              <a:rPr sz="1600" spc="-45" dirty="0">
                <a:solidFill>
                  <a:srgbClr val="323299"/>
                </a:solidFill>
                <a:latin typeface="Times New Roman"/>
                <a:cs typeface="Times New Roman"/>
              </a:rPr>
              <a:t> </a:t>
            </a:r>
            <a:r>
              <a:rPr sz="1600" dirty="0">
                <a:solidFill>
                  <a:srgbClr val="323299"/>
                </a:solidFill>
                <a:latin typeface="Times New Roman"/>
                <a:cs typeface="Times New Roman"/>
              </a:rPr>
              <a:t>constant</a:t>
            </a:r>
            <a:r>
              <a:rPr sz="1600" spc="-70" dirty="0">
                <a:solidFill>
                  <a:srgbClr val="323299"/>
                </a:solidFill>
                <a:latin typeface="Times New Roman"/>
                <a:cs typeface="Times New Roman"/>
              </a:rPr>
              <a:t> </a:t>
            </a:r>
            <a:r>
              <a:rPr sz="1600" dirty="0">
                <a:solidFill>
                  <a:srgbClr val="323299"/>
                </a:solidFill>
                <a:latin typeface="Times New Roman"/>
                <a:cs typeface="Times New Roman"/>
              </a:rPr>
              <a:t>for</a:t>
            </a:r>
            <a:r>
              <a:rPr sz="1600" spc="-75" dirty="0">
                <a:solidFill>
                  <a:srgbClr val="323299"/>
                </a:solidFill>
                <a:latin typeface="Times New Roman"/>
                <a:cs typeface="Times New Roman"/>
              </a:rPr>
              <a:t> </a:t>
            </a:r>
            <a:r>
              <a:rPr sz="1600" dirty="0">
                <a:solidFill>
                  <a:srgbClr val="323299"/>
                </a:solidFill>
                <a:latin typeface="Times New Roman"/>
                <a:cs typeface="Times New Roman"/>
              </a:rPr>
              <a:t>charge</a:t>
            </a:r>
            <a:r>
              <a:rPr sz="1600" spc="-70" dirty="0">
                <a:solidFill>
                  <a:srgbClr val="323299"/>
                </a:solidFill>
                <a:latin typeface="Times New Roman"/>
                <a:cs typeface="Times New Roman"/>
              </a:rPr>
              <a:t> </a:t>
            </a:r>
            <a:r>
              <a:rPr sz="1600" dirty="0">
                <a:solidFill>
                  <a:srgbClr val="323299"/>
                </a:solidFill>
                <a:latin typeface="Times New Roman"/>
                <a:cs typeface="Times New Roman"/>
              </a:rPr>
              <a:t>development</a:t>
            </a:r>
            <a:r>
              <a:rPr sz="1600" spc="-45" dirty="0">
                <a:solidFill>
                  <a:srgbClr val="323299"/>
                </a:solidFill>
                <a:latin typeface="Times New Roman"/>
                <a:cs typeface="Times New Roman"/>
              </a:rPr>
              <a:t> </a:t>
            </a:r>
            <a:r>
              <a:rPr sz="1600" spc="-25" dirty="0">
                <a:solidFill>
                  <a:srgbClr val="323299"/>
                </a:solidFill>
                <a:latin typeface="Times New Roman"/>
                <a:cs typeface="Times New Roman"/>
              </a:rPr>
              <a:t>is </a:t>
            </a:r>
            <a:r>
              <a:rPr sz="1600" dirty="0">
                <a:solidFill>
                  <a:srgbClr val="323299"/>
                </a:solidFill>
                <a:latin typeface="Times New Roman"/>
                <a:cs typeface="Times New Roman"/>
              </a:rPr>
              <a:t>related</a:t>
            </a:r>
            <a:r>
              <a:rPr sz="1600" spc="-25" dirty="0">
                <a:solidFill>
                  <a:srgbClr val="323299"/>
                </a:solidFill>
                <a:latin typeface="Times New Roman"/>
                <a:cs typeface="Times New Roman"/>
              </a:rPr>
              <a:t> </a:t>
            </a:r>
            <a:r>
              <a:rPr sz="1600" dirty="0">
                <a:solidFill>
                  <a:srgbClr val="323299"/>
                </a:solidFill>
                <a:latin typeface="Times New Roman"/>
                <a:cs typeface="Times New Roman"/>
              </a:rPr>
              <a:t>to</a:t>
            </a:r>
            <a:r>
              <a:rPr sz="1600" spc="-45" dirty="0">
                <a:solidFill>
                  <a:srgbClr val="323299"/>
                </a:solidFill>
                <a:latin typeface="Times New Roman"/>
                <a:cs typeface="Times New Roman"/>
              </a:rPr>
              <a:t> </a:t>
            </a:r>
            <a:r>
              <a:rPr sz="1600" dirty="0">
                <a:solidFill>
                  <a:srgbClr val="323299"/>
                </a:solidFill>
                <a:latin typeface="Times New Roman"/>
                <a:cs typeface="Times New Roman"/>
              </a:rPr>
              <a:t>drift</a:t>
            </a:r>
            <a:r>
              <a:rPr sz="1600" spc="-25" dirty="0">
                <a:solidFill>
                  <a:srgbClr val="323299"/>
                </a:solidFill>
                <a:latin typeface="Times New Roman"/>
                <a:cs typeface="Times New Roman"/>
              </a:rPr>
              <a:t> </a:t>
            </a:r>
            <a:r>
              <a:rPr sz="1600" dirty="0">
                <a:solidFill>
                  <a:srgbClr val="323299"/>
                </a:solidFill>
                <a:latin typeface="Times New Roman"/>
                <a:cs typeface="Times New Roman"/>
              </a:rPr>
              <a:t>velocity</a:t>
            </a:r>
            <a:r>
              <a:rPr sz="1600" spc="-20" dirty="0">
                <a:solidFill>
                  <a:srgbClr val="323299"/>
                </a:solidFill>
                <a:latin typeface="Times New Roman"/>
                <a:cs typeface="Times New Roman"/>
              </a:rPr>
              <a:t> </a:t>
            </a:r>
            <a:r>
              <a:rPr sz="1600" dirty="0">
                <a:solidFill>
                  <a:srgbClr val="323299"/>
                </a:solidFill>
                <a:latin typeface="Times New Roman"/>
                <a:cs typeface="Times New Roman"/>
              </a:rPr>
              <a:t>and</a:t>
            </a:r>
            <a:r>
              <a:rPr sz="1600" spc="-45" dirty="0">
                <a:solidFill>
                  <a:srgbClr val="323299"/>
                </a:solidFill>
                <a:latin typeface="Times New Roman"/>
                <a:cs typeface="Times New Roman"/>
              </a:rPr>
              <a:t> </a:t>
            </a:r>
            <a:r>
              <a:rPr sz="1600" spc="-10" dirty="0">
                <a:solidFill>
                  <a:srgbClr val="323299"/>
                </a:solidFill>
                <a:latin typeface="Times New Roman"/>
                <a:cs typeface="Times New Roman"/>
              </a:rPr>
              <a:t>multiplication</a:t>
            </a:r>
            <a:endParaRPr sz="1600" dirty="0">
              <a:latin typeface="Times New Roman"/>
              <a:cs typeface="Times New Roman"/>
            </a:endParaRPr>
          </a:p>
        </p:txBody>
      </p:sp>
      <p:sp>
        <p:nvSpPr>
          <p:cNvPr id="13" name="object 37">
            <a:extLst>
              <a:ext uri="{FF2B5EF4-FFF2-40B4-BE49-F238E27FC236}">
                <a16:creationId xmlns:a16="http://schemas.microsoft.com/office/drawing/2014/main" id="{F5B293DC-8009-405D-DEAB-0A1E1FB4995D}"/>
              </a:ext>
            </a:extLst>
          </p:cNvPr>
          <p:cNvSpPr txBox="1"/>
          <p:nvPr/>
        </p:nvSpPr>
        <p:spPr>
          <a:xfrm>
            <a:off x="737400" y="4448103"/>
            <a:ext cx="5864545" cy="517449"/>
          </a:xfrm>
          <a:prstGeom prst="rect">
            <a:avLst/>
          </a:prstGeom>
        </p:spPr>
        <p:txBody>
          <a:bodyPr vert="horz" wrap="square" lIns="0" tIns="12065" rIns="0" bIns="0" rtlCol="0">
            <a:spAutoFit/>
          </a:bodyPr>
          <a:lstStyle/>
          <a:p>
            <a:pPr marL="38100">
              <a:spcBef>
                <a:spcPts val="95"/>
              </a:spcBef>
            </a:pPr>
            <a:r>
              <a:rPr sz="1600" dirty="0">
                <a:solidFill>
                  <a:srgbClr val="323299"/>
                </a:solidFill>
                <a:latin typeface="Times New Roman"/>
                <a:cs typeface="Times New Roman"/>
              </a:rPr>
              <a:t>Time</a:t>
            </a:r>
            <a:r>
              <a:rPr sz="1600" spc="-30" dirty="0">
                <a:solidFill>
                  <a:srgbClr val="323299"/>
                </a:solidFill>
                <a:latin typeface="Times New Roman"/>
                <a:cs typeface="Times New Roman"/>
              </a:rPr>
              <a:t> </a:t>
            </a:r>
            <a:r>
              <a:rPr sz="1600" dirty="0">
                <a:solidFill>
                  <a:srgbClr val="323299"/>
                </a:solidFill>
                <a:latin typeface="Times New Roman"/>
                <a:cs typeface="Times New Roman"/>
              </a:rPr>
              <a:t>constant</a:t>
            </a:r>
            <a:r>
              <a:rPr sz="1600" spc="-60" dirty="0">
                <a:solidFill>
                  <a:srgbClr val="323299"/>
                </a:solidFill>
                <a:latin typeface="Times New Roman"/>
                <a:cs typeface="Times New Roman"/>
              </a:rPr>
              <a:t> </a:t>
            </a:r>
            <a:r>
              <a:rPr sz="1600" dirty="0">
                <a:solidFill>
                  <a:srgbClr val="323299"/>
                </a:solidFill>
                <a:latin typeface="Times New Roman"/>
                <a:cs typeface="Times New Roman"/>
              </a:rPr>
              <a:t>for</a:t>
            </a:r>
            <a:r>
              <a:rPr sz="1600" spc="-60" dirty="0">
                <a:solidFill>
                  <a:srgbClr val="323299"/>
                </a:solidFill>
                <a:latin typeface="Times New Roman"/>
                <a:cs typeface="Times New Roman"/>
              </a:rPr>
              <a:t> </a:t>
            </a:r>
            <a:r>
              <a:rPr sz="1600" dirty="0">
                <a:solidFill>
                  <a:srgbClr val="323299"/>
                </a:solidFill>
                <a:latin typeface="Times New Roman"/>
                <a:cs typeface="Times New Roman"/>
              </a:rPr>
              <a:t>recharge</a:t>
            </a:r>
            <a:r>
              <a:rPr sz="1600" spc="-50" dirty="0">
                <a:solidFill>
                  <a:srgbClr val="323299"/>
                </a:solidFill>
                <a:latin typeface="Times New Roman"/>
                <a:cs typeface="Times New Roman"/>
              </a:rPr>
              <a:t> </a:t>
            </a:r>
            <a:r>
              <a:rPr sz="1600" dirty="0">
                <a:solidFill>
                  <a:srgbClr val="323299"/>
                </a:solidFill>
                <a:latin typeface="Times New Roman"/>
                <a:cs typeface="Times New Roman"/>
              </a:rPr>
              <a:t>the</a:t>
            </a:r>
            <a:r>
              <a:rPr sz="1600" spc="-60" dirty="0">
                <a:solidFill>
                  <a:srgbClr val="323299"/>
                </a:solidFill>
                <a:latin typeface="Times New Roman"/>
                <a:cs typeface="Times New Roman"/>
              </a:rPr>
              <a:t> </a:t>
            </a:r>
            <a:r>
              <a:rPr sz="1600" dirty="0">
                <a:solidFill>
                  <a:srgbClr val="323299"/>
                </a:solidFill>
                <a:latin typeface="Times New Roman"/>
                <a:cs typeface="Times New Roman"/>
              </a:rPr>
              <a:t>elementary</a:t>
            </a:r>
            <a:r>
              <a:rPr sz="1600" spc="-35" dirty="0">
                <a:solidFill>
                  <a:srgbClr val="323299"/>
                </a:solidFill>
                <a:latin typeface="Times New Roman"/>
                <a:cs typeface="Times New Roman"/>
              </a:rPr>
              <a:t> </a:t>
            </a:r>
            <a:r>
              <a:rPr sz="1600" dirty="0">
                <a:solidFill>
                  <a:srgbClr val="323299"/>
                </a:solidFill>
                <a:latin typeface="Times New Roman"/>
                <a:cs typeface="Times New Roman"/>
              </a:rPr>
              <a:t>cell</a:t>
            </a:r>
            <a:r>
              <a:rPr lang="en-US" sz="1600" dirty="0">
                <a:solidFill>
                  <a:srgbClr val="323299"/>
                </a:solidFill>
                <a:latin typeface="Times New Roman"/>
                <a:cs typeface="Times New Roman"/>
              </a:rPr>
              <a:t> is</a:t>
            </a:r>
            <a:r>
              <a:rPr lang="en-US" sz="1600" spc="-40" dirty="0">
                <a:solidFill>
                  <a:srgbClr val="323299"/>
                </a:solidFill>
                <a:latin typeface="Times New Roman"/>
                <a:cs typeface="Times New Roman"/>
              </a:rPr>
              <a:t> </a:t>
            </a:r>
            <a:r>
              <a:rPr lang="en-US" sz="1600" dirty="0">
                <a:solidFill>
                  <a:srgbClr val="323299"/>
                </a:solidFill>
                <a:latin typeface="Times New Roman"/>
                <a:cs typeface="Times New Roman"/>
              </a:rPr>
              <a:t>related to</a:t>
            </a:r>
            <a:r>
              <a:rPr lang="en-US" sz="1600" spc="-30" dirty="0">
                <a:solidFill>
                  <a:srgbClr val="323299"/>
                </a:solidFill>
                <a:latin typeface="Times New Roman"/>
                <a:cs typeface="Times New Roman"/>
              </a:rPr>
              <a:t> </a:t>
            </a:r>
            <a:r>
              <a:rPr lang="en-US" sz="1600" dirty="0">
                <a:solidFill>
                  <a:srgbClr val="323299"/>
                </a:solidFill>
                <a:latin typeface="Times New Roman"/>
                <a:cs typeface="Times New Roman"/>
              </a:rPr>
              <a:t>the</a:t>
            </a:r>
            <a:r>
              <a:rPr lang="en-US" sz="1600" spc="-25" dirty="0">
                <a:solidFill>
                  <a:srgbClr val="323299"/>
                </a:solidFill>
                <a:latin typeface="Times New Roman"/>
                <a:cs typeface="Times New Roman"/>
              </a:rPr>
              <a:t> RC</a:t>
            </a:r>
            <a:endParaRPr lang="en-US" sz="1600" dirty="0">
              <a:latin typeface="Times New Roman"/>
              <a:cs typeface="Times New Roman"/>
            </a:endParaRPr>
          </a:p>
          <a:p>
            <a:pPr marL="38100">
              <a:lnSpc>
                <a:spcPct val="100000"/>
              </a:lnSpc>
              <a:spcBef>
                <a:spcPts val="95"/>
              </a:spcBef>
            </a:pPr>
            <a:endParaRPr sz="2400" baseline="-12152" dirty="0">
              <a:latin typeface="Symbol"/>
              <a:cs typeface="Symbol"/>
            </a:endParaRPr>
          </a:p>
        </p:txBody>
      </p:sp>
      <p:grpSp>
        <p:nvGrpSpPr>
          <p:cNvPr id="70" name="Group 69">
            <a:extLst>
              <a:ext uri="{FF2B5EF4-FFF2-40B4-BE49-F238E27FC236}">
                <a16:creationId xmlns:a16="http://schemas.microsoft.com/office/drawing/2014/main" id="{5CDD497D-E5FC-08FC-02F1-5295968C07EE}"/>
              </a:ext>
            </a:extLst>
          </p:cNvPr>
          <p:cNvGrpSpPr/>
          <p:nvPr/>
        </p:nvGrpSpPr>
        <p:grpSpPr>
          <a:xfrm>
            <a:off x="9246235" y="4025541"/>
            <a:ext cx="2729865" cy="522537"/>
            <a:chOff x="9246235" y="4025541"/>
            <a:chExt cx="2729865" cy="522537"/>
          </a:xfrm>
        </p:grpSpPr>
        <p:sp>
          <p:nvSpPr>
            <p:cNvPr id="14" name="object 38">
              <a:extLst>
                <a:ext uri="{FF2B5EF4-FFF2-40B4-BE49-F238E27FC236}">
                  <a16:creationId xmlns:a16="http://schemas.microsoft.com/office/drawing/2014/main" id="{47351167-27A2-BB34-F726-C4CD761A6216}"/>
                </a:ext>
              </a:extLst>
            </p:cNvPr>
            <p:cNvSpPr/>
            <p:nvPr/>
          </p:nvSpPr>
          <p:spPr>
            <a:xfrm>
              <a:off x="9246235" y="4070558"/>
              <a:ext cx="2729865" cy="477520"/>
            </a:xfrm>
            <a:custGeom>
              <a:avLst/>
              <a:gdLst/>
              <a:ahLst/>
              <a:cxnLst/>
              <a:rect l="l" t="t" r="r" b="b"/>
              <a:pathLst>
                <a:path w="2729865" h="477520">
                  <a:moveTo>
                    <a:pt x="2729484" y="0"/>
                  </a:moveTo>
                  <a:lnTo>
                    <a:pt x="0" y="0"/>
                  </a:lnTo>
                  <a:lnTo>
                    <a:pt x="0" y="477012"/>
                  </a:lnTo>
                  <a:lnTo>
                    <a:pt x="2729484" y="477012"/>
                  </a:lnTo>
                  <a:lnTo>
                    <a:pt x="2729484" y="472440"/>
                  </a:lnTo>
                  <a:lnTo>
                    <a:pt x="9144" y="472440"/>
                  </a:lnTo>
                  <a:lnTo>
                    <a:pt x="4572" y="467868"/>
                  </a:lnTo>
                  <a:lnTo>
                    <a:pt x="9144" y="467868"/>
                  </a:lnTo>
                  <a:lnTo>
                    <a:pt x="9144" y="10668"/>
                  </a:lnTo>
                  <a:lnTo>
                    <a:pt x="4572" y="10668"/>
                  </a:lnTo>
                  <a:lnTo>
                    <a:pt x="9144" y="6096"/>
                  </a:lnTo>
                  <a:lnTo>
                    <a:pt x="2729484" y="6096"/>
                  </a:lnTo>
                  <a:lnTo>
                    <a:pt x="2729484" y="0"/>
                  </a:lnTo>
                  <a:close/>
                </a:path>
                <a:path w="2729865" h="477520">
                  <a:moveTo>
                    <a:pt x="9144" y="467868"/>
                  </a:moveTo>
                  <a:lnTo>
                    <a:pt x="4572" y="467868"/>
                  </a:lnTo>
                  <a:lnTo>
                    <a:pt x="9144" y="472440"/>
                  </a:lnTo>
                  <a:lnTo>
                    <a:pt x="9144" y="467868"/>
                  </a:lnTo>
                  <a:close/>
                </a:path>
                <a:path w="2729865" h="477520">
                  <a:moveTo>
                    <a:pt x="2720340" y="467868"/>
                  </a:moveTo>
                  <a:lnTo>
                    <a:pt x="9144" y="467868"/>
                  </a:lnTo>
                  <a:lnTo>
                    <a:pt x="9144" y="472440"/>
                  </a:lnTo>
                  <a:lnTo>
                    <a:pt x="2720340" y="472440"/>
                  </a:lnTo>
                  <a:lnTo>
                    <a:pt x="2720340" y="467868"/>
                  </a:lnTo>
                  <a:close/>
                </a:path>
                <a:path w="2729865" h="477520">
                  <a:moveTo>
                    <a:pt x="2720340" y="6096"/>
                  </a:moveTo>
                  <a:lnTo>
                    <a:pt x="2720340" y="472440"/>
                  </a:lnTo>
                  <a:lnTo>
                    <a:pt x="2724912" y="467868"/>
                  </a:lnTo>
                  <a:lnTo>
                    <a:pt x="2729484" y="467868"/>
                  </a:lnTo>
                  <a:lnTo>
                    <a:pt x="2729484" y="10668"/>
                  </a:lnTo>
                  <a:lnTo>
                    <a:pt x="2724912" y="10668"/>
                  </a:lnTo>
                  <a:lnTo>
                    <a:pt x="2720340" y="6096"/>
                  </a:lnTo>
                  <a:close/>
                </a:path>
                <a:path w="2729865" h="477520">
                  <a:moveTo>
                    <a:pt x="2729484" y="467868"/>
                  </a:moveTo>
                  <a:lnTo>
                    <a:pt x="2724912" y="467868"/>
                  </a:lnTo>
                  <a:lnTo>
                    <a:pt x="2720340" y="472440"/>
                  </a:lnTo>
                  <a:lnTo>
                    <a:pt x="2729484" y="472440"/>
                  </a:lnTo>
                  <a:lnTo>
                    <a:pt x="2729484" y="467868"/>
                  </a:lnTo>
                  <a:close/>
                </a:path>
                <a:path w="2729865" h="477520">
                  <a:moveTo>
                    <a:pt x="9144" y="6096"/>
                  </a:moveTo>
                  <a:lnTo>
                    <a:pt x="4572" y="10668"/>
                  </a:lnTo>
                  <a:lnTo>
                    <a:pt x="9144" y="10668"/>
                  </a:lnTo>
                  <a:lnTo>
                    <a:pt x="9144" y="6096"/>
                  </a:lnTo>
                  <a:close/>
                </a:path>
                <a:path w="2729865" h="477520">
                  <a:moveTo>
                    <a:pt x="2720340" y="6096"/>
                  </a:moveTo>
                  <a:lnTo>
                    <a:pt x="9144" y="6096"/>
                  </a:lnTo>
                  <a:lnTo>
                    <a:pt x="9144" y="10668"/>
                  </a:lnTo>
                  <a:lnTo>
                    <a:pt x="2720340" y="10668"/>
                  </a:lnTo>
                  <a:lnTo>
                    <a:pt x="2720340" y="6096"/>
                  </a:lnTo>
                  <a:close/>
                </a:path>
                <a:path w="2729865" h="477520">
                  <a:moveTo>
                    <a:pt x="2729484" y="6096"/>
                  </a:moveTo>
                  <a:lnTo>
                    <a:pt x="2720340" y="6096"/>
                  </a:lnTo>
                  <a:lnTo>
                    <a:pt x="2724912" y="10668"/>
                  </a:lnTo>
                  <a:lnTo>
                    <a:pt x="2729484" y="10668"/>
                  </a:lnTo>
                  <a:lnTo>
                    <a:pt x="2729484" y="6096"/>
                  </a:lnTo>
                  <a:close/>
                </a:path>
              </a:pathLst>
            </a:custGeom>
            <a:solidFill>
              <a:srgbClr val="000000"/>
            </a:solidFill>
          </p:spPr>
          <p:txBody>
            <a:bodyPr wrap="square" lIns="0" tIns="0" rIns="0" bIns="0" rtlCol="0"/>
            <a:lstStyle/>
            <a:p>
              <a:endParaRPr/>
            </a:p>
          </p:txBody>
        </p:sp>
        <p:sp>
          <p:nvSpPr>
            <p:cNvPr id="15" name="object 39">
              <a:extLst>
                <a:ext uri="{FF2B5EF4-FFF2-40B4-BE49-F238E27FC236}">
                  <a16:creationId xmlns:a16="http://schemas.microsoft.com/office/drawing/2014/main" id="{AFF4B714-C5B6-58EA-1F4A-84408CF5F08E}"/>
                </a:ext>
              </a:extLst>
            </p:cNvPr>
            <p:cNvSpPr txBox="1"/>
            <p:nvPr/>
          </p:nvSpPr>
          <p:spPr>
            <a:xfrm>
              <a:off x="9330596" y="4025541"/>
              <a:ext cx="159385" cy="391160"/>
            </a:xfrm>
            <a:prstGeom prst="rect">
              <a:avLst/>
            </a:prstGeom>
          </p:spPr>
          <p:txBody>
            <a:bodyPr vert="horz" wrap="square" lIns="0" tIns="12700" rIns="0" bIns="0" rtlCol="0">
              <a:spAutoFit/>
            </a:bodyPr>
            <a:lstStyle/>
            <a:p>
              <a:pPr marL="12700">
                <a:lnSpc>
                  <a:spcPct val="100000"/>
                </a:lnSpc>
                <a:spcBef>
                  <a:spcPts val="100"/>
                </a:spcBef>
              </a:pPr>
              <a:r>
                <a:rPr sz="2400" spc="-50" dirty="0">
                  <a:solidFill>
                    <a:srgbClr val="FF0000"/>
                  </a:solidFill>
                  <a:latin typeface="Symbol"/>
                  <a:cs typeface="Symbol"/>
                </a:rPr>
                <a:t></a:t>
              </a:r>
              <a:endParaRPr sz="2400">
                <a:latin typeface="Symbol"/>
                <a:cs typeface="Symbol"/>
              </a:endParaRPr>
            </a:p>
          </p:txBody>
        </p:sp>
        <p:sp>
          <p:nvSpPr>
            <p:cNvPr id="16" name="object 40">
              <a:extLst>
                <a:ext uri="{FF2B5EF4-FFF2-40B4-BE49-F238E27FC236}">
                  <a16:creationId xmlns:a16="http://schemas.microsoft.com/office/drawing/2014/main" id="{36315437-43B3-BFF6-92B9-DF84F52BD22D}"/>
                </a:ext>
              </a:extLst>
            </p:cNvPr>
            <p:cNvSpPr txBox="1"/>
            <p:nvPr/>
          </p:nvSpPr>
          <p:spPr>
            <a:xfrm>
              <a:off x="9464708" y="4202325"/>
              <a:ext cx="941705"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FF0000"/>
                  </a:solidFill>
                  <a:latin typeface="Comic Sans MS"/>
                  <a:cs typeface="Comic Sans MS"/>
                </a:rPr>
                <a:t>discharge</a:t>
              </a:r>
              <a:endParaRPr sz="1600">
                <a:latin typeface="Comic Sans MS"/>
                <a:cs typeface="Comic Sans MS"/>
              </a:endParaRPr>
            </a:p>
          </p:txBody>
        </p:sp>
        <p:sp>
          <p:nvSpPr>
            <p:cNvPr id="17" name="object 41">
              <a:extLst>
                <a:ext uri="{FF2B5EF4-FFF2-40B4-BE49-F238E27FC236}">
                  <a16:creationId xmlns:a16="http://schemas.microsoft.com/office/drawing/2014/main" id="{EB93178F-6F3C-B213-8920-CB16584D151A}"/>
                </a:ext>
              </a:extLst>
            </p:cNvPr>
            <p:cNvSpPr txBox="1"/>
            <p:nvPr/>
          </p:nvSpPr>
          <p:spPr>
            <a:xfrm>
              <a:off x="10444641" y="4025541"/>
              <a:ext cx="481330" cy="391160"/>
            </a:xfrm>
            <a:prstGeom prst="rect">
              <a:avLst/>
            </a:prstGeom>
          </p:spPr>
          <p:txBody>
            <a:bodyPr vert="horz" wrap="square" lIns="0" tIns="12700" rIns="0" bIns="0" rtlCol="0">
              <a:spAutoFit/>
            </a:bodyPr>
            <a:lstStyle/>
            <a:p>
              <a:pPr marL="12700">
                <a:lnSpc>
                  <a:spcPct val="100000"/>
                </a:lnSpc>
                <a:spcBef>
                  <a:spcPts val="100"/>
                </a:spcBef>
              </a:pPr>
              <a:r>
                <a:rPr sz="2400" dirty="0">
                  <a:solidFill>
                    <a:srgbClr val="FF0000"/>
                  </a:solidFill>
                  <a:latin typeface="Comic Sans MS"/>
                  <a:cs typeface="Comic Sans MS"/>
                </a:rPr>
                <a:t>&lt;&lt;</a:t>
              </a:r>
              <a:r>
                <a:rPr sz="2400" spc="-20" dirty="0">
                  <a:solidFill>
                    <a:srgbClr val="FF0000"/>
                  </a:solidFill>
                  <a:latin typeface="Comic Sans MS"/>
                  <a:cs typeface="Comic Sans MS"/>
                </a:rPr>
                <a:t> </a:t>
              </a:r>
              <a:r>
                <a:rPr sz="2400" spc="-50" dirty="0">
                  <a:solidFill>
                    <a:srgbClr val="FF0000"/>
                  </a:solidFill>
                  <a:latin typeface="Symbol"/>
                  <a:cs typeface="Symbol"/>
                </a:rPr>
                <a:t></a:t>
              </a:r>
              <a:endParaRPr sz="2400">
                <a:latin typeface="Symbol"/>
                <a:cs typeface="Symbol"/>
              </a:endParaRPr>
            </a:p>
          </p:txBody>
        </p:sp>
        <p:sp>
          <p:nvSpPr>
            <p:cNvPr id="18" name="object 42">
              <a:extLst>
                <a:ext uri="{FF2B5EF4-FFF2-40B4-BE49-F238E27FC236}">
                  <a16:creationId xmlns:a16="http://schemas.microsoft.com/office/drawing/2014/main" id="{FF4B2917-575D-E19C-68F9-E680E7CED8F7}"/>
                </a:ext>
              </a:extLst>
            </p:cNvPr>
            <p:cNvSpPr txBox="1"/>
            <p:nvPr/>
          </p:nvSpPr>
          <p:spPr>
            <a:xfrm>
              <a:off x="10900317" y="4202325"/>
              <a:ext cx="876300" cy="269240"/>
            </a:xfrm>
            <a:prstGeom prst="rect">
              <a:avLst/>
            </a:prstGeom>
          </p:spPr>
          <p:txBody>
            <a:bodyPr vert="horz" wrap="square" lIns="0" tIns="12065" rIns="0" bIns="0" rtlCol="0">
              <a:spAutoFit/>
            </a:bodyPr>
            <a:lstStyle/>
            <a:p>
              <a:pPr marL="12700">
                <a:lnSpc>
                  <a:spcPct val="100000"/>
                </a:lnSpc>
                <a:spcBef>
                  <a:spcPts val="95"/>
                </a:spcBef>
              </a:pPr>
              <a:r>
                <a:rPr sz="1600" spc="-10" dirty="0">
                  <a:solidFill>
                    <a:srgbClr val="FF0000"/>
                  </a:solidFill>
                  <a:latin typeface="Comic Sans MS"/>
                  <a:cs typeface="Comic Sans MS"/>
                </a:rPr>
                <a:t>recharge</a:t>
              </a:r>
              <a:endParaRPr sz="1600" dirty="0">
                <a:latin typeface="Comic Sans MS"/>
                <a:cs typeface="Comic Sans MS"/>
              </a:endParaRPr>
            </a:p>
          </p:txBody>
        </p:sp>
      </p:grpSp>
      <p:sp>
        <p:nvSpPr>
          <p:cNvPr id="20" name="object 44">
            <a:extLst>
              <a:ext uri="{FF2B5EF4-FFF2-40B4-BE49-F238E27FC236}">
                <a16:creationId xmlns:a16="http://schemas.microsoft.com/office/drawing/2014/main" id="{A3BD07C6-518C-7BFA-E41B-1B41BF8251C1}"/>
              </a:ext>
            </a:extLst>
          </p:cNvPr>
          <p:cNvSpPr txBox="1"/>
          <p:nvPr/>
        </p:nvSpPr>
        <p:spPr>
          <a:xfrm>
            <a:off x="337561" y="4983120"/>
            <a:ext cx="11681460" cy="1243965"/>
          </a:xfrm>
          <a:prstGeom prst="rect">
            <a:avLst/>
          </a:prstGeom>
        </p:spPr>
        <p:txBody>
          <a:bodyPr vert="horz" wrap="square" lIns="0" tIns="24130" rIns="0" bIns="0" rtlCol="0">
            <a:spAutoFit/>
          </a:bodyPr>
          <a:lstStyle/>
          <a:p>
            <a:pPr marL="38100" marR="30480">
              <a:lnSpc>
                <a:spcPts val="2390"/>
              </a:lnSpc>
              <a:spcBef>
                <a:spcPts val="190"/>
              </a:spcBef>
            </a:pPr>
            <a:r>
              <a:rPr sz="2000" dirty="0">
                <a:solidFill>
                  <a:srgbClr val="0432FF"/>
                </a:solidFill>
                <a:cs typeface="Times New Roman"/>
              </a:rPr>
              <a:t>Since</a:t>
            </a:r>
            <a:r>
              <a:rPr sz="2000" spc="-30" dirty="0">
                <a:solidFill>
                  <a:srgbClr val="0432FF"/>
                </a:solidFill>
                <a:latin typeface="Times New Roman"/>
                <a:cs typeface="Times New Roman"/>
              </a:rPr>
              <a:t> </a:t>
            </a:r>
            <a:r>
              <a:rPr sz="2000" dirty="0">
                <a:solidFill>
                  <a:srgbClr val="0432FF"/>
                </a:solidFill>
                <a:latin typeface="Symbol"/>
                <a:cs typeface="Symbol"/>
              </a:rPr>
              <a:t></a:t>
            </a:r>
            <a:r>
              <a:rPr sz="1950" baseline="-21367" dirty="0">
                <a:solidFill>
                  <a:srgbClr val="0432FF"/>
                </a:solidFill>
                <a:latin typeface="Times New Roman"/>
                <a:cs typeface="Times New Roman"/>
              </a:rPr>
              <a:t>recharge</a:t>
            </a:r>
            <a:r>
              <a:rPr sz="1950" spc="240" baseline="-21367" dirty="0">
                <a:solidFill>
                  <a:srgbClr val="0432FF"/>
                </a:solidFill>
                <a:latin typeface="Times New Roman"/>
                <a:cs typeface="Times New Roman"/>
              </a:rPr>
              <a:t> </a:t>
            </a:r>
            <a:r>
              <a:rPr sz="2000" dirty="0">
                <a:solidFill>
                  <a:srgbClr val="0432FF"/>
                </a:solidFill>
                <a:latin typeface="Times New Roman"/>
                <a:cs typeface="Times New Roman"/>
              </a:rPr>
              <a:t>&gt;&gt;</a:t>
            </a:r>
            <a:r>
              <a:rPr sz="2000" spc="-5" dirty="0">
                <a:solidFill>
                  <a:srgbClr val="0432FF"/>
                </a:solidFill>
                <a:latin typeface="Times New Roman"/>
                <a:cs typeface="Times New Roman"/>
              </a:rPr>
              <a:t> </a:t>
            </a:r>
            <a:r>
              <a:rPr sz="2000" dirty="0">
                <a:solidFill>
                  <a:srgbClr val="0432FF"/>
                </a:solidFill>
                <a:latin typeface="Symbol"/>
                <a:cs typeface="Symbol"/>
              </a:rPr>
              <a:t></a:t>
            </a:r>
            <a:r>
              <a:rPr sz="1950" baseline="-21367" dirty="0">
                <a:solidFill>
                  <a:srgbClr val="0432FF"/>
                </a:solidFill>
                <a:latin typeface="Times New Roman"/>
                <a:cs typeface="Times New Roman"/>
              </a:rPr>
              <a:t>discharge</a:t>
            </a:r>
            <a:r>
              <a:rPr sz="1950" spc="240" baseline="-21367" dirty="0">
                <a:solidFill>
                  <a:srgbClr val="0432FF"/>
                </a:solidFill>
                <a:latin typeface="Times New Roman"/>
                <a:cs typeface="Times New Roman"/>
              </a:rPr>
              <a:t> </a:t>
            </a:r>
            <a:r>
              <a:rPr sz="2000" dirty="0">
                <a:solidFill>
                  <a:srgbClr val="0432FF"/>
                </a:solidFill>
                <a:cs typeface="Times New Roman"/>
              </a:rPr>
              <a:t>the arrival</a:t>
            </a:r>
            <a:r>
              <a:rPr sz="2000" spc="-30" dirty="0">
                <a:solidFill>
                  <a:srgbClr val="0432FF"/>
                </a:solidFill>
                <a:cs typeface="Times New Roman"/>
              </a:rPr>
              <a:t> </a:t>
            </a:r>
            <a:r>
              <a:rPr sz="2000" dirty="0">
                <a:solidFill>
                  <a:srgbClr val="0432FF"/>
                </a:solidFill>
                <a:cs typeface="Times New Roman"/>
              </a:rPr>
              <a:t>of</a:t>
            </a:r>
            <a:r>
              <a:rPr sz="2000" spc="-10" dirty="0">
                <a:solidFill>
                  <a:srgbClr val="0432FF"/>
                </a:solidFill>
                <a:cs typeface="Times New Roman"/>
              </a:rPr>
              <a:t> </a:t>
            </a:r>
            <a:r>
              <a:rPr sz="2000" dirty="0">
                <a:solidFill>
                  <a:srgbClr val="0432FF"/>
                </a:solidFill>
                <a:cs typeface="Times New Roman"/>
              </a:rPr>
              <a:t>the electrons</a:t>
            </a:r>
            <a:r>
              <a:rPr sz="2000" spc="-25" dirty="0">
                <a:solidFill>
                  <a:srgbClr val="0432FF"/>
                </a:solidFill>
                <a:cs typeface="Times New Roman"/>
              </a:rPr>
              <a:t> </a:t>
            </a:r>
            <a:r>
              <a:rPr sz="2000" dirty="0">
                <a:solidFill>
                  <a:srgbClr val="0432FF"/>
                </a:solidFill>
                <a:cs typeface="Times New Roman"/>
              </a:rPr>
              <a:t>on</a:t>
            </a:r>
            <a:r>
              <a:rPr sz="2000" spc="-5" dirty="0">
                <a:solidFill>
                  <a:srgbClr val="0432FF"/>
                </a:solidFill>
                <a:cs typeface="Times New Roman"/>
              </a:rPr>
              <a:t> </a:t>
            </a:r>
            <a:r>
              <a:rPr sz="2000" dirty="0">
                <a:solidFill>
                  <a:srgbClr val="0432FF"/>
                </a:solidFill>
                <a:cs typeface="Times New Roman"/>
              </a:rPr>
              <a:t>the anode</a:t>
            </a:r>
            <a:r>
              <a:rPr sz="2000" spc="-25" dirty="0">
                <a:solidFill>
                  <a:srgbClr val="0432FF"/>
                </a:solidFill>
                <a:cs typeface="Times New Roman"/>
              </a:rPr>
              <a:t> </a:t>
            </a:r>
            <a:r>
              <a:rPr sz="2000" dirty="0">
                <a:solidFill>
                  <a:srgbClr val="0432FF"/>
                </a:solidFill>
                <a:cs typeface="Times New Roman"/>
              </a:rPr>
              <a:t>is </a:t>
            </a:r>
            <a:r>
              <a:rPr sz="2000" spc="-10" dirty="0">
                <a:solidFill>
                  <a:srgbClr val="0432FF"/>
                </a:solidFill>
                <a:cs typeface="Times New Roman"/>
              </a:rPr>
              <a:t>reducing </a:t>
            </a:r>
            <a:r>
              <a:rPr sz="2000" dirty="0">
                <a:solidFill>
                  <a:srgbClr val="0432FF"/>
                </a:solidFill>
                <a:cs typeface="Times New Roman"/>
              </a:rPr>
              <a:t>the</a:t>
            </a:r>
            <a:r>
              <a:rPr sz="2000" spc="-40" dirty="0">
                <a:solidFill>
                  <a:srgbClr val="0432FF"/>
                </a:solidFill>
                <a:cs typeface="Times New Roman"/>
              </a:rPr>
              <a:t> </a:t>
            </a:r>
            <a:r>
              <a:rPr sz="2000" dirty="0">
                <a:solidFill>
                  <a:srgbClr val="0432FF"/>
                </a:solidFill>
                <a:cs typeface="Times New Roman"/>
              </a:rPr>
              <a:t>electric</a:t>
            </a:r>
            <a:r>
              <a:rPr sz="2000" spc="-35" dirty="0">
                <a:solidFill>
                  <a:srgbClr val="0432FF"/>
                </a:solidFill>
                <a:cs typeface="Times New Roman"/>
              </a:rPr>
              <a:t> </a:t>
            </a:r>
            <a:r>
              <a:rPr sz="2000" dirty="0">
                <a:solidFill>
                  <a:srgbClr val="0432FF"/>
                </a:solidFill>
                <a:cs typeface="Times New Roman"/>
              </a:rPr>
              <a:t>field</a:t>
            </a:r>
            <a:r>
              <a:rPr sz="2000" spc="-25" dirty="0">
                <a:solidFill>
                  <a:srgbClr val="0432FF"/>
                </a:solidFill>
                <a:cs typeface="Times New Roman"/>
              </a:rPr>
              <a:t> </a:t>
            </a:r>
            <a:r>
              <a:rPr sz="2000" dirty="0">
                <a:solidFill>
                  <a:srgbClr val="0432FF"/>
                </a:solidFill>
                <a:cs typeface="Times New Roman"/>
              </a:rPr>
              <a:t>and</a:t>
            </a:r>
            <a:r>
              <a:rPr sz="2000" spc="-25" dirty="0">
                <a:solidFill>
                  <a:srgbClr val="0432FF"/>
                </a:solidFill>
                <a:cs typeface="Times New Roman"/>
              </a:rPr>
              <a:t> </a:t>
            </a:r>
            <a:r>
              <a:rPr sz="2000" dirty="0">
                <a:solidFill>
                  <a:srgbClr val="0432FF"/>
                </a:solidFill>
                <a:cs typeface="Times New Roman"/>
              </a:rPr>
              <a:t>therefore</a:t>
            </a:r>
            <a:r>
              <a:rPr sz="2000" spc="-60" dirty="0">
                <a:solidFill>
                  <a:srgbClr val="0432FF"/>
                </a:solidFill>
                <a:cs typeface="Times New Roman"/>
              </a:rPr>
              <a:t> </a:t>
            </a:r>
            <a:r>
              <a:rPr sz="2000" dirty="0">
                <a:solidFill>
                  <a:srgbClr val="0432FF"/>
                </a:solidFill>
                <a:cs typeface="Times New Roman"/>
              </a:rPr>
              <a:t>the</a:t>
            </a:r>
            <a:r>
              <a:rPr sz="2000" spc="-20" dirty="0">
                <a:solidFill>
                  <a:srgbClr val="0432FF"/>
                </a:solidFill>
                <a:cs typeface="Times New Roman"/>
              </a:rPr>
              <a:t> </a:t>
            </a:r>
            <a:r>
              <a:rPr sz="2000" dirty="0">
                <a:solidFill>
                  <a:srgbClr val="0432FF"/>
                </a:solidFill>
                <a:cs typeface="Times New Roman"/>
              </a:rPr>
              <a:t>discharge</a:t>
            </a:r>
            <a:r>
              <a:rPr sz="2000" spc="-60" dirty="0">
                <a:solidFill>
                  <a:srgbClr val="0432FF"/>
                </a:solidFill>
                <a:cs typeface="Times New Roman"/>
              </a:rPr>
              <a:t> </a:t>
            </a:r>
            <a:r>
              <a:rPr sz="2000" dirty="0">
                <a:solidFill>
                  <a:srgbClr val="0432FF"/>
                </a:solidFill>
                <a:cs typeface="Times New Roman"/>
              </a:rPr>
              <a:t>will</a:t>
            </a:r>
            <a:r>
              <a:rPr sz="2000" spc="-30" dirty="0">
                <a:solidFill>
                  <a:srgbClr val="0432FF"/>
                </a:solidFill>
                <a:cs typeface="Times New Roman"/>
              </a:rPr>
              <a:t> </a:t>
            </a:r>
            <a:r>
              <a:rPr sz="2000" dirty="0">
                <a:solidFill>
                  <a:srgbClr val="0432FF"/>
                </a:solidFill>
                <a:cs typeface="Times New Roman"/>
              </a:rPr>
              <a:t>be</a:t>
            </a:r>
            <a:r>
              <a:rPr sz="2000" spc="-20" dirty="0">
                <a:solidFill>
                  <a:srgbClr val="0432FF"/>
                </a:solidFill>
                <a:cs typeface="Times New Roman"/>
              </a:rPr>
              <a:t> </a:t>
            </a:r>
            <a:r>
              <a:rPr sz="2000" dirty="0">
                <a:solidFill>
                  <a:srgbClr val="0432FF"/>
                </a:solidFill>
                <a:cs typeface="Times New Roman"/>
              </a:rPr>
              <a:t>locally</a:t>
            </a:r>
            <a:r>
              <a:rPr sz="2000" spc="-40" dirty="0">
                <a:solidFill>
                  <a:srgbClr val="0432FF"/>
                </a:solidFill>
                <a:cs typeface="Times New Roman"/>
              </a:rPr>
              <a:t> </a:t>
            </a:r>
            <a:r>
              <a:rPr sz="2000" spc="-10" dirty="0">
                <a:solidFill>
                  <a:srgbClr val="0432FF"/>
                </a:solidFill>
                <a:cs typeface="Times New Roman"/>
              </a:rPr>
              <a:t>extinguished.</a:t>
            </a:r>
            <a:endParaRPr sz="2000" dirty="0">
              <a:solidFill>
                <a:srgbClr val="0432FF"/>
              </a:solidFill>
              <a:cs typeface="Times New Roman"/>
            </a:endParaRPr>
          </a:p>
          <a:p>
            <a:pPr marL="381000" indent="-342900">
              <a:lnSpc>
                <a:spcPts val="2320"/>
              </a:lnSpc>
              <a:buFont typeface="Arial" panose="020B0604020202020204" pitchFamily="34" charset="0"/>
              <a:buChar char="•"/>
            </a:pPr>
            <a:r>
              <a:rPr lang="en-US" sz="2000" dirty="0">
                <a:solidFill>
                  <a:srgbClr val="FF0000"/>
                </a:solidFill>
                <a:cs typeface="Times New Roman"/>
              </a:rPr>
              <a:t>T</a:t>
            </a:r>
            <a:r>
              <a:rPr sz="2000" dirty="0">
                <a:solidFill>
                  <a:srgbClr val="FF0000"/>
                </a:solidFill>
                <a:cs typeface="Times New Roman"/>
              </a:rPr>
              <a:t>he</a:t>
            </a:r>
            <a:r>
              <a:rPr sz="2000" spc="-35" dirty="0">
                <a:solidFill>
                  <a:srgbClr val="FF0000"/>
                </a:solidFill>
                <a:cs typeface="Times New Roman"/>
              </a:rPr>
              <a:t> </a:t>
            </a:r>
            <a:r>
              <a:rPr sz="2000" dirty="0">
                <a:solidFill>
                  <a:srgbClr val="FF0000"/>
                </a:solidFill>
                <a:cs typeface="Times New Roman"/>
              </a:rPr>
              <a:t>electrode</a:t>
            </a:r>
            <a:r>
              <a:rPr sz="2000" spc="-45" dirty="0">
                <a:solidFill>
                  <a:srgbClr val="FF0000"/>
                </a:solidFill>
                <a:cs typeface="Times New Roman"/>
              </a:rPr>
              <a:t> </a:t>
            </a:r>
            <a:r>
              <a:rPr sz="2000" dirty="0">
                <a:solidFill>
                  <a:srgbClr val="FF0000"/>
                </a:solidFill>
                <a:cs typeface="Times New Roman"/>
              </a:rPr>
              <a:t>are</a:t>
            </a:r>
            <a:r>
              <a:rPr sz="2000" spc="-15" dirty="0">
                <a:solidFill>
                  <a:srgbClr val="FF0000"/>
                </a:solidFill>
                <a:cs typeface="Times New Roman"/>
              </a:rPr>
              <a:t> </a:t>
            </a:r>
            <a:r>
              <a:rPr sz="2000" dirty="0">
                <a:solidFill>
                  <a:srgbClr val="FF0000"/>
                </a:solidFill>
                <a:cs typeface="Times New Roman"/>
              </a:rPr>
              <a:t>like</a:t>
            </a:r>
            <a:r>
              <a:rPr sz="2000" spc="-35" dirty="0">
                <a:solidFill>
                  <a:srgbClr val="FF0000"/>
                </a:solidFill>
                <a:cs typeface="Times New Roman"/>
              </a:rPr>
              <a:t> </a:t>
            </a:r>
            <a:r>
              <a:rPr sz="2000" dirty="0">
                <a:solidFill>
                  <a:srgbClr val="FF0000"/>
                </a:solidFill>
                <a:cs typeface="Times New Roman"/>
              </a:rPr>
              <a:t>insulator</a:t>
            </a:r>
            <a:r>
              <a:rPr sz="2000" spc="-45" dirty="0">
                <a:solidFill>
                  <a:srgbClr val="FF0000"/>
                </a:solidFill>
                <a:cs typeface="Times New Roman"/>
              </a:rPr>
              <a:t> </a:t>
            </a:r>
            <a:r>
              <a:rPr sz="2000" dirty="0">
                <a:solidFill>
                  <a:srgbClr val="FF0000"/>
                </a:solidFill>
                <a:cs typeface="Times New Roman"/>
              </a:rPr>
              <a:t>after</a:t>
            </a:r>
            <a:r>
              <a:rPr sz="2000" spc="-30" dirty="0">
                <a:solidFill>
                  <a:srgbClr val="FF0000"/>
                </a:solidFill>
                <a:cs typeface="Times New Roman"/>
              </a:rPr>
              <a:t> </a:t>
            </a:r>
            <a:r>
              <a:rPr sz="2000" dirty="0">
                <a:solidFill>
                  <a:srgbClr val="FF0000"/>
                </a:solidFill>
                <a:cs typeface="Times New Roman"/>
              </a:rPr>
              <a:t>the</a:t>
            </a:r>
            <a:r>
              <a:rPr sz="2000" spc="-15" dirty="0">
                <a:solidFill>
                  <a:srgbClr val="FF0000"/>
                </a:solidFill>
                <a:cs typeface="Times New Roman"/>
              </a:rPr>
              <a:t> </a:t>
            </a:r>
            <a:r>
              <a:rPr sz="2000" dirty="0">
                <a:solidFill>
                  <a:srgbClr val="FF0000"/>
                </a:solidFill>
                <a:cs typeface="Times New Roman"/>
              </a:rPr>
              <a:t>first</a:t>
            </a:r>
            <a:r>
              <a:rPr sz="2000" spc="-50" dirty="0">
                <a:solidFill>
                  <a:srgbClr val="FF0000"/>
                </a:solidFill>
                <a:cs typeface="Times New Roman"/>
              </a:rPr>
              <a:t> </a:t>
            </a:r>
            <a:r>
              <a:rPr sz="2000" dirty="0">
                <a:solidFill>
                  <a:srgbClr val="FF0000"/>
                </a:solidFill>
                <a:cs typeface="Times New Roman"/>
              </a:rPr>
              <a:t>charge</a:t>
            </a:r>
            <a:r>
              <a:rPr sz="2000" spc="-30" dirty="0">
                <a:solidFill>
                  <a:srgbClr val="FF0000"/>
                </a:solidFill>
                <a:cs typeface="Times New Roman"/>
              </a:rPr>
              <a:t> </a:t>
            </a:r>
            <a:r>
              <a:rPr sz="2000" spc="-10" dirty="0">
                <a:solidFill>
                  <a:srgbClr val="FF0000"/>
                </a:solidFill>
                <a:cs typeface="Times New Roman"/>
              </a:rPr>
              <a:t>development</a:t>
            </a:r>
            <a:endParaRPr sz="2000" dirty="0">
              <a:solidFill>
                <a:srgbClr val="FF0000"/>
              </a:solidFill>
              <a:cs typeface="Times New Roman"/>
            </a:endParaRPr>
          </a:p>
          <a:p>
            <a:pPr marL="381000" indent="-342900">
              <a:lnSpc>
                <a:spcPct val="100000"/>
              </a:lnSpc>
              <a:buFont typeface="Arial" panose="020B0604020202020204" pitchFamily="34" charset="0"/>
              <a:buChar char="•"/>
            </a:pPr>
            <a:r>
              <a:rPr sz="2000" spc="-10" dirty="0">
                <a:solidFill>
                  <a:srgbClr val="FF0000"/>
                </a:solidFill>
                <a:cs typeface="Times New Roman"/>
              </a:rPr>
              <a:t>Self-</a:t>
            </a:r>
            <a:r>
              <a:rPr sz="2000" dirty="0">
                <a:solidFill>
                  <a:srgbClr val="FF0000"/>
                </a:solidFill>
                <a:cs typeface="Times New Roman"/>
              </a:rPr>
              <a:t>extinguish</a:t>
            </a:r>
            <a:r>
              <a:rPr sz="2000" spc="-40" dirty="0">
                <a:solidFill>
                  <a:srgbClr val="FF0000"/>
                </a:solidFill>
                <a:cs typeface="Times New Roman"/>
              </a:rPr>
              <a:t> </a:t>
            </a:r>
            <a:r>
              <a:rPr sz="2000" spc="-10" dirty="0">
                <a:solidFill>
                  <a:srgbClr val="FF0000"/>
                </a:solidFill>
                <a:cs typeface="Times New Roman"/>
              </a:rPr>
              <a:t>mechanism</a:t>
            </a:r>
            <a:endParaRPr sz="2000" dirty="0">
              <a:solidFill>
                <a:srgbClr val="FF0000"/>
              </a:solidFill>
              <a:cs typeface="Times New Roman"/>
            </a:endParaRPr>
          </a:p>
        </p:txBody>
      </p:sp>
      <p:sp>
        <p:nvSpPr>
          <p:cNvPr id="25" name="object 47">
            <a:extLst>
              <a:ext uri="{FF2B5EF4-FFF2-40B4-BE49-F238E27FC236}">
                <a16:creationId xmlns:a16="http://schemas.microsoft.com/office/drawing/2014/main" id="{D18C3F7A-5CBF-1ADE-420B-16947228EE9A}"/>
              </a:ext>
            </a:extLst>
          </p:cNvPr>
          <p:cNvSpPr/>
          <p:nvPr/>
        </p:nvSpPr>
        <p:spPr>
          <a:xfrm>
            <a:off x="8534687" y="3795777"/>
            <a:ext cx="82550" cy="1000125"/>
          </a:xfrm>
          <a:custGeom>
            <a:avLst/>
            <a:gdLst/>
            <a:ahLst/>
            <a:cxnLst/>
            <a:rect l="l" t="t" r="r" b="b"/>
            <a:pathLst>
              <a:path w="82550" h="1000125">
                <a:moveTo>
                  <a:pt x="62484" y="499872"/>
                </a:moveTo>
                <a:lnTo>
                  <a:pt x="41148" y="534924"/>
                </a:lnTo>
                <a:lnTo>
                  <a:pt x="33528" y="582168"/>
                </a:lnTo>
                <a:lnTo>
                  <a:pt x="33528" y="929640"/>
                </a:lnTo>
                <a:lnTo>
                  <a:pt x="30480" y="944880"/>
                </a:lnTo>
                <a:lnTo>
                  <a:pt x="27432" y="958596"/>
                </a:lnTo>
                <a:lnTo>
                  <a:pt x="22860" y="969264"/>
                </a:lnTo>
                <a:lnTo>
                  <a:pt x="21336" y="973836"/>
                </a:lnTo>
                <a:lnTo>
                  <a:pt x="15240" y="982980"/>
                </a:lnTo>
                <a:lnTo>
                  <a:pt x="12192" y="986028"/>
                </a:lnTo>
                <a:lnTo>
                  <a:pt x="6096" y="989076"/>
                </a:lnTo>
                <a:lnTo>
                  <a:pt x="7620" y="989076"/>
                </a:lnTo>
                <a:lnTo>
                  <a:pt x="3048" y="990600"/>
                </a:lnTo>
                <a:lnTo>
                  <a:pt x="0" y="990600"/>
                </a:lnTo>
                <a:lnTo>
                  <a:pt x="1524" y="999744"/>
                </a:lnTo>
                <a:lnTo>
                  <a:pt x="6096" y="999744"/>
                </a:lnTo>
                <a:lnTo>
                  <a:pt x="10668" y="998220"/>
                </a:lnTo>
                <a:lnTo>
                  <a:pt x="13716" y="996696"/>
                </a:lnTo>
                <a:lnTo>
                  <a:pt x="18288" y="992124"/>
                </a:lnTo>
                <a:lnTo>
                  <a:pt x="19812" y="992124"/>
                </a:lnTo>
                <a:lnTo>
                  <a:pt x="41148" y="946404"/>
                </a:lnTo>
                <a:lnTo>
                  <a:pt x="44196" y="912876"/>
                </a:lnTo>
                <a:lnTo>
                  <a:pt x="44196" y="566928"/>
                </a:lnTo>
                <a:lnTo>
                  <a:pt x="47244" y="551688"/>
                </a:lnTo>
                <a:lnTo>
                  <a:pt x="50292" y="537972"/>
                </a:lnTo>
                <a:lnTo>
                  <a:pt x="54864" y="527304"/>
                </a:lnTo>
                <a:lnTo>
                  <a:pt x="56388" y="521208"/>
                </a:lnTo>
                <a:lnTo>
                  <a:pt x="59436" y="516636"/>
                </a:lnTo>
                <a:lnTo>
                  <a:pt x="68580" y="507492"/>
                </a:lnTo>
                <a:lnTo>
                  <a:pt x="74676" y="504444"/>
                </a:lnTo>
                <a:lnTo>
                  <a:pt x="71628" y="504444"/>
                </a:lnTo>
                <a:lnTo>
                  <a:pt x="67056" y="502920"/>
                </a:lnTo>
                <a:lnTo>
                  <a:pt x="64008" y="501396"/>
                </a:lnTo>
                <a:lnTo>
                  <a:pt x="62484" y="499872"/>
                </a:lnTo>
                <a:close/>
              </a:path>
              <a:path w="82550" h="1000125">
                <a:moveTo>
                  <a:pt x="77724" y="495300"/>
                </a:moveTo>
                <a:lnTo>
                  <a:pt x="76200" y="495300"/>
                </a:lnTo>
                <a:lnTo>
                  <a:pt x="76200" y="504444"/>
                </a:lnTo>
                <a:lnTo>
                  <a:pt x="74676" y="504444"/>
                </a:lnTo>
                <a:lnTo>
                  <a:pt x="73152" y="505968"/>
                </a:lnTo>
                <a:lnTo>
                  <a:pt x="77724" y="504444"/>
                </a:lnTo>
                <a:lnTo>
                  <a:pt x="80772" y="502920"/>
                </a:lnTo>
                <a:lnTo>
                  <a:pt x="82296" y="499872"/>
                </a:lnTo>
                <a:lnTo>
                  <a:pt x="80772" y="496824"/>
                </a:lnTo>
                <a:lnTo>
                  <a:pt x="77724" y="495300"/>
                </a:lnTo>
                <a:close/>
              </a:path>
              <a:path w="82550" h="1000125">
                <a:moveTo>
                  <a:pt x="20828" y="9144"/>
                </a:moveTo>
                <a:lnTo>
                  <a:pt x="3048" y="9144"/>
                </a:lnTo>
                <a:lnTo>
                  <a:pt x="7620" y="10668"/>
                </a:lnTo>
                <a:lnTo>
                  <a:pt x="6096" y="10668"/>
                </a:lnTo>
                <a:lnTo>
                  <a:pt x="9144" y="12192"/>
                </a:lnTo>
                <a:lnTo>
                  <a:pt x="18288" y="21336"/>
                </a:lnTo>
                <a:lnTo>
                  <a:pt x="21336" y="25908"/>
                </a:lnTo>
                <a:lnTo>
                  <a:pt x="22860" y="32004"/>
                </a:lnTo>
                <a:lnTo>
                  <a:pt x="27432" y="42672"/>
                </a:lnTo>
                <a:lnTo>
                  <a:pt x="32004" y="56388"/>
                </a:lnTo>
                <a:lnTo>
                  <a:pt x="33528" y="71628"/>
                </a:lnTo>
                <a:lnTo>
                  <a:pt x="33528" y="417576"/>
                </a:lnTo>
                <a:lnTo>
                  <a:pt x="36576" y="451104"/>
                </a:lnTo>
                <a:lnTo>
                  <a:pt x="51816" y="489204"/>
                </a:lnTo>
                <a:lnTo>
                  <a:pt x="59436" y="496824"/>
                </a:lnTo>
                <a:lnTo>
                  <a:pt x="64008" y="501396"/>
                </a:lnTo>
                <a:lnTo>
                  <a:pt x="67056" y="502920"/>
                </a:lnTo>
                <a:lnTo>
                  <a:pt x="71628" y="504444"/>
                </a:lnTo>
                <a:lnTo>
                  <a:pt x="76200" y="504444"/>
                </a:lnTo>
                <a:lnTo>
                  <a:pt x="76200" y="499872"/>
                </a:lnTo>
                <a:lnTo>
                  <a:pt x="64008" y="499872"/>
                </a:lnTo>
                <a:lnTo>
                  <a:pt x="67056" y="498348"/>
                </a:lnTo>
                <a:lnTo>
                  <a:pt x="67056" y="496824"/>
                </a:lnTo>
                <a:lnTo>
                  <a:pt x="71628" y="496824"/>
                </a:lnTo>
                <a:lnTo>
                  <a:pt x="73152" y="495300"/>
                </a:lnTo>
                <a:lnTo>
                  <a:pt x="74676" y="495300"/>
                </a:lnTo>
                <a:lnTo>
                  <a:pt x="65532" y="490728"/>
                </a:lnTo>
                <a:lnTo>
                  <a:pt x="62484" y="487680"/>
                </a:lnTo>
                <a:lnTo>
                  <a:pt x="56388" y="478536"/>
                </a:lnTo>
                <a:lnTo>
                  <a:pt x="54864" y="473964"/>
                </a:lnTo>
                <a:lnTo>
                  <a:pt x="50292" y="463296"/>
                </a:lnTo>
                <a:lnTo>
                  <a:pt x="47244" y="449580"/>
                </a:lnTo>
                <a:lnTo>
                  <a:pt x="44196" y="434340"/>
                </a:lnTo>
                <a:lnTo>
                  <a:pt x="44196" y="86868"/>
                </a:lnTo>
                <a:lnTo>
                  <a:pt x="42672" y="70104"/>
                </a:lnTo>
                <a:lnTo>
                  <a:pt x="41148" y="54864"/>
                </a:lnTo>
                <a:lnTo>
                  <a:pt x="36576" y="39624"/>
                </a:lnTo>
                <a:lnTo>
                  <a:pt x="32004" y="27432"/>
                </a:lnTo>
                <a:lnTo>
                  <a:pt x="28956" y="21336"/>
                </a:lnTo>
                <a:lnTo>
                  <a:pt x="20828" y="9144"/>
                </a:lnTo>
                <a:close/>
              </a:path>
              <a:path w="82550" h="1000125">
                <a:moveTo>
                  <a:pt x="76200" y="495300"/>
                </a:moveTo>
                <a:lnTo>
                  <a:pt x="73152" y="495300"/>
                </a:lnTo>
                <a:lnTo>
                  <a:pt x="71628" y="496824"/>
                </a:lnTo>
                <a:lnTo>
                  <a:pt x="67056" y="496824"/>
                </a:lnTo>
                <a:lnTo>
                  <a:pt x="67056" y="498348"/>
                </a:lnTo>
                <a:lnTo>
                  <a:pt x="64008" y="499872"/>
                </a:lnTo>
                <a:lnTo>
                  <a:pt x="76200" y="499872"/>
                </a:lnTo>
                <a:lnTo>
                  <a:pt x="76200" y="495300"/>
                </a:lnTo>
                <a:close/>
              </a:path>
              <a:path w="82550" h="1000125">
                <a:moveTo>
                  <a:pt x="4572" y="0"/>
                </a:moveTo>
                <a:lnTo>
                  <a:pt x="1524" y="0"/>
                </a:lnTo>
                <a:lnTo>
                  <a:pt x="0" y="9144"/>
                </a:lnTo>
                <a:lnTo>
                  <a:pt x="4572" y="10668"/>
                </a:lnTo>
                <a:lnTo>
                  <a:pt x="3048" y="9144"/>
                </a:lnTo>
                <a:lnTo>
                  <a:pt x="20828" y="9144"/>
                </a:lnTo>
                <a:lnTo>
                  <a:pt x="19812" y="7620"/>
                </a:lnTo>
                <a:lnTo>
                  <a:pt x="18288" y="7620"/>
                </a:lnTo>
                <a:lnTo>
                  <a:pt x="15240" y="4572"/>
                </a:lnTo>
                <a:lnTo>
                  <a:pt x="13716" y="4572"/>
                </a:lnTo>
                <a:lnTo>
                  <a:pt x="10668" y="3048"/>
                </a:lnTo>
                <a:lnTo>
                  <a:pt x="10668" y="1524"/>
                </a:lnTo>
                <a:lnTo>
                  <a:pt x="6096" y="1524"/>
                </a:lnTo>
                <a:lnTo>
                  <a:pt x="4572" y="0"/>
                </a:lnTo>
                <a:close/>
              </a:path>
            </a:pathLst>
          </a:custGeom>
          <a:solidFill>
            <a:srgbClr val="000000"/>
          </a:solidFill>
        </p:spPr>
        <p:txBody>
          <a:bodyPr wrap="square" lIns="0" tIns="0" rIns="0" bIns="0" rtlCol="0"/>
          <a:lstStyle/>
          <a:p>
            <a:endParaRPr/>
          </a:p>
        </p:txBody>
      </p:sp>
      <p:sp>
        <p:nvSpPr>
          <p:cNvPr id="26" name="object 48">
            <a:extLst>
              <a:ext uri="{FF2B5EF4-FFF2-40B4-BE49-F238E27FC236}">
                <a16:creationId xmlns:a16="http://schemas.microsoft.com/office/drawing/2014/main" id="{C3EFE3DA-ECCA-7D2E-283C-B859A2C71898}"/>
              </a:ext>
            </a:extLst>
          </p:cNvPr>
          <p:cNvSpPr txBox="1"/>
          <p:nvPr/>
        </p:nvSpPr>
        <p:spPr>
          <a:xfrm>
            <a:off x="3157521" y="3407847"/>
            <a:ext cx="2156460" cy="228909"/>
          </a:xfrm>
          <a:prstGeom prst="rect">
            <a:avLst/>
          </a:prstGeom>
        </p:spPr>
        <p:txBody>
          <a:bodyPr vert="horz" wrap="square" lIns="0" tIns="13335" rIns="0" bIns="0" rtlCol="0">
            <a:spAutoFit/>
          </a:bodyPr>
          <a:lstStyle/>
          <a:p>
            <a:pPr marL="944880">
              <a:lnSpc>
                <a:spcPct val="100000"/>
              </a:lnSpc>
              <a:spcBef>
                <a:spcPts val="105"/>
              </a:spcBef>
            </a:pPr>
            <a:r>
              <a:rPr sz="1400" dirty="0">
                <a:latin typeface="Times New Roman"/>
                <a:cs typeface="Times New Roman"/>
              </a:rPr>
              <a:t>Ionizing</a:t>
            </a:r>
            <a:r>
              <a:rPr sz="1400" spc="-40" dirty="0">
                <a:latin typeface="Times New Roman"/>
                <a:cs typeface="Times New Roman"/>
              </a:rPr>
              <a:t> </a:t>
            </a:r>
            <a:r>
              <a:rPr sz="1400" spc="-10" dirty="0">
                <a:latin typeface="Times New Roman"/>
                <a:cs typeface="Times New Roman"/>
              </a:rPr>
              <a:t>particle</a:t>
            </a:r>
            <a:endParaRPr sz="1400" dirty="0">
              <a:latin typeface="Times New Roman"/>
              <a:cs typeface="Times New Roman"/>
            </a:endParaRPr>
          </a:p>
        </p:txBody>
      </p:sp>
      <p:sp>
        <p:nvSpPr>
          <p:cNvPr id="27" name="object 49">
            <a:extLst>
              <a:ext uri="{FF2B5EF4-FFF2-40B4-BE49-F238E27FC236}">
                <a16:creationId xmlns:a16="http://schemas.microsoft.com/office/drawing/2014/main" id="{47E3814F-1892-FAC8-2E49-08D11A422C9A}"/>
              </a:ext>
            </a:extLst>
          </p:cNvPr>
          <p:cNvSpPr txBox="1"/>
          <p:nvPr/>
        </p:nvSpPr>
        <p:spPr>
          <a:xfrm>
            <a:off x="8796044" y="4171845"/>
            <a:ext cx="249554" cy="299720"/>
          </a:xfrm>
          <a:prstGeom prst="rect">
            <a:avLst/>
          </a:prstGeom>
        </p:spPr>
        <p:txBody>
          <a:bodyPr vert="horz" wrap="square" lIns="0" tIns="12700" rIns="0" bIns="0" rtlCol="0">
            <a:spAutoFit/>
          </a:bodyPr>
          <a:lstStyle/>
          <a:p>
            <a:pPr marL="12700">
              <a:lnSpc>
                <a:spcPct val="100000"/>
              </a:lnSpc>
              <a:spcBef>
                <a:spcPts val="100"/>
              </a:spcBef>
            </a:pPr>
            <a:r>
              <a:rPr sz="1800" spc="-50" dirty="0">
                <a:latin typeface="Wingdings"/>
                <a:cs typeface="Wingdings"/>
              </a:rPr>
              <a:t></a:t>
            </a:r>
            <a:endParaRPr sz="1800" dirty="0">
              <a:latin typeface="Wingdings"/>
              <a:cs typeface="Wingdings"/>
            </a:endParaRPr>
          </a:p>
        </p:txBody>
      </p:sp>
      <p:grpSp>
        <p:nvGrpSpPr>
          <p:cNvPr id="28" name="Group 27">
            <a:extLst>
              <a:ext uri="{FF2B5EF4-FFF2-40B4-BE49-F238E27FC236}">
                <a16:creationId xmlns:a16="http://schemas.microsoft.com/office/drawing/2014/main" id="{F70F0D65-AB62-E054-4713-7756B2C8D818}"/>
              </a:ext>
            </a:extLst>
          </p:cNvPr>
          <p:cNvGrpSpPr/>
          <p:nvPr/>
        </p:nvGrpSpPr>
        <p:grpSpPr>
          <a:xfrm>
            <a:off x="1618488" y="2096344"/>
            <a:ext cx="4172712" cy="1582592"/>
            <a:chOff x="1618488" y="1484376"/>
            <a:chExt cx="5184648" cy="2194560"/>
          </a:xfrm>
        </p:grpSpPr>
        <p:grpSp>
          <p:nvGrpSpPr>
            <p:cNvPr id="32" name="object 5">
              <a:extLst>
                <a:ext uri="{FF2B5EF4-FFF2-40B4-BE49-F238E27FC236}">
                  <a16:creationId xmlns:a16="http://schemas.microsoft.com/office/drawing/2014/main" id="{A2F25422-A620-2A0E-69E4-002E2FAE7FC0}"/>
                </a:ext>
              </a:extLst>
            </p:cNvPr>
            <p:cNvGrpSpPr/>
            <p:nvPr/>
          </p:nvGrpSpPr>
          <p:grpSpPr>
            <a:xfrm>
              <a:off x="1618488" y="2002535"/>
              <a:ext cx="4285615" cy="1312545"/>
              <a:chOff x="1618488" y="2002535"/>
              <a:chExt cx="4285615" cy="1312545"/>
            </a:xfrm>
          </p:grpSpPr>
          <p:pic>
            <p:nvPicPr>
              <p:cNvPr id="62" name="object 6">
                <a:extLst>
                  <a:ext uri="{FF2B5EF4-FFF2-40B4-BE49-F238E27FC236}">
                    <a16:creationId xmlns:a16="http://schemas.microsoft.com/office/drawing/2014/main" id="{D64165C3-07B3-0E4B-6E6C-BB7525F53E25}"/>
                  </a:ext>
                </a:extLst>
              </p:cNvPr>
              <p:cNvPicPr/>
              <p:nvPr/>
            </p:nvPicPr>
            <p:blipFill>
              <a:blip r:embed="rId4" cstate="print"/>
              <a:stretch>
                <a:fillRect/>
              </a:stretch>
            </p:blipFill>
            <p:spPr>
              <a:xfrm>
                <a:off x="2591525" y="2383536"/>
                <a:ext cx="390797" cy="914399"/>
              </a:xfrm>
              <a:prstGeom prst="rect">
                <a:avLst/>
              </a:prstGeom>
            </p:spPr>
          </p:pic>
          <p:pic>
            <p:nvPicPr>
              <p:cNvPr id="63" name="object 7">
                <a:extLst>
                  <a:ext uri="{FF2B5EF4-FFF2-40B4-BE49-F238E27FC236}">
                    <a16:creationId xmlns:a16="http://schemas.microsoft.com/office/drawing/2014/main" id="{CD980778-576E-0AD4-2E17-2EF3ABE52436}"/>
                  </a:ext>
                </a:extLst>
              </p:cNvPr>
              <p:cNvPicPr/>
              <p:nvPr/>
            </p:nvPicPr>
            <p:blipFill>
              <a:blip r:embed="rId4" cstate="print"/>
              <a:stretch>
                <a:fillRect/>
              </a:stretch>
            </p:blipFill>
            <p:spPr>
              <a:xfrm>
                <a:off x="3353525" y="2383536"/>
                <a:ext cx="390797" cy="914399"/>
              </a:xfrm>
              <a:prstGeom prst="rect">
                <a:avLst/>
              </a:prstGeom>
            </p:spPr>
          </p:pic>
          <p:pic>
            <p:nvPicPr>
              <p:cNvPr id="64" name="object 8">
                <a:extLst>
                  <a:ext uri="{FF2B5EF4-FFF2-40B4-BE49-F238E27FC236}">
                    <a16:creationId xmlns:a16="http://schemas.microsoft.com/office/drawing/2014/main" id="{222C8290-0DF5-5853-A0FA-1C6301148502}"/>
                  </a:ext>
                </a:extLst>
              </p:cNvPr>
              <p:cNvPicPr/>
              <p:nvPr/>
            </p:nvPicPr>
            <p:blipFill>
              <a:blip r:embed="rId4" cstate="print"/>
              <a:stretch>
                <a:fillRect/>
              </a:stretch>
            </p:blipFill>
            <p:spPr>
              <a:xfrm>
                <a:off x="4015304" y="2383536"/>
                <a:ext cx="391885" cy="914399"/>
              </a:xfrm>
              <a:prstGeom prst="rect">
                <a:avLst/>
              </a:prstGeom>
            </p:spPr>
          </p:pic>
          <p:pic>
            <p:nvPicPr>
              <p:cNvPr id="65" name="object 9">
                <a:extLst>
                  <a:ext uri="{FF2B5EF4-FFF2-40B4-BE49-F238E27FC236}">
                    <a16:creationId xmlns:a16="http://schemas.microsoft.com/office/drawing/2014/main" id="{C145BEC5-81FA-EC30-F860-30D3F40A8723}"/>
                  </a:ext>
                </a:extLst>
              </p:cNvPr>
              <p:cNvPicPr/>
              <p:nvPr/>
            </p:nvPicPr>
            <p:blipFill>
              <a:blip r:embed="rId5" cstate="print"/>
              <a:stretch>
                <a:fillRect/>
              </a:stretch>
            </p:blipFill>
            <p:spPr>
              <a:xfrm>
                <a:off x="1879091" y="2002535"/>
                <a:ext cx="4024883" cy="457200"/>
              </a:xfrm>
              <a:prstGeom prst="rect">
                <a:avLst/>
              </a:prstGeom>
            </p:spPr>
          </p:pic>
          <p:pic>
            <p:nvPicPr>
              <p:cNvPr id="66" name="object 10">
                <a:extLst>
                  <a:ext uri="{FF2B5EF4-FFF2-40B4-BE49-F238E27FC236}">
                    <a16:creationId xmlns:a16="http://schemas.microsoft.com/office/drawing/2014/main" id="{2C7CD05F-D27F-3108-ADDB-1A4F7A83A317}"/>
                  </a:ext>
                </a:extLst>
              </p:cNvPr>
              <p:cNvPicPr/>
              <p:nvPr/>
            </p:nvPicPr>
            <p:blipFill>
              <a:blip r:embed="rId6" cstate="print"/>
              <a:stretch>
                <a:fillRect/>
              </a:stretch>
            </p:blipFill>
            <p:spPr>
              <a:xfrm>
                <a:off x="4594859" y="2383536"/>
                <a:ext cx="547115" cy="914399"/>
              </a:xfrm>
              <a:prstGeom prst="rect">
                <a:avLst/>
              </a:prstGeom>
            </p:spPr>
          </p:pic>
          <p:pic>
            <p:nvPicPr>
              <p:cNvPr id="67" name="object 11">
                <a:extLst>
                  <a:ext uri="{FF2B5EF4-FFF2-40B4-BE49-F238E27FC236}">
                    <a16:creationId xmlns:a16="http://schemas.microsoft.com/office/drawing/2014/main" id="{D8901116-C9C5-39E3-FCC3-761A71D3FDE0}"/>
                  </a:ext>
                </a:extLst>
              </p:cNvPr>
              <p:cNvPicPr/>
              <p:nvPr/>
            </p:nvPicPr>
            <p:blipFill>
              <a:blip r:embed="rId6" cstate="print"/>
              <a:stretch>
                <a:fillRect/>
              </a:stretch>
            </p:blipFill>
            <p:spPr>
              <a:xfrm>
                <a:off x="5356859" y="2383536"/>
                <a:ext cx="547115" cy="914399"/>
              </a:xfrm>
              <a:prstGeom prst="rect">
                <a:avLst/>
              </a:prstGeom>
            </p:spPr>
          </p:pic>
          <p:pic>
            <p:nvPicPr>
              <p:cNvPr id="68" name="object 12">
                <a:extLst>
                  <a:ext uri="{FF2B5EF4-FFF2-40B4-BE49-F238E27FC236}">
                    <a16:creationId xmlns:a16="http://schemas.microsoft.com/office/drawing/2014/main" id="{4E9037B5-4D0E-D9A2-A494-534705241023}"/>
                  </a:ext>
                </a:extLst>
              </p:cNvPr>
              <p:cNvPicPr/>
              <p:nvPr/>
            </p:nvPicPr>
            <p:blipFill>
              <a:blip r:embed="rId7" cstate="print"/>
              <a:stretch>
                <a:fillRect/>
              </a:stretch>
            </p:blipFill>
            <p:spPr>
              <a:xfrm>
                <a:off x="1879091" y="3300983"/>
                <a:ext cx="3753611" cy="13715"/>
              </a:xfrm>
              <a:prstGeom prst="rect">
                <a:avLst/>
              </a:prstGeom>
            </p:spPr>
          </p:pic>
          <p:sp>
            <p:nvSpPr>
              <p:cNvPr id="69" name="object 13">
                <a:extLst>
                  <a:ext uri="{FF2B5EF4-FFF2-40B4-BE49-F238E27FC236}">
                    <a16:creationId xmlns:a16="http://schemas.microsoft.com/office/drawing/2014/main" id="{30A53B9E-1291-8BF2-3014-65DCE2EDC5CB}"/>
                  </a:ext>
                </a:extLst>
              </p:cNvPr>
              <p:cNvSpPr/>
              <p:nvPr/>
            </p:nvSpPr>
            <p:spPr>
              <a:xfrm>
                <a:off x="1618488" y="2002535"/>
                <a:ext cx="466725" cy="1295400"/>
              </a:xfrm>
              <a:custGeom>
                <a:avLst/>
                <a:gdLst/>
                <a:ahLst/>
                <a:cxnLst/>
                <a:rect l="l" t="t" r="r" b="b"/>
                <a:pathLst>
                  <a:path w="466725" h="1295400">
                    <a:moveTo>
                      <a:pt x="466344" y="673608"/>
                    </a:moveTo>
                    <a:lnTo>
                      <a:pt x="464820" y="661416"/>
                    </a:lnTo>
                    <a:lnTo>
                      <a:pt x="461772" y="638556"/>
                    </a:lnTo>
                    <a:lnTo>
                      <a:pt x="457200" y="621411"/>
                    </a:lnTo>
                    <a:lnTo>
                      <a:pt x="457200" y="675132"/>
                    </a:lnTo>
                    <a:lnTo>
                      <a:pt x="457200" y="697992"/>
                    </a:lnTo>
                    <a:lnTo>
                      <a:pt x="455676" y="708660"/>
                    </a:lnTo>
                    <a:lnTo>
                      <a:pt x="452628" y="731520"/>
                    </a:lnTo>
                    <a:lnTo>
                      <a:pt x="446532" y="752856"/>
                    </a:lnTo>
                    <a:lnTo>
                      <a:pt x="429768" y="792480"/>
                    </a:lnTo>
                    <a:lnTo>
                      <a:pt x="405384" y="829056"/>
                    </a:lnTo>
                    <a:lnTo>
                      <a:pt x="358140" y="871728"/>
                    </a:lnTo>
                    <a:lnTo>
                      <a:pt x="320040" y="891540"/>
                    </a:lnTo>
                    <a:lnTo>
                      <a:pt x="278892" y="905256"/>
                    </a:lnTo>
                    <a:lnTo>
                      <a:pt x="245364" y="909828"/>
                    </a:lnTo>
                    <a:lnTo>
                      <a:pt x="220980" y="909828"/>
                    </a:lnTo>
                    <a:lnTo>
                      <a:pt x="166116" y="899160"/>
                    </a:lnTo>
                    <a:lnTo>
                      <a:pt x="126492" y="882396"/>
                    </a:lnTo>
                    <a:lnTo>
                      <a:pt x="74676" y="844296"/>
                    </a:lnTo>
                    <a:lnTo>
                      <a:pt x="47244" y="810768"/>
                    </a:lnTo>
                    <a:lnTo>
                      <a:pt x="27432" y="772668"/>
                    </a:lnTo>
                    <a:lnTo>
                      <a:pt x="13716" y="731520"/>
                    </a:lnTo>
                    <a:lnTo>
                      <a:pt x="10668" y="708660"/>
                    </a:lnTo>
                    <a:lnTo>
                      <a:pt x="9144" y="697992"/>
                    </a:lnTo>
                    <a:lnTo>
                      <a:pt x="9144" y="673608"/>
                    </a:lnTo>
                    <a:lnTo>
                      <a:pt x="10668" y="662940"/>
                    </a:lnTo>
                    <a:lnTo>
                      <a:pt x="13716" y="640080"/>
                    </a:lnTo>
                    <a:lnTo>
                      <a:pt x="27432" y="598932"/>
                    </a:lnTo>
                    <a:lnTo>
                      <a:pt x="47244" y="560832"/>
                    </a:lnTo>
                    <a:lnTo>
                      <a:pt x="74676" y="527304"/>
                    </a:lnTo>
                    <a:lnTo>
                      <a:pt x="108204" y="499872"/>
                    </a:lnTo>
                    <a:lnTo>
                      <a:pt x="146304" y="480060"/>
                    </a:lnTo>
                    <a:lnTo>
                      <a:pt x="188976" y="466344"/>
                    </a:lnTo>
                    <a:lnTo>
                      <a:pt x="222504" y="461772"/>
                    </a:lnTo>
                    <a:lnTo>
                      <a:pt x="245364" y="461772"/>
                    </a:lnTo>
                    <a:lnTo>
                      <a:pt x="300228" y="472440"/>
                    </a:lnTo>
                    <a:lnTo>
                      <a:pt x="339852" y="489204"/>
                    </a:lnTo>
                    <a:lnTo>
                      <a:pt x="376428" y="513588"/>
                    </a:lnTo>
                    <a:lnTo>
                      <a:pt x="406908" y="544068"/>
                    </a:lnTo>
                    <a:lnTo>
                      <a:pt x="429768" y="579120"/>
                    </a:lnTo>
                    <a:lnTo>
                      <a:pt x="446532" y="618744"/>
                    </a:lnTo>
                    <a:lnTo>
                      <a:pt x="455676" y="662940"/>
                    </a:lnTo>
                    <a:lnTo>
                      <a:pt x="457200" y="675132"/>
                    </a:lnTo>
                    <a:lnTo>
                      <a:pt x="457200" y="621411"/>
                    </a:lnTo>
                    <a:lnTo>
                      <a:pt x="438912" y="574548"/>
                    </a:lnTo>
                    <a:lnTo>
                      <a:pt x="413004" y="537972"/>
                    </a:lnTo>
                    <a:lnTo>
                      <a:pt x="381000" y="505968"/>
                    </a:lnTo>
                    <a:lnTo>
                      <a:pt x="344424" y="480060"/>
                    </a:lnTo>
                    <a:lnTo>
                      <a:pt x="301752" y="463296"/>
                    </a:lnTo>
                    <a:lnTo>
                      <a:pt x="296418" y="461772"/>
                    </a:lnTo>
                    <a:lnTo>
                      <a:pt x="280416" y="457200"/>
                    </a:lnTo>
                    <a:lnTo>
                      <a:pt x="245364" y="452628"/>
                    </a:lnTo>
                    <a:lnTo>
                      <a:pt x="237744" y="452628"/>
                    </a:lnTo>
                    <a:lnTo>
                      <a:pt x="237744" y="0"/>
                    </a:lnTo>
                    <a:lnTo>
                      <a:pt x="228600" y="0"/>
                    </a:lnTo>
                    <a:lnTo>
                      <a:pt x="228600" y="452628"/>
                    </a:lnTo>
                    <a:lnTo>
                      <a:pt x="220980" y="452628"/>
                    </a:lnTo>
                    <a:lnTo>
                      <a:pt x="163068" y="463296"/>
                    </a:lnTo>
                    <a:lnTo>
                      <a:pt x="121920" y="480060"/>
                    </a:lnTo>
                    <a:lnTo>
                      <a:pt x="85344" y="505968"/>
                    </a:lnTo>
                    <a:lnTo>
                      <a:pt x="53340" y="537972"/>
                    </a:lnTo>
                    <a:lnTo>
                      <a:pt x="27432" y="574548"/>
                    </a:lnTo>
                    <a:lnTo>
                      <a:pt x="10668" y="617220"/>
                    </a:lnTo>
                    <a:lnTo>
                      <a:pt x="1524" y="661416"/>
                    </a:lnTo>
                    <a:lnTo>
                      <a:pt x="0" y="673608"/>
                    </a:lnTo>
                    <a:lnTo>
                      <a:pt x="0" y="697992"/>
                    </a:lnTo>
                    <a:lnTo>
                      <a:pt x="10668" y="755904"/>
                    </a:lnTo>
                    <a:lnTo>
                      <a:pt x="39624" y="816864"/>
                    </a:lnTo>
                    <a:lnTo>
                      <a:pt x="68580" y="850392"/>
                    </a:lnTo>
                    <a:lnTo>
                      <a:pt x="103632" y="879348"/>
                    </a:lnTo>
                    <a:lnTo>
                      <a:pt x="143256" y="900684"/>
                    </a:lnTo>
                    <a:lnTo>
                      <a:pt x="185928" y="914400"/>
                    </a:lnTo>
                    <a:lnTo>
                      <a:pt x="210312" y="917448"/>
                    </a:lnTo>
                    <a:lnTo>
                      <a:pt x="220980" y="918972"/>
                    </a:lnTo>
                    <a:lnTo>
                      <a:pt x="228600" y="918972"/>
                    </a:lnTo>
                    <a:lnTo>
                      <a:pt x="228600" y="1295400"/>
                    </a:lnTo>
                    <a:lnTo>
                      <a:pt x="237744" y="1295400"/>
                    </a:lnTo>
                    <a:lnTo>
                      <a:pt x="237744" y="918972"/>
                    </a:lnTo>
                    <a:lnTo>
                      <a:pt x="245364" y="918972"/>
                    </a:lnTo>
                    <a:lnTo>
                      <a:pt x="280416" y="914400"/>
                    </a:lnTo>
                    <a:lnTo>
                      <a:pt x="297561" y="909828"/>
                    </a:lnTo>
                    <a:lnTo>
                      <a:pt x="303276" y="908304"/>
                    </a:lnTo>
                    <a:lnTo>
                      <a:pt x="324612" y="900684"/>
                    </a:lnTo>
                    <a:lnTo>
                      <a:pt x="364236" y="879348"/>
                    </a:lnTo>
                    <a:lnTo>
                      <a:pt x="397764" y="850392"/>
                    </a:lnTo>
                    <a:lnTo>
                      <a:pt x="426720" y="816864"/>
                    </a:lnTo>
                    <a:lnTo>
                      <a:pt x="448056" y="775716"/>
                    </a:lnTo>
                    <a:lnTo>
                      <a:pt x="461772" y="733044"/>
                    </a:lnTo>
                    <a:lnTo>
                      <a:pt x="466344" y="697992"/>
                    </a:lnTo>
                    <a:lnTo>
                      <a:pt x="466344" y="673608"/>
                    </a:lnTo>
                    <a:close/>
                  </a:path>
                </a:pathLst>
              </a:custGeom>
              <a:solidFill>
                <a:srgbClr val="000000"/>
              </a:solidFill>
            </p:spPr>
            <p:txBody>
              <a:bodyPr wrap="square" lIns="0" tIns="0" rIns="0" bIns="0" rtlCol="0"/>
              <a:lstStyle/>
              <a:p>
                <a:endParaRPr/>
              </a:p>
            </p:txBody>
          </p:sp>
        </p:grpSp>
        <p:sp>
          <p:nvSpPr>
            <p:cNvPr id="33" name="object 14">
              <a:extLst>
                <a:ext uri="{FF2B5EF4-FFF2-40B4-BE49-F238E27FC236}">
                  <a16:creationId xmlns:a16="http://schemas.microsoft.com/office/drawing/2014/main" id="{806EE086-ACEB-2A4F-BDD9-6B25740924DE}"/>
                </a:ext>
              </a:extLst>
            </p:cNvPr>
            <p:cNvSpPr txBox="1"/>
            <p:nvPr/>
          </p:nvSpPr>
          <p:spPr>
            <a:xfrm>
              <a:off x="1701801" y="2559808"/>
              <a:ext cx="278765" cy="239395"/>
            </a:xfrm>
            <a:prstGeom prst="rect">
              <a:avLst/>
            </a:prstGeom>
          </p:spPr>
          <p:txBody>
            <a:bodyPr vert="horz" wrap="square" lIns="0" tIns="13335" rIns="0" bIns="0" rtlCol="0">
              <a:spAutoFit/>
            </a:bodyPr>
            <a:lstStyle/>
            <a:p>
              <a:pPr marL="12700">
                <a:lnSpc>
                  <a:spcPct val="100000"/>
                </a:lnSpc>
                <a:spcBef>
                  <a:spcPts val="105"/>
                </a:spcBef>
              </a:pPr>
              <a:r>
                <a:rPr sz="1400" spc="-25" dirty="0">
                  <a:latin typeface="Comic Sans MS"/>
                  <a:cs typeface="Comic Sans MS"/>
                </a:rPr>
                <a:t>HV</a:t>
              </a:r>
              <a:endParaRPr sz="1400">
                <a:latin typeface="Comic Sans MS"/>
                <a:cs typeface="Comic Sans MS"/>
              </a:endParaRPr>
            </a:p>
          </p:txBody>
        </p:sp>
        <p:grpSp>
          <p:nvGrpSpPr>
            <p:cNvPr id="34" name="object 15">
              <a:extLst>
                <a:ext uri="{FF2B5EF4-FFF2-40B4-BE49-F238E27FC236}">
                  <a16:creationId xmlns:a16="http://schemas.microsoft.com/office/drawing/2014/main" id="{ECC35742-07A9-540E-BB96-981BFDFAE0C8}"/>
                </a:ext>
              </a:extLst>
            </p:cNvPr>
            <p:cNvGrpSpPr/>
            <p:nvPr/>
          </p:nvGrpSpPr>
          <p:grpSpPr>
            <a:xfrm>
              <a:off x="3674363" y="1770888"/>
              <a:ext cx="2214880" cy="1658620"/>
              <a:chOff x="3674363" y="1770888"/>
              <a:chExt cx="2214880" cy="1658620"/>
            </a:xfrm>
          </p:grpSpPr>
          <p:pic>
            <p:nvPicPr>
              <p:cNvPr id="59" name="object 16">
                <a:extLst>
                  <a:ext uri="{FF2B5EF4-FFF2-40B4-BE49-F238E27FC236}">
                    <a16:creationId xmlns:a16="http://schemas.microsoft.com/office/drawing/2014/main" id="{53C1BC86-7829-D42F-2FB2-ED7418962E07}"/>
                  </a:ext>
                </a:extLst>
              </p:cNvPr>
              <p:cNvPicPr/>
              <p:nvPr/>
            </p:nvPicPr>
            <p:blipFill>
              <a:blip r:embed="rId8" cstate="print"/>
              <a:stretch>
                <a:fillRect/>
              </a:stretch>
            </p:blipFill>
            <p:spPr>
              <a:xfrm>
                <a:off x="5655564" y="2002536"/>
                <a:ext cx="233172" cy="18287"/>
              </a:xfrm>
              <a:prstGeom prst="rect">
                <a:avLst/>
              </a:prstGeom>
            </p:spPr>
          </p:pic>
          <p:sp>
            <p:nvSpPr>
              <p:cNvPr id="60" name="object 17">
                <a:extLst>
                  <a:ext uri="{FF2B5EF4-FFF2-40B4-BE49-F238E27FC236}">
                    <a16:creationId xmlns:a16="http://schemas.microsoft.com/office/drawing/2014/main" id="{FC923D10-4292-8895-DB65-8EBADC5EBF09}"/>
                  </a:ext>
                </a:extLst>
              </p:cNvPr>
              <p:cNvSpPr/>
              <p:nvPr/>
            </p:nvSpPr>
            <p:spPr>
              <a:xfrm>
                <a:off x="3674363" y="1770888"/>
                <a:ext cx="875030" cy="1658620"/>
              </a:xfrm>
              <a:custGeom>
                <a:avLst/>
                <a:gdLst/>
                <a:ahLst/>
                <a:cxnLst/>
                <a:rect l="l" t="t" r="r" b="b"/>
                <a:pathLst>
                  <a:path w="875029" h="1658620">
                    <a:moveTo>
                      <a:pt x="12191" y="0"/>
                    </a:moveTo>
                    <a:lnTo>
                      <a:pt x="0" y="6095"/>
                    </a:lnTo>
                    <a:lnTo>
                      <a:pt x="859375" y="1658111"/>
                    </a:lnTo>
                    <a:lnTo>
                      <a:pt x="874738" y="1658111"/>
                    </a:lnTo>
                    <a:lnTo>
                      <a:pt x="12191" y="0"/>
                    </a:lnTo>
                    <a:close/>
                  </a:path>
                </a:pathLst>
              </a:custGeom>
              <a:solidFill>
                <a:srgbClr val="FF0000"/>
              </a:solidFill>
            </p:spPr>
            <p:txBody>
              <a:bodyPr wrap="square" lIns="0" tIns="0" rIns="0" bIns="0" rtlCol="0"/>
              <a:lstStyle/>
              <a:p>
                <a:endParaRPr/>
              </a:p>
            </p:txBody>
          </p:sp>
          <p:pic>
            <p:nvPicPr>
              <p:cNvPr id="61" name="object 18">
                <a:extLst>
                  <a:ext uri="{FF2B5EF4-FFF2-40B4-BE49-F238E27FC236}">
                    <a16:creationId xmlns:a16="http://schemas.microsoft.com/office/drawing/2014/main" id="{D8BFD74C-557F-94EB-58F8-4C11621FC600}"/>
                  </a:ext>
                </a:extLst>
              </p:cNvPr>
              <p:cNvPicPr/>
              <p:nvPr/>
            </p:nvPicPr>
            <p:blipFill>
              <a:blip r:embed="rId9" cstate="print"/>
              <a:stretch>
                <a:fillRect/>
              </a:stretch>
            </p:blipFill>
            <p:spPr>
              <a:xfrm>
                <a:off x="5655564" y="3300983"/>
                <a:ext cx="233172" cy="13715"/>
              </a:xfrm>
              <a:prstGeom prst="rect">
                <a:avLst/>
              </a:prstGeom>
            </p:spPr>
          </p:pic>
        </p:grpSp>
        <p:pic>
          <p:nvPicPr>
            <p:cNvPr id="44" name="object 20">
              <a:extLst>
                <a:ext uri="{FF2B5EF4-FFF2-40B4-BE49-F238E27FC236}">
                  <a16:creationId xmlns:a16="http://schemas.microsoft.com/office/drawing/2014/main" id="{F06A115D-DE8F-8EE8-A0BD-ABFA599BA0CE}"/>
                </a:ext>
              </a:extLst>
            </p:cNvPr>
            <p:cNvPicPr/>
            <p:nvPr/>
          </p:nvPicPr>
          <p:blipFill>
            <a:blip r:embed="rId10" cstate="print"/>
            <a:stretch>
              <a:fillRect/>
            </a:stretch>
          </p:blipFill>
          <p:spPr>
            <a:xfrm>
              <a:off x="5957315" y="2002535"/>
              <a:ext cx="237743" cy="18287"/>
            </a:xfrm>
            <a:prstGeom prst="rect">
              <a:avLst/>
            </a:prstGeom>
          </p:spPr>
        </p:pic>
        <p:pic>
          <p:nvPicPr>
            <p:cNvPr id="45" name="object 21">
              <a:extLst>
                <a:ext uri="{FF2B5EF4-FFF2-40B4-BE49-F238E27FC236}">
                  <a16:creationId xmlns:a16="http://schemas.microsoft.com/office/drawing/2014/main" id="{8029A8EE-0C34-4EE5-2635-60908D9BC9C7}"/>
                </a:ext>
              </a:extLst>
            </p:cNvPr>
            <p:cNvPicPr/>
            <p:nvPr/>
          </p:nvPicPr>
          <p:blipFill>
            <a:blip r:embed="rId11" cstate="print"/>
            <a:stretch>
              <a:fillRect/>
            </a:stretch>
          </p:blipFill>
          <p:spPr>
            <a:xfrm>
              <a:off x="6268211" y="2002535"/>
              <a:ext cx="233172" cy="18287"/>
            </a:xfrm>
            <a:prstGeom prst="rect">
              <a:avLst/>
            </a:prstGeom>
          </p:spPr>
        </p:pic>
        <p:pic>
          <p:nvPicPr>
            <p:cNvPr id="46" name="object 22">
              <a:extLst>
                <a:ext uri="{FF2B5EF4-FFF2-40B4-BE49-F238E27FC236}">
                  <a16:creationId xmlns:a16="http://schemas.microsoft.com/office/drawing/2014/main" id="{DA4BAC61-1140-18C3-22D8-5465C21E27E9}"/>
                </a:ext>
              </a:extLst>
            </p:cNvPr>
            <p:cNvPicPr/>
            <p:nvPr/>
          </p:nvPicPr>
          <p:blipFill>
            <a:blip r:embed="rId11" cstate="print"/>
            <a:stretch>
              <a:fillRect/>
            </a:stretch>
          </p:blipFill>
          <p:spPr>
            <a:xfrm>
              <a:off x="6569964" y="2002535"/>
              <a:ext cx="233172" cy="18287"/>
            </a:xfrm>
            <a:prstGeom prst="rect">
              <a:avLst/>
            </a:prstGeom>
          </p:spPr>
        </p:pic>
        <p:grpSp>
          <p:nvGrpSpPr>
            <p:cNvPr id="47" name="object 23">
              <a:extLst>
                <a:ext uri="{FF2B5EF4-FFF2-40B4-BE49-F238E27FC236}">
                  <a16:creationId xmlns:a16="http://schemas.microsoft.com/office/drawing/2014/main" id="{EB39606D-8AA2-B74F-3A91-C2FF254FE6E1}"/>
                </a:ext>
              </a:extLst>
            </p:cNvPr>
            <p:cNvGrpSpPr/>
            <p:nvPr/>
          </p:nvGrpSpPr>
          <p:grpSpPr>
            <a:xfrm>
              <a:off x="5961888" y="3300984"/>
              <a:ext cx="233679" cy="13970"/>
              <a:chOff x="5961888" y="3300984"/>
              <a:chExt cx="233679" cy="13970"/>
            </a:xfrm>
          </p:grpSpPr>
          <p:pic>
            <p:nvPicPr>
              <p:cNvPr id="57" name="object 24">
                <a:extLst>
                  <a:ext uri="{FF2B5EF4-FFF2-40B4-BE49-F238E27FC236}">
                    <a16:creationId xmlns:a16="http://schemas.microsoft.com/office/drawing/2014/main" id="{5D676012-C7E9-9F7F-9E6C-15DE98806C08}"/>
                  </a:ext>
                </a:extLst>
              </p:cNvPr>
              <p:cNvPicPr/>
              <p:nvPr/>
            </p:nvPicPr>
            <p:blipFill>
              <a:blip r:embed="rId12" cstate="print"/>
              <a:stretch>
                <a:fillRect/>
              </a:stretch>
            </p:blipFill>
            <p:spPr>
              <a:xfrm>
                <a:off x="5961888" y="3300984"/>
                <a:ext cx="233172" cy="4572"/>
              </a:xfrm>
              <a:prstGeom prst="rect">
                <a:avLst/>
              </a:prstGeom>
            </p:spPr>
          </p:pic>
          <p:pic>
            <p:nvPicPr>
              <p:cNvPr id="58" name="object 25">
                <a:extLst>
                  <a:ext uri="{FF2B5EF4-FFF2-40B4-BE49-F238E27FC236}">
                    <a16:creationId xmlns:a16="http://schemas.microsoft.com/office/drawing/2014/main" id="{719261AF-A45F-CC50-6C15-827B09A5FA8D}"/>
                  </a:ext>
                </a:extLst>
              </p:cNvPr>
              <p:cNvPicPr/>
              <p:nvPr/>
            </p:nvPicPr>
            <p:blipFill>
              <a:blip r:embed="rId13" cstate="print"/>
              <a:stretch>
                <a:fillRect/>
              </a:stretch>
            </p:blipFill>
            <p:spPr>
              <a:xfrm>
                <a:off x="5961888" y="3305556"/>
                <a:ext cx="233172" cy="9144"/>
              </a:xfrm>
              <a:prstGeom prst="rect">
                <a:avLst/>
              </a:prstGeom>
            </p:spPr>
          </p:pic>
        </p:grpSp>
        <p:pic>
          <p:nvPicPr>
            <p:cNvPr id="48" name="object 26">
              <a:extLst>
                <a:ext uri="{FF2B5EF4-FFF2-40B4-BE49-F238E27FC236}">
                  <a16:creationId xmlns:a16="http://schemas.microsoft.com/office/drawing/2014/main" id="{71FD13AD-04ED-FC98-2B84-E1EB2B48A6F8}"/>
                </a:ext>
              </a:extLst>
            </p:cNvPr>
            <p:cNvPicPr/>
            <p:nvPr/>
          </p:nvPicPr>
          <p:blipFill>
            <a:blip r:embed="rId9" cstate="print"/>
            <a:stretch>
              <a:fillRect/>
            </a:stretch>
          </p:blipFill>
          <p:spPr>
            <a:xfrm>
              <a:off x="6268211" y="3300984"/>
              <a:ext cx="233172" cy="13715"/>
            </a:xfrm>
            <a:prstGeom prst="rect">
              <a:avLst/>
            </a:prstGeom>
          </p:spPr>
        </p:pic>
        <p:pic>
          <p:nvPicPr>
            <p:cNvPr id="49" name="object 27">
              <a:extLst>
                <a:ext uri="{FF2B5EF4-FFF2-40B4-BE49-F238E27FC236}">
                  <a16:creationId xmlns:a16="http://schemas.microsoft.com/office/drawing/2014/main" id="{6BB88BF3-FF38-7B72-C946-8962CA4AFD7B}"/>
                </a:ext>
              </a:extLst>
            </p:cNvPr>
            <p:cNvPicPr/>
            <p:nvPr/>
          </p:nvPicPr>
          <p:blipFill>
            <a:blip r:embed="rId9" cstate="print"/>
            <a:stretch>
              <a:fillRect/>
            </a:stretch>
          </p:blipFill>
          <p:spPr>
            <a:xfrm>
              <a:off x="6569964" y="3300984"/>
              <a:ext cx="233172" cy="13715"/>
            </a:xfrm>
            <a:prstGeom prst="rect">
              <a:avLst/>
            </a:prstGeom>
          </p:spPr>
        </p:pic>
        <p:grpSp>
          <p:nvGrpSpPr>
            <p:cNvPr id="50" name="object 28">
              <a:extLst>
                <a:ext uri="{FF2B5EF4-FFF2-40B4-BE49-F238E27FC236}">
                  <a16:creationId xmlns:a16="http://schemas.microsoft.com/office/drawing/2014/main" id="{AE9E4E1A-DA95-56CA-3643-B9D5A953B995}"/>
                </a:ext>
              </a:extLst>
            </p:cNvPr>
            <p:cNvGrpSpPr/>
            <p:nvPr/>
          </p:nvGrpSpPr>
          <p:grpSpPr>
            <a:xfrm>
              <a:off x="2599508" y="1484376"/>
              <a:ext cx="3301365" cy="2194560"/>
              <a:chOff x="2599508" y="1484376"/>
              <a:chExt cx="3301365" cy="2194560"/>
            </a:xfrm>
          </p:grpSpPr>
          <p:pic>
            <p:nvPicPr>
              <p:cNvPr id="51" name="object 29">
                <a:extLst>
                  <a:ext uri="{FF2B5EF4-FFF2-40B4-BE49-F238E27FC236}">
                    <a16:creationId xmlns:a16="http://schemas.microsoft.com/office/drawing/2014/main" id="{8C7872E9-952C-B2F5-5D28-78A17129FBAA}"/>
                  </a:ext>
                </a:extLst>
              </p:cNvPr>
              <p:cNvPicPr/>
              <p:nvPr/>
            </p:nvPicPr>
            <p:blipFill>
              <a:blip r:embed="rId14" cstate="print"/>
              <a:stretch>
                <a:fillRect/>
              </a:stretch>
            </p:blipFill>
            <p:spPr>
              <a:xfrm>
                <a:off x="2599508" y="1484376"/>
                <a:ext cx="391885" cy="504443"/>
              </a:xfrm>
              <a:prstGeom prst="rect">
                <a:avLst/>
              </a:prstGeom>
            </p:spPr>
          </p:pic>
          <p:pic>
            <p:nvPicPr>
              <p:cNvPr id="52" name="object 30">
                <a:extLst>
                  <a:ext uri="{FF2B5EF4-FFF2-40B4-BE49-F238E27FC236}">
                    <a16:creationId xmlns:a16="http://schemas.microsoft.com/office/drawing/2014/main" id="{74E82187-1185-F21A-AC40-B1E200EFC3FF}"/>
                  </a:ext>
                </a:extLst>
              </p:cNvPr>
              <p:cNvPicPr/>
              <p:nvPr/>
            </p:nvPicPr>
            <p:blipFill>
              <a:blip r:embed="rId15" cstate="print"/>
              <a:stretch>
                <a:fillRect/>
              </a:stretch>
            </p:blipFill>
            <p:spPr>
              <a:xfrm>
                <a:off x="3232404" y="1484376"/>
                <a:ext cx="548639" cy="504443"/>
              </a:xfrm>
              <a:prstGeom prst="rect">
                <a:avLst/>
              </a:prstGeom>
            </p:spPr>
          </p:pic>
          <p:pic>
            <p:nvPicPr>
              <p:cNvPr id="53" name="object 31">
                <a:extLst>
                  <a:ext uri="{FF2B5EF4-FFF2-40B4-BE49-F238E27FC236}">
                    <a16:creationId xmlns:a16="http://schemas.microsoft.com/office/drawing/2014/main" id="{3EE07919-DA86-2545-96BA-C0C41BAD336C}"/>
                  </a:ext>
                </a:extLst>
              </p:cNvPr>
              <p:cNvPicPr/>
              <p:nvPr/>
            </p:nvPicPr>
            <p:blipFill>
              <a:blip r:embed="rId15" cstate="print"/>
              <a:stretch>
                <a:fillRect/>
              </a:stretch>
            </p:blipFill>
            <p:spPr>
              <a:xfrm>
                <a:off x="3895344" y="1484376"/>
                <a:ext cx="547115" cy="504443"/>
              </a:xfrm>
              <a:prstGeom prst="rect">
                <a:avLst/>
              </a:prstGeom>
            </p:spPr>
          </p:pic>
          <p:pic>
            <p:nvPicPr>
              <p:cNvPr id="54" name="object 32">
                <a:extLst>
                  <a:ext uri="{FF2B5EF4-FFF2-40B4-BE49-F238E27FC236}">
                    <a16:creationId xmlns:a16="http://schemas.microsoft.com/office/drawing/2014/main" id="{A2808002-9FD3-5505-EAD0-48D0DC51A7B2}"/>
                  </a:ext>
                </a:extLst>
              </p:cNvPr>
              <p:cNvPicPr/>
              <p:nvPr/>
            </p:nvPicPr>
            <p:blipFill>
              <a:blip r:embed="rId14" cstate="print"/>
              <a:stretch>
                <a:fillRect/>
              </a:stretch>
            </p:blipFill>
            <p:spPr>
              <a:xfrm>
                <a:off x="4731584" y="1485900"/>
                <a:ext cx="391885" cy="504443"/>
              </a:xfrm>
              <a:prstGeom prst="rect">
                <a:avLst/>
              </a:prstGeom>
            </p:spPr>
          </p:pic>
          <p:pic>
            <p:nvPicPr>
              <p:cNvPr id="55" name="object 33">
                <a:extLst>
                  <a:ext uri="{FF2B5EF4-FFF2-40B4-BE49-F238E27FC236}">
                    <a16:creationId xmlns:a16="http://schemas.microsoft.com/office/drawing/2014/main" id="{6D4D5A40-9964-60A1-E47B-5C6B50B48C21}"/>
                  </a:ext>
                </a:extLst>
              </p:cNvPr>
              <p:cNvPicPr/>
              <p:nvPr/>
            </p:nvPicPr>
            <p:blipFill>
              <a:blip r:embed="rId14" cstate="print"/>
              <a:stretch>
                <a:fillRect/>
              </a:stretch>
            </p:blipFill>
            <p:spPr>
              <a:xfrm>
                <a:off x="5509985" y="1484376"/>
                <a:ext cx="390797" cy="504443"/>
              </a:xfrm>
              <a:prstGeom prst="rect">
                <a:avLst/>
              </a:prstGeom>
            </p:spPr>
          </p:pic>
          <p:pic>
            <p:nvPicPr>
              <p:cNvPr id="56" name="object 34">
                <a:extLst>
                  <a:ext uri="{FF2B5EF4-FFF2-40B4-BE49-F238E27FC236}">
                    <a16:creationId xmlns:a16="http://schemas.microsoft.com/office/drawing/2014/main" id="{6FB9A5E0-0C9C-7F14-3301-9EFB3CA0FFB8}"/>
                  </a:ext>
                </a:extLst>
              </p:cNvPr>
              <p:cNvPicPr/>
              <p:nvPr/>
            </p:nvPicPr>
            <p:blipFill>
              <a:blip r:embed="rId16" cstate="print"/>
              <a:stretch>
                <a:fillRect/>
              </a:stretch>
            </p:blipFill>
            <p:spPr>
              <a:xfrm>
                <a:off x="4533739" y="3429000"/>
                <a:ext cx="137320" cy="249935"/>
              </a:xfrm>
              <a:prstGeom prst="rect">
                <a:avLst/>
              </a:prstGeom>
            </p:spPr>
          </p:pic>
        </p:grpSp>
      </p:grpSp>
      <p:sp>
        <p:nvSpPr>
          <p:cNvPr id="71" name="object 48">
            <a:extLst>
              <a:ext uri="{FF2B5EF4-FFF2-40B4-BE49-F238E27FC236}">
                <a16:creationId xmlns:a16="http://schemas.microsoft.com/office/drawing/2014/main" id="{B6AA3CA4-E227-AFB7-B566-E6DB80D68F82}"/>
              </a:ext>
            </a:extLst>
          </p:cNvPr>
          <p:cNvSpPr txBox="1"/>
          <p:nvPr/>
        </p:nvSpPr>
        <p:spPr>
          <a:xfrm>
            <a:off x="6524964" y="3513072"/>
            <a:ext cx="2156460" cy="650240"/>
          </a:xfrm>
          <a:prstGeom prst="rect">
            <a:avLst/>
          </a:prstGeom>
        </p:spPr>
        <p:txBody>
          <a:bodyPr vert="horz" wrap="square" lIns="0" tIns="13335" rIns="0" bIns="0" rtlCol="0">
            <a:spAutoFit/>
          </a:bodyPr>
          <a:lstStyle/>
          <a:p>
            <a:pPr marL="944880">
              <a:lnSpc>
                <a:spcPct val="100000"/>
              </a:lnSpc>
              <a:spcBef>
                <a:spcPts val="105"/>
              </a:spcBef>
            </a:pPr>
            <a:r>
              <a:rPr lang="en-US" sz="1400" dirty="0">
                <a:latin typeface="Times New Roman"/>
                <a:cs typeface="Times New Roman"/>
              </a:rPr>
              <a:t> </a:t>
            </a:r>
            <a:endParaRPr sz="1400" dirty="0">
              <a:latin typeface="Times New Roman"/>
              <a:cs typeface="Times New Roman"/>
            </a:endParaRPr>
          </a:p>
          <a:p>
            <a:pPr marL="38100">
              <a:lnSpc>
                <a:spcPct val="100000"/>
              </a:lnSpc>
              <a:spcBef>
                <a:spcPts val="1310"/>
              </a:spcBef>
            </a:pPr>
            <a:r>
              <a:rPr sz="1600" dirty="0">
                <a:solidFill>
                  <a:srgbClr val="FF0000"/>
                </a:solidFill>
                <a:latin typeface="Symbol"/>
                <a:cs typeface="Symbol"/>
              </a:rPr>
              <a:t></a:t>
            </a:r>
            <a:r>
              <a:rPr sz="1575" baseline="-21164" dirty="0">
                <a:solidFill>
                  <a:srgbClr val="FF0000"/>
                </a:solidFill>
                <a:latin typeface="Times New Roman"/>
                <a:cs typeface="Times New Roman"/>
              </a:rPr>
              <a:t>discharge</a:t>
            </a:r>
            <a:r>
              <a:rPr sz="1575" spc="-15" baseline="-21164" dirty="0">
                <a:solidFill>
                  <a:srgbClr val="FF0000"/>
                </a:solidFill>
                <a:latin typeface="Times New Roman"/>
                <a:cs typeface="Times New Roman"/>
              </a:rPr>
              <a:t> </a:t>
            </a:r>
            <a:r>
              <a:rPr sz="1600" dirty="0">
                <a:solidFill>
                  <a:srgbClr val="FF0000"/>
                </a:solidFill>
                <a:latin typeface="Times New Roman"/>
                <a:cs typeface="Times New Roman"/>
              </a:rPr>
              <a:t>= 1/</a:t>
            </a:r>
            <a:r>
              <a:rPr sz="1600" dirty="0">
                <a:solidFill>
                  <a:srgbClr val="FF0000"/>
                </a:solidFill>
                <a:latin typeface="Symbol"/>
                <a:cs typeface="Symbol"/>
              </a:rPr>
              <a:t></a:t>
            </a:r>
            <a:r>
              <a:rPr sz="1600" dirty="0">
                <a:solidFill>
                  <a:srgbClr val="FF0000"/>
                </a:solidFill>
                <a:latin typeface="Times New Roman"/>
                <a:cs typeface="Times New Roman"/>
              </a:rPr>
              <a:t>v</a:t>
            </a:r>
            <a:r>
              <a:rPr sz="1575" baseline="-21164" dirty="0">
                <a:solidFill>
                  <a:srgbClr val="FF0000"/>
                </a:solidFill>
                <a:latin typeface="Times New Roman"/>
                <a:cs typeface="Times New Roman"/>
              </a:rPr>
              <a:t>d</a:t>
            </a:r>
            <a:r>
              <a:rPr sz="1575" spc="-15" baseline="-21164" dirty="0">
                <a:solidFill>
                  <a:srgbClr val="FF0000"/>
                </a:solidFill>
                <a:latin typeface="Times New Roman"/>
                <a:cs typeface="Times New Roman"/>
              </a:rPr>
              <a:t> </a:t>
            </a:r>
            <a:r>
              <a:rPr sz="1600" dirty="0">
                <a:solidFill>
                  <a:srgbClr val="FF0000"/>
                </a:solidFill>
                <a:latin typeface="Times New Roman"/>
                <a:cs typeface="Times New Roman"/>
              </a:rPr>
              <a:t>~</a:t>
            </a:r>
            <a:r>
              <a:rPr sz="1600" spc="-10" dirty="0">
                <a:solidFill>
                  <a:srgbClr val="FF0000"/>
                </a:solidFill>
                <a:latin typeface="Times New Roman"/>
                <a:cs typeface="Times New Roman"/>
              </a:rPr>
              <a:t> </a:t>
            </a:r>
            <a:r>
              <a:rPr sz="1600" dirty="0">
                <a:solidFill>
                  <a:srgbClr val="FF0000"/>
                </a:solidFill>
                <a:latin typeface="Times New Roman"/>
                <a:cs typeface="Times New Roman"/>
              </a:rPr>
              <a:t>10 </a:t>
            </a:r>
            <a:r>
              <a:rPr sz="1600" spc="-25" dirty="0">
                <a:solidFill>
                  <a:srgbClr val="FF0000"/>
                </a:solidFill>
                <a:latin typeface="Times New Roman"/>
                <a:cs typeface="Times New Roman"/>
              </a:rPr>
              <a:t>ns</a:t>
            </a:r>
            <a:endParaRPr sz="1600" dirty="0">
              <a:latin typeface="Times New Roman"/>
              <a:cs typeface="Times New Roman"/>
            </a:endParaRPr>
          </a:p>
        </p:txBody>
      </p:sp>
      <p:grpSp>
        <p:nvGrpSpPr>
          <p:cNvPr id="74" name="Group 73">
            <a:extLst>
              <a:ext uri="{FF2B5EF4-FFF2-40B4-BE49-F238E27FC236}">
                <a16:creationId xmlns:a16="http://schemas.microsoft.com/office/drawing/2014/main" id="{F1373780-0C54-91D3-813E-B505E06A0426}"/>
              </a:ext>
            </a:extLst>
          </p:cNvPr>
          <p:cNvGrpSpPr/>
          <p:nvPr/>
        </p:nvGrpSpPr>
        <p:grpSpPr>
          <a:xfrm>
            <a:off x="6655087" y="4309318"/>
            <a:ext cx="1826458" cy="376156"/>
            <a:chOff x="3964742" y="4332113"/>
            <a:chExt cx="1826458" cy="376156"/>
          </a:xfrm>
        </p:grpSpPr>
        <p:sp>
          <p:nvSpPr>
            <p:cNvPr id="23" name="object 45">
              <a:extLst>
                <a:ext uri="{FF2B5EF4-FFF2-40B4-BE49-F238E27FC236}">
                  <a16:creationId xmlns:a16="http://schemas.microsoft.com/office/drawing/2014/main" id="{97A4CAE0-BEE3-C675-8519-2A24664E8459}"/>
                </a:ext>
              </a:extLst>
            </p:cNvPr>
            <p:cNvSpPr txBox="1"/>
            <p:nvPr/>
          </p:nvSpPr>
          <p:spPr>
            <a:xfrm>
              <a:off x="4126487" y="4519674"/>
              <a:ext cx="492759" cy="188595"/>
            </a:xfrm>
            <a:prstGeom prst="rect">
              <a:avLst/>
            </a:prstGeom>
          </p:spPr>
          <p:txBody>
            <a:bodyPr vert="horz" wrap="square" lIns="0" tIns="14604" rIns="0" bIns="0" rtlCol="0">
              <a:spAutoFit/>
            </a:bodyPr>
            <a:lstStyle/>
            <a:p>
              <a:pPr marL="12700">
                <a:lnSpc>
                  <a:spcPct val="100000"/>
                </a:lnSpc>
                <a:spcBef>
                  <a:spcPts val="114"/>
                </a:spcBef>
              </a:pPr>
              <a:r>
                <a:rPr sz="1050" spc="-10" dirty="0">
                  <a:solidFill>
                    <a:srgbClr val="FF0000"/>
                  </a:solidFill>
                  <a:latin typeface="Times New Roman"/>
                  <a:cs typeface="Times New Roman"/>
                </a:rPr>
                <a:t>recharge</a:t>
              </a:r>
              <a:endParaRPr sz="1050">
                <a:latin typeface="Times New Roman"/>
                <a:cs typeface="Times New Roman"/>
              </a:endParaRPr>
            </a:p>
          </p:txBody>
        </p:sp>
        <p:sp>
          <p:nvSpPr>
            <p:cNvPr id="24" name="object 46">
              <a:extLst>
                <a:ext uri="{FF2B5EF4-FFF2-40B4-BE49-F238E27FC236}">
                  <a16:creationId xmlns:a16="http://schemas.microsoft.com/office/drawing/2014/main" id="{FE0A89BF-A101-115F-688F-99F1974B346A}"/>
                </a:ext>
              </a:extLst>
            </p:cNvPr>
            <p:cNvSpPr txBox="1"/>
            <p:nvPr/>
          </p:nvSpPr>
          <p:spPr>
            <a:xfrm>
              <a:off x="4626359" y="4403850"/>
              <a:ext cx="1036955" cy="269240"/>
            </a:xfrm>
            <a:prstGeom prst="rect">
              <a:avLst/>
            </a:prstGeom>
          </p:spPr>
          <p:txBody>
            <a:bodyPr vert="horz" wrap="square" lIns="0" tIns="12065" rIns="0" bIns="0" rtlCol="0">
              <a:spAutoFit/>
            </a:bodyPr>
            <a:lstStyle/>
            <a:p>
              <a:pPr marL="12700">
                <a:lnSpc>
                  <a:spcPct val="100000"/>
                </a:lnSpc>
                <a:spcBef>
                  <a:spcPts val="95"/>
                </a:spcBef>
              </a:pPr>
              <a:r>
                <a:rPr sz="1600" dirty="0">
                  <a:solidFill>
                    <a:srgbClr val="FF0000"/>
                  </a:solidFill>
                  <a:latin typeface="Times New Roman"/>
                  <a:cs typeface="Times New Roman"/>
                </a:rPr>
                <a:t>=</a:t>
              </a:r>
              <a:r>
                <a:rPr sz="1600" dirty="0">
                  <a:solidFill>
                    <a:srgbClr val="FF0000"/>
                  </a:solidFill>
                  <a:latin typeface="Symbol"/>
                  <a:cs typeface="Symbol"/>
                </a:rPr>
                <a:t></a:t>
              </a:r>
              <a:r>
                <a:rPr sz="1600" spc="-20" dirty="0">
                  <a:solidFill>
                    <a:srgbClr val="FF0000"/>
                  </a:solidFill>
                  <a:latin typeface="Times New Roman"/>
                  <a:cs typeface="Times New Roman"/>
                </a:rPr>
                <a:t> </a:t>
              </a:r>
              <a:r>
                <a:rPr sz="1600" dirty="0">
                  <a:solidFill>
                    <a:srgbClr val="FF0000"/>
                  </a:solidFill>
                  <a:latin typeface="Times New Roman"/>
                  <a:cs typeface="Times New Roman"/>
                </a:rPr>
                <a:t>~ 10</a:t>
              </a:r>
              <a:r>
                <a:rPr sz="1600" spc="-15" dirty="0">
                  <a:solidFill>
                    <a:srgbClr val="FF0000"/>
                  </a:solidFill>
                  <a:latin typeface="Times New Roman"/>
                  <a:cs typeface="Times New Roman"/>
                </a:rPr>
                <a:t> </a:t>
              </a:r>
              <a:r>
                <a:rPr sz="1600" spc="-25" dirty="0">
                  <a:solidFill>
                    <a:srgbClr val="FF0000"/>
                  </a:solidFill>
                  <a:latin typeface="Times New Roman"/>
                  <a:cs typeface="Times New Roman"/>
                </a:rPr>
                <a:t>ms</a:t>
              </a:r>
              <a:endParaRPr sz="1600" dirty="0">
                <a:latin typeface="Times New Roman"/>
                <a:cs typeface="Times New Roman"/>
              </a:endParaRPr>
            </a:p>
          </p:txBody>
        </p:sp>
        <p:sp>
          <p:nvSpPr>
            <p:cNvPr id="73" name="TextBox 72">
              <a:extLst>
                <a:ext uri="{FF2B5EF4-FFF2-40B4-BE49-F238E27FC236}">
                  <a16:creationId xmlns:a16="http://schemas.microsoft.com/office/drawing/2014/main" id="{37F5F4FF-8E98-687F-4B22-FEBAA1526D0E}"/>
                </a:ext>
              </a:extLst>
            </p:cNvPr>
            <p:cNvSpPr txBox="1"/>
            <p:nvPr/>
          </p:nvSpPr>
          <p:spPr>
            <a:xfrm>
              <a:off x="3964742" y="4332113"/>
              <a:ext cx="1826458" cy="369332"/>
            </a:xfrm>
            <a:prstGeom prst="rect">
              <a:avLst/>
            </a:prstGeom>
            <a:noFill/>
          </p:spPr>
          <p:txBody>
            <a:bodyPr wrap="square">
              <a:spAutoFit/>
            </a:bodyPr>
            <a:lstStyle/>
            <a:p>
              <a:r>
                <a:rPr lang="en-US" sz="1800" spc="-75" baseline="-12152" dirty="0">
                  <a:solidFill>
                    <a:srgbClr val="FF0000"/>
                  </a:solidFill>
                  <a:latin typeface="Symbol"/>
                  <a:cs typeface="Symbol"/>
                </a:rPr>
                <a:t></a:t>
              </a:r>
              <a:endParaRPr lang="en-US" dirty="0"/>
            </a:p>
          </p:txBody>
        </p:sp>
      </p:grpSp>
    </p:spTree>
    <p:extLst>
      <p:ext uri="{BB962C8B-B14F-4D97-AF65-F5344CB8AC3E}">
        <p14:creationId xmlns:p14="http://schemas.microsoft.com/office/powerpoint/2010/main" val="3667018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0317D-E119-765A-C798-290A856CE8DA}"/>
              </a:ext>
            </a:extLst>
          </p:cNvPr>
          <p:cNvSpPr>
            <a:spLocks noGrp="1"/>
          </p:cNvSpPr>
          <p:nvPr>
            <p:ph type="title"/>
          </p:nvPr>
        </p:nvSpPr>
        <p:spPr>
          <a:xfrm>
            <a:off x="395427" y="203149"/>
            <a:ext cx="7376973" cy="553998"/>
          </a:xfrm>
        </p:spPr>
        <p:txBody>
          <a:bodyPr/>
          <a:lstStyle/>
          <a:p>
            <a:r>
              <a:rPr lang="en-US" dirty="0" err="1"/>
              <a:t>Pestov</a:t>
            </a:r>
            <a:r>
              <a:rPr lang="en-US" dirty="0"/>
              <a:t> Spark Chambers</a:t>
            </a:r>
          </a:p>
        </p:txBody>
      </p:sp>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12</a:t>
            </a:fld>
            <a:endParaRPr lang="en-US" spc="-5" dirty="0"/>
          </a:p>
        </p:txBody>
      </p:sp>
      <p:sp>
        <p:nvSpPr>
          <p:cNvPr id="6" name="TextBox 5">
            <a:extLst>
              <a:ext uri="{FF2B5EF4-FFF2-40B4-BE49-F238E27FC236}">
                <a16:creationId xmlns:a16="http://schemas.microsoft.com/office/drawing/2014/main" id="{BC4DFC89-FC0F-E7E3-4D6C-648726A7F880}"/>
              </a:ext>
            </a:extLst>
          </p:cNvPr>
          <p:cNvSpPr txBox="1"/>
          <p:nvPr/>
        </p:nvSpPr>
        <p:spPr>
          <a:xfrm>
            <a:off x="395426" y="990600"/>
            <a:ext cx="11433735" cy="2308324"/>
          </a:xfrm>
          <a:prstGeom prst="rect">
            <a:avLst/>
          </a:prstGeom>
          <a:noFill/>
        </p:spPr>
        <p:txBody>
          <a:bodyPr wrap="square">
            <a:spAutoFit/>
          </a:bodyPr>
          <a:lstStyle/>
          <a:p>
            <a:r>
              <a:rPr lang="en-US" dirty="0"/>
              <a:t>The </a:t>
            </a:r>
            <a:r>
              <a:rPr lang="en-US" dirty="0" err="1"/>
              <a:t>Pestov</a:t>
            </a:r>
            <a:r>
              <a:rPr lang="en-US" dirty="0"/>
              <a:t> spark counter, introduced in 1970, uses the same parallel plate geometry, with one electrode made from resistive material having a volume resistivity of </a:t>
            </a:r>
            <a:r>
              <a:rPr lang="en-US" dirty="0" err="1"/>
              <a:t>ρ</a:t>
            </a:r>
            <a:r>
              <a:rPr lang="en-US" dirty="0"/>
              <a:t> = 10</a:t>
            </a:r>
            <a:r>
              <a:rPr lang="en-US" baseline="30000" dirty="0"/>
              <a:t>9</a:t>
            </a:r>
            <a:r>
              <a:rPr lang="en-US" dirty="0"/>
              <a:t> − 10</a:t>
            </a:r>
            <a:r>
              <a:rPr lang="en-US" baseline="30000" dirty="0"/>
              <a:t>10 </a:t>
            </a:r>
            <a:r>
              <a:rPr lang="en-US" dirty="0"/>
              <a:t>cm. The charge deposited locally on this resistive layer takes a time of </a:t>
            </a:r>
            <a:r>
              <a:rPr lang="en-US" dirty="0" err="1"/>
              <a:t>τ</a:t>
            </a:r>
            <a:r>
              <a:rPr lang="en-US" dirty="0"/>
              <a:t> ≈ </a:t>
            </a:r>
            <a:r>
              <a:rPr lang="en-US" dirty="0" err="1"/>
              <a:t>ρε</a:t>
            </a:r>
            <a:r>
              <a:rPr lang="en-US" dirty="0"/>
              <a:t> to be removed, where </a:t>
            </a:r>
            <a:r>
              <a:rPr lang="en-US" dirty="0" err="1"/>
              <a:t>ε</a:t>
            </a:r>
            <a:r>
              <a:rPr lang="en-US" dirty="0"/>
              <a:t> is the permittivity of the resistive plate. This time is very long compared to the timescale of the avalanche process, the electric field is therefore reduced at the location of the avalanche, avoiding a discharge of the entire counter. This allows stable operation of the detector at very high fields and particle rates. A counter with a size of 600 cm2 and a gas gap of 1 mm, operated at atmospheric pressure achieved a time resolution of &lt;0.5 ns and efficiency of 98%. By decreasing the size of the gas gap to 0.1 mm and operating the detector at 12 bar pressure, a time resolution of 52 </a:t>
            </a:r>
            <a:r>
              <a:rPr lang="en-US" dirty="0" err="1"/>
              <a:t>ps</a:t>
            </a:r>
            <a:r>
              <a:rPr lang="en-US" dirty="0"/>
              <a:t> was achieved with this detector  </a:t>
            </a:r>
          </a:p>
        </p:txBody>
      </p:sp>
      <p:pic>
        <p:nvPicPr>
          <p:cNvPr id="7" name="Picture 6" descr="A graph of a function&#10;&#10;Description automatically generated">
            <a:extLst>
              <a:ext uri="{FF2B5EF4-FFF2-40B4-BE49-F238E27FC236}">
                <a16:creationId xmlns:a16="http://schemas.microsoft.com/office/drawing/2014/main" id="{57112266-2002-E63B-3C8E-11C449989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298924"/>
            <a:ext cx="4267200" cy="2496312"/>
          </a:xfrm>
          <a:prstGeom prst="rect">
            <a:avLst/>
          </a:prstGeom>
        </p:spPr>
      </p:pic>
      <p:pic>
        <p:nvPicPr>
          <p:cNvPr id="8" name="Picture 2058">
            <a:extLst>
              <a:ext uri="{FF2B5EF4-FFF2-40B4-BE49-F238E27FC236}">
                <a16:creationId xmlns:a16="http://schemas.microsoft.com/office/drawing/2014/main" id="{E3111CD9-E21D-DFD9-E63E-88C2479F89D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1374"/>
          <a:stretch>
            <a:fillRect/>
          </a:stretch>
        </p:blipFill>
        <p:spPr bwMode="auto">
          <a:xfrm>
            <a:off x="8737537" y="3298924"/>
            <a:ext cx="3198431" cy="27994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CD95346-36AF-307C-CC53-1CEAA8AE9A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855" t="24155" r="1952" b="18115"/>
          <a:stretch>
            <a:fillRect/>
          </a:stretch>
        </p:blipFill>
        <p:spPr bwMode="auto">
          <a:xfrm>
            <a:off x="76200" y="3695944"/>
            <a:ext cx="4285385" cy="173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1950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13</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8977173" cy="1661993"/>
          </a:xfrm>
        </p:spPr>
        <p:txBody>
          <a:bodyPr/>
          <a:lstStyle/>
          <a:p>
            <a:r>
              <a:rPr lang="en-US" dirty="0"/>
              <a:t>Resistive Plate Chambers</a:t>
            </a:r>
          </a:p>
        </p:txBody>
      </p:sp>
      <p:sp>
        <p:nvSpPr>
          <p:cNvPr id="11" name="TextBox 10">
            <a:extLst>
              <a:ext uri="{FF2B5EF4-FFF2-40B4-BE49-F238E27FC236}">
                <a16:creationId xmlns:a16="http://schemas.microsoft.com/office/drawing/2014/main" id="{36411EF2-F268-BA9E-AF04-3D11CDDD44D3}"/>
              </a:ext>
            </a:extLst>
          </p:cNvPr>
          <p:cNvSpPr txBox="1"/>
          <p:nvPr/>
        </p:nvSpPr>
        <p:spPr>
          <a:xfrm>
            <a:off x="185330" y="869359"/>
            <a:ext cx="11219561" cy="1200329"/>
          </a:xfrm>
          <a:prstGeom prst="rect">
            <a:avLst/>
          </a:prstGeom>
          <a:noFill/>
        </p:spPr>
        <p:txBody>
          <a:bodyPr wrap="square">
            <a:spAutoFit/>
          </a:bodyPr>
          <a:lstStyle/>
          <a:p>
            <a:r>
              <a:rPr lang="en-US" dirty="0">
                <a:solidFill>
                  <a:srgbClr val="00329E"/>
                </a:solidFill>
              </a:rPr>
              <a:t>Resistive Plate Chambers (RPCs), introduced in 1982 by </a:t>
            </a:r>
            <a:r>
              <a:rPr lang="en-US" dirty="0">
                <a:solidFill>
                  <a:srgbClr val="FF0000"/>
                </a:solidFill>
              </a:rPr>
              <a:t>R. </a:t>
            </a:r>
            <a:r>
              <a:rPr lang="en-US" dirty="0" err="1">
                <a:solidFill>
                  <a:srgbClr val="FF0000"/>
                </a:solidFill>
              </a:rPr>
              <a:t>Santonico</a:t>
            </a:r>
            <a:r>
              <a:rPr lang="en-US" dirty="0">
                <a:solidFill>
                  <a:srgbClr val="FF0000"/>
                </a:solidFill>
              </a:rPr>
              <a:t> </a:t>
            </a:r>
            <a:r>
              <a:rPr lang="en-US" dirty="0">
                <a:solidFill>
                  <a:srgbClr val="00329E"/>
                </a:solidFill>
              </a:rPr>
              <a:t>&amp;</a:t>
            </a:r>
            <a:r>
              <a:rPr lang="en-US" dirty="0"/>
              <a:t> </a:t>
            </a:r>
            <a:r>
              <a:rPr lang="en-US" dirty="0">
                <a:solidFill>
                  <a:srgbClr val="FF0000"/>
                </a:solidFill>
              </a:rPr>
              <a:t>R. Cardarelli </a:t>
            </a:r>
            <a:r>
              <a:rPr lang="en-US" dirty="0">
                <a:solidFill>
                  <a:srgbClr val="00329E"/>
                </a:solidFill>
              </a:rPr>
              <a:t>are built on this same principle and they are widely used as trigger detectors and for time-of-flight measurements, as they allow relatively cheap large area construction. Large detector systems of several hundred m</a:t>
            </a:r>
            <a:r>
              <a:rPr lang="en-US" baseline="30000" dirty="0">
                <a:solidFill>
                  <a:srgbClr val="00329E"/>
                </a:solidFill>
              </a:rPr>
              <a:t>2</a:t>
            </a:r>
            <a:r>
              <a:rPr lang="en-US" dirty="0">
                <a:solidFill>
                  <a:srgbClr val="00329E"/>
                </a:solidFill>
              </a:rPr>
              <a:t> surface have been built with Bakelite plates (</a:t>
            </a:r>
            <a:r>
              <a:rPr lang="en-US" dirty="0" err="1">
                <a:solidFill>
                  <a:srgbClr val="00329E"/>
                </a:solidFill>
              </a:rPr>
              <a:t>ρ</a:t>
            </a:r>
            <a:r>
              <a:rPr lang="en-US" dirty="0">
                <a:solidFill>
                  <a:srgbClr val="00329E"/>
                </a:solidFill>
              </a:rPr>
              <a:t> = 10</a:t>
            </a:r>
            <a:r>
              <a:rPr lang="en-US" baseline="30000" dirty="0">
                <a:solidFill>
                  <a:srgbClr val="00329E"/>
                </a:solidFill>
              </a:rPr>
              <a:t>10</a:t>
            </a:r>
            <a:r>
              <a:rPr lang="en-US" dirty="0">
                <a:solidFill>
                  <a:srgbClr val="00329E"/>
                </a:solidFill>
              </a:rPr>
              <a:t> − 10</a:t>
            </a:r>
            <a:r>
              <a:rPr lang="en-US" baseline="30000" dirty="0">
                <a:solidFill>
                  <a:srgbClr val="00329E"/>
                </a:solidFill>
              </a:rPr>
              <a:t>12</a:t>
            </a:r>
            <a:r>
              <a:rPr lang="en-US" dirty="0">
                <a:solidFill>
                  <a:srgbClr val="00329E"/>
                </a:solidFill>
              </a:rPr>
              <a:t> cm) or window glass (</a:t>
            </a:r>
            <a:r>
              <a:rPr lang="en-US" dirty="0" err="1">
                <a:solidFill>
                  <a:srgbClr val="00329E"/>
                </a:solidFill>
              </a:rPr>
              <a:t>ρ</a:t>
            </a:r>
            <a:r>
              <a:rPr lang="en-US" dirty="0">
                <a:solidFill>
                  <a:srgbClr val="00329E"/>
                </a:solidFill>
              </a:rPr>
              <a:t> = 10</a:t>
            </a:r>
            <a:r>
              <a:rPr lang="en-US" baseline="30000" dirty="0">
                <a:solidFill>
                  <a:srgbClr val="00329E"/>
                </a:solidFill>
              </a:rPr>
              <a:t>12</a:t>
            </a:r>
            <a:r>
              <a:rPr lang="en-US" dirty="0">
                <a:solidFill>
                  <a:srgbClr val="00329E"/>
                </a:solidFill>
              </a:rPr>
              <a:t> − 10</a:t>
            </a:r>
            <a:r>
              <a:rPr lang="en-US" baseline="30000" dirty="0">
                <a:solidFill>
                  <a:srgbClr val="00329E"/>
                </a:solidFill>
              </a:rPr>
              <a:t>13</a:t>
            </a:r>
            <a:r>
              <a:rPr lang="en-US" dirty="0">
                <a:solidFill>
                  <a:srgbClr val="00329E"/>
                </a:solidFill>
              </a:rPr>
              <a:t>  cm). </a:t>
            </a:r>
          </a:p>
        </p:txBody>
      </p:sp>
      <p:pic>
        <p:nvPicPr>
          <p:cNvPr id="153" name="Picture 152" descr="Diagram of a structure with text and symbols&#10;&#10;Description automatically generated">
            <a:extLst>
              <a:ext uri="{FF2B5EF4-FFF2-40B4-BE49-F238E27FC236}">
                <a16:creationId xmlns:a16="http://schemas.microsoft.com/office/drawing/2014/main" id="{31E904E2-275B-2B7A-E676-708CF4F7B0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28" y="2052254"/>
            <a:ext cx="4591050" cy="2558197"/>
          </a:xfrm>
          <a:prstGeom prst="rect">
            <a:avLst/>
          </a:prstGeom>
        </p:spPr>
      </p:pic>
      <p:pic>
        <p:nvPicPr>
          <p:cNvPr id="154" name="Immagine 16" descr="Immagine che contiene design, Rettangolo, schermata, arte&#10;&#10;Il contenuto generato dall'IA potrebbe non essere corretto.">
            <a:extLst>
              <a:ext uri="{FF2B5EF4-FFF2-40B4-BE49-F238E27FC236}">
                <a16:creationId xmlns:a16="http://schemas.microsoft.com/office/drawing/2014/main" id="{2E6BF452-983B-6B42-C149-23BEDE1FA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2229" y="2539253"/>
            <a:ext cx="4777030" cy="1938660"/>
          </a:xfrm>
          <a:prstGeom prst="rect">
            <a:avLst/>
          </a:prstGeom>
        </p:spPr>
      </p:pic>
      <p:sp>
        <p:nvSpPr>
          <p:cNvPr id="155" name="CasellaDiTesto 11">
            <a:extLst>
              <a:ext uri="{FF2B5EF4-FFF2-40B4-BE49-F238E27FC236}">
                <a16:creationId xmlns:a16="http://schemas.microsoft.com/office/drawing/2014/main" id="{978BAD59-349D-DAF3-9340-D80F2C0A95E2}"/>
              </a:ext>
            </a:extLst>
          </p:cNvPr>
          <p:cNvSpPr txBox="1"/>
          <p:nvPr/>
        </p:nvSpPr>
        <p:spPr>
          <a:xfrm>
            <a:off x="185330" y="4455856"/>
            <a:ext cx="3718197" cy="1631216"/>
          </a:xfrm>
          <a:prstGeom prst="rect">
            <a:avLst/>
          </a:prstGeom>
          <a:noFill/>
        </p:spPr>
        <p:txBody>
          <a:bodyPr wrap="none" rtlCol="0">
            <a:spAutoFit/>
          </a:bodyPr>
          <a:lstStyle/>
          <a:p>
            <a:r>
              <a:rPr lang="en-GB" sz="2000" b="1" dirty="0">
                <a:solidFill>
                  <a:srgbClr val="C00000"/>
                </a:solidFill>
              </a:rPr>
              <a:t>Easy to build and not expensive</a:t>
            </a:r>
          </a:p>
          <a:p>
            <a:pPr marL="342900" indent="-342900">
              <a:buFont typeface="Wingdings" panose="05000000000000000000" pitchFamily="2" charset="2"/>
              <a:buChar char="Ø"/>
            </a:pPr>
            <a:r>
              <a:rPr lang="en-GB" sz="2000" dirty="0"/>
              <a:t>2 mm gap, 8-10 HV applied</a:t>
            </a:r>
          </a:p>
          <a:p>
            <a:pPr marL="342900" indent="-342900">
              <a:buFont typeface="Wingdings" panose="05000000000000000000" pitchFamily="2" charset="2"/>
              <a:buChar char="Ø"/>
            </a:pPr>
            <a:r>
              <a:rPr lang="en-GB" sz="2000" dirty="0" err="1"/>
              <a:t>Ar</a:t>
            </a:r>
            <a:r>
              <a:rPr lang="en-GB" sz="2000" dirty="0"/>
              <a:t>/isobutane/CF</a:t>
            </a:r>
            <a:r>
              <a:rPr lang="en-GB" sz="2000" baseline="-25000" dirty="0"/>
              <a:t>3</a:t>
            </a:r>
            <a:r>
              <a:rPr lang="en-GB" sz="2000" dirty="0"/>
              <a:t>Br mixture</a:t>
            </a:r>
          </a:p>
          <a:p>
            <a:pPr marL="342900" indent="-342900">
              <a:buFont typeface="Wingdings" panose="05000000000000000000" pitchFamily="2" charset="2"/>
              <a:buChar char="Ø"/>
            </a:pPr>
            <a:r>
              <a:rPr lang="en-GB" sz="2000" dirty="0"/>
              <a:t>Full efficiency</a:t>
            </a:r>
          </a:p>
          <a:p>
            <a:pPr marL="342900" indent="-342900">
              <a:buFont typeface="Wingdings" panose="05000000000000000000" pitchFamily="2" charset="2"/>
              <a:buChar char="Ø"/>
            </a:pPr>
            <a:r>
              <a:rPr lang="en-GB" sz="2000" dirty="0"/>
              <a:t>Time resolution around 1-2 ns </a:t>
            </a:r>
          </a:p>
        </p:txBody>
      </p:sp>
      <p:grpSp>
        <p:nvGrpSpPr>
          <p:cNvPr id="156" name="Group 155">
            <a:extLst>
              <a:ext uri="{FF2B5EF4-FFF2-40B4-BE49-F238E27FC236}">
                <a16:creationId xmlns:a16="http://schemas.microsoft.com/office/drawing/2014/main" id="{80EB3716-F11D-7FA4-12A2-D95218F07EE6}"/>
              </a:ext>
            </a:extLst>
          </p:cNvPr>
          <p:cNvGrpSpPr/>
          <p:nvPr/>
        </p:nvGrpSpPr>
        <p:grpSpPr>
          <a:xfrm>
            <a:off x="3987881" y="4682459"/>
            <a:ext cx="7982213" cy="1440160"/>
            <a:chOff x="260332" y="4149081"/>
            <a:chExt cx="7982213" cy="1440160"/>
          </a:xfrm>
        </p:grpSpPr>
        <p:sp>
          <p:nvSpPr>
            <p:cNvPr id="157" name="CasellaDiTesto 17">
              <a:extLst>
                <a:ext uri="{FF2B5EF4-FFF2-40B4-BE49-F238E27FC236}">
                  <a16:creationId xmlns:a16="http://schemas.microsoft.com/office/drawing/2014/main" id="{5AF79675-A618-0DBB-234F-D7CC24CF6E82}"/>
                </a:ext>
              </a:extLst>
            </p:cNvPr>
            <p:cNvSpPr txBox="1"/>
            <p:nvPr/>
          </p:nvSpPr>
          <p:spPr>
            <a:xfrm>
              <a:off x="323528" y="4973106"/>
              <a:ext cx="7764113" cy="369332"/>
            </a:xfrm>
            <a:prstGeom prst="rect">
              <a:avLst/>
            </a:prstGeom>
            <a:noFill/>
          </p:spPr>
          <p:txBody>
            <a:bodyPr wrap="none" rtlCol="0">
              <a:spAutoFit/>
            </a:bodyPr>
            <a:lstStyle/>
            <a:p>
              <a:r>
                <a:rPr lang="en-GB" dirty="0">
                  <a:solidFill>
                    <a:srgbClr val="FF0000"/>
                  </a:solidFill>
                </a:rPr>
                <a:t>Immediately used in many experiments, both at accelerators and for cosmic rays.</a:t>
              </a:r>
            </a:p>
          </p:txBody>
        </p:sp>
        <p:sp>
          <p:nvSpPr>
            <p:cNvPr id="158" name="CasellaDiTesto 4">
              <a:extLst>
                <a:ext uri="{FF2B5EF4-FFF2-40B4-BE49-F238E27FC236}">
                  <a16:creationId xmlns:a16="http://schemas.microsoft.com/office/drawing/2014/main" id="{A914311B-D5AC-1243-249A-17E248899F6B}"/>
                </a:ext>
              </a:extLst>
            </p:cNvPr>
            <p:cNvSpPr txBox="1"/>
            <p:nvPr/>
          </p:nvSpPr>
          <p:spPr>
            <a:xfrm>
              <a:off x="831671" y="4293096"/>
              <a:ext cx="6683048" cy="369332"/>
            </a:xfrm>
            <a:prstGeom prst="rect">
              <a:avLst/>
            </a:prstGeom>
            <a:noFill/>
          </p:spPr>
          <p:txBody>
            <a:bodyPr wrap="none" rtlCol="0">
              <a:spAutoFit/>
            </a:bodyPr>
            <a:lstStyle/>
            <a:p>
              <a:r>
                <a:rPr lang="it-IT" b="1" dirty="0">
                  <a:solidFill>
                    <a:srgbClr val="FF0000"/>
                  </a:solidFill>
                </a:rPr>
                <a:t>Made planar </a:t>
              </a:r>
              <a:r>
                <a:rPr lang="it-IT" b="1" dirty="0" err="1">
                  <a:solidFill>
                    <a:srgbClr val="FF0000"/>
                  </a:solidFill>
                </a:rPr>
                <a:t>gaseous</a:t>
              </a:r>
              <a:r>
                <a:rPr lang="it-IT" b="1" dirty="0">
                  <a:solidFill>
                    <a:srgbClr val="FF0000"/>
                  </a:solidFill>
                </a:rPr>
                <a:t> detectors </a:t>
              </a:r>
              <a:r>
                <a:rPr lang="it-IT" b="1" dirty="0" err="1">
                  <a:solidFill>
                    <a:srgbClr val="FF0000"/>
                  </a:solidFill>
                </a:rPr>
                <a:t>very</a:t>
              </a:r>
              <a:r>
                <a:rPr lang="it-IT" b="1" dirty="0">
                  <a:solidFill>
                    <a:srgbClr val="FF0000"/>
                  </a:solidFill>
                </a:rPr>
                <a:t> «</a:t>
              </a:r>
              <a:r>
                <a:rPr lang="it-IT" b="1" dirty="0" err="1">
                  <a:solidFill>
                    <a:srgbClr val="FF0000"/>
                  </a:solidFill>
                </a:rPr>
                <a:t>democratic</a:t>
              </a:r>
              <a:r>
                <a:rPr lang="it-IT" b="1" dirty="0">
                  <a:solidFill>
                    <a:srgbClr val="FF0000"/>
                  </a:solidFill>
                </a:rPr>
                <a:t>», i.e. easy to build</a:t>
              </a:r>
            </a:p>
          </p:txBody>
        </p:sp>
        <p:sp>
          <p:nvSpPr>
            <p:cNvPr id="159" name="Freccia in giù 9">
              <a:extLst>
                <a:ext uri="{FF2B5EF4-FFF2-40B4-BE49-F238E27FC236}">
                  <a16:creationId xmlns:a16="http://schemas.microsoft.com/office/drawing/2014/main" id="{E122151D-A19A-0823-6096-21D062021F38}"/>
                </a:ext>
              </a:extLst>
            </p:cNvPr>
            <p:cNvSpPr/>
            <p:nvPr/>
          </p:nvSpPr>
          <p:spPr>
            <a:xfrm>
              <a:off x="3824473" y="4744772"/>
              <a:ext cx="576064" cy="2880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0" name="Rettangolo 13">
              <a:extLst>
                <a:ext uri="{FF2B5EF4-FFF2-40B4-BE49-F238E27FC236}">
                  <a16:creationId xmlns:a16="http://schemas.microsoft.com/office/drawing/2014/main" id="{F7284390-6679-FBD9-53B2-B61FDD163B05}"/>
                </a:ext>
              </a:extLst>
            </p:cNvPr>
            <p:cNvSpPr/>
            <p:nvPr/>
          </p:nvSpPr>
          <p:spPr>
            <a:xfrm>
              <a:off x="260332" y="4149081"/>
              <a:ext cx="7982213" cy="144016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1867985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4072916" y="5951870"/>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14</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464404" y="225061"/>
            <a:ext cx="6926996" cy="1661993"/>
          </a:xfrm>
        </p:spPr>
        <p:txBody>
          <a:bodyPr/>
          <a:lstStyle/>
          <a:p>
            <a:r>
              <a:rPr lang="en-US" dirty="0"/>
              <a:t>Resistive Plate Chambers</a:t>
            </a:r>
          </a:p>
        </p:txBody>
      </p:sp>
      <p:sp>
        <p:nvSpPr>
          <p:cNvPr id="16" name="object 16">
            <a:extLst>
              <a:ext uri="{FF2B5EF4-FFF2-40B4-BE49-F238E27FC236}">
                <a16:creationId xmlns:a16="http://schemas.microsoft.com/office/drawing/2014/main" id="{DBD35AE9-1B50-99AF-95F2-7FC55923FA08}"/>
              </a:ext>
            </a:extLst>
          </p:cNvPr>
          <p:cNvSpPr txBox="1"/>
          <p:nvPr/>
        </p:nvSpPr>
        <p:spPr>
          <a:xfrm>
            <a:off x="26924" y="759963"/>
            <a:ext cx="11403076" cy="3145092"/>
          </a:xfrm>
          <a:prstGeom prst="rect">
            <a:avLst/>
          </a:prstGeom>
        </p:spPr>
        <p:txBody>
          <a:bodyPr vert="horz" wrap="square" lIns="0" tIns="13335" rIns="0" bIns="0" rtlCol="0">
            <a:spAutoFit/>
          </a:bodyPr>
          <a:lstStyle/>
          <a:p>
            <a:pPr marL="50800">
              <a:lnSpc>
                <a:spcPct val="100000"/>
              </a:lnSpc>
              <a:spcBef>
                <a:spcPts val="105"/>
              </a:spcBef>
            </a:pPr>
            <a:r>
              <a:rPr sz="2000" u="sng" dirty="0">
                <a:solidFill>
                  <a:srgbClr val="00329E"/>
                </a:solidFill>
                <a:uFill>
                  <a:solidFill>
                    <a:srgbClr val="000000"/>
                  </a:solidFill>
                </a:uFill>
                <a:cs typeface="Times New Roman"/>
              </a:rPr>
              <a:t>Originally</a:t>
            </a:r>
            <a:r>
              <a:rPr sz="2000" u="sng" spc="-80" dirty="0">
                <a:solidFill>
                  <a:srgbClr val="00329E"/>
                </a:solidFill>
                <a:uFill>
                  <a:solidFill>
                    <a:srgbClr val="000000"/>
                  </a:solidFill>
                </a:uFill>
                <a:cs typeface="Times New Roman"/>
              </a:rPr>
              <a:t> </a:t>
            </a:r>
            <a:r>
              <a:rPr sz="2000" u="sng" dirty="0">
                <a:solidFill>
                  <a:srgbClr val="00329E"/>
                </a:solidFill>
                <a:uFill>
                  <a:solidFill>
                    <a:srgbClr val="000000"/>
                  </a:solidFill>
                </a:uFill>
                <a:cs typeface="Times New Roman"/>
              </a:rPr>
              <a:t>RPC</a:t>
            </a:r>
            <a:r>
              <a:rPr sz="2000" u="sng" spc="-35" dirty="0">
                <a:solidFill>
                  <a:srgbClr val="00329E"/>
                </a:solidFill>
                <a:uFill>
                  <a:solidFill>
                    <a:srgbClr val="000000"/>
                  </a:solidFill>
                </a:uFill>
                <a:cs typeface="Times New Roman"/>
              </a:rPr>
              <a:t> </a:t>
            </a:r>
            <a:r>
              <a:rPr sz="2000" u="sng" dirty="0">
                <a:solidFill>
                  <a:srgbClr val="00329E"/>
                </a:solidFill>
                <a:uFill>
                  <a:solidFill>
                    <a:srgbClr val="000000"/>
                  </a:solidFill>
                </a:uFill>
                <a:cs typeface="Times New Roman"/>
              </a:rPr>
              <a:t>were</a:t>
            </a:r>
            <a:r>
              <a:rPr sz="2000" u="sng" spc="-40" dirty="0">
                <a:solidFill>
                  <a:srgbClr val="00329E"/>
                </a:solidFill>
                <a:uFill>
                  <a:solidFill>
                    <a:srgbClr val="000000"/>
                  </a:solidFill>
                </a:uFill>
                <a:cs typeface="Times New Roman"/>
              </a:rPr>
              <a:t> </a:t>
            </a:r>
            <a:r>
              <a:rPr sz="2000" u="sng" dirty="0">
                <a:solidFill>
                  <a:srgbClr val="00329E"/>
                </a:solidFill>
                <a:uFill>
                  <a:solidFill>
                    <a:srgbClr val="000000"/>
                  </a:solidFill>
                </a:uFill>
                <a:cs typeface="Times New Roman"/>
              </a:rPr>
              <a:t>operated</a:t>
            </a:r>
            <a:r>
              <a:rPr sz="2000" u="sng" spc="-55" dirty="0">
                <a:solidFill>
                  <a:srgbClr val="00329E"/>
                </a:solidFill>
                <a:uFill>
                  <a:solidFill>
                    <a:srgbClr val="000000"/>
                  </a:solidFill>
                </a:uFill>
                <a:cs typeface="Times New Roman"/>
              </a:rPr>
              <a:t> </a:t>
            </a:r>
            <a:r>
              <a:rPr sz="2000" u="sng" dirty="0">
                <a:solidFill>
                  <a:srgbClr val="00329E"/>
                </a:solidFill>
                <a:uFill>
                  <a:solidFill>
                    <a:srgbClr val="000000"/>
                  </a:solidFill>
                </a:uFill>
                <a:cs typeface="Times New Roman"/>
              </a:rPr>
              <a:t>in</a:t>
            </a:r>
            <a:r>
              <a:rPr sz="2000" u="sng" spc="-45" dirty="0">
                <a:solidFill>
                  <a:srgbClr val="00329E"/>
                </a:solidFill>
                <a:uFill>
                  <a:solidFill>
                    <a:srgbClr val="000000"/>
                  </a:solidFill>
                </a:uFill>
                <a:cs typeface="Times New Roman"/>
              </a:rPr>
              <a:t> </a:t>
            </a:r>
            <a:r>
              <a:rPr sz="2000" i="1" u="sng" dirty="0">
                <a:solidFill>
                  <a:srgbClr val="00329E"/>
                </a:solidFill>
                <a:uFill>
                  <a:solidFill>
                    <a:srgbClr val="000000"/>
                  </a:solidFill>
                </a:uFill>
                <a:cs typeface="Times New Roman"/>
              </a:rPr>
              <a:t>Streamer</a:t>
            </a:r>
            <a:r>
              <a:rPr sz="2000" i="1" u="sng" spc="-65" dirty="0">
                <a:solidFill>
                  <a:srgbClr val="00329E"/>
                </a:solidFill>
                <a:uFill>
                  <a:solidFill>
                    <a:srgbClr val="000000"/>
                  </a:solidFill>
                </a:uFill>
                <a:cs typeface="Times New Roman"/>
              </a:rPr>
              <a:t> </a:t>
            </a:r>
            <a:r>
              <a:rPr sz="2000" i="1" u="sng" spc="-10" dirty="0">
                <a:solidFill>
                  <a:srgbClr val="00329E"/>
                </a:solidFill>
                <a:uFill>
                  <a:solidFill>
                    <a:srgbClr val="000000"/>
                  </a:solidFill>
                </a:uFill>
                <a:cs typeface="Times New Roman"/>
              </a:rPr>
              <a:t>mode</a:t>
            </a:r>
            <a:r>
              <a:rPr sz="2000" u="sng" spc="-10" dirty="0">
                <a:solidFill>
                  <a:srgbClr val="00329E"/>
                </a:solidFill>
                <a:uFill>
                  <a:solidFill>
                    <a:srgbClr val="000000"/>
                  </a:solidFill>
                </a:uFill>
                <a:cs typeface="Times New Roman"/>
              </a:rPr>
              <a:t>:</a:t>
            </a:r>
            <a:endParaRPr sz="2000" dirty="0">
              <a:solidFill>
                <a:srgbClr val="00329E"/>
              </a:solidFill>
              <a:cs typeface="Times New Roman"/>
            </a:endParaRPr>
          </a:p>
          <a:p>
            <a:pPr marL="231775" indent="-184150">
              <a:lnSpc>
                <a:spcPct val="100000"/>
              </a:lnSpc>
              <a:spcBef>
                <a:spcPts val="5"/>
              </a:spcBef>
              <a:buSzPct val="94444"/>
              <a:buFont typeface="Wingdings"/>
              <a:buChar char=""/>
              <a:tabLst>
                <a:tab pos="231775" algn="l"/>
              </a:tabLst>
            </a:pPr>
            <a:r>
              <a:rPr sz="1800" spc="-30" dirty="0">
                <a:cs typeface="Times New Roman"/>
              </a:rPr>
              <a:t>Ar-</a:t>
            </a:r>
            <a:r>
              <a:rPr sz="1800" dirty="0">
                <a:cs typeface="Times New Roman"/>
              </a:rPr>
              <a:t>based</a:t>
            </a:r>
            <a:r>
              <a:rPr sz="1800" spc="-30" dirty="0">
                <a:cs typeface="Times New Roman"/>
              </a:rPr>
              <a:t> </a:t>
            </a:r>
            <a:r>
              <a:rPr sz="1800" spc="-10" dirty="0">
                <a:cs typeface="Times New Roman"/>
              </a:rPr>
              <a:t>mixture</a:t>
            </a:r>
            <a:endParaRPr sz="1800" dirty="0">
              <a:cs typeface="Times New Roman"/>
            </a:endParaRPr>
          </a:p>
          <a:p>
            <a:pPr marL="231775" indent="-184150">
              <a:lnSpc>
                <a:spcPct val="100000"/>
              </a:lnSpc>
              <a:buSzPct val="94444"/>
              <a:buFont typeface="Wingdings"/>
              <a:buChar char=""/>
              <a:tabLst>
                <a:tab pos="231775" algn="l"/>
              </a:tabLst>
            </a:pPr>
            <a:r>
              <a:rPr sz="1800" dirty="0">
                <a:cs typeface="Times New Roman"/>
              </a:rPr>
              <a:t>Higher</a:t>
            </a:r>
            <a:r>
              <a:rPr sz="1800" spc="-40" dirty="0">
                <a:cs typeface="Times New Roman"/>
              </a:rPr>
              <a:t> </a:t>
            </a:r>
            <a:r>
              <a:rPr sz="1800" dirty="0">
                <a:cs typeface="Times New Roman"/>
              </a:rPr>
              <a:t>signal</a:t>
            </a:r>
            <a:r>
              <a:rPr sz="1800" spc="-20" dirty="0">
                <a:cs typeface="Times New Roman"/>
              </a:rPr>
              <a:t> </a:t>
            </a:r>
            <a:r>
              <a:rPr sz="1800" dirty="0">
                <a:cs typeface="Times New Roman"/>
              </a:rPr>
              <a:t>(100</a:t>
            </a:r>
            <a:r>
              <a:rPr sz="1800" spc="-10" dirty="0">
                <a:cs typeface="Times New Roman"/>
              </a:rPr>
              <a:t> </a:t>
            </a:r>
            <a:r>
              <a:rPr sz="1800" dirty="0">
                <a:cs typeface="Times New Roman"/>
              </a:rPr>
              <a:t>pC)</a:t>
            </a:r>
            <a:r>
              <a:rPr sz="1800" spc="-30" dirty="0">
                <a:cs typeface="Times New Roman"/>
              </a:rPr>
              <a:t> </a:t>
            </a:r>
            <a:r>
              <a:rPr sz="1800" dirty="0">
                <a:cs typeface="Times New Roman"/>
              </a:rPr>
              <a:t>but</a:t>
            </a:r>
            <a:r>
              <a:rPr sz="1800" spc="-20" dirty="0">
                <a:cs typeface="Times New Roman"/>
              </a:rPr>
              <a:t> </a:t>
            </a:r>
            <a:r>
              <a:rPr sz="1800" dirty="0">
                <a:cs typeface="Times New Roman"/>
              </a:rPr>
              <a:t>also</a:t>
            </a:r>
            <a:r>
              <a:rPr sz="1800" spc="-25" dirty="0">
                <a:cs typeface="Times New Roman"/>
              </a:rPr>
              <a:t> </a:t>
            </a:r>
            <a:r>
              <a:rPr sz="1800" dirty="0">
                <a:cs typeface="Times New Roman"/>
              </a:rPr>
              <a:t>high</a:t>
            </a:r>
            <a:r>
              <a:rPr sz="1800" spc="-15" dirty="0">
                <a:cs typeface="Times New Roman"/>
              </a:rPr>
              <a:t> </a:t>
            </a:r>
            <a:r>
              <a:rPr sz="1800" dirty="0">
                <a:cs typeface="Times New Roman"/>
              </a:rPr>
              <a:t>current</a:t>
            </a:r>
            <a:r>
              <a:rPr sz="1800" spc="-30" dirty="0">
                <a:cs typeface="Times New Roman"/>
              </a:rPr>
              <a:t> </a:t>
            </a:r>
            <a:r>
              <a:rPr sz="1800" dirty="0">
                <a:cs typeface="Times New Roman"/>
              </a:rPr>
              <a:t>in</a:t>
            </a:r>
            <a:r>
              <a:rPr sz="1800" spc="-25" dirty="0">
                <a:cs typeface="Times New Roman"/>
              </a:rPr>
              <a:t> </a:t>
            </a:r>
            <a:r>
              <a:rPr sz="1800" dirty="0">
                <a:cs typeface="Times New Roman"/>
              </a:rPr>
              <a:t>the</a:t>
            </a:r>
            <a:r>
              <a:rPr sz="1800" spc="-20" dirty="0">
                <a:cs typeface="Times New Roman"/>
              </a:rPr>
              <a:t> </a:t>
            </a:r>
            <a:r>
              <a:rPr sz="1800" spc="-10" dirty="0">
                <a:cs typeface="Times New Roman"/>
              </a:rPr>
              <a:t>detector</a:t>
            </a:r>
            <a:endParaRPr sz="1800" dirty="0">
              <a:cs typeface="Times New Roman"/>
            </a:endParaRPr>
          </a:p>
          <a:p>
            <a:pPr marL="231775" indent="-184150">
              <a:lnSpc>
                <a:spcPts val="2155"/>
              </a:lnSpc>
              <a:buSzPct val="94444"/>
              <a:buFont typeface="Wingdings"/>
              <a:buChar char=""/>
              <a:tabLst>
                <a:tab pos="231775" algn="l"/>
              </a:tabLst>
            </a:pPr>
            <a:r>
              <a:rPr sz="1800" spc="-35" dirty="0">
                <a:cs typeface="Times New Roman"/>
              </a:rPr>
              <a:t>Voltage</a:t>
            </a:r>
            <a:r>
              <a:rPr sz="1800" spc="-45" dirty="0">
                <a:cs typeface="Times New Roman"/>
              </a:rPr>
              <a:t> </a:t>
            </a:r>
            <a:r>
              <a:rPr sz="1800" dirty="0">
                <a:cs typeface="Times New Roman"/>
              </a:rPr>
              <a:t>drop</a:t>
            </a:r>
            <a:r>
              <a:rPr sz="1800" spc="-10" dirty="0">
                <a:cs typeface="Times New Roman"/>
              </a:rPr>
              <a:t> </a:t>
            </a:r>
            <a:r>
              <a:rPr sz="1800" dirty="0">
                <a:cs typeface="Times New Roman"/>
              </a:rPr>
              <a:t>at</a:t>
            </a:r>
            <a:r>
              <a:rPr sz="1800" spc="-30" dirty="0">
                <a:cs typeface="Times New Roman"/>
              </a:rPr>
              <a:t> </a:t>
            </a:r>
            <a:r>
              <a:rPr sz="1800" dirty="0">
                <a:cs typeface="Times New Roman"/>
              </a:rPr>
              <a:t>high</a:t>
            </a:r>
            <a:r>
              <a:rPr sz="1800" spc="-10" dirty="0">
                <a:cs typeface="Times New Roman"/>
              </a:rPr>
              <a:t> </a:t>
            </a:r>
            <a:r>
              <a:rPr sz="1800" dirty="0">
                <a:cs typeface="Times New Roman"/>
              </a:rPr>
              <a:t>particle</a:t>
            </a:r>
            <a:r>
              <a:rPr sz="1800" spc="-45" dirty="0">
                <a:cs typeface="Times New Roman"/>
              </a:rPr>
              <a:t> </a:t>
            </a:r>
            <a:r>
              <a:rPr sz="1800" dirty="0">
                <a:cs typeface="Times New Roman"/>
              </a:rPr>
              <a:t>rate</a:t>
            </a:r>
            <a:r>
              <a:rPr sz="1800" spc="-20" dirty="0">
                <a:cs typeface="Times New Roman"/>
              </a:rPr>
              <a:t> </a:t>
            </a:r>
            <a:r>
              <a:rPr sz="1800" dirty="0">
                <a:cs typeface="Wingdings"/>
              </a:rPr>
              <a:t></a:t>
            </a:r>
            <a:r>
              <a:rPr sz="1800" spc="-25" dirty="0">
                <a:cs typeface="Times New Roman"/>
              </a:rPr>
              <a:t> </a:t>
            </a:r>
            <a:r>
              <a:rPr sz="1800" dirty="0">
                <a:cs typeface="Times New Roman"/>
              </a:rPr>
              <a:t>loss</a:t>
            </a:r>
            <a:r>
              <a:rPr sz="1800" spc="-15" dirty="0">
                <a:cs typeface="Times New Roman"/>
              </a:rPr>
              <a:t> </a:t>
            </a:r>
            <a:r>
              <a:rPr sz="1800" dirty="0">
                <a:cs typeface="Times New Roman"/>
              </a:rPr>
              <a:t>of</a:t>
            </a:r>
            <a:r>
              <a:rPr sz="1800" spc="-25" dirty="0">
                <a:cs typeface="Times New Roman"/>
              </a:rPr>
              <a:t> </a:t>
            </a:r>
            <a:r>
              <a:rPr sz="1800" spc="-10" dirty="0">
                <a:cs typeface="Times New Roman"/>
              </a:rPr>
              <a:t>efficiency</a:t>
            </a:r>
            <a:endParaRPr sz="1800" dirty="0">
              <a:cs typeface="Times New Roman"/>
            </a:endParaRPr>
          </a:p>
          <a:p>
            <a:pPr marL="50800">
              <a:lnSpc>
                <a:spcPct val="100000"/>
              </a:lnSpc>
              <a:spcBef>
                <a:spcPts val="1200"/>
              </a:spcBef>
            </a:pPr>
            <a:r>
              <a:rPr sz="2000" u="sng" dirty="0">
                <a:solidFill>
                  <a:srgbClr val="00329E"/>
                </a:solidFill>
                <a:uFill>
                  <a:solidFill>
                    <a:srgbClr val="000000"/>
                  </a:solidFill>
                </a:uFill>
                <a:cs typeface="Times New Roman"/>
              </a:rPr>
              <a:t>Operation</a:t>
            </a:r>
            <a:r>
              <a:rPr sz="2000" u="sng" spc="-65" dirty="0">
                <a:solidFill>
                  <a:srgbClr val="00329E"/>
                </a:solidFill>
                <a:uFill>
                  <a:solidFill>
                    <a:srgbClr val="000000"/>
                  </a:solidFill>
                </a:uFill>
                <a:cs typeface="Times New Roman"/>
              </a:rPr>
              <a:t> </a:t>
            </a:r>
            <a:r>
              <a:rPr sz="2000" u="sng" dirty="0">
                <a:solidFill>
                  <a:srgbClr val="00329E"/>
                </a:solidFill>
                <a:uFill>
                  <a:solidFill>
                    <a:srgbClr val="000000"/>
                  </a:solidFill>
                </a:uFill>
                <a:cs typeface="Times New Roman"/>
              </a:rPr>
              <a:t>with</a:t>
            </a:r>
            <a:r>
              <a:rPr sz="2000" u="sng" spc="-15" dirty="0">
                <a:solidFill>
                  <a:srgbClr val="00329E"/>
                </a:solidFill>
                <a:uFill>
                  <a:solidFill>
                    <a:srgbClr val="000000"/>
                  </a:solidFill>
                </a:uFill>
                <a:cs typeface="Times New Roman"/>
              </a:rPr>
              <a:t> </a:t>
            </a:r>
            <a:r>
              <a:rPr sz="2000" u="sng" dirty="0">
                <a:solidFill>
                  <a:srgbClr val="00329E"/>
                </a:solidFill>
                <a:uFill>
                  <a:solidFill>
                    <a:srgbClr val="000000"/>
                  </a:solidFill>
                </a:uFill>
                <a:cs typeface="Times New Roman"/>
              </a:rPr>
              <a:t>high</a:t>
            </a:r>
            <a:r>
              <a:rPr sz="2000" u="sng" spc="-40" dirty="0">
                <a:solidFill>
                  <a:srgbClr val="00329E"/>
                </a:solidFill>
                <a:uFill>
                  <a:solidFill>
                    <a:srgbClr val="000000"/>
                  </a:solidFill>
                </a:uFill>
                <a:cs typeface="Times New Roman"/>
              </a:rPr>
              <a:t> </a:t>
            </a:r>
            <a:r>
              <a:rPr sz="2000" u="sng" dirty="0">
                <a:solidFill>
                  <a:srgbClr val="00329E"/>
                </a:solidFill>
                <a:uFill>
                  <a:solidFill>
                    <a:srgbClr val="000000"/>
                  </a:solidFill>
                </a:uFill>
                <a:cs typeface="Times New Roman"/>
              </a:rPr>
              <a:t>particle</a:t>
            </a:r>
            <a:r>
              <a:rPr sz="2000" u="sng" spc="-35" dirty="0">
                <a:solidFill>
                  <a:srgbClr val="00329E"/>
                </a:solidFill>
                <a:uFill>
                  <a:solidFill>
                    <a:srgbClr val="000000"/>
                  </a:solidFill>
                </a:uFill>
                <a:cs typeface="Times New Roman"/>
              </a:rPr>
              <a:t> </a:t>
            </a:r>
            <a:r>
              <a:rPr sz="2000" u="sng" dirty="0">
                <a:solidFill>
                  <a:srgbClr val="00329E"/>
                </a:solidFill>
                <a:uFill>
                  <a:solidFill>
                    <a:srgbClr val="000000"/>
                  </a:solidFill>
                </a:uFill>
                <a:cs typeface="Times New Roman"/>
              </a:rPr>
              <a:t>rate</a:t>
            </a:r>
            <a:r>
              <a:rPr sz="2000" u="sng" spc="-20" dirty="0">
                <a:solidFill>
                  <a:srgbClr val="00329E"/>
                </a:solidFill>
                <a:uFill>
                  <a:solidFill>
                    <a:srgbClr val="000000"/>
                  </a:solidFill>
                </a:uFill>
                <a:cs typeface="Times New Roman"/>
              </a:rPr>
              <a:t> </a:t>
            </a:r>
            <a:r>
              <a:rPr sz="2000" u="sng" dirty="0">
                <a:solidFill>
                  <a:srgbClr val="00329E"/>
                </a:solidFill>
                <a:uFill>
                  <a:solidFill>
                    <a:srgbClr val="000000"/>
                  </a:solidFill>
                </a:uFill>
                <a:cs typeface="Times New Roman"/>
              </a:rPr>
              <a:t>possible</a:t>
            </a:r>
            <a:r>
              <a:rPr sz="2000" u="sng" spc="-60" dirty="0">
                <a:solidFill>
                  <a:srgbClr val="00329E"/>
                </a:solidFill>
                <a:uFill>
                  <a:solidFill>
                    <a:srgbClr val="000000"/>
                  </a:solidFill>
                </a:uFill>
                <a:cs typeface="Times New Roman"/>
              </a:rPr>
              <a:t> </a:t>
            </a:r>
            <a:r>
              <a:rPr sz="2000" u="sng" dirty="0">
                <a:solidFill>
                  <a:srgbClr val="00329E"/>
                </a:solidFill>
                <a:uFill>
                  <a:solidFill>
                    <a:srgbClr val="000000"/>
                  </a:solidFill>
                </a:uFill>
                <a:cs typeface="Times New Roman"/>
              </a:rPr>
              <a:t>in</a:t>
            </a:r>
            <a:r>
              <a:rPr sz="2000" u="sng" spc="-15" dirty="0">
                <a:solidFill>
                  <a:srgbClr val="00329E"/>
                </a:solidFill>
                <a:uFill>
                  <a:solidFill>
                    <a:srgbClr val="000000"/>
                  </a:solidFill>
                </a:uFill>
                <a:cs typeface="Times New Roman"/>
              </a:rPr>
              <a:t> </a:t>
            </a:r>
            <a:r>
              <a:rPr sz="2000" i="1" u="sng" spc="-10" dirty="0">
                <a:solidFill>
                  <a:srgbClr val="00329E"/>
                </a:solidFill>
                <a:uFill>
                  <a:solidFill>
                    <a:srgbClr val="000000"/>
                  </a:solidFill>
                </a:uFill>
                <a:cs typeface="Times New Roman"/>
              </a:rPr>
              <a:t>Avalanche</a:t>
            </a:r>
            <a:r>
              <a:rPr sz="2000" i="1" u="sng" spc="-60" dirty="0">
                <a:solidFill>
                  <a:srgbClr val="00329E"/>
                </a:solidFill>
                <a:uFill>
                  <a:solidFill>
                    <a:srgbClr val="000000"/>
                  </a:solidFill>
                </a:uFill>
                <a:cs typeface="Times New Roman"/>
              </a:rPr>
              <a:t> </a:t>
            </a:r>
            <a:r>
              <a:rPr sz="2000" i="1" u="sng" spc="-10" dirty="0">
                <a:solidFill>
                  <a:srgbClr val="00329E"/>
                </a:solidFill>
                <a:uFill>
                  <a:solidFill>
                    <a:srgbClr val="000000"/>
                  </a:solidFill>
                </a:uFill>
                <a:cs typeface="Times New Roman"/>
              </a:rPr>
              <a:t>mode</a:t>
            </a:r>
            <a:r>
              <a:rPr sz="2000" u="sng" spc="-10" dirty="0">
                <a:uFill>
                  <a:solidFill>
                    <a:srgbClr val="000000"/>
                  </a:solidFill>
                </a:uFill>
                <a:cs typeface="Times New Roman"/>
              </a:rPr>
              <a:t>:</a:t>
            </a:r>
            <a:endParaRPr sz="2000" dirty="0">
              <a:cs typeface="Times New Roman"/>
            </a:endParaRPr>
          </a:p>
          <a:p>
            <a:pPr marL="231775" indent="-184150">
              <a:lnSpc>
                <a:spcPct val="100000"/>
              </a:lnSpc>
              <a:spcBef>
                <a:spcPts val="10"/>
              </a:spcBef>
              <a:buSzPct val="94444"/>
              <a:buFont typeface="Wingdings"/>
              <a:buChar char=""/>
              <a:tabLst>
                <a:tab pos="231775" algn="l"/>
              </a:tabLst>
            </a:pPr>
            <a:r>
              <a:rPr sz="1800" spc="-10" dirty="0">
                <a:cs typeface="Times New Roman"/>
              </a:rPr>
              <a:t>Freon-</a:t>
            </a:r>
            <a:r>
              <a:rPr sz="1800" dirty="0">
                <a:cs typeface="Times New Roman"/>
              </a:rPr>
              <a:t>based</a:t>
            </a:r>
            <a:r>
              <a:rPr sz="1800" spc="-35" dirty="0">
                <a:cs typeface="Times New Roman"/>
              </a:rPr>
              <a:t> </a:t>
            </a:r>
            <a:r>
              <a:rPr sz="1800" spc="-10" dirty="0">
                <a:cs typeface="Times New Roman"/>
              </a:rPr>
              <a:t>mixture</a:t>
            </a:r>
            <a:endParaRPr sz="1800" dirty="0">
              <a:cs typeface="Times New Roman"/>
            </a:endParaRPr>
          </a:p>
          <a:p>
            <a:pPr marL="231775" indent="-184150">
              <a:lnSpc>
                <a:spcPct val="100000"/>
              </a:lnSpc>
              <a:buSzPct val="94444"/>
              <a:buFont typeface="Wingdings"/>
              <a:buChar char=""/>
              <a:tabLst>
                <a:tab pos="231775" algn="l"/>
              </a:tabLst>
            </a:pPr>
            <a:r>
              <a:rPr sz="1800" dirty="0">
                <a:cs typeface="Times New Roman"/>
              </a:rPr>
              <a:t>lower</a:t>
            </a:r>
            <a:r>
              <a:rPr sz="1800" spc="-40" dirty="0">
                <a:cs typeface="Times New Roman"/>
              </a:rPr>
              <a:t> </a:t>
            </a:r>
            <a:r>
              <a:rPr sz="1800" dirty="0">
                <a:cs typeface="Times New Roman"/>
              </a:rPr>
              <a:t>signal</a:t>
            </a:r>
            <a:r>
              <a:rPr sz="1800" spc="-25" dirty="0">
                <a:cs typeface="Times New Roman"/>
              </a:rPr>
              <a:t> </a:t>
            </a:r>
            <a:r>
              <a:rPr sz="1800" dirty="0">
                <a:cs typeface="Times New Roman"/>
              </a:rPr>
              <a:t>(</a:t>
            </a:r>
            <a:r>
              <a:rPr lang="en-US" sz="1800" dirty="0">
                <a:cs typeface="Symbol"/>
              </a:rPr>
              <a:t>~ </a:t>
            </a:r>
            <a:r>
              <a:rPr sz="1800" dirty="0" err="1">
                <a:cs typeface="Times New Roman"/>
              </a:rPr>
              <a:t>pC</a:t>
            </a:r>
            <a:r>
              <a:rPr sz="1800" dirty="0">
                <a:cs typeface="Times New Roman"/>
              </a:rPr>
              <a:t>)</a:t>
            </a:r>
            <a:r>
              <a:rPr sz="1800" spc="-30" dirty="0">
                <a:cs typeface="Times New Roman"/>
              </a:rPr>
              <a:t> </a:t>
            </a:r>
            <a:r>
              <a:rPr sz="1800" dirty="0">
                <a:cs typeface="Times New Roman"/>
              </a:rPr>
              <a:t>but</a:t>
            </a:r>
            <a:r>
              <a:rPr sz="1800" spc="-25" dirty="0">
                <a:cs typeface="Times New Roman"/>
              </a:rPr>
              <a:t> </a:t>
            </a:r>
            <a:r>
              <a:rPr sz="1800" dirty="0">
                <a:cs typeface="Times New Roman"/>
              </a:rPr>
              <a:t>also</a:t>
            </a:r>
            <a:r>
              <a:rPr sz="1800" spc="-15" dirty="0">
                <a:cs typeface="Times New Roman"/>
              </a:rPr>
              <a:t> </a:t>
            </a:r>
            <a:r>
              <a:rPr sz="1800" dirty="0">
                <a:cs typeface="Times New Roman"/>
              </a:rPr>
              <a:t>lower</a:t>
            </a:r>
            <a:r>
              <a:rPr sz="1800" spc="-30" dirty="0">
                <a:cs typeface="Times New Roman"/>
              </a:rPr>
              <a:t> </a:t>
            </a:r>
            <a:r>
              <a:rPr sz="1800" dirty="0">
                <a:cs typeface="Times New Roman"/>
              </a:rPr>
              <a:t>current</a:t>
            </a:r>
            <a:r>
              <a:rPr sz="1800" spc="-35" dirty="0">
                <a:cs typeface="Times New Roman"/>
              </a:rPr>
              <a:t> </a:t>
            </a:r>
            <a:r>
              <a:rPr sz="1800" dirty="0">
                <a:cs typeface="Times New Roman"/>
              </a:rPr>
              <a:t>in</a:t>
            </a:r>
            <a:r>
              <a:rPr sz="1800" spc="-30" dirty="0">
                <a:cs typeface="Times New Roman"/>
              </a:rPr>
              <a:t> </a:t>
            </a:r>
            <a:r>
              <a:rPr sz="1800" dirty="0">
                <a:cs typeface="Times New Roman"/>
              </a:rPr>
              <a:t>the</a:t>
            </a:r>
            <a:r>
              <a:rPr sz="1800" spc="-25" dirty="0">
                <a:cs typeface="Times New Roman"/>
              </a:rPr>
              <a:t> </a:t>
            </a:r>
            <a:r>
              <a:rPr sz="1800" spc="-10" dirty="0">
                <a:cs typeface="Times New Roman"/>
              </a:rPr>
              <a:t>detector</a:t>
            </a:r>
            <a:endParaRPr sz="1800" dirty="0">
              <a:cs typeface="Times New Roman"/>
            </a:endParaRPr>
          </a:p>
          <a:p>
            <a:pPr marL="231775" indent="-184150">
              <a:lnSpc>
                <a:spcPct val="100000"/>
              </a:lnSpc>
              <a:spcBef>
                <a:spcPts val="5"/>
              </a:spcBef>
              <a:buSzPct val="94444"/>
              <a:buFont typeface="Wingdings"/>
              <a:buChar char=""/>
              <a:tabLst>
                <a:tab pos="231775" algn="l"/>
              </a:tabLst>
            </a:pPr>
            <a:r>
              <a:rPr sz="1800" dirty="0">
                <a:cs typeface="Times New Roman"/>
              </a:rPr>
              <a:t>Less</a:t>
            </a:r>
            <a:r>
              <a:rPr sz="1800" spc="-40" dirty="0">
                <a:cs typeface="Times New Roman"/>
              </a:rPr>
              <a:t> </a:t>
            </a:r>
            <a:r>
              <a:rPr sz="1800" dirty="0">
                <a:cs typeface="Times New Roman"/>
              </a:rPr>
              <a:t>important</a:t>
            </a:r>
            <a:r>
              <a:rPr sz="1800" spc="-15" dirty="0">
                <a:cs typeface="Times New Roman"/>
              </a:rPr>
              <a:t> </a:t>
            </a:r>
            <a:r>
              <a:rPr sz="1800" dirty="0">
                <a:cs typeface="Times New Roman"/>
              </a:rPr>
              <a:t>high</a:t>
            </a:r>
            <a:r>
              <a:rPr sz="1800" spc="-10" dirty="0">
                <a:cs typeface="Times New Roman"/>
              </a:rPr>
              <a:t> </a:t>
            </a:r>
            <a:r>
              <a:rPr sz="1800" dirty="0">
                <a:cs typeface="Times New Roman"/>
              </a:rPr>
              <a:t>voltage</a:t>
            </a:r>
            <a:r>
              <a:rPr sz="1800" spc="-25" dirty="0">
                <a:cs typeface="Times New Roman"/>
              </a:rPr>
              <a:t> </a:t>
            </a:r>
            <a:r>
              <a:rPr sz="1800" dirty="0">
                <a:cs typeface="Times New Roman"/>
              </a:rPr>
              <a:t>drop</a:t>
            </a:r>
            <a:r>
              <a:rPr sz="1800" spc="-20" dirty="0">
                <a:cs typeface="Times New Roman"/>
              </a:rPr>
              <a:t> </a:t>
            </a:r>
            <a:r>
              <a:rPr sz="1800" dirty="0">
                <a:cs typeface="Times New Roman"/>
              </a:rPr>
              <a:t>at</a:t>
            </a:r>
            <a:r>
              <a:rPr sz="1800" spc="-15" dirty="0">
                <a:cs typeface="Times New Roman"/>
              </a:rPr>
              <a:t> </a:t>
            </a:r>
            <a:r>
              <a:rPr sz="1800" dirty="0">
                <a:cs typeface="Times New Roman"/>
              </a:rPr>
              <a:t>high</a:t>
            </a:r>
            <a:r>
              <a:rPr sz="1800" spc="-25" dirty="0">
                <a:cs typeface="Times New Roman"/>
              </a:rPr>
              <a:t> </a:t>
            </a:r>
            <a:r>
              <a:rPr sz="1800" dirty="0">
                <a:cs typeface="Times New Roman"/>
              </a:rPr>
              <a:t>particle</a:t>
            </a:r>
            <a:r>
              <a:rPr sz="1800" spc="-25" dirty="0">
                <a:cs typeface="Times New Roman"/>
              </a:rPr>
              <a:t> </a:t>
            </a:r>
            <a:r>
              <a:rPr sz="1800" dirty="0">
                <a:cs typeface="Times New Roman"/>
              </a:rPr>
              <a:t>rate</a:t>
            </a:r>
            <a:endParaRPr sz="1950" baseline="25641" dirty="0">
              <a:cs typeface="Times New Roman"/>
            </a:endParaRPr>
          </a:p>
          <a:p>
            <a:pPr>
              <a:lnSpc>
                <a:spcPct val="100000"/>
              </a:lnSpc>
            </a:pPr>
            <a:endParaRPr sz="1800" dirty="0">
              <a:latin typeface="Times New Roman"/>
              <a:cs typeface="Times New Roman"/>
            </a:endParaRPr>
          </a:p>
          <a:p>
            <a:pPr>
              <a:lnSpc>
                <a:spcPct val="100000"/>
              </a:lnSpc>
              <a:spcBef>
                <a:spcPts val="1100"/>
              </a:spcBef>
            </a:pPr>
            <a:endParaRPr sz="1800" dirty="0">
              <a:latin typeface="Times New Roman"/>
              <a:cs typeface="Times New Roman"/>
            </a:endParaRPr>
          </a:p>
        </p:txBody>
      </p:sp>
      <p:sp>
        <p:nvSpPr>
          <p:cNvPr id="23" name="TextBox 22">
            <a:extLst>
              <a:ext uri="{FF2B5EF4-FFF2-40B4-BE49-F238E27FC236}">
                <a16:creationId xmlns:a16="http://schemas.microsoft.com/office/drawing/2014/main" id="{D35B7791-704B-FFE7-57F4-32B189366DF9}"/>
              </a:ext>
            </a:extLst>
          </p:cNvPr>
          <p:cNvSpPr txBox="1"/>
          <p:nvPr/>
        </p:nvSpPr>
        <p:spPr>
          <a:xfrm>
            <a:off x="6553200" y="1224156"/>
            <a:ext cx="6136394" cy="369332"/>
          </a:xfrm>
          <a:prstGeom prst="rect">
            <a:avLst/>
          </a:prstGeom>
          <a:noFill/>
        </p:spPr>
        <p:txBody>
          <a:bodyPr wrap="square">
            <a:spAutoFit/>
          </a:bodyPr>
          <a:lstStyle/>
          <a:p>
            <a:r>
              <a:rPr lang="en-US" sz="1600" dirty="0">
                <a:latin typeface="Wingdings"/>
                <a:cs typeface="Wingdings"/>
              </a:rPr>
              <a:t></a:t>
            </a:r>
            <a:r>
              <a:rPr lang="en-US" sz="1600" spc="-10" dirty="0">
                <a:latin typeface="Times New Roman"/>
                <a:cs typeface="Times New Roman"/>
              </a:rPr>
              <a:t> </a:t>
            </a:r>
            <a:r>
              <a:rPr lang="en-US" sz="1800" b="1" dirty="0">
                <a:latin typeface="Times New Roman"/>
                <a:cs typeface="Times New Roman"/>
              </a:rPr>
              <a:t>poor</a:t>
            </a:r>
            <a:r>
              <a:rPr lang="en-US" sz="1800" b="1" spc="-60" dirty="0">
                <a:latin typeface="Times New Roman"/>
                <a:cs typeface="Times New Roman"/>
              </a:rPr>
              <a:t> </a:t>
            </a:r>
            <a:r>
              <a:rPr lang="en-US" sz="1800" b="1" dirty="0">
                <a:latin typeface="Times New Roman"/>
                <a:cs typeface="Times New Roman"/>
              </a:rPr>
              <a:t>rate</a:t>
            </a:r>
            <a:r>
              <a:rPr lang="en-US" sz="1800" b="1" spc="-20" dirty="0">
                <a:latin typeface="Times New Roman"/>
                <a:cs typeface="Times New Roman"/>
              </a:rPr>
              <a:t> </a:t>
            </a:r>
            <a:r>
              <a:rPr lang="en-US" sz="1800" b="1" dirty="0">
                <a:latin typeface="Times New Roman"/>
                <a:cs typeface="Times New Roman"/>
              </a:rPr>
              <a:t>capability</a:t>
            </a:r>
            <a:r>
              <a:rPr lang="en-US" sz="1800" b="1" spc="-40" dirty="0">
                <a:latin typeface="Times New Roman"/>
                <a:cs typeface="Times New Roman"/>
              </a:rPr>
              <a:t> </a:t>
            </a:r>
            <a:r>
              <a:rPr lang="en-US" sz="1800" b="1" dirty="0">
                <a:latin typeface="Times New Roman"/>
                <a:cs typeface="Times New Roman"/>
              </a:rPr>
              <a:t>(&lt;</a:t>
            </a:r>
            <a:r>
              <a:rPr lang="en-US" sz="1800" b="1" spc="-25" dirty="0">
                <a:latin typeface="Times New Roman"/>
                <a:cs typeface="Times New Roman"/>
              </a:rPr>
              <a:t> </a:t>
            </a:r>
            <a:r>
              <a:rPr lang="en-US" sz="1800" b="1" dirty="0">
                <a:latin typeface="Times New Roman"/>
                <a:cs typeface="Times New Roman"/>
              </a:rPr>
              <a:t>100</a:t>
            </a:r>
            <a:r>
              <a:rPr lang="en-US" sz="1800" b="1" spc="-10" dirty="0">
                <a:latin typeface="Times New Roman"/>
                <a:cs typeface="Times New Roman"/>
              </a:rPr>
              <a:t> Hz/cm</a:t>
            </a:r>
            <a:r>
              <a:rPr lang="en-US" sz="1800" b="1" spc="-15" baseline="25641" dirty="0">
                <a:latin typeface="Times New Roman"/>
                <a:cs typeface="Times New Roman"/>
              </a:rPr>
              <a:t>2</a:t>
            </a:r>
            <a:endParaRPr lang="en-US" dirty="0"/>
          </a:p>
        </p:txBody>
      </p:sp>
      <p:sp>
        <p:nvSpPr>
          <p:cNvPr id="25" name="TextBox 24">
            <a:extLst>
              <a:ext uri="{FF2B5EF4-FFF2-40B4-BE49-F238E27FC236}">
                <a16:creationId xmlns:a16="http://schemas.microsoft.com/office/drawing/2014/main" id="{A6A8F3CB-06A1-9910-3F9B-AD59933BF1DC}"/>
              </a:ext>
            </a:extLst>
          </p:cNvPr>
          <p:cNvSpPr txBox="1"/>
          <p:nvPr/>
        </p:nvSpPr>
        <p:spPr>
          <a:xfrm>
            <a:off x="6553200" y="2427012"/>
            <a:ext cx="6136394" cy="369332"/>
          </a:xfrm>
          <a:prstGeom prst="rect">
            <a:avLst/>
          </a:prstGeom>
          <a:noFill/>
        </p:spPr>
        <p:txBody>
          <a:bodyPr wrap="square">
            <a:spAutoFit/>
          </a:bodyPr>
          <a:lstStyle/>
          <a:p>
            <a:r>
              <a:rPr lang="en-US" sz="1600" dirty="0">
                <a:latin typeface="Wingdings"/>
                <a:cs typeface="Wingdings"/>
              </a:rPr>
              <a:t></a:t>
            </a:r>
            <a:r>
              <a:rPr lang="en-US" sz="1600" spc="-10" dirty="0">
                <a:latin typeface="Times New Roman"/>
                <a:cs typeface="Times New Roman"/>
              </a:rPr>
              <a:t> </a:t>
            </a:r>
            <a:r>
              <a:rPr lang="en-US" sz="1800" b="1" dirty="0">
                <a:solidFill>
                  <a:srgbClr val="FF0000"/>
                </a:solidFill>
                <a:latin typeface="Times New Roman"/>
                <a:cs typeface="Times New Roman"/>
              </a:rPr>
              <a:t>good</a:t>
            </a:r>
            <a:r>
              <a:rPr lang="en-US" sz="1800" b="1" spc="-45" dirty="0">
                <a:solidFill>
                  <a:srgbClr val="FF0000"/>
                </a:solidFill>
                <a:latin typeface="Times New Roman"/>
                <a:cs typeface="Times New Roman"/>
              </a:rPr>
              <a:t> </a:t>
            </a:r>
            <a:r>
              <a:rPr lang="en-US" sz="1800" b="1" dirty="0">
                <a:solidFill>
                  <a:srgbClr val="FF0000"/>
                </a:solidFill>
                <a:latin typeface="Times New Roman"/>
                <a:cs typeface="Times New Roman"/>
              </a:rPr>
              <a:t>rate</a:t>
            </a:r>
            <a:r>
              <a:rPr lang="en-US" sz="1800" b="1" spc="-40" dirty="0">
                <a:solidFill>
                  <a:srgbClr val="FF0000"/>
                </a:solidFill>
                <a:latin typeface="Times New Roman"/>
                <a:cs typeface="Times New Roman"/>
              </a:rPr>
              <a:t> </a:t>
            </a:r>
            <a:r>
              <a:rPr lang="en-US" sz="1800" b="1" dirty="0">
                <a:solidFill>
                  <a:srgbClr val="FF0000"/>
                </a:solidFill>
                <a:latin typeface="Times New Roman"/>
                <a:cs typeface="Times New Roman"/>
              </a:rPr>
              <a:t>capability</a:t>
            </a:r>
            <a:r>
              <a:rPr lang="en-US" sz="1800" b="1" spc="-50" dirty="0">
                <a:solidFill>
                  <a:srgbClr val="FF0000"/>
                </a:solidFill>
                <a:latin typeface="Times New Roman"/>
                <a:cs typeface="Times New Roman"/>
              </a:rPr>
              <a:t> </a:t>
            </a:r>
            <a:r>
              <a:rPr lang="en-US" sz="1800" b="1" dirty="0">
                <a:solidFill>
                  <a:srgbClr val="FF0000"/>
                </a:solidFill>
                <a:latin typeface="Times New Roman"/>
                <a:cs typeface="Times New Roman"/>
              </a:rPr>
              <a:t>(</a:t>
            </a:r>
            <a:r>
              <a:rPr lang="en-US" sz="1800" dirty="0">
                <a:solidFill>
                  <a:srgbClr val="FF0000"/>
                </a:solidFill>
                <a:latin typeface="Symbol"/>
                <a:cs typeface="Symbol"/>
              </a:rPr>
              <a:t></a:t>
            </a:r>
            <a:r>
              <a:rPr lang="en-US" sz="1800" spc="-35" dirty="0">
                <a:solidFill>
                  <a:srgbClr val="FF0000"/>
                </a:solidFill>
                <a:latin typeface="Times New Roman"/>
                <a:cs typeface="Times New Roman"/>
              </a:rPr>
              <a:t> </a:t>
            </a:r>
            <a:r>
              <a:rPr lang="en-US" sz="1800" b="1" dirty="0">
                <a:solidFill>
                  <a:srgbClr val="FF0000"/>
                </a:solidFill>
                <a:latin typeface="Times New Roman"/>
                <a:cs typeface="Times New Roman"/>
              </a:rPr>
              <a:t>1</a:t>
            </a:r>
            <a:r>
              <a:rPr lang="en-US" sz="1800" b="1" spc="-15" dirty="0">
                <a:solidFill>
                  <a:srgbClr val="FF0000"/>
                </a:solidFill>
                <a:latin typeface="Times New Roman"/>
                <a:cs typeface="Times New Roman"/>
              </a:rPr>
              <a:t> </a:t>
            </a:r>
            <a:r>
              <a:rPr lang="en-US" sz="1800" b="1" spc="-10" dirty="0">
                <a:solidFill>
                  <a:srgbClr val="FF0000"/>
                </a:solidFill>
                <a:latin typeface="Times New Roman"/>
                <a:cs typeface="Times New Roman"/>
              </a:rPr>
              <a:t>kHz/cm</a:t>
            </a:r>
            <a:r>
              <a:rPr lang="en-US" sz="1800" b="1" spc="-15" baseline="25641" dirty="0">
                <a:solidFill>
                  <a:srgbClr val="FF0000"/>
                </a:solidFill>
                <a:latin typeface="Times New Roman"/>
                <a:cs typeface="Times New Roman"/>
              </a:rPr>
              <a:t>2</a:t>
            </a:r>
            <a:endParaRPr lang="en-US" dirty="0"/>
          </a:p>
        </p:txBody>
      </p:sp>
      <p:pic>
        <p:nvPicPr>
          <p:cNvPr id="30" name="Picture 29" descr="A diagram of a graph with arrows pointing to the same graph&#10;&#10;Description automatically generated with medium confidence">
            <a:extLst>
              <a:ext uri="{FF2B5EF4-FFF2-40B4-BE49-F238E27FC236}">
                <a16:creationId xmlns:a16="http://schemas.microsoft.com/office/drawing/2014/main" id="{6C64A494-2FAB-BCA1-CBB1-4867C01B7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3212468"/>
            <a:ext cx="6178214" cy="3052222"/>
          </a:xfrm>
          <a:prstGeom prst="rect">
            <a:avLst/>
          </a:prstGeom>
        </p:spPr>
      </p:pic>
    </p:spTree>
    <p:extLst>
      <p:ext uri="{BB962C8B-B14F-4D97-AF65-F5344CB8AC3E}">
        <p14:creationId xmlns:p14="http://schemas.microsoft.com/office/powerpoint/2010/main" val="189651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FB0B-F8AA-0BB2-9773-91AD7AAD874C}"/>
              </a:ext>
            </a:extLst>
          </p:cNvPr>
          <p:cNvSpPr>
            <a:spLocks noGrp="1"/>
          </p:cNvSpPr>
          <p:nvPr>
            <p:ph type="title"/>
          </p:nvPr>
        </p:nvSpPr>
        <p:spPr>
          <a:xfrm>
            <a:off x="395427" y="203149"/>
            <a:ext cx="7910373" cy="1661993"/>
          </a:xfrm>
        </p:spPr>
        <p:txBody>
          <a:bodyPr/>
          <a:lstStyle/>
          <a:p>
            <a:r>
              <a:rPr lang="en-US" dirty="0"/>
              <a:t>The RPC detector: gas mixture</a:t>
            </a:r>
          </a:p>
        </p:txBody>
      </p:sp>
      <p:sp>
        <p:nvSpPr>
          <p:cNvPr id="4" name="Footer Placeholder 3">
            <a:extLst>
              <a:ext uri="{FF2B5EF4-FFF2-40B4-BE49-F238E27FC236}">
                <a16:creationId xmlns:a16="http://schemas.microsoft.com/office/drawing/2014/main" id="{66CB0808-0099-DE6E-B47F-661682368A17}"/>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ADB65202-206D-0802-1C92-D42EDDF472F3}"/>
              </a:ext>
            </a:extLst>
          </p:cNvPr>
          <p:cNvSpPr>
            <a:spLocks noGrp="1"/>
          </p:cNvSpPr>
          <p:nvPr>
            <p:ph type="sldNum" sz="quarter" idx="7"/>
          </p:nvPr>
        </p:nvSpPr>
        <p:spPr/>
        <p:txBody>
          <a:bodyPr/>
          <a:lstStyle/>
          <a:p>
            <a:pPr marL="38100">
              <a:lnSpc>
                <a:spcPct val="100000"/>
              </a:lnSpc>
            </a:pPr>
            <a:fld id="{81D60167-4931-47E6-BA6A-407CBD079E47}" type="slidenum">
              <a:rPr lang="en-US" spc="-5" smtClean="0"/>
              <a:t>15</a:t>
            </a:fld>
            <a:endParaRPr lang="en-US" spc="-5" dirty="0"/>
          </a:p>
        </p:txBody>
      </p:sp>
      <p:sp>
        <p:nvSpPr>
          <p:cNvPr id="6" name="object 6">
            <a:extLst>
              <a:ext uri="{FF2B5EF4-FFF2-40B4-BE49-F238E27FC236}">
                <a16:creationId xmlns:a16="http://schemas.microsoft.com/office/drawing/2014/main" id="{673D0701-3BB3-3C30-3367-247F087C5C85}"/>
              </a:ext>
            </a:extLst>
          </p:cNvPr>
          <p:cNvSpPr txBox="1"/>
          <p:nvPr/>
        </p:nvSpPr>
        <p:spPr>
          <a:xfrm>
            <a:off x="510032" y="795587"/>
            <a:ext cx="10128250" cy="2633413"/>
          </a:xfrm>
          <a:prstGeom prst="rect">
            <a:avLst/>
          </a:prstGeom>
        </p:spPr>
        <p:txBody>
          <a:bodyPr vert="horz" wrap="square" lIns="0" tIns="12065" rIns="0" bIns="0" rtlCol="0">
            <a:spAutoFit/>
          </a:bodyPr>
          <a:lstStyle/>
          <a:p>
            <a:pPr marL="50800">
              <a:lnSpc>
                <a:spcPct val="100000"/>
              </a:lnSpc>
              <a:spcBef>
                <a:spcPts val="95"/>
              </a:spcBef>
            </a:pPr>
            <a:r>
              <a:rPr sz="2200" b="1" dirty="0">
                <a:solidFill>
                  <a:srgbClr val="FF0000"/>
                </a:solidFill>
                <a:cs typeface="Times New Roman"/>
              </a:rPr>
              <a:t>Key</a:t>
            </a:r>
            <a:r>
              <a:rPr sz="2200" b="1" spc="-45" dirty="0">
                <a:solidFill>
                  <a:srgbClr val="FF0000"/>
                </a:solidFill>
                <a:cs typeface="Times New Roman"/>
              </a:rPr>
              <a:t> </a:t>
            </a:r>
            <a:r>
              <a:rPr sz="2200" b="1" spc="-10" dirty="0">
                <a:solidFill>
                  <a:srgbClr val="FF0000"/>
                </a:solidFill>
                <a:cs typeface="Times New Roman"/>
              </a:rPr>
              <a:t>parameters:</a:t>
            </a:r>
            <a:endParaRPr sz="2200" b="1" dirty="0">
              <a:solidFill>
                <a:srgbClr val="FF0000"/>
              </a:solidFill>
              <a:cs typeface="Times New Roman"/>
            </a:endParaRPr>
          </a:p>
          <a:p>
            <a:pPr marL="311785" indent="-260985">
              <a:lnSpc>
                <a:spcPct val="100000"/>
              </a:lnSpc>
              <a:spcBef>
                <a:spcPts val="20"/>
              </a:spcBef>
              <a:buFont typeface="Wingdings"/>
              <a:buChar char=""/>
              <a:tabLst>
                <a:tab pos="311785" algn="l"/>
              </a:tabLst>
            </a:pPr>
            <a:r>
              <a:rPr sz="2000" dirty="0">
                <a:solidFill>
                  <a:srgbClr val="0432FF"/>
                </a:solidFill>
                <a:latin typeface="Symbol"/>
                <a:cs typeface="Symbol"/>
              </a:rPr>
              <a:t></a:t>
            </a:r>
            <a:r>
              <a:rPr sz="2000" spc="-15" dirty="0">
                <a:solidFill>
                  <a:srgbClr val="0432FF"/>
                </a:solidFill>
                <a:latin typeface="Times New Roman"/>
                <a:cs typeface="Times New Roman"/>
              </a:rPr>
              <a:t> </a:t>
            </a:r>
            <a:r>
              <a:rPr sz="2000" dirty="0">
                <a:solidFill>
                  <a:srgbClr val="0432FF"/>
                </a:solidFill>
                <a:latin typeface="Times New Roman"/>
                <a:cs typeface="Times New Roman"/>
              </a:rPr>
              <a:t>cluster</a:t>
            </a:r>
            <a:r>
              <a:rPr sz="2000" spc="-40" dirty="0">
                <a:solidFill>
                  <a:srgbClr val="0432FF"/>
                </a:solidFill>
                <a:latin typeface="Times New Roman"/>
                <a:cs typeface="Times New Roman"/>
              </a:rPr>
              <a:t> </a:t>
            </a:r>
            <a:r>
              <a:rPr sz="2000" dirty="0">
                <a:solidFill>
                  <a:srgbClr val="0432FF"/>
                </a:solidFill>
                <a:latin typeface="Times New Roman"/>
                <a:cs typeface="Times New Roman"/>
              </a:rPr>
              <a:t>density</a:t>
            </a:r>
            <a:r>
              <a:rPr sz="2000" spc="-40" dirty="0">
                <a:solidFill>
                  <a:srgbClr val="0432FF"/>
                </a:solidFill>
                <a:latin typeface="Times New Roman"/>
                <a:cs typeface="Times New Roman"/>
              </a:rPr>
              <a:t> </a:t>
            </a:r>
            <a:r>
              <a:rPr sz="2000" dirty="0">
                <a:solidFill>
                  <a:srgbClr val="0432FF"/>
                </a:solidFill>
                <a:latin typeface="Times New Roman"/>
                <a:cs typeface="Times New Roman"/>
              </a:rPr>
              <a:t>(primary</a:t>
            </a:r>
            <a:r>
              <a:rPr sz="2000" spc="-35" dirty="0">
                <a:solidFill>
                  <a:srgbClr val="0432FF"/>
                </a:solidFill>
                <a:latin typeface="Times New Roman"/>
                <a:cs typeface="Times New Roman"/>
              </a:rPr>
              <a:t> </a:t>
            </a:r>
            <a:r>
              <a:rPr sz="2000" dirty="0">
                <a:solidFill>
                  <a:srgbClr val="0432FF"/>
                </a:solidFill>
                <a:latin typeface="Times New Roman"/>
                <a:cs typeface="Times New Roman"/>
              </a:rPr>
              <a:t>clusters)</a:t>
            </a:r>
            <a:r>
              <a:rPr sz="2000" spc="-50" dirty="0">
                <a:solidFill>
                  <a:srgbClr val="0432FF"/>
                </a:solidFill>
                <a:latin typeface="Times New Roman"/>
                <a:cs typeface="Times New Roman"/>
              </a:rPr>
              <a:t> </a:t>
            </a:r>
            <a:r>
              <a:rPr sz="2000" dirty="0">
                <a:solidFill>
                  <a:srgbClr val="0432FF"/>
                </a:solidFill>
                <a:latin typeface="Times New Roman"/>
                <a:cs typeface="Times New Roman"/>
              </a:rPr>
              <a:t>–</a:t>
            </a:r>
            <a:r>
              <a:rPr sz="2000" spc="-15" dirty="0">
                <a:solidFill>
                  <a:srgbClr val="0432FF"/>
                </a:solidFill>
                <a:latin typeface="Times New Roman"/>
                <a:cs typeface="Times New Roman"/>
              </a:rPr>
              <a:t> </a:t>
            </a:r>
            <a:r>
              <a:rPr sz="2000" dirty="0">
                <a:solidFill>
                  <a:srgbClr val="0432FF"/>
                </a:solidFill>
                <a:latin typeface="Times New Roman"/>
                <a:cs typeface="Times New Roman"/>
              </a:rPr>
              <a:t>only</a:t>
            </a:r>
            <a:r>
              <a:rPr sz="2000" spc="-20" dirty="0">
                <a:solidFill>
                  <a:srgbClr val="0432FF"/>
                </a:solidFill>
                <a:latin typeface="Times New Roman"/>
                <a:cs typeface="Times New Roman"/>
              </a:rPr>
              <a:t> </a:t>
            </a:r>
            <a:r>
              <a:rPr sz="2000" dirty="0">
                <a:solidFill>
                  <a:srgbClr val="0432FF"/>
                </a:solidFill>
                <a:latin typeface="Times New Roman"/>
                <a:cs typeface="Times New Roman"/>
              </a:rPr>
              <a:t>gas</a:t>
            </a:r>
            <a:r>
              <a:rPr sz="2000" spc="-30" dirty="0">
                <a:solidFill>
                  <a:srgbClr val="0432FF"/>
                </a:solidFill>
                <a:latin typeface="Times New Roman"/>
                <a:cs typeface="Times New Roman"/>
              </a:rPr>
              <a:t> </a:t>
            </a:r>
            <a:r>
              <a:rPr sz="2000" spc="-10" dirty="0">
                <a:solidFill>
                  <a:srgbClr val="0432FF"/>
                </a:solidFill>
                <a:latin typeface="Times New Roman"/>
                <a:cs typeface="Times New Roman"/>
              </a:rPr>
              <a:t>dependent</a:t>
            </a:r>
            <a:endParaRPr sz="2000" dirty="0">
              <a:solidFill>
                <a:srgbClr val="0432FF"/>
              </a:solidFill>
              <a:latin typeface="Times New Roman"/>
              <a:cs typeface="Times New Roman"/>
            </a:endParaRPr>
          </a:p>
          <a:p>
            <a:pPr marL="311785" indent="-260985">
              <a:lnSpc>
                <a:spcPct val="100000"/>
              </a:lnSpc>
              <a:buFont typeface="Wingdings"/>
              <a:buChar char=""/>
              <a:tabLst>
                <a:tab pos="311785" algn="l"/>
              </a:tabLst>
            </a:pPr>
            <a:r>
              <a:rPr sz="2000" dirty="0">
                <a:solidFill>
                  <a:srgbClr val="0432FF"/>
                </a:solidFill>
                <a:latin typeface="Symbol"/>
                <a:cs typeface="Symbol"/>
              </a:rPr>
              <a:t></a:t>
            </a:r>
            <a:r>
              <a:rPr sz="2000" spc="-35" dirty="0">
                <a:solidFill>
                  <a:srgbClr val="0432FF"/>
                </a:solidFill>
                <a:latin typeface="Times New Roman"/>
                <a:cs typeface="Times New Roman"/>
              </a:rPr>
              <a:t> </a:t>
            </a:r>
            <a:r>
              <a:rPr sz="2000" dirty="0">
                <a:solidFill>
                  <a:srgbClr val="0432FF"/>
                </a:solidFill>
                <a:latin typeface="Times New Roman"/>
                <a:cs typeface="Times New Roman"/>
              </a:rPr>
              <a:t>first</a:t>
            </a:r>
            <a:r>
              <a:rPr sz="2000" spc="-100" dirty="0">
                <a:solidFill>
                  <a:srgbClr val="0432FF"/>
                </a:solidFill>
                <a:latin typeface="Times New Roman"/>
                <a:cs typeface="Times New Roman"/>
              </a:rPr>
              <a:t> </a:t>
            </a:r>
            <a:r>
              <a:rPr sz="2000" spc="-10" dirty="0">
                <a:solidFill>
                  <a:srgbClr val="0432FF"/>
                </a:solidFill>
                <a:latin typeface="Times New Roman"/>
                <a:cs typeface="Times New Roman"/>
              </a:rPr>
              <a:t>Townsend</a:t>
            </a:r>
            <a:r>
              <a:rPr sz="2000" spc="-55" dirty="0">
                <a:solidFill>
                  <a:srgbClr val="0432FF"/>
                </a:solidFill>
                <a:latin typeface="Times New Roman"/>
                <a:cs typeface="Times New Roman"/>
              </a:rPr>
              <a:t> </a:t>
            </a:r>
            <a:r>
              <a:rPr sz="2000" dirty="0">
                <a:solidFill>
                  <a:srgbClr val="0432FF"/>
                </a:solidFill>
                <a:latin typeface="Times New Roman"/>
                <a:cs typeface="Times New Roman"/>
              </a:rPr>
              <a:t>coefficient</a:t>
            </a:r>
            <a:r>
              <a:rPr sz="2000" spc="-75" dirty="0">
                <a:solidFill>
                  <a:srgbClr val="0432FF"/>
                </a:solidFill>
                <a:latin typeface="Times New Roman"/>
                <a:cs typeface="Times New Roman"/>
              </a:rPr>
              <a:t> </a:t>
            </a:r>
            <a:r>
              <a:rPr sz="2000" dirty="0">
                <a:solidFill>
                  <a:srgbClr val="0432FF"/>
                </a:solidFill>
                <a:latin typeface="Times New Roman"/>
                <a:cs typeface="Times New Roman"/>
              </a:rPr>
              <a:t>(charge</a:t>
            </a:r>
            <a:r>
              <a:rPr sz="2000" spc="-75" dirty="0">
                <a:solidFill>
                  <a:srgbClr val="0432FF"/>
                </a:solidFill>
                <a:latin typeface="Times New Roman"/>
                <a:cs typeface="Times New Roman"/>
              </a:rPr>
              <a:t> </a:t>
            </a:r>
            <a:r>
              <a:rPr sz="2000" dirty="0">
                <a:solidFill>
                  <a:srgbClr val="0432FF"/>
                </a:solidFill>
                <a:latin typeface="Times New Roman"/>
                <a:cs typeface="Times New Roman"/>
              </a:rPr>
              <a:t>multiplication)</a:t>
            </a:r>
            <a:r>
              <a:rPr sz="2000" spc="-55" dirty="0">
                <a:solidFill>
                  <a:srgbClr val="0432FF"/>
                </a:solidFill>
                <a:latin typeface="Times New Roman"/>
                <a:cs typeface="Times New Roman"/>
              </a:rPr>
              <a:t> </a:t>
            </a:r>
            <a:r>
              <a:rPr sz="2000" dirty="0">
                <a:solidFill>
                  <a:srgbClr val="0432FF"/>
                </a:solidFill>
                <a:latin typeface="Times New Roman"/>
                <a:cs typeface="Times New Roman"/>
              </a:rPr>
              <a:t>–</a:t>
            </a:r>
            <a:r>
              <a:rPr sz="2000" spc="-30" dirty="0">
                <a:solidFill>
                  <a:srgbClr val="0432FF"/>
                </a:solidFill>
                <a:latin typeface="Times New Roman"/>
                <a:cs typeface="Times New Roman"/>
              </a:rPr>
              <a:t> </a:t>
            </a:r>
            <a:r>
              <a:rPr sz="2000" dirty="0">
                <a:solidFill>
                  <a:srgbClr val="0432FF"/>
                </a:solidFill>
                <a:latin typeface="Times New Roman"/>
                <a:cs typeface="Times New Roman"/>
              </a:rPr>
              <a:t>gas,</a:t>
            </a:r>
            <a:r>
              <a:rPr sz="2000" spc="-45" dirty="0">
                <a:solidFill>
                  <a:srgbClr val="0432FF"/>
                </a:solidFill>
                <a:latin typeface="Times New Roman"/>
                <a:cs typeface="Times New Roman"/>
              </a:rPr>
              <a:t> </a:t>
            </a:r>
            <a:r>
              <a:rPr sz="2000" dirty="0">
                <a:solidFill>
                  <a:srgbClr val="0432FF"/>
                </a:solidFill>
                <a:latin typeface="Times New Roman"/>
                <a:cs typeface="Times New Roman"/>
              </a:rPr>
              <a:t>HV</a:t>
            </a:r>
            <a:r>
              <a:rPr sz="2000" spc="-65" dirty="0">
                <a:solidFill>
                  <a:srgbClr val="0432FF"/>
                </a:solidFill>
                <a:latin typeface="Times New Roman"/>
                <a:cs typeface="Times New Roman"/>
              </a:rPr>
              <a:t> </a:t>
            </a:r>
            <a:r>
              <a:rPr sz="2000" spc="-10" dirty="0">
                <a:solidFill>
                  <a:srgbClr val="0432FF"/>
                </a:solidFill>
                <a:latin typeface="Times New Roman"/>
                <a:cs typeface="Times New Roman"/>
              </a:rPr>
              <a:t>dependent</a:t>
            </a:r>
            <a:endParaRPr sz="2000" dirty="0">
              <a:solidFill>
                <a:srgbClr val="0432FF"/>
              </a:solidFill>
              <a:latin typeface="Times New Roman"/>
              <a:cs typeface="Times New Roman"/>
            </a:endParaRPr>
          </a:p>
          <a:p>
            <a:pPr marL="50165" marR="140970" indent="260985">
              <a:lnSpc>
                <a:spcPts val="2390"/>
              </a:lnSpc>
              <a:spcBef>
                <a:spcPts val="90"/>
              </a:spcBef>
              <a:buFont typeface="Wingdings"/>
              <a:buChar char=""/>
              <a:tabLst>
                <a:tab pos="311150" algn="l"/>
              </a:tabLst>
            </a:pPr>
            <a:r>
              <a:rPr sz="2000" dirty="0">
                <a:solidFill>
                  <a:srgbClr val="0432FF"/>
                </a:solidFill>
                <a:latin typeface="Symbol"/>
                <a:cs typeface="Symbol"/>
              </a:rPr>
              <a:t></a:t>
            </a:r>
            <a:r>
              <a:rPr sz="2000" spc="-25" dirty="0">
                <a:solidFill>
                  <a:srgbClr val="0432FF"/>
                </a:solidFill>
                <a:latin typeface="Times New Roman"/>
                <a:cs typeface="Times New Roman"/>
              </a:rPr>
              <a:t> </a:t>
            </a:r>
            <a:r>
              <a:rPr sz="2000" dirty="0">
                <a:solidFill>
                  <a:srgbClr val="0432FF"/>
                </a:solidFill>
                <a:latin typeface="Times New Roman"/>
                <a:cs typeface="Times New Roman"/>
              </a:rPr>
              <a:t>attachment</a:t>
            </a:r>
            <a:r>
              <a:rPr sz="2000" spc="-35" dirty="0">
                <a:solidFill>
                  <a:srgbClr val="0432FF"/>
                </a:solidFill>
                <a:latin typeface="Times New Roman"/>
                <a:cs typeface="Times New Roman"/>
              </a:rPr>
              <a:t> </a:t>
            </a:r>
            <a:r>
              <a:rPr sz="2000" dirty="0">
                <a:solidFill>
                  <a:srgbClr val="0432FF"/>
                </a:solidFill>
                <a:latin typeface="Times New Roman"/>
                <a:cs typeface="Times New Roman"/>
              </a:rPr>
              <a:t>coefficient</a:t>
            </a:r>
            <a:r>
              <a:rPr sz="2000" spc="-65" dirty="0">
                <a:solidFill>
                  <a:srgbClr val="0432FF"/>
                </a:solidFill>
                <a:latin typeface="Times New Roman"/>
                <a:cs typeface="Times New Roman"/>
              </a:rPr>
              <a:t> </a:t>
            </a:r>
            <a:r>
              <a:rPr sz="2000" dirty="0">
                <a:solidFill>
                  <a:srgbClr val="0432FF"/>
                </a:solidFill>
                <a:latin typeface="Times New Roman"/>
                <a:cs typeface="Times New Roman"/>
              </a:rPr>
              <a:t>–</a:t>
            </a:r>
            <a:r>
              <a:rPr sz="2000" spc="-20" dirty="0">
                <a:solidFill>
                  <a:srgbClr val="0432FF"/>
                </a:solidFill>
                <a:latin typeface="Times New Roman"/>
                <a:cs typeface="Times New Roman"/>
              </a:rPr>
              <a:t> </a:t>
            </a:r>
            <a:r>
              <a:rPr sz="2000" dirty="0">
                <a:solidFill>
                  <a:srgbClr val="0432FF"/>
                </a:solidFill>
                <a:latin typeface="Times New Roman"/>
                <a:cs typeface="Times New Roman"/>
              </a:rPr>
              <a:t>gas</a:t>
            </a:r>
            <a:r>
              <a:rPr sz="2000" spc="-40" dirty="0">
                <a:solidFill>
                  <a:srgbClr val="0432FF"/>
                </a:solidFill>
                <a:latin typeface="Times New Roman"/>
                <a:cs typeface="Times New Roman"/>
              </a:rPr>
              <a:t> </a:t>
            </a:r>
            <a:r>
              <a:rPr sz="2000" dirty="0">
                <a:solidFill>
                  <a:srgbClr val="0432FF"/>
                </a:solidFill>
                <a:latin typeface="Times New Roman"/>
                <a:cs typeface="Times New Roman"/>
              </a:rPr>
              <a:t>(electronegative</a:t>
            </a:r>
            <a:r>
              <a:rPr sz="2000" spc="-65" dirty="0">
                <a:solidFill>
                  <a:srgbClr val="0432FF"/>
                </a:solidFill>
                <a:latin typeface="Times New Roman"/>
                <a:cs typeface="Times New Roman"/>
              </a:rPr>
              <a:t> </a:t>
            </a:r>
            <a:r>
              <a:rPr sz="2000" dirty="0">
                <a:solidFill>
                  <a:srgbClr val="0432FF"/>
                </a:solidFill>
                <a:latin typeface="Times New Roman"/>
                <a:cs typeface="Times New Roman"/>
              </a:rPr>
              <a:t>and/or</a:t>
            </a:r>
            <a:r>
              <a:rPr sz="2000" spc="-45" dirty="0">
                <a:solidFill>
                  <a:srgbClr val="0432FF"/>
                </a:solidFill>
                <a:latin typeface="Times New Roman"/>
                <a:cs typeface="Times New Roman"/>
              </a:rPr>
              <a:t> </a:t>
            </a:r>
            <a:r>
              <a:rPr sz="2000" dirty="0">
                <a:solidFill>
                  <a:srgbClr val="0432FF"/>
                </a:solidFill>
                <a:latin typeface="Times New Roman"/>
                <a:cs typeface="Times New Roman"/>
              </a:rPr>
              <a:t>quencher),</a:t>
            </a:r>
            <a:r>
              <a:rPr sz="2000" spc="-65" dirty="0">
                <a:solidFill>
                  <a:srgbClr val="0432FF"/>
                </a:solidFill>
                <a:latin typeface="Times New Roman"/>
                <a:cs typeface="Times New Roman"/>
              </a:rPr>
              <a:t> </a:t>
            </a:r>
            <a:r>
              <a:rPr sz="2000" spc="-10" dirty="0">
                <a:solidFill>
                  <a:srgbClr val="0432FF"/>
                </a:solidFill>
                <a:latin typeface="Times New Roman"/>
                <a:cs typeface="Times New Roman"/>
              </a:rPr>
              <a:t>pressure dependent</a:t>
            </a:r>
            <a:endParaRPr sz="2000" dirty="0">
              <a:solidFill>
                <a:srgbClr val="0432FF"/>
              </a:solidFill>
              <a:latin typeface="Times New Roman"/>
              <a:cs typeface="Times New Roman"/>
            </a:endParaRPr>
          </a:p>
          <a:p>
            <a:pPr marL="311150" indent="-260985">
              <a:lnSpc>
                <a:spcPts val="2330"/>
              </a:lnSpc>
              <a:buFont typeface="Wingdings"/>
              <a:buChar char=""/>
              <a:tabLst>
                <a:tab pos="311150" algn="l"/>
              </a:tabLst>
            </a:pPr>
            <a:r>
              <a:rPr sz="2000" dirty="0">
                <a:solidFill>
                  <a:srgbClr val="0432FF"/>
                </a:solidFill>
                <a:latin typeface="Symbol"/>
                <a:cs typeface="Symbol"/>
              </a:rPr>
              <a:t></a:t>
            </a:r>
            <a:r>
              <a:rPr sz="2000" spc="-50" dirty="0">
                <a:solidFill>
                  <a:srgbClr val="0432FF"/>
                </a:solidFill>
                <a:latin typeface="Times New Roman"/>
                <a:cs typeface="Times New Roman"/>
              </a:rPr>
              <a:t> </a:t>
            </a:r>
            <a:r>
              <a:rPr sz="2000" dirty="0">
                <a:solidFill>
                  <a:srgbClr val="0432FF"/>
                </a:solidFill>
                <a:latin typeface="Times New Roman"/>
                <a:cs typeface="Times New Roman"/>
              </a:rPr>
              <a:t>effective</a:t>
            </a:r>
            <a:r>
              <a:rPr sz="2000" spc="-90" dirty="0">
                <a:solidFill>
                  <a:srgbClr val="0432FF"/>
                </a:solidFill>
                <a:latin typeface="Times New Roman"/>
                <a:cs typeface="Times New Roman"/>
              </a:rPr>
              <a:t> </a:t>
            </a:r>
            <a:r>
              <a:rPr sz="2000" spc="-10" dirty="0">
                <a:solidFill>
                  <a:srgbClr val="0432FF"/>
                </a:solidFill>
                <a:latin typeface="Times New Roman"/>
                <a:cs typeface="Times New Roman"/>
              </a:rPr>
              <a:t>Townsend</a:t>
            </a:r>
            <a:r>
              <a:rPr sz="2000" spc="-55" dirty="0">
                <a:solidFill>
                  <a:srgbClr val="0432FF"/>
                </a:solidFill>
                <a:latin typeface="Times New Roman"/>
                <a:cs typeface="Times New Roman"/>
              </a:rPr>
              <a:t> </a:t>
            </a:r>
            <a:r>
              <a:rPr sz="2000" dirty="0">
                <a:solidFill>
                  <a:srgbClr val="0432FF"/>
                </a:solidFill>
                <a:latin typeface="Times New Roman"/>
                <a:cs typeface="Times New Roman"/>
              </a:rPr>
              <a:t>coefficient</a:t>
            </a:r>
            <a:r>
              <a:rPr sz="2000" spc="-75" dirty="0">
                <a:solidFill>
                  <a:srgbClr val="0432FF"/>
                </a:solidFill>
                <a:latin typeface="Times New Roman"/>
                <a:cs typeface="Times New Roman"/>
              </a:rPr>
              <a:t> </a:t>
            </a:r>
            <a:r>
              <a:rPr sz="2000" dirty="0">
                <a:solidFill>
                  <a:srgbClr val="0432FF"/>
                </a:solidFill>
                <a:latin typeface="Times New Roman"/>
                <a:cs typeface="Times New Roman"/>
              </a:rPr>
              <a:t>=</a:t>
            </a:r>
            <a:r>
              <a:rPr sz="2000" spc="-30" dirty="0">
                <a:solidFill>
                  <a:srgbClr val="0432FF"/>
                </a:solidFill>
                <a:latin typeface="Times New Roman"/>
                <a:cs typeface="Times New Roman"/>
              </a:rPr>
              <a:t> </a:t>
            </a:r>
            <a:r>
              <a:rPr sz="2000" dirty="0">
                <a:solidFill>
                  <a:srgbClr val="0432FF"/>
                </a:solidFill>
                <a:latin typeface="Symbol"/>
                <a:cs typeface="Symbol"/>
              </a:rPr>
              <a:t></a:t>
            </a:r>
            <a:r>
              <a:rPr sz="2000" spc="-40" dirty="0">
                <a:solidFill>
                  <a:srgbClr val="0432FF"/>
                </a:solidFill>
                <a:latin typeface="Times New Roman"/>
                <a:cs typeface="Times New Roman"/>
              </a:rPr>
              <a:t> </a:t>
            </a:r>
            <a:r>
              <a:rPr sz="2000" dirty="0">
                <a:solidFill>
                  <a:srgbClr val="0432FF"/>
                </a:solidFill>
                <a:latin typeface="Times New Roman"/>
                <a:cs typeface="Times New Roman"/>
              </a:rPr>
              <a:t>-</a:t>
            </a:r>
            <a:r>
              <a:rPr sz="2000" spc="-30" dirty="0">
                <a:solidFill>
                  <a:srgbClr val="0432FF"/>
                </a:solidFill>
                <a:latin typeface="Times New Roman"/>
                <a:cs typeface="Times New Roman"/>
              </a:rPr>
              <a:t> </a:t>
            </a:r>
            <a:r>
              <a:rPr sz="2000" spc="-50" dirty="0">
                <a:solidFill>
                  <a:srgbClr val="0432FF"/>
                </a:solidFill>
                <a:latin typeface="Symbol"/>
                <a:cs typeface="Symbol"/>
              </a:rPr>
              <a:t></a:t>
            </a:r>
            <a:endParaRPr sz="2000" dirty="0">
              <a:solidFill>
                <a:srgbClr val="0432FF"/>
              </a:solidFill>
              <a:latin typeface="Symbol"/>
              <a:cs typeface="Symbol"/>
            </a:endParaRPr>
          </a:p>
          <a:p>
            <a:pPr marL="50165">
              <a:lnSpc>
                <a:spcPct val="100000"/>
              </a:lnSpc>
              <a:spcBef>
                <a:spcPts val="960"/>
              </a:spcBef>
            </a:pPr>
            <a:r>
              <a:rPr sz="1800" dirty="0">
                <a:solidFill>
                  <a:srgbClr val="0432FF"/>
                </a:solidFill>
                <a:latin typeface="Wingdings"/>
                <a:cs typeface="Wingdings"/>
              </a:rPr>
              <a:t></a:t>
            </a:r>
            <a:r>
              <a:rPr sz="1800" spc="35" dirty="0">
                <a:solidFill>
                  <a:srgbClr val="0432FF"/>
                </a:solidFill>
                <a:latin typeface="Times New Roman"/>
                <a:cs typeface="Times New Roman"/>
              </a:rPr>
              <a:t>  </a:t>
            </a:r>
            <a:r>
              <a:rPr sz="2000" dirty="0">
                <a:solidFill>
                  <a:srgbClr val="0432FF"/>
                </a:solidFill>
                <a:latin typeface="Times New Roman"/>
                <a:cs typeface="Times New Roman"/>
              </a:rPr>
              <a:t>High</a:t>
            </a:r>
            <a:r>
              <a:rPr sz="2000" spc="-25" dirty="0">
                <a:solidFill>
                  <a:srgbClr val="0432FF"/>
                </a:solidFill>
                <a:latin typeface="Times New Roman"/>
                <a:cs typeface="Times New Roman"/>
              </a:rPr>
              <a:t> </a:t>
            </a:r>
            <a:r>
              <a:rPr sz="2000" dirty="0">
                <a:solidFill>
                  <a:srgbClr val="0432FF"/>
                </a:solidFill>
                <a:latin typeface="Symbol"/>
                <a:cs typeface="Symbol"/>
              </a:rPr>
              <a:t></a:t>
            </a:r>
            <a:r>
              <a:rPr sz="2000" spc="-15" dirty="0">
                <a:solidFill>
                  <a:srgbClr val="0432FF"/>
                </a:solidFill>
                <a:latin typeface="Times New Roman"/>
                <a:cs typeface="Times New Roman"/>
              </a:rPr>
              <a:t> </a:t>
            </a:r>
            <a:r>
              <a:rPr sz="2000" spc="-20" dirty="0">
                <a:solidFill>
                  <a:srgbClr val="0432FF"/>
                </a:solidFill>
                <a:latin typeface="Times New Roman"/>
                <a:cs typeface="Times New Roman"/>
              </a:rPr>
              <a:t>gas:</a:t>
            </a:r>
            <a:endParaRPr sz="2000" dirty="0">
              <a:solidFill>
                <a:srgbClr val="0432FF"/>
              </a:solidFill>
              <a:latin typeface="Times New Roman"/>
              <a:cs typeface="Times New Roman"/>
            </a:endParaRPr>
          </a:p>
          <a:p>
            <a:pPr marL="50800">
              <a:lnSpc>
                <a:spcPct val="100000"/>
              </a:lnSpc>
            </a:pPr>
            <a:r>
              <a:rPr sz="2000" dirty="0">
                <a:solidFill>
                  <a:srgbClr val="0432FF"/>
                </a:solidFill>
                <a:latin typeface="Times New Roman"/>
                <a:cs typeface="Times New Roman"/>
              </a:rPr>
              <a:t>high</a:t>
            </a:r>
            <a:r>
              <a:rPr sz="2000" spc="-60" dirty="0">
                <a:solidFill>
                  <a:srgbClr val="0432FF"/>
                </a:solidFill>
                <a:latin typeface="Times New Roman"/>
                <a:cs typeface="Times New Roman"/>
              </a:rPr>
              <a:t> </a:t>
            </a:r>
            <a:r>
              <a:rPr sz="2000" dirty="0">
                <a:solidFill>
                  <a:srgbClr val="0432FF"/>
                </a:solidFill>
                <a:latin typeface="Times New Roman"/>
                <a:cs typeface="Times New Roman"/>
              </a:rPr>
              <a:t>efficiency</a:t>
            </a:r>
            <a:r>
              <a:rPr sz="2000" spc="-45" dirty="0">
                <a:solidFill>
                  <a:srgbClr val="0432FF"/>
                </a:solidFill>
                <a:latin typeface="Times New Roman"/>
                <a:cs typeface="Times New Roman"/>
              </a:rPr>
              <a:t> </a:t>
            </a:r>
            <a:r>
              <a:rPr sz="2000" dirty="0">
                <a:solidFill>
                  <a:srgbClr val="0432FF"/>
                </a:solidFill>
                <a:latin typeface="Times New Roman"/>
                <a:cs typeface="Times New Roman"/>
              </a:rPr>
              <a:t>and</a:t>
            </a:r>
            <a:r>
              <a:rPr sz="2000" spc="-30" dirty="0">
                <a:solidFill>
                  <a:srgbClr val="0432FF"/>
                </a:solidFill>
                <a:latin typeface="Times New Roman"/>
                <a:cs typeface="Times New Roman"/>
              </a:rPr>
              <a:t> </a:t>
            </a:r>
            <a:r>
              <a:rPr sz="2000" dirty="0">
                <a:solidFill>
                  <a:srgbClr val="0432FF"/>
                </a:solidFill>
                <a:latin typeface="Times New Roman"/>
                <a:cs typeface="Times New Roman"/>
              </a:rPr>
              <a:t>low</a:t>
            </a:r>
            <a:r>
              <a:rPr sz="2000" spc="-20" dirty="0">
                <a:solidFill>
                  <a:srgbClr val="0432FF"/>
                </a:solidFill>
                <a:latin typeface="Times New Roman"/>
                <a:cs typeface="Times New Roman"/>
              </a:rPr>
              <a:t> </a:t>
            </a:r>
            <a:r>
              <a:rPr sz="2000" dirty="0">
                <a:solidFill>
                  <a:srgbClr val="0432FF"/>
                </a:solidFill>
                <a:latin typeface="Times New Roman"/>
                <a:cs typeface="Times New Roman"/>
              </a:rPr>
              <a:t>streamer</a:t>
            </a:r>
            <a:r>
              <a:rPr sz="2000" spc="-35" dirty="0">
                <a:solidFill>
                  <a:srgbClr val="0432FF"/>
                </a:solidFill>
                <a:latin typeface="Times New Roman"/>
                <a:cs typeface="Times New Roman"/>
              </a:rPr>
              <a:t> </a:t>
            </a:r>
            <a:r>
              <a:rPr sz="2000" dirty="0">
                <a:solidFill>
                  <a:srgbClr val="0432FF"/>
                </a:solidFill>
                <a:latin typeface="Times New Roman"/>
                <a:cs typeface="Times New Roman"/>
              </a:rPr>
              <a:t>probability</a:t>
            </a:r>
            <a:r>
              <a:rPr sz="2000" spc="-65" dirty="0">
                <a:solidFill>
                  <a:srgbClr val="0432FF"/>
                </a:solidFill>
                <a:latin typeface="Times New Roman"/>
                <a:cs typeface="Times New Roman"/>
              </a:rPr>
              <a:t> </a:t>
            </a:r>
            <a:r>
              <a:rPr sz="2000" dirty="0">
                <a:solidFill>
                  <a:srgbClr val="0432FF"/>
                </a:solidFill>
                <a:latin typeface="Times New Roman"/>
                <a:cs typeface="Times New Roman"/>
              </a:rPr>
              <a:t>at</a:t>
            </a:r>
            <a:r>
              <a:rPr sz="2000" spc="-25" dirty="0">
                <a:solidFill>
                  <a:srgbClr val="0432FF"/>
                </a:solidFill>
                <a:latin typeface="Times New Roman"/>
                <a:cs typeface="Times New Roman"/>
              </a:rPr>
              <a:t> </a:t>
            </a:r>
            <a:r>
              <a:rPr sz="2000" dirty="0">
                <a:solidFill>
                  <a:srgbClr val="0432FF"/>
                </a:solidFill>
                <a:latin typeface="Times New Roman"/>
                <a:cs typeface="Times New Roman"/>
              </a:rPr>
              <a:t>the</a:t>
            </a:r>
            <a:r>
              <a:rPr sz="2000" spc="-40" dirty="0">
                <a:solidFill>
                  <a:srgbClr val="0432FF"/>
                </a:solidFill>
                <a:latin typeface="Times New Roman"/>
                <a:cs typeface="Times New Roman"/>
              </a:rPr>
              <a:t> </a:t>
            </a:r>
            <a:r>
              <a:rPr sz="2000" dirty="0">
                <a:solidFill>
                  <a:srgbClr val="0432FF"/>
                </a:solidFill>
                <a:latin typeface="Times New Roman"/>
                <a:cs typeface="Times New Roman"/>
              </a:rPr>
              <a:t>same</a:t>
            </a:r>
            <a:r>
              <a:rPr sz="2000" spc="-5" dirty="0">
                <a:solidFill>
                  <a:srgbClr val="0432FF"/>
                </a:solidFill>
                <a:latin typeface="Times New Roman"/>
                <a:cs typeface="Times New Roman"/>
              </a:rPr>
              <a:t> </a:t>
            </a:r>
            <a:r>
              <a:rPr sz="2000" spc="-25" dirty="0">
                <a:solidFill>
                  <a:srgbClr val="0432FF"/>
                </a:solidFill>
                <a:latin typeface="Symbol"/>
                <a:cs typeface="Symbol"/>
              </a:rPr>
              <a:t></a:t>
            </a:r>
            <a:r>
              <a:rPr sz="2000" spc="-25" dirty="0">
                <a:solidFill>
                  <a:srgbClr val="0432FF"/>
                </a:solidFill>
                <a:latin typeface="Times New Roman"/>
                <a:cs typeface="Times New Roman"/>
              </a:rPr>
              <a:t>!</a:t>
            </a:r>
            <a:endParaRPr sz="2000" dirty="0">
              <a:solidFill>
                <a:srgbClr val="0432FF"/>
              </a:solidFill>
              <a:latin typeface="Times New Roman"/>
              <a:cs typeface="Times New Roman"/>
            </a:endParaRPr>
          </a:p>
          <a:p>
            <a:pPr marL="50800">
              <a:lnSpc>
                <a:spcPct val="100000"/>
              </a:lnSpc>
              <a:tabLst>
                <a:tab pos="5611495" algn="l"/>
              </a:tabLst>
            </a:pPr>
            <a:r>
              <a:rPr sz="2000" dirty="0">
                <a:solidFill>
                  <a:srgbClr val="0432FF"/>
                </a:solidFill>
                <a:latin typeface="Times New Roman"/>
                <a:cs typeface="Times New Roman"/>
              </a:rPr>
              <a:t>i.e.</a:t>
            </a:r>
            <a:r>
              <a:rPr sz="2000" spc="-25" dirty="0">
                <a:solidFill>
                  <a:srgbClr val="0432FF"/>
                </a:solidFill>
                <a:latin typeface="Times New Roman"/>
                <a:cs typeface="Times New Roman"/>
              </a:rPr>
              <a:t> </a:t>
            </a:r>
            <a:r>
              <a:rPr sz="2000" dirty="0">
                <a:solidFill>
                  <a:srgbClr val="0432FF"/>
                </a:solidFill>
                <a:latin typeface="Times New Roman"/>
                <a:cs typeface="Times New Roman"/>
              </a:rPr>
              <a:t>for</a:t>
            </a:r>
            <a:r>
              <a:rPr sz="2000" spc="-35" dirty="0">
                <a:solidFill>
                  <a:srgbClr val="0432FF"/>
                </a:solidFill>
                <a:latin typeface="Times New Roman"/>
                <a:cs typeface="Times New Roman"/>
              </a:rPr>
              <a:t> </a:t>
            </a:r>
            <a:r>
              <a:rPr sz="2000" dirty="0">
                <a:solidFill>
                  <a:srgbClr val="0432FF"/>
                </a:solidFill>
                <a:latin typeface="Times New Roman"/>
                <a:cs typeface="Times New Roman"/>
              </a:rPr>
              <a:t>avalanche</a:t>
            </a:r>
            <a:r>
              <a:rPr sz="2000" spc="-30" dirty="0">
                <a:solidFill>
                  <a:srgbClr val="0432FF"/>
                </a:solidFill>
                <a:latin typeface="Times New Roman"/>
                <a:cs typeface="Times New Roman"/>
              </a:rPr>
              <a:t> </a:t>
            </a:r>
            <a:r>
              <a:rPr sz="2000" dirty="0">
                <a:solidFill>
                  <a:srgbClr val="0432FF"/>
                </a:solidFill>
                <a:latin typeface="Times New Roman"/>
                <a:cs typeface="Times New Roman"/>
              </a:rPr>
              <a:t>regime:</a:t>
            </a:r>
            <a:r>
              <a:rPr sz="2000" spc="-30" dirty="0">
                <a:solidFill>
                  <a:srgbClr val="0432FF"/>
                </a:solidFill>
                <a:latin typeface="Times New Roman"/>
                <a:cs typeface="Times New Roman"/>
              </a:rPr>
              <a:t> </a:t>
            </a:r>
            <a:r>
              <a:rPr sz="2000" dirty="0">
                <a:solidFill>
                  <a:srgbClr val="0432FF"/>
                </a:solidFill>
                <a:latin typeface="Times New Roman"/>
                <a:cs typeface="Times New Roman"/>
              </a:rPr>
              <a:t>better</a:t>
            </a:r>
            <a:r>
              <a:rPr sz="2000" spc="-25" dirty="0">
                <a:solidFill>
                  <a:srgbClr val="0432FF"/>
                </a:solidFill>
                <a:latin typeface="Times New Roman"/>
                <a:cs typeface="Times New Roman"/>
              </a:rPr>
              <a:t> </a:t>
            </a:r>
            <a:r>
              <a:rPr sz="2000" dirty="0">
                <a:solidFill>
                  <a:srgbClr val="0432FF"/>
                </a:solidFill>
                <a:latin typeface="Times New Roman"/>
                <a:cs typeface="Times New Roman"/>
              </a:rPr>
              <a:t>Freon</a:t>
            </a:r>
            <a:r>
              <a:rPr sz="2000" spc="-35" dirty="0">
                <a:solidFill>
                  <a:srgbClr val="0432FF"/>
                </a:solidFill>
                <a:latin typeface="Times New Roman"/>
                <a:cs typeface="Times New Roman"/>
              </a:rPr>
              <a:t> </a:t>
            </a:r>
            <a:r>
              <a:rPr sz="2000" dirty="0">
                <a:solidFill>
                  <a:srgbClr val="0432FF"/>
                </a:solidFill>
                <a:latin typeface="Times New Roman"/>
                <a:cs typeface="Times New Roman"/>
              </a:rPr>
              <a:t>(</a:t>
            </a:r>
            <a:r>
              <a:rPr sz="2000" dirty="0">
                <a:solidFill>
                  <a:srgbClr val="0432FF"/>
                </a:solidFill>
                <a:latin typeface="Symbol"/>
                <a:cs typeface="Symbol"/>
              </a:rPr>
              <a:t></a:t>
            </a:r>
            <a:r>
              <a:rPr sz="2000" spc="-10" dirty="0">
                <a:solidFill>
                  <a:srgbClr val="0432FF"/>
                </a:solidFill>
                <a:latin typeface="Times New Roman"/>
                <a:cs typeface="Times New Roman"/>
              </a:rPr>
              <a:t> </a:t>
            </a:r>
            <a:r>
              <a:rPr sz="2000" dirty="0">
                <a:solidFill>
                  <a:srgbClr val="0432FF"/>
                </a:solidFill>
                <a:latin typeface="Times New Roman"/>
                <a:cs typeface="Times New Roman"/>
              </a:rPr>
              <a:t>=</a:t>
            </a:r>
            <a:r>
              <a:rPr sz="2000" spc="-15" dirty="0">
                <a:solidFill>
                  <a:srgbClr val="0432FF"/>
                </a:solidFill>
                <a:latin typeface="Times New Roman"/>
                <a:cs typeface="Times New Roman"/>
              </a:rPr>
              <a:t> </a:t>
            </a:r>
            <a:r>
              <a:rPr sz="2000" dirty="0">
                <a:solidFill>
                  <a:srgbClr val="0432FF"/>
                </a:solidFill>
                <a:latin typeface="Times New Roman"/>
                <a:cs typeface="Times New Roman"/>
              </a:rPr>
              <a:t>5.5</a:t>
            </a:r>
            <a:r>
              <a:rPr sz="2000" spc="-20" dirty="0">
                <a:solidFill>
                  <a:srgbClr val="0432FF"/>
                </a:solidFill>
                <a:latin typeface="Times New Roman"/>
                <a:cs typeface="Times New Roman"/>
              </a:rPr>
              <a:t> </a:t>
            </a:r>
            <a:r>
              <a:rPr sz="2000" spc="-25" dirty="0">
                <a:solidFill>
                  <a:srgbClr val="0432FF"/>
                </a:solidFill>
                <a:latin typeface="Times New Roman"/>
                <a:cs typeface="Times New Roman"/>
              </a:rPr>
              <a:t>mm</a:t>
            </a:r>
            <a:r>
              <a:rPr sz="1950" spc="-37" baseline="25641" dirty="0">
                <a:solidFill>
                  <a:srgbClr val="0432FF"/>
                </a:solidFill>
                <a:latin typeface="Times New Roman"/>
                <a:cs typeface="Times New Roman"/>
              </a:rPr>
              <a:t>-1</a:t>
            </a:r>
            <a:r>
              <a:rPr sz="2000" spc="-25" dirty="0">
                <a:solidFill>
                  <a:srgbClr val="0432FF"/>
                </a:solidFill>
                <a:latin typeface="Times New Roman"/>
                <a:cs typeface="Times New Roman"/>
              </a:rPr>
              <a:t>)</a:t>
            </a:r>
            <a:r>
              <a:rPr sz="2000" dirty="0">
                <a:solidFill>
                  <a:srgbClr val="0432FF"/>
                </a:solidFill>
                <a:latin typeface="Times New Roman"/>
                <a:cs typeface="Times New Roman"/>
              </a:rPr>
              <a:t>	</a:t>
            </a:r>
            <a:r>
              <a:rPr sz="2000" spc="-10" dirty="0">
                <a:solidFill>
                  <a:srgbClr val="0432FF"/>
                </a:solidFill>
                <a:latin typeface="Times New Roman"/>
                <a:cs typeface="Times New Roman"/>
              </a:rPr>
              <a:t>than</a:t>
            </a:r>
            <a:r>
              <a:rPr sz="2000" spc="-120" dirty="0">
                <a:solidFill>
                  <a:srgbClr val="0432FF"/>
                </a:solidFill>
                <a:latin typeface="Times New Roman"/>
                <a:cs typeface="Times New Roman"/>
              </a:rPr>
              <a:t> </a:t>
            </a:r>
            <a:r>
              <a:rPr sz="2000" dirty="0">
                <a:solidFill>
                  <a:srgbClr val="0432FF"/>
                </a:solidFill>
                <a:latin typeface="Times New Roman"/>
                <a:cs typeface="Times New Roman"/>
              </a:rPr>
              <a:t>Ar</a:t>
            </a:r>
            <a:r>
              <a:rPr sz="2000" spc="5" dirty="0">
                <a:solidFill>
                  <a:srgbClr val="0432FF"/>
                </a:solidFill>
                <a:latin typeface="Times New Roman"/>
                <a:cs typeface="Times New Roman"/>
              </a:rPr>
              <a:t> </a:t>
            </a:r>
            <a:r>
              <a:rPr sz="2000" dirty="0">
                <a:solidFill>
                  <a:srgbClr val="0432FF"/>
                </a:solidFill>
                <a:latin typeface="Times New Roman"/>
                <a:cs typeface="Times New Roman"/>
              </a:rPr>
              <a:t>(</a:t>
            </a:r>
            <a:r>
              <a:rPr sz="2000" dirty="0">
                <a:solidFill>
                  <a:srgbClr val="0432FF"/>
                </a:solidFill>
                <a:latin typeface="Symbol"/>
                <a:cs typeface="Symbol"/>
              </a:rPr>
              <a:t></a:t>
            </a:r>
            <a:r>
              <a:rPr sz="2000" spc="-10" dirty="0">
                <a:solidFill>
                  <a:srgbClr val="0432FF"/>
                </a:solidFill>
                <a:latin typeface="Times New Roman"/>
                <a:cs typeface="Times New Roman"/>
              </a:rPr>
              <a:t> </a:t>
            </a:r>
            <a:r>
              <a:rPr sz="2000" dirty="0">
                <a:solidFill>
                  <a:srgbClr val="0432FF"/>
                </a:solidFill>
                <a:latin typeface="Times New Roman"/>
                <a:cs typeface="Times New Roman"/>
              </a:rPr>
              <a:t>=</a:t>
            </a:r>
            <a:r>
              <a:rPr sz="2000" spc="10" dirty="0">
                <a:solidFill>
                  <a:srgbClr val="0432FF"/>
                </a:solidFill>
                <a:latin typeface="Times New Roman"/>
                <a:cs typeface="Times New Roman"/>
              </a:rPr>
              <a:t> </a:t>
            </a:r>
            <a:r>
              <a:rPr sz="2000" dirty="0">
                <a:solidFill>
                  <a:srgbClr val="0432FF"/>
                </a:solidFill>
                <a:latin typeface="Times New Roman"/>
                <a:cs typeface="Times New Roman"/>
              </a:rPr>
              <a:t>2.5</a:t>
            </a:r>
            <a:r>
              <a:rPr sz="2000" spc="-5" dirty="0">
                <a:solidFill>
                  <a:srgbClr val="0432FF"/>
                </a:solidFill>
                <a:latin typeface="Times New Roman"/>
                <a:cs typeface="Times New Roman"/>
              </a:rPr>
              <a:t> </a:t>
            </a:r>
            <a:r>
              <a:rPr sz="2000" spc="-25" dirty="0">
                <a:solidFill>
                  <a:srgbClr val="0432FF"/>
                </a:solidFill>
                <a:latin typeface="Times New Roman"/>
                <a:cs typeface="Times New Roman"/>
              </a:rPr>
              <a:t>mm</a:t>
            </a:r>
            <a:r>
              <a:rPr sz="1950" spc="-37" baseline="25641" dirty="0">
                <a:solidFill>
                  <a:srgbClr val="0432FF"/>
                </a:solidFill>
                <a:latin typeface="Times New Roman"/>
                <a:cs typeface="Times New Roman"/>
              </a:rPr>
              <a:t>-1</a:t>
            </a:r>
            <a:r>
              <a:rPr sz="2000" spc="-25" dirty="0">
                <a:solidFill>
                  <a:srgbClr val="0432FF"/>
                </a:solidFill>
                <a:latin typeface="Times New Roman"/>
                <a:cs typeface="Times New Roman"/>
              </a:rPr>
              <a:t>)</a:t>
            </a:r>
            <a:endParaRPr sz="2000" dirty="0">
              <a:solidFill>
                <a:srgbClr val="0432FF"/>
              </a:solidFill>
              <a:latin typeface="Times New Roman"/>
              <a:cs typeface="Times New Roman"/>
            </a:endParaRPr>
          </a:p>
        </p:txBody>
      </p:sp>
      <p:grpSp>
        <p:nvGrpSpPr>
          <p:cNvPr id="7" name="object 7">
            <a:extLst>
              <a:ext uri="{FF2B5EF4-FFF2-40B4-BE49-F238E27FC236}">
                <a16:creationId xmlns:a16="http://schemas.microsoft.com/office/drawing/2014/main" id="{0B63B298-1497-4314-501C-BDDD9C1E74BC}"/>
              </a:ext>
            </a:extLst>
          </p:cNvPr>
          <p:cNvGrpSpPr/>
          <p:nvPr/>
        </p:nvGrpSpPr>
        <p:grpSpPr>
          <a:xfrm>
            <a:off x="1981200" y="3473813"/>
            <a:ext cx="6693534" cy="2633413"/>
            <a:chOff x="1043939" y="3861815"/>
            <a:chExt cx="6693534" cy="2969260"/>
          </a:xfrm>
        </p:grpSpPr>
        <p:pic>
          <p:nvPicPr>
            <p:cNvPr id="8" name="object 8">
              <a:extLst>
                <a:ext uri="{FF2B5EF4-FFF2-40B4-BE49-F238E27FC236}">
                  <a16:creationId xmlns:a16="http://schemas.microsoft.com/office/drawing/2014/main" id="{870A422F-3D6F-1E2E-618D-B98F33D380FA}"/>
                </a:ext>
              </a:extLst>
            </p:cNvPr>
            <p:cNvPicPr/>
            <p:nvPr/>
          </p:nvPicPr>
          <p:blipFill>
            <a:blip r:embed="rId2" cstate="print"/>
            <a:stretch>
              <a:fillRect/>
            </a:stretch>
          </p:blipFill>
          <p:spPr>
            <a:xfrm>
              <a:off x="4788407" y="3866387"/>
              <a:ext cx="2948940" cy="2964179"/>
            </a:xfrm>
            <a:prstGeom prst="rect">
              <a:avLst/>
            </a:prstGeom>
          </p:spPr>
        </p:pic>
        <p:pic>
          <p:nvPicPr>
            <p:cNvPr id="9" name="object 9">
              <a:extLst>
                <a:ext uri="{FF2B5EF4-FFF2-40B4-BE49-F238E27FC236}">
                  <a16:creationId xmlns:a16="http://schemas.microsoft.com/office/drawing/2014/main" id="{26C50678-4DB9-B851-AD10-925390322E26}"/>
                </a:ext>
              </a:extLst>
            </p:cNvPr>
            <p:cNvPicPr/>
            <p:nvPr/>
          </p:nvPicPr>
          <p:blipFill>
            <a:blip r:embed="rId3" cstate="print"/>
            <a:stretch>
              <a:fillRect/>
            </a:stretch>
          </p:blipFill>
          <p:spPr>
            <a:xfrm>
              <a:off x="1043939" y="3861815"/>
              <a:ext cx="2913888" cy="2961132"/>
            </a:xfrm>
            <a:prstGeom prst="rect">
              <a:avLst/>
            </a:prstGeom>
          </p:spPr>
        </p:pic>
      </p:grpSp>
    </p:spTree>
    <p:extLst>
      <p:ext uri="{BB962C8B-B14F-4D97-AF65-F5344CB8AC3E}">
        <p14:creationId xmlns:p14="http://schemas.microsoft.com/office/powerpoint/2010/main" val="4097042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16</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8791435" cy="787451"/>
          </a:xfrm>
        </p:spPr>
        <p:txBody>
          <a:bodyPr/>
          <a:lstStyle/>
          <a:p>
            <a:r>
              <a:rPr lang="en-US" dirty="0"/>
              <a:t>Streamer mode and rate capability</a:t>
            </a:r>
          </a:p>
        </p:txBody>
      </p:sp>
      <p:sp>
        <p:nvSpPr>
          <p:cNvPr id="19" name="CasellaDiTesto 3">
            <a:extLst>
              <a:ext uri="{FF2B5EF4-FFF2-40B4-BE49-F238E27FC236}">
                <a16:creationId xmlns:a16="http://schemas.microsoft.com/office/drawing/2014/main" id="{494E5227-ACA8-9CB8-5B18-31C22E82F170}"/>
              </a:ext>
            </a:extLst>
          </p:cNvPr>
          <p:cNvSpPr txBox="1"/>
          <p:nvPr/>
        </p:nvSpPr>
        <p:spPr>
          <a:xfrm>
            <a:off x="589036" y="836712"/>
            <a:ext cx="11374363" cy="1015663"/>
          </a:xfrm>
          <a:prstGeom prst="rect">
            <a:avLst/>
          </a:prstGeom>
          <a:noFill/>
        </p:spPr>
        <p:txBody>
          <a:bodyPr wrap="square" rtlCol="0">
            <a:spAutoFit/>
          </a:bodyPr>
          <a:lstStyle/>
          <a:p>
            <a:r>
              <a:rPr lang="en-GB" sz="2000" dirty="0">
                <a:solidFill>
                  <a:srgbClr val="00329E"/>
                </a:solidFill>
              </a:rPr>
              <a:t>The localized voltage drop in and RPC </a:t>
            </a:r>
            <a:r>
              <a:rPr lang="en-GB" sz="2000" b="1" dirty="0">
                <a:solidFill>
                  <a:srgbClr val="FF0000"/>
                </a:solidFill>
              </a:rPr>
              <a:t>is proportional to the size of the avalanche/streamer developed</a:t>
            </a:r>
            <a:r>
              <a:rPr lang="en-GB" sz="2000" dirty="0"/>
              <a:t>.</a:t>
            </a:r>
          </a:p>
          <a:p>
            <a:r>
              <a:rPr lang="en-GB" sz="2000" dirty="0">
                <a:solidFill>
                  <a:srgbClr val="00329E"/>
                </a:solidFill>
              </a:rPr>
              <a:t>Note: an RPC is NOT a proportional counter</a:t>
            </a:r>
            <a:r>
              <a:rPr lang="en-GB" sz="2000" dirty="0">
                <a:solidFill>
                  <a:srgbClr val="0432FF"/>
                </a:solidFill>
              </a:rPr>
              <a:t>, </a:t>
            </a:r>
            <a:r>
              <a:rPr lang="en-GB" sz="2000" b="1" dirty="0">
                <a:solidFill>
                  <a:srgbClr val="FF0000"/>
                </a:solidFill>
              </a:rPr>
              <a:t>the final </a:t>
            </a:r>
            <a:r>
              <a:rPr lang="en-GB" sz="2000" dirty="0">
                <a:solidFill>
                  <a:srgbClr val="00329E"/>
                </a:solidFill>
              </a:rPr>
              <a:t>size of the avalanches depend on the distance from the anode the are originated.</a:t>
            </a:r>
          </a:p>
        </p:txBody>
      </p:sp>
      <p:pic>
        <p:nvPicPr>
          <p:cNvPr id="20" name="Immagine 13" descr="Immagine che contiene testo, schermata, diagramma, Carattere&#10;&#10;Il contenuto generato dall'IA potrebbe non essere corretto.">
            <a:extLst>
              <a:ext uri="{FF2B5EF4-FFF2-40B4-BE49-F238E27FC236}">
                <a16:creationId xmlns:a16="http://schemas.microsoft.com/office/drawing/2014/main" id="{9A601F56-3D20-71EB-6951-54D3F0EF0E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2655171"/>
            <a:ext cx="4255336" cy="1983367"/>
          </a:xfrm>
          <a:prstGeom prst="rect">
            <a:avLst/>
          </a:prstGeom>
        </p:spPr>
      </p:pic>
      <p:pic>
        <p:nvPicPr>
          <p:cNvPr id="21" name="Picture 18">
            <a:extLst>
              <a:ext uri="{FF2B5EF4-FFF2-40B4-BE49-F238E27FC236}">
                <a16:creationId xmlns:a16="http://schemas.microsoft.com/office/drawing/2014/main" id="{D1DDE8FC-61DC-F91A-7E24-8FC363838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0462" y="1686004"/>
            <a:ext cx="3352800" cy="3862491"/>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 name="TextBox 24">
            <a:extLst>
              <a:ext uri="{FF2B5EF4-FFF2-40B4-BE49-F238E27FC236}">
                <a16:creationId xmlns:a16="http://schemas.microsoft.com/office/drawing/2014/main" id="{C7C454B4-83BC-07E3-4C76-DAA5FAB0C890}"/>
              </a:ext>
            </a:extLst>
          </p:cNvPr>
          <p:cNvSpPr txBox="1"/>
          <p:nvPr/>
        </p:nvSpPr>
        <p:spPr>
          <a:xfrm>
            <a:off x="838200" y="5592773"/>
            <a:ext cx="9011491" cy="615553"/>
          </a:xfrm>
          <a:prstGeom prst="rect">
            <a:avLst/>
          </a:prstGeom>
          <a:noFill/>
        </p:spPr>
        <p:txBody>
          <a:bodyPr wrap="square">
            <a:spAutoFit/>
          </a:bodyPr>
          <a:lstStyle/>
          <a:p>
            <a:r>
              <a:rPr lang="en-GB" sz="2000" b="1" dirty="0">
                <a:solidFill>
                  <a:srgbClr val="0432FF"/>
                </a:solidFill>
              </a:rPr>
              <a:t>Solution? You must reduce was as much as possible the percentage of streamers</a:t>
            </a:r>
          </a:p>
          <a:p>
            <a:endParaRPr lang="it-IT" sz="1400" dirty="0"/>
          </a:p>
        </p:txBody>
      </p:sp>
      <p:sp>
        <p:nvSpPr>
          <p:cNvPr id="26" name="TextBox 25">
            <a:extLst>
              <a:ext uri="{FF2B5EF4-FFF2-40B4-BE49-F238E27FC236}">
                <a16:creationId xmlns:a16="http://schemas.microsoft.com/office/drawing/2014/main" id="{1D17E029-FB4D-211B-AB5A-5FCC92DF2A27}"/>
              </a:ext>
            </a:extLst>
          </p:cNvPr>
          <p:cNvSpPr txBox="1"/>
          <p:nvPr/>
        </p:nvSpPr>
        <p:spPr>
          <a:xfrm>
            <a:off x="8139672" y="1780401"/>
            <a:ext cx="2534491" cy="276999"/>
          </a:xfrm>
          <a:prstGeom prst="rect">
            <a:avLst/>
          </a:prstGeom>
          <a:noFill/>
        </p:spPr>
        <p:txBody>
          <a:bodyPr wrap="square">
            <a:spAutoFit/>
          </a:bodyPr>
          <a:lstStyle/>
          <a:p>
            <a:r>
              <a:rPr lang="en-GB" sz="1200" b="1" dirty="0">
                <a:solidFill>
                  <a:srgbClr val="FF0000"/>
                </a:solidFill>
              </a:rPr>
              <a:t>Total charge (avalanche +streamer) </a:t>
            </a:r>
            <a:endParaRPr lang="en-GB" sz="1200" dirty="0">
              <a:solidFill>
                <a:srgbClr val="FF0000"/>
              </a:solidFill>
            </a:endParaRPr>
          </a:p>
        </p:txBody>
      </p:sp>
      <p:sp>
        <p:nvSpPr>
          <p:cNvPr id="27" name="TextBox 26">
            <a:extLst>
              <a:ext uri="{FF2B5EF4-FFF2-40B4-BE49-F238E27FC236}">
                <a16:creationId xmlns:a16="http://schemas.microsoft.com/office/drawing/2014/main" id="{405BD879-FE59-562A-055A-71ACC415BE38}"/>
              </a:ext>
            </a:extLst>
          </p:cNvPr>
          <p:cNvSpPr txBox="1"/>
          <p:nvPr/>
        </p:nvSpPr>
        <p:spPr>
          <a:xfrm>
            <a:off x="8946776" y="3013337"/>
            <a:ext cx="1805829" cy="276999"/>
          </a:xfrm>
          <a:prstGeom prst="rect">
            <a:avLst/>
          </a:prstGeom>
          <a:noFill/>
        </p:spPr>
        <p:txBody>
          <a:bodyPr wrap="square">
            <a:spAutoFit/>
          </a:bodyPr>
          <a:lstStyle/>
          <a:p>
            <a:r>
              <a:rPr lang="en-GB" sz="1200" b="1" dirty="0">
                <a:solidFill>
                  <a:srgbClr val="00B050"/>
                </a:solidFill>
              </a:rPr>
              <a:t>Charge avalanche only </a:t>
            </a:r>
            <a:endParaRPr lang="en-GB" sz="1200" dirty="0">
              <a:solidFill>
                <a:srgbClr val="00B050"/>
              </a:solidFill>
            </a:endParaRPr>
          </a:p>
        </p:txBody>
      </p:sp>
    </p:spTree>
    <p:extLst>
      <p:ext uri="{BB962C8B-B14F-4D97-AF65-F5344CB8AC3E}">
        <p14:creationId xmlns:p14="http://schemas.microsoft.com/office/powerpoint/2010/main" val="22344137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FFB0B-F8AA-0BB2-9773-91AD7AAD874C}"/>
              </a:ext>
            </a:extLst>
          </p:cNvPr>
          <p:cNvSpPr>
            <a:spLocks noGrp="1"/>
          </p:cNvSpPr>
          <p:nvPr>
            <p:ph type="title"/>
          </p:nvPr>
        </p:nvSpPr>
        <p:spPr>
          <a:xfrm>
            <a:off x="395427" y="203149"/>
            <a:ext cx="11567973" cy="1107996"/>
          </a:xfrm>
        </p:spPr>
        <p:txBody>
          <a:bodyPr/>
          <a:lstStyle/>
          <a:p>
            <a:r>
              <a:rPr lang="en-US" dirty="0"/>
              <a:t>The RPC detector: gas mixture and rate capability</a:t>
            </a:r>
          </a:p>
        </p:txBody>
      </p:sp>
      <p:sp>
        <p:nvSpPr>
          <p:cNvPr id="4" name="Footer Placeholder 3">
            <a:extLst>
              <a:ext uri="{FF2B5EF4-FFF2-40B4-BE49-F238E27FC236}">
                <a16:creationId xmlns:a16="http://schemas.microsoft.com/office/drawing/2014/main" id="{66CB0808-0099-DE6E-B47F-661682368A17}"/>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ADB65202-206D-0802-1C92-D42EDDF472F3}"/>
              </a:ext>
            </a:extLst>
          </p:cNvPr>
          <p:cNvSpPr>
            <a:spLocks noGrp="1"/>
          </p:cNvSpPr>
          <p:nvPr>
            <p:ph type="sldNum" sz="quarter" idx="7"/>
          </p:nvPr>
        </p:nvSpPr>
        <p:spPr/>
        <p:txBody>
          <a:bodyPr/>
          <a:lstStyle/>
          <a:p>
            <a:pPr marL="38100">
              <a:lnSpc>
                <a:spcPct val="100000"/>
              </a:lnSpc>
            </a:pPr>
            <a:fld id="{81D60167-4931-47E6-BA6A-407CBD079E47}" type="slidenum">
              <a:rPr lang="en-US" spc="-5" smtClean="0"/>
              <a:t>17</a:t>
            </a:fld>
            <a:endParaRPr lang="en-US" spc="-5" dirty="0"/>
          </a:p>
        </p:txBody>
      </p:sp>
      <p:sp>
        <p:nvSpPr>
          <p:cNvPr id="3" name="object 4">
            <a:extLst>
              <a:ext uri="{FF2B5EF4-FFF2-40B4-BE49-F238E27FC236}">
                <a16:creationId xmlns:a16="http://schemas.microsoft.com/office/drawing/2014/main" id="{2CB2D5F7-5C2A-0780-79BF-4BD437A0A3C5}"/>
              </a:ext>
            </a:extLst>
          </p:cNvPr>
          <p:cNvSpPr txBox="1"/>
          <p:nvPr/>
        </p:nvSpPr>
        <p:spPr>
          <a:xfrm>
            <a:off x="487096" y="991186"/>
            <a:ext cx="11309477" cy="319959"/>
          </a:xfrm>
          <a:prstGeom prst="rect">
            <a:avLst/>
          </a:prstGeom>
        </p:spPr>
        <p:txBody>
          <a:bodyPr vert="horz" wrap="square" lIns="0" tIns="12065" rIns="0" bIns="0" rtlCol="0">
            <a:spAutoFit/>
          </a:bodyPr>
          <a:lstStyle/>
          <a:p>
            <a:pPr marL="38100">
              <a:lnSpc>
                <a:spcPct val="100000"/>
              </a:lnSpc>
              <a:spcBef>
                <a:spcPts val="95"/>
              </a:spcBef>
            </a:pPr>
            <a:r>
              <a:rPr lang="en-US" sz="2000" dirty="0">
                <a:cs typeface="Times New Roman"/>
              </a:rPr>
              <a:t>Q</a:t>
            </a:r>
            <a:r>
              <a:rPr sz="2000" dirty="0">
                <a:cs typeface="Times New Roman"/>
              </a:rPr>
              <a:t>uencher</a:t>
            </a:r>
            <a:r>
              <a:rPr sz="2000" spc="-40" dirty="0">
                <a:cs typeface="Times New Roman"/>
              </a:rPr>
              <a:t> </a:t>
            </a:r>
            <a:r>
              <a:rPr sz="2000" dirty="0">
                <a:cs typeface="Times New Roman"/>
              </a:rPr>
              <a:t>(iC</a:t>
            </a:r>
            <a:r>
              <a:rPr sz="2000" baseline="-21367" dirty="0">
                <a:cs typeface="Times New Roman"/>
              </a:rPr>
              <a:t>4</a:t>
            </a:r>
            <a:r>
              <a:rPr sz="2000" dirty="0">
                <a:cs typeface="Times New Roman"/>
              </a:rPr>
              <a:t>H</a:t>
            </a:r>
            <a:r>
              <a:rPr sz="2000" baseline="-21367" dirty="0">
                <a:cs typeface="Times New Roman"/>
              </a:rPr>
              <a:t>10</a:t>
            </a:r>
            <a:r>
              <a:rPr sz="2000" dirty="0">
                <a:cs typeface="Times New Roman"/>
              </a:rPr>
              <a:t>)</a:t>
            </a:r>
            <a:r>
              <a:rPr sz="2000" spc="-40" dirty="0">
                <a:cs typeface="Times New Roman"/>
              </a:rPr>
              <a:t> </a:t>
            </a:r>
            <a:r>
              <a:rPr lang="en-US" sz="2000" spc="-40" dirty="0">
                <a:cs typeface="Times New Roman"/>
              </a:rPr>
              <a:t>is not enough to keep the total charge at the level required to allow reasonable rate capability. </a:t>
            </a:r>
            <a:r>
              <a:rPr lang="en-US" sz="2000" dirty="0">
                <a:cs typeface="Times New Roman"/>
              </a:rPr>
              <a:t> </a:t>
            </a:r>
            <a:endParaRPr sz="2000" dirty="0">
              <a:cs typeface="Times New Roman"/>
            </a:endParaRPr>
          </a:p>
        </p:txBody>
      </p:sp>
      <p:sp>
        <p:nvSpPr>
          <p:cNvPr id="10" name="CasellaDiTesto 4">
            <a:extLst>
              <a:ext uri="{FF2B5EF4-FFF2-40B4-BE49-F238E27FC236}">
                <a16:creationId xmlns:a16="http://schemas.microsoft.com/office/drawing/2014/main" id="{75A06D4A-F765-E22C-E6E4-628F6524FF21}"/>
              </a:ext>
            </a:extLst>
          </p:cNvPr>
          <p:cNvSpPr txBox="1"/>
          <p:nvPr/>
        </p:nvSpPr>
        <p:spPr>
          <a:xfrm>
            <a:off x="395427" y="1508294"/>
            <a:ext cx="11567972" cy="707886"/>
          </a:xfrm>
          <a:prstGeom prst="rect">
            <a:avLst/>
          </a:prstGeom>
          <a:noFill/>
        </p:spPr>
        <p:txBody>
          <a:bodyPr wrap="square" rtlCol="0">
            <a:spAutoFit/>
          </a:bodyPr>
          <a:lstStyle/>
          <a:p>
            <a:r>
              <a:rPr lang="it-IT" sz="2000" dirty="0"/>
              <a:t>At the </a:t>
            </a:r>
            <a:r>
              <a:rPr lang="it-IT" sz="2000" dirty="0" err="1"/>
              <a:t>beginning</a:t>
            </a:r>
            <a:r>
              <a:rPr lang="it-IT" sz="2000" dirty="0"/>
              <a:t> of ‘90s  </a:t>
            </a:r>
            <a:r>
              <a:rPr lang="it-IT" sz="2000" dirty="0" err="1"/>
              <a:t>RPCs</a:t>
            </a:r>
            <a:r>
              <a:rPr lang="it-IT" sz="2000" dirty="0"/>
              <a:t> </a:t>
            </a:r>
            <a:r>
              <a:rPr lang="it-IT" sz="2000" dirty="0" err="1"/>
              <a:t>represented</a:t>
            </a:r>
            <a:r>
              <a:rPr lang="it-IT" sz="2000" dirty="0"/>
              <a:t> an </a:t>
            </a:r>
            <a:r>
              <a:rPr lang="it-IT" sz="2000" dirty="0" err="1"/>
              <a:t>attractive</a:t>
            </a:r>
            <a:r>
              <a:rPr lang="it-IT" sz="2000" dirty="0"/>
              <a:t> </a:t>
            </a:r>
            <a:r>
              <a:rPr lang="it-IT" sz="2000" dirty="0" err="1"/>
              <a:t>solution</a:t>
            </a:r>
            <a:r>
              <a:rPr lang="it-IT" sz="2000" dirty="0"/>
              <a:t> for the muon system of the LHC </a:t>
            </a:r>
            <a:r>
              <a:rPr lang="it-IT" sz="2000" dirty="0" err="1"/>
              <a:t>experiments</a:t>
            </a:r>
            <a:r>
              <a:rPr lang="it-IT" sz="2000" dirty="0"/>
              <a:t>, </a:t>
            </a:r>
            <a:r>
              <a:rPr lang="it-IT" sz="2000" dirty="0" err="1"/>
              <a:t>but</a:t>
            </a:r>
            <a:r>
              <a:rPr lang="it-IT" sz="2000" dirty="0"/>
              <a:t> </a:t>
            </a:r>
            <a:r>
              <a:rPr lang="it-IT" sz="2000" dirty="0" err="1"/>
              <a:t>they</a:t>
            </a:r>
            <a:r>
              <a:rPr lang="it-IT" sz="2000" dirty="0"/>
              <a:t> </a:t>
            </a:r>
            <a:r>
              <a:rPr lang="it-IT" sz="2000" dirty="0" err="1"/>
              <a:t>were</a:t>
            </a:r>
            <a:r>
              <a:rPr lang="it-IT" sz="2000" dirty="0"/>
              <a:t> to be </a:t>
            </a:r>
            <a:r>
              <a:rPr lang="it-IT" sz="2000" dirty="0" err="1"/>
              <a:t>operated</a:t>
            </a:r>
            <a:r>
              <a:rPr lang="it-IT" sz="2000" dirty="0"/>
              <a:t> </a:t>
            </a:r>
            <a:r>
              <a:rPr lang="it-IT" sz="2000" dirty="0" err="1"/>
              <a:t>at</a:t>
            </a:r>
            <a:r>
              <a:rPr lang="it-IT" sz="2000" dirty="0"/>
              <a:t> </a:t>
            </a:r>
            <a:r>
              <a:rPr lang="it-IT" sz="2000" dirty="0" err="1"/>
              <a:t>fluxes</a:t>
            </a:r>
            <a:r>
              <a:rPr lang="it-IT" sz="2000" dirty="0"/>
              <a:t> </a:t>
            </a:r>
            <a:r>
              <a:rPr lang="it-IT" sz="2000" dirty="0" err="1"/>
              <a:t>around</a:t>
            </a:r>
            <a:r>
              <a:rPr lang="it-IT" sz="2000" dirty="0"/>
              <a:t> </a:t>
            </a:r>
            <a:r>
              <a:rPr lang="it-IT" sz="2000" dirty="0" err="1"/>
              <a:t>hundred</a:t>
            </a:r>
            <a:r>
              <a:rPr lang="it-IT" sz="2000" dirty="0"/>
              <a:t>(s) Hz/cm</a:t>
            </a:r>
            <a:r>
              <a:rPr lang="it-IT" sz="2000" baseline="30000" dirty="0"/>
              <a:t>2, </a:t>
            </a:r>
            <a:r>
              <a:rPr lang="it-IT" sz="2000" dirty="0"/>
              <a:t>LHC </a:t>
            </a:r>
            <a:r>
              <a:rPr lang="it-IT" sz="2000" dirty="0" err="1"/>
              <a:t>required</a:t>
            </a:r>
            <a:r>
              <a:rPr lang="it-IT" sz="2000" dirty="0"/>
              <a:t> kHz/cm</a:t>
            </a:r>
            <a:r>
              <a:rPr lang="it-IT" sz="2000" baseline="30000" dirty="0"/>
              <a:t>2</a:t>
            </a:r>
          </a:p>
        </p:txBody>
      </p:sp>
      <p:sp>
        <p:nvSpPr>
          <p:cNvPr id="11" name="CasellaDiTesto 9">
            <a:extLst>
              <a:ext uri="{FF2B5EF4-FFF2-40B4-BE49-F238E27FC236}">
                <a16:creationId xmlns:a16="http://schemas.microsoft.com/office/drawing/2014/main" id="{8914E39B-7478-1D73-D4EE-57DC7CC4AE0B}"/>
              </a:ext>
            </a:extLst>
          </p:cNvPr>
          <p:cNvSpPr txBox="1"/>
          <p:nvPr/>
        </p:nvSpPr>
        <p:spPr>
          <a:xfrm>
            <a:off x="485799" y="2548258"/>
            <a:ext cx="8496934" cy="400110"/>
          </a:xfrm>
          <a:prstGeom prst="rect">
            <a:avLst/>
          </a:prstGeom>
          <a:noFill/>
        </p:spPr>
        <p:txBody>
          <a:bodyPr wrap="square" rtlCol="0">
            <a:spAutoFit/>
          </a:bodyPr>
          <a:lstStyle/>
          <a:p>
            <a:r>
              <a:rPr lang="it-IT" sz="2000" dirty="0"/>
              <a:t>The </a:t>
            </a:r>
            <a:r>
              <a:rPr lang="it-IT" sz="2000" dirty="0" err="1"/>
              <a:t>limitation</a:t>
            </a:r>
            <a:r>
              <a:rPr lang="it-IT" sz="2000" dirty="0"/>
              <a:t> in the time </a:t>
            </a:r>
            <a:r>
              <a:rPr lang="it-IT" sz="2000" dirty="0" err="1"/>
              <a:t>constant</a:t>
            </a:r>
            <a:r>
              <a:rPr lang="it-IT" sz="2000" dirty="0"/>
              <a:t> of an RPC</a:t>
            </a:r>
          </a:p>
        </p:txBody>
      </p:sp>
      <p:graphicFrame>
        <p:nvGraphicFramePr>
          <p:cNvPr id="12" name="Object 33">
            <a:extLst>
              <a:ext uri="{FF2B5EF4-FFF2-40B4-BE49-F238E27FC236}">
                <a16:creationId xmlns:a16="http://schemas.microsoft.com/office/drawing/2014/main" id="{05C1D120-E9C2-638A-C3C5-237CC74C2A3E}"/>
              </a:ext>
            </a:extLst>
          </p:cNvPr>
          <p:cNvGraphicFramePr>
            <a:graphicFrameLocks noChangeAspect="1"/>
          </p:cNvGraphicFramePr>
          <p:nvPr>
            <p:extLst>
              <p:ext uri="{D42A27DB-BD31-4B8C-83A1-F6EECF244321}">
                <p14:modId xmlns:p14="http://schemas.microsoft.com/office/powerpoint/2010/main" val="1183000501"/>
              </p:ext>
            </p:extLst>
          </p:nvPr>
        </p:nvGraphicFramePr>
        <p:xfrm>
          <a:off x="557797" y="3020376"/>
          <a:ext cx="1905000" cy="787400"/>
        </p:xfrm>
        <a:graphic>
          <a:graphicData uri="http://schemas.openxmlformats.org/presentationml/2006/ole">
            <mc:AlternateContent xmlns:mc="http://schemas.openxmlformats.org/markup-compatibility/2006">
              <mc:Choice xmlns:v="urn:schemas-microsoft-com:vml" Requires="v">
                <p:oleObj name="Equation" r:id="rId2" imgW="1104840" imgH="457200" progId="Equation.3">
                  <p:embed/>
                </p:oleObj>
              </mc:Choice>
              <mc:Fallback>
                <p:oleObj name="Equation" r:id="rId2" imgW="1104840" imgH="457200" progId="Equation.3">
                  <p:embed/>
                  <p:pic>
                    <p:nvPicPr>
                      <p:cNvPr id="12" name="Object 33">
                        <a:extLst>
                          <a:ext uri="{FF2B5EF4-FFF2-40B4-BE49-F238E27FC236}">
                            <a16:creationId xmlns:a16="http://schemas.microsoft.com/office/drawing/2014/main" id="{D10BFBA3-03E7-7EBE-6546-D91F34AA5A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97" y="3020376"/>
                        <a:ext cx="1905000" cy="78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3" name="Immagine 13">
            <a:extLst>
              <a:ext uri="{FF2B5EF4-FFF2-40B4-BE49-F238E27FC236}">
                <a16:creationId xmlns:a16="http://schemas.microsoft.com/office/drawing/2014/main" id="{F6A9562C-ADEB-2E95-33CB-E02DA5127DC1}"/>
              </a:ext>
            </a:extLst>
          </p:cNvPr>
          <p:cNvPicPr>
            <a:picLocks noChangeAspect="1"/>
          </p:cNvPicPr>
          <p:nvPr/>
        </p:nvPicPr>
        <p:blipFill>
          <a:blip r:embed="rId4"/>
          <a:stretch>
            <a:fillRect/>
          </a:stretch>
        </p:blipFill>
        <p:spPr>
          <a:xfrm>
            <a:off x="4069554" y="2979928"/>
            <a:ext cx="4464496" cy="1655695"/>
          </a:xfrm>
          <a:prstGeom prst="rect">
            <a:avLst/>
          </a:prstGeom>
        </p:spPr>
      </p:pic>
      <p:sp>
        <p:nvSpPr>
          <p:cNvPr id="14" name="CasellaDiTesto 14">
            <a:extLst>
              <a:ext uri="{FF2B5EF4-FFF2-40B4-BE49-F238E27FC236}">
                <a16:creationId xmlns:a16="http://schemas.microsoft.com/office/drawing/2014/main" id="{799572DC-ED43-B2D1-C142-5557367967C0}"/>
              </a:ext>
            </a:extLst>
          </p:cNvPr>
          <p:cNvSpPr txBox="1"/>
          <p:nvPr/>
        </p:nvSpPr>
        <p:spPr>
          <a:xfrm>
            <a:off x="568125" y="4050553"/>
            <a:ext cx="2007729" cy="400110"/>
          </a:xfrm>
          <a:prstGeom prst="rect">
            <a:avLst/>
          </a:prstGeom>
          <a:noFill/>
        </p:spPr>
        <p:txBody>
          <a:bodyPr wrap="none" rtlCol="0">
            <a:spAutoFit/>
          </a:bodyPr>
          <a:lstStyle/>
          <a:p>
            <a:r>
              <a:rPr lang="it-IT" sz="2000" dirty="0"/>
              <a:t>Reduce </a:t>
            </a:r>
            <a:r>
              <a:rPr lang="it-IT" sz="2000" dirty="0" err="1"/>
              <a:t>resistivity</a:t>
            </a:r>
            <a:endParaRPr lang="it-IT" sz="2000" dirty="0"/>
          </a:p>
        </p:txBody>
      </p:sp>
      <p:sp>
        <p:nvSpPr>
          <p:cNvPr id="15" name="Freccia in su 15">
            <a:extLst>
              <a:ext uri="{FF2B5EF4-FFF2-40B4-BE49-F238E27FC236}">
                <a16:creationId xmlns:a16="http://schemas.microsoft.com/office/drawing/2014/main" id="{D9C07208-E049-A123-69CB-228D7324AE84}"/>
              </a:ext>
            </a:extLst>
          </p:cNvPr>
          <p:cNvSpPr/>
          <p:nvPr/>
        </p:nvSpPr>
        <p:spPr>
          <a:xfrm>
            <a:off x="1061853" y="3694063"/>
            <a:ext cx="144016" cy="301579"/>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6" name="Immagine 17">
            <a:extLst>
              <a:ext uri="{FF2B5EF4-FFF2-40B4-BE49-F238E27FC236}">
                <a16:creationId xmlns:a16="http://schemas.microsoft.com/office/drawing/2014/main" id="{B830E4C2-B0B9-E209-B020-92DB19EF0F17}"/>
              </a:ext>
            </a:extLst>
          </p:cNvPr>
          <p:cNvPicPr>
            <a:picLocks noChangeAspect="1"/>
          </p:cNvPicPr>
          <p:nvPr/>
        </p:nvPicPr>
        <p:blipFill>
          <a:blip r:embed="rId5"/>
          <a:stretch>
            <a:fillRect/>
          </a:stretch>
        </p:blipFill>
        <p:spPr>
          <a:xfrm>
            <a:off x="629805" y="5288358"/>
            <a:ext cx="2545974" cy="499393"/>
          </a:xfrm>
          <a:prstGeom prst="rect">
            <a:avLst/>
          </a:prstGeom>
        </p:spPr>
      </p:pic>
      <p:pic>
        <p:nvPicPr>
          <p:cNvPr id="17" name="Immagine 19">
            <a:extLst>
              <a:ext uri="{FF2B5EF4-FFF2-40B4-BE49-F238E27FC236}">
                <a16:creationId xmlns:a16="http://schemas.microsoft.com/office/drawing/2014/main" id="{2D4359E1-2E8A-5260-4CF3-EAB24E14C224}"/>
              </a:ext>
            </a:extLst>
          </p:cNvPr>
          <p:cNvPicPr>
            <a:picLocks noChangeAspect="1"/>
          </p:cNvPicPr>
          <p:nvPr/>
        </p:nvPicPr>
        <p:blipFill>
          <a:blip r:embed="rId6"/>
          <a:stretch>
            <a:fillRect/>
          </a:stretch>
        </p:blipFill>
        <p:spPr>
          <a:xfrm>
            <a:off x="3517047" y="5063837"/>
            <a:ext cx="4881424" cy="939938"/>
          </a:xfrm>
          <a:prstGeom prst="rect">
            <a:avLst/>
          </a:prstGeom>
        </p:spPr>
      </p:pic>
      <p:sp>
        <p:nvSpPr>
          <p:cNvPr id="18" name="CasellaDiTesto 20">
            <a:extLst>
              <a:ext uri="{FF2B5EF4-FFF2-40B4-BE49-F238E27FC236}">
                <a16:creationId xmlns:a16="http://schemas.microsoft.com/office/drawing/2014/main" id="{84A00451-4706-2582-C1A2-A5B9D40F9725}"/>
              </a:ext>
            </a:extLst>
          </p:cNvPr>
          <p:cNvSpPr txBox="1"/>
          <p:nvPr/>
        </p:nvSpPr>
        <p:spPr>
          <a:xfrm>
            <a:off x="720525" y="4811577"/>
            <a:ext cx="7172989" cy="400110"/>
          </a:xfrm>
          <a:prstGeom prst="rect">
            <a:avLst/>
          </a:prstGeom>
          <a:noFill/>
        </p:spPr>
        <p:txBody>
          <a:bodyPr wrap="none" rtlCol="0">
            <a:spAutoFit/>
          </a:bodyPr>
          <a:lstStyle/>
          <a:p>
            <a:r>
              <a:rPr lang="it-IT" sz="2000" dirty="0">
                <a:solidFill>
                  <a:srgbClr val="C00000"/>
                </a:solidFill>
              </a:rPr>
              <a:t>On the AVERAGE</a:t>
            </a:r>
            <a:r>
              <a:rPr lang="it-IT" sz="2000" dirty="0"/>
              <a:t>, the </a:t>
            </a:r>
            <a:r>
              <a:rPr lang="it-IT" sz="2000" dirty="0" err="1"/>
              <a:t>voltage</a:t>
            </a:r>
            <a:r>
              <a:rPr lang="it-IT" sz="2000" dirty="0"/>
              <a:t> drop in the resistive </a:t>
            </a:r>
            <a:r>
              <a:rPr lang="it-IT" sz="2000" dirty="0" err="1"/>
              <a:t>plates</a:t>
            </a:r>
            <a:r>
              <a:rPr lang="it-IT" sz="2000" dirty="0"/>
              <a:t> </a:t>
            </a:r>
            <a:r>
              <a:rPr lang="it-IT" sz="2000" dirty="0" err="1"/>
              <a:t>is</a:t>
            </a:r>
            <a:r>
              <a:rPr lang="it-IT" sz="2000" dirty="0"/>
              <a:t> </a:t>
            </a:r>
            <a:r>
              <a:rPr lang="it-IT" sz="2000" dirty="0" err="1"/>
              <a:t>given</a:t>
            </a:r>
            <a:r>
              <a:rPr lang="it-IT" sz="2000" dirty="0"/>
              <a:t> by:</a:t>
            </a:r>
          </a:p>
        </p:txBody>
      </p:sp>
    </p:spTree>
    <p:extLst>
      <p:ext uri="{BB962C8B-B14F-4D97-AF65-F5344CB8AC3E}">
        <p14:creationId xmlns:p14="http://schemas.microsoft.com/office/powerpoint/2010/main" val="2151153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18</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8791435" cy="787451"/>
          </a:xfrm>
        </p:spPr>
        <p:txBody>
          <a:bodyPr/>
          <a:lstStyle/>
          <a:p>
            <a:r>
              <a:rPr lang="en-US" dirty="0"/>
              <a:t>Streamer mode and rate capability</a:t>
            </a:r>
          </a:p>
        </p:txBody>
      </p:sp>
      <p:sp>
        <p:nvSpPr>
          <p:cNvPr id="19" name="CasellaDiTesto 3">
            <a:extLst>
              <a:ext uri="{FF2B5EF4-FFF2-40B4-BE49-F238E27FC236}">
                <a16:creationId xmlns:a16="http://schemas.microsoft.com/office/drawing/2014/main" id="{494E5227-ACA8-9CB8-5B18-31C22E82F170}"/>
              </a:ext>
            </a:extLst>
          </p:cNvPr>
          <p:cNvSpPr txBox="1"/>
          <p:nvPr/>
        </p:nvSpPr>
        <p:spPr>
          <a:xfrm>
            <a:off x="589036" y="836712"/>
            <a:ext cx="11374363" cy="400110"/>
          </a:xfrm>
          <a:prstGeom prst="rect">
            <a:avLst/>
          </a:prstGeom>
          <a:noFill/>
        </p:spPr>
        <p:txBody>
          <a:bodyPr wrap="square" rtlCol="0">
            <a:spAutoFit/>
          </a:bodyPr>
          <a:lstStyle/>
          <a:p>
            <a:r>
              <a:rPr lang="en-GB" sz="2000" dirty="0">
                <a:solidFill>
                  <a:srgbClr val="00329E"/>
                </a:solidFill>
              </a:rPr>
              <a:t>From Argon based mixture to «</a:t>
            </a:r>
            <a:r>
              <a:rPr lang="en-GB" sz="2000" dirty="0">
                <a:solidFill>
                  <a:srgbClr val="FF0000"/>
                </a:solidFill>
              </a:rPr>
              <a:t>Freon</a:t>
            </a:r>
            <a:r>
              <a:rPr lang="en-GB" sz="2000" dirty="0">
                <a:solidFill>
                  <a:srgbClr val="00329E"/>
                </a:solidFill>
              </a:rPr>
              <a:t>» mixture and finally the </a:t>
            </a:r>
            <a:r>
              <a:rPr lang="en-GB" sz="2000" dirty="0">
                <a:solidFill>
                  <a:srgbClr val="FF0000"/>
                </a:solidFill>
              </a:rPr>
              <a:t>SF</a:t>
            </a:r>
            <a:r>
              <a:rPr lang="en-GB" sz="2000" baseline="-25000" dirty="0">
                <a:solidFill>
                  <a:srgbClr val="FF0000"/>
                </a:solidFill>
              </a:rPr>
              <a:t>6</a:t>
            </a:r>
            <a:r>
              <a:rPr lang="en-GB" sz="2000" dirty="0">
                <a:solidFill>
                  <a:srgbClr val="FF0000"/>
                </a:solidFill>
              </a:rPr>
              <a:t> </a:t>
            </a:r>
          </a:p>
        </p:txBody>
      </p:sp>
      <p:pic>
        <p:nvPicPr>
          <p:cNvPr id="23" name="Picture 22" descr="A diagram of a diagram of a voltage&#10;&#10;Description automatically generated with medium confidence">
            <a:extLst>
              <a:ext uri="{FF2B5EF4-FFF2-40B4-BE49-F238E27FC236}">
                <a16:creationId xmlns:a16="http://schemas.microsoft.com/office/drawing/2014/main" id="{F34F14F5-7442-9DB4-9A4E-0BCEB3730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5990" y="1935117"/>
            <a:ext cx="2903098" cy="4200840"/>
          </a:xfrm>
          <a:prstGeom prst="rect">
            <a:avLst/>
          </a:prstGeom>
        </p:spPr>
      </p:pic>
      <p:sp>
        <p:nvSpPr>
          <p:cNvPr id="2" name="CasellaDiTesto 4">
            <a:extLst>
              <a:ext uri="{FF2B5EF4-FFF2-40B4-BE49-F238E27FC236}">
                <a16:creationId xmlns:a16="http://schemas.microsoft.com/office/drawing/2014/main" id="{A8DC69D4-C17C-09F0-5639-337A806B83F4}"/>
              </a:ext>
            </a:extLst>
          </p:cNvPr>
          <p:cNvSpPr txBox="1"/>
          <p:nvPr/>
        </p:nvSpPr>
        <p:spPr>
          <a:xfrm>
            <a:off x="228601" y="1236822"/>
            <a:ext cx="11963399" cy="1200329"/>
          </a:xfrm>
          <a:prstGeom prst="rect">
            <a:avLst/>
          </a:prstGeom>
          <a:noFill/>
        </p:spPr>
        <p:txBody>
          <a:bodyPr wrap="square" rtlCol="0">
            <a:spAutoFit/>
          </a:bodyPr>
          <a:lstStyle/>
          <a:p>
            <a:r>
              <a:rPr lang="en-GB" dirty="0">
                <a:solidFill>
                  <a:srgbClr val="00329E"/>
                </a:solidFill>
              </a:rPr>
              <a:t>It was found that using strongly quenching gas mixtures helped in reducing the total charges</a:t>
            </a:r>
          </a:p>
          <a:p>
            <a:pPr marL="342900" indent="-342900">
              <a:buFont typeface="Wingdings" panose="05000000000000000000" pitchFamily="2" charset="2"/>
              <a:buChar char="ü"/>
            </a:pPr>
            <a:r>
              <a:rPr lang="en-GB" dirty="0">
                <a:solidFill>
                  <a:srgbClr val="00329E"/>
                </a:solidFill>
              </a:rPr>
              <a:t>Increasing fractions of CF</a:t>
            </a:r>
            <a:r>
              <a:rPr lang="en-GB" baseline="-25000" dirty="0">
                <a:solidFill>
                  <a:srgbClr val="00329E"/>
                </a:solidFill>
              </a:rPr>
              <a:t>3</a:t>
            </a:r>
            <a:r>
              <a:rPr lang="en-GB" dirty="0">
                <a:solidFill>
                  <a:srgbClr val="00329E"/>
                </a:solidFill>
              </a:rPr>
              <a:t>Br</a:t>
            </a:r>
          </a:p>
          <a:p>
            <a:pPr marL="342900" indent="-342900">
              <a:buFont typeface="Wingdings" panose="05000000000000000000" pitchFamily="2" charset="2"/>
              <a:buChar char="ü"/>
            </a:pPr>
            <a:r>
              <a:rPr lang="en-GB" dirty="0">
                <a:solidFill>
                  <a:srgbClr val="00329E"/>
                </a:solidFill>
              </a:rPr>
              <a:t>Then replaced with mixtures made almost all of C</a:t>
            </a:r>
            <a:r>
              <a:rPr lang="en-GB" baseline="-25000" dirty="0">
                <a:solidFill>
                  <a:srgbClr val="00329E"/>
                </a:solidFill>
              </a:rPr>
              <a:t>2</a:t>
            </a:r>
            <a:r>
              <a:rPr lang="en-GB" dirty="0">
                <a:solidFill>
                  <a:srgbClr val="00329E"/>
                </a:solidFill>
              </a:rPr>
              <a:t>H</a:t>
            </a:r>
            <a:r>
              <a:rPr lang="en-GB" baseline="-25000" dirty="0">
                <a:solidFill>
                  <a:srgbClr val="00329E"/>
                </a:solidFill>
              </a:rPr>
              <a:t>2</a:t>
            </a:r>
            <a:r>
              <a:rPr lang="en-GB" dirty="0">
                <a:solidFill>
                  <a:srgbClr val="00329E"/>
                </a:solidFill>
              </a:rPr>
              <a:t>F</a:t>
            </a:r>
            <a:r>
              <a:rPr lang="en-GB" baseline="-25000" dirty="0">
                <a:solidFill>
                  <a:srgbClr val="00329E"/>
                </a:solidFill>
              </a:rPr>
              <a:t>4</a:t>
            </a:r>
            <a:r>
              <a:rPr lang="en-GB" dirty="0">
                <a:solidFill>
                  <a:srgbClr val="00329E"/>
                </a:solidFill>
              </a:rPr>
              <a:t> (</a:t>
            </a:r>
            <a:r>
              <a:rPr lang="en-GB" dirty="0" err="1">
                <a:solidFill>
                  <a:srgbClr val="00329E"/>
                </a:solidFill>
              </a:rPr>
              <a:t>tetrafluoroethane</a:t>
            </a:r>
            <a:r>
              <a:rPr lang="en-GB" dirty="0">
                <a:solidFill>
                  <a:srgbClr val="00329E"/>
                </a:solidFill>
              </a:rPr>
              <a:t>)</a:t>
            </a:r>
          </a:p>
          <a:p>
            <a:pPr marL="342900" indent="-342900">
              <a:buFont typeface="Wingdings" panose="05000000000000000000" pitchFamily="2" charset="2"/>
              <a:buChar char="ü"/>
            </a:pPr>
            <a:r>
              <a:rPr lang="en-GB" dirty="0">
                <a:solidFill>
                  <a:srgbClr val="00329E"/>
                </a:solidFill>
              </a:rPr>
              <a:t>SF6 suppress the formation of streamers </a:t>
            </a:r>
          </a:p>
        </p:txBody>
      </p:sp>
      <p:pic>
        <p:nvPicPr>
          <p:cNvPr id="16" name="Picture 15" descr="A graph of a function&#10;&#10;Description automatically generated with medium confidence">
            <a:extLst>
              <a:ext uri="{FF2B5EF4-FFF2-40B4-BE49-F238E27FC236}">
                <a16:creationId xmlns:a16="http://schemas.microsoft.com/office/drawing/2014/main" id="{4C2C0AA2-F7A0-0FF1-381F-53FE04547E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848" y="2574535"/>
            <a:ext cx="6488952" cy="3668470"/>
          </a:xfrm>
          <a:prstGeom prst="rect">
            <a:avLst/>
          </a:prstGeom>
        </p:spPr>
      </p:pic>
    </p:spTree>
    <p:extLst>
      <p:ext uri="{BB962C8B-B14F-4D97-AF65-F5344CB8AC3E}">
        <p14:creationId xmlns:p14="http://schemas.microsoft.com/office/powerpoint/2010/main" val="1068934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19</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11433734" cy="787451"/>
          </a:xfrm>
        </p:spPr>
        <p:txBody>
          <a:bodyPr/>
          <a:lstStyle/>
          <a:p>
            <a:r>
              <a:rPr lang="en-US" dirty="0"/>
              <a:t>Why planar detector perform so well in timing ?</a:t>
            </a:r>
          </a:p>
        </p:txBody>
      </p:sp>
      <p:sp>
        <p:nvSpPr>
          <p:cNvPr id="2" name="CasellaDiTesto 9">
            <a:extLst>
              <a:ext uri="{FF2B5EF4-FFF2-40B4-BE49-F238E27FC236}">
                <a16:creationId xmlns:a16="http://schemas.microsoft.com/office/drawing/2014/main" id="{3AFCE324-4790-19D8-67A3-944ED4FBAB4D}"/>
              </a:ext>
            </a:extLst>
          </p:cNvPr>
          <p:cNvSpPr txBox="1"/>
          <p:nvPr/>
        </p:nvSpPr>
        <p:spPr>
          <a:xfrm>
            <a:off x="510951" y="1061798"/>
            <a:ext cx="11170096" cy="1015663"/>
          </a:xfrm>
          <a:prstGeom prst="rect">
            <a:avLst/>
          </a:prstGeom>
          <a:noFill/>
        </p:spPr>
        <p:txBody>
          <a:bodyPr wrap="square" rtlCol="0">
            <a:spAutoFit/>
          </a:bodyPr>
          <a:lstStyle/>
          <a:p>
            <a:r>
              <a:rPr lang="en-GB" sz="2000" dirty="0">
                <a:solidFill>
                  <a:srgbClr val="00329E"/>
                </a:solidFill>
              </a:rPr>
              <a:t>In ANY detector the signal is </a:t>
            </a:r>
            <a:r>
              <a:rPr lang="en-GB" sz="2000" b="1" dirty="0">
                <a:solidFill>
                  <a:srgbClr val="FF0000"/>
                </a:solidFill>
              </a:rPr>
              <a:t>NOT</a:t>
            </a:r>
            <a:r>
              <a:rPr lang="en-GB" sz="2000" dirty="0">
                <a:solidFill>
                  <a:srgbClr val="00329E"/>
                </a:solidFill>
              </a:rPr>
              <a:t> generated when the charges are collected by the readout electrodes.</a:t>
            </a:r>
          </a:p>
          <a:p>
            <a:pPr marL="285750" indent="-285750">
              <a:buFont typeface="Wingdings" panose="05000000000000000000" pitchFamily="2" charset="2"/>
              <a:buChar char="ü"/>
            </a:pPr>
            <a:r>
              <a:rPr lang="en-GB" sz="2000" dirty="0">
                <a:solidFill>
                  <a:srgbClr val="FF0000"/>
                </a:solidFill>
              </a:rPr>
              <a:t>The signal is generated when the charges drift</a:t>
            </a:r>
            <a:r>
              <a:rPr lang="en-GB" sz="2000" dirty="0">
                <a:solidFill>
                  <a:srgbClr val="00329E"/>
                </a:solidFill>
              </a:rPr>
              <a:t> in the detector volume: </a:t>
            </a:r>
            <a:r>
              <a:rPr lang="en-GB" sz="2000" dirty="0">
                <a:solidFill>
                  <a:srgbClr val="FF0000"/>
                </a:solidFill>
              </a:rPr>
              <a:t>when they are collected by the readout electrodes, everything is OVER.</a:t>
            </a:r>
          </a:p>
        </p:txBody>
      </p:sp>
      <p:grpSp>
        <p:nvGrpSpPr>
          <p:cNvPr id="6" name="Group 15">
            <a:extLst>
              <a:ext uri="{FF2B5EF4-FFF2-40B4-BE49-F238E27FC236}">
                <a16:creationId xmlns:a16="http://schemas.microsoft.com/office/drawing/2014/main" id="{BC17469E-3A23-94C0-C227-FA2421CF45F9}"/>
              </a:ext>
            </a:extLst>
          </p:cNvPr>
          <p:cNvGrpSpPr>
            <a:grpSpLocks/>
          </p:cNvGrpSpPr>
          <p:nvPr/>
        </p:nvGrpSpPr>
        <p:grpSpPr bwMode="auto">
          <a:xfrm>
            <a:off x="746954" y="2282047"/>
            <a:ext cx="3883773" cy="1980775"/>
            <a:chOff x="149" y="1728"/>
            <a:chExt cx="3106" cy="1632"/>
          </a:xfrm>
        </p:grpSpPr>
        <p:sp>
          <p:nvSpPr>
            <p:cNvPr id="7" name="Freeform 16">
              <a:extLst>
                <a:ext uri="{FF2B5EF4-FFF2-40B4-BE49-F238E27FC236}">
                  <a16:creationId xmlns:a16="http://schemas.microsoft.com/office/drawing/2014/main" id="{1097F3D7-E118-C62D-6236-EA02D6BA52D6}"/>
                </a:ext>
              </a:extLst>
            </p:cNvPr>
            <p:cNvSpPr>
              <a:spLocks/>
            </p:cNvSpPr>
            <p:nvPr/>
          </p:nvSpPr>
          <p:spPr bwMode="auto">
            <a:xfrm>
              <a:off x="480" y="1780"/>
              <a:ext cx="508" cy="501"/>
            </a:xfrm>
            <a:custGeom>
              <a:avLst/>
              <a:gdLst>
                <a:gd name="T0" fmla="*/ 27 w 299"/>
                <a:gd name="T1" fmla="*/ 208 h 232"/>
                <a:gd name="T2" fmla="*/ 51 w 299"/>
                <a:gd name="T3" fmla="*/ 0 h 232"/>
                <a:gd name="T4" fmla="*/ 259 w 299"/>
                <a:gd name="T5" fmla="*/ 48 h 232"/>
                <a:gd name="T6" fmla="*/ 299 w 299"/>
                <a:gd name="T7" fmla="*/ 128 h 232"/>
                <a:gd name="T8" fmla="*/ 251 w 299"/>
                <a:gd name="T9" fmla="*/ 144 h 232"/>
                <a:gd name="T10" fmla="*/ 203 w 299"/>
                <a:gd name="T11" fmla="*/ 184 h 232"/>
                <a:gd name="T12" fmla="*/ 43 w 299"/>
                <a:gd name="T13" fmla="*/ 232 h 232"/>
                <a:gd name="T14" fmla="*/ 27 w 299"/>
                <a:gd name="T15" fmla="*/ 208 h 2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9" h="232">
                  <a:moveTo>
                    <a:pt x="27" y="208"/>
                  </a:moveTo>
                  <a:cubicBezTo>
                    <a:pt x="35" y="139"/>
                    <a:pt x="40" y="69"/>
                    <a:pt x="51" y="0"/>
                  </a:cubicBezTo>
                  <a:cubicBezTo>
                    <a:pt x="138" y="6"/>
                    <a:pt x="190" y="2"/>
                    <a:pt x="259" y="48"/>
                  </a:cubicBezTo>
                  <a:cubicBezTo>
                    <a:pt x="279" y="109"/>
                    <a:pt x="265" y="83"/>
                    <a:pt x="299" y="128"/>
                  </a:cubicBezTo>
                  <a:cubicBezTo>
                    <a:pt x="283" y="133"/>
                    <a:pt x="263" y="132"/>
                    <a:pt x="251" y="144"/>
                  </a:cubicBezTo>
                  <a:cubicBezTo>
                    <a:pt x="236" y="159"/>
                    <a:pt x="223" y="175"/>
                    <a:pt x="203" y="184"/>
                  </a:cubicBezTo>
                  <a:cubicBezTo>
                    <a:pt x="153" y="206"/>
                    <a:pt x="96" y="219"/>
                    <a:pt x="43" y="232"/>
                  </a:cubicBezTo>
                  <a:cubicBezTo>
                    <a:pt x="6" y="213"/>
                    <a:pt x="0" y="221"/>
                    <a:pt x="27" y="208"/>
                  </a:cubicBezTo>
                  <a:close/>
                </a:path>
              </a:pathLst>
            </a:custGeom>
            <a:solidFill>
              <a:srgbClr val="D8ECB3"/>
            </a:solidFill>
            <a:ln w="9525" cap="flat" cmpd="sng">
              <a:prstDash val="solid"/>
              <a:round/>
              <a:headEnd/>
              <a:tailEnd/>
            </a:ln>
            <a:effectLst/>
            <a:scene3d>
              <a:camera prst="legacyPerspectiveBottomRight">
                <a:rot lat="18600000" lon="0" rev="0"/>
              </a:camera>
              <a:lightRig rig="legacyFlat2" dir="t"/>
            </a:scene3d>
            <a:sp3d prstMaterial="legacyMatte">
              <a:bevelT w="13500" h="13500" prst="angle"/>
              <a:bevelB w="13500" h="13500" prst="angle"/>
              <a:extrusionClr>
                <a:srgbClr val="D8ECB3"/>
              </a:extrusionClr>
              <a:contourClr>
                <a:srgbClr val="D8ECB3"/>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it-IT"/>
            </a:p>
          </p:txBody>
        </p:sp>
        <p:sp>
          <p:nvSpPr>
            <p:cNvPr id="8" name="Freeform 17">
              <a:extLst>
                <a:ext uri="{FF2B5EF4-FFF2-40B4-BE49-F238E27FC236}">
                  <a16:creationId xmlns:a16="http://schemas.microsoft.com/office/drawing/2014/main" id="{E1222664-810A-834A-4409-52C3E65371FB}"/>
                </a:ext>
              </a:extLst>
            </p:cNvPr>
            <p:cNvSpPr>
              <a:spLocks/>
            </p:cNvSpPr>
            <p:nvPr/>
          </p:nvSpPr>
          <p:spPr bwMode="auto">
            <a:xfrm>
              <a:off x="1296" y="1987"/>
              <a:ext cx="592" cy="649"/>
            </a:xfrm>
            <a:custGeom>
              <a:avLst/>
              <a:gdLst>
                <a:gd name="T0" fmla="*/ 100 w 348"/>
                <a:gd name="T1" fmla="*/ 12 h 300"/>
                <a:gd name="T2" fmla="*/ 68 w 348"/>
                <a:gd name="T3" fmla="*/ 68 h 300"/>
                <a:gd name="T4" fmla="*/ 60 w 348"/>
                <a:gd name="T5" fmla="*/ 92 h 300"/>
                <a:gd name="T6" fmla="*/ 44 w 348"/>
                <a:gd name="T7" fmla="*/ 124 h 300"/>
                <a:gd name="T8" fmla="*/ 12 w 348"/>
                <a:gd name="T9" fmla="*/ 172 h 300"/>
                <a:gd name="T10" fmla="*/ 4 w 348"/>
                <a:gd name="T11" fmla="*/ 204 h 300"/>
                <a:gd name="T12" fmla="*/ 36 w 348"/>
                <a:gd name="T13" fmla="*/ 228 h 300"/>
                <a:gd name="T14" fmla="*/ 180 w 348"/>
                <a:gd name="T15" fmla="*/ 300 h 300"/>
                <a:gd name="T16" fmla="*/ 308 w 348"/>
                <a:gd name="T17" fmla="*/ 252 h 300"/>
                <a:gd name="T18" fmla="*/ 244 w 348"/>
                <a:gd name="T19" fmla="*/ 180 h 300"/>
                <a:gd name="T20" fmla="*/ 228 w 348"/>
                <a:gd name="T21" fmla="*/ 148 h 300"/>
                <a:gd name="T22" fmla="*/ 348 w 348"/>
                <a:gd name="T23" fmla="*/ 84 h 300"/>
                <a:gd name="T24" fmla="*/ 196 w 348"/>
                <a:gd name="T25" fmla="*/ 4 h 300"/>
                <a:gd name="T26" fmla="*/ 100 w 348"/>
                <a:gd name="T2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8" h="300">
                  <a:moveTo>
                    <a:pt x="100" y="12"/>
                  </a:moveTo>
                  <a:cubicBezTo>
                    <a:pt x="82" y="67"/>
                    <a:pt x="107" y="0"/>
                    <a:pt x="68" y="68"/>
                  </a:cubicBezTo>
                  <a:cubicBezTo>
                    <a:pt x="64" y="75"/>
                    <a:pt x="63" y="84"/>
                    <a:pt x="60" y="92"/>
                  </a:cubicBezTo>
                  <a:cubicBezTo>
                    <a:pt x="55" y="103"/>
                    <a:pt x="50" y="114"/>
                    <a:pt x="44" y="124"/>
                  </a:cubicBezTo>
                  <a:cubicBezTo>
                    <a:pt x="34" y="140"/>
                    <a:pt x="12" y="172"/>
                    <a:pt x="12" y="172"/>
                  </a:cubicBezTo>
                  <a:cubicBezTo>
                    <a:pt x="9" y="183"/>
                    <a:pt x="0" y="194"/>
                    <a:pt x="4" y="204"/>
                  </a:cubicBezTo>
                  <a:cubicBezTo>
                    <a:pt x="9" y="216"/>
                    <a:pt x="25" y="221"/>
                    <a:pt x="36" y="228"/>
                  </a:cubicBezTo>
                  <a:cubicBezTo>
                    <a:pt x="104" y="274"/>
                    <a:pt x="114" y="283"/>
                    <a:pt x="180" y="300"/>
                  </a:cubicBezTo>
                  <a:cubicBezTo>
                    <a:pt x="256" y="292"/>
                    <a:pt x="261" y="299"/>
                    <a:pt x="308" y="252"/>
                  </a:cubicBezTo>
                  <a:cubicBezTo>
                    <a:pt x="283" y="177"/>
                    <a:pt x="304" y="220"/>
                    <a:pt x="244" y="180"/>
                  </a:cubicBezTo>
                  <a:cubicBezTo>
                    <a:pt x="239" y="169"/>
                    <a:pt x="222" y="158"/>
                    <a:pt x="228" y="148"/>
                  </a:cubicBezTo>
                  <a:cubicBezTo>
                    <a:pt x="246" y="120"/>
                    <a:pt x="318" y="104"/>
                    <a:pt x="348" y="84"/>
                  </a:cubicBezTo>
                  <a:cubicBezTo>
                    <a:pt x="297" y="59"/>
                    <a:pt x="250" y="22"/>
                    <a:pt x="196" y="4"/>
                  </a:cubicBezTo>
                  <a:cubicBezTo>
                    <a:pt x="169" y="8"/>
                    <a:pt x="126" y="25"/>
                    <a:pt x="100" y="12"/>
                  </a:cubicBezTo>
                  <a:close/>
                </a:path>
              </a:pathLst>
            </a:custGeom>
            <a:solidFill>
              <a:srgbClr val="FF0000"/>
            </a:solidFill>
            <a:ln w="9525" cap="flat" cmpd="sng">
              <a:prstDash val="solid"/>
              <a:round/>
              <a:headEnd/>
              <a:tailEnd/>
            </a:ln>
            <a:effectLst/>
            <a:scene3d>
              <a:camera prst="legacyPerspectiveBottomRight">
                <a:rot lat="18600000" lon="0" rev="0"/>
              </a:camera>
              <a:lightRig rig="legacyFlat2" dir="t"/>
            </a:scene3d>
            <a:sp3d prstMaterial="legacyMatte">
              <a:bevelT w="13500" h="13500" prst="angle"/>
              <a:bevelB w="13500" h="13500" prst="angle"/>
              <a:extrusionClr>
                <a:srgbClr val="FF0000"/>
              </a:extrusionClr>
              <a:contourClr>
                <a:srgbClr val="FF0000"/>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it-IT"/>
            </a:p>
          </p:txBody>
        </p:sp>
        <p:sp>
          <p:nvSpPr>
            <p:cNvPr id="9" name="Freeform 18">
              <a:extLst>
                <a:ext uri="{FF2B5EF4-FFF2-40B4-BE49-F238E27FC236}">
                  <a16:creationId xmlns:a16="http://schemas.microsoft.com/office/drawing/2014/main" id="{124FCDA2-3F9E-CBCE-5D41-5DAF65CA5D59}"/>
                </a:ext>
              </a:extLst>
            </p:cNvPr>
            <p:cNvSpPr>
              <a:spLocks/>
            </p:cNvSpPr>
            <p:nvPr/>
          </p:nvSpPr>
          <p:spPr bwMode="auto">
            <a:xfrm>
              <a:off x="792" y="2593"/>
              <a:ext cx="577" cy="767"/>
            </a:xfrm>
            <a:custGeom>
              <a:avLst/>
              <a:gdLst>
                <a:gd name="T0" fmla="*/ 176 w 339"/>
                <a:gd name="T1" fmla="*/ 0 h 355"/>
                <a:gd name="T2" fmla="*/ 48 w 339"/>
                <a:gd name="T3" fmla="*/ 24 h 355"/>
                <a:gd name="T4" fmla="*/ 0 w 339"/>
                <a:gd name="T5" fmla="*/ 112 h 355"/>
                <a:gd name="T6" fmla="*/ 176 w 339"/>
                <a:gd name="T7" fmla="*/ 256 h 355"/>
                <a:gd name="T8" fmla="*/ 280 w 339"/>
                <a:gd name="T9" fmla="*/ 296 h 355"/>
                <a:gd name="T10" fmla="*/ 248 w 339"/>
                <a:gd name="T11" fmla="*/ 288 h 355"/>
                <a:gd name="T12" fmla="*/ 216 w 339"/>
                <a:gd name="T13" fmla="*/ 208 h 355"/>
                <a:gd name="T14" fmla="*/ 288 w 339"/>
                <a:gd name="T15" fmla="*/ 120 h 355"/>
                <a:gd name="T16" fmla="*/ 248 w 339"/>
                <a:gd name="T17" fmla="*/ 64 h 355"/>
                <a:gd name="T18" fmla="*/ 176 w 339"/>
                <a:gd name="T19"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9" h="355">
                  <a:moveTo>
                    <a:pt x="176" y="0"/>
                  </a:moveTo>
                  <a:cubicBezTo>
                    <a:pt x="132" y="6"/>
                    <a:pt x="90" y="10"/>
                    <a:pt x="48" y="24"/>
                  </a:cubicBezTo>
                  <a:cubicBezTo>
                    <a:pt x="25" y="54"/>
                    <a:pt x="17" y="79"/>
                    <a:pt x="0" y="112"/>
                  </a:cubicBezTo>
                  <a:cubicBezTo>
                    <a:pt x="48" y="160"/>
                    <a:pt x="115" y="221"/>
                    <a:pt x="176" y="256"/>
                  </a:cubicBezTo>
                  <a:cubicBezTo>
                    <a:pt x="208" y="274"/>
                    <a:pt x="246" y="282"/>
                    <a:pt x="280" y="296"/>
                  </a:cubicBezTo>
                  <a:cubicBezTo>
                    <a:pt x="339" y="355"/>
                    <a:pt x="263" y="298"/>
                    <a:pt x="248" y="288"/>
                  </a:cubicBezTo>
                  <a:cubicBezTo>
                    <a:pt x="239" y="260"/>
                    <a:pt x="225" y="236"/>
                    <a:pt x="216" y="208"/>
                  </a:cubicBezTo>
                  <a:cubicBezTo>
                    <a:pt x="230" y="167"/>
                    <a:pt x="253" y="144"/>
                    <a:pt x="288" y="120"/>
                  </a:cubicBezTo>
                  <a:cubicBezTo>
                    <a:pt x="274" y="102"/>
                    <a:pt x="264" y="80"/>
                    <a:pt x="248" y="64"/>
                  </a:cubicBezTo>
                  <a:cubicBezTo>
                    <a:pt x="226" y="42"/>
                    <a:pt x="199" y="23"/>
                    <a:pt x="176" y="0"/>
                  </a:cubicBezTo>
                  <a:close/>
                </a:path>
              </a:pathLst>
            </a:custGeom>
            <a:solidFill>
              <a:srgbClr val="D8ECB3"/>
            </a:solidFill>
            <a:ln w="9525" cap="flat" cmpd="sng">
              <a:prstDash val="solid"/>
              <a:round/>
              <a:headEnd/>
              <a:tailEnd/>
            </a:ln>
            <a:effectLst/>
            <a:scene3d>
              <a:camera prst="legacyPerspectiveBottomRight">
                <a:rot lat="18600000" lon="0" rev="0"/>
              </a:camera>
              <a:lightRig rig="legacyFlat2" dir="t"/>
            </a:scene3d>
            <a:sp3d prstMaterial="legacyMatte">
              <a:bevelT w="13500" h="13500" prst="angle"/>
              <a:bevelB w="13500" h="13500" prst="angle"/>
              <a:extrusionClr>
                <a:srgbClr val="D8ECB3"/>
              </a:extrusionClr>
              <a:contourClr>
                <a:srgbClr val="D8ECB3"/>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it-IT"/>
            </a:p>
          </p:txBody>
        </p:sp>
        <p:sp>
          <p:nvSpPr>
            <p:cNvPr id="10" name="Freeform 19">
              <a:extLst>
                <a:ext uri="{FF2B5EF4-FFF2-40B4-BE49-F238E27FC236}">
                  <a16:creationId xmlns:a16="http://schemas.microsoft.com/office/drawing/2014/main" id="{20B3E399-B876-0DDF-74F1-BE6CA7EF5F33}"/>
                </a:ext>
              </a:extLst>
            </p:cNvPr>
            <p:cNvSpPr>
              <a:spLocks/>
            </p:cNvSpPr>
            <p:nvPr/>
          </p:nvSpPr>
          <p:spPr bwMode="auto">
            <a:xfrm>
              <a:off x="1690" y="1728"/>
              <a:ext cx="1048" cy="225"/>
            </a:xfrm>
            <a:custGeom>
              <a:avLst/>
              <a:gdLst>
                <a:gd name="T0" fmla="*/ 16 w 616"/>
                <a:gd name="T1" fmla="*/ 0 h 104"/>
                <a:gd name="T2" fmla="*/ 616 w 616"/>
                <a:gd name="T3" fmla="*/ 48 h 104"/>
                <a:gd name="T4" fmla="*/ 608 w 616"/>
                <a:gd name="T5" fmla="*/ 72 h 104"/>
                <a:gd name="T6" fmla="*/ 496 w 616"/>
                <a:gd name="T7" fmla="*/ 104 h 104"/>
                <a:gd name="T8" fmla="*/ 240 w 616"/>
                <a:gd name="T9" fmla="*/ 56 h 104"/>
                <a:gd name="T10" fmla="*/ 16 w 616"/>
                <a:gd name="T11" fmla="*/ 48 h 104"/>
                <a:gd name="T12" fmla="*/ 16 w 616"/>
                <a:gd name="T13" fmla="*/ 0 h 104"/>
              </a:gdLst>
              <a:ahLst/>
              <a:cxnLst>
                <a:cxn ang="0">
                  <a:pos x="T0" y="T1"/>
                </a:cxn>
                <a:cxn ang="0">
                  <a:pos x="T2" y="T3"/>
                </a:cxn>
                <a:cxn ang="0">
                  <a:pos x="T4" y="T5"/>
                </a:cxn>
                <a:cxn ang="0">
                  <a:pos x="T6" y="T7"/>
                </a:cxn>
                <a:cxn ang="0">
                  <a:pos x="T8" y="T9"/>
                </a:cxn>
                <a:cxn ang="0">
                  <a:pos x="T10" y="T11"/>
                </a:cxn>
                <a:cxn ang="0">
                  <a:pos x="T12" y="T13"/>
                </a:cxn>
              </a:cxnLst>
              <a:rect l="0" t="0" r="r" b="b"/>
              <a:pathLst>
                <a:path w="616" h="104">
                  <a:moveTo>
                    <a:pt x="16" y="0"/>
                  </a:moveTo>
                  <a:cubicBezTo>
                    <a:pt x="219" y="6"/>
                    <a:pt x="414" y="26"/>
                    <a:pt x="616" y="48"/>
                  </a:cubicBezTo>
                  <a:cubicBezTo>
                    <a:pt x="613" y="56"/>
                    <a:pt x="615" y="67"/>
                    <a:pt x="608" y="72"/>
                  </a:cubicBezTo>
                  <a:cubicBezTo>
                    <a:pt x="599" y="79"/>
                    <a:pt x="513" y="98"/>
                    <a:pt x="496" y="104"/>
                  </a:cubicBezTo>
                  <a:cubicBezTo>
                    <a:pt x="415" y="92"/>
                    <a:pt x="322" y="61"/>
                    <a:pt x="240" y="56"/>
                  </a:cubicBezTo>
                  <a:cubicBezTo>
                    <a:pt x="165" y="51"/>
                    <a:pt x="88" y="66"/>
                    <a:pt x="16" y="48"/>
                  </a:cubicBezTo>
                  <a:cubicBezTo>
                    <a:pt x="0" y="44"/>
                    <a:pt x="16" y="16"/>
                    <a:pt x="16" y="0"/>
                  </a:cubicBezTo>
                  <a:close/>
                </a:path>
              </a:pathLst>
            </a:custGeom>
            <a:solidFill>
              <a:srgbClr val="D8ECB3"/>
            </a:solidFill>
            <a:ln w="9525" cap="flat" cmpd="sng">
              <a:prstDash val="solid"/>
              <a:round/>
              <a:headEnd/>
              <a:tailEnd/>
            </a:ln>
            <a:effectLst/>
            <a:scene3d>
              <a:camera prst="legacyPerspectiveBottomRight">
                <a:rot lat="18600000" lon="0" rev="0"/>
              </a:camera>
              <a:lightRig rig="legacyFlat2" dir="t"/>
            </a:scene3d>
            <a:sp3d prstMaterial="legacyMatte">
              <a:bevelT w="13500" h="13500" prst="angle"/>
              <a:bevelB w="13500" h="13500" prst="angle"/>
              <a:extrusionClr>
                <a:srgbClr val="D8ECB3"/>
              </a:extrusionClr>
              <a:contourClr>
                <a:srgbClr val="D8ECB3"/>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it-IT"/>
            </a:p>
          </p:txBody>
        </p:sp>
        <p:sp>
          <p:nvSpPr>
            <p:cNvPr id="11" name="Freeform 20">
              <a:extLst>
                <a:ext uri="{FF2B5EF4-FFF2-40B4-BE49-F238E27FC236}">
                  <a16:creationId xmlns:a16="http://schemas.microsoft.com/office/drawing/2014/main" id="{C150E9BC-9CD7-A283-080C-74DBC01AB786}"/>
                </a:ext>
              </a:extLst>
            </p:cNvPr>
            <p:cNvSpPr>
              <a:spLocks/>
            </p:cNvSpPr>
            <p:nvPr/>
          </p:nvSpPr>
          <p:spPr bwMode="auto">
            <a:xfrm>
              <a:off x="2003" y="2385"/>
              <a:ext cx="1252" cy="692"/>
            </a:xfrm>
            <a:custGeom>
              <a:avLst/>
              <a:gdLst>
                <a:gd name="T0" fmla="*/ 336 w 736"/>
                <a:gd name="T1" fmla="*/ 120 h 320"/>
                <a:gd name="T2" fmla="*/ 88 w 736"/>
                <a:gd name="T3" fmla="*/ 160 h 320"/>
                <a:gd name="T4" fmla="*/ 32 w 736"/>
                <a:gd name="T5" fmla="*/ 216 h 320"/>
                <a:gd name="T6" fmla="*/ 0 w 736"/>
                <a:gd name="T7" fmla="*/ 264 h 320"/>
                <a:gd name="T8" fmla="*/ 48 w 736"/>
                <a:gd name="T9" fmla="*/ 296 h 320"/>
                <a:gd name="T10" fmla="*/ 120 w 736"/>
                <a:gd name="T11" fmla="*/ 320 h 320"/>
                <a:gd name="T12" fmla="*/ 296 w 736"/>
                <a:gd name="T13" fmla="*/ 256 h 320"/>
                <a:gd name="T14" fmla="*/ 432 w 736"/>
                <a:gd name="T15" fmla="*/ 216 h 320"/>
                <a:gd name="T16" fmla="*/ 592 w 736"/>
                <a:gd name="T17" fmla="*/ 208 h 320"/>
                <a:gd name="T18" fmla="*/ 680 w 736"/>
                <a:gd name="T19" fmla="*/ 152 h 320"/>
                <a:gd name="T20" fmla="*/ 712 w 736"/>
                <a:gd name="T21" fmla="*/ 136 h 320"/>
                <a:gd name="T22" fmla="*/ 736 w 736"/>
                <a:gd name="T23" fmla="*/ 128 h 320"/>
                <a:gd name="T24" fmla="*/ 720 w 736"/>
                <a:gd name="T25" fmla="*/ 48 h 320"/>
                <a:gd name="T26" fmla="*/ 688 w 736"/>
                <a:gd name="T27" fmla="*/ 0 h 320"/>
                <a:gd name="T28" fmla="*/ 544 w 736"/>
                <a:gd name="T29" fmla="*/ 48 h 320"/>
                <a:gd name="T30" fmla="*/ 416 w 736"/>
                <a:gd name="T31" fmla="*/ 72 h 320"/>
                <a:gd name="T32" fmla="*/ 368 w 736"/>
                <a:gd name="T33" fmla="*/ 104 h 320"/>
                <a:gd name="T34" fmla="*/ 336 w 736"/>
                <a:gd name="T35" fmla="*/ 1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6" h="320">
                  <a:moveTo>
                    <a:pt x="336" y="120"/>
                  </a:moveTo>
                  <a:cubicBezTo>
                    <a:pt x="253" y="129"/>
                    <a:pt x="168" y="133"/>
                    <a:pt x="88" y="160"/>
                  </a:cubicBezTo>
                  <a:cubicBezTo>
                    <a:pt x="69" y="179"/>
                    <a:pt x="51" y="197"/>
                    <a:pt x="32" y="216"/>
                  </a:cubicBezTo>
                  <a:cubicBezTo>
                    <a:pt x="18" y="230"/>
                    <a:pt x="0" y="264"/>
                    <a:pt x="0" y="264"/>
                  </a:cubicBezTo>
                  <a:cubicBezTo>
                    <a:pt x="16" y="275"/>
                    <a:pt x="31" y="288"/>
                    <a:pt x="48" y="296"/>
                  </a:cubicBezTo>
                  <a:cubicBezTo>
                    <a:pt x="71" y="307"/>
                    <a:pt x="120" y="320"/>
                    <a:pt x="120" y="320"/>
                  </a:cubicBezTo>
                  <a:cubicBezTo>
                    <a:pt x="181" y="305"/>
                    <a:pt x="236" y="276"/>
                    <a:pt x="296" y="256"/>
                  </a:cubicBezTo>
                  <a:cubicBezTo>
                    <a:pt x="341" y="241"/>
                    <a:pt x="387" y="231"/>
                    <a:pt x="432" y="216"/>
                  </a:cubicBezTo>
                  <a:cubicBezTo>
                    <a:pt x="502" y="222"/>
                    <a:pt x="532" y="228"/>
                    <a:pt x="592" y="208"/>
                  </a:cubicBezTo>
                  <a:cubicBezTo>
                    <a:pt x="607" y="162"/>
                    <a:pt x="640" y="167"/>
                    <a:pt x="680" y="152"/>
                  </a:cubicBezTo>
                  <a:cubicBezTo>
                    <a:pt x="691" y="148"/>
                    <a:pt x="701" y="141"/>
                    <a:pt x="712" y="136"/>
                  </a:cubicBezTo>
                  <a:cubicBezTo>
                    <a:pt x="720" y="133"/>
                    <a:pt x="728" y="131"/>
                    <a:pt x="736" y="128"/>
                  </a:cubicBezTo>
                  <a:cubicBezTo>
                    <a:pt x="731" y="101"/>
                    <a:pt x="735" y="71"/>
                    <a:pt x="720" y="48"/>
                  </a:cubicBezTo>
                  <a:cubicBezTo>
                    <a:pt x="709" y="32"/>
                    <a:pt x="688" y="0"/>
                    <a:pt x="688" y="0"/>
                  </a:cubicBezTo>
                  <a:cubicBezTo>
                    <a:pt x="639" y="12"/>
                    <a:pt x="593" y="35"/>
                    <a:pt x="544" y="48"/>
                  </a:cubicBezTo>
                  <a:cubicBezTo>
                    <a:pt x="512" y="57"/>
                    <a:pt x="453" y="66"/>
                    <a:pt x="416" y="72"/>
                  </a:cubicBezTo>
                  <a:cubicBezTo>
                    <a:pt x="400" y="83"/>
                    <a:pt x="386" y="98"/>
                    <a:pt x="368" y="104"/>
                  </a:cubicBezTo>
                  <a:cubicBezTo>
                    <a:pt x="315" y="122"/>
                    <a:pt x="303" y="120"/>
                    <a:pt x="336" y="120"/>
                  </a:cubicBezTo>
                  <a:close/>
                </a:path>
              </a:pathLst>
            </a:custGeom>
            <a:solidFill>
              <a:srgbClr val="D8ECB3"/>
            </a:solidFill>
            <a:ln w="9525" cap="flat" cmpd="sng">
              <a:prstDash val="solid"/>
              <a:round/>
              <a:headEnd/>
              <a:tailEnd/>
            </a:ln>
            <a:effectLst/>
            <a:scene3d>
              <a:camera prst="legacyPerspectiveBottomRight">
                <a:rot lat="18600000" lon="0" rev="0"/>
              </a:camera>
              <a:lightRig rig="legacyFlat2" dir="t"/>
            </a:scene3d>
            <a:sp3d prstMaterial="legacyMatte">
              <a:bevelT w="13500" h="13500" prst="angle"/>
              <a:bevelB w="13500" h="13500" prst="angle"/>
              <a:extrusionClr>
                <a:srgbClr val="D8ECB3"/>
              </a:extrusionClr>
              <a:contourClr>
                <a:srgbClr val="D8ECB3"/>
              </a:contour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flatTx/>
            </a:bodyPr>
            <a:lstStyle/>
            <a:p>
              <a:endParaRPr lang="it-IT"/>
            </a:p>
          </p:txBody>
        </p:sp>
        <p:sp>
          <p:nvSpPr>
            <p:cNvPr id="12" name="Freeform 21">
              <a:extLst>
                <a:ext uri="{FF2B5EF4-FFF2-40B4-BE49-F238E27FC236}">
                  <a16:creationId xmlns:a16="http://schemas.microsoft.com/office/drawing/2014/main" id="{201D2030-473E-388D-BBC7-4BAF5FC6E400}"/>
                </a:ext>
              </a:extLst>
            </p:cNvPr>
            <p:cNvSpPr>
              <a:spLocks/>
            </p:cNvSpPr>
            <p:nvPr/>
          </p:nvSpPr>
          <p:spPr bwMode="auto">
            <a:xfrm>
              <a:off x="1214" y="2402"/>
              <a:ext cx="164" cy="415"/>
            </a:xfrm>
            <a:custGeom>
              <a:avLst/>
              <a:gdLst>
                <a:gd name="T0" fmla="*/ 96 w 96"/>
                <a:gd name="T1" fmla="*/ 0 h 192"/>
                <a:gd name="T2" fmla="*/ 0 w 96"/>
                <a:gd name="T3" fmla="*/ 192 h 192"/>
              </a:gdLst>
              <a:ahLst/>
              <a:cxnLst>
                <a:cxn ang="0">
                  <a:pos x="T0" y="T1"/>
                </a:cxn>
                <a:cxn ang="0">
                  <a:pos x="T2" y="T3"/>
                </a:cxn>
              </a:cxnLst>
              <a:rect l="0" t="0" r="r" b="b"/>
              <a:pathLst>
                <a:path w="96" h="192">
                  <a:moveTo>
                    <a:pt x="96" y="0"/>
                  </a:moveTo>
                  <a:cubicBezTo>
                    <a:pt x="56" y="80"/>
                    <a:pt x="16" y="160"/>
                    <a:pt x="0" y="192"/>
                  </a:cubicBezTo>
                </a:path>
              </a:pathLst>
            </a:custGeom>
            <a:noFill/>
            <a:ln w="9525" cap="flat" cmpd="sng">
              <a:solidFill>
                <a:srgbClr val="000000"/>
              </a:solidFill>
              <a:prstDash val="solid"/>
              <a:round/>
              <a:headEnd/>
              <a:tailEnd type="triangle" w="med" len="med"/>
            </a:ln>
            <a:effectLst/>
            <a:extLst>
              <a:ext uri="{909E8E84-426E-40DD-AFC4-6F175D3DCCD1}">
                <a14:hiddenFill xmlns:a14="http://schemas.microsoft.com/office/drawing/2010/main">
                  <a:solidFill>
                    <a:srgbClr val="D8ECB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3" name="Freeform 22">
              <a:extLst>
                <a:ext uri="{FF2B5EF4-FFF2-40B4-BE49-F238E27FC236}">
                  <a16:creationId xmlns:a16="http://schemas.microsoft.com/office/drawing/2014/main" id="{4310D164-9545-103F-E12A-F8F8FA825819}"/>
                </a:ext>
              </a:extLst>
            </p:cNvPr>
            <p:cNvSpPr>
              <a:spLocks/>
            </p:cNvSpPr>
            <p:nvPr/>
          </p:nvSpPr>
          <p:spPr bwMode="auto">
            <a:xfrm>
              <a:off x="901" y="2299"/>
              <a:ext cx="477" cy="518"/>
            </a:xfrm>
            <a:custGeom>
              <a:avLst/>
              <a:gdLst>
                <a:gd name="T0" fmla="*/ 280 w 280"/>
                <a:gd name="T1" fmla="*/ 0 h 240"/>
                <a:gd name="T2" fmla="*/ 40 w 280"/>
                <a:gd name="T3" fmla="*/ 96 h 240"/>
                <a:gd name="T4" fmla="*/ 40 w 280"/>
                <a:gd name="T5" fmla="*/ 240 h 240"/>
              </a:gdLst>
              <a:ahLst/>
              <a:cxnLst>
                <a:cxn ang="0">
                  <a:pos x="T0" y="T1"/>
                </a:cxn>
                <a:cxn ang="0">
                  <a:pos x="T2" y="T3"/>
                </a:cxn>
                <a:cxn ang="0">
                  <a:pos x="T4" y="T5"/>
                </a:cxn>
              </a:cxnLst>
              <a:rect l="0" t="0" r="r" b="b"/>
              <a:pathLst>
                <a:path w="280" h="240">
                  <a:moveTo>
                    <a:pt x="280" y="0"/>
                  </a:moveTo>
                  <a:cubicBezTo>
                    <a:pt x="180" y="28"/>
                    <a:pt x="80" y="56"/>
                    <a:pt x="40" y="96"/>
                  </a:cubicBezTo>
                  <a:cubicBezTo>
                    <a:pt x="0" y="136"/>
                    <a:pt x="40" y="216"/>
                    <a:pt x="40" y="240"/>
                  </a:cubicBezTo>
                </a:path>
              </a:pathLst>
            </a:custGeom>
            <a:noFill/>
            <a:ln w="9525" cap="flat" cmpd="sng">
              <a:solidFill>
                <a:srgbClr val="000000"/>
              </a:solidFill>
              <a:prstDash val="solid"/>
              <a:round/>
              <a:headEnd/>
              <a:tailEnd type="triangle" w="med" len="med"/>
            </a:ln>
            <a:effectLst/>
            <a:extLst>
              <a:ext uri="{909E8E84-426E-40DD-AFC4-6F175D3DCCD1}">
                <a14:hiddenFill xmlns:a14="http://schemas.microsoft.com/office/drawing/2010/main">
                  <a:solidFill>
                    <a:srgbClr val="D8ECB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4" name="Freeform 23">
              <a:extLst>
                <a:ext uri="{FF2B5EF4-FFF2-40B4-BE49-F238E27FC236}">
                  <a16:creationId xmlns:a16="http://schemas.microsoft.com/office/drawing/2014/main" id="{66C1A8F6-3FE5-FE3C-3543-DF6114860F1E}"/>
                </a:ext>
              </a:extLst>
            </p:cNvPr>
            <p:cNvSpPr>
              <a:spLocks/>
            </p:cNvSpPr>
            <p:nvPr/>
          </p:nvSpPr>
          <p:spPr bwMode="auto">
            <a:xfrm>
              <a:off x="806" y="2074"/>
              <a:ext cx="653" cy="121"/>
            </a:xfrm>
            <a:custGeom>
              <a:avLst/>
              <a:gdLst>
                <a:gd name="T0" fmla="*/ 384 w 384"/>
                <a:gd name="T1" fmla="*/ 56 h 56"/>
                <a:gd name="T2" fmla="*/ 96 w 384"/>
                <a:gd name="T3" fmla="*/ 8 h 56"/>
                <a:gd name="T4" fmla="*/ 0 w 384"/>
                <a:gd name="T5" fmla="*/ 8 h 56"/>
              </a:gdLst>
              <a:ahLst/>
              <a:cxnLst>
                <a:cxn ang="0">
                  <a:pos x="T0" y="T1"/>
                </a:cxn>
                <a:cxn ang="0">
                  <a:pos x="T2" y="T3"/>
                </a:cxn>
                <a:cxn ang="0">
                  <a:pos x="T4" y="T5"/>
                </a:cxn>
              </a:cxnLst>
              <a:rect l="0" t="0" r="r" b="b"/>
              <a:pathLst>
                <a:path w="384" h="56">
                  <a:moveTo>
                    <a:pt x="384" y="56"/>
                  </a:moveTo>
                  <a:cubicBezTo>
                    <a:pt x="272" y="36"/>
                    <a:pt x="160" y="16"/>
                    <a:pt x="96" y="8"/>
                  </a:cubicBezTo>
                  <a:cubicBezTo>
                    <a:pt x="32" y="0"/>
                    <a:pt x="16" y="4"/>
                    <a:pt x="0" y="8"/>
                  </a:cubicBezTo>
                </a:path>
              </a:pathLst>
            </a:custGeom>
            <a:noFill/>
            <a:ln w="9525" cap="flat" cmpd="sng">
              <a:solidFill>
                <a:srgbClr val="000000"/>
              </a:solidFill>
              <a:prstDash val="solid"/>
              <a:round/>
              <a:headEnd/>
              <a:tailEnd type="triangle" w="med" len="med"/>
            </a:ln>
            <a:effectLst/>
            <a:extLst>
              <a:ext uri="{909E8E84-426E-40DD-AFC4-6F175D3DCCD1}">
                <a14:hiddenFill xmlns:a14="http://schemas.microsoft.com/office/drawing/2010/main">
                  <a:solidFill>
                    <a:srgbClr val="D8ECB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5" name="Freeform 24">
              <a:extLst>
                <a:ext uri="{FF2B5EF4-FFF2-40B4-BE49-F238E27FC236}">
                  <a16:creationId xmlns:a16="http://schemas.microsoft.com/office/drawing/2014/main" id="{0D13114C-3E97-70AF-9B07-676C0393CFDC}"/>
                </a:ext>
              </a:extLst>
            </p:cNvPr>
            <p:cNvSpPr>
              <a:spLocks/>
            </p:cNvSpPr>
            <p:nvPr/>
          </p:nvSpPr>
          <p:spPr bwMode="auto">
            <a:xfrm>
              <a:off x="1432" y="1780"/>
              <a:ext cx="272" cy="415"/>
            </a:xfrm>
            <a:custGeom>
              <a:avLst/>
              <a:gdLst>
                <a:gd name="T0" fmla="*/ 64 w 160"/>
                <a:gd name="T1" fmla="*/ 192 h 192"/>
                <a:gd name="T2" fmla="*/ 16 w 160"/>
                <a:gd name="T3" fmla="*/ 96 h 192"/>
                <a:gd name="T4" fmla="*/ 160 w 160"/>
                <a:gd name="T5" fmla="*/ 0 h 192"/>
              </a:gdLst>
              <a:ahLst/>
              <a:cxnLst>
                <a:cxn ang="0">
                  <a:pos x="T0" y="T1"/>
                </a:cxn>
                <a:cxn ang="0">
                  <a:pos x="T2" y="T3"/>
                </a:cxn>
                <a:cxn ang="0">
                  <a:pos x="T4" y="T5"/>
                </a:cxn>
              </a:cxnLst>
              <a:rect l="0" t="0" r="r" b="b"/>
              <a:pathLst>
                <a:path w="160" h="192">
                  <a:moveTo>
                    <a:pt x="64" y="192"/>
                  </a:moveTo>
                  <a:cubicBezTo>
                    <a:pt x="32" y="160"/>
                    <a:pt x="0" y="128"/>
                    <a:pt x="16" y="96"/>
                  </a:cubicBezTo>
                  <a:cubicBezTo>
                    <a:pt x="32" y="64"/>
                    <a:pt x="136" y="16"/>
                    <a:pt x="160" y="0"/>
                  </a:cubicBezTo>
                </a:path>
              </a:pathLst>
            </a:custGeom>
            <a:noFill/>
            <a:ln w="9525" cap="flat" cmpd="sng">
              <a:solidFill>
                <a:srgbClr val="000000"/>
              </a:solidFill>
              <a:prstDash val="solid"/>
              <a:round/>
              <a:headEnd/>
              <a:tailEnd type="triangle" w="med" len="med"/>
            </a:ln>
            <a:effectLst/>
            <a:extLst>
              <a:ext uri="{909E8E84-426E-40DD-AFC4-6F175D3DCCD1}">
                <a14:hiddenFill xmlns:a14="http://schemas.microsoft.com/office/drawing/2010/main">
                  <a:solidFill>
                    <a:srgbClr val="D8ECB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6" name="Freeform 25">
              <a:extLst>
                <a:ext uri="{FF2B5EF4-FFF2-40B4-BE49-F238E27FC236}">
                  <a16:creationId xmlns:a16="http://schemas.microsoft.com/office/drawing/2014/main" id="{B921C633-3BD8-A030-8830-1AA948E8E40E}"/>
                </a:ext>
              </a:extLst>
            </p:cNvPr>
            <p:cNvSpPr>
              <a:spLocks/>
            </p:cNvSpPr>
            <p:nvPr/>
          </p:nvSpPr>
          <p:spPr bwMode="auto">
            <a:xfrm>
              <a:off x="1704" y="1884"/>
              <a:ext cx="490" cy="311"/>
            </a:xfrm>
            <a:custGeom>
              <a:avLst/>
              <a:gdLst>
                <a:gd name="T0" fmla="*/ 0 w 240"/>
                <a:gd name="T1" fmla="*/ 192 h 192"/>
                <a:gd name="T2" fmla="*/ 240 w 240"/>
                <a:gd name="T3" fmla="*/ 0 h 192"/>
              </a:gdLst>
              <a:ahLst/>
              <a:cxnLst>
                <a:cxn ang="0">
                  <a:pos x="T0" y="T1"/>
                </a:cxn>
                <a:cxn ang="0">
                  <a:pos x="T2" y="T3"/>
                </a:cxn>
              </a:cxnLst>
              <a:rect l="0" t="0" r="r" b="b"/>
              <a:pathLst>
                <a:path w="240" h="192">
                  <a:moveTo>
                    <a:pt x="0" y="192"/>
                  </a:moveTo>
                  <a:cubicBezTo>
                    <a:pt x="0" y="192"/>
                    <a:pt x="120" y="96"/>
                    <a:pt x="240" y="0"/>
                  </a:cubicBezTo>
                </a:path>
              </a:pathLst>
            </a:custGeom>
            <a:noFill/>
            <a:ln w="9525" cap="flat" cmpd="sng">
              <a:solidFill>
                <a:srgbClr val="000000"/>
              </a:solidFill>
              <a:prstDash val="solid"/>
              <a:round/>
              <a:headEnd/>
              <a:tailEnd type="triangle" w="med" len="med"/>
            </a:ln>
            <a:effectLst/>
            <a:extLst>
              <a:ext uri="{909E8E84-426E-40DD-AFC4-6F175D3DCCD1}">
                <a14:hiddenFill xmlns:a14="http://schemas.microsoft.com/office/drawing/2010/main">
                  <a:solidFill>
                    <a:srgbClr val="D8ECB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7" name="Freeform 26">
              <a:extLst>
                <a:ext uri="{FF2B5EF4-FFF2-40B4-BE49-F238E27FC236}">
                  <a16:creationId xmlns:a16="http://schemas.microsoft.com/office/drawing/2014/main" id="{183D126D-4812-FC2D-D818-EB229B59BB2D}"/>
                </a:ext>
              </a:extLst>
            </p:cNvPr>
            <p:cNvSpPr>
              <a:spLocks/>
            </p:cNvSpPr>
            <p:nvPr/>
          </p:nvSpPr>
          <p:spPr bwMode="auto">
            <a:xfrm>
              <a:off x="1786" y="1884"/>
              <a:ext cx="816" cy="415"/>
            </a:xfrm>
            <a:custGeom>
              <a:avLst/>
              <a:gdLst>
                <a:gd name="T0" fmla="*/ 0 w 432"/>
                <a:gd name="T1" fmla="*/ 192 h 192"/>
                <a:gd name="T2" fmla="*/ 336 w 432"/>
                <a:gd name="T3" fmla="*/ 96 h 192"/>
                <a:gd name="T4" fmla="*/ 432 w 432"/>
                <a:gd name="T5" fmla="*/ 0 h 192"/>
              </a:gdLst>
              <a:ahLst/>
              <a:cxnLst>
                <a:cxn ang="0">
                  <a:pos x="T0" y="T1"/>
                </a:cxn>
                <a:cxn ang="0">
                  <a:pos x="T2" y="T3"/>
                </a:cxn>
                <a:cxn ang="0">
                  <a:pos x="T4" y="T5"/>
                </a:cxn>
              </a:cxnLst>
              <a:rect l="0" t="0" r="r" b="b"/>
              <a:pathLst>
                <a:path w="432" h="192">
                  <a:moveTo>
                    <a:pt x="0" y="192"/>
                  </a:moveTo>
                  <a:cubicBezTo>
                    <a:pt x="132" y="160"/>
                    <a:pt x="264" y="128"/>
                    <a:pt x="336" y="96"/>
                  </a:cubicBezTo>
                  <a:cubicBezTo>
                    <a:pt x="408" y="64"/>
                    <a:pt x="416" y="16"/>
                    <a:pt x="432" y="0"/>
                  </a:cubicBezTo>
                </a:path>
              </a:pathLst>
            </a:custGeom>
            <a:noFill/>
            <a:ln w="9525" cap="flat" cmpd="sng">
              <a:solidFill>
                <a:srgbClr val="000000"/>
              </a:solidFill>
              <a:prstDash val="solid"/>
              <a:round/>
              <a:headEnd/>
              <a:tailEnd type="triangle" w="med" len="med"/>
            </a:ln>
            <a:effectLst/>
            <a:extLst>
              <a:ext uri="{909E8E84-426E-40DD-AFC4-6F175D3DCCD1}">
                <a14:hiddenFill xmlns:a14="http://schemas.microsoft.com/office/drawing/2010/main">
                  <a:solidFill>
                    <a:srgbClr val="D8ECB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8" name="Freeform 27">
              <a:extLst>
                <a:ext uri="{FF2B5EF4-FFF2-40B4-BE49-F238E27FC236}">
                  <a16:creationId xmlns:a16="http://schemas.microsoft.com/office/drawing/2014/main" id="{DB779105-FFD3-07C4-F8DD-49AEDF05822C}"/>
                </a:ext>
              </a:extLst>
            </p:cNvPr>
            <p:cNvSpPr>
              <a:spLocks/>
            </p:cNvSpPr>
            <p:nvPr/>
          </p:nvSpPr>
          <p:spPr bwMode="auto">
            <a:xfrm>
              <a:off x="1786" y="2368"/>
              <a:ext cx="1061" cy="242"/>
            </a:xfrm>
            <a:custGeom>
              <a:avLst/>
              <a:gdLst>
                <a:gd name="T0" fmla="*/ 0 w 624"/>
                <a:gd name="T1" fmla="*/ 16 h 112"/>
                <a:gd name="T2" fmla="*/ 432 w 624"/>
                <a:gd name="T3" fmla="*/ 16 h 112"/>
                <a:gd name="T4" fmla="*/ 624 w 624"/>
                <a:gd name="T5" fmla="*/ 112 h 112"/>
              </a:gdLst>
              <a:ahLst/>
              <a:cxnLst>
                <a:cxn ang="0">
                  <a:pos x="T0" y="T1"/>
                </a:cxn>
                <a:cxn ang="0">
                  <a:pos x="T2" y="T3"/>
                </a:cxn>
                <a:cxn ang="0">
                  <a:pos x="T4" y="T5"/>
                </a:cxn>
              </a:cxnLst>
              <a:rect l="0" t="0" r="r" b="b"/>
              <a:pathLst>
                <a:path w="624" h="112">
                  <a:moveTo>
                    <a:pt x="0" y="16"/>
                  </a:moveTo>
                  <a:cubicBezTo>
                    <a:pt x="164" y="8"/>
                    <a:pt x="328" y="0"/>
                    <a:pt x="432" y="16"/>
                  </a:cubicBezTo>
                  <a:cubicBezTo>
                    <a:pt x="536" y="32"/>
                    <a:pt x="580" y="72"/>
                    <a:pt x="624" y="112"/>
                  </a:cubicBezTo>
                </a:path>
              </a:pathLst>
            </a:custGeom>
            <a:noFill/>
            <a:ln w="9525" cap="flat" cmpd="sng">
              <a:solidFill>
                <a:srgbClr val="000000"/>
              </a:solidFill>
              <a:prstDash val="solid"/>
              <a:round/>
              <a:headEnd/>
              <a:tailEnd type="triangle" w="med" len="med"/>
            </a:ln>
            <a:effectLst/>
            <a:extLst>
              <a:ext uri="{909E8E84-426E-40DD-AFC4-6F175D3DCCD1}">
                <a14:hiddenFill xmlns:a14="http://schemas.microsoft.com/office/drawing/2010/main">
                  <a:solidFill>
                    <a:srgbClr val="D8ECB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9" name="Freeform 28">
              <a:extLst>
                <a:ext uri="{FF2B5EF4-FFF2-40B4-BE49-F238E27FC236}">
                  <a16:creationId xmlns:a16="http://schemas.microsoft.com/office/drawing/2014/main" id="{27BF18B7-B396-0D29-50AB-3242C9AFA9AD}"/>
                </a:ext>
              </a:extLst>
            </p:cNvPr>
            <p:cNvSpPr>
              <a:spLocks/>
            </p:cNvSpPr>
            <p:nvPr/>
          </p:nvSpPr>
          <p:spPr bwMode="auto">
            <a:xfrm>
              <a:off x="1622" y="2506"/>
              <a:ext cx="327" cy="363"/>
            </a:xfrm>
            <a:custGeom>
              <a:avLst/>
              <a:gdLst>
                <a:gd name="T0" fmla="*/ 0 w 192"/>
                <a:gd name="T1" fmla="*/ 0 h 168"/>
                <a:gd name="T2" fmla="*/ 48 w 192"/>
                <a:gd name="T3" fmla="*/ 144 h 168"/>
                <a:gd name="T4" fmla="*/ 192 w 192"/>
                <a:gd name="T5" fmla="*/ 144 h 168"/>
              </a:gdLst>
              <a:ahLst/>
              <a:cxnLst>
                <a:cxn ang="0">
                  <a:pos x="T0" y="T1"/>
                </a:cxn>
                <a:cxn ang="0">
                  <a:pos x="T2" y="T3"/>
                </a:cxn>
                <a:cxn ang="0">
                  <a:pos x="T4" y="T5"/>
                </a:cxn>
              </a:cxnLst>
              <a:rect l="0" t="0" r="r" b="b"/>
              <a:pathLst>
                <a:path w="192" h="168">
                  <a:moveTo>
                    <a:pt x="0" y="0"/>
                  </a:moveTo>
                  <a:cubicBezTo>
                    <a:pt x="8" y="60"/>
                    <a:pt x="16" y="120"/>
                    <a:pt x="48" y="144"/>
                  </a:cubicBezTo>
                  <a:cubicBezTo>
                    <a:pt x="80" y="168"/>
                    <a:pt x="168" y="144"/>
                    <a:pt x="192" y="144"/>
                  </a:cubicBezTo>
                </a:path>
              </a:pathLst>
            </a:custGeom>
            <a:noFill/>
            <a:ln w="9525" cap="flat" cmpd="sng">
              <a:solidFill>
                <a:srgbClr val="000000"/>
              </a:solidFill>
              <a:prstDash val="solid"/>
              <a:round/>
              <a:headEnd/>
              <a:tailEnd type="triangle" w="med" len="med"/>
            </a:ln>
            <a:effectLst/>
            <a:extLst>
              <a:ext uri="{909E8E84-426E-40DD-AFC4-6F175D3DCCD1}">
                <a14:hiddenFill xmlns:a14="http://schemas.microsoft.com/office/drawing/2010/main">
                  <a:solidFill>
                    <a:srgbClr val="D8ECB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 name="Text Box 29">
              <a:extLst>
                <a:ext uri="{FF2B5EF4-FFF2-40B4-BE49-F238E27FC236}">
                  <a16:creationId xmlns:a16="http://schemas.microsoft.com/office/drawing/2014/main" id="{A2599980-5A27-AB13-C4FD-67651728F8D4}"/>
                </a:ext>
              </a:extLst>
            </p:cNvPr>
            <p:cNvSpPr txBox="1">
              <a:spLocks noChangeArrowheads="1"/>
            </p:cNvSpPr>
            <p:nvPr/>
          </p:nvSpPr>
          <p:spPr bwMode="auto">
            <a:xfrm>
              <a:off x="1722" y="2518"/>
              <a:ext cx="263" cy="181"/>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flatTx/>
            </a:bodyPr>
            <a:lstStyle/>
            <a:p>
              <a:pPr algn="ctr"/>
              <a:r>
                <a:rPr lang="en-GB" altLang="it-IT">
                  <a:solidFill>
                    <a:srgbClr val="FF0000"/>
                  </a:solidFill>
                </a:rPr>
                <a:t>1 V</a:t>
              </a:r>
              <a:endParaRPr lang="en-GB" altLang="it-IT"/>
            </a:p>
          </p:txBody>
        </p:sp>
        <p:sp>
          <p:nvSpPr>
            <p:cNvPr id="21" name="Text Box 30">
              <a:extLst>
                <a:ext uri="{FF2B5EF4-FFF2-40B4-BE49-F238E27FC236}">
                  <a16:creationId xmlns:a16="http://schemas.microsoft.com/office/drawing/2014/main" id="{11953BA3-81BA-F7CB-5972-3A9E2AF0A3D9}"/>
                </a:ext>
              </a:extLst>
            </p:cNvPr>
            <p:cNvSpPr txBox="1">
              <a:spLocks noChangeArrowheads="1"/>
            </p:cNvSpPr>
            <p:nvPr/>
          </p:nvSpPr>
          <p:spPr bwMode="auto">
            <a:xfrm>
              <a:off x="149" y="2021"/>
              <a:ext cx="301" cy="181"/>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flatTx/>
            </a:bodyPr>
            <a:lstStyle/>
            <a:p>
              <a:pPr algn="ctr"/>
              <a:r>
                <a:rPr lang="en-GB" altLang="it-IT">
                  <a:solidFill>
                    <a:srgbClr val="00CC00"/>
                  </a:solidFill>
                </a:rPr>
                <a:t>O V</a:t>
              </a:r>
              <a:endParaRPr lang="en-GB" altLang="it-IT"/>
            </a:p>
          </p:txBody>
        </p:sp>
        <p:sp>
          <p:nvSpPr>
            <p:cNvPr id="22" name="Text Box 31">
              <a:extLst>
                <a:ext uri="{FF2B5EF4-FFF2-40B4-BE49-F238E27FC236}">
                  <a16:creationId xmlns:a16="http://schemas.microsoft.com/office/drawing/2014/main" id="{14E34F38-A1C2-3FDB-BA0B-9711C45886FC}"/>
                </a:ext>
              </a:extLst>
            </p:cNvPr>
            <p:cNvSpPr txBox="1">
              <a:spLocks noChangeArrowheads="1"/>
            </p:cNvSpPr>
            <p:nvPr/>
          </p:nvSpPr>
          <p:spPr bwMode="auto">
            <a:xfrm>
              <a:off x="485" y="2933"/>
              <a:ext cx="300" cy="181"/>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flatTx/>
            </a:bodyPr>
            <a:lstStyle/>
            <a:p>
              <a:pPr algn="ctr"/>
              <a:r>
                <a:rPr lang="en-GB" altLang="it-IT">
                  <a:solidFill>
                    <a:srgbClr val="00CC00"/>
                  </a:solidFill>
                </a:rPr>
                <a:t>O V</a:t>
              </a:r>
              <a:endParaRPr lang="en-GB" altLang="it-IT"/>
            </a:p>
          </p:txBody>
        </p:sp>
        <p:sp>
          <p:nvSpPr>
            <p:cNvPr id="23" name="Oval 32">
              <a:extLst>
                <a:ext uri="{FF2B5EF4-FFF2-40B4-BE49-F238E27FC236}">
                  <a16:creationId xmlns:a16="http://schemas.microsoft.com/office/drawing/2014/main" id="{7504F029-F3F3-6A9D-19E9-79EBF554485B}"/>
                </a:ext>
              </a:extLst>
            </p:cNvPr>
            <p:cNvSpPr>
              <a:spLocks noChangeArrowheads="1"/>
            </p:cNvSpPr>
            <p:nvPr/>
          </p:nvSpPr>
          <p:spPr bwMode="auto">
            <a:xfrm>
              <a:off x="1152" y="2016"/>
              <a:ext cx="96" cy="96"/>
            </a:xfrm>
            <a:prstGeom prst="ellipse">
              <a:avLst/>
            </a:prstGeom>
            <a:solidFill>
              <a:schemeClr val="accent2"/>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4" name="Line 33">
              <a:extLst>
                <a:ext uri="{FF2B5EF4-FFF2-40B4-BE49-F238E27FC236}">
                  <a16:creationId xmlns:a16="http://schemas.microsoft.com/office/drawing/2014/main" id="{6AE8CE55-281F-ACF5-5EFC-C818C7140DCE}"/>
                </a:ext>
              </a:extLst>
            </p:cNvPr>
            <p:cNvSpPr>
              <a:spLocks noChangeShapeType="1"/>
            </p:cNvSpPr>
            <p:nvPr/>
          </p:nvSpPr>
          <p:spPr bwMode="auto">
            <a:xfrm flipH="1" flipV="1">
              <a:off x="1152" y="1776"/>
              <a:ext cx="48" cy="288"/>
            </a:xfrm>
            <a:prstGeom prst="line">
              <a:avLst/>
            </a:prstGeom>
            <a:noFill/>
            <a:ln w="952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5" name="Text Box 34">
              <a:extLst>
                <a:ext uri="{FF2B5EF4-FFF2-40B4-BE49-F238E27FC236}">
                  <a16:creationId xmlns:a16="http://schemas.microsoft.com/office/drawing/2014/main" id="{CFE5F4DF-86C1-371C-E7B0-04D5C2DE8FAE}"/>
                </a:ext>
              </a:extLst>
            </p:cNvPr>
            <p:cNvSpPr txBox="1">
              <a:spLocks noChangeArrowheads="1"/>
            </p:cNvSpPr>
            <p:nvPr/>
          </p:nvSpPr>
          <p:spPr bwMode="auto">
            <a:xfrm>
              <a:off x="1104" y="1733"/>
              <a:ext cx="336" cy="181"/>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spAutoFit/>
              <a:flatTx/>
            </a:bodyPr>
            <a:lstStyle/>
            <a:p>
              <a:pPr algn="ctr"/>
              <a:r>
                <a:rPr lang="en-GB" altLang="it-IT">
                  <a:solidFill>
                    <a:schemeClr val="accent2"/>
                  </a:solidFill>
                </a:rPr>
                <a:t>V</a:t>
              </a:r>
              <a:r>
                <a:rPr lang="en-GB" altLang="it-IT" baseline="-25000">
                  <a:solidFill>
                    <a:schemeClr val="accent2"/>
                  </a:solidFill>
                </a:rPr>
                <a:t>d</a:t>
              </a:r>
              <a:endParaRPr lang="en-GB" altLang="it-IT"/>
            </a:p>
          </p:txBody>
        </p:sp>
      </p:grpSp>
      <p:graphicFrame>
        <p:nvGraphicFramePr>
          <p:cNvPr id="26" name="Object 11">
            <a:extLst>
              <a:ext uri="{FF2B5EF4-FFF2-40B4-BE49-F238E27FC236}">
                <a16:creationId xmlns:a16="http://schemas.microsoft.com/office/drawing/2014/main" id="{5C64E938-E394-50D6-20BA-A588CB70F3E5}"/>
              </a:ext>
            </a:extLst>
          </p:cNvPr>
          <p:cNvGraphicFramePr>
            <a:graphicFrameLocks noChangeAspect="1"/>
          </p:cNvGraphicFramePr>
          <p:nvPr>
            <p:extLst>
              <p:ext uri="{D42A27DB-BD31-4B8C-83A1-F6EECF244321}">
                <p14:modId xmlns:p14="http://schemas.microsoft.com/office/powerpoint/2010/main" val="718646408"/>
              </p:ext>
            </p:extLst>
          </p:nvPr>
        </p:nvGraphicFramePr>
        <p:xfrm>
          <a:off x="1426609" y="4196206"/>
          <a:ext cx="2387600" cy="503690"/>
        </p:xfrm>
        <a:graphic>
          <a:graphicData uri="http://schemas.openxmlformats.org/presentationml/2006/ole">
            <mc:AlternateContent xmlns:mc="http://schemas.openxmlformats.org/markup-compatibility/2006">
              <mc:Choice xmlns:v="urn:schemas-microsoft-com:vml" Requires="v">
                <p:oleObj name="Equation" r:id="rId3" imgW="1117440" imgH="228600" progId="Equation.3">
                  <p:embed/>
                </p:oleObj>
              </mc:Choice>
              <mc:Fallback>
                <p:oleObj name="Equation" r:id="rId3" imgW="1117440" imgH="228600" progId="Equation.3">
                  <p:embed/>
                  <p:pic>
                    <p:nvPicPr>
                      <p:cNvPr id="26" name="Object 11">
                        <a:extLst>
                          <a:ext uri="{FF2B5EF4-FFF2-40B4-BE49-F238E27FC236}">
                            <a16:creationId xmlns:a16="http://schemas.microsoft.com/office/drawing/2014/main" id="{5C64E938-E394-50D6-20BA-A588CB70F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6609" y="4196206"/>
                        <a:ext cx="2387600" cy="503690"/>
                      </a:xfrm>
                      <a:prstGeom prst="rect">
                        <a:avLst/>
                      </a:prstGeom>
                      <a:noFill/>
                      <a:ln>
                        <a:noFill/>
                      </a:ln>
                      <a:effectLst/>
                    </p:spPr>
                  </p:pic>
                </p:oleObj>
              </mc:Fallback>
            </mc:AlternateContent>
          </a:graphicData>
        </a:graphic>
      </p:graphicFrame>
      <p:sp>
        <p:nvSpPr>
          <p:cNvPr id="27" name="CasellaDiTesto 4">
            <a:extLst>
              <a:ext uri="{FF2B5EF4-FFF2-40B4-BE49-F238E27FC236}">
                <a16:creationId xmlns:a16="http://schemas.microsoft.com/office/drawing/2014/main" id="{292EFA61-ADB8-6EE3-B5F2-9002578C154B}"/>
              </a:ext>
            </a:extLst>
          </p:cNvPr>
          <p:cNvSpPr txBox="1"/>
          <p:nvPr/>
        </p:nvSpPr>
        <p:spPr>
          <a:xfrm>
            <a:off x="228600" y="5796014"/>
            <a:ext cx="7848600" cy="400110"/>
          </a:xfrm>
          <a:prstGeom prst="rect">
            <a:avLst/>
          </a:prstGeom>
          <a:noFill/>
        </p:spPr>
        <p:txBody>
          <a:bodyPr wrap="square">
            <a:spAutoFit/>
          </a:bodyPr>
          <a:lstStyle/>
          <a:p>
            <a:r>
              <a:rPr lang="en-GB" sz="2000" dirty="0">
                <a:solidFill>
                  <a:srgbClr val="00329E"/>
                </a:solidFill>
              </a:rPr>
              <a:t>The</a:t>
            </a:r>
            <a:r>
              <a:rPr lang="en-GB" sz="2000" dirty="0">
                <a:solidFill>
                  <a:srgbClr val="C00000"/>
                </a:solidFill>
              </a:rPr>
              <a:t> total signal is the SUM of </a:t>
            </a:r>
            <a:r>
              <a:rPr lang="en-GB" sz="2000" dirty="0">
                <a:solidFill>
                  <a:srgbClr val="00329E"/>
                </a:solidFill>
              </a:rPr>
              <a:t>the signal generated by </a:t>
            </a:r>
            <a:r>
              <a:rPr lang="en-GB" sz="2000" dirty="0">
                <a:solidFill>
                  <a:srgbClr val="FF0000"/>
                </a:solidFill>
              </a:rPr>
              <a:t>multiple avalanches.</a:t>
            </a:r>
          </a:p>
        </p:txBody>
      </p:sp>
      <p:sp>
        <p:nvSpPr>
          <p:cNvPr id="28" name="Freccia in giù 12">
            <a:extLst>
              <a:ext uri="{FF2B5EF4-FFF2-40B4-BE49-F238E27FC236}">
                <a16:creationId xmlns:a16="http://schemas.microsoft.com/office/drawing/2014/main" id="{7E118E0E-5A3D-4FD1-AC2F-1A570DE34153}"/>
              </a:ext>
            </a:extLst>
          </p:cNvPr>
          <p:cNvSpPr/>
          <p:nvPr/>
        </p:nvSpPr>
        <p:spPr>
          <a:xfrm>
            <a:off x="2136475" y="4984453"/>
            <a:ext cx="566617" cy="57001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1" name="Group 30">
            <a:extLst>
              <a:ext uri="{FF2B5EF4-FFF2-40B4-BE49-F238E27FC236}">
                <a16:creationId xmlns:a16="http://schemas.microsoft.com/office/drawing/2014/main" id="{35A0A012-C3DF-167B-ECD6-29B7FB17850B}"/>
              </a:ext>
            </a:extLst>
          </p:cNvPr>
          <p:cNvGrpSpPr/>
          <p:nvPr/>
        </p:nvGrpSpPr>
        <p:grpSpPr>
          <a:xfrm>
            <a:off x="6564938" y="1969275"/>
            <a:ext cx="5167376" cy="1099963"/>
            <a:chOff x="2420980" y="4064723"/>
            <a:chExt cx="8715649" cy="1844030"/>
          </a:xfrm>
        </p:grpSpPr>
        <p:pic>
          <p:nvPicPr>
            <p:cNvPr id="32" name="Picture 31">
              <a:extLst>
                <a:ext uri="{FF2B5EF4-FFF2-40B4-BE49-F238E27FC236}">
                  <a16:creationId xmlns:a16="http://schemas.microsoft.com/office/drawing/2014/main" id="{B1A00526-24B6-1919-E32E-3BFAF697C6B4}"/>
                </a:ext>
              </a:extLst>
            </p:cNvPr>
            <p:cNvPicPr>
              <a:picLocks noChangeAspect="1"/>
            </p:cNvPicPr>
            <p:nvPr/>
          </p:nvPicPr>
          <p:blipFill>
            <a:blip r:embed="rId5"/>
            <a:stretch>
              <a:fillRect/>
            </a:stretch>
          </p:blipFill>
          <p:spPr>
            <a:xfrm>
              <a:off x="4711336" y="4064723"/>
              <a:ext cx="6425293" cy="1844030"/>
            </a:xfrm>
            <a:prstGeom prst="rect">
              <a:avLst/>
            </a:prstGeom>
          </p:spPr>
        </p:pic>
        <p:pic>
          <p:nvPicPr>
            <p:cNvPr id="33" name="Picture 32">
              <a:extLst>
                <a:ext uri="{FF2B5EF4-FFF2-40B4-BE49-F238E27FC236}">
                  <a16:creationId xmlns:a16="http://schemas.microsoft.com/office/drawing/2014/main" id="{B1AC08C0-D303-4B11-113D-F6D72E8A1D07}"/>
                </a:ext>
              </a:extLst>
            </p:cNvPr>
            <p:cNvPicPr>
              <a:picLocks noChangeAspect="1"/>
            </p:cNvPicPr>
            <p:nvPr/>
          </p:nvPicPr>
          <p:blipFill>
            <a:blip r:embed="rId6"/>
            <a:stretch>
              <a:fillRect/>
            </a:stretch>
          </p:blipFill>
          <p:spPr>
            <a:xfrm>
              <a:off x="2420980" y="4110628"/>
              <a:ext cx="2290331" cy="1793783"/>
            </a:xfrm>
            <a:prstGeom prst="rect">
              <a:avLst/>
            </a:prstGeom>
          </p:spPr>
        </p:pic>
      </p:grpSp>
      <p:grpSp>
        <p:nvGrpSpPr>
          <p:cNvPr id="34" name="Group 33">
            <a:extLst>
              <a:ext uri="{FF2B5EF4-FFF2-40B4-BE49-F238E27FC236}">
                <a16:creationId xmlns:a16="http://schemas.microsoft.com/office/drawing/2014/main" id="{81E6328E-870A-503A-173B-B50DC67DCE9E}"/>
              </a:ext>
            </a:extLst>
          </p:cNvPr>
          <p:cNvGrpSpPr/>
          <p:nvPr/>
        </p:nvGrpSpPr>
        <p:grpSpPr>
          <a:xfrm>
            <a:off x="6864375" y="3238445"/>
            <a:ext cx="5028891" cy="1396585"/>
            <a:chOff x="630828" y="979169"/>
            <a:chExt cx="8295458" cy="1885951"/>
          </a:xfrm>
          <a:noFill/>
        </p:grpSpPr>
        <p:grpSp>
          <p:nvGrpSpPr>
            <p:cNvPr id="35" name="Group 34">
              <a:extLst>
                <a:ext uri="{FF2B5EF4-FFF2-40B4-BE49-F238E27FC236}">
                  <a16:creationId xmlns:a16="http://schemas.microsoft.com/office/drawing/2014/main" id="{BAF60BCC-272E-5DBA-702B-7C85A31CA871}"/>
                </a:ext>
              </a:extLst>
            </p:cNvPr>
            <p:cNvGrpSpPr/>
            <p:nvPr/>
          </p:nvGrpSpPr>
          <p:grpSpPr>
            <a:xfrm>
              <a:off x="630828" y="979169"/>
              <a:ext cx="8056514" cy="1866899"/>
              <a:chOff x="3269525" y="3408861"/>
              <a:chExt cx="8056514" cy="1866899"/>
            </a:xfrm>
            <a:grpFill/>
          </p:grpSpPr>
          <p:pic>
            <p:nvPicPr>
              <p:cNvPr id="37" name="Picture 36">
                <a:extLst>
                  <a:ext uri="{FF2B5EF4-FFF2-40B4-BE49-F238E27FC236}">
                    <a16:creationId xmlns:a16="http://schemas.microsoft.com/office/drawing/2014/main" id="{93BD7C13-658C-F162-C367-A60C0C1FB846}"/>
                  </a:ext>
                </a:extLst>
              </p:cNvPr>
              <p:cNvPicPr>
                <a:picLocks noChangeAspect="1"/>
              </p:cNvPicPr>
              <p:nvPr/>
            </p:nvPicPr>
            <p:blipFill>
              <a:blip r:embed="rId7"/>
              <a:stretch>
                <a:fillRect/>
              </a:stretch>
            </p:blipFill>
            <p:spPr>
              <a:xfrm>
                <a:off x="3269525" y="3637460"/>
                <a:ext cx="8039100" cy="1638300"/>
              </a:xfrm>
              <a:prstGeom prst="rect">
                <a:avLst/>
              </a:prstGeom>
              <a:grpFill/>
            </p:spPr>
          </p:pic>
          <p:pic>
            <p:nvPicPr>
              <p:cNvPr id="38" name="Picture 37">
                <a:extLst>
                  <a:ext uri="{FF2B5EF4-FFF2-40B4-BE49-F238E27FC236}">
                    <a16:creationId xmlns:a16="http://schemas.microsoft.com/office/drawing/2014/main" id="{9BCFF330-D0A3-0BE1-1C52-1C403960155D}"/>
                  </a:ext>
                </a:extLst>
              </p:cNvPr>
              <p:cNvPicPr>
                <a:picLocks noChangeAspect="1"/>
              </p:cNvPicPr>
              <p:nvPr/>
            </p:nvPicPr>
            <p:blipFill>
              <a:blip r:embed="rId8"/>
              <a:stretch>
                <a:fillRect/>
              </a:stretch>
            </p:blipFill>
            <p:spPr>
              <a:xfrm>
                <a:off x="3286939" y="3408861"/>
                <a:ext cx="8039100" cy="266700"/>
              </a:xfrm>
              <a:prstGeom prst="rect">
                <a:avLst/>
              </a:prstGeom>
              <a:grpFill/>
            </p:spPr>
          </p:pic>
        </p:grpSp>
        <p:sp>
          <p:nvSpPr>
            <p:cNvPr id="36" name="Rectangle 35">
              <a:extLst>
                <a:ext uri="{FF2B5EF4-FFF2-40B4-BE49-F238E27FC236}">
                  <a16:creationId xmlns:a16="http://schemas.microsoft.com/office/drawing/2014/main" id="{3FD43A71-18D6-F4EC-AE7B-FCEFFFE2BCE4}"/>
                </a:ext>
              </a:extLst>
            </p:cNvPr>
            <p:cNvSpPr/>
            <p:nvPr/>
          </p:nvSpPr>
          <p:spPr bwMode="auto">
            <a:xfrm>
              <a:off x="4772297" y="2090057"/>
              <a:ext cx="4153989" cy="775063"/>
            </a:xfrm>
            <a:prstGeom prst="rect">
              <a:avLst/>
            </a:prstGeom>
            <a:grpFill/>
            <a:ln w="9525" cap="flat" cmpd="sng" algn="ctr">
              <a:no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0" marR="0" indent="0" algn="l" defTabSz="914400" rtl="0" eaLnBrk="0" fontAlgn="base" latinLnBrk="0" hangingPunct="0">
                <a:lnSpc>
                  <a:spcPct val="90000"/>
                </a:lnSpc>
                <a:spcBef>
                  <a:spcPct val="30000"/>
                </a:spcBef>
                <a:spcAft>
                  <a:spcPct val="0"/>
                </a:spcAft>
                <a:buClr>
                  <a:srgbClr val="008000"/>
                </a:buClr>
                <a:buSzPct val="70000"/>
                <a:buFont typeface="Wingdings" pitchFamily="2" charset="2"/>
                <a:buNone/>
                <a:tabLst/>
              </a:pPr>
              <a:endParaRPr kumimoji="0" lang="en-GB" sz="1500" b="1" i="0" u="none" strike="noStrike" cap="none" normalizeH="0" baseline="0">
                <a:ln>
                  <a:noFill/>
                </a:ln>
                <a:solidFill>
                  <a:schemeClr val="tx1"/>
                </a:solidFill>
                <a:effectLst/>
                <a:latin typeface="Arial" pitchFamily="34" charset="0"/>
              </a:endParaRPr>
            </a:p>
          </p:txBody>
        </p:sp>
      </p:grpSp>
      <p:grpSp>
        <p:nvGrpSpPr>
          <p:cNvPr id="41" name="Group 40">
            <a:extLst>
              <a:ext uri="{FF2B5EF4-FFF2-40B4-BE49-F238E27FC236}">
                <a16:creationId xmlns:a16="http://schemas.microsoft.com/office/drawing/2014/main" id="{F4CD67B5-4279-61E6-80D4-FB69CE85B6B9}"/>
              </a:ext>
            </a:extLst>
          </p:cNvPr>
          <p:cNvGrpSpPr/>
          <p:nvPr/>
        </p:nvGrpSpPr>
        <p:grpSpPr>
          <a:xfrm>
            <a:off x="8406130" y="4748993"/>
            <a:ext cx="3557270" cy="1549141"/>
            <a:chOff x="8136635" y="1419041"/>
            <a:chExt cx="3557270" cy="1549141"/>
          </a:xfrm>
        </p:grpSpPr>
        <p:sp>
          <p:nvSpPr>
            <p:cNvPr id="39" name="object 12">
              <a:extLst>
                <a:ext uri="{FF2B5EF4-FFF2-40B4-BE49-F238E27FC236}">
                  <a16:creationId xmlns:a16="http://schemas.microsoft.com/office/drawing/2014/main" id="{91549C1A-5446-395A-0EB8-979CCBBABEBE}"/>
                </a:ext>
              </a:extLst>
            </p:cNvPr>
            <p:cNvSpPr txBox="1"/>
            <p:nvPr/>
          </p:nvSpPr>
          <p:spPr>
            <a:xfrm>
              <a:off x="8136635" y="1419041"/>
              <a:ext cx="3557270" cy="1549141"/>
            </a:xfrm>
            <a:prstGeom prst="rect">
              <a:avLst/>
            </a:prstGeom>
            <a:ln w="15240">
              <a:solidFill>
                <a:srgbClr val="85122D"/>
              </a:solidFill>
            </a:ln>
          </p:spPr>
          <p:txBody>
            <a:bodyPr vert="horz" wrap="square" lIns="0" tIns="58419" rIns="0" bIns="0" rtlCol="0">
              <a:spAutoFit/>
            </a:bodyPr>
            <a:lstStyle/>
            <a:p>
              <a:pPr marL="81280">
                <a:lnSpc>
                  <a:spcPct val="100000"/>
                </a:lnSpc>
                <a:spcBef>
                  <a:spcPts val="459"/>
                </a:spcBef>
              </a:pPr>
              <a:r>
                <a:rPr sz="1600" spc="-55" dirty="0">
                  <a:solidFill>
                    <a:srgbClr val="C00000"/>
                  </a:solidFill>
                  <a:cs typeface="Trebuchet MS"/>
                </a:rPr>
                <a:t>Shockley–</a:t>
              </a:r>
              <a:r>
                <a:rPr sz="1600" spc="-50" dirty="0">
                  <a:solidFill>
                    <a:srgbClr val="C00000"/>
                  </a:solidFill>
                  <a:cs typeface="Trebuchet MS"/>
                </a:rPr>
                <a:t>Ramo</a:t>
              </a:r>
              <a:r>
                <a:rPr sz="1600" spc="35" dirty="0">
                  <a:solidFill>
                    <a:srgbClr val="C00000"/>
                  </a:solidFill>
                  <a:cs typeface="Trebuchet MS"/>
                </a:rPr>
                <a:t> </a:t>
              </a:r>
              <a:r>
                <a:rPr sz="1600" spc="-10" dirty="0">
                  <a:solidFill>
                    <a:srgbClr val="C00000"/>
                  </a:solidFill>
                  <a:cs typeface="Trebuchet MS"/>
                </a:rPr>
                <a:t>theorem:</a:t>
              </a:r>
              <a:endParaRPr sz="1600" dirty="0">
                <a:cs typeface="Trebuchet MS"/>
              </a:endParaRPr>
            </a:p>
            <a:p>
              <a:pPr marL="81280" marR="85090">
                <a:lnSpc>
                  <a:spcPct val="100000"/>
                </a:lnSpc>
                <a:tabLst>
                  <a:tab pos="2652395" algn="l"/>
                </a:tabLst>
              </a:pPr>
              <a:r>
                <a:rPr sz="1600" spc="-45" dirty="0">
                  <a:solidFill>
                    <a:srgbClr val="00329E"/>
                  </a:solidFill>
                  <a:cs typeface="Trebuchet MS"/>
                </a:rPr>
                <a:t>The</a:t>
              </a:r>
              <a:r>
                <a:rPr sz="1600" spc="-80" dirty="0">
                  <a:solidFill>
                    <a:srgbClr val="00329E"/>
                  </a:solidFill>
                  <a:cs typeface="Trebuchet MS"/>
                </a:rPr>
                <a:t> </a:t>
              </a:r>
              <a:r>
                <a:rPr sz="1600" spc="-90" dirty="0">
                  <a:solidFill>
                    <a:srgbClr val="00329E"/>
                  </a:solidFill>
                  <a:cs typeface="Trebuchet MS"/>
                </a:rPr>
                <a:t>instantaneous</a:t>
              </a:r>
              <a:r>
                <a:rPr sz="1600" spc="-30" dirty="0">
                  <a:solidFill>
                    <a:srgbClr val="00329E"/>
                  </a:solidFill>
                  <a:cs typeface="Trebuchet MS"/>
                </a:rPr>
                <a:t> </a:t>
              </a:r>
              <a:r>
                <a:rPr sz="1600" spc="-65" dirty="0">
                  <a:solidFill>
                    <a:srgbClr val="00329E"/>
                  </a:solidFill>
                  <a:cs typeface="Trebuchet MS"/>
                </a:rPr>
                <a:t>current</a:t>
              </a:r>
              <a:r>
                <a:rPr sz="1600" spc="-40" dirty="0">
                  <a:solidFill>
                    <a:srgbClr val="00329E"/>
                  </a:solidFill>
                  <a:cs typeface="Trebuchet MS"/>
                </a:rPr>
                <a:t> </a:t>
              </a:r>
              <a:r>
                <a:rPr sz="1600" i="1" spc="-200" dirty="0" err="1">
                  <a:solidFill>
                    <a:srgbClr val="00329E"/>
                  </a:solidFill>
                  <a:cs typeface="Trebuchet MS"/>
                </a:rPr>
                <a:t>i</a:t>
              </a:r>
              <a:r>
                <a:rPr sz="1600" i="1" spc="-40" dirty="0">
                  <a:solidFill>
                    <a:srgbClr val="00329E"/>
                  </a:solidFill>
                  <a:cs typeface="Trebuchet MS"/>
                </a:rPr>
                <a:t> </a:t>
              </a:r>
              <a:r>
                <a:rPr lang="en-US" sz="1600" i="1" spc="-40" dirty="0">
                  <a:solidFill>
                    <a:srgbClr val="00329E"/>
                  </a:solidFill>
                  <a:cs typeface="Trebuchet MS"/>
                </a:rPr>
                <a:t> </a:t>
              </a:r>
              <a:r>
                <a:rPr sz="1600" spc="-95" dirty="0">
                  <a:solidFill>
                    <a:srgbClr val="00329E"/>
                  </a:solidFill>
                  <a:cs typeface="Trebuchet MS"/>
                </a:rPr>
                <a:t>induced</a:t>
              </a:r>
              <a:r>
                <a:rPr sz="1600" spc="-40" dirty="0">
                  <a:solidFill>
                    <a:srgbClr val="00329E"/>
                  </a:solidFill>
                  <a:cs typeface="Trebuchet MS"/>
                </a:rPr>
                <a:t> </a:t>
              </a:r>
              <a:r>
                <a:rPr sz="1600" dirty="0">
                  <a:solidFill>
                    <a:srgbClr val="00329E"/>
                  </a:solidFill>
                  <a:cs typeface="Trebuchet MS"/>
                </a:rPr>
                <a:t>on</a:t>
              </a:r>
              <a:r>
                <a:rPr sz="1600" spc="-40" dirty="0">
                  <a:solidFill>
                    <a:srgbClr val="00329E"/>
                  </a:solidFill>
                  <a:cs typeface="Trebuchet MS"/>
                </a:rPr>
                <a:t> </a:t>
              </a:r>
              <a:r>
                <a:rPr sz="1600" spc="-80" dirty="0">
                  <a:solidFill>
                    <a:srgbClr val="00329E"/>
                  </a:solidFill>
                  <a:cs typeface="Trebuchet MS"/>
                </a:rPr>
                <a:t>a </a:t>
              </a:r>
              <a:r>
                <a:rPr sz="1600" spc="-114" dirty="0">
                  <a:solidFill>
                    <a:srgbClr val="00329E"/>
                  </a:solidFill>
                  <a:cs typeface="Trebuchet MS"/>
                </a:rPr>
                <a:t>given</a:t>
              </a:r>
              <a:r>
                <a:rPr sz="1600" spc="-20" dirty="0">
                  <a:solidFill>
                    <a:srgbClr val="00329E"/>
                  </a:solidFill>
                  <a:cs typeface="Trebuchet MS"/>
                </a:rPr>
                <a:t> </a:t>
              </a:r>
              <a:r>
                <a:rPr sz="1600" spc="-85" dirty="0">
                  <a:solidFill>
                    <a:srgbClr val="00329E"/>
                  </a:solidFill>
                  <a:cs typeface="Trebuchet MS"/>
                </a:rPr>
                <a:t>electrode</a:t>
              </a:r>
              <a:r>
                <a:rPr sz="1600" spc="-40" dirty="0">
                  <a:solidFill>
                    <a:srgbClr val="00329E"/>
                  </a:solidFill>
                  <a:cs typeface="Trebuchet MS"/>
                </a:rPr>
                <a:t> </a:t>
              </a:r>
              <a:r>
                <a:rPr sz="1600" spc="-95" dirty="0">
                  <a:solidFill>
                    <a:srgbClr val="00329E"/>
                  </a:solidFill>
                  <a:cs typeface="Trebuchet MS"/>
                </a:rPr>
                <a:t>due</a:t>
              </a:r>
              <a:r>
                <a:rPr sz="1600" spc="-50" dirty="0">
                  <a:solidFill>
                    <a:srgbClr val="00329E"/>
                  </a:solidFill>
                  <a:cs typeface="Trebuchet MS"/>
                </a:rPr>
                <a:t> </a:t>
              </a:r>
              <a:r>
                <a:rPr sz="1600" dirty="0">
                  <a:solidFill>
                    <a:srgbClr val="00329E"/>
                  </a:solidFill>
                  <a:cs typeface="Trebuchet MS"/>
                </a:rPr>
                <a:t>to</a:t>
              </a:r>
              <a:r>
                <a:rPr sz="1600" spc="-105" dirty="0">
                  <a:solidFill>
                    <a:srgbClr val="00329E"/>
                  </a:solidFill>
                  <a:cs typeface="Trebuchet MS"/>
                </a:rPr>
                <a:t> </a:t>
              </a:r>
              <a:r>
                <a:rPr sz="1600" spc="-110" dirty="0">
                  <a:solidFill>
                    <a:srgbClr val="00329E"/>
                  </a:solidFill>
                  <a:cs typeface="Trebuchet MS"/>
                </a:rPr>
                <a:t>the</a:t>
              </a:r>
              <a:r>
                <a:rPr sz="1600" spc="-25" dirty="0">
                  <a:solidFill>
                    <a:srgbClr val="00329E"/>
                  </a:solidFill>
                  <a:cs typeface="Trebuchet MS"/>
                </a:rPr>
                <a:t> </a:t>
              </a:r>
              <a:r>
                <a:rPr sz="1600" spc="-55" dirty="0">
                  <a:solidFill>
                    <a:srgbClr val="00329E"/>
                  </a:solidFill>
                  <a:cs typeface="Trebuchet MS"/>
                </a:rPr>
                <a:t>motion</a:t>
              </a:r>
              <a:r>
                <a:rPr sz="1600" spc="-15" dirty="0">
                  <a:solidFill>
                    <a:srgbClr val="00329E"/>
                  </a:solidFill>
                  <a:cs typeface="Trebuchet MS"/>
                </a:rPr>
                <a:t> </a:t>
              </a:r>
              <a:r>
                <a:rPr sz="1600" spc="-85" dirty="0">
                  <a:solidFill>
                    <a:srgbClr val="00329E"/>
                  </a:solidFill>
                  <a:cs typeface="Trebuchet MS"/>
                </a:rPr>
                <a:t>of</a:t>
              </a:r>
              <a:r>
                <a:rPr sz="1600" spc="-40" dirty="0">
                  <a:solidFill>
                    <a:srgbClr val="00329E"/>
                  </a:solidFill>
                  <a:cs typeface="Trebuchet MS"/>
                </a:rPr>
                <a:t> </a:t>
              </a:r>
              <a:r>
                <a:rPr sz="1600" spc="-60" dirty="0">
                  <a:solidFill>
                    <a:srgbClr val="00329E"/>
                  </a:solidFill>
                  <a:cs typeface="Trebuchet MS"/>
                </a:rPr>
                <a:t>a </a:t>
              </a:r>
              <a:r>
                <a:rPr sz="1600" spc="-95" dirty="0">
                  <a:solidFill>
                    <a:srgbClr val="00329E"/>
                  </a:solidFill>
                  <a:cs typeface="Trebuchet MS"/>
                </a:rPr>
                <a:t>charge</a:t>
              </a:r>
              <a:r>
                <a:rPr sz="1600" spc="-5" dirty="0">
                  <a:solidFill>
                    <a:srgbClr val="00329E"/>
                  </a:solidFill>
                  <a:cs typeface="Trebuchet MS"/>
                </a:rPr>
                <a:t> </a:t>
              </a:r>
              <a:r>
                <a:rPr sz="1600" spc="-80" dirty="0">
                  <a:solidFill>
                    <a:srgbClr val="00329E"/>
                  </a:solidFill>
                  <a:cs typeface="Trebuchet MS"/>
                </a:rPr>
                <a:t>is</a:t>
              </a:r>
              <a:r>
                <a:rPr sz="1600" spc="-20" dirty="0">
                  <a:solidFill>
                    <a:srgbClr val="00329E"/>
                  </a:solidFill>
                  <a:cs typeface="Trebuchet MS"/>
                </a:rPr>
                <a:t> </a:t>
              </a:r>
              <a:r>
                <a:rPr sz="1600" spc="-120" dirty="0">
                  <a:solidFill>
                    <a:srgbClr val="00329E"/>
                  </a:solidFill>
                  <a:cs typeface="Trebuchet MS"/>
                </a:rPr>
                <a:t>given</a:t>
              </a:r>
              <a:r>
                <a:rPr sz="1600" dirty="0">
                  <a:solidFill>
                    <a:srgbClr val="00329E"/>
                  </a:solidFill>
                  <a:cs typeface="Trebuchet MS"/>
                </a:rPr>
                <a:t> </a:t>
              </a:r>
              <a:r>
                <a:rPr sz="1600" spc="-25" dirty="0">
                  <a:solidFill>
                    <a:srgbClr val="00329E"/>
                  </a:solidFill>
                  <a:cs typeface="Trebuchet MS"/>
                </a:rPr>
                <a:t>by</a:t>
              </a:r>
              <a:r>
                <a:rPr sz="1600" spc="-50" dirty="0">
                  <a:solidFill>
                    <a:srgbClr val="00329E"/>
                  </a:solidFill>
                  <a:cs typeface="Trebuchet MS"/>
                </a:rPr>
                <a:t>.</a:t>
              </a:r>
              <a:endParaRPr sz="1600" dirty="0">
                <a:solidFill>
                  <a:srgbClr val="00329E"/>
                </a:solidFill>
                <a:cs typeface="Trebuchet MS"/>
              </a:endParaRPr>
            </a:p>
            <a:p>
              <a:pPr>
                <a:lnSpc>
                  <a:spcPct val="100000"/>
                </a:lnSpc>
                <a:spcBef>
                  <a:spcPts val="60"/>
                </a:spcBef>
              </a:pPr>
              <a:endParaRPr sz="1600" dirty="0">
                <a:cs typeface="Trebuchet MS"/>
              </a:endParaRPr>
            </a:p>
            <a:p>
              <a:pPr marL="81280">
                <a:lnSpc>
                  <a:spcPct val="100000"/>
                </a:lnSpc>
              </a:pPr>
              <a:r>
                <a:rPr sz="1600" i="1" spc="-200" dirty="0">
                  <a:solidFill>
                    <a:srgbClr val="C00000"/>
                  </a:solidFill>
                  <a:cs typeface="Trebuchet MS"/>
                </a:rPr>
                <a:t>i</a:t>
              </a:r>
              <a:r>
                <a:rPr sz="1600" i="1" spc="-25" dirty="0">
                  <a:solidFill>
                    <a:srgbClr val="C00000"/>
                  </a:solidFill>
                  <a:cs typeface="Trebuchet MS"/>
                </a:rPr>
                <a:t> </a:t>
              </a:r>
              <a:r>
                <a:rPr sz="1600" i="1" spc="-145" dirty="0">
                  <a:solidFill>
                    <a:srgbClr val="00329E"/>
                  </a:solidFill>
                  <a:cs typeface="Trebuchet MS"/>
                </a:rPr>
                <a:t>is</a:t>
              </a:r>
              <a:r>
                <a:rPr sz="1600" i="1" spc="-15" dirty="0">
                  <a:solidFill>
                    <a:srgbClr val="C00000"/>
                  </a:solidFill>
                  <a:cs typeface="Trebuchet MS"/>
                </a:rPr>
                <a:t> </a:t>
              </a:r>
              <a:r>
                <a:rPr sz="1600" i="1" spc="-65" dirty="0">
                  <a:solidFill>
                    <a:srgbClr val="C00000"/>
                  </a:solidFill>
                  <a:cs typeface="Trebuchet MS"/>
                </a:rPr>
                <a:t>NOT</a:t>
              </a:r>
              <a:r>
                <a:rPr sz="1600" i="1" spc="-10" dirty="0">
                  <a:solidFill>
                    <a:srgbClr val="C00000"/>
                  </a:solidFill>
                  <a:cs typeface="Trebuchet MS"/>
                </a:rPr>
                <a:t> </a:t>
              </a:r>
              <a:r>
                <a:rPr sz="1600" i="1" spc="-170" dirty="0">
                  <a:solidFill>
                    <a:srgbClr val="00329E"/>
                  </a:solidFill>
                  <a:cs typeface="Trebuchet MS"/>
                </a:rPr>
                <a:t>given</a:t>
              </a:r>
              <a:r>
                <a:rPr sz="1600" i="1" spc="-25" dirty="0">
                  <a:solidFill>
                    <a:srgbClr val="00329E"/>
                  </a:solidFill>
                  <a:cs typeface="Trebuchet MS"/>
                </a:rPr>
                <a:t> </a:t>
              </a:r>
              <a:r>
                <a:rPr sz="1600" i="1" spc="-190" dirty="0">
                  <a:solidFill>
                    <a:srgbClr val="00329E"/>
                  </a:solidFill>
                  <a:cs typeface="Trebuchet MS"/>
                </a:rPr>
                <a:t>by</a:t>
              </a:r>
              <a:r>
                <a:rPr sz="1600" i="1" spc="-10" dirty="0">
                  <a:solidFill>
                    <a:srgbClr val="00329E"/>
                  </a:solidFill>
                  <a:cs typeface="Trebuchet MS"/>
                </a:rPr>
                <a:t> </a:t>
              </a:r>
              <a:r>
                <a:rPr sz="1600" i="1" spc="-190" dirty="0">
                  <a:solidFill>
                    <a:srgbClr val="00329E"/>
                  </a:solidFill>
                  <a:cs typeface="Trebuchet MS"/>
                </a:rPr>
                <a:t>the</a:t>
              </a:r>
              <a:r>
                <a:rPr sz="1600" i="1" spc="-10" dirty="0">
                  <a:solidFill>
                    <a:srgbClr val="00329E"/>
                  </a:solidFill>
                  <a:cs typeface="Trebuchet MS"/>
                </a:rPr>
                <a:t> </a:t>
              </a:r>
              <a:r>
                <a:rPr sz="1600" i="1" spc="-165" dirty="0">
                  <a:solidFill>
                    <a:srgbClr val="00329E"/>
                  </a:solidFill>
                  <a:cs typeface="Trebuchet MS"/>
                </a:rPr>
                <a:t>arrival</a:t>
              </a:r>
              <a:r>
                <a:rPr sz="1600" i="1" spc="-10" dirty="0">
                  <a:solidFill>
                    <a:srgbClr val="00329E"/>
                  </a:solidFill>
                  <a:cs typeface="Trebuchet MS"/>
                </a:rPr>
                <a:t> </a:t>
              </a:r>
              <a:r>
                <a:rPr sz="1600" i="1" spc="-180" dirty="0">
                  <a:solidFill>
                    <a:srgbClr val="00329E"/>
                  </a:solidFill>
                  <a:cs typeface="Trebuchet MS"/>
                </a:rPr>
                <a:t>of</a:t>
              </a:r>
              <a:r>
                <a:rPr sz="1600" i="1" spc="-25" dirty="0">
                  <a:solidFill>
                    <a:srgbClr val="00329E"/>
                  </a:solidFill>
                  <a:cs typeface="Trebuchet MS"/>
                </a:rPr>
                <a:t> </a:t>
              </a:r>
              <a:r>
                <a:rPr sz="1600" i="1" spc="-190" dirty="0">
                  <a:solidFill>
                    <a:srgbClr val="00329E"/>
                  </a:solidFill>
                  <a:cs typeface="Trebuchet MS"/>
                </a:rPr>
                <a:t>the</a:t>
              </a:r>
              <a:r>
                <a:rPr sz="1600" i="1" spc="-5" dirty="0">
                  <a:solidFill>
                    <a:srgbClr val="00329E"/>
                  </a:solidFill>
                  <a:cs typeface="Trebuchet MS"/>
                </a:rPr>
                <a:t> </a:t>
              </a:r>
              <a:r>
                <a:rPr sz="1600" i="1" spc="-100" dirty="0">
                  <a:solidFill>
                    <a:srgbClr val="00329E"/>
                  </a:solidFill>
                  <a:cs typeface="Trebuchet MS"/>
                </a:rPr>
                <a:t>electrons!</a:t>
              </a:r>
              <a:endParaRPr sz="1600" dirty="0">
                <a:solidFill>
                  <a:srgbClr val="00329E"/>
                </a:solidFill>
                <a:cs typeface="Trebuchet MS"/>
              </a:endParaRPr>
            </a:p>
          </p:txBody>
        </p:sp>
        <p:pic>
          <p:nvPicPr>
            <p:cNvPr id="40" name="object 13">
              <a:extLst>
                <a:ext uri="{FF2B5EF4-FFF2-40B4-BE49-F238E27FC236}">
                  <a16:creationId xmlns:a16="http://schemas.microsoft.com/office/drawing/2014/main" id="{F7028A9D-B2B4-2C8D-6C14-304D97646F21}"/>
                </a:ext>
              </a:extLst>
            </p:cNvPr>
            <p:cNvPicPr/>
            <p:nvPr/>
          </p:nvPicPr>
          <p:blipFill>
            <a:blip r:embed="rId9" cstate="print"/>
            <a:stretch>
              <a:fillRect/>
            </a:stretch>
          </p:blipFill>
          <p:spPr>
            <a:xfrm>
              <a:off x="9219102" y="2152235"/>
              <a:ext cx="1133855" cy="403200"/>
            </a:xfrm>
            <a:prstGeom prst="rect">
              <a:avLst/>
            </a:prstGeom>
          </p:spPr>
        </p:pic>
      </p:grpSp>
    </p:spTree>
    <p:extLst>
      <p:ext uri="{BB962C8B-B14F-4D97-AF65-F5344CB8AC3E}">
        <p14:creationId xmlns:p14="http://schemas.microsoft.com/office/powerpoint/2010/main" val="2584371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A5A0-C999-395E-62C3-9A6C24046FA3}"/>
              </a:ext>
            </a:extLst>
          </p:cNvPr>
          <p:cNvSpPr>
            <a:spLocks noGrp="1"/>
          </p:cNvSpPr>
          <p:nvPr>
            <p:ph type="title"/>
          </p:nvPr>
        </p:nvSpPr>
        <p:spPr>
          <a:xfrm>
            <a:off x="395427" y="203149"/>
            <a:ext cx="11644173" cy="553998"/>
          </a:xfrm>
        </p:spPr>
        <p:txBody>
          <a:bodyPr/>
          <a:lstStyle/>
          <a:p>
            <a:r>
              <a:rPr lang="it" sz="3600" dirty="0"/>
              <a:t>Lecture #4</a:t>
            </a:r>
            <a:r>
              <a:rPr lang="it" sz="3600"/>
              <a:t>: Resistive </a:t>
            </a:r>
            <a:r>
              <a:rPr lang="it" sz="3600" dirty="0"/>
              <a:t>Plate Chambers</a:t>
            </a:r>
            <a:endParaRPr lang="en-US" dirty="0"/>
          </a:p>
        </p:txBody>
      </p:sp>
      <p:sp>
        <p:nvSpPr>
          <p:cNvPr id="3" name="Text Placeholder 2">
            <a:extLst>
              <a:ext uri="{FF2B5EF4-FFF2-40B4-BE49-F238E27FC236}">
                <a16:creationId xmlns:a16="http://schemas.microsoft.com/office/drawing/2014/main" id="{11F682DD-6C4A-A344-3710-CCEA8C6A0CF1}"/>
              </a:ext>
            </a:extLst>
          </p:cNvPr>
          <p:cNvSpPr>
            <a:spLocks noGrp="1"/>
          </p:cNvSpPr>
          <p:nvPr>
            <p:ph type="body" idx="1"/>
          </p:nvPr>
        </p:nvSpPr>
        <p:spPr>
          <a:xfrm>
            <a:off x="219990" y="757147"/>
            <a:ext cx="11392001" cy="5262979"/>
          </a:xfrm>
        </p:spPr>
        <p:txBody>
          <a:bodyPr/>
          <a:lstStyle/>
          <a:p>
            <a:pPr marL="577850" marR="0" lvl="0" indent="-260350" algn="l" rtl="0">
              <a:lnSpc>
                <a:spcPct val="100000"/>
              </a:lnSpc>
              <a:spcBef>
                <a:spcPts val="0"/>
              </a:spcBef>
              <a:spcAft>
                <a:spcPts val="600"/>
              </a:spcAft>
              <a:buClr>
                <a:srgbClr val="1155CC"/>
              </a:buClr>
              <a:buSzPts val="1700"/>
              <a:buFont typeface="Arial"/>
              <a:buChar char="●"/>
            </a:pPr>
            <a:r>
              <a:rPr lang="en-US" sz="2200" b="0" i="0" u="none" strike="noStrike" cap="none" dirty="0">
                <a:solidFill>
                  <a:srgbClr val="00329E"/>
                </a:solidFill>
                <a:latin typeface="Arial"/>
                <a:ea typeface="Arial"/>
                <a:cs typeface="Arial"/>
                <a:sym typeface="Arial"/>
              </a:rPr>
              <a:t>From cylindrical to planar geometry</a:t>
            </a:r>
          </a:p>
          <a:p>
            <a:pPr marL="577850" marR="0" lvl="0" indent="-260350" algn="l" rtl="0">
              <a:lnSpc>
                <a:spcPct val="100000"/>
              </a:lnSpc>
              <a:spcBef>
                <a:spcPts val="0"/>
              </a:spcBef>
              <a:spcAft>
                <a:spcPts val="600"/>
              </a:spcAft>
              <a:buClr>
                <a:srgbClr val="1155CC"/>
              </a:buClr>
              <a:buSzPts val="1700"/>
              <a:buFont typeface="Arial"/>
              <a:buChar char="●"/>
            </a:pPr>
            <a:r>
              <a:rPr lang="en-US" sz="2200" dirty="0">
                <a:solidFill>
                  <a:srgbClr val="00329E"/>
                </a:solidFill>
                <a:latin typeface="Arial"/>
                <a:ea typeface="Arial"/>
                <a:cs typeface="Arial"/>
                <a:sym typeface="Arial"/>
              </a:rPr>
              <a:t>Planar gaseous detectors, principle of operation</a:t>
            </a:r>
          </a:p>
          <a:p>
            <a:pPr marL="577850" marR="0" lvl="0" indent="-260350" algn="l" rtl="0">
              <a:lnSpc>
                <a:spcPct val="100000"/>
              </a:lnSpc>
              <a:spcBef>
                <a:spcPts val="0"/>
              </a:spcBef>
              <a:spcAft>
                <a:spcPts val="600"/>
              </a:spcAft>
              <a:buClr>
                <a:srgbClr val="1155CC"/>
              </a:buClr>
              <a:buSzPts val="1700"/>
              <a:buFont typeface="Arial"/>
              <a:buChar char="●"/>
            </a:pPr>
            <a:r>
              <a:rPr lang="en-US" sz="2200" b="0" i="0" u="none" strike="noStrike" cap="none" dirty="0">
                <a:solidFill>
                  <a:srgbClr val="00329E"/>
                </a:solidFill>
                <a:latin typeface="Arial"/>
                <a:ea typeface="Arial"/>
                <a:cs typeface="Arial"/>
                <a:sym typeface="Arial"/>
              </a:rPr>
              <a:t>Parallel Plate Chambers (PPC)</a:t>
            </a:r>
          </a:p>
          <a:p>
            <a:pPr marL="1035050" lvl="1" indent="-260350" algn="l" rtl="0">
              <a:spcAft>
                <a:spcPts val="600"/>
              </a:spcAft>
              <a:buClr>
                <a:srgbClr val="1155CC"/>
              </a:buClr>
              <a:buSzPts val="1700"/>
              <a:buFont typeface="Arial"/>
              <a:buChar char="●"/>
            </a:pPr>
            <a:r>
              <a:rPr lang="en-US" dirty="0" err="1">
                <a:latin typeface="Arial"/>
                <a:ea typeface="Arial"/>
                <a:cs typeface="Arial"/>
                <a:sym typeface="Arial"/>
              </a:rPr>
              <a:t>Keuffel’s</a:t>
            </a:r>
            <a:r>
              <a:rPr lang="en-US" dirty="0">
                <a:latin typeface="Arial"/>
                <a:ea typeface="Arial"/>
                <a:cs typeface="Arial"/>
                <a:sym typeface="Arial"/>
              </a:rPr>
              <a:t> PPC</a:t>
            </a:r>
            <a:endParaRPr lang="en-US" sz="2400" dirty="0">
              <a:latin typeface="Arial"/>
              <a:ea typeface="Arial"/>
              <a:cs typeface="Arial"/>
              <a:sym typeface="Arial"/>
            </a:endParaRPr>
          </a:p>
          <a:p>
            <a:pPr marL="577850" marR="0" lvl="0" indent="-260350" algn="l" rtl="0">
              <a:lnSpc>
                <a:spcPct val="100000"/>
              </a:lnSpc>
              <a:spcBef>
                <a:spcPts val="0"/>
              </a:spcBef>
              <a:spcAft>
                <a:spcPts val="600"/>
              </a:spcAft>
              <a:buClr>
                <a:srgbClr val="1155CC"/>
              </a:buClr>
              <a:buSzPts val="1700"/>
              <a:buFont typeface="Arial"/>
              <a:buChar char="●"/>
            </a:pPr>
            <a:r>
              <a:rPr lang="en-US" sz="2200" dirty="0">
                <a:solidFill>
                  <a:srgbClr val="00329E"/>
                </a:solidFill>
                <a:latin typeface="Arial"/>
                <a:ea typeface="Arial"/>
                <a:cs typeface="Arial"/>
                <a:sym typeface="Arial"/>
              </a:rPr>
              <a:t>Use of resistive elements: b</a:t>
            </a:r>
            <a:r>
              <a:rPr lang="en-US" sz="2200" b="0" i="0" u="none" strike="noStrike" cap="none" dirty="0">
                <a:solidFill>
                  <a:srgbClr val="00329E"/>
                </a:solidFill>
                <a:latin typeface="Arial"/>
                <a:ea typeface="Arial"/>
                <a:cs typeface="Arial"/>
                <a:sym typeface="Arial"/>
              </a:rPr>
              <a:t>asic </a:t>
            </a:r>
            <a:r>
              <a:rPr lang="en-US" sz="2200" dirty="0">
                <a:solidFill>
                  <a:srgbClr val="00329E"/>
                </a:solidFill>
                <a:latin typeface="Arial"/>
                <a:ea typeface="Arial"/>
                <a:cs typeface="Arial"/>
                <a:sym typeface="Arial"/>
              </a:rPr>
              <a:t>p</a:t>
            </a:r>
            <a:r>
              <a:rPr lang="en-US" sz="2200" b="0" i="0" u="none" strike="noStrike" cap="none" dirty="0">
                <a:solidFill>
                  <a:srgbClr val="00329E"/>
                </a:solidFill>
                <a:latin typeface="Arial"/>
                <a:ea typeface="Arial"/>
                <a:cs typeface="Arial"/>
                <a:sym typeface="Arial"/>
              </a:rPr>
              <a:t>rinciple and features</a:t>
            </a:r>
          </a:p>
          <a:p>
            <a:pPr marL="1035050" lvl="1" indent="-260350" algn="l" rtl="0">
              <a:spcAft>
                <a:spcPts val="600"/>
              </a:spcAft>
              <a:buClr>
                <a:srgbClr val="1155CC"/>
              </a:buClr>
              <a:buSzPts val="1700"/>
              <a:buFont typeface="Arial"/>
              <a:buChar char="●"/>
            </a:pPr>
            <a:r>
              <a:rPr lang="en-US" dirty="0" err="1">
                <a:solidFill>
                  <a:schemeClr val="tx1"/>
                </a:solidFill>
                <a:latin typeface="Arial"/>
                <a:ea typeface="Arial"/>
                <a:cs typeface="Arial"/>
                <a:sym typeface="Arial"/>
              </a:rPr>
              <a:t>Pestov’s</a:t>
            </a:r>
            <a:r>
              <a:rPr lang="en-US" dirty="0">
                <a:solidFill>
                  <a:schemeClr val="tx1"/>
                </a:solidFill>
                <a:latin typeface="Arial"/>
                <a:ea typeface="Arial"/>
                <a:cs typeface="Arial"/>
                <a:sym typeface="Arial"/>
              </a:rPr>
              <a:t> Planar Spark Chambers</a:t>
            </a:r>
          </a:p>
          <a:p>
            <a:pPr marL="577850" indent="-260350" algn="l" rtl="0">
              <a:spcAft>
                <a:spcPts val="600"/>
              </a:spcAft>
              <a:buClr>
                <a:srgbClr val="1155CC"/>
              </a:buClr>
              <a:buSzPts val="1700"/>
              <a:buFont typeface="Arial"/>
              <a:buChar char="●"/>
            </a:pPr>
            <a:r>
              <a:rPr lang="en-US" sz="2200" dirty="0">
                <a:solidFill>
                  <a:srgbClr val="00329E"/>
                </a:solidFill>
                <a:latin typeface="Arial"/>
                <a:ea typeface="Arial"/>
                <a:cs typeface="Arial"/>
                <a:sym typeface="Arial"/>
              </a:rPr>
              <a:t>The Resistive Plate Chambers (RPC)</a:t>
            </a:r>
          </a:p>
          <a:p>
            <a:pPr marL="577850" indent="-260350" algn="l" rtl="0">
              <a:spcAft>
                <a:spcPts val="600"/>
              </a:spcAft>
              <a:buClr>
                <a:srgbClr val="1155CC"/>
              </a:buClr>
              <a:buSzPts val="1700"/>
              <a:buFont typeface="Arial"/>
              <a:buChar char="●"/>
            </a:pPr>
            <a:r>
              <a:rPr lang="en-US" sz="2200" dirty="0">
                <a:solidFill>
                  <a:srgbClr val="00329E"/>
                </a:solidFill>
                <a:latin typeface="Arial"/>
                <a:ea typeface="Arial"/>
                <a:cs typeface="Arial"/>
                <a:sym typeface="Arial"/>
              </a:rPr>
              <a:t>Avalanche and streamer process in RPC</a:t>
            </a:r>
          </a:p>
          <a:p>
            <a:pPr marL="1035050" lvl="1" indent="-260350" algn="l" rtl="0">
              <a:spcAft>
                <a:spcPts val="600"/>
              </a:spcAft>
              <a:buClr>
                <a:srgbClr val="1155CC"/>
              </a:buClr>
              <a:buSzPts val="1700"/>
              <a:buFont typeface="Arial"/>
              <a:buChar char="●"/>
            </a:pPr>
            <a:r>
              <a:rPr lang="en-US" dirty="0">
                <a:solidFill>
                  <a:schemeClr val="tx1"/>
                </a:solidFill>
                <a:latin typeface="Arial"/>
                <a:ea typeface="Arial"/>
                <a:cs typeface="Arial"/>
                <a:sym typeface="Arial"/>
              </a:rPr>
              <a:t>Saturated avalanche regime as a way to improve the rate capability</a:t>
            </a:r>
          </a:p>
          <a:p>
            <a:pPr marL="577850" indent="-260350" algn="l" rtl="0">
              <a:spcAft>
                <a:spcPts val="600"/>
              </a:spcAft>
              <a:buClr>
                <a:srgbClr val="1155CC"/>
              </a:buClr>
              <a:buSzPts val="1700"/>
              <a:buFont typeface="Arial"/>
              <a:buChar char="●"/>
            </a:pPr>
            <a:r>
              <a:rPr lang="en-US" sz="2200" dirty="0">
                <a:solidFill>
                  <a:srgbClr val="00329E"/>
                </a:solidFill>
                <a:latin typeface="Arial"/>
                <a:ea typeface="Arial"/>
                <a:cs typeface="Arial"/>
                <a:sym typeface="Arial"/>
              </a:rPr>
              <a:t>Multigap-RPCs</a:t>
            </a:r>
            <a:r>
              <a:rPr lang="en-US" sz="2400" dirty="0">
                <a:solidFill>
                  <a:srgbClr val="00329E"/>
                </a:solidFill>
                <a:latin typeface="Arial"/>
                <a:ea typeface="Arial"/>
                <a:cs typeface="Arial"/>
                <a:sym typeface="Arial"/>
              </a:rPr>
              <a:t> </a:t>
            </a:r>
            <a:r>
              <a:rPr lang="en-US" dirty="0">
                <a:latin typeface="Arial"/>
                <a:ea typeface="Arial"/>
                <a:cs typeface="Arial"/>
                <a:sym typeface="Arial"/>
              </a:rPr>
              <a:t>(also a way to improve time resolution)</a:t>
            </a:r>
          </a:p>
          <a:p>
            <a:pPr marL="577850" indent="-260350" algn="l" rtl="0">
              <a:spcAft>
                <a:spcPts val="600"/>
              </a:spcAft>
              <a:buClr>
                <a:srgbClr val="1155CC"/>
              </a:buClr>
              <a:buSzPts val="1700"/>
              <a:buFont typeface="Arial"/>
              <a:buChar char="●"/>
            </a:pPr>
            <a:r>
              <a:rPr lang="en-US" sz="2200" dirty="0">
                <a:solidFill>
                  <a:srgbClr val="00329E"/>
                </a:solidFill>
                <a:latin typeface="Arial"/>
                <a:ea typeface="Arial"/>
                <a:cs typeface="Arial"/>
                <a:sym typeface="Arial"/>
              </a:rPr>
              <a:t>Manufacturing RPC</a:t>
            </a:r>
          </a:p>
          <a:p>
            <a:pPr marL="577850" indent="-260350" algn="l" rtl="0">
              <a:spcAft>
                <a:spcPts val="600"/>
              </a:spcAft>
              <a:buClr>
                <a:srgbClr val="1155CC"/>
              </a:buClr>
              <a:buSzPts val="1700"/>
              <a:buFont typeface="Arial"/>
              <a:buChar char="●"/>
            </a:pPr>
            <a:r>
              <a:rPr lang="en-US" sz="2200" dirty="0">
                <a:solidFill>
                  <a:srgbClr val="00329E"/>
                </a:solidFill>
                <a:latin typeface="Arial"/>
                <a:ea typeface="Arial"/>
                <a:cs typeface="Arial"/>
                <a:sym typeface="Arial"/>
              </a:rPr>
              <a:t>RPC in HEP and not only </a:t>
            </a:r>
          </a:p>
          <a:p>
            <a:pPr marL="577850" indent="-260350" algn="l" rtl="0">
              <a:spcAft>
                <a:spcPts val="600"/>
              </a:spcAft>
              <a:buClr>
                <a:srgbClr val="1155CC"/>
              </a:buClr>
              <a:buSzPts val="1700"/>
              <a:buFont typeface="Arial"/>
              <a:buChar char="●"/>
            </a:pPr>
            <a:r>
              <a:rPr lang="en-US" sz="2200" dirty="0">
                <a:solidFill>
                  <a:srgbClr val="00329E"/>
                </a:solidFill>
                <a:latin typeface="Arial"/>
                <a:ea typeface="Arial"/>
                <a:cs typeface="Arial"/>
                <a:sym typeface="Arial"/>
              </a:rPr>
              <a:t>RPC drawback: GHG and Aging</a:t>
            </a:r>
            <a:endParaRPr lang="en-US" sz="2200" dirty="0">
              <a:solidFill>
                <a:schemeClr val="dk1"/>
              </a:solidFill>
            </a:endParaRPr>
          </a:p>
        </p:txBody>
      </p:sp>
      <p:sp>
        <p:nvSpPr>
          <p:cNvPr id="5" name="Footer Placeholder 4">
            <a:extLst>
              <a:ext uri="{FF2B5EF4-FFF2-40B4-BE49-F238E27FC236}">
                <a16:creationId xmlns:a16="http://schemas.microsoft.com/office/drawing/2014/main" id="{C3C13667-A585-74D5-7C14-BD2B98319777}"/>
              </a:ext>
            </a:extLst>
          </p:cNvPr>
          <p:cNvSpPr>
            <a:spLocks noGrp="1"/>
          </p:cNvSpPr>
          <p:nvPr>
            <p:ph type="ftr" sz="quarter" idx="5"/>
          </p:nvPr>
        </p:nvSpPr>
        <p:spPr>
          <a:xfrm>
            <a:off x="3081337" y="6354081"/>
            <a:ext cx="6181725" cy="379095"/>
          </a:xfrm>
        </p:spPr>
        <p:txBody>
          <a:bodyPr/>
          <a:lstStyle/>
          <a:p>
            <a:pPr algn="ctr">
              <a:lnSpc>
                <a:spcPts val="1425"/>
              </a:lnSpc>
            </a:pPr>
            <a:r>
              <a:rPr lang="en-US"/>
              <a:t>M. Bianco, PhD Lectures | Gaseous Detectors | 13th-14th May 2026, Siena</a:t>
            </a:r>
            <a:endParaRPr lang="en-US" spc="-15" dirty="0"/>
          </a:p>
        </p:txBody>
      </p:sp>
      <p:sp>
        <p:nvSpPr>
          <p:cNvPr id="6" name="Slide Number Placeholder 5">
            <a:extLst>
              <a:ext uri="{FF2B5EF4-FFF2-40B4-BE49-F238E27FC236}">
                <a16:creationId xmlns:a16="http://schemas.microsoft.com/office/drawing/2014/main" id="{7BB40DA8-35E5-4077-DC18-5C952F91D1B1}"/>
              </a:ext>
            </a:extLst>
          </p:cNvPr>
          <p:cNvSpPr>
            <a:spLocks noGrp="1"/>
          </p:cNvSpPr>
          <p:nvPr>
            <p:ph type="sldNum" sz="quarter" idx="7"/>
          </p:nvPr>
        </p:nvSpPr>
        <p:spPr/>
        <p:txBody>
          <a:bodyPr/>
          <a:lstStyle/>
          <a:p>
            <a:pPr marL="38100">
              <a:lnSpc>
                <a:spcPct val="100000"/>
              </a:lnSpc>
            </a:pPr>
            <a:fld id="{81D60167-4931-47E6-BA6A-407CBD079E47}" type="slidenum">
              <a:rPr lang="en-US" spc="-5" smtClean="0"/>
              <a:t>2</a:t>
            </a:fld>
            <a:endParaRPr lang="en-US" spc="-5" dirty="0"/>
          </a:p>
        </p:txBody>
      </p:sp>
    </p:spTree>
    <p:extLst>
      <p:ext uri="{BB962C8B-B14F-4D97-AF65-F5344CB8AC3E}">
        <p14:creationId xmlns:p14="http://schemas.microsoft.com/office/powerpoint/2010/main" val="673162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20</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11433734" cy="787451"/>
          </a:xfrm>
        </p:spPr>
        <p:txBody>
          <a:bodyPr/>
          <a:lstStyle/>
          <a:p>
            <a:r>
              <a:rPr lang="en-US" dirty="0"/>
              <a:t>Why planar detector perform so well in timing ?</a:t>
            </a:r>
          </a:p>
        </p:txBody>
      </p:sp>
      <p:sp>
        <p:nvSpPr>
          <p:cNvPr id="59" name="Rectangle 58">
            <a:extLst>
              <a:ext uri="{FF2B5EF4-FFF2-40B4-BE49-F238E27FC236}">
                <a16:creationId xmlns:a16="http://schemas.microsoft.com/office/drawing/2014/main" id="{D09C5359-868F-607A-D88D-5472B88A4952}"/>
              </a:ext>
            </a:extLst>
          </p:cNvPr>
          <p:cNvSpPr/>
          <p:nvPr/>
        </p:nvSpPr>
        <p:spPr>
          <a:xfrm>
            <a:off x="4222873" y="720565"/>
            <a:ext cx="7691829" cy="5770811"/>
          </a:xfrm>
          <a:prstGeom prst="rect">
            <a:avLst/>
          </a:prstGeom>
        </p:spPr>
        <p:txBody>
          <a:bodyPr wrap="square">
            <a:spAutoFit/>
          </a:bodyPr>
          <a:lstStyle/>
          <a:p>
            <a:r>
              <a:rPr lang="en-US" altLang="en-US" dirty="0"/>
              <a:t>Two charges </a:t>
            </a:r>
            <a:r>
              <a:rPr lang="en-US" altLang="en-US" dirty="0">
                <a:solidFill>
                  <a:srgbClr val="FF0000"/>
                </a:solidFill>
              </a:rPr>
              <a:t>+q</a:t>
            </a:r>
            <a:r>
              <a:rPr lang="en-US" altLang="en-US" dirty="0">
                <a:solidFill>
                  <a:srgbClr val="002060"/>
                </a:solidFill>
              </a:rPr>
              <a:t>, -q </a:t>
            </a:r>
            <a:r>
              <a:rPr lang="en-US" altLang="en-US" dirty="0"/>
              <a:t>moving from y</a:t>
            </a:r>
            <a:r>
              <a:rPr lang="en-US" altLang="en-US" baseline="-25000" dirty="0"/>
              <a:t>0</a:t>
            </a:r>
            <a:r>
              <a:rPr lang="en-US" altLang="en-US" dirty="0"/>
              <a:t> to the electrodes with velocities v</a:t>
            </a:r>
            <a:r>
              <a:rPr lang="en-US" altLang="en-US" baseline="-25000" dirty="0"/>
              <a:t>1</a:t>
            </a:r>
            <a:r>
              <a:rPr lang="en-US" altLang="en-US" dirty="0"/>
              <a:t> and v</a:t>
            </a:r>
            <a:r>
              <a:rPr lang="en-US" altLang="en-US" baseline="-25000" dirty="0"/>
              <a:t>2</a:t>
            </a:r>
            <a:r>
              <a:rPr lang="en-US" altLang="en-US" dirty="0"/>
              <a:t>, arriving at the electrodes at times t</a:t>
            </a:r>
            <a:r>
              <a:rPr lang="en-US" altLang="en-US" baseline="-25000" dirty="0"/>
              <a:t>1</a:t>
            </a:r>
            <a:r>
              <a:rPr lang="en-US" altLang="en-US" dirty="0"/>
              <a:t> and t</a:t>
            </a:r>
            <a:r>
              <a:rPr lang="en-US" altLang="en-US" baseline="-25000" dirty="0"/>
              <a:t>2</a:t>
            </a:r>
            <a:r>
              <a:rPr lang="en-US" altLang="en-US" dirty="0"/>
              <a:t>  </a:t>
            </a:r>
          </a:p>
          <a:p>
            <a:endParaRPr lang="en-US" sz="1500" dirty="0">
              <a:solidFill>
                <a:srgbClr val="002060"/>
              </a:solidFill>
            </a:endParaRPr>
          </a:p>
          <a:p>
            <a:endParaRPr lang="en-US" sz="1500" dirty="0">
              <a:solidFill>
                <a:srgbClr val="002060"/>
              </a:solidFill>
            </a:endParaRPr>
          </a:p>
          <a:p>
            <a:endParaRPr lang="en-US" sz="1500" dirty="0">
              <a:solidFill>
                <a:srgbClr val="00329E"/>
              </a:solidFill>
            </a:endParaRPr>
          </a:p>
          <a:p>
            <a:r>
              <a:rPr lang="en-US" dirty="0">
                <a:solidFill>
                  <a:srgbClr val="00329E"/>
                </a:solidFill>
              </a:rPr>
              <a:t>Induced currents</a:t>
            </a:r>
          </a:p>
          <a:p>
            <a:endParaRPr lang="en-US" sz="1500" dirty="0">
              <a:solidFill>
                <a:srgbClr val="002060"/>
              </a:solidFill>
            </a:endParaRPr>
          </a:p>
          <a:p>
            <a:endParaRPr lang="en-US" sz="1500" dirty="0">
              <a:solidFill>
                <a:srgbClr val="002060"/>
              </a:solidFill>
            </a:endParaRPr>
          </a:p>
          <a:p>
            <a:endParaRPr lang="en-US" sz="1500" dirty="0">
              <a:solidFill>
                <a:srgbClr val="002060"/>
              </a:solidFill>
            </a:endParaRPr>
          </a:p>
          <a:p>
            <a:endParaRPr lang="en-US" sz="1500" dirty="0">
              <a:solidFill>
                <a:srgbClr val="002060"/>
              </a:solidFill>
            </a:endParaRPr>
          </a:p>
          <a:p>
            <a:endParaRPr lang="en-US" sz="1500" dirty="0">
              <a:solidFill>
                <a:srgbClr val="002060"/>
              </a:solidFill>
            </a:endParaRPr>
          </a:p>
          <a:p>
            <a:r>
              <a:rPr lang="en-US" dirty="0">
                <a:solidFill>
                  <a:srgbClr val="00329E"/>
                </a:solidFill>
              </a:rPr>
              <a:t>Total induced charges</a:t>
            </a:r>
          </a:p>
          <a:p>
            <a:endParaRPr lang="en-US" sz="1500" dirty="0">
              <a:solidFill>
                <a:srgbClr val="002060"/>
              </a:solidFill>
            </a:endParaRPr>
          </a:p>
          <a:p>
            <a:endParaRPr lang="en-US" sz="1500" dirty="0">
              <a:solidFill>
                <a:srgbClr val="002060"/>
              </a:solidFill>
            </a:endParaRPr>
          </a:p>
          <a:p>
            <a:endParaRPr lang="en-US" sz="1500" dirty="0">
              <a:solidFill>
                <a:srgbClr val="002060"/>
              </a:solidFill>
            </a:endParaRPr>
          </a:p>
          <a:p>
            <a:endParaRPr lang="en-US" sz="1500" dirty="0">
              <a:solidFill>
                <a:srgbClr val="002060"/>
              </a:solidFill>
            </a:endParaRPr>
          </a:p>
          <a:p>
            <a:endParaRPr lang="en-US" sz="1500" dirty="0">
              <a:solidFill>
                <a:srgbClr val="002060"/>
              </a:solidFill>
            </a:endParaRPr>
          </a:p>
          <a:p>
            <a:endParaRPr lang="en-US" sz="1500" dirty="0">
              <a:solidFill>
                <a:schemeClr val="accent6">
                  <a:lumMod val="50000"/>
                </a:schemeClr>
              </a:solidFill>
            </a:endParaRPr>
          </a:p>
          <a:p>
            <a:r>
              <a:rPr lang="en-US" dirty="0">
                <a:solidFill>
                  <a:srgbClr val="00329E"/>
                </a:solidFill>
              </a:rPr>
              <a:t>In all physics processes, pairs of charges with opposite sign are produced at the same position, which results in the fact that the total induced charge is equal to the charge that has arrived at the electrode, once ALL charges have arrived at the electrodes.</a:t>
            </a:r>
          </a:p>
          <a:p>
            <a:endParaRPr lang="en-GB" sz="1500" dirty="0"/>
          </a:p>
        </p:txBody>
      </p:sp>
      <p:grpSp>
        <p:nvGrpSpPr>
          <p:cNvPr id="60" name="Group 59">
            <a:extLst>
              <a:ext uri="{FF2B5EF4-FFF2-40B4-BE49-F238E27FC236}">
                <a16:creationId xmlns:a16="http://schemas.microsoft.com/office/drawing/2014/main" id="{3123CB16-46F4-CD93-CF79-C8BC28FF24F2}"/>
              </a:ext>
            </a:extLst>
          </p:cNvPr>
          <p:cNvGrpSpPr/>
          <p:nvPr/>
        </p:nvGrpSpPr>
        <p:grpSpPr>
          <a:xfrm>
            <a:off x="396662" y="745474"/>
            <a:ext cx="3660988" cy="2743200"/>
            <a:chOff x="377612" y="533400"/>
            <a:chExt cx="3660988" cy="2743200"/>
          </a:xfrm>
        </p:grpSpPr>
        <p:sp>
          <p:nvSpPr>
            <p:cNvPr id="79" name="Oval 78">
              <a:extLst>
                <a:ext uri="{FF2B5EF4-FFF2-40B4-BE49-F238E27FC236}">
                  <a16:creationId xmlns:a16="http://schemas.microsoft.com/office/drawing/2014/main" id="{63AF12D3-AA72-A8F1-DA8E-D151958C94BB}"/>
                </a:ext>
              </a:extLst>
            </p:cNvPr>
            <p:cNvSpPr>
              <a:spLocks noChangeAspect="1" noChangeArrowheads="1"/>
            </p:cNvSpPr>
            <p:nvPr/>
          </p:nvSpPr>
          <p:spPr bwMode="auto">
            <a:xfrm>
              <a:off x="1995795" y="2129135"/>
              <a:ext cx="108000" cy="1080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lIns="92075" tIns="46038" rIns="92075" bIns="46038"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FF0000"/>
                </a:solidFill>
              </a:endParaRPr>
            </a:p>
          </p:txBody>
        </p:sp>
        <p:sp>
          <p:nvSpPr>
            <p:cNvPr id="80" name="TextBox 40">
              <a:extLst>
                <a:ext uri="{FF2B5EF4-FFF2-40B4-BE49-F238E27FC236}">
                  <a16:creationId xmlns:a16="http://schemas.microsoft.com/office/drawing/2014/main" id="{837DAD96-EEA0-7BCD-3EAD-FB3D29AEFB34}"/>
                </a:ext>
              </a:extLst>
            </p:cNvPr>
            <p:cNvSpPr txBox="1">
              <a:spLocks noChangeArrowheads="1"/>
            </p:cNvSpPr>
            <p:nvPr/>
          </p:nvSpPr>
          <p:spPr bwMode="auto">
            <a:xfrm>
              <a:off x="1600200" y="2023646"/>
              <a:ext cx="4187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solidFill>
                    <a:srgbClr val="FF0000"/>
                  </a:solidFill>
                </a:rPr>
                <a:t>+q</a:t>
              </a:r>
              <a:endParaRPr lang="en-US" altLang="en-US" sz="1600" baseline="-25000" dirty="0">
                <a:solidFill>
                  <a:srgbClr val="FF0000"/>
                </a:solidFill>
              </a:endParaRPr>
            </a:p>
          </p:txBody>
        </p:sp>
        <p:sp>
          <p:nvSpPr>
            <p:cNvPr id="81" name="Line 4">
              <a:extLst>
                <a:ext uri="{FF2B5EF4-FFF2-40B4-BE49-F238E27FC236}">
                  <a16:creationId xmlns:a16="http://schemas.microsoft.com/office/drawing/2014/main" id="{CA44E198-397E-15E7-E8FA-3F83490AEE4F}"/>
                </a:ext>
              </a:extLst>
            </p:cNvPr>
            <p:cNvSpPr>
              <a:spLocks noChangeShapeType="1"/>
            </p:cNvSpPr>
            <p:nvPr/>
          </p:nvSpPr>
          <p:spPr bwMode="auto">
            <a:xfrm>
              <a:off x="1300118" y="2200870"/>
              <a:ext cx="74789" cy="76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2075" tIns="46038" rIns="92075" bIns="46038"/>
            <a:lstStyle/>
            <a:p>
              <a:pPr eaLnBrk="1" hangingPunct="1"/>
              <a:endParaRPr lang="en-GB">
                <a:solidFill>
                  <a:prstClr val="black"/>
                </a:solidFill>
              </a:endParaRPr>
            </a:p>
          </p:txBody>
        </p:sp>
        <p:sp>
          <p:nvSpPr>
            <p:cNvPr id="82" name="Line 6">
              <a:extLst>
                <a:ext uri="{FF2B5EF4-FFF2-40B4-BE49-F238E27FC236}">
                  <a16:creationId xmlns:a16="http://schemas.microsoft.com/office/drawing/2014/main" id="{046DB112-5F32-7CC0-4FC9-3F46656A710E}"/>
                </a:ext>
              </a:extLst>
            </p:cNvPr>
            <p:cNvSpPr>
              <a:spLocks noChangeShapeType="1"/>
            </p:cNvSpPr>
            <p:nvPr/>
          </p:nvSpPr>
          <p:spPr bwMode="auto">
            <a:xfrm>
              <a:off x="766719" y="2743200"/>
              <a:ext cx="2667000" cy="446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83" name="Line 6">
              <a:extLst>
                <a:ext uri="{FF2B5EF4-FFF2-40B4-BE49-F238E27FC236}">
                  <a16:creationId xmlns:a16="http://schemas.microsoft.com/office/drawing/2014/main" id="{9B2D8B33-C3C2-2866-D224-1C09D0045513}"/>
                </a:ext>
              </a:extLst>
            </p:cNvPr>
            <p:cNvSpPr>
              <a:spLocks noChangeShapeType="1"/>
            </p:cNvSpPr>
            <p:nvPr/>
          </p:nvSpPr>
          <p:spPr bwMode="auto">
            <a:xfrm rot="16200000" flipH="1" flipV="1">
              <a:off x="2100217" y="342899"/>
              <a:ext cx="1" cy="2667000"/>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lIns="92075" tIns="46037" rIns="92075" bIns="46037"/>
            <a:lstStyle/>
            <a:p>
              <a:pPr eaLnBrk="1" hangingPunct="1"/>
              <a:endParaRPr lang="en-GB">
                <a:solidFill>
                  <a:prstClr val="black"/>
                </a:solidFill>
              </a:endParaRPr>
            </a:p>
          </p:txBody>
        </p:sp>
        <p:cxnSp>
          <p:nvCxnSpPr>
            <p:cNvPr id="84" name="Straight Connector 83">
              <a:extLst>
                <a:ext uri="{FF2B5EF4-FFF2-40B4-BE49-F238E27FC236}">
                  <a16:creationId xmlns:a16="http://schemas.microsoft.com/office/drawing/2014/main" id="{4046268E-5DEE-2612-ABB6-A2F53D27667C}"/>
                </a:ext>
              </a:extLst>
            </p:cNvPr>
            <p:cNvCxnSpPr/>
            <p:nvPr/>
          </p:nvCxnSpPr>
          <p:spPr>
            <a:xfrm flipH="1">
              <a:off x="690518" y="2743200"/>
              <a:ext cx="3276600" cy="0"/>
            </a:xfrm>
            <a:prstGeom prst="line">
              <a:avLst/>
            </a:prstGeom>
            <a:ln>
              <a:prstDash val="solid"/>
              <a:headEnd type="triangle"/>
              <a:tailEnd type="none" w="med" len="med"/>
            </a:ln>
          </p:spPr>
          <p:style>
            <a:lnRef idx="1">
              <a:schemeClr val="dk1"/>
            </a:lnRef>
            <a:fillRef idx="0">
              <a:schemeClr val="dk1"/>
            </a:fillRef>
            <a:effectRef idx="0">
              <a:schemeClr val="dk1"/>
            </a:effectRef>
            <a:fontRef idx="minor">
              <a:schemeClr val="tx1"/>
            </a:fontRef>
          </p:style>
        </p:cxnSp>
        <p:cxnSp>
          <p:nvCxnSpPr>
            <p:cNvPr id="85" name="Straight Connector 84">
              <a:extLst>
                <a:ext uri="{FF2B5EF4-FFF2-40B4-BE49-F238E27FC236}">
                  <a16:creationId xmlns:a16="http://schemas.microsoft.com/office/drawing/2014/main" id="{10CDDA34-3C7F-F918-65C6-DBAD2304B19E}"/>
                </a:ext>
              </a:extLst>
            </p:cNvPr>
            <p:cNvCxnSpPr/>
            <p:nvPr/>
          </p:nvCxnSpPr>
          <p:spPr>
            <a:xfrm>
              <a:off x="766718" y="838200"/>
              <a:ext cx="0" cy="2057400"/>
            </a:xfrm>
            <a:prstGeom prst="line">
              <a:avLst/>
            </a:prstGeom>
            <a:ln>
              <a:prstDash val="solid"/>
              <a:headEnd type="triangle"/>
              <a:tailEnd type="none" w="med" len="med"/>
            </a:ln>
          </p:spPr>
          <p:style>
            <a:lnRef idx="1">
              <a:schemeClr val="dk1"/>
            </a:lnRef>
            <a:fillRef idx="0">
              <a:schemeClr val="dk1"/>
            </a:fillRef>
            <a:effectRef idx="0">
              <a:schemeClr val="dk1"/>
            </a:effectRef>
            <a:fontRef idx="minor">
              <a:schemeClr val="tx1"/>
            </a:fontRef>
          </p:style>
        </p:cxnSp>
        <p:sp>
          <p:nvSpPr>
            <p:cNvPr id="86" name="Rectangle 60">
              <a:extLst>
                <a:ext uri="{FF2B5EF4-FFF2-40B4-BE49-F238E27FC236}">
                  <a16:creationId xmlns:a16="http://schemas.microsoft.com/office/drawing/2014/main" id="{A8E3AEC2-DC2C-A9DA-E9AF-CDE7187C9276}"/>
                </a:ext>
              </a:extLst>
            </p:cNvPr>
            <p:cNvSpPr>
              <a:spLocks noChangeArrowheads="1"/>
            </p:cNvSpPr>
            <p:nvPr/>
          </p:nvSpPr>
          <p:spPr bwMode="auto">
            <a:xfrm>
              <a:off x="1676400" y="2209800"/>
              <a:ext cx="457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dirty="0">
                  <a:solidFill>
                    <a:prstClr val="black"/>
                  </a:solidFill>
                </a:rPr>
                <a:t>v</a:t>
              </a:r>
              <a:r>
                <a:rPr lang="en-US" altLang="en-US" sz="1400" b="1" baseline="-25000" dirty="0">
                  <a:solidFill>
                    <a:prstClr val="black"/>
                  </a:solidFill>
                </a:rPr>
                <a:t>1</a:t>
              </a:r>
              <a:endParaRPr lang="en-US" altLang="en-US" sz="1400" baseline="-25000" dirty="0">
                <a:solidFill>
                  <a:prstClr val="black"/>
                </a:solidFill>
              </a:endParaRPr>
            </a:p>
          </p:txBody>
        </p:sp>
        <p:sp>
          <p:nvSpPr>
            <p:cNvPr id="87" name="TextBox 86">
              <a:extLst>
                <a:ext uri="{FF2B5EF4-FFF2-40B4-BE49-F238E27FC236}">
                  <a16:creationId xmlns:a16="http://schemas.microsoft.com/office/drawing/2014/main" id="{1FA0A345-0107-F708-7F15-60B2AA33ABB2}"/>
                </a:ext>
              </a:extLst>
            </p:cNvPr>
            <p:cNvSpPr txBox="1"/>
            <p:nvPr/>
          </p:nvSpPr>
          <p:spPr>
            <a:xfrm>
              <a:off x="3738518" y="2743200"/>
              <a:ext cx="300082" cy="369332"/>
            </a:xfrm>
            <a:prstGeom prst="rect">
              <a:avLst/>
            </a:prstGeom>
            <a:noFill/>
          </p:spPr>
          <p:txBody>
            <a:bodyPr wrap="none" rtlCol="0">
              <a:spAutoFit/>
            </a:bodyPr>
            <a:lstStyle/>
            <a:p>
              <a:r>
                <a:rPr lang="en-GB"/>
                <a:t>x</a:t>
              </a:r>
            </a:p>
          </p:txBody>
        </p:sp>
        <p:sp>
          <p:nvSpPr>
            <p:cNvPr id="88" name="TextBox 87">
              <a:extLst>
                <a:ext uri="{FF2B5EF4-FFF2-40B4-BE49-F238E27FC236}">
                  <a16:creationId xmlns:a16="http://schemas.microsoft.com/office/drawing/2014/main" id="{BF1DC71F-0608-DAC1-D1A9-E19D59462E83}"/>
                </a:ext>
              </a:extLst>
            </p:cNvPr>
            <p:cNvSpPr txBox="1"/>
            <p:nvPr/>
          </p:nvSpPr>
          <p:spPr>
            <a:xfrm>
              <a:off x="461918" y="533400"/>
              <a:ext cx="300082" cy="369332"/>
            </a:xfrm>
            <a:prstGeom prst="rect">
              <a:avLst/>
            </a:prstGeom>
            <a:noFill/>
          </p:spPr>
          <p:txBody>
            <a:bodyPr wrap="none" rtlCol="0">
              <a:spAutoFit/>
            </a:bodyPr>
            <a:lstStyle/>
            <a:p>
              <a:r>
                <a:rPr lang="en-GB" dirty="0"/>
                <a:t>y</a:t>
              </a:r>
            </a:p>
          </p:txBody>
        </p:sp>
        <p:grpSp>
          <p:nvGrpSpPr>
            <p:cNvPr id="89" name="Group 88">
              <a:extLst>
                <a:ext uri="{FF2B5EF4-FFF2-40B4-BE49-F238E27FC236}">
                  <a16:creationId xmlns:a16="http://schemas.microsoft.com/office/drawing/2014/main" id="{17B3CDBA-373D-F1C0-2A9F-1E4042F82E57}"/>
                </a:ext>
              </a:extLst>
            </p:cNvPr>
            <p:cNvGrpSpPr/>
            <p:nvPr/>
          </p:nvGrpSpPr>
          <p:grpSpPr>
            <a:xfrm>
              <a:off x="1604918" y="2743200"/>
              <a:ext cx="304800" cy="533400"/>
              <a:chOff x="3276600" y="4800600"/>
              <a:chExt cx="304800" cy="914400"/>
            </a:xfrm>
          </p:grpSpPr>
          <p:sp>
            <p:nvSpPr>
              <p:cNvPr id="111" name="Line 29">
                <a:extLst>
                  <a:ext uri="{FF2B5EF4-FFF2-40B4-BE49-F238E27FC236}">
                    <a16:creationId xmlns:a16="http://schemas.microsoft.com/office/drawing/2014/main" id="{5574A79A-9D5E-7DBD-B3BC-B65AABEECC60}"/>
                  </a:ext>
                </a:extLst>
              </p:cNvPr>
              <p:cNvSpPr>
                <a:spLocks noChangeShapeType="1"/>
              </p:cNvSpPr>
              <p:nvPr/>
            </p:nvSpPr>
            <p:spPr bwMode="auto">
              <a:xfrm>
                <a:off x="3276600" y="5562600"/>
                <a:ext cx="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112" name="Line 30">
                <a:extLst>
                  <a:ext uri="{FF2B5EF4-FFF2-40B4-BE49-F238E27FC236}">
                    <a16:creationId xmlns:a16="http://schemas.microsoft.com/office/drawing/2014/main" id="{A91D660E-A214-C567-1165-C0C04B76802A}"/>
                  </a:ext>
                </a:extLst>
              </p:cNvPr>
              <p:cNvSpPr>
                <a:spLocks noChangeShapeType="1"/>
              </p:cNvSpPr>
              <p:nvPr/>
            </p:nvSpPr>
            <p:spPr bwMode="auto">
              <a:xfrm>
                <a:off x="3429000" y="48006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113" name="Line 31">
                <a:extLst>
                  <a:ext uri="{FF2B5EF4-FFF2-40B4-BE49-F238E27FC236}">
                    <a16:creationId xmlns:a16="http://schemas.microsoft.com/office/drawing/2014/main" id="{AFEA21F8-605D-5EBB-B56F-9F655A437D5A}"/>
                  </a:ext>
                </a:extLst>
              </p:cNvPr>
              <p:cNvSpPr>
                <a:spLocks noChangeShapeType="1"/>
              </p:cNvSpPr>
              <p:nvPr/>
            </p:nvSpPr>
            <p:spPr bwMode="auto">
              <a:xfrm>
                <a:off x="3276600" y="5562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114" name="Line 32">
                <a:extLst>
                  <a:ext uri="{FF2B5EF4-FFF2-40B4-BE49-F238E27FC236}">
                    <a16:creationId xmlns:a16="http://schemas.microsoft.com/office/drawing/2014/main" id="{673E9B5D-F093-712D-1261-2443ACED32C4}"/>
                  </a:ext>
                </a:extLst>
              </p:cNvPr>
              <p:cNvSpPr>
                <a:spLocks noChangeShapeType="1"/>
              </p:cNvSpPr>
              <p:nvPr/>
            </p:nvSpPr>
            <p:spPr bwMode="auto">
              <a:xfrm>
                <a:off x="3352800" y="5638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115" name="Line 33">
                <a:extLst>
                  <a:ext uri="{FF2B5EF4-FFF2-40B4-BE49-F238E27FC236}">
                    <a16:creationId xmlns:a16="http://schemas.microsoft.com/office/drawing/2014/main" id="{EF09C69A-95F7-DD7B-3585-102C9E2A4CAE}"/>
                  </a:ext>
                </a:extLst>
              </p:cNvPr>
              <p:cNvSpPr>
                <a:spLocks noChangeShapeType="1"/>
              </p:cNvSpPr>
              <p:nvPr/>
            </p:nvSpPr>
            <p:spPr bwMode="auto">
              <a:xfrm>
                <a:off x="3429000" y="5715000"/>
                <a:ext cx="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grpSp>
        <p:grpSp>
          <p:nvGrpSpPr>
            <p:cNvPr id="90" name="Group 89">
              <a:extLst>
                <a:ext uri="{FF2B5EF4-FFF2-40B4-BE49-F238E27FC236}">
                  <a16:creationId xmlns:a16="http://schemas.microsoft.com/office/drawing/2014/main" id="{D4F3933F-6B75-5000-CCE9-CEA6343926D2}"/>
                </a:ext>
              </a:extLst>
            </p:cNvPr>
            <p:cNvGrpSpPr/>
            <p:nvPr/>
          </p:nvGrpSpPr>
          <p:grpSpPr>
            <a:xfrm rot="10800000">
              <a:off x="1528718" y="990600"/>
              <a:ext cx="304800" cy="685800"/>
              <a:chOff x="3276600" y="4800600"/>
              <a:chExt cx="304800" cy="914400"/>
            </a:xfrm>
          </p:grpSpPr>
          <p:sp>
            <p:nvSpPr>
              <p:cNvPr id="106" name="Line 29">
                <a:extLst>
                  <a:ext uri="{FF2B5EF4-FFF2-40B4-BE49-F238E27FC236}">
                    <a16:creationId xmlns:a16="http://schemas.microsoft.com/office/drawing/2014/main" id="{4987814F-7FA1-EF68-2350-1657AB085376}"/>
                  </a:ext>
                </a:extLst>
              </p:cNvPr>
              <p:cNvSpPr>
                <a:spLocks noChangeShapeType="1"/>
              </p:cNvSpPr>
              <p:nvPr/>
            </p:nvSpPr>
            <p:spPr bwMode="auto">
              <a:xfrm>
                <a:off x="3276600" y="5562600"/>
                <a:ext cx="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107" name="Line 30">
                <a:extLst>
                  <a:ext uri="{FF2B5EF4-FFF2-40B4-BE49-F238E27FC236}">
                    <a16:creationId xmlns:a16="http://schemas.microsoft.com/office/drawing/2014/main" id="{D75037FE-E38B-4277-CA3C-3B85D046C2F8}"/>
                  </a:ext>
                </a:extLst>
              </p:cNvPr>
              <p:cNvSpPr>
                <a:spLocks noChangeShapeType="1"/>
              </p:cNvSpPr>
              <p:nvPr/>
            </p:nvSpPr>
            <p:spPr bwMode="auto">
              <a:xfrm>
                <a:off x="3429000" y="48006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108" name="Line 31">
                <a:extLst>
                  <a:ext uri="{FF2B5EF4-FFF2-40B4-BE49-F238E27FC236}">
                    <a16:creationId xmlns:a16="http://schemas.microsoft.com/office/drawing/2014/main" id="{3005E5BE-0F4E-3222-3C1B-25E876D1DAFC}"/>
                  </a:ext>
                </a:extLst>
              </p:cNvPr>
              <p:cNvSpPr>
                <a:spLocks noChangeShapeType="1"/>
              </p:cNvSpPr>
              <p:nvPr/>
            </p:nvSpPr>
            <p:spPr bwMode="auto">
              <a:xfrm>
                <a:off x="3276600" y="5562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109" name="Line 32">
                <a:extLst>
                  <a:ext uri="{FF2B5EF4-FFF2-40B4-BE49-F238E27FC236}">
                    <a16:creationId xmlns:a16="http://schemas.microsoft.com/office/drawing/2014/main" id="{BFAE059E-EE8D-2F4B-8554-EB18FB3A579F}"/>
                  </a:ext>
                </a:extLst>
              </p:cNvPr>
              <p:cNvSpPr>
                <a:spLocks noChangeShapeType="1"/>
              </p:cNvSpPr>
              <p:nvPr/>
            </p:nvSpPr>
            <p:spPr bwMode="auto">
              <a:xfrm>
                <a:off x="3352800" y="5638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110" name="Line 33">
                <a:extLst>
                  <a:ext uri="{FF2B5EF4-FFF2-40B4-BE49-F238E27FC236}">
                    <a16:creationId xmlns:a16="http://schemas.microsoft.com/office/drawing/2014/main" id="{92D045D2-159D-68CB-6A62-4ACA66B306E3}"/>
                  </a:ext>
                </a:extLst>
              </p:cNvPr>
              <p:cNvSpPr>
                <a:spLocks noChangeShapeType="1"/>
              </p:cNvSpPr>
              <p:nvPr/>
            </p:nvSpPr>
            <p:spPr bwMode="auto">
              <a:xfrm>
                <a:off x="3429000" y="5715000"/>
                <a:ext cx="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grpSp>
        <p:sp>
          <p:nvSpPr>
            <p:cNvPr id="91" name="Text Box 73">
              <a:extLst>
                <a:ext uri="{FF2B5EF4-FFF2-40B4-BE49-F238E27FC236}">
                  <a16:creationId xmlns:a16="http://schemas.microsoft.com/office/drawing/2014/main" id="{DC443D16-BC03-CCA6-8C80-8A7F7F4659F2}"/>
                </a:ext>
              </a:extLst>
            </p:cNvPr>
            <p:cNvSpPr txBox="1">
              <a:spLocks noChangeArrowheads="1"/>
            </p:cNvSpPr>
            <p:nvPr/>
          </p:nvSpPr>
          <p:spPr bwMode="auto">
            <a:xfrm>
              <a:off x="2976518" y="2362200"/>
              <a:ext cx="990600" cy="34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90000"/>
                </a:lnSpc>
                <a:spcBef>
                  <a:spcPct val="30000"/>
                </a:spcBef>
                <a:buClr>
                  <a:srgbClr val="008000"/>
                </a:buClr>
                <a:buSzPct val="70000"/>
                <a:buFont typeface="Wingdings" charset="2"/>
                <a:buNone/>
              </a:pPr>
              <a:r>
                <a:rPr lang="en-US" altLang="en-US" b="1" dirty="0">
                  <a:solidFill>
                    <a:prstClr val="black"/>
                  </a:solidFill>
                </a:rPr>
                <a:t>Q</a:t>
              </a:r>
              <a:r>
                <a:rPr lang="en-US" altLang="en-US" b="1" baseline="-25000" dirty="0">
                  <a:solidFill>
                    <a:prstClr val="black"/>
                  </a:solidFill>
                </a:rPr>
                <a:t>1</a:t>
              </a:r>
              <a:r>
                <a:rPr lang="en-US" altLang="en-US" b="1" baseline="30000" dirty="0">
                  <a:solidFill>
                    <a:prstClr val="black"/>
                  </a:solidFill>
                </a:rPr>
                <a:t>ind</a:t>
              </a:r>
              <a:r>
                <a:rPr lang="en-US" altLang="en-US" b="1" dirty="0">
                  <a:solidFill>
                    <a:prstClr val="black"/>
                  </a:solidFill>
                </a:rPr>
                <a:t>(t)</a:t>
              </a:r>
            </a:p>
          </p:txBody>
        </p:sp>
        <p:sp>
          <p:nvSpPr>
            <p:cNvPr id="92" name="Text Box 73">
              <a:extLst>
                <a:ext uri="{FF2B5EF4-FFF2-40B4-BE49-F238E27FC236}">
                  <a16:creationId xmlns:a16="http://schemas.microsoft.com/office/drawing/2014/main" id="{683CB84D-B761-5109-C05C-7FE768B934C1}"/>
                </a:ext>
              </a:extLst>
            </p:cNvPr>
            <p:cNvSpPr txBox="1">
              <a:spLocks noChangeArrowheads="1"/>
            </p:cNvSpPr>
            <p:nvPr/>
          </p:nvSpPr>
          <p:spPr bwMode="auto">
            <a:xfrm>
              <a:off x="2976518" y="1752600"/>
              <a:ext cx="990600" cy="34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90000"/>
                </a:lnSpc>
                <a:spcBef>
                  <a:spcPct val="30000"/>
                </a:spcBef>
                <a:buClr>
                  <a:srgbClr val="008000"/>
                </a:buClr>
                <a:buSzPct val="70000"/>
                <a:buFont typeface="Wingdings" charset="2"/>
                <a:buNone/>
              </a:pPr>
              <a:r>
                <a:rPr lang="en-US" altLang="en-US" b="1" dirty="0">
                  <a:solidFill>
                    <a:prstClr val="black"/>
                  </a:solidFill>
                </a:rPr>
                <a:t>Q</a:t>
              </a:r>
              <a:r>
                <a:rPr lang="en-US" altLang="en-US" b="1" baseline="-25000" dirty="0">
                  <a:solidFill>
                    <a:prstClr val="black"/>
                  </a:solidFill>
                </a:rPr>
                <a:t>2</a:t>
              </a:r>
              <a:r>
                <a:rPr lang="en-US" altLang="en-US" b="1" baseline="30000" dirty="0">
                  <a:solidFill>
                    <a:prstClr val="black"/>
                  </a:solidFill>
                </a:rPr>
                <a:t>ind</a:t>
              </a:r>
              <a:r>
                <a:rPr lang="en-US" altLang="en-US" b="1" dirty="0">
                  <a:solidFill>
                    <a:prstClr val="black"/>
                  </a:solidFill>
                </a:rPr>
                <a:t>(t)</a:t>
              </a:r>
            </a:p>
          </p:txBody>
        </p:sp>
        <p:sp>
          <p:nvSpPr>
            <p:cNvPr id="93" name="Text Box 73">
              <a:extLst>
                <a:ext uri="{FF2B5EF4-FFF2-40B4-BE49-F238E27FC236}">
                  <a16:creationId xmlns:a16="http://schemas.microsoft.com/office/drawing/2014/main" id="{CC406452-5686-DF23-AEAE-869D8185945C}"/>
                </a:ext>
              </a:extLst>
            </p:cNvPr>
            <p:cNvSpPr txBox="1">
              <a:spLocks noChangeArrowheads="1"/>
            </p:cNvSpPr>
            <p:nvPr/>
          </p:nvSpPr>
          <p:spPr bwMode="auto">
            <a:xfrm>
              <a:off x="1985918" y="2819400"/>
              <a:ext cx="838200" cy="34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90000"/>
                </a:lnSpc>
                <a:spcBef>
                  <a:spcPct val="30000"/>
                </a:spcBef>
                <a:buClr>
                  <a:srgbClr val="008000"/>
                </a:buClr>
                <a:buSzPct val="70000"/>
                <a:buFont typeface="Wingdings" charset="2"/>
                <a:buNone/>
              </a:pPr>
              <a:r>
                <a:rPr lang="en-US" altLang="en-US" b="1" dirty="0">
                  <a:solidFill>
                    <a:prstClr val="black"/>
                  </a:solidFill>
                </a:rPr>
                <a:t>I</a:t>
              </a:r>
              <a:r>
                <a:rPr lang="en-US" altLang="en-US" b="1" baseline="-25000" dirty="0">
                  <a:solidFill>
                    <a:prstClr val="black"/>
                  </a:solidFill>
                </a:rPr>
                <a:t>1</a:t>
              </a:r>
              <a:r>
                <a:rPr lang="en-US" altLang="en-US" b="1" baseline="30000" dirty="0">
                  <a:solidFill>
                    <a:prstClr val="black"/>
                  </a:solidFill>
                </a:rPr>
                <a:t>ind</a:t>
              </a:r>
              <a:r>
                <a:rPr lang="en-US" altLang="en-US" b="1" dirty="0">
                  <a:solidFill>
                    <a:prstClr val="black"/>
                  </a:solidFill>
                </a:rPr>
                <a:t>(t)</a:t>
              </a:r>
            </a:p>
          </p:txBody>
        </p:sp>
        <p:sp>
          <p:nvSpPr>
            <p:cNvPr id="94" name="Line 70">
              <a:extLst>
                <a:ext uri="{FF2B5EF4-FFF2-40B4-BE49-F238E27FC236}">
                  <a16:creationId xmlns:a16="http://schemas.microsoft.com/office/drawing/2014/main" id="{9D012526-FA76-4D70-5E4F-622A4A411F14}"/>
                </a:ext>
              </a:extLst>
            </p:cNvPr>
            <p:cNvSpPr>
              <a:spLocks noChangeShapeType="1"/>
            </p:cNvSpPr>
            <p:nvPr/>
          </p:nvSpPr>
          <p:spPr bwMode="auto">
            <a:xfrm>
              <a:off x="1985918" y="2819400"/>
              <a:ext cx="0" cy="381000"/>
            </a:xfrm>
            <a:prstGeom prst="line">
              <a:avLst/>
            </a:prstGeom>
            <a:noFill/>
            <a:ln w="25400">
              <a:solidFill>
                <a:srgbClr val="009900"/>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95" name="Text Box 73">
              <a:extLst>
                <a:ext uri="{FF2B5EF4-FFF2-40B4-BE49-F238E27FC236}">
                  <a16:creationId xmlns:a16="http://schemas.microsoft.com/office/drawing/2014/main" id="{0B7DC04D-7B48-FF5E-1C7D-3DB834379EE3}"/>
                </a:ext>
              </a:extLst>
            </p:cNvPr>
            <p:cNvSpPr txBox="1">
              <a:spLocks noChangeArrowheads="1"/>
            </p:cNvSpPr>
            <p:nvPr/>
          </p:nvSpPr>
          <p:spPr bwMode="auto">
            <a:xfrm>
              <a:off x="1985918" y="1143000"/>
              <a:ext cx="838200" cy="34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90000"/>
                </a:lnSpc>
                <a:spcBef>
                  <a:spcPct val="30000"/>
                </a:spcBef>
                <a:buClr>
                  <a:srgbClr val="008000"/>
                </a:buClr>
                <a:buSzPct val="70000"/>
                <a:buFont typeface="Wingdings" charset="2"/>
                <a:buNone/>
              </a:pPr>
              <a:r>
                <a:rPr lang="en-US" altLang="en-US" b="1" dirty="0">
                  <a:solidFill>
                    <a:prstClr val="black"/>
                  </a:solidFill>
                </a:rPr>
                <a:t>I</a:t>
              </a:r>
              <a:r>
                <a:rPr lang="en-US" altLang="en-US" b="1" baseline="-25000" dirty="0">
                  <a:solidFill>
                    <a:prstClr val="black"/>
                  </a:solidFill>
                </a:rPr>
                <a:t>2</a:t>
              </a:r>
              <a:r>
                <a:rPr lang="en-US" altLang="en-US" b="1" baseline="30000" dirty="0">
                  <a:solidFill>
                    <a:prstClr val="black"/>
                  </a:solidFill>
                </a:rPr>
                <a:t>ind</a:t>
              </a:r>
              <a:r>
                <a:rPr lang="en-US" altLang="en-US" b="1" dirty="0">
                  <a:solidFill>
                    <a:prstClr val="black"/>
                  </a:solidFill>
                </a:rPr>
                <a:t>(t)</a:t>
              </a:r>
            </a:p>
          </p:txBody>
        </p:sp>
        <p:sp>
          <p:nvSpPr>
            <p:cNvPr id="96" name="Line 70">
              <a:extLst>
                <a:ext uri="{FF2B5EF4-FFF2-40B4-BE49-F238E27FC236}">
                  <a16:creationId xmlns:a16="http://schemas.microsoft.com/office/drawing/2014/main" id="{0264F00E-9F48-1212-3C93-7D34A841B0A2}"/>
                </a:ext>
              </a:extLst>
            </p:cNvPr>
            <p:cNvSpPr>
              <a:spLocks noChangeShapeType="1"/>
            </p:cNvSpPr>
            <p:nvPr/>
          </p:nvSpPr>
          <p:spPr bwMode="auto">
            <a:xfrm flipV="1">
              <a:off x="1985918" y="1143000"/>
              <a:ext cx="0" cy="381000"/>
            </a:xfrm>
            <a:prstGeom prst="line">
              <a:avLst/>
            </a:prstGeom>
            <a:noFill/>
            <a:ln w="25400">
              <a:solidFill>
                <a:srgbClr val="009900"/>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97" name="TextBox 96">
              <a:extLst>
                <a:ext uri="{FF2B5EF4-FFF2-40B4-BE49-F238E27FC236}">
                  <a16:creationId xmlns:a16="http://schemas.microsoft.com/office/drawing/2014/main" id="{D2997DC2-C2E7-D53D-BCC8-6B55541516D2}"/>
                </a:ext>
              </a:extLst>
            </p:cNvPr>
            <p:cNvSpPr txBox="1"/>
            <p:nvPr/>
          </p:nvSpPr>
          <p:spPr>
            <a:xfrm>
              <a:off x="461918" y="1447800"/>
              <a:ext cx="312906" cy="369332"/>
            </a:xfrm>
            <a:prstGeom prst="rect">
              <a:avLst/>
            </a:prstGeom>
            <a:noFill/>
          </p:spPr>
          <p:txBody>
            <a:bodyPr wrap="none" rtlCol="0">
              <a:spAutoFit/>
            </a:bodyPr>
            <a:lstStyle/>
            <a:p>
              <a:r>
                <a:rPr lang="en-GB"/>
                <a:t>d</a:t>
              </a:r>
            </a:p>
          </p:txBody>
        </p:sp>
        <p:sp>
          <p:nvSpPr>
            <p:cNvPr id="98" name="TextBox 97">
              <a:extLst>
                <a:ext uri="{FF2B5EF4-FFF2-40B4-BE49-F238E27FC236}">
                  <a16:creationId xmlns:a16="http://schemas.microsoft.com/office/drawing/2014/main" id="{927CD843-439D-6A9E-351D-BCEED138B8E6}"/>
                </a:ext>
              </a:extLst>
            </p:cNvPr>
            <p:cNvSpPr txBox="1"/>
            <p:nvPr/>
          </p:nvSpPr>
          <p:spPr>
            <a:xfrm>
              <a:off x="453812" y="2514600"/>
              <a:ext cx="312906" cy="369332"/>
            </a:xfrm>
            <a:prstGeom prst="rect">
              <a:avLst/>
            </a:prstGeom>
            <a:noFill/>
          </p:spPr>
          <p:txBody>
            <a:bodyPr wrap="none" rtlCol="0">
              <a:spAutoFit/>
            </a:bodyPr>
            <a:lstStyle/>
            <a:p>
              <a:r>
                <a:rPr lang="en-GB"/>
                <a:t>0</a:t>
              </a:r>
              <a:endParaRPr lang="en-GB" dirty="0"/>
            </a:p>
          </p:txBody>
        </p:sp>
        <p:sp>
          <p:nvSpPr>
            <p:cNvPr id="99" name="Line 70">
              <a:extLst>
                <a:ext uri="{FF2B5EF4-FFF2-40B4-BE49-F238E27FC236}">
                  <a16:creationId xmlns:a16="http://schemas.microsoft.com/office/drawing/2014/main" id="{CFD7CAA3-CFCC-5083-A420-E6172B92D4EB}"/>
                </a:ext>
              </a:extLst>
            </p:cNvPr>
            <p:cNvSpPr>
              <a:spLocks noChangeShapeType="1"/>
            </p:cNvSpPr>
            <p:nvPr/>
          </p:nvSpPr>
          <p:spPr bwMode="auto">
            <a:xfrm>
              <a:off x="2054012" y="2209800"/>
              <a:ext cx="0" cy="324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ln>
                  <a:solidFill>
                    <a:schemeClr val="tx1"/>
                  </a:solidFill>
                </a:ln>
                <a:solidFill>
                  <a:prstClr val="black"/>
                </a:solidFill>
              </a:endParaRPr>
            </a:p>
          </p:txBody>
        </p:sp>
        <p:sp>
          <p:nvSpPr>
            <p:cNvPr id="100" name="TextBox 99">
              <a:extLst>
                <a:ext uri="{FF2B5EF4-FFF2-40B4-BE49-F238E27FC236}">
                  <a16:creationId xmlns:a16="http://schemas.microsoft.com/office/drawing/2014/main" id="{B4CC1CCC-166C-B7A8-E9AB-A45494AAF4E3}"/>
                </a:ext>
              </a:extLst>
            </p:cNvPr>
            <p:cNvSpPr txBox="1"/>
            <p:nvPr/>
          </p:nvSpPr>
          <p:spPr>
            <a:xfrm>
              <a:off x="377612" y="1981200"/>
              <a:ext cx="385042" cy="369332"/>
            </a:xfrm>
            <a:prstGeom prst="rect">
              <a:avLst/>
            </a:prstGeom>
            <a:noFill/>
          </p:spPr>
          <p:txBody>
            <a:bodyPr wrap="none" rtlCol="0">
              <a:spAutoFit/>
            </a:bodyPr>
            <a:lstStyle/>
            <a:p>
              <a:r>
                <a:rPr lang="en-GB" dirty="0"/>
                <a:t>y</a:t>
              </a:r>
              <a:r>
                <a:rPr lang="en-GB" baseline="-25000" dirty="0"/>
                <a:t>0</a:t>
              </a:r>
            </a:p>
          </p:txBody>
        </p:sp>
        <p:cxnSp>
          <p:nvCxnSpPr>
            <p:cNvPr id="101" name="Straight Connector 100">
              <a:extLst>
                <a:ext uri="{FF2B5EF4-FFF2-40B4-BE49-F238E27FC236}">
                  <a16:creationId xmlns:a16="http://schemas.microsoft.com/office/drawing/2014/main" id="{1094ABCF-587E-B8B4-D022-4A02A47AF2BB}"/>
                </a:ext>
              </a:extLst>
            </p:cNvPr>
            <p:cNvCxnSpPr/>
            <p:nvPr/>
          </p:nvCxnSpPr>
          <p:spPr bwMode="auto">
            <a:xfrm>
              <a:off x="682412" y="2209800"/>
              <a:ext cx="1116000" cy="0"/>
            </a:xfrm>
            <a:prstGeom prst="line">
              <a:avLst/>
            </a:prstGeom>
            <a:noFill/>
            <a:ln w="9525" cap="flat" cmpd="sng" algn="ctr">
              <a:solidFill>
                <a:schemeClr val="tx1"/>
              </a:solidFill>
              <a:prstDash val="dash"/>
              <a:round/>
              <a:headEnd type="none" w="med" len="med"/>
              <a:tailEnd type="none" w="med" len="med"/>
            </a:ln>
            <a:effectLst/>
          </p:spPr>
        </p:cxnSp>
        <p:sp>
          <p:nvSpPr>
            <p:cNvPr id="102" name="Line 70">
              <a:extLst>
                <a:ext uri="{FF2B5EF4-FFF2-40B4-BE49-F238E27FC236}">
                  <a16:creationId xmlns:a16="http://schemas.microsoft.com/office/drawing/2014/main" id="{CDC7E780-5FEF-A53C-E004-F6D496B58617}"/>
                </a:ext>
              </a:extLst>
            </p:cNvPr>
            <p:cNvSpPr>
              <a:spLocks noChangeShapeType="1"/>
            </p:cNvSpPr>
            <p:nvPr/>
          </p:nvSpPr>
          <p:spPr bwMode="auto">
            <a:xfrm flipV="1">
              <a:off x="2206412" y="1828800"/>
              <a:ext cx="0" cy="288000"/>
            </a:xfrm>
            <a:prstGeom prst="line">
              <a:avLst/>
            </a:prstGeom>
            <a:noFill/>
            <a:ln w="25400">
              <a:solidFill>
                <a:srgbClr val="002060"/>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dirty="0">
                <a:ln>
                  <a:solidFill>
                    <a:schemeClr val="tx1"/>
                  </a:solidFill>
                </a:ln>
                <a:solidFill>
                  <a:prstClr val="black"/>
                </a:solidFill>
              </a:endParaRPr>
            </a:p>
          </p:txBody>
        </p:sp>
        <p:sp>
          <p:nvSpPr>
            <p:cNvPr id="103" name="Oval 102">
              <a:extLst>
                <a:ext uri="{FF2B5EF4-FFF2-40B4-BE49-F238E27FC236}">
                  <a16:creationId xmlns:a16="http://schemas.microsoft.com/office/drawing/2014/main" id="{77D29A97-245F-2530-30FD-6587D3484BF7}"/>
                </a:ext>
              </a:extLst>
            </p:cNvPr>
            <p:cNvSpPr>
              <a:spLocks noChangeAspect="1" noChangeArrowheads="1"/>
            </p:cNvSpPr>
            <p:nvPr/>
          </p:nvSpPr>
          <p:spPr bwMode="auto">
            <a:xfrm>
              <a:off x="2148195" y="2133600"/>
              <a:ext cx="108000" cy="108000"/>
            </a:xfrm>
            <a:prstGeom prst="ellipse">
              <a:avLst/>
            </a:prstGeom>
            <a:solidFill>
              <a:srgbClr val="0033CC"/>
            </a:solidFill>
            <a:ln>
              <a:noFill/>
            </a:ln>
          </p:spPr>
          <p:txBody>
            <a:bodyPr wrap="none" lIns="92075" tIns="46038" rIns="92075" bIns="46038"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solidFill>
                  <a:srgbClr val="FF0000"/>
                </a:solidFill>
              </a:endParaRPr>
            </a:p>
          </p:txBody>
        </p:sp>
        <p:sp>
          <p:nvSpPr>
            <p:cNvPr id="104" name="TextBox 40">
              <a:extLst>
                <a:ext uri="{FF2B5EF4-FFF2-40B4-BE49-F238E27FC236}">
                  <a16:creationId xmlns:a16="http://schemas.microsoft.com/office/drawing/2014/main" id="{ADEE5986-C154-D3FA-4B0A-954A895A250D}"/>
                </a:ext>
              </a:extLst>
            </p:cNvPr>
            <p:cNvSpPr txBox="1">
              <a:spLocks noChangeArrowheads="1"/>
            </p:cNvSpPr>
            <p:nvPr/>
          </p:nvSpPr>
          <p:spPr bwMode="auto">
            <a:xfrm>
              <a:off x="2223392" y="2023646"/>
              <a:ext cx="3674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solidFill>
                    <a:srgbClr val="0033CC"/>
                  </a:solidFill>
                </a:rPr>
                <a:t>-q</a:t>
              </a:r>
              <a:endParaRPr lang="en-US" altLang="en-US" sz="1600" baseline="-25000" dirty="0">
                <a:solidFill>
                  <a:srgbClr val="0033CC"/>
                </a:solidFill>
              </a:endParaRPr>
            </a:p>
          </p:txBody>
        </p:sp>
        <p:sp>
          <p:nvSpPr>
            <p:cNvPr id="105" name="Rectangle 60">
              <a:extLst>
                <a:ext uri="{FF2B5EF4-FFF2-40B4-BE49-F238E27FC236}">
                  <a16:creationId xmlns:a16="http://schemas.microsoft.com/office/drawing/2014/main" id="{C11EE277-9D43-4B3F-7EF2-31BF99728625}"/>
                </a:ext>
              </a:extLst>
            </p:cNvPr>
            <p:cNvSpPr>
              <a:spLocks noChangeArrowheads="1"/>
            </p:cNvSpPr>
            <p:nvPr/>
          </p:nvSpPr>
          <p:spPr bwMode="auto">
            <a:xfrm>
              <a:off x="2209800" y="1825823"/>
              <a:ext cx="457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dirty="0">
                  <a:solidFill>
                    <a:prstClr val="black"/>
                  </a:solidFill>
                </a:rPr>
                <a:t>v</a:t>
              </a:r>
              <a:r>
                <a:rPr lang="en-US" altLang="en-US" sz="1400" b="1" baseline="-25000" dirty="0">
                  <a:solidFill>
                    <a:prstClr val="black"/>
                  </a:solidFill>
                </a:rPr>
                <a:t>2</a:t>
              </a:r>
              <a:endParaRPr lang="en-US" altLang="en-US" sz="1400" baseline="-25000" dirty="0">
                <a:solidFill>
                  <a:prstClr val="black"/>
                </a:solidFill>
              </a:endParaRPr>
            </a:p>
          </p:txBody>
        </p:sp>
      </p:grpSp>
      <p:pic>
        <p:nvPicPr>
          <p:cNvPr id="61" name="Picture 60">
            <a:extLst>
              <a:ext uri="{FF2B5EF4-FFF2-40B4-BE49-F238E27FC236}">
                <a16:creationId xmlns:a16="http://schemas.microsoft.com/office/drawing/2014/main" id="{8605C7BA-54B1-1E4A-1C25-F8B8885B2AD6}"/>
              </a:ext>
            </a:extLst>
          </p:cNvPr>
          <p:cNvPicPr>
            <a:picLocks noChangeAspect="1"/>
          </p:cNvPicPr>
          <p:nvPr/>
        </p:nvPicPr>
        <p:blipFill>
          <a:blip r:embed="rId3"/>
          <a:stretch>
            <a:fillRect/>
          </a:stretch>
        </p:blipFill>
        <p:spPr>
          <a:xfrm>
            <a:off x="6132212" y="1502376"/>
            <a:ext cx="2141220" cy="502920"/>
          </a:xfrm>
          <a:prstGeom prst="rect">
            <a:avLst/>
          </a:prstGeom>
        </p:spPr>
      </p:pic>
      <p:pic>
        <p:nvPicPr>
          <p:cNvPr id="62" name="Picture 61">
            <a:extLst>
              <a:ext uri="{FF2B5EF4-FFF2-40B4-BE49-F238E27FC236}">
                <a16:creationId xmlns:a16="http://schemas.microsoft.com/office/drawing/2014/main" id="{C781500A-6A99-C41D-AC97-B737521516F5}"/>
              </a:ext>
            </a:extLst>
          </p:cNvPr>
          <p:cNvPicPr>
            <a:picLocks noChangeAspect="1"/>
          </p:cNvPicPr>
          <p:nvPr/>
        </p:nvPicPr>
        <p:blipFill>
          <a:blip r:embed="rId4"/>
          <a:stretch>
            <a:fillRect/>
          </a:stretch>
        </p:blipFill>
        <p:spPr>
          <a:xfrm>
            <a:off x="5787596" y="3073572"/>
            <a:ext cx="1348740" cy="327660"/>
          </a:xfrm>
          <a:prstGeom prst="rect">
            <a:avLst/>
          </a:prstGeom>
        </p:spPr>
      </p:pic>
      <p:pic>
        <p:nvPicPr>
          <p:cNvPr id="63" name="Picture 62">
            <a:extLst>
              <a:ext uri="{FF2B5EF4-FFF2-40B4-BE49-F238E27FC236}">
                <a16:creationId xmlns:a16="http://schemas.microsoft.com/office/drawing/2014/main" id="{3CE1D91E-48B1-5698-5412-2B753BBC0643}"/>
              </a:ext>
            </a:extLst>
          </p:cNvPr>
          <p:cNvPicPr>
            <a:picLocks noChangeAspect="1"/>
          </p:cNvPicPr>
          <p:nvPr/>
        </p:nvPicPr>
        <p:blipFill>
          <a:blip r:embed="rId5"/>
          <a:stretch>
            <a:fillRect/>
          </a:stretch>
        </p:blipFill>
        <p:spPr>
          <a:xfrm>
            <a:off x="5670314" y="3755697"/>
            <a:ext cx="4663440" cy="1303020"/>
          </a:xfrm>
          <a:prstGeom prst="rect">
            <a:avLst/>
          </a:prstGeom>
        </p:spPr>
      </p:pic>
      <p:pic>
        <p:nvPicPr>
          <p:cNvPr id="64" name="Picture 63">
            <a:extLst>
              <a:ext uri="{FF2B5EF4-FFF2-40B4-BE49-F238E27FC236}">
                <a16:creationId xmlns:a16="http://schemas.microsoft.com/office/drawing/2014/main" id="{8987843F-F44D-5908-5D59-256CF41EB9A8}"/>
              </a:ext>
            </a:extLst>
          </p:cNvPr>
          <p:cNvPicPr>
            <a:picLocks noChangeAspect="1"/>
          </p:cNvPicPr>
          <p:nvPr/>
        </p:nvPicPr>
        <p:blipFill>
          <a:blip r:embed="rId6"/>
          <a:stretch>
            <a:fillRect/>
          </a:stretch>
        </p:blipFill>
        <p:spPr>
          <a:xfrm>
            <a:off x="5765800" y="2552700"/>
            <a:ext cx="4716780" cy="411480"/>
          </a:xfrm>
          <a:prstGeom prst="rect">
            <a:avLst/>
          </a:prstGeom>
        </p:spPr>
      </p:pic>
      <p:grpSp>
        <p:nvGrpSpPr>
          <p:cNvPr id="65" name="Group 64">
            <a:extLst>
              <a:ext uri="{FF2B5EF4-FFF2-40B4-BE49-F238E27FC236}">
                <a16:creationId xmlns:a16="http://schemas.microsoft.com/office/drawing/2014/main" id="{3F2F035F-3B62-B88A-FD80-C4A1185555D2}"/>
              </a:ext>
            </a:extLst>
          </p:cNvPr>
          <p:cNvGrpSpPr/>
          <p:nvPr/>
        </p:nvGrpSpPr>
        <p:grpSpPr>
          <a:xfrm>
            <a:off x="788276" y="3630968"/>
            <a:ext cx="2488324" cy="2711997"/>
            <a:chOff x="788276" y="3630968"/>
            <a:chExt cx="2488324" cy="2711997"/>
          </a:xfrm>
        </p:grpSpPr>
        <p:cxnSp>
          <p:nvCxnSpPr>
            <p:cNvPr id="66" name="Straight Connector 65">
              <a:extLst>
                <a:ext uri="{FF2B5EF4-FFF2-40B4-BE49-F238E27FC236}">
                  <a16:creationId xmlns:a16="http://schemas.microsoft.com/office/drawing/2014/main" id="{26E354B1-CF88-4DFE-EA0D-E43F6AA2D9B5}"/>
                </a:ext>
              </a:extLst>
            </p:cNvPr>
            <p:cNvCxnSpPr/>
            <p:nvPr/>
          </p:nvCxnSpPr>
          <p:spPr>
            <a:xfrm flipH="1">
              <a:off x="1219200" y="6001306"/>
              <a:ext cx="2057400" cy="0"/>
            </a:xfrm>
            <a:prstGeom prst="line">
              <a:avLst/>
            </a:prstGeom>
            <a:ln>
              <a:prstDash val="solid"/>
              <a:headEnd type="triangle"/>
              <a:tailEnd type="none" w="med" len="med"/>
            </a:ln>
          </p:spPr>
          <p:style>
            <a:lnRef idx="1">
              <a:schemeClr val="dk1"/>
            </a:lnRef>
            <a:fillRef idx="0">
              <a:schemeClr val="dk1"/>
            </a:fillRef>
            <a:effectRef idx="0">
              <a:schemeClr val="dk1"/>
            </a:effectRef>
            <a:fontRef idx="minor">
              <a:schemeClr val="tx1"/>
            </a:fontRef>
          </p:style>
        </p:cxnSp>
        <p:cxnSp>
          <p:nvCxnSpPr>
            <p:cNvPr id="67" name="Straight Connector 66">
              <a:extLst>
                <a:ext uri="{FF2B5EF4-FFF2-40B4-BE49-F238E27FC236}">
                  <a16:creationId xmlns:a16="http://schemas.microsoft.com/office/drawing/2014/main" id="{88B0B98F-5762-7F9F-AB94-6494707A8826}"/>
                </a:ext>
              </a:extLst>
            </p:cNvPr>
            <p:cNvCxnSpPr>
              <a:cxnSpLocks/>
            </p:cNvCxnSpPr>
            <p:nvPr/>
          </p:nvCxnSpPr>
          <p:spPr>
            <a:xfrm>
              <a:off x="1295400" y="3630968"/>
              <a:ext cx="0" cy="2522738"/>
            </a:xfrm>
            <a:prstGeom prst="line">
              <a:avLst/>
            </a:prstGeom>
            <a:ln>
              <a:prstDash val="solid"/>
              <a:headEnd type="triangle"/>
              <a:tailEnd type="none" w="med" len="med"/>
            </a:ln>
          </p:spPr>
          <p:style>
            <a:lnRef idx="1">
              <a:schemeClr val="dk1"/>
            </a:lnRef>
            <a:fillRef idx="0">
              <a:schemeClr val="dk1"/>
            </a:fillRef>
            <a:effectRef idx="0">
              <a:schemeClr val="dk1"/>
            </a:effectRef>
            <a:fontRef idx="minor">
              <a:schemeClr val="tx1"/>
            </a:fontRef>
          </p:style>
        </p:cxnSp>
        <p:cxnSp>
          <p:nvCxnSpPr>
            <p:cNvPr id="68" name="Straight Connector 67">
              <a:extLst>
                <a:ext uri="{FF2B5EF4-FFF2-40B4-BE49-F238E27FC236}">
                  <a16:creationId xmlns:a16="http://schemas.microsoft.com/office/drawing/2014/main" id="{3F16A602-3E22-EF6C-04D4-57BAE4008A9C}"/>
                </a:ext>
              </a:extLst>
            </p:cNvPr>
            <p:cNvCxnSpPr/>
            <p:nvPr/>
          </p:nvCxnSpPr>
          <p:spPr bwMode="auto">
            <a:xfrm>
              <a:off x="1295400" y="4705906"/>
              <a:ext cx="685800" cy="0"/>
            </a:xfrm>
            <a:prstGeom prst="line">
              <a:avLst/>
            </a:prstGeom>
            <a:noFill/>
            <a:ln w="19050" cap="flat" cmpd="sng" algn="ctr">
              <a:solidFill>
                <a:srgbClr val="FF0000"/>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E4A131C8-86DB-C004-0812-609CFA3758A2}"/>
                </a:ext>
              </a:extLst>
            </p:cNvPr>
            <p:cNvCxnSpPr/>
            <p:nvPr/>
          </p:nvCxnSpPr>
          <p:spPr bwMode="auto">
            <a:xfrm>
              <a:off x="1981200" y="4705906"/>
              <a:ext cx="0" cy="1295400"/>
            </a:xfrm>
            <a:prstGeom prst="line">
              <a:avLst/>
            </a:prstGeom>
            <a:noFill/>
            <a:ln w="19050" cap="flat" cmpd="sng" algn="ctr">
              <a:solidFill>
                <a:srgbClr val="FF0000"/>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9AA6649D-4BB7-ACCA-B089-24FDCD047379}"/>
                </a:ext>
              </a:extLst>
            </p:cNvPr>
            <p:cNvCxnSpPr/>
            <p:nvPr/>
          </p:nvCxnSpPr>
          <p:spPr bwMode="auto">
            <a:xfrm>
              <a:off x="1295400" y="5315506"/>
              <a:ext cx="1676400" cy="0"/>
            </a:xfrm>
            <a:prstGeom prst="line">
              <a:avLst/>
            </a:prstGeom>
            <a:noFill/>
            <a:ln w="19050" cap="flat" cmpd="sng" algn="ctr">
              <a:solidFill>
                <a:srgbClr val="0033CC"/>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64F4C8E8-3771-9C89-364A-E434910A59C8}"/>
                </a:ext>
              </a:extLst>
            </p:cNvPr>
            <p:cNvCxnSpPr/>
            <p:nvPr/>
          </p:nvCxnSpPr>
          <p:spPr bwMode="auto">
            <a:xfrm>
              <a:off x="2971800" y="5315506"/>
              <a:ext cx="0" cy="685800"/>
            </a:xfrm>
            <a:prstGeom prst="line">
              <a:avLst/>
            </a:prstGeom>
            <a:noFill/>
            <a:ln w="19050" cap="flat" cmpd="sng" algn="ctr">
              <a:solidFill>
                <a:srgbClr val="0033CC"/>
              </a:solidFill>
              <a:prstDash val="solid"/>
              <a:round/>
              <a:headEnd type="none" w="med" len="med"/>
              <a:tailEnd type="none" w="med" len="med"/>
            </a:ln>
            <a:effectLst/>
          </p:spPr>
        </p:cxnSp>
        <p:sp>
          <p:nvSpPr>
            <p:cNvPr id="72" name="TextBox 71">
              <a:extLst>
                <a:ext uri="{FF2B5EF4-FFF2-40B4-BE49-F238E27FC236}">
                  <a16:creationId xmlns:a16="http://schemas.microsoft.com/office/drawing/2014/main" id="{5FB898E9-6FBF-2009-9226-BD0015547FFF}"/>
                </a:ext>
              </a:extLst>
            </p:cNvPr>
            <p:cNvSpPr txBox="1"/>
            <p:nvPr/>
          </p:nvSpPr>
          <p:spPr>
            <a:xfrm>
              <a:off x="788276" y="4225058"/>
              <a:ext cx="513282" cy="338554"/>
            </a:xfrm>
            <a:prstGeom prst="rect">
              <a:avLst/>
            </a:prstGeom>
            <a:noFill/>
          </p:spPr>
          <p:txBody>
            <a:bodyPr wrap="none" rtlCol="0">
              <a:spAutoFit/>
            </a:bodyPr>
            <a:lstStyle/>
            <a:p>
              <a:r>
                <a:rPr lang="en-GB" sz="1600" dirty="0"/>
                <a:t>I</a:t>
              </a:r>
              <a:r>
                <a:rPr lang="en-GB" sz="1600" baseline="-25000" dirty="0"/>
                <a:t>1</a:t>
              </a:r>
              <a:r>
                <a:rPr lang="en-GB" sz="1600" dirty="0"/>
                <a:t>(t)</a:t>
              </a:r>
            </a:p>
          </p:txBody>
        </p:sp>
        <p:cxnSp>
          <p:nvCxnSpPr>
            <p:cNvPr id="73" name="Straight Connector 72">
              <a:extLst>
                <a:ext uri="{FF2B5EF4-FFF2-40B4-BE49-F238E27FC236}">
                  <a16:creationId xmlns:a16="http://schemas.microsoft.com/office/drawing/2014/main" id="{46DE60DA-811A-5366-F15C-D95B356F00FA}"/>
                </a:ext>
              </a:extLst>
            </p:cNvPr>
            <p:cNvCxnSpPr/>
            <p:nvPr/>
          </p:nvCxnSpPr>
          <p:spPr bwMode="auto">
            <a:xfrm>
              <a:off x="1305757" y="3925975"/>
              <a:ext cx="685800" cy="0"/>
            </a:xfrm>
            <a:prstGeom prst="line">
              <a:avLst/>
            </a:prstGeom>
            <a:noFill/>
            <a:ln w="19050" cap="flat" cmpd="sng" algn="ctr">
              <a:solidFill>
                <a:schemeClr val="tx1"/>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6B5E9C87-4447-1B18-E55B-97B8940D81C3}"/>
                </a:ext>
              </a:extLst>
            </p:cNvPr>
            <p:cNvCxnSpPr>
              <a:cxnSpLocks/>
            </p:cNvCxnSpPr>
            <p:nvPr/>
          </p:nvCxnSpPr>
          <p:spPr bwMode="auto">
            <a:xfrm>
              <a:off x="1993036" y="3923931"/>
              <a:ext cx="0" cy="1402671"/>
            </a:xfrm>
            <a:prstGeom prst="line">
              <a:avLst/>
            </a:prstGeom>
            <a:noFill/>
            <a:ln w="19050" cap="flat" cmpd="sng" algn="ctr">
              <a:solidFill>
                <a:schemeClr val="tx1"/>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53C1A109-05DF-075F-7216-29BD772AB99A}"/>
                </a:ext>
              </a:extLst>
            </p:cNvPr>
            <p:cNvCxnSpPr>
              <a:cxnSpLocks/>
            </p:cNvCxnSpPr>
            <p:nvPr/>
          </p:nvCxnSpPr>
          <p:spPr bwMode="auto">
            <a:xfrm flipH="1">
              <a:off x="1994516" y="5301449"/>
              <a:ext cx="997258" cy="0"/>
            </a:xfrm>
            <a:prstGeom prst="line">
              <a:avLst/>
            </a:prstGeom>
            <a:noFill/>
            <a:ln w="19050" cap="flat" cmpd="sng" algn="ctr">
              <a:solidFill>
                <a:schemeClr val="tx1"/>
              </a:solidFill>
              <a:prstDash val="solid"/>
              <a:round/>
              <a:headEnd type="none" w="med" len="med"/>
              <a:tailEnd type="none" w="med" len="med"/>
            </a:ln>
            <a:effectLst/>
          </p:spPr>
        </p:cxnSp>
        <p:cxnSp>
          <p:nvCxnSpPr>
            <p:cNvPr id="76" name="Straight Connector 75">
              <a:extLst>
                <a:ext uri="{FF2B5EF4-FFF2-40B4-BE49-F238E27FC236}">
                  <a16:creationId xmlns:a16="http://schemas.microsoft.com/office/drawing/2014/main" id="{69408E12-0F5C-D7FA-DA47-C468DCB289AA}"/>
                </a:ext>
              </a:extLst>
            </p:cNvPr>
            <p:cNvCxnSpPr>
              <a:cxnSpLocks/>
            </p:cNvCxnSpPr>
            <p:nvPr/>
          </p:nvCxnSpPr>
          <p:spPr bwMode="auto">
            <a:xfrm flipV="1">
              <a:off x="2984200" y="5299969"/>
              <a:ext cx="0" cy="704296"/>
            </a:xfrm>
            <a:prstGeom prst="line">
              <a:avLst/>
            </a:prstGeom>
            <a:noFill/>
            <a:ln w="19050" cap="flat" cmpd="sng" algn="ctr">
              <a:solidFill>
                <a:schemeClr val="tx1"/>
              </a:solidFill>
              <a:prstDash val="solid"/>
              <a:round/>
              <a:headEnd type="none" w="med" len="med"/>
              <a:tailEnd type="none" w="med" len="med"/>
            </a:ln>
            <a:effectLst/>
          </p:spPr>
        </p:cxnSp>
        <p:sp>
          <p:nvSpPr>
            <p:cNvPr id="77" name="TextBox 76">
              <a:extLst>
                <a:ext uri="{FF2B5EF4-FFF2-40B4-BE49-F238E27FC236}">
                  <a16:creationId xmlns:a16="http://schemas.microsoft.com/office/drawing/2014/main" id="{0A878DD0-AFAA-A87A-E7E9-4BE3EF51FF20}"/>
                </a:ext>
              </a:extLst>
            </p:cNvPr>
            <p:cNvSpPr txBox="1"/>
            <p:nvPr/>
          </p:nvSpPr>
          <p:spPr>
            <a:xfrm>
              <a:off x="2876550" y="6019800"/>
              <a:ext cx="237566" cy="323165"/>
            </a:xfrm>
            <a:prstGeom prst="rect">
              <a:avLst/>
            </a:prstGeom>
            <a:noFill/>
          </p:spPr>
          <p:txBody>
            <a:bodyPr wrap="none" rtlCol="0">
              <a:spAutoFit/>
            </a:bodyPr>
            <a:lstStyle/>
            <a:p>
              <a:r>
                <a:rPr lang="en-GB" sz="1500" dirty="0"/>
                <a:t>t</a:t>
              </a:r>
            </a:p>
          </p:txBody>
        </p:sp>
        <p:sp>
          <p:nvSpPr>
            <p:cNvPr id="78" name="TextBox 77">
              <a:extLst>
                <a:ext uri="{FF2B5EF4-FFF2-40B4-BE49-F238E27FC236}">
                  <a16:creationId xmlns:a16="http://schemas.microsoft.com/office/drawing/2014/main" id="{35966541-89A9-6EF1-D0B5-FCD619504C3A}"/>
                </a:ext>
              </a:extLst>
            </p:cNvPr>
            <p:cNvSpPr txBox="1"/>
            <p:nvPr/>
          </p:nvSpPr>
          <p:spPr>
            <a:xfrm>
              <a:off x="1028700" y="5981700"/>
              <a:ext cx="292068" cy="323165"/>
            </a:xfrm>
            <a:prstGeom prst="rect">
              <a:avLst/>
            </a:prstGeom>
            <a:noFill/>
          </p:spPr>
          <p:txBody>
            <a:bodyPr wrap="none" rtlCol="0">
              <a:spAutoFit/>
            </a:bodyPr>
            <a:lstStyle/>
            <a:p>
              <a:r>
                <a:rPr lang="en-GB" sz="1500" dirty="0"/>
                <a:t>0</a:t>
              </a:r>
            </a:p>
          </p:txBody>
        </p:sp>
      </p:grpSp>
    </p:spTree>
    <p:extLst>
      <p:ext uri="{BB962C8B-B14F-4D97-AF65-F5344CB8AC3E}">
        <p14:creationId xmlns:p14="http://schemas.microsoft.com/office/powerpoint/2010/main" val="38376991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21</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11433734" cy="787451"/>
          </a:xfrm>
        </p:spPr>
        <p:txBody>
          <a:bodyPr/>
          <a:lstStyle/>
          <a:p>
            <a:r>
              <a:rPr lang="en-US" dirty="0"/>
              <a:t>Why planar detector perform so well in timing ?</a:t>
            </a:r>
          </a:p>
        </p:txBody>
      </p:sp>
      <p:sp>
        <p:nvSpPr>
          <p:cNvPr id="2" name="Rectangle 1">
            <a:extLst>
              <a:ext uri="{FF2B5EF4-FFF2-40B4-BE49-F238E27FC236}">
                <a16:creationId xmlns:a16="http://schemas.microsoft.com/office/drawing/2014/main" id="{5568C21D-79BD-E5EA-001F-91C3C1B6CD7D}"/>
              </a:ext>
            </a:extLst>
          </p:cNvPr>
          <p:cNvSpPr/>
          <p:nvPr/>
        </p:nvSpPr>
        <p:spPr>
          <a:xfrm>
            <a:off x="4989989" y="951390"/>
            <a:ext cx="6258019" cy="5401479"/>
          </a:xfrm>
          <a:prstGeom prst="rect">
            <a:avLst/>
          </a:prstGeom>
        </p:spPr>
        <p:txBody>
          <a:bodyPr wrap="square">
            <a:spAutoFit/>
          </a:bodyPr>
          <a:lstStyle/>
          <a:p>
            <a:r>
              <a:rPr lang="en-US" altLang="en-US" sz="1500" dirty="0">
                <a:solidFill>
                  <a:srgbClr val="002060"/>
                </a:solidFill>
              </a:rPr>
              <a:t>Charge particles passing sensors leave a trail of positive and negative charges (electrons/Ions, electrons/holes). Assuming a uniform distribution along the track we have two ‘line charges’ +</a:t>
            </a:r>
            <a:r>
              <a:rPr lang="en-US" altLang="en-US" sz="1400" dirty="0">
                <a:solidFill>
                  <a:srgbClr val="002060"/>
                </a:solidFill>
              </a:rPr>
              <a:t> </a:t>
            </a:r>
            <a:r>
              <a:rPr lang="en-US" altLang="en-US" sz="1400" dirty="0" err="1">
                <a:solidFill>
                  <a:srgbClr val="002060"/>
                </a:solidFill>
              </a:rPr>
              <a:t>λ</a:t>
            </a:r>
            <a:r>
              <a:rPr lang="en-US" altLang="en-US" sz="1500" dirty="0">
                <a:solidFill>
                  <a:srgbClr val="002060"/>
                </a:solidFill>
              </a:rPr>
              <a:t>, -</a:t>
            </a:r>
            <a:r>
              <a:rPr lang="en-US" altLang="en-US" sz="1400" dirty="0">
                <a:solidFill>
                  <a:srgbClr val="002060"/>
                </a:solidFill>
              </a:rPr>
              <a:t> </a:t>
            </a:r>
            <a:r>
              <a:rPr lang="en-US" altLang="en-US" sz="1400" dirty="0" err="1">
                <a:solidFill>
                  <a:srgbClr val="002060"/>
                </a:solidFill>
              </a:rPr>
              <a:t>λ</a:t>
            </a:r>
            <a:r>
              <a:rPr lang="en-US" altLang="en-US" sz="1500" dirty="0">
                <a:solidFill>
                  <a:srgbClr val="002060"/>
                </a:solidFill>
              </a:rPr>
              <a:t> (C/cm), moving with velocities v</a:t>
            </a:r>
            <a:r>
              <a:rPr lang="en-US" altLang="en-US" sz="1500" baseline="-25000" dirty="0">
                <a:solidFill>
                  <a:srgbClr val="002060"/>
                </a:solidFill>
              </a:rPr>
              <a:t>1</a:t>
            </a:r>
            <a:r>
              <a:rPr lang="en-US" altLang="en-US" sz="1500" dirty="0">
                <a:solidFill>
                  <a:srgbClr val="002060"/>
                </a:solidFill>
              </a:rPr>
              <a:t> and v</a:t>
            </a:r>
            <a:r>
              <a:rPr lang="en-US" altLang="en-US" sz="1500" baseline="-25000" dirty="0">
                <a:solidFill>
                  <a:srgbClr val="002060"/>
                </a:solidFill>
              </a:rPr>
              <a:t>2</a:t>
            </a:r>
            <a:r>
              <a:rPr lang="en-US" altLang="en-US" sz="1500" dirty="0">
                <a:solidFill>
                  <a:srgbClr val="002060"/>
                </a:solidFill>
              </a:rPr>
              <a:t>, with the last charges arriving at the electrode at t</a:t>
            </a:r>
            <a:r>
              <a:rPr lang="en-US" altLang="en-US" sz="1500" baseline="-25000" dirty="0">
                <a:solidFill>
                  <a:srgbClr val="002060"/>
                </a:solidFill>
              </a:rPr>
              <a:t>1</a:t>
            </a:r>
            <a:r>
              <a:rPr lang="en-US" altLang="en-US" sz="1500" dirty="0">
                <a:solidFill>
                  <a:srgbClr val="002060"/>
                </a:solidFill>
              </a:rPr>
              <a:t> and t</a:t>
            </a:r>
            <a:r>
              <a:rPr lang="en-US" altLang="en-US" sz="1500" baseline="-25000" dirty="0">
                <a:solidFill>
                  <a:srgbClr val="002060"/>
                </a:solidFill>
              </a:rPr>
              <a:t>2</a:t>
            </a:r>
            <a:r>
              <a:rPr lang="en-US" altLang="en-US" sz="1500" dirty="0">
                <a:solidFill>
                  <a:srgbClr val="002060"/>
                </a:solidFill>
              </a:rPr>
              <a:t>  </a:t>
            </a:r>
          </a:p>
          <a:p>
            <a:endParaRPr lang="en-US" sz="1500" dirty="0">
              <a:solidFill>
                <a:srgbClr val="002060"/>
              </a:solidFill>
            </a:endParaRPr>
          </a:p>
          <a:p>
            <a:endParaRPr lang="en-US" sz="1500" dirty="0">
              <a:solidFill>
                <a:srgbClr val="002060"/>
              </a:solidFill>
            </a:endParaRPr>
          </a:p>
          <a:p>
            <a:endParaRPr lang="en-US" sz="1500" dirty="0">
              <a:solidFill>
                <a:srgbClr val="002060"/>
              </a:solidFill>
            </a:endParaRPr>
          </a:p>
          <a:p>
            <a:r>
              <a:rPr lang="en-US" sz="1500" dirty="0">
                <a:solidFill>
                  <a:schemeClr val="accent6">
                    <a:lumMod val="50000"/>
                  </a:schemeClr>
                </a:solidFill>
              </a:rPr>
              <a:t>The induced current due to the movement of these charges is the sum of two ‘triangles’, Q=</a:t>
            </a:r>
            <a:r>
              <a:rPr lang="en-US" altLang="en-US" sz="1600" dirty="0">
                <a:solidFill>
                  <a:schemeClr val="accent6">
                    <a:lumMod val="50000"/>
                  </a:schemeClr>
                </a:solidFill>
              </a:rPr>
              <a:t> </a:t>
            </a:r>
            <a:r>
              <a:rPr lang="en-US" altLang="en-US" sz="1600" dirty="0" err="1">
                <a:solidFill>
                  <a:schemeClr val="accent6">
                    <a:lumMod val="50000"/>
                  </a:schemeClr>
                </a:solidFill>
              </a:rPr>
              <a:t>λd</a:t>
            </a:r>
            <a:endParaRPr lang="en-US" sz="1500" dirty="0">
              <a:solidFill>
                <a:schemeClr val="accent6">
                  <a:lumMod val="50000"/>
                </a:schemeClr>
              </a:solidFill>
            </a:endParaRPr>
          </a:p>
          <a:p>
            <a:endParaRPr lang="en-US" sz="1500" dirty="0">
              <a:solidFill>
                <a:schemeClr val="accent6">
                  <a:lumMod val="50000"/>
                </a:schemeClr>
              </a:solidFill>
            </a:endParaRPr>
          </a:p>
          <a:p>
            <a:endParaRPr lang="en-US" sz="1500" dirty="0">
              <a:solidFill>
                <a:schemeClr val="accent6">
                  <a:lumMod val="50000"/>
                </a:schemeClr>
              </a:solidFill>
            </a:endParaRPr>
          </a:p>
          <a:p>
            <a:endParaRPr lang="en-US" sz="1500" dirty="0">
              <a:solidFill>
                <a:srgbClr val="002060"/>
              </a:solidFill>
            </a:endParaRPr>
          </a:p>
          <a:p>
            <a:endParaRPr lang="en-US" sz="1500" dirty="0">
              <a:solidFill>
                <a:srgbClr val="002060"/>
              </a:solidFill>
            </a:endParaRPr>
          </a:p>
          <a:p>
            <a:endParaRPr lang="en-US" sz="1500" dirty="0">
              <a:solidFill>
                <a:srgbClr val="002060"/>
              </a:solidFill>
            </a:endParaRPr>
          </a:p>
          <a:p>
            <a:endParaRPr lang="en-US" sz="1500" dirty="0">
              <a:solidFill>
                <a:srgbClr val="002060"/>
              </a:solidFill>
            </a:endParaRPr>
          </a:p>
          <a:p>
            <a:r>
              <a:rPr lang="en-US" sz="1500" dirty="0">
                <a:solidFill>
                  <a:srgbClr val="002060"/>
                </a:solidFill>
              </a:rPr>
              <a:t>The total induced charge on electrode 1 is </a:t>
            </a:r>
          </a:p>
          <a:p>
            <a:endParaRPr lang="en-US" sz="1500" dirty="0">
              <a:solidFill>
                <a:srgbClr val="002060"/>
              </a:solidFill>
            </a:endParaRPr>
          </a:p>
          <a:p>
            <a:endParaRPr lang="en-US" sz="1500" dirty="0">
              <a:solidFill>
                <a:srgbClr val="002060"/>
              </a:solidFill>
            </a:endParaRPr>
          </a:p>
          <a:p>
            <a:endParaRPr lang="en-US" sz="1500" dirty="0">
              <a:solidFill>
                <a:srgbClr val="002060"/>
              </a:solidFill>
            </a:endParaRPr>
          </a:p>
          <a:p>
            <a:endParaRPr lang="en-US" sz="1500" dirty="0">
              <a:solidFill>
                <a:srgbClr val="002060"/>
              </a:solidFill>
            </a:endParaRPr>
          </a:p>
          <a:p>
            <a:endParaRPr lang="en-US" sz="1500" dirty="0">
              <a:solidFill>
                <a:srgbClr val="002060"/>
              </a:solidFill>
            </a:endParaRPr>
          </a:p>
          <a:p>
            <a:endParaRPr lang="en-GB" sz="1500" dirty="0"/>
          </a:p>
        </p:txBody>
      </p:sp>
      <p:grpSp>
        <p:nvGrpSpPr>
          <p:cNvPr id="6" name="Group 5">
            <a:extLst>
              <a:ext uri="{FF2B5EF4-FFF2-40B4-BE49-F238E27FC236}">
                <a16:creationId xmlns:a16="http://schemas.microsoft.com/office/drawing/2014/main" id="{DD064812-D2D0-A87B-467F-31F54FFCAF55}"/>
              </a:ext>
            </a:extLst>
          </p:cNvPr>
          <p:cNvGrpSpPr/>
          <p:nvPr/>
        </p:nvGrpSpPr>
        <p:grpSpPr>
          <a:xfrm>
            <a:off x="781192" y="3465008"/>
            <a:ext cx="2721080" cy="2741016"/>
            <a:chOff x="726132" y="3648723"/>
            <a:chExt cx="2721080" cy="2741016"/>
          </a:xfrm>
        </p:grpSpPr>
        <p:cxnSp>
          <p:nvCxnSpPr>
            <p:cNvPr id="7" name="Straight Connector 6">
              <a:extLst>
                <a:ext uri="{FF2B5EF4-FFF2-40B4-BE49-F238E27FC236}">
                  <a16:creationId xmlns:a16="http://schemas.microsoft.com/office/drawing/2014/main" id="{A4B3204B-1F0F-F05B-ABAF-23F333EDA8A3}"/>
                </a:ext>
              </a:extLst>
            </p:cNvPr>
            <p:cNvCxnSpPr/>
            <p:nvPr/>
          </p:nvCxnSpPr>
          <p:spPr>
            <a:xfrm flipH="1">
              <a:off x="1157056" y="5814874"/>
              <a:ext cx="2057400" cy="0"/>
            </a:xfrm>
            <a:prstGeom prst="line">
              <a:avLst/>
            </a:prstGeom>
            <a:ln>
              <a:prstDash val="solid"/>
              <a:headEnd type="triangle"/>
              <a:tailEnd type="none" w="med" len="med"/>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248ABF48-18D3-F6B3-75E5-1DA62AA9BABC}"/>
                </a:ext>
              </a:extLst>
            </p:cNvPr>
            <p:cNvCxnSpPr>
              <a:cxnSpLocks/>
            </p:cNvCxnSpPr>
            <p:nvPr/>
          </p:nvCxnSpPr>
          <p:spPr>
            <a:xfrm>
              <a:off x="1233256" y="3648723"/>
              <a:ext cx="0" cy="2318551"/>
            </a:xfrm>
            <a:prstGeom prst="line">
              <a:avLst/>
            </a:prstGeom>
            <a:ln>
              <a:prstDash val="solid"/>
              <a:headEnd type="triangle"/>
              <a:tailEnd type="none" w="med" len="med"/>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BB14D6B8-A231-0341-732E-28A258713672}"/>
                </a:ext>
              </a:extLst>
            </p:cNvPr>
            <p:cNvCxnSpPr>
              <a:cxnSpLocks/>
            </p:cNvCxnSpPr>
            <p:nvPr/>
          </p:nvCxnSpPr>
          <p:spPr bwMode="auto">
            <a:xfrm>
              <a:off x="1233256" y="4519474"/>
              <a:ext cx="906262" cy="1295400"/>
            </a:xfrm>
            <a:prstGeom prst="line">
              <a:avLst/>
            </a:prstGeom>
            <a:noFill/>
            <a:ln w="19050" cap="flat" cmpd="sng" algn="ctr">
              <a:solidFill>
                <a:srgbClr val="FF0000"/>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80527065-AE39-D342-D852-3CFCDBA44975}"/>
                </a:ext>
              </a:extLst>
            </p:cNvPr>
            <p:cNvCxnSpPr>
              <a:cxnSpLocks/>
            </p:cNvCxnSpPr>
            <p:nvPr/>
          </p:nvCxnSpPr>
          <p:spPr bwMode="auto">
            <a:xfrm>
              <a:off x="1242873" y="5228948"/>
              <a:ext cx="1666783" cy="585926"/>
            </a:xfrm>
            <a:prstGeom prst="line">
              <a:avLst/>
            </a:prstGeom>
            <a:noFill/>
            <a:ln w="19050" cap="flat" cmpd="sng" algn="ctr">
              <a:solidFill>
                <a:srgbClr val="0033CC"/>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5AFB9FEE-C647-ADBE-6ACA-3FDD951CE216}"/>
                </a:ext>
              </a:extLst>
            </p:cNvPr>
            <p:cNvSpPr txBox="1"/>
            <p:nvPr/>
          </p:nvSpPr>
          <p:spPr>
            <a:xfrm>
              <a:off x="726132" y="4038626"/>
              <a:ext cx="513282" cy="338554"/>
            </a:xfrm>
            <a:prstGeom prst="rect">
              <a:avLst/>
            </a:prstGeom>
            <a:noFill/>
          </p:spPr>
          <p:txBody>
            <a:bodyPr wrap="none" rtlCol="0">
              <a:spAutoFit/>
            </a:bodyPr>
            <a:lstStyle/>
            <a:p>
              <a:r>
                <a:rPr lang="en-GB" sz="1600" dirty="0"/>
                <a:t>I</a:t>
              </a:r>
              <a:r>
                <a:rPr lang="en-GB" sz="1600" baseline="-25000" dirty="0"/>
                <a:t>1</a:t>
              </a:r>
              <a:r>
                <a:rPr lang="en-GB" sz="1600" dirty="0"/>
                <a:t>(t)</a:t>
              </a:r>
            </a:p>
          </p:txBody>
        </p:sp>
        <p:pic>
          <p:nvPicPr>
            <p:cNvPr id="12" name="Picture 11">
              <a:extLst>
                <a:ext uri="{FF2B5EF4-FFF2-40B4-BE49-F238E27FC236}">
                  <a16:creationId xmlns:a16="http://schemas.microsoft.com/office/drawing/2014/main" id="{B4603861-8413-FCE2-B0E4-2A3AF6D35B86}"/>
                </a:ext>
              </a:extLst>
            </p:cNvPr>
            <p:cNvPicPr>
              <a:picLocks noChangeAspect="1"/>
            </p:cNvPicPr>
            <p:nvPr/>
          </p:nvPicPr>
          <p:blipFill rotWithShape="1">
            <a:blip r:embed="rId3"/>
            <a:srcRect l="80270"/>
            <a:stretch/>
          </p:blipFill>
          <p:spPr>
            <a:xfrm>
              <a:off x="2743200" y="5910739"/>
              <a:ext cx="336760" cy="477520"/>
            </a:xfrm>
            <a:prstGeom prst="rect">
              <a:avLst/>
            </a:prstGeom>
          </p:spPr>
        </p:pic>
        <p:sp>
          <p:nvSpPr>
            <p:cNvPr id="13" name="TextBox 12">
              <a:extLst>
                <a:ext uri="{FF2B5EF4-FFF2-40B4-BE49-F238E27FC236}">
                  <a16:creationId xmlns:a16="http://schemas.microsoft.com/office/drawing/2014/main" id="{DD6B4ABF-3B53-B7F1-2893-79C78F144A1E}"/>
                </a:ext>
              </a:extLst>
            </p:cNvPr>
            <p:cNvSpPr txBox="1"/>
            <p:nvPr/>
          </p:nvSpPr>
          <p:spPr>
            <a:xfrm>
              <a:off x="3204838" y="5894773"/>
              <a:ext cx="242374" cy="338554"/>
            </a:xfrm>
            <a:prstGeom prst="rect">
              <a:avLst/>
            </a:prstGeom>
            <a:noFill/>
          </p:spPr>
          <p:txBody>
            <a:bodyPr wrap="none" rtlCol="0">
              <a:spAutoFit/>
            </a:bodyPr>
            <a:lstStyle/>
            <a:p>
              <a:r>
                <a:rPr lang="en-GB" sz="1600" dirty="0"/>
                <a:t>t</a:t>
              </a:r>
            </a:p>
          </p:txBody>
        </p:sp>
        <p:pic>
          <p:nvPicPr>
            <p:cNvPr id="14" name="Picture 13">
              <a:extLst>
                <a:ext uri="{FF2B5EF4-FFF2-40B4-BE49-F238E27FC236}">
                  <a16:creationId xmlns:a16="http://schemas.microsoft.com/office/drawing/2014/main" id="{AE3F0656-5A5D-B7B5-5B77-566337013BD4}"/>
                </a:ext>
              </a:extLst>
            </p:cNvPr>
            <p:cNvPicPr>
              <a:picLocks noChangeAspect="1"/>
            </p:cNvPicPr>
            <p:nvPr/>
          </p:nvPicPr>
          <p:blipFill rotWithShape="1">
            <a:blip r:embed="rId3"/>
            <a:srcRect l="22452" r="57784"/>
            <a:stretch/>
          </p:blipFill>
          <p:spPr>
            <a:xfrm>
              <a:off x="1935330" y="5912219"/>
              <a:ext cx="337353" cy="477520"/>
            </a:xfrm>
            <a:prstGeom prst="rect">
              <a:avLst/>
            </a:prstGeom>
          </p:spPr>
        </p:pic>
        <p:cxnSp>
          <p:nvCxnSpPr>
            <p:cNvPr id="15" name="Straight Connector 14">
              <a:extLst>
                <a:ext uri="{FF2B5EF4-FFF2-40B4-BE49-F238E27FC236}">
                  <a16:creationId xmlns:a16="http://schemas.microsoft.com/office/drawing/2014/main" id="{1DF42500-7DB4-CA70-BA75-2A6DF758C695}"/>
                </a:ext>
              </a:extLst>
            </p:cNvPr>
            <p:cNvCxnSpPr>
              <a:cxnSpLocks/>
            </p:cNvCxnSpPr>
            <p:nvPr/>
          </p:nvCxnSpPr>
          <p:spPr bwMode="auto">
            <a:xfrm>
              <a:off x="1243614" y="3801863"/>
              <a:ext cx="860393" cy="1728926"/>
            </a:xfrm>
            <a:prstGeom prst="line">
              <a:avLst/>
            </a:prstGeom>
            <a:noFill/>
            <a:ln w="19050" cap="flat" cmpd="sng" algn="ctr">
              <a:solidFill>
                <a:schemeClr val="tx1"/>
              </a:solidFill>
              <a:prstDash val="solid"/>
              <a:round/>
              <a:headEnd type="none" w="med" len="med"/>
              <a:tailEnd type="none" w="med" len="med"/>
            </a:ln>
            <a:effectLst/>
          </p:spPr>
        </p:cxnSp>
        <p:cxnSp>
          <p:nvCxnSpPr>
            <p:cNvPr id="16" name="Straight Connector 15">
              <a:extLst>
                <a:ext uri="{FF2B5EF4-FFF2-40B4-BE49-F238E27FC236}">
                  <a16:creationId xmlns:a16="http://schemas.microsoft.com/office/drawing/2014/main" id="{93DCE09C-8934-97B7-0C6B-2A08E89F6902}"/>
                </a:ext>
              </a:extLst>
            </p:cNvPr>
            <p:cNvCxnSpPr>
              <a:cxnSpLocks/>
            </p:cNvCxnSpPr>
            <p:nvPr/>
          </p:nvCxnSpPr>
          <p:spPr bwMode="auto">
            <a:xfrm>
              <a:off x="2095129" y="5521912"/>
              <a:ext cx="861134" cy="310718"/>
            </a:xfrm>
            <a:prstGeom prst="line">
              <a:avLst/>
            </a:prstGeom>
            <a:noFill/>
            <a:ln w="19050" cap="flat" cmpd="sng" algn="ctr">
              <a:solidFill>
                <a:schemeClr val="tx1"/>
              </a:solidFill>
              <a:prstDash val="solid"/>
              <a:round/>
              <a:headEnd type="none" w="med" len="med"/>
              <a:tailEnd type="none" w="med" len="med"/>
            </a:ln>
            <a:effectLst/>
          </p:spPr>
        </p:cxnSp>
      </p:grpSp>
      <p:pic>
        <p:nvPicPr>
          <p:cNvPr id="17" name="Picture 16">
            <a:extLst>
              <a:ext uri="{FF2B5EF4-FFF2-40B4-BE49-F238E27FC236}">
                <a16:creationId xmlns:a16="http://schemas.microsoft.com/office/drawing/2014/main" id="{86EB7EB7-0B5E-F6B6-2E93-57EDC8EB0CF3}"/>
              </a:ext>
            </a:extLst>
          </p:cNvPr>
          <p:cNvPicPr>
            <a:picLocks noChangeAspect="1"/>
          </p:cNvPicPr>
          <p:nvPr/>
        </p:nvPicPr>
        <p:blipFill>
          <a:blip r:embed="rId4"/>
          <a:stretch>
            <a:fillRect/>
          </a:stretch>
        </p:blipFill>
        <p:spPr>
          <a:xfrm>
            <a:off x="6521042" y="2079296"/>
            <a:ext cx="1866900" cy="518160"/>
          </a:xfrm>
          <a:prstGeom prst="rect">
            <a:avLst/>
          </a:prstGeom>
        </p:spPr>
      </p:pic>
      <p:pic>
        <p:nvPicPr>
          <p:cNvPr id="18" name="Picture 17">
            <a:extLst>
              <a:ext uri="{FF2B5EF4-FFF2-40B4-BE49-F238E27FC236}">
                <a16:creationId xmlns:a16="http://schemas.microsoft.com/office/drawing/2014/main" id="{5E67BC2C-AEC0-2A19-59AA-4BB45EB6BD44}"/>
              </a:ext>
            </a:extLst>
          </p:cNvPr>
          <p:cNvPicPr>
            <a:picLocks noChangeAspect="1"/>
          </p:cNvPicPr>
          <p:nvPr/>
        </p:nvPicPr>
        <p:blipFill>
          <a:blip r:embed="rId5"/>
          <a:stretch>
            <a:fillRect/>
          </a:stretch>
        </p:blipFill>
        <p:spPr>
          <a:xfrm>
            <a:off x="5505278" y="3441357"/>
            <a:ext cx="4330700" cy="1066800"/>
          </a:xfrm>
          <a:prstGeom prst="rect">
            <a:avLst/>
          </a:prstGeom>
        </p:spPr>
      </p:pic>
      <p:pic>
        <p:nvPicPr>
          <p:cNvPr id="19" name="Picture 18">
            <a:extLst>
              <a:ext uri="{FF2B5EF4-FFF2-40B4-BE49-F238E27FC236}">
                <a16:creationId xmlns:a16="http://schemas.microsoft.com/office/drawing/2014/main" id="{510A98BD-9DE3-69A1-5AAA-34D04682AF2B}"/>
              </a:ext>
            </a:extLst>
          </p:cNvPr>
          <p:cNvPicPr>
            <a:picLocks noChangeAspect="1"/>
          </p:cNvPicPr>
          <p:nvPr/>
        </p:nvPicPr>
        <p:blipFill>
          <a:blip r:embed="rId6"/>
          <a:stretch>
            <a:fillRect/>
          </a:stretch>
        </p:blipFill>
        <p:spPr>
          <a:xfrm>
            <a:off x="6307624" y="4864651"/>
            <a:ext cx="1803400" cy="1327150"/>
          </a:xfrm>
          <a:prstGeom prst="rect">
            <a:avLst/>
          </a:prstGeom>
        </p:spPr>
      </p:pic>
      <p:grpSp>
        <p:nvGrpSpPr>
          <p:cNvPr id="20" name="Group 19">
            <a:extLst>
              <a:ext uri="{FF2B5EF4-FFF2-40B4-BE49-F238E27FC236}">
                <a16:creationId xmlns:a16="http://schemas.microsoft.com/office/drawing/2014/main" id="{9C409E74-58DB-D75B-F60F-876A0A094412}"/>
              </a:ext>
            </a:extLst>
          </p:cNvPr>
          <p:cNvGrpSpPr/>
          <p:nvPr/>
        </p:nvGrpSpPr>
        <p:grpSpPr>
          <a:xfrm>
            <a:off x="377612" y="533400"/>
            <a:ext cx="3660988" cy="2743200"/>
            <a:chOff x="377612" y="533400"/>
            <a:chExt cx="3660988" cy="2743200"/>
          </a:xfrm>
        </p:grpSpPr>
        <p:sp>
          <p:nvSpPr>
            <p:cNvPr id="21" name="TextBox 40">
              <a:extLst>
                <a:ext uri="{FF2B5EF4-FFF2-40B4-BE49-F238E27FC236}">
                  <a16:creationId xmlns:a16="http://schemas.microsoft.com/office/drawing/2014/main" id="{32B4E41A-EB62-E55B-119C-F472ECECB9CC}"/>
                </a:ext>
              </a:extLst>
            </p:cNvPr>
            <p:cNvSpPr txBox="1">
              <a:spLocks noChangeArrowheads="1"/>
            </p:cNvSpPr>
            <p:nvPr/>
          </p:nvSpPr>
          <p:spPr bwMode="auto">
            <a:xfrm>
              <a:off x="1671224" y="2023646"/>
              <a:ext cx="41870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solidFill>
                    <a:srgbClr val="FF0000"/>
                  </a:solidFill>
                </a:rPr>
                <a:t>+</a:t>
              </a:r>
              <a:r>
                <a:rPr lang="en-US" altLang="en-US" sz="1600" dirty="0" err="1">
                  <a:solidFill>
                    <a:srgbClr val="FF0000"/>
                  </a:solidFill>
                </a:rPr>
                <a:t>λ</a:t>
              </a:r>
              <a:endParaRPr lang="en-US" altLang="en-US" sz="1600" baseline="-25000" dirty="0">
                <a:solidFill>
                  <a:srgbClr val="FF0000"/>
                </a:solidFill>
              </a:endParaRPr>
            </a:p>
          </p:txBody>
        </p:sp>
        <p:sp>
          <p:nvSpPr>
            <p:cNvPr id="22" name="Line 4">
              <a:extLst>
                <a:ext uri="{FF2B5EF4-FFF2-40B4-BE49-F238E27FC236}">
                  <a16:creationId xmlns:a16="http://schemas.microsoft.com/office/drawing/2014/main" id="{EF2FDDAE-990B-FD9D-14D1-3E6E8955B739}"/>
                </a:ext>
              </a:extLst>
            </p:cNvPr>
            <p:cNvSpPr>
              <a:spLocks noChangeShapeType="1"/>
            </p:cNvSpPr>
            <p:nvPr/>
          </p:nvSpPr>
          <p:spPr bwMode="auto">
            <a:xfrm>
              <a:off x="1300118" y="2200870"/>
              <a:ext cx="74789" cy="76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lIns="92075" tIns="46038" rIns="92075" bIns="46038"/>
            <a:lstStyle/>
            <a:p>
              <a:pPr eaLnBrk="1" hangingPunct="1"/>
              <a:endParaRPr lang="en-GB">
                <a:solidFill>
                  <a:prstClr val="black"/>
                </a:solidFill>
              </a:endParaRPr>
            </a:p>
          </p:txBody>
        </p:sp>
        <p:sp>
          <p:nvSpPr>
            <p:cNvPr id="23" name="Line 6">
              <a:extLst>
                <a:ext uri="{FF2B5EF4-FFF2-40B4-BE49-F238E27FC236}">
                  <a16:creationId xmlns:a16="http://schemas.microsoft.com/office/drawing/2014/main" id="{ED952118-0DA6-BC8A-E1F7-FB698A96E00C}"/>
                </a:ext>
              </a:extLst>
            </p:cNvPr>
            <p:cNvSpPr>
              <a:spLocks noChangeShapeType="1"/>
            </p:cNvSpPr>
            <p:nvPr/>
          </p:nvSpPr>
          <p:spPr bwMode="auto">
            <a:xfrm>
              <a:off x="766719" y="2743200"/>
              <a:ext cx="2667000" cy="446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24" name="Line 6">
              <a:extLst>
                <a:ext uri="{FF2B5EF4-FFF2-40B4-BE49-F238E27FC236}">
                  <a16:creationId xmlns:a16="http://schemas.microsoft.com/office/drawing/2014/main" id="{8E5B7970-0C57-30D1-C90C-B377C68592C3}"/>
                </a:ext>
              </a:extLst>
            </p:cNvPr>
            <p:cNvSpPr>
              <a:spLocks noChangeShapeType="1"/>
            </p:cNvSpPr>
            <p:nvPr/>
          </p:nvSpPr>
          <p:spPr bwMode="auto">
            <a:xfrm rot="16200000" flipH="1" flipV="1">
              <a:off x="2100217" y="342899"/>
              <a:ext cx="1" cy="2667000"/>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lIns="92075" tIns="46037" rIns="92075" bIns="46037"/>
            <a:lstStyle/>
            <a:p>
              <a:pPr eaLnBrk="1" hangingPunct="1"/>
              <a:endParaRPr lang="en-GB">
                <a:solidFill>
                  <a:prstClr val="black"/>
                </a:solidFill>
              </a:endParaRPr>
            </a:p>
          </p:txBody>
        </p:sp>
        <p:cxnSp>
          <p:nvCxnSpPr>
            <p:cNvPr id="25" name="Straight Connector 24">
              <a:extLst>
                <a:ext uri="{FF2B5EF4-FFF2-40B4-BE49-F238E27FC236}">
                  <a16:creationId xmlns:a16="http://schemas.microsoft.com/office/drawing/2014/main" id="{7F67BFD4-AC23-1C5A-594F-3C587453AD7F}"/>
                </a:ext>
              </a:extLst>
            </p:cNvPr>
            <p:cNvCxnSpPr/>
            <p:nvPr/>
          </p:nvCxnSpPr>
          <p:spPr>
            <a:xfrm flipH="1">
              <a:off x="690518" y="2743200"/>
              <a:ext cx="3276600" cy="0"/>
            </a:xfrm>
            <a:prstGeom prst="line">
              <a:avLst/>
            </a:prstGeom>
            <a:ln>
              <a:prstDash val="solid"/>
              <a:headEnd type="triangle"/>
              <a:tailEnd type="none" w="med" len="med"/>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4C66AC4A-EEF5-1ED7-B33E-B6AC7902A48A}"/>
                </a:ext>
              </a:extLst>
            </p:cNvPr>
            <p:cNvCxnSpPr/>
            <p:nvPr/>
          </p:nvCxnSpPr>
          <p:spPr>
            <a:xfrm>
              <a:off x="766718" y="838200"/>
              <a:ext cx="0" cy="2057400"/>
            </a:xfrm>
            <a:prstGeom prst="line">
              <a:avLst/>
            </a:prstGeom>
            <a:ln>
              <a:prstDash val="solid"/>
              <a:headEnd type="triangle"/>
              <a:tailEnd type="none" w="med" len="med"/>
            </a:ln>
          </p:spPr>
          <p:style>
            <a:lnRef idx="1">
              <a:schemeClr val="dk1"/>
            </a:lnRef>
            <a:fillRef idx="0">
              <a:schemeClr val="dk1"/>
            </a:fillRef>
            <a:effectRef idx="0">
              <a:schemeClr val="dk1"/>
            </a:effectRef>
            <a:fontRef idx="minor">
              <a:schemeClr val="tx1"/>
            </a:fontRef>
          </p:style>
        </p:cxnSp>
        <p:sp>
          <p:nvSpPr>
            <p:cNvPr id="27" name="Rectangle 60">
              <a:extLst>
                <a:ext uri="{FF2B5EF4-FFF2-40B4-BE49-F238E27FC236}">
                  <a16:creationId xmlns:a16="http://schemas.microsoft.com/office/drawing/2014/main" id="{DDF724A5-BF25-BE66-B132-3ECDF89861FA}"/>
                </a:ext>
              </a:extLst>
            </p:cNvPr>
            <p:cNvSpPr>
              <a:spLocks noChangeArrowheads="1"/>
            </p:cNvSpPr>
            <p:nvPr/>
          </p:nvSpPr>
          <p:spPr bwMode="auto">
            <a:xfrm>
              <a:off x="1747424" y="2209800"/>
              <a:ext cx="457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dirty="0">
                  <a:solidFill>
                    <a:prstClr val="black"/>
                  </a:solidFill>
                </a:rPr>
                <a:t>v</a:t>
              </a:r>
              <a:r>
                <a:rPr lang="en-US" altLang="en-US" sz="1400" b="1" baseline="-25000" dirty="0">
                  <a:solidFill>
                    <a:prstClr val="black"/>
                  </a:solidFill>
                </a:rPr>
                <a:t>1</a:t>
              </a:r>
              <a:endParaRPr lang="en-US" altLang="en-US" sz="1400" baseline="-25000" dirty="0">
                <a:solidFill>
                  <a:prstClr val="black"/>
                </a:solidFill>
              </a:endParaRPr>
            </a:p>
          </p:txBody>
        </p:sp>
        <p:sp>
          <p:nvSpPr>
            <p:cNvPr id="28" name="TextBox 27">
              <a:extLst>
                <a:ext uri="{FF2B5EF4-FFF2-40B4-BE49-F238E27FC236}">
                  <a16:creationId xmlns:a16="http://schemas.microsoft.com/office/drawing/2014/main" id="{377EAB0C-D945-7ECD-2E1A-28214B00B856}"/>
                </a:ext>
              </a:extLst>
            </p:cNvPr>
            <p:cNvSpPr txBox="1"/>
            <p:nvPr/>
          </p:nvSpPr>
          <p:spPr>
            <a:xfrm>
              <a:off x="3738518" y="2743200"/>
              <a:ext cx="300082" cy="369332"/>
            </a:xfrm>
            <a:prstGeom prst="rect">
              <a:avLst/>
            </a:prstGeom>
            <a:noFill/>
          </p:spPr>
          <p:txBody>
            <a:bodyPr wrap="none" rtlCol="0">
              <a:spAutoFit/>
            </a:bodyPr>
            <a:lstStyle/>
            <a:p>
              <a:r>
                <a:rPr lang="en-GB"/>
                <a:t>x</a:t>
              </a:r>
            </a:p>
          </p:txBody>
        </p:sp>
        <p:sp>
          <p:nvSpPr>
            <p:cNvPr id="29" name="TextBox 28">
              <a:extLst>
                <a:ext uri="{FF2B5EF4-FFF2-40B4-BE49-F238E27FC236}">
                  <a16:creationId xmlns:a16="http://schemas.microsoft.com/office/drawing/2014/main" id="{DD262647-7E64-A890-076B-71DCAFE859B1}"/>
                </a:ext>
              </a:extLst>
            </p:cNvPr>
            <p:cNvSpPr txBox="1"/>
            <p:nvPr/>
          </p:nvSpPr>
          <p:spPr>
            <a:xfrm>
              <a:off x="461918" y="533400"/>
              <a:ext cx="300082" cy="369332"/>
            </a:xfrm>
            <a:prstGeom prst="rect">
              <a:avLst/>
            </a:prstGeom>
            <a:noFill/>
          </p:spPr>
          <p:txBody>
            <a:bodyPr wrap="none" rtlCol="0">
              <a:spAutoFit/>
            </a:bodyPr>
            <a:lstStyle/>
            <a:p>
              <a:r>
                <a:rPr lang="en-GB" dirty="0"/>
                <a:t>y</a:t>
              </a:r>
            </a:p>
          </p:txBody>
        </p:sp>
        <p:grpSp>
          <p:nvGrpSpPr>
            <p:cNvPr id="30" name="Group 29">
              <a:extLst>
                <a:ext uri="{FF2B5EF4-FFF2-40B4-BE49-F238E27FC236}">
                  <a16:creationId xmlns:a16="http://schemas.microsoft.com/office/drawing/2014/main" id="{59247ECD-15FD-A3CF-AF6B-B272F33BB5D9}"/>
                </a:ext>
              </a:extLst>
            </p:cNvPr>
            <p:cNvGrpSpPr/>
            <p:nvPr/>
          </p:nvGrpSpPr>
          <p:grpSpPr>
            <a:xfrm>
              <a:off x="1604918" y="2743200"/>
              <a:ext cx="304800" cy="533400"/>
              <a:chOff x="3276600" y="4800600"/>
              <a:chExt cx="304800" cy="914400"/>
            </a:xfrm>
          </p:grpSpPr>
          <p:sp>
            <p:nvSpPr>
              <p:cNvPr id="79" name="Line 29">
                <a:extLst>
                  <a:ext uri="{FF2B5EF4-FFF2-40B4-BE49-F238E27FC236}">
                    <a16:creationId xmlns:a16="http://schemas.microsoft.com/office/drawing/2014/main" id="{0B8C5219-94CA-A7D1-C5D9-BCD0C10F2ADA}"/>
                  </a:ext>
                </a:extLst>
              </p:cNvPr>
              <p:cNvSpPr>
                <a:spLocks noChangeShapeType="1"/>
              </p:cNvSpPr>
              <p:nvPr/>
            </p:nvSpPr>
            <p:spPr bwMode="auto">
              <a:xfrm>
                <a:off x="3276600" y="5562600"/>
                <a:ext cx="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80" name="Line 30">
                <a:extLst>
                  <a:ext uri="{FF2B5EF4-FFF2-40B4-BE49-F238E27FC236}">
                    <a16:creationId xmlns:a16="http://schemas.microsoft.com/office/drawing/2014/main" id="{E2C2E7F9-AF32-3AC7-F079-2133272B794A}"/>
                  </a:ext>
                </a:extLst>
              </p:cNvPr>
              <p:cNvSpPr>
                <a:spLocks noChangeShapeType="1"/>
              </p:cNvSpPr>
              <p:nvPr/>
            </p:nvSpPr>
            <p:spPr bwMode="auto">
              <a:xfrm>
                <a:off x="3429000" y="48006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81" name="Line 31">
                <a:extLst>
                  <a:ext uri="{FF2B5EF4-FFF2-40B4-BE49-F238E27FC236}">
                    <a16:creationId xmlns:a16="http://schemas.microsoft.com/office/drawing/2014/main" id="{FE6464AD-8F8C-C93D-01AB-E52D70506904}"/>
                  </a:ext>
                </a:extLst>
              </p:cNvPr>
              <p:cNvSpPr>
                <a:spLocks noChangeShapeType="1"/>
              </p:cNvSpPr>
              <p:nvPr/>
            </p:nvSpPr>
            <p:spPr bwMode="auto">
              <a:xfrm>
                <a:off x="3276600" y="5562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82" name="Line 32">
                <a:extLst>
                  <a:ext uri="{FF2B5EF4-FFF2-40B4-BE49-F238E27FC236}">
                    <a16:creationId xmlns:a16="http://schemas.microsoft.com/office/drawing/2014/main" id="{88EA10DD-4EB7-0FCE-29C7-8BDDFA0F8E3D}"/>
                  </a:ext>
                </a:extLst>
              </p:cNvPr>
              <p:cNvSpPr>
                <a:spLocks noChangeShapeType="1"/>
              </p:cNvSpPr>
              <p:nvPr/>
            </p:nvSpPr>
            <p:spPr bwMode="auto">
              <a:xfrm>
                <a:off x="3352800" y="5638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83" name="Line 33">
                <a:extLst>
                  <a:ext uri="{FF2B5EF4-FFF2-40B4-BE49-F238E27FC236}">
                    <a16:creationId xmlns:a16="http://schemas.microsoft.com/office/drawing/2014/main" id="{048F3B76-0AAB-C638-E58C-1577630FE1D6}"/>
                  </a:ext>
                </a:extLst>
              </p:cNvPr>
              <p:cNvSpPr>
                <a:spLocks noChangeShapeType="1"/>
              </p:cNvSpPr>
              <p:nvPr/>
            </p:nvSpPr>
            <p:spPr bwMode="auto">
              <a:xfrm>
                <a:off x="3429000" y="5715000"/>
                <a:ext cx="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grpSp>
        <p:grpSp>
          <p:nvGrpSpPr>
            <p:cNvPr id="31" name="Group 30">
              <a:extLst>
                <a:ext uri="{FF2B5EF4-FFF2-40B4-BE49-F238E27FC236}">
                  <a16:creationId xmlns:a16="http://schemas.microsoft.com/office/drawing/2014/main" id="{5A6AB028-C168-2548-4D2A-0153516CE9AF}"/>
                </a:ext>
              </a:extLst>
            </p:cNvPr>
            <p:cNvGrpSpPr/>
            <p:nvPr/>
          </p:nvGrpSpPr>
          <p:grpSpPr>
            <a:xfrm rot="10800000">
              <a:off x="1528718" y="990600"/>
              <a:ext cx="304800" cy="685800"/>
              <a:chOff x="3276600" y="4800600"/>
              <a:chExt cx="304800" cy="914400"/>
            </a:xfrm>
          </p:grpSpPr>
          <p:sp>
            <p:nvSpPr>
              <p:cNvPr id="74" name="Line 29">
                <a:extLst>
                  <a:ext uri="{FF2B5EF4-FFF2-40B4-BE49-F238E27FC236}">
                    <a16:creationId xmlns:a16="http://schemas.microsoft.com/office/drawing/2014/main" id="{EB9EADB3-7D64-C978-AE59-63F0FEEF869C}"/>
                  </a:ext>
                </a:extLst>
              </p:cNvPr>
              <p:cNvSpPr>
                <a:spLocks noChangeShapeType="1"/>
              </p:cNvSpPr>
              <p:nvPr/>
            </p:nvSpPr>
            <p:spPr bwMode="auto">
              <a:xfrm>
                <a:off x="3276600" y="5562600"/>
                <a:ext cx="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75" name="Line 30">
                <a:extLst>
                  <a:ext uri="{FF2B5EF4-FFF2-40B4-BE49-F238E27FC236}">
                    <a16:creationId xmlns:a16="http://schemas.microsoft.com/office/drawing/2014/main" id="{41F606B6-D7CD-775F-0869-41EF6D3AFB21}"/>
                  </a:ext>
                </a:extLst>
              </p:cNvPr>
              <p:cNvSpPr>
                <a:spLocks noChangeShapeType="1"/>
              </p:cNvSpPr>
              <p:nvPr/>
            </p:nvSpPr>
            <p:spPr bwMode="auto">
              <a:xfrm>
                <a:off x="3429000" y="48006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76" name="Line 31">
                <a:extLst>
                  <a:ext uri="{FF2B5EF4-FFF2-40B4-BE49-F238E27FC236}">
                    <a16:creationId xmlns:a16="http://schemas.microsoft.com/office/drawing/2014/main" id="{BB8EE4B1-9E89-4DEC-4D43-73579C5EB451}"/>
                  </a:ext>
                </a:extLst>
              </p:cNvPr>
              <p:cNvSpPr>
                <a:spLocks noChangeShapeType="1"/>
              </p:cNvSpPr>
              <p:nvPr/>
            </p:nvSpPr>
            <p:spPr bwMode="auto">
              <a:xfrm>
                <a:off x="3276600" y="5562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77" name="Line 32">
                <a:extLst>
                  <a:ext uri="{FF2B5EF4-FFF2-40B4-BE49-F238E27FC236}">
                    <a16:creationId xmlns:a16="http://schemas.microsoft.com/office/drawing/2014/main" id="{0405F207-90A4-E106-2287-1243A28C1356}"/>
                  </a:ext>
                </a:extLst>
              </p:cNvPr>
              <p:cNvSpPr>
                <a:spLocks noChangeShapeType="1"/>
              </p:cNvSpPr>
              <p:nvPr/>
            </p:nvSpPr>
            <p:spPr bwMode="auto">
              <a:xfrm>
                <a:off x="3352800" y="5638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78" name="Line 33">
                <a:extLst>
                  <a:ext uri="{FF2B5EF4-FFF2-40B4-BE49-F238E27FC236}">
                    <a16:creationId xmlns:a16="http://schemas.microsoft.com/office/drawing/2014/main" id="{243E5825-0CA0-ABED-4E1A-03E4875EFBBD}"/>
                  </a:ext>
                </a:extLst>
              </p:cNvPr>
              <p:cNvSpPr>
                <a:spLocks noChangeShapeType="1"/>
              </p:cNvSpPr>
              <p:nvPr/>
            </p:nvSpPr>
            <p:spPr bwMode="auto">
              <a:xfrm>
                <a:off x="3429000" y="5715000"/>
                <a:ext cx="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grpSp>
        <p:sp>
          <p:nvSpPr>
            <p:cNvPr id="32" name="Text Box 73">
              <a:extLst>
                <a:ext uri="{FF2B5EF4-FFF2-40B4-BE49-F238E27FC236}">
                  <a16:creationId xmlns:a16="http://schemas.microsoft.com/office/drawing/2014/main" id="{AB353825-3341-FBF2-F58C-D1FEC1D49B07}"/>
                </a:ext>
              </a:extLst>
            </p:cNvPr>
            <p:cNvSpPr txBox="1">
              <a:spLocks noChangeArrowheads="1"/>
            </p:cNvSpPr>
            <p:nvPr/>
          </p:nvSpPr>
          <p:spPr bwMode="auto">
            <a:xfrm>
              <a:off x="2976518" y="2362200"/>
              <a:ext cx="990600" cy="34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90000"/>
                </a:lnSpc>
                <a:spcBef>
                  <a:spcPct val="30000"/>
                </a:spcBef>
                <a:buClr>
                  <a:srgbClr val="008000"/>
                </a:buClr>
                <a:buSzPct val="70000"/>
                <a:buFont typeface="Wingdings" charset="2"/>
                <a:buNone/>
              </a:pPr>
              <a:r>
                <a:rPr lang="en-US" altLang="en-US" b="1" dirty="0">
                  <a:solidFill>
                    <a:prstClr val="black"/>
                  </a:solidFill>
                </a:rPr>
                <a:t>Q</a:t>
              </a:r>
              <a:r>
                <a:rPr lang="en-US" altLang="en-US" b="1" baseline="-25000" dirty="0">
                  <a:solidFill>
                    <a:prstClr val="black"/>
                  </a:solidFill>
                </a:rPr>
                <a:t>1</a:t>
              </a:r>
              <a:r>
                <a:rPr lang="en-US" altLang="en-US" b="1" baseline="30000" dirty="0">
                  <a:solidFill>
                    <a:prstClr val="black"/>
                  </a:solidFill>
                </a:rPr>
                <a:t>ind</a:t>
              </a:r>
              <a:r>
                <a:rPr lang="en-US" altLang="en-US" b="1" dirty="0">
                  <a:solidFill>
                    <a:prstClr val="black"/>
                  </a:solidFill>
                </a:rPr>
                <a:t>(t)</a:t>
              </a:r>
            </a:p>
          </p:txBody>
        </p:sp>
        <p:sp>
          <p:nvSpPr>
            <p:cNvPr id="33" name="Text Box 73">
              <a:extLst>
                <a:ext uri="{FF2B5EF4-FFF2-40B4-BE49-F238E27FC236}">
                  <a16:creationId xmlns:a16="http://schemas.microsoft.com/office/drawing/2014/main" id="{8F415E73-A83D-2C4B-0E82-D0AE012A8111}"/>
                </a:ext>
              </a:extLst>
            </p:cNvPr>
            <p:cNvSpPr txBox="1">
              <a:spLocks noChangeArrowheads="1"/>
            </p:cNvSpPr>
            <p:nvPr/>
          </p:nvSpPr>
          <p:spPr bwMode="auto">
            <a:xfrm>
              <a:off x="2976518" y="1752600"/>
              <a:ext cx="990600" cy="34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90000"/>
                </a:lnSpc>
                <a:spcBef>
                  <a:spcPct val="30000"/>
                </a:spcBef>
                <a:buClr>
                  <a:srgbClr val="008000"/>
                </a:buClr>
                <a:buSzPct val="70000"/>
                <a:buFont typeface="Wingdings" charset="2"/>
                <a:buNone/>
              </a:pPr>
              <a:r>
                <a:rPr lang="en-US" altLang="en-US" b="1" dirty="0">
                  <a:solidFill>
                    <a:prstClr val="black"/>
                  </a:solidFill>
                </a:rPr>
                <a:t>Q</a:t>
              </a:r>
              <a:r>
                <a:rPr lang="en-US" altLang="en-US" b="1" baseline="-25000" dirty="0">
                  <a:solidFill>
                    <a:prstClr val="black"/>
                  </a:solidFill>
                </a:rPr>
                <a:t>2</a:t>
              </a:r>
              <a:r>
                <a:rPr lang="en-US" altLang="en-US" b="1" baseline="30000" dirty="0">
                  <a:solidFill>
                    <a:prstClr val="black"/>
                  </a:solidFill>
                </a:rPr>
                <a:t>ind</a:t>
              </a:r>
              <a:r>
                <a:rPr lang="en-US" altLang="en-US" b="1" dirty="0">
                  <a:solidFill>
                    <a:prstClr val="black"/>
                  </a:solidFill>
                </a:rPr>
                <a:t>(t)</a:t>
              </a:r>
            </a:p>
          </p:txBody>
        </p:sp>
        <p:sp>
          <p:nvSpPr>
            <p:cNvPr id="34" name="Text Box 73">
              <a:extLst>
                <a:ext uri="{FF2B5EF4-FFF2-40B4-BE49-F238E27FC236}">
                  <a16:creationId xmlns:a16="http://schemas.microsoft.com/office/drawing/2014/main" id="{FBAAE467-ECCA-D11D-9E7E-3CECE5A770F3}"/>
                </a:ext>
              </a:extLst>
            </p:cNvPr>
            <p:cNvSpPr txBox="1">
              <a:spLocks noChangeArrowheads="1"/>
            </p:cNvSpPr>
            <p:nvPr/>
          </p:nvSpPr>
          <p:spPr bwMode="auto">
            <a:xfrm>
              <a:off x="2004968" y="2847975"/>
              <a:ext cx="838200" cy="34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90000"/>
                </a:lnSpc>
                <a:spcBef>
                  <a:spcPct val="30000"/>
                </a:spcBef>
                <a:buClr>
                  <a:srgbClr val="008000"/>
                </a:buClr>
                <a:buSzPct val="70000"/>
                <a:buFont typeface="Wingdings" charset="2"/>
                <a:buNone/>
              </a:pPr>
              <a:r>
                <a:rPr lang="en-US" altLang="en-US" b="1" dirty="0">
                  <a:solidFill>
                    <a:prstClr val="black"/>
                  </a:solidFill>
                </a:rPr>
                <a:t>I</a:t>
              </a:r>
              <a:r>
                <a:rPr lang="en-US" altLang="en-US" b="1" baseline="-25000" dirty="0">
                  <a:solidFill>
                    <a:prstClr val="black"/>
                  </a:solidFill>
                </a:rPr>
                <a:t>1</a:t>
              </a:r>
              <a:r>
                <a:rPr lang="en-US" altLang="en-US" b="1" baseline="30000" dirty="0">
                  <a:solidFill>
                    <a:prstClr val="black"/>
                  </a:solidFill>
                </a:rPr>
                <a:t>ind</a:t>
              </a:r>
              <a:r>
                <a:rPr lang="en-US" altLang="en-US" b="1" dirty="0">
                  <a:solidFill>
                    <a:prstClr val="black"/>
                  </a:solidFill>
                </a:rPr>
                <a:t>(t)</a:t>
              </a:r>
            </a:p>
          </p:txBody>
        </p:sp>
        <p:sp>
          <p:nvSpPr>
            <p:cNvPr id="35" name="Line 70">
              <a:extLst>
                <a:ext uri="{FF2B5EF4-FFF2-40B4-BE49-F238E27FC236}">
                  <a16:creationId xmlns:a16="http://schemas.microsoft.com/office/drawing/2014/main" id="{FBF2BDDA-2162-153F-ED10-D3B29B668587}"/>
                </a:ext>
              </a:extLst>
            </p:cNvPr>
            <p:cNvSpPr>
              <a:spLocks noChangeShapeType="1"/>
            </p:cNvSpPr>
            <p:nvPr/>
          </p:nvSpPr>
          <p:spPr bwMode="auto">
            <a:xfrm>
              <a:off x="1985918" y="2819400"/>
              <a:ext cx="0" cy="381000"/>
            </a:xfrm>
            <a:prstGeom prst="line">
              <a:avLst/>
            </a:prstGeom>
            <a:noFill/>
            <a:ln w="25400">
              <a:solidFill>
                <a:srgbClr val="009900"/>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36" name="Text Box 73">
              <a:extLst>
                <a:ext uri="{FF2B5EF4-FFF2-40B4-BE49-F238E27FC236}">
                  <a16:creationId xmlns:a16="http://schemas.microsoft.com/office/drawing/2014/main" id="{FA071518-C82A-07F1-B552-171BA0FC9774}"/>
                </a:ext>
              </a:extLst>
            </p:cNvPr>
            <p:cNvSpPr txBox="1">
              <a:spLocks noChangeArrowheads="1"/>
            </p:cNvSpPr>
            <p:nvPr/>
          </p:nvSpPr>
          <p:spPr bwMode="auto">
            <a:xfrm>
              <a:off x="1985918" y="1143000"/>
              <a:ext cx="838200" cy="34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90000"/>
                </a:lnSpc>
                <a:spcBef>
                  <a:spcPct val="30000"/>
                </a:spcBef>
                <a:buClr>
                  <a:srgbClr val="008000"/>
                </a:buClr>
                <a:buSzPct val="70000"/>
                <a:buFont typeface="Wingdings" charset="2"/>
                <a:buNone/>
              </a:pPr>
              <a:r>
                <a:rPr lang="en-US" altLang="en-US" b="1" dirty="0">
                  <a:solidFill>
                    <a:prstClr val="black"/>
                  </a:solidFill>
                </a:rPr>
                <a:t>I</a:t>
              </a:r>
              <a:r>
                <a:rPr lang="en-US" altLang="en-US" b="1" baseline="-25000" dirty="0">
                  <a:solidFill>
                    <a:prstClr val="black"/>
                  </a:solidFill>
                </a:rPr>
                <a:t>2</a:t>
              </a:r>
              <a:r>
                <a:rPr lang="en-US" altLang="en-US" b="1" baseline="30000" dirty="0">
                  <a:solidFill>
                    <a:prstClr val="black"/>
                  </a:solidFill>
                </a:rPr>
                <a:t>ind</a:t>
              </a:r>
              <a:r>
                <a:rPr lang="en-US" altLang="en-US" b="1" dirty="0">
                  <a:solidFill>
                    <a:prstClr val="black"/>
                  </a:solidFill>
                </a:rPr>
                <a:t>(t)</a:t>
              </a:r>
            </a:p>
          </p:txBody>
        </p:sp>
        <p:sp>
          <p:nvSpPr>
            <p:cNvPr id="37" name="Line 70">
              <a:extLst>
                <a:ext uri="{FF2B5EF4-FFF2-40B4-BE49-F238E27FC236}">
                  <a16:creationId xmlns:a16="http://schemas.microsoft.com/office/drawing/2014/main" id="{E1E0E36D-B755-C392-B08C-A879FA9C5154}"/>
                </a:ext>
              </a:extLst>
            </p:cNvPr>
            <p:cNvSpPr>
              <a:spLocks noChangeShapeType="1"/>
            </p:cNvSpPr>
            <p:nvPr/>
          </p:nvSpPr>
          <p:spPr bwMode="auto">
            <a:xfrm flipV="1">
              <a:off x="1985918" y="1143000"/>
              <a:ext cx="0" cy="381000"/>
            </a:xfrm>
            <a:prstGeom prst="line">
              <a:avLst/>
            </a:prstGeom>
            <a:noFill/>
            <a:ln w="25400">
              <a:solidFill>
                <a:srgbClr val="009900"/>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38" name="TextBox 37">
              <a:extLst>
                <a:ext uri="{FF2B5EF4-FFF2-40B4-BE49-F238E27FC236}">
                  <a16:creationId xmlns:a16="http://schemas.microsoft.com/office/drawing/2014/main" id="{3F6C310D-4E1A-F3E1-A1D4-20D2CB2C1D21}"/>
                </a:ext>
              </a:extLst>
            </p:cNvPr>
            <p:cNvSpPr txBox="1"/>
            <p:nvPr/>
          </p:nvSpPr>
          <p:spPr>
            <a:xfrm>
              <a:off x="461918" y="1447800"/>
              <a:ext cx="312906" cy="369332"/>
            </a:xfrm>
            <a:prstGeom prst="rect">
              <a:avLst/>
            </a:prstGeom>
            <a:noFill/>
          </p:spPr>
          <p:txBody>
            <a:bodyPr wrap="none" rtlCol="0">
              <a:spAutoFit/>
            </a:bodyPr>
            <a:lstStyle/>
            <a:p>
              <a:r>
                <a:rPr lang="en-GB"/>
                <a:t>d</a:t>
              </a:r>
            </a:p>
          </p:txBody>
        </p:sp>
        <p:sp>
          <p:nvSpPr>
            <p:cNvPr id="39" name="TextBox 38">
              <a:extLst>
                <a:ext uri="{FF2B5EF4-FFF2-40B4-BE49-F238E27FC236}">
                  <a16:creationId xmlns:a16="http://schemas.microsoft.com/office/drawing/2014/main" id="{0F12B6E4-2CAC-FC79-4FF2-AE2D4B805BD1}"/>
                </a:ext>
              </a:extLst>
            </p:cNvPr>
            <p:cNvSpPr txBox="1"/>
            <p:nvPr/>
          </p:nvSpPr>
          <p:spPr>
            <a:xfrm>
              <a:off x="453812" y="2514600"/>
              <a:ext cx="312906" cy="369332"/>
            </a:xfrm>
            <a:prstGeom prst="rect">
              <a:avLst/>
            </a:prstGeom>
            <a:noFill/>
          </p:spPr>
          <p:txBody>
            <a:bodyPr wrap="none" rtlCol="0">
              <a:spAutoFit/>
            </a:bodyPr>
            <a:lstStyle/>
            <a:p>
              <a:r>
                <a:rPr lang="en-GB"/>
                <a:t>0</a:t>
              </a:r>
              <a:endParaRPr lang="en-GB" dirty="0"/>
            </a:p>
          </p:txBody>
        </p:sp>
        <p:sp>
          <p:nvSpPr>
            <p:cNvPr id="40" name="Line 70">
              <a:extLst>
                <a:ext uri="{FF2B5EF4-FFF2-40B4-BE49-F238E27FC236}">
                  <a16:creationId xmlns:a16="http://schemas.microsoft.com/office/drawing/2014/main" id="{FCAFF5BA-0BC1-072F-4427-F4ADB3BDA6A7}"/>
                </a:ext>
              </a:extLst>
            </p:cNvPr>
            <p:cNvSpPr>
              <a:spLocks noChangeShapeType="1"/>
            </p:cNvSpPr>
            <p:nvPr/>
          </p:nvSpPr>
          <p:spPr bwMode="auto">
            <a:xfrm>
              <a:off x="2052224" y="2209800"/>
              <a:ext cx="0" cy="324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ln>
                  <a:solidFill>
                    <a:schemeClr val="tx1"/>
                  </a:solidFill>
                </a:ln>
                <a:solidFill>
                  <a:prstClr val="black"/>
                </a:solidFill>
              </a:endParaRPr>
            </a:p>
          </p:txBody>
        </p:sp>
        <p:sp>
          <p:nvSpPr>
            <p:cNvPr id="41" name="TextBox 40">
              <a:extLst>
                <a:ext uri="{FF2B5EF4-FFF2-40B4-BE49-F238E27FC236}">
                  <a16:creationId xmlns:a16="http://schemas.microsoft.com/office/drawing/2014/main" id="{26DE084A-1704-057D-F2F9-854F95FEA179}"/>
                </a:ext>
              </a:extLst>
            </p:cNvPr>
            <p:cNvSpPr txBox="1"/>
            <p:nvPr/>
          </p:nvSpPr>
          <p:spPr>
            <a:xfrm>
              <a:off x="377612" y="1981200"/>
              <a:ext cx="385042" cy="369332"/>
            </a:xfrm>
            <a:prstGeom prst="rect">
              <a:avLst/>
            </a:prstGeom>
            <a:noFill/>
          </p:spPr>
          <p:txBody>
            <a:bodyPr wrap="none" rtlCol="0">
              <a:spAutoFit/>
            </a:bodyPr>
            <a:lstStyle/>
            <a:p>
              <a:r>
                <a:rPr lang="en-GB" dirty="0"/>
                <a:t>y</a:t>
              </a:r>
              <a:r>
                <a:rPr lang="en-GB" baseline="-25000" dirty="0"/>
                <a:t>0</a:t>
              </a:r>
            </a:p>
          </p:txBody>
        </p:sp>
        <p:cxnSp>
          <p:nvCxnSpPr>
            <p:cNvPr id="42" name="Straight Connector 41">
              <a:extLst>
                <a:ext uri="{FF2B5EF4-FFF2-40B4-BE49-F238E27FC236}">
                  <a16:creationId xmlns:a16="http://schemas.microsoft.com/office/drawing/2014/main" id="{103CAFE7-CE34-B924-B3D4-45F223B30037}"/>
                </a:ext>
              </a:extLst>
            </p:cNvPr>
            <p:cNvCxnSpPr/>
            <p:nvPr/>
          </p:nvCxnSpPr>
          <p:spPr bwMode="auto">
            <a:xfrm>
              <a:off x="682412" y="2209800"/>
              <a:ext cx="1116000" cy="0"/>
            </a:xfrm>
            <a:prstGeom prst="line">
              <a:avLst/>
            </a:prstGeom>
            <a:noFill/>
            <a:ln w="9525" cap="flat" cmpd="sng" algn="ctr">
              <a:solidFill>
                <a:schemeClr val="tx1"/>
              </a:solidFill>
              <a:prstDash val="dash"/>
              <a:round/>
              <a:headEnd type="none" w="med" len="med"/>
              <a:tailEnd type="none" w="med" len="med"/>
            </a:ln>
            <a:effectLst/>
          </p:spPr>
        </p:cxnSp>
        <p:sp>
          <p:nvSpPr>
            <p:cNvPr id="43" name="Line 70">
              <a:extLst>
                <a:ext uri="{FF2B5EF4-FFF2-40B4-BE49-F238E27FC236}">
                  <a16:creationId xmlns:a16="http://schemas.microsoft.com/office/drawing/2014/main" id="{69990B88-32B4-D1E6-E0C5-B0984CCA03FF}"/>
                </a:ext>
              </a:extLst>
            </p:cNvPr>
            <p:cNvSpPr>
              <a:spLocks noChangeShapeType="1"/>
            </p:cNvSpPr>
            <p:nvPr/>
          </p:nvSpPr>
          <p:spPr bwMode="auto">
            <a:xfrm flipV="1">
              <a:off x="2417404" y="1828800"/>
              <a:ext cx="0" cy="288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ln>
                  <a:solidFill>
                    <a:schemeClr val="tx1"/>
                  </a:solidFill>
                </a:ln>
                <a:solidFill>
                  <a:prstClr val="black"/>
                </a:solidFill>
              </a:endParaRPr>
            </a:p>
          </p:txBody>
        </p:sp>
        <p:sp>
          <p:nvSpPr>
            <p:cNvPr id="44" name="TextBox 40">
              <a:extLst>
                <a:ext uri="{FF2B5EF4-FFF2-40B4-BE49-F238E27FC236}">
                  <a16:creationId xmlns:a16="http://schemas.microsoft.com/office/drawing/2014/main" id="{96AD8E32-3AF7-2497-FDE3-F663157930F5}"/>
                </a:ext>
              </a:extLst>
            </p:cNvPr>
            <p:cNvSpPr txBox="1">
              <a:spLocks noChangeArrowheads="1"/>
            </p:cNvSpPr>
            <p:nvPr/>
          </p:nvSpPr>
          <p:spPr bwMode="auto">
            <a:xfrm>
              <a:off x="2278596" y="2023646"/>
              <a:ext cx="36740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600" dirty="0">
                  <a:solidFill>
                    <a:srgbClr val="0033CC"/>
                  </a:solidFill>
                </a:rPr>
                <a:t>-</a:t>
              </a:r>
              <a:r>
                <a:rPr lang="en-US" altLang="en-US" sz="1600" dirty="0" err="1">
                  <a:solidFill>
                    <a:srgbClr val="0033CC"/>
                  </a:solidFill>
                </a:rPr>
                <a:t>λ</a:t>
              </a:r>
              <a:endParaRPr lang="en-US" altLang="en-US" sz="1600" baseline="-25000" dirty="0">
                <a:solidFill>
                  <a:srgbClr val="0033CC"/>
                </a:solidFill>
              </a:endParaRPr>
            </a:p>
          </p:txBody>
        </p:sp>
        <p:sp>
          <p:nvSpPr>
            <p:cNvPr id="45" name="Rectangle 60">
              <a:extLst>
                <a:ext uri="{FF2B5EF4-FFF2-40B4-BE49-F238E27FC236}">
                  <a16:creationId xmlns:a16="http://schemas.microsoft.com/office/drawing/2014/main" id="{83C65CD8-856F-7691-C865-5727EAE2BD9E}"/>
                </a:ext>
              </a:extLst>
            </p:cNvPr>
            <p:cNvSpPr>
              <a:spLocks noChangeArrowheads="1"/>
            </p:cNvSpPr>
            <p:nvPr/>
          </p:nvSpPr>
          <p:spPr bwMode="auto">
            <a:xfrm>
              <a:off x="2430996" y="1828800"/>
              <a:ext cx="4572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dirty="0">
                  <a:solidFill>
                    <a:prstClr val="black"/>
                  </a:solidFill>
                </a:rPr>
                <a:t>v</a:t>
              </a:r>
              <a:r>
                <a:rPr lang="en-US" altLang="en-US" sz="1400" b="1" baseline="-25000" dirty="0">
                  <a:solidFill>
                    <a:prstClr val="black"/>
                  </a:solidFill>
                </a:rPr>
                <a:t>2</a:t>
              </a:r>
              <a:endParaRPr lang="en-US" altLang="en-US" sz="1400" baseline="-25000" dirty="0">
                <a:solidFill>
                  <a:prstClr val="black"/>
                </a:solidFill>
              </a:endParaRPr>
            </a:p>
          </p:txBody>
        </p:sp>
        <p:sp>
          <p:nvSpPr>
            <p:cNvPr id="46" name="Oval 45">
              <a:extLst>
                <a:ext uri="{FF2B5EF4-FFF2-40B4-BE49-F238E27FC236}">
                  <a16:creationId xmlns:a16="http://schemas.microsoft.com/office/drawing/2014/main" id="{7EF4FA2F-AB88-2AB3-0FF8-8602CDD91E39}"/>
                </a:ext>
              </a:extLst>
            </p:cNvPr>
            <p:cNvSpPr/>
            <p:nvPr/>
          </p:nvSpPr>
          <p:spPr>
            <a:xfrm>
              <a:off x="2141740" y="2129408"/>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0B274138-8D36-4354-82CF-0CF960B7E551}"/>
                </a:ext>
              </a:extLst>
            </p:cNvPr>
            <p:cNvSpPr/>
            <p:nvPr/>
          </p:nvSpPr>
          <p:spPr>
            <a:xfrm>
              <a:off x="2141732" y="2201416"/>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D477068E-CA57-6ACD-FFAA-6C672F7D2F71}"/>
                </a:ext>
              </a:extLst>
            </p:cNvPr>
            <p:cNvSpPr/>
            <p:nvPr/>
          </p:nvSpPr>
          <p:spPr>
            <a:xfrm>
              <a:off x="2141732" y="2273424"/>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4BA6EAA6-98DD-2733-9208-59FA79B8A900}"/>
                </a:ext>
              </a:extLst>
            </p:cNvPr>
            <p:cNvSpPr/>
            <p:nvPr/>
          </p:nvSpPr>
          <p:spPr>
            <a:xfrm>
              <a:off x="2141732" y="2345432"/>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686C9A28-731D-9928-9304-7E3805A9929F}"/>
                </a:ext>
              </a:extLst>
            </p:cNvPr>
            <p:cNvSpPr/>
            <p:nvPr/>
          </p:nvSpPr>
          <p:spPr>
            <a:xfrm>
              <a:off x="2141732" y="2417440"/>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54A595D4-658E-BB75-58AA-1FAC8F37E01E}"/>
                </a:ext>
              </a:extLst>
            </p:cNvPr>
            <p:cNvSpPr/>
            <p:nvPr/>
          </p:nvSpPr>
          <p:spPr>
            <a:xfrm>
              <a:off x="2141732" y="2489448"/>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8E6E6E78-7CAD-AFC4-733A-396648DF3970}"/>
                </a:ext>
              </a:extLst>
            </p:cNvPr>
            <p:cNvSpPr/>
            <p:nvPr/>
          </p:nvSpPr>
          <p:spPr>
            <a:xfrm>
              <a:off x="2141732" y="2561456"/>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CDAF3570-9B42-8556-F678-64196A3C3442}"/>
                </a:ext>
              </a:extLst>
            </p:cNvPr>
            <p:cNvSpPr/>
            <p:nvPr/>
          </p:nvSpPr>
          <p:spPr>
            <a:xfrm>
              <a:off x="2141732" y="2633464"/>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869F5AFB-2798-34C9-927E-15E520D72983}"/>
                </a:ext>
              </a:extLst>
            </p:cNvPr>
            <p:cNvSpPr/>
            <p:nvPr/>
          </p:nvSpPr>
          <p:spPr>
            <a:xfrm>
              <a:off x="2213740" y="2129408"/>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596EF80C-2BF7-5049-2E09-591A1F13CE5A}"/>
                </a:ext>
              </a:extLst>
            </p:cNvPr>
            <p:cNvSpPr/>
            <p:nvPr/>
          </p:nvSpPr>
          <p:spPr>
            <a:xfrm>
              <a:off x="2213740" y="2201416"/>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B8A4E66B-A1A5-293F-A7BC-9632F4A82E55}"/>
                </a:ext>
              </a:extLst>
            </p:cNvPr>
            <p:cNvSpPr/>
            <p:nvPr/>
          </p:nvSpPr>
          <p:spPr>
            <a:xfrm>
              <a:off x="2213740" y="2273424"/>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A794BA89-FAB7-A066-260A-4A766AD60751}"/>
                </a:ext>
              </a:extLst>
            </p:cNvPr>
            <p:cNvSpPr/>
            <p:nvPr/>
          </p:nvSpPr>
          <p:spPr>
            <a:xfrm>
              <a:off x="2213740" y="2345432"/>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8" name="Oval 57">
              <a:extLst>
                <a:ext uri="{FF2B5EF4-FFF2-40B4-BE49-F238E27FC236}">
                  <a16:creationId xmlns:a16="http://schemas.microsoft.com/office/drawing/2014/main" id="{D8F111FF-AB43-8C62-39A4-178BB573241B}"/>
                </a:ext>
              </a:extLst>
            </p:cNvPr>
            <p:cNvSpPr/>
            <p:nvPr/>
          </p:nvSpPr>
          <p:spPr>
            <a:xfrm>
              <a:off x="2213740" y="2417440"/>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9" name="Oval 58">
              <a:extLst>
                <a:ext uri="{FF2B5EF4-FFF2-40B4-BE49-F238E27FC236}">
                  <a16:creationId xmlns:a16="http://schemas.microsoft.com/office/drawing/2014/main" id="{F12D96A3-538E-DEFB-29EC-3CE94225E2CE}"/>
                </a:ext>
              </a:extLst>
            </p:cNvPr>
            <p:cNvSpPr/>
            <p:nvPr/>
          </p:nvSpPr>
          <p:spPr>
            <a:xfrm>
              <a:off x="2213740" y="2489448"/>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0" name="Oval 59">
              <a:extLst>
                <a:ext uri="{FF2B5EF4-FFF2-40B4-BE49-F238E27FC236}">
                  <a16:creationId xmlns:a16="http://schemas.microsoft.com/office/drawing/2014/main" id="{E05813D1-AE80-0223-988E-0528D8F087BE}"/>
                </a:ext>
              </a:extLst>
            </p:cNvPr>
            <p:cNvSpPr/>
            <p:nvPr/>
          </p:nvSpPr>
          <p:spPr>
            <a:xfrm>
              <a:off x="2213740" y="2561456"/>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1" name="Oval 60">
              <a:extLst>
                <a:ext uri="{FF2B5EF4-FFF2-40B4-BE49-F238E27FC236}">
                  <a16:creationId xmlns:a16="http://schemas.microsoft.com/office/drawing/2014/main" id="{A3F4E14D-0E89-45E3-FEED-BC4105AEA861}"/>
                </a:ext>
              </a:extLst>
            </p:cNvPr>
            <p:cNvSpPr/>
            <p:nvPr/>
          </p:nvSpPr>
          <p:spPr>
            <a:xfrm>
              <a:off x="2213740" y="2633464"/>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2" name="Oval 61">
              <a:extLst>
                <a:ext uri="{FF2B5EF4-FFF2-40B4-BE49-F238E27FC236}">
                  <a16:creationId xmlns:a16="http://schemas.microsoft.com/office/drawing/2014/main" id="{66EF6EF2-3F95-EE47-7E5A-4DEFF3E92AB2}"/>
                </a:ext>
              </a:extLst>
            </p:cNvPr>
            <p:cNvSpPr/>
            <p:nvPr/>
          </p:nvSpPr>
          <p:spPr>
            <a:xfrm>
              <a:off x="2213740" y="2057400"/>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3" name="Oval 62">
              <a:extLst>
                <a:ext uri="{FF2B5EF4-FFF2-40B4-BE49-F238E27FC236}">
                  <a16:creationId xmlns:a16="http://schemas.microsoft.com/office/drawing/2014/main" id="{F50C4344-02AC-A2A0-DEBB-79EC20251595}"/>
                </a:ext>
              </a:extLst>
            </p:cNvPr>
            <p:cNvSpPr/>
            <p:nvPr/>
          </p:nvSpPr>
          <p:spPr>
            <a:xfrm>
              <a:off x="2141732" y="2057400"/>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1F35B351-8479-0A1E-F8B4-D23CD7EE1429}"/>
                </a:ext>
              </a:extLst>
            </p:cNvPr>
            <p:cNvSpPr/>
            <p:nvPr/>
          </p:nvSpPr>
          <p:spPr>
            <a:xfrm>
              <a:off x="2141740" y="1766164"/>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370BAFC8-A92A-E387-F31D-76CBF95D3EF0}"/>
                </a:ext>
              </a:extLst>
            </p:cNvPr>
            <p:cNvSpPr/>
            <p:nvPr/>
          </p:nvSpPr>
          <p:spPr>
            <a:xfrm>
              <a:off x="2141732" y="1838172"/>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15AA8557-524F-06E9-13F1-49DAEEF157E4}"/>
                </a:ext>
              </a:extLst>
            </p:cNvPr>
            <p:cNvSpPr/>
            <p:nvPr/>
          </p:nvSpPr>
          <p:spPr>
            <a:xfrm>
              <a:off x="2141732" y="1910180"/>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36552370-9E0A-ED8B-F958-351F1F30B25C}"/>
                </a:ext>
              </a:extLst>
            </p:cNvPr>
            <p:cNvSpPr/>
            <p:nvPr/>
          </p:nvSpPr>
          <p:spPr>
            <a:xfrm>
              <a:off x="2141732" y="1982188"/>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DE3C69D0-0333-045E-0594-AEEDFB6CF978}"/>
                </a:ext>
              </a:extLst>
            </p:cNvPr>
            <p:cNvSpPr/>
            <p:nvPr/>
          </p:nvSpPr>
          <p:spPr>
            <a:xfrm>
              <a:off x="2213740" y="1766164"/>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FF429C5A-A430-1161-E04E-AE669A8DC4E8}"/>
                </a:ext>
              </a:extLst>
            </p:cNvPr>
            <p:cNvSpPr/>
            <p:nvPr/>
          </p:nvSpPr>
          <p:spPr>
            <a:xfrm>
              <a:off x="2213740" y="1838172"/>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5F9BF348-657D-B088-9310-F9F53096D886}"/>
                </a:ext>
              </a:extLst>
            </p:cNvPr>
            <p:cNvSpPr/>
            <p:nvPr/>
          </p:nvSpPr>
          <p:spPr>
            <a:xfrm>
              <a:off x="2213740" y="1910180"/>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FEEEC9D8-95B6-A0E6-EED4-61D752F2CF2C}"/>
                </a:ext>
              </a:extLst>
            </p:cNvPr>
            <p:cNvSpPr/>
            <p:nvPr/>
          </p:nvSpPr>
          <p:spPr>
            <a:xfrm>
              <a:off x="2213740" y="1982188"/>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76AB4AF4-7AF3-FB37-51AA-C6FCE47EBA7A}"/>
                </a:ext>
              </a:extLst>
            </p:cNvPr>
            <p:cNvSpPr/>
            <p:nvPr/>
          </p:nvSpPr>
          <p:spPr>
            <a:xfrm>
              <a:off x="2213740" y="1694156"/>
              <a:ext cx="72000" cy="72000"/>
            </a:xfrm>
            <a:prstGeom prst="ellipse">
              <a:avLst/>
            </a:prstGeom>
            <a:solidFill>
              <a:srgbClr val="0033CC"/>
            </a:solidFill>
            <a:ln>
              <a:solidFill>
                <a:srgbClr val="0033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37BC7A69-27CF-388C-EFFC-92D27ED6CC23}"/>
                </a:ext>
              </a:extLst>
            </p:cNvPr>
            <p:cNvSpPr/>
            <p:nvPr/>
          </p:nvSpPr>
          <p:spPr>
            <a:xfrm>
              <a:off x="2141732" y="1694156"/>
              <a:ext cx="72000" cy="7200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pic>
        <p:nvPicPr>
          <p:cNvPr id="84" name="Picture 83">
            <a:extLst>
              <a:ext uri="{FF2B5EF4-FFF2-40B4-BE49-F238E27FC236}">
                <a16:creationId xmlns:a16="http://schemas.microsoft.com/office/drawing/2014/main" id="{B20F5AC8-EC67-289B-E39C-BFBFC73F044F}"/>
              </a:ext>
            </a:extLst>
          </p:cNvPr>
          <p:cNvPicPr>
            <a:picLocks noChangeAspect="1"/>
          </p:cNvPicPr>
          <p:nvPr/>
        </p:nvPicPr>
        <p:blipFill>
          <a:blip r:embed="rId6"/>
          <a:stretch>
            <a:fillRect/>
          </a:stretch>
        </p:blipFill>
        <p:spPr>
          <a:xfrm>
            <a:off x="6460024" y="5017051"/>
            <a:ext cx="1803400" cy="1327150"/>
          </a:xfrm>
          <a:prstGeom prst="rect">
            <a:avLst/>
          </a:prstGeom>
        </p:spPr>
      </p:pic>
    </p:spTree>
    <p:extLst>
      <p:ext uri="{BB962C8B-B14F-4D97-AF65-F5344CB8AC3E}">
        <p14:creationId xmlns:p14="http://schemas.microsoft.com/office/powerpoint/2010/main" val="252555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22</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11433734" cy="787451"/>
          </a:xfrm>
        </p:spPr>
        <p:txBody>
          <a:bodyPr/>
          <a:lstStyle/>
          <a:p>
            <a:r>
              <a:rPr lang="en-US" dirty="0"/>
              <a:t>Why planar detector perform so well in timing ?</a:t>
            </a:r>
          </a:p>
        </p:txBody>
      </p:sp>
      <p:sp>
        <p:nvSpPr>
          <p:cNvPr id="99" name="TextBox 24">
            <a:extLst>
              <a:ext uri="{FF2B5EF4-FFF2-40B4-BE49-F238E27FC236}">
                <a16:creationId xmlns:a16="http://schemas.microsoft.com/office/drawing/2014/main" id="{7D8AFFEC-36EC-0276-16B8-9CF650130D91}"/>
              </a:ext>
            </a:extLst>
          </p:cNvPr>
          <p:cNvSpPr txBox="1">
            <a:spLocks noChangeArrowheads="1"/>
          </p:cNvSpPr>
          <p:nvPr/>
        </p:nvSpPr>
        <p:spPr bwMode="auto">
          <a:xfrm>
            <a:off x="127936" y="762000"/>
            <a:ext cx="8043911" cy="475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dirty="0">
                <a:solidFill>
                  <a:srgbClr val="002060"/>
                </a:solidFill>
              </a:rPr>
              <a:t>At sufficiently high electric fields (100kV/cm) the electrons gain energy in excess of the ionization energy </a:t>
            </a:r>
            <a:r>
              <a:rPr lang="en-US" altLang="en-US" sz="1600" dirty="0">
                <a:solidFill>
                  <a:srgbClr val="002060"/>
                </a:solidFill>
                <a:sym typeface="Wingdings" pitchFamily="2" charset="2"/>
              </a:rPr>
              <a:t> secondary ionization etc. etc.  exponential increase  avalanche  Townsend coefficient ⍺</a:t>
            </a:r>
          </a:p>
          <a:p>
            <a:pPr eaLnBrk="1" hangingPunct="1">
              <a:spcBef>
                <a:spcPct val="0"/>
              </a:spcBef>
              <a:buFontTx/>
              <a:buNone/>
            </a:pPr>
            <a:endParaRPr lang="en-US" altLang="en-US" sz="1200" dirty="0">
              <a:solidFill>
                <a:srgbClr val="002060"/>
              </a:solidFill>
              <a:sym typeface="Wingdings" pitchFamily="2" charset="2"/>
            </a:endParaRPr>
          </a:p>
          <a:p>
            <a:pPr eaLnBrk="1" hangingPunct="1">
              <a:spcBef>
                <a:spcPct val="0"/>
              </a:spcBef>
              <a:buFontTx/>
              <a:buNone/>
            </a:pPr>
            <a:endParaRPr lang="en-US" altLang="en-US" sz="1500" dirty="0">
              <a:solidFill>
                <a:srgbClr val="002060"/>
              </a:solidFill>
              <a:sym typeface="Wingdings" pitchFamily="2" charset="2"/>
            </a:endParaRPr>
          </a:p>
          <a:p>
            <a:pPr eaLnBrk="1" hangingPunct="1">
              <a:spcBef>
                <a:spcPct val="0"/>
              </a:spcBef>
              <a:buFontTx/>
              <a:buNone/>
            </a:pPr>
            <a:r>
              <a:rPr lang="en-US" altLang="en-US" sz="1600" dirty="0">
                <a:solidFill>
                  <a:schemeClr val="accent6">
                    <a:lumMod val="50000"/>
                  </a:schemeClr>
                </a:solidFill>
                <a:sym typeface="Wingdings" pitchFamily="2" charset="2"/>
              </a:rPr>
              <a:t>The current induced by these moving electrons is</a:t>
            </a:r>
          </a:p>
          <a:p>
            <a:pPr eaLnBrk="1" hangingPunct="1">
              <a:spcBef>
                <a:spcPct val="0"/>
              </a:spcBef>
              <a:buFontTx/>
              <a:buNone/>
            </a:pPr>
            <a:endParaRPr lang="en-US" altLang="en-US" sz="1500" dirty="0">
              <a:solidFill>
                <a:schemeClr val="accent6">
                  <a:lumMod val="50000"/>
                </a:schemeClr>
              </a:solidFill>
              <a:sym typeface="Wingdings" pitchFamily="2" charset="2"/>
            </a:endParaRPr>
          </a:p>
          <a:p>
            <a:pPr eaLnBrk="1" hangingPunct="1">
              <a:spcBef>
                <a:spcPct val="0"/>
              </a:spcBef>
              <a:buFontTx/>
              <a:buNone/>
            </a:pPr>
            <a:endParaRPr lang="en-US" altLang="en-US" sz="1500" dirty="0">
              <a:solidFill>
                <a:schemeClr val="accent6">
                  <a:lumMod val="50000"/>
                </a:schemeClr>
              </a:solidFill>
              <a:sym typeface="Wingdings" pitchFamily="2" charset="2"/>
            </a:endParaRPr>
          </a:p>
          <a:p>
            <a:pPr eaLnBrk="1" hangingPunct="1">
              <a:spcBef>
                <a:spcPct val="0"/>
              </a:spcBef>
              <a:buFontTx/>
              <a:buNone/>
            </a:pPr>
            <a:r>
              <a:rPr lang="en-US" altLang="en-US" sz="1600" dirty="0">
                <a:solidFill>
                  <a:srgbClr val="002060"/>
                </a:solidFill>
                <a:sym typeface="Wingdings" pitchFamily="2" charset="2"/>
              </a:rPr>
              <a:t>The ions move from the point of creation in opposite direction from the point of creation and the induced </a:t>
            </a:r>
            <a:r>
              <a:rPr lang="en-US" altLang="en-US" sz="1500" dirty="0">
                <a:solidFill>
                  <a:srgbClr val="002060"/>
                </a:solidFill>
                <a:sym typeface="Wingdings" pitchFamily="2" charset="2"/>
              </a:rPr>
              <a:t>current is</a:t>
            </a:r>
          </a:p>
          <a:p>
            <a:pPr eaLnBrk="1" hangingPunct="1">
              <a:spcBef>
                <a:spcPct val="0"/>
              </a:spcBef>
              <a:buFontTx/>
              <a:buNone/>
            </a:pPr>
            <a:endParaRPr lang="en-US" altLang="en-US" sz="1500" dirty="0">
              <a:solidFill>
                <a:srgbClr val="002060"/>
              </a:solidFill>
              <a:sym typeface="Wingdings" pitchFamily="2" charset="2"/>
            </a:endParaRPr>
          </a:p>
          <a:p>
            <a:pPr eaLnBrk="1" hangingPunct="1">
              <a:spcBef>
                <a:spcPct val="0"/>
              </a:spcBef>
              <a:buFontTx/>
              <a:buNone/>
            </a:pPr>
            <a:endParaRPr lang="en-US" altLang="en-US" sz="1500" dirty="0">
              <a:solidFill>
                <a:srgbClr val="002060"/>
              </a:solidFill>
              <a:sym typeface="Wingdings" pitchFamily="2" charset="2"/>
            </a:endParaRPr>
          </a:p>
          <a:p>
            <a:pPr eaLnBrk="1" hangingPunct="1">
              <a:spcBef>
                <a:spcPct val="0"/>
              </a:spcBef>
              <a:buFontTx/>
              <a:buNone/>
            </a:pPr>
            <a:endParaRPr lang="en-US" altLang="en-US" sz="1500" dirty="0">
              <a:solidFill>
                <a:srgbClr val="002060"/>
              </a:solidFill>
              <a:sym typeface="Wingdings" pitchFamily="2" charset="2"/>
            </a:endParaRPr>
          </a:p>
          <a:p>
            <a:pPr eaLnBrk="1" hangingPunct="1">
              <a:spcBef>
                <a:spcPct val="0"/>
              </a:spcBef>
              <a:buFontTx/>
              <a:buNone/>
            </a:pPr>
            <a:endParaRPr lang="en-US" altLang="en-US" sz="1500" dirty="0">
              <a:solidFill>
                <a:srgbClr val="002060"/>
              </a:solidFill>
              <a:sym typeface="Wingdings" pitchFamily="2" charset="2"/>
            </a:endParaRPr>
          </a:p>
          <a:p>
            <a:pPr eaLnBrk="1" hangingPunct="1">
              <a:spcBef>
                <a:spcPct val="0"/>
              </a:spcBef>
              <a:buFontTx/>
              <a:buNone/>
            </a:pPr>
            <a:r>
              <a:rPr lang="en-US" altLang="en-US" sz="1600" dirty="0">
                <a:solidFill>
                  <a:schemeClr val="accent6">
                    <a:lumMod val="50000"/>
                  </a:schemeClr>
                </a:solidFill>
                <a:sym typeface="Wingdings" pitchFamily="2" charset="2"/>
              </a:rPr>
              <a:t>The total charge induced by the electrons and the ions is </a:t>
            </a:r>
          </a:p>
          <a:p>
            <a:pPr eaLnBrk="1" hangingPunct="1">
              <a:spcBef>
                <a:spcPct val="0"/>
              </a:spcBef>
              <a:buFontTx/>
              <a:buNone/>
            </a:pPr>
            <a:endParaRPr lang="en-US" altLang="en-US" sz="1500" dirty="0">
              <a:solidFill>
                <a:schemeClr val="accent6">
                  <a:lumMod val="50000"/>
                </a:schemeClr>
              </a:solidFill>
              <a:sym typeface="Wingdings" pitchFamily="2" charset="2"/>
            </a:endParaRPr>
          </a:p>
          <a:p>
            <a:pPr eaLnBrk="1" hangingPunct="1">
              <a:spcBef>
                <a:spcPct val="0"/>
              </a:spcBef>
              <a:buFontTx/>
              <a:buNone/>
            </a:pPr>
            <a:endParaRPr lang="en-US" altLang="en-US" sz="1500" dirty="0">
              <a:solidFill>
                <a:schemeClr val="accent6">
                  <a:lumMod val="50000"/>
                </a:schemeClr>
              </a:solidFill>
              <a:sym typeface="Wingdings" pitchFamily="2" charset="2"/>
            </a:endParaRPr>
          </a:p>
          <a:p>
            <a:pPr eaLnBrk="1" hangingPunct="1">
              <a:spcBef>
                <a:spcPct val="0"/>
              </a:spcBef>
              <a:buFontTx/>
              <a:buNone/>
            </a:pPr>
            <a:endParaRPr lang="en-US" altLang="en-US" sz="1500" dirty="0">
              <a:solidFill>
                <a:schemeClr val="accent6">
                  <a:lumMod val="50000"/>
                </a:schemeClr>
              </a:solidFill>
              <a:sym typeface="Wingdings" pitchFamily="2" charset="2"/>
            </a:endParaRPr>
          </a:p>
          <a:p>
            <a:pPr eaLnBrk="1" hangingPunct="1">
              <a:spcBef>
                <a:spcPct val="0"/>
              </a:spcBef>
              <a:buFontTx/>
              <a:buNone/>
            </a:pPr>
            <a:endParaRPr lang="en-US" altLang="en-US" sz="1500" dirty="0">
              <a:solidFill>
                <a:schemeClr val="accent6">
                  <a:lumMod val="50000"/>
                </a:schemeClr>
              </a:solidFill>
              <a:sym typeface="Wingdings" pitchFamily="2" charset="2"/>
            </a:endParaRPr>
          </a:p>
          <a:p>
            <a:pPr eaLnBrk="1" hangingPunct="1">
              <a:spcBef>
                <a:spcPct val="0"/>
              </a:spcBef>
              <a:buFontTx/>
              <a:buNone/>
            </a:pPr>
            <a:endParaRPr lang="en-US" altLang="en-US" sz="1500" dirty="0">
              <a:solidFill>
                <a:srgbClr val="002060"/>
              </a:solidFill>
              <a:sym typeface="Wingdings" pitchFamily="2" charset="2"/>
            </a:endParaRPr>
          </a:p>
        </p:txBody>
      </p:sp>
      <p:pic>
        <p:nvPicPr>
          <p:cNvPr id="100" name="Picture 99">
            <a:extLst>
              <a:ext uri="{FF2B5EF4-FFF2-40B4-BE49-F238E27FC236}">
                <a16:creationId xmlns:a16="http://schemas.microsoft.com/office/drawing/2014/main" id="{E6C4C4C2-DD86-AD13-5AEC-0D3DB825AEF2}"/>
              </a:ext>
            </a:extLst>
          </p:cNvPr>
          <p:cNvPicPr>
            <a:picLocks noChangeAspect="1"/>
          </p:cNvPicPr>
          <p:nvPr/>
        </p:nvPicPr>
        <p:blipFill>
          <a:blip r:embed="rId3"/>
          <a:stretch>
            <a:fillRect/>
          </a:stretch>
        </p:blipFill>
        <p:spPr>
          <a:xfrm>
            <a:off x="2417799" y="1549451"/>
            <a:ext cx="3512820" cy="327660"/>
          </a:xfrm>
          <a:prstGeom prst="rect">
            <a:avLst/>
          </a:prstGeom>
        </p:spPr>
      </p:pic>
      <p:grpSp>
        <p:nvGrpSpPr>
          <p:cNvPr id="122" name="Group 121">
            <a:extLst>
              <a:ext uri="{FF2B5EF4-FFF2-40B4-BE49-F238E27FC236}">
                <a16:creationId xmlns:a16="http://schemas.microsoft.com/office/drawing/2014/main" id="{129A3631-7A55-D666-9CA8-35B89D6BA582}"/>
              </a:ext>
            </a:extLst>
          </p:cNvPr>
          <p:cNvGrpSpPr/>
          <p:nvPr/>
        </p:nvGrpSpPr>
        <p:grpSpPr>
          <a:xfrm>
            <a:off x="8023904" y="874889"/>
            <a:ext cx="3689684" cy="2023712"/>
            <a:chOff x="7359316" y="1143000"/>
            <a:chExt cx="3689684" cy="2023712"/>
          </a:xfrm>
        </p:grpSpPr>
        <p:grpSp>
          <p:nvGrpSpPr>
            <p:cNvPr id="85" name="Group 25">
              <a:extLst>
                <a:ext uri="{FF2B5EF4-FFF2-40B4-BE49-F238E27FC236}">
                  <a16:creationId xmlns:a16="http://schemas.microsoft.com/office/drawing/2014/main" id="{CAAB0615-04B5-F41D-DE67-9388E0D135AA}"/>
                </a:ext>
              </a:extLst>
            </p:cNvPr>
            <p:cNvGrpSpPr>
              <a:grpSpLocks/>
            </p:cNvGrpSpPr>
            <p:nvPr/>
          </p:nvGrpSpPr>
          <p:grpSpPr bwMode="auto">
            <a:xfrm>
              <a:off x="7924800" y="1143000"/>
              <a:ext cx="3124200" cy="1447800"/>
              <a:chOff x="3657600" y="3962400"/>
              <a:chExt cx="3124200" cy="1447800"/>
            </a:xfrm>
          </p:grpSpPr>
          <p:grpSp>
            <p:nvGrpSpPr>
              <p:cNvPr id="86" name="Group 21">
                <a:extLst>
                  <a:ext uri="{FF2B5EF4-FFF2-40B4-BE49-F238E27FC236}">
                    <a16:creationId xmlns:a16="http://schemas.microsoft.com/office/drawing/2014/main" id="{F8486DBE-1EA6-1BD4-17E1-5B1AFE0127B0}"/>
                  </a:ext>
                </a:extLst>
              </p:cNvPr>
              <p:cNvGrpSpPr>
                <a:grpSpLocks/>
              </p:cNvGrpSpPr>
              <p:nvPr/>
            </p:nvGrpSpPr>
            <p:grpSpPr bwMode="auto">
              <a:xfrm>
                <a:off x="3657600" y="3962400"/>
                <a:ext cx="3124200" cy="1447800"/>
                <a:chOff x="3505200" y="4191000"/>
                <a:chExt cx="2819400" cy="1447800"/>
              </a:xfrm>
            </p:grpSpPr>
            <p:sp>
              <p:nvSpPr>
                <p:cNvPr id="96" name="Rectangle 6">
                  <a:extLst>
                    <a:ext uri="{FF2B5EF4-FFF2-40B4-BE49-F238E27FC236}">
                      <a16:creationId xmlns:a16="http://schemas.microsoft.com/office/drawing/2014/main" id="{F8E2327E-B0CE-44AB-C9D2-8223A3A1DC3A}"/>
                    </a:ext>
                  </a:extLst>
                </p:cNvPr>
                <p:cNvSpPr>
                  <a:spLocks noChangeArrowheads="1"/>
                </p:cNvSpPr>
                <p:nvPr/>
              </p:nvSpPr>
              <p:spPr bwMode="auto">
                <a:xfrm>
                  <a:off x="3505200" y="4191000"/>
                  <a:ext cx="2819400" cy="1447800"/>
                </a:xfrm>
                <a:prstGeom prst="rect">
                  <a:avLst/>
                </a:prstGeom>
                <a:solidFill>
                  <a:srgbClr val="EEEEE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97" name="Line 7">
                  <a:extLst>
                    <a:ext uri="{FF2B5EF4-FFF2-40B4-BE49-F238E27FC236}">
                      <a16:creationId xmlns:a16="http://schemas.microsoft.com/office/drawing/2014/main" id="{02E58A9D-FC2C-A37B-4EEB-0C407855D2D9}"/>
                    </a:ext>
                  </a:extLst>
                </p:cNvPr>
                <p:cNvSpPr>
                  <a:spLocks noChangeShapeType="1"/>
                </p:cNvSpPr>
                <p:nvPr/>
              </p:nvSpPr>
              <p:spPr bwMode="auto">
                <a:xfrm>
                  <a:off x="3505200" y="4191000"/>
                  <a:ext cx="2819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98" name="Line 8">
                  <a:extLst>
                    <a:ext uri="{FF2B5EF4-FFF2-40B4-BE49-F238E27FC236}">
                      <a16:creationId xmlns:a16="http://schemas.microsoft.com/office/drawing/2014/main" id="{4A089A2C-9612-271F-A39B-E63CC58C8687}"/>
                    </a:ext>
                  </a:extLst>
                </p:cNvPr>
                <p:cNvSpPr>
                  <a:spLocks noChangeShapeType="1"/>
                </p:cNvSpPr>
                <p:nvPr/>
              </p:nvSpPr>
              <p:spPr bwMode="auto">
                <a:xfrm>
                  <a:off x="3505200" y="5638800"/>
                  <a:ext cx="28194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grpSp>
          <p:grpSp>
            <p:nvGrpSpPr>
              <p:cNvPr id="87" name="Group 38">
                <a:extLst>
                  <a:ext uri="{FF2B5EF4-FFF2-40B4-BE49-F238E27FC236}">
                    <a16:creationId xmlns:a16="http://schemas.microsoft.com/office/drawing/2014/main" id="{DCD6250D-3F10-E44E-1B94-5C101A5F744B}"/>
                  </a:ext>
                </a:extLst>
              </p:cNvPr>
              <p:cNvGrpSpPr>
                <a:grpSpLocks/>
              </p:cNvGrpSpPr>
              <p:nvPr/>
            </p:nvGrpSpPr>
            <p:grpSpPr bwMode="auto">
              <a:xfrm rot="10800000">
                <a:off x="4038600" y="4419600"/>
                <a:ext cx="730430" cy="621563"/>
                <a:chOff x="1370806" y="4724400"/>
                <a:chExt cx="611982" cy="457994"/>
              </a:xfrm>
            </p:grpSpPr>
            <p:cxnSp>
              <p:nvCxnSpPr>
                <p:cNvPr id="91" name="Straight Arrow Connector 90">
                  <a:extLst>
                    <a:ext uri="{FF2B5EF4-FFF2-40B4-BE49-F238E27FC236}">
                      <a16:creationId xmlns:a16="http://schemas.microsoft.com/office/drawing/2014/main" id="{AC5BBC6E-EC74-A92A-E0B4-29ED9205880D}"/>
                    </a:ext>
                  </a:extLst>
                </p:cNvPr>
                <p:cNvCxnSpPr/>
                <p:nvPr/>
              </p:nvCxnSpPr>
              <p:spPr>
                <a:xfrm rot="5400000">
                  <a:off x="1180180" y="4970592"/>
                  <a:ext cx="457367" cy="133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2" name="Straight Arrow Connector 91">
                  <a:extLst>
                    <a:ext uri="{FF2B5EF4-FFF2-40B4-BE49-F238E27FC236}">
                      <a16:creationId xmlns:a16="http://schemas.microsoft.com/office/drawing/2014/main" id="{55D6456E-AA58-DFD9-5547-B583E8163004}"/>
                    </a:ext>
                  </a:extLst>
                </p:cNvPr>
                <p:cNvCxnSpPr/>
                <p:nvPr/>
              </p:nvCxnSpPr>
              <p:spPr>
                <a:xfrm rot="5400000">
                  <a:off x="1333138" y="4969421"/>
                  <a:ext cx="457368" cy="133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3" name="Straight Arrow Connector 92">
                  <a:extLst>
                    <a:ext uri="{FF2B5EF4-FFF2-40B4-BE49-F238E27FC236}">
                      <a16:creationId xmlns:a16="http://schemas.microsoft.com/office/drawing/2014/main" id="{DC529762-4D22-81D0-E54B-2623903C613F}"/>
                    </a:ext>
                  </a:extLst>
                </p:cNvPr>
                <p:cNvCxnSpPr/>
                <p:nvPr/>
              </p:nvCxnSpPr>
              <p:spPr>
                <a:xfrm rot="5400000">
                  <a:off x="1486095" y="4969422"/>
                  <a:ext cx="457368" cy="133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4" name="Straight Arrow Connector 93">
                  <a:extLst>
                    <a:ext uri="{FF2B5EF4-FFF2-40B4-BE49-F238E27FC236}">
                      <a16:creationId xmlns:a16="http://schemas.microsoft.com/office/drawing/2014/main" id="{40E934A8-3FE8-C751-EFDC-B62168E8798B}"/>
                    </a:ext>
                  </a:extLst>
                </p:cNvPr>
                <p:cNvCxnSpPr/>
                <p:nvPr/>
              </p:nvCxnSpPr>
              <p:spPr>
                <a:xfrm rot="5400000">
                  <a:off x="1637723" y="4969422"/>
                  <a:ext cx="457368" cy="133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5" name="Straight Arrow Connector 94">
                  <a:extLst>
                    <a:ext uri="{FF2B5EF4-FFF2-40B4-BE49-F238E27FC236}">
                      <a16:creationId xmlns:a16="http://schemas.microsoft.com/office/drawing/2014/main" id="{6A45E4FE-4C7B-8389-BB1B-073F11813733}"/>
                    </a:ext>
                  </a:extLst>
                </p:cNvPr>
                <p:cNvCxnSpPr/>
                <p:nvPr/>
              </p:nvCxnSpPr>
              <p:spPr>
                <a:xfrm rot="5400000">
                  <a:off x="1790681" y="4969421"/>
                  <a:ext cx="457368" cy="133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pSp>
          <p:pic>
            <p:nvPicPr>
              <p:cNvPr id="88" name="Picture 7">
                <a:extLst>
                  <a:ext uri="{FF2B5EF4-FFF2-40B4-BE49-F238E27FC236}">
                    <a16:creationId xmlns:a16="http://schemas.microsoft.com/office/drawing/2014/main" id="{36FF22D7-370B-2668-8D60-08AE783DD6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1211" y="4267200"/>
                <a:ext cx="401389" cy="924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TextBox 18">
                <a:extLst>
                  <a:ext uri="{FF2B5EF4-FFF2-40B4-BE49-F238E27FC236}">
                    <a16:creationId xmlns:a16="http://schemas.microsoft.com/office/drawing/2014/main" id="{8A5425A7-6283-BD3C-7F93-224D81D19E0D}"/>
                  </a:ext>
                </a:extLst>
              </p:cNvPr>
              <p:cNvSpPr txBox="1">
                <a:spLocks noChangeArrowheads="1"/>
              </p:cNvSpPr>
              <p:nvPr/>
            </p:nvSpPr>
            <p:spPr bwMode="auto">
              <a:xfrm>
                <a:off x="3657600" y="4648200"/>
                <a:ext cx="3385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t>E</a:t>
                </a:r>
              </a:p>
            </p:txBody>
          </p:sp>
          <p:sp>
            <p:nvSpPr>
              <p:cNvPr id="90" name="TextBox 19">
                <a:extLst>
                  <a:ext uri="{FF2B5EF4-FFF2-40B4-BE49-F238E27FC236}">
                    <a16:creationId xmlns:a16="http://schemas.microsoft.com/office/drawing/2014/main" id="{53197282-A691-3899-44AF-9582A1576C7E}"/>
                  </a:ext>
                </a:extLst>
              </p:cNvPr>
              <p:cNvSpPr txBox="1">
                <a:spLocks noChangeArrowheads="1"/>
              </p:cNvSpPr>
              <p:nvPr/>
            </p:nvSpPr>
            <p:spPr bwMode="auto">
              <a:xfrm>
                <a:off x="5545564" y="4365171"/>
                <a:ext cx="123623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b="1">
                    <a:solidFill>
                      <a:srgbClr val="FF0000"/>
                    </a:solidFill>
                  </a:rPr>
                  <a:t>Ions</a:t>
                </a:r>
              </a:p>
              <a:p>
                <a:pPr eaLnBrk="1" hangingPunct="1">
                  <a:spcBef>
                    <a:spcPct val="0"/>
                  </a:spcBef>
                  <a:buFontTx/>
                  <a:buNone/>
                </a:pPr>
                <a:endParaRPr lang="en-US" altLang="en-US" sz="1800" b="1">
                  <a:solidFill>
                    <a:srgbClr val="FF0000"/>
                  </a:solidFill>
                </a:endParaRPr>
              </a:p>
              <a:p>
                <a:pPr eaLnBrk="1" hangingPunct="1">
                  <a:spcBef>
                    <a:spcPct val="0"/>
                  </a:spcBef>
                  <a:buFontTx/>
                  <a:buNone/>
                </a:pPr>
                <a:r>
                  <a:rPr lang="en-US" altLang="en-US" sz="1800" b="1">
                    <a:solidFill>
                      <a:srgbClr val="00269E"/>
                    </a:solidFill>
                  </a:rPr>
                  <a:t>Electrons</a:t>
                </a:r>
              </a:p>
            </p:txBody>
          </p:sp>
        </p:grpSp>
        <p:sp>
          <p:nvSpPr>
            <p:cNvPr id="101" name="Line 70">
              <a:extLst>
                <a:ext uri="{FF2B5EF4-FFF2-40B4-BE49-F238E27FC236}">
                  <a16:creationId xmlns:a16="http://schemas.microsoft.com/office/drawing/2014/main" id="{BDE5109E-5026-377A-CEA3-A92A58ABF8D4}"/>
                </a:ext>
              </a:extLst>
            </p:cNvPr>
            <p:cNvSpPr>
              <a:spLocks noChangeShapeType="1"/>
            </p:cNvSpPr>
            <p:nvPr/>
          </p:nvSpPr>
          <p:spPr bwMode="auto">
            <a:xfrm>
              <a:off x="7664116" y="1185512"/>
              <a:ext cx="0" cy="838200"/>
            </a:xfrm>
            <a:prstGeom prst="line">
              <a:avLst/>
            </a:prstGeom>
            <a:noFill/>
            <a:ln w="25400">
              <a:solidFill>
                <a:schemeClr val="accent5">
                  <a:lumMod val="25000"/>
                </a:schemeClr>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dirty="0">
                <a:solidFill>
                  <a:prstClr val="black"/>
                </a:solidFill>
              </a:endParaRPr>
            </a:p>
          </p:txBody>
        </p:sp>
        <p:sp>
          <p:nvSpPr>
            <p:cNvPr id="102" name="TextBox 101">
              <a:extLst>
                <a:ext uri="{FF2B5EF4-FFF2-40B4-BE49-F238E27FC236}">
                  <a16:creationId xmlns:a16="http://schemas.microsoft.com/office/drawing/2014/main" id="{1A52075B-3741-D7B2-9185-704A7CDFBE2F}"/>
                </a:ext>
              </a:extLst>
            </p:cNvPr>
            <p:cNvSpPr txBox="1"/>
            <p:nvPr/>
          </p:nvSpPr>
          <p:spPr>
            <a:xfrm>
              <a:off x="7359316" y="1414112"/>
              <a:ext cx="280846" cy="323165"/>
            </a:xfrm>
            <a:prstGeom prst="rect">
              <a:avLst/>
            </a:prstGeom>
            <a:noFill/>
          </p:spPr>
          <p:txBody>
            <a:bodyPr wrap="none" rtlCol="0">
              <a:spAutoFit/>
            </a:bodyPr>
            <a:lstStyle/>
            <a:p>
              <a:r>
                <a:rPr lang="en-GB" sz="1500" dirty="0">
                  <a:solidFill>
                    <a:schemeClr val="accent4"/>
                  </a:solidFill>
                </a:rPr>
                <a:t>x</a:t>
              </a:r>
            </a:p>
          </p:txBody>
        </p:sp>
        <p:grpSp>
          <p:nvGrpSpPr>
            <p:cNvPr id="103" name="Group 102">
              <a:extLst>
                <a:ext uri="{FF2B5EF4-FFF2-40B4-BE49-F238E27FC236}">
                  <a16:creationId xmlns:a16="http://schemas.microsoft.com/office/drawing/2014/main" id="{4E4EC4B0-8032-EC8B-DCD0-B418297694B7}"/>
                </a:ext>
              </a:extLst>
            </p:cNvPr>
            <p:cNvGrpSpPr/>
            <p:nvPr/>
          </p:nvGrpSpPr>
          <p:grpSpPr>
            <a:xfrm>
              <a:off x="9111916" y="2633312"/>
              <a:ext cx="304800" cy="533400"/>
              <a:chOff x="3276600" y="4800600"/>
              <a:chExt cx="304800" cy="914400"/>
            </a:xfrm>
          </p:grpSpPr>
          <p:sp>
            <p:nvSpPr>
              <p:cNvPr id="104" name="Line 29">
                <a:extLst>
                  <a:ext uri="{FF2B5EF4-FFF2-40B4-BE49-F238E27FC236}">
                    <a16:creationId xmlns:a16="http://schemas.microsoft.com/office/drawing/2014/main" id="{46FF857D-5D86-8E88-7EEF-620134068C6F}"/>
                  </a:ext>
                </a:extLst>
              </p:cNvPr>
              <p:cNvSpPr>
                <a:spLocks noChangeShapeType="1"/>
              </p:cNvSpPr>
              <p:nvPr/>
            </p:nvSpPr>
            <p:spPr bwMode="auto">
              <a:xfrm>
                <a:off x="3276600" y="5562600"/>
                <a:ext cx="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105" name="Line 30">
                <a:extLst>
                  <a:ext uri="{FF2B5EF4-FFF2-40B4-BE49-F238E27FC236}">
                    <a16:creationId xmlns:a16="http://schemas.microsoft.com/office/drawing/2014/main" id="{96E72750-8090-AC0E-85E2-CC3FDED467EF}"/>
                  </a:ext>
                </a:extLst>
              </p:cNvPr>
              <p:cNvSpPr>
                <a:spLocks noChangeShapeType="1"/>
              </p:cNvSpPr>
              <p:nvPr/>
            </p:nvSpPr>
            <p:spPr bwMode="auto">
              <a:xfrm>
                <a:off x="3429000" y="48006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106" name="Line 31">
                <a:extLst>
                  <a:ext uri="{FF2B5EF4-FFF2-40B4-BE49-F238E27FC236}">
                    <a16:creationId xmlns:a16="http://schemas.microsoft.com/office/drawing/2014/main" id="{C39CE5AD-2672-0A98-5B4A-9860BFA6D9F4}"/>
                  </a:ext>
                </a:extLst>
              </p:cNvPr>
              <p:cNvSpPr>
                <a:spLocks noChangeShapeType="1"/>
              </p:cNvSpPr>
              <p:nvPr/>
            </p:nvSpPr>
            <p:spPr bwMode="auto">
              <a:xfrm>
                <a:off x="3276600" y="55626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107" name="Line 32">
                <a:extLst>
                  <a:ext uri="{FF2B5EF4-FFF2-40B4-BE49-F238E27FC236}">
                    <a16:creationId xmlns:a16="http://schemas.microsoft.com/office/drawing/2014/main" id="{2A489FB1-4323-2AEF-7A73-7551B0DB906A}"/>
                  </a:ext>
                </a:extLst>
              </p:cNvPr>
              <p:cNvSpPr>
                <a:spLocks noChangeShapeType="1"/>
              </p:cNvSpPr>
              <p:nvPr/>
            </p:nvSpPr>
            <p:spPr bwMode="auto">
              <a:xfrm>
                <a:off x="3352800" y="5638800"/>
                <a:ext cx="152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sp>
            <p:nvSpPr>
              <p:cNvPr id="108" name="Line 33">
                <a:extLst>
                  <a:ext uri="{FF2B5EF4-FFF2-40B4-BE49-F238E27FC236}">
                    <a16:creationId xmlns:a16="http://schemas.microsoft.com/office/drawing/2014/main" id="{16A19A96-EBA9-20E5-189D-A30C5066194D}"/>
                  </a:ext>
                </a:extLst>
              </p:cNvPr>
              <p:cNvSpPr>
                <a:spLocks noChangeShapeType="1"/>
              </p:cNvSpPr>
              <p:nvPr/>
            </p:nvSpPr>
            <p:spPr bwMode="auto">
              <a:xfrm>
                <a:off x="3429000" y="5715000"/>
                <a:ext cx="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grpSp>
        <p:sp>
          <p:nvSpPr>
            <p:cNvPr id="109" name="Text Box 73">
              <a:extLst>
                <a:ext uri="{FF2B5EF4-FFF2-40B4-BE49-F238E27FC236}">
                  <a16:creationId xmlns:a16="http://schemas.microsoft.com/office/drawing/2014/main" id="{B2475101-96BE-0258-8465-4F1C4BBA6ED4}"/>
                </a:ext>
              </a:extLst>
            </p:cNvPr>
            <p:cNvSpPr txBox="1">
              <a:spLocks noChangeArrowheads="1"/>
            </p:cNvSpPr>
            <p:nvPr/>
          </p:nvSpPr>
          <p:spPr bwMode="auto">
            <a:xfrm>
              <a:off x="9492916" y="2709512"/>
              <a:ext cx="838200" cy="34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90000"/>
                </a:lnSpc>
                <a:spcBef>
                  <a:spcPct val="30000"/>
                </a:spcBef>
                <a:buClr>
                  <a:srgbClr val="008000"/>
                </a:buClr>
                <a:buSzPct val="70000"/>
                <a:buFont typeface="Wingdings" charset="2"/>
                <a:buNone/>
              </a:pPr>
              <a:r>
                <a:rPr lang="en-US" altLang="en-US" b="1" dirty="0">
                  <a:solidFill>
                    <a:prstClr val="black"/>
                  </a:solidFill>
                </a:rPr>
                <a:t>I</a:t>
              </a:r>
              <a:r>
                <a:rPr lang="en-US" altLang="en-US" b="1" baseline="-25000" dirty="0">
                  <a:solidFill>
                    <a:prstClr val="black"/>
                  </a:solidFill>
                </a:rPr>
                <a:t>1</a:t>
              </a:r>
              <a:r>
                <a:rPr lang="en-US" altLang="en-US" b="1" baseline="30000" dirty="0">
                  <a:solidFill>
                    <a:prstClr val="black"/>
                  </a:solidFill>
                </a:rPr>
                <a:t>ind</a:t>
              </a:r>
              <a:r>
                <a:rPr lang="en-US" altLang="en-US" b="1" dirty="0">
                  <a:solidFill>
                    <a:prstClr val="black"/>
                  </a:solidFill>
                </a:rPr>
                <a:t>(t)</a:t>
              </a:r>
            </a:p>
          </p:txBody>
        </p:sp>
        <p:sp>
          <p:nvSpPr>
            <p:cNvPr id="110" name="Line 70">
              <a:extLst>
                <a:ext uri="{FF2B5EF4-FFF2-40B4-BE49-F238E27FC236}">
                  <a16:creationId xmlns:a16="http://schemas.microsoft.com/office/drawing/2014/main" id="{AA9C91CA-0ABB-EFF3-40CA-89F22940998D}"/>
                </a:ext>
              </a:extLst>
            </p:cNvPr>
            <p:cNvSpPr>
              <a:spLocks noChangeShapeType="1"/>
            </p:cNvSpPr>
            <p:nvPr/>
          </p:nvSpPr>
          <p:spPr bwMode="auto">
            <a:xfrm>
              <a:off x="9492916" y="2709512"/>
              <a:ext cx="0" cy="381000"/>
            </a:xfrm>
            <a:prstGeom prst="line">
              <a:avLst/>
            </a:prstGeom>
            <a:noFill/>
            <a:ln w="25400">
              <a:solidFill>
                <a:srgbClr val="009900"/>
              </a:solidFill>
              <a:round/>
              <a:headEnd/>
              <a:tailEnd type="triangle" w="med" len="med"/>
            </a:ln>
            <a:extLst>
              <a:ext uri="{909E8E84-426E-40DD-AFC4-6F175D3DCCD1}">
                <a14:hiddenFill xmlns:a14="http://schemas.microsoft.com/office/drawing/2010/main">
                  <a:noFill/>
                </a14:hiddenFill>
              </a:ext>
            </a:extLst>
          </p:spPr>
          <p:txBody>
            <a:bodyPr lIns="92075" tIns="46038" rIns="92075" bIns="46038"/>
            <a:lstStyle/>
            <a:p>
              <a:pPr eaLnBrk="1" hangingPunct="1"/>
              <a:endParaRPr lang="en-GB">
                <a:solidFill>
                  <a:prstClr val="black"/>
                </a:solidFill>
              </a:endParaRPr>
            </a:p>
          </p:txBody>
        </p:sp>
      </p:grpSp>
      <p:grpSp>
        <p:nvGrpSpPr>
          <p:cNvPr id="123" name="Group 122">
            <a:extLst>
              <a:ext uri="{FF2B5EF4-FFF2-40B4-BE49-F238E27FC236}">
                <a16:creationId xmlns:a16="http://schemas.microsoft.com/office/drawing/2014/main" id="{82EB6B28-8EB6-C5C1-6B7D-B73A04640E00}"/>
              </a:ext>
            </a:extLst>
          </p:cNvPr>
          <p:cNvGrpSpPr/>
          <p:nvPr/>
        </p:nvGrpSpPr>
        <p:grpSpPr>
          <a:xfrm>
            <a:off x="8304750" y="3920728"/>
            <a:ext cx="3759313" cy="2327659"/>
            <a:chOff x="9235349" y="4192931"/>
            <a:chExt cx="2828713" cy="1750600"/>
          </a:xfrm>
        </p:grpSpPr>
        <p:pic>
          <p:nvPicPr>
            <p:cNvPr id="111" name="Picture 110">
              <a:extLst>
                <a:ext uri="{FF2B5EF4-FFF2-40B4-BE49-F238E27FC236}">
                  <a16:creationId xmlns:a16="http://schemas.microsoft.com/office/drawing/2014/main" id="{0EC1F178-4142-FF26-B4C5-07E7A6794138}"/>
                </a:ext>
              </a:extLst>
            </p:cNvPr>
            <p:cNvPicPr>
              <a:picLocks noChangeAspect="1"/>
            </p:cNvPicPr>
            <p:nvPr/>
          </p:nvPicPr>
          <p:blipFill>
            <a:blip r:embed="rId5"/>
            <a:stretch>
              <a:fillRect/>
            </a:stretch>
          </p:blipFill>
          <p:spPr>
            <a:xfrm>
              <a:off x="9235349" y="4192931"/>
              <a:ext cx="2828713" cy="1750600"/>
            </a:xfrm>
            <a:prstGeom prst="rect">
              <a:avLst/>
            </a:prstGeom>
          </p:spPr>
        </p:pic>
        <p:sp>
          <p:nvSpPr>
            <p:cNvPr id="112" name="Rectangle 111">
              <a:extLst>
                <a:ext uri="{FF2B5EF4-FFF2-40B4-BE49-F238E27FC236}">
                  <a16:creationId xmlns:a16="http://schemas.microsoft.com/office/drawing/2014/main" id="{542D2A2E-46A4-854F-9FAA-BAD1D6342DD3}"/>
                </a:ext>
              </a:extLst>
            </p:cNvPr>
            <p:cNvSpPr/>
            <p:nvPr/>
          </p:nvSpPr>
          <p:spPr>
            <a:xfrm>
              <a:off x="9654601" y="4736634"/>
              <a:ext cx="909352" cy="323165"/>
            </a:xfrm>
            <a:prstGeom prst="rect">
              <a:avLst/>
            </a:prstGeom>
          </p:spPr>
          <p:txBody>
            <a:bodyPr wrap="none">
              <a:spAutoFit/>
            </a:bodyPr>
            <a:lstStyle/>
            <a:p>
              <a:r>
                <a:rPr lang="en-US" altLang="en-US" sz="1500" dirty="0">
                  <a:solidFill>
                    <a:srgbClr val="0432FF"/>
                  </a:solidFill>
                </a:rPr>
                <a:t>electrons</a:t>
              </a:r>
              <a:endParaRPr lang="en-GB" sz="1500" dirty="0">
                <a:solidFill>
                  <a:srgbClr val="0432FF"/>
                </a:solidFill>
              </a:endParaRPr>
            </a:p>
          </p:txBody>
        </p:sp>
        <p:sp>
          <p:nvSpPr>
            <p:cNvPr id="113" name="Rectangle 112">
              <a:extLst>
                <a:ext uri="{FF2B5EF4-FFF2-40B4-BE49-F238E27FC236}">
                  <a16:creationId xmlns:a16="http://schemas.microsoft.com/office/drawing/2014/main" id="{A7F603C5-F4A2-D7FA-5376-53DE37000606}"/>
                </a:ext>
              </a:extLst>
            </p:cNvPr>
            <p:cNvSpPr/>
            <p:nvPr/>
          </p:nvSpPr>
          <p:spPr>
            <a:xfrm>
              <a:off x="10957501" y="5403321"/>
              <a:ext cx="548548" cy="323165"/>
            </a:xfrm>
            <a:prstGeom prst="rect">
              <a:avLst/>
            </a:prstGeom>
          </p:spPr>
          <p:txBody>
            <a:bodyPr wrap="none">
              <a:spAutoFit/>
            </a:bodyPr>
            <a:lstStyle/>
            <a:p>
              <a:r>
                <a:rPr lang="en-US" altLang="en-US" sz="1500" dirty="0">
                  <a:solidFill>
                    <a:srgbClr val="FF0000"/>
                  </a:solidFill>
                </a:rPr>
                <a:t>Ions</a:t>
              </a:r>
              <a:endParaRPr lang="en-GB" sz="1500" dirty="0">
                <a:solidFill>
                  <a:srgbClr val="FF0000"/>
                </a:solidFill>
              </a:endParaRPr>
            </a:p>
          </p:txBody>
        </p:sp>
      </p:grpSp>
      <p:sp>
        <p:nvSpPr>
          <p:cNvPr id="114" name="TextBox 113">
            <a:extLst>
              <a:ext uri="{FF2B5EF4-FFF2-40B4-BE49-F238E27FC236}">
                <a16:creationId xmlns:a16="http://schemas.microsoft.com/office/drawing/2014/main" id="{6DCC6873-C661-1D35-7153-2FCEAF89C127}"/>
              </a:ext>
            </a:extLst>
          </p:cNvPr>
          <p:cNvSpPr txBox="1"/>
          <p:nvPr/>
        </p:nvSpPr>
        <p:spPr>
          <a:xfrm>
            <a:off x="9601200" y="3505200"/>
            <a:ext cx="1505540" cy="553998"/>
          </a:xfrm>
          <a:prstGeom prst="rect">
            <a:avLst/>
          </a:prstGeom>
          <a:noFill/>
        </p:spPr>
        <p:txBody>
          <a:bodyPr wrap="none" rtlCol="0">
            <a:spAutoFit/>
          </a:bodyPr>
          <a:lstStyle/>
          <a:p>
            <a:r>
              <a:rPr lang="en-GB" sz="1500" dirty="0">
                <a:solidFill>
                  <a:schemeClr val="accent5">
                    <a:lumMod val="25000"/>
                  </a:schemeClr>
                </a:solidFill>
              </a:rPr>
              <a:t>Gain 10</a:t>
            </a:r>
            <a:r>
              <a:rPr lang="en-GB" sz="1500" baseline="30000" dirty="0">
                <a:solidFill>
                  <a:schemeClr val="accent5">
                    <a:lumMod val="25000"/>
                  </a:schemeClr>
                </a:solidFill>
              </a:rPr>
              <a:t>3</a:t>
            </a:r>
            <a:r>
              <a:rPr lang="en-GB" sz="1500" dirty="0">
                <a:solidFill>
                  <a:schemeClr val="accent5">
                    <a:lumMod val="25000"/>
                  </a:schemeClr>
                </a:solidFill>
              </a:rPr>
              <a:t>: </a:t>
            </a:r>
            <a:r>
              <a:rPr lang="en-GB" sz="1500" dirty="0">
                <a:solidFill>
                  <a:schemeClr val="accent5">
                    <a:lumMod val="25000"/>
                  </a:schemeClr>
                </a:solidFill>
                <a:latin typeface="Symbol" pitchFamily="2" charset="2"/>
              </a:rPr>
              <a:t>a</a:t>
            </a:r>
            <a:r>
              <a:rPr lang="en-GB" sz="1500" dirty="0">
                <a:solidFill>
                  <a:schemeClr val="accent5">
                    <a:lumMod val="25000"/>
                  </a:schemeClr>
                </a:solidFill>
              </a:rPr>
              <a:t>d=7</a:t>
            </a:r>
          </a:p>
          <a:p>
            <a:r>
              <a:rPr lang="en-GB" sz="1500" dirty="0">
                <a:solidFill>
                  <a:schemeClr val="accent5">
                    <a:lumMod val="25000"/>
                  </a:schemeClr>
                </a:solidFill>
              </a:rPr>
              <a:t>Gain 10</a:t>
            </a:r>
            <a:r>
              <a:rPr lang="en-GB" sz="1500" baseline="30000" dirty="0">
                <a:solidFill>
                  <a:schemeClr val="accent5">
                    <a:lumMod val="25000"/>
                  </a:schemeClr>
                </a:solidFill>
              </a:rPr>
              <a:t>4</a:t>
            </a:r>
            <a:r>
              <a:rPr lang="en-GB" sz="1500" dirty="0">
                <a:solidFill>
                  <a:schemeClr val="accent5">
                    <a:lumMod val="25000"/>
                  </a:schemeClr>
                </a:solidFill>
              </a:rPr>
              <a:t>: </a:t>
            </a:r>
            <a:r>
              <a:rPr lang="en-GB" sz="1500" dirty="0">
                <a:solidFill>
                  <a:schemeClr val="accent5">
                    <a:lumMod val="25000"/>
                  </a:schemeClr>
                </a:solidFill>
                <a:latin typeface="Symbol" pitchFamily="2" charset="2"/>
              </a:rPr>
              <a:t>a</a:t>
            </a:r>
            <a:r>
              <a:rPr lang="en-GB" sz="1500" dirty="0">
                <a:solidFill>
                  <a:schemeClr val="accent5">
                    <a:lumMod val="25000"/>
                  </a:schemeClr>
                </a:solidFill>
              </a:rPr>
              <a:t>d=9.2</a:t>
            </a:r>
          </a:p>
        </p:txBody>
      </p:sp>
      <p:pic>
        <p:nvPicPr>
          <p:cNvPr id="115" name="Picture 114">
            <a:extLst>
              <a:ext uri="{FF2B5EF4-FFF2-40B4-BE49-F238E27FC236}">
                <a16:creationId xmlns:a16="http://schemas.microsoft.com/office/drawing/2014/main" id="{F942CD87-91D9-070A-47DD-AA57EC5960DB}"/>
              </a:ext>
            </a:extLst>
          </p:cNvPr>
          <p:cNvPicPr>
            <a:picLocks noChangeAspect="1"/>
          </p:cNvPicPr>
          <p:nvPr/>
        </p:nvPicPr>
        <p:blipFill>
          <a:blip r:embed="rId6"/>
          <a:stretch>
            <a:fillRect/>
          </a:stretch>
        </p:blipFill>
        <p:spPr>
          <a:xfrm>
            <a:off x="620147" y="5730240"/>
            <a:ext cx="5783580" cy="518160"/>
          </a:xfrm>
          <a:prstGeom prst="rect">
            <a:avLst/>
          </a:prstGeom>
        </p:spPr>
      </p:pic>
      <p:pic>
        <p:nvPicPr>
          <p:cNvPr id="116" name="Picture 115">
            <a:extLst>
              <a:ext uri="{FF2B5EF4-FFF2-40B4-BE49-F238E27FC236}">
                <a16:creationId xmlns:a16="http://schemas.microsoft.com/office/drawing/2014/main" id="{9DCB0911-3355-FC3F-B56A-1C1CA44F32F1}"/>
              </a:ext>
            </a:extLst>
          </p:cNvPr>
          <p:cNvPicPr>
            <a:picLocks noChangeAspect="1"/>
          </p:cNvPicPr>
          <p:nvPr/>
        </p:nvPicPr>
        <p:blipFill>
          <a:blip r:embed="rId7"/>
          <a:stretch>
            <a:fillRect/>
          </a:stretch>
        </p:blipFill>
        <p:spPr>
          <a:xfrm>
            <a:off x="2418973" y="2192768"/>
            <a:ext cx="1996440" cy="441960"/>
          </a:xfrm>
          <a:prstGeom prst="rect">
            <a:avLst/>
          </a:prstGeom>
        </p:spPr>
      </p:pic>
      <p:pic>
        <p:nvPicPr>
          <p:cNvPr id="117" name="Picture 116">
            <a:extLst>
              <a:ext uri="{FF2B5EF4-FFF2-40B4-BE49-F238E27FC236}">
                <a16:creationId xmlns:a16="http://schemas.microsoft.com/office/drawing/2014/main" id="{7F2E58CF-B709-A802-13AA-97EF996EEB09}"/>
              </a:ext>
            </a:extLst>
          </p:cNvPr>
          <p:cNvPicPr>
            <a:picLocks noChangeAspect="1"/>
          </p:cNvPicPr>
          <p:nvPr/>
        </p:nvPicPr>
        <p:blipFill>
          <a:blip r:embed="rId8"/>
          <a:stretch>
            <a:fillRect/>
          </a:stretch>
        </p:blipFill>
        <p:spPr>
          <a:xfrm>
            <a:off x="620147" y="3197721"/>
            <a:ext cx="7383780" cy="411480"/>
          </a:xfrm>
          <a:prstGeom prst="rect">
            <a:avLst/>
          </a:prstGeom>
        </p:spPr>
      </p:pic>
      <p:pic>
        <p:nvPicPr>
          <p:cNvPr id="118" name="Picture 117">
            <a:extLst>
              <a:ext uri="{FF2B5EF4-FFF2-40B4-BE49-F238E27FC236}">
                <a16:creationId xmlns:a16="http://schemas.microsoft.com/office/drawing/2014/main" id="{8BF9BB4C-FAAA-5D36-E171-4294A1562F95}"/>
              </a:ext>
            </a:extLst>
          </p:cNvPr>
          <p:cNvPicPr>
            <a:picLocks noChangeAspect="1"/>
          </p:cNvPicPr>
          <p:nvPr/>
        </p:nvPicPr>
        <p:blipFill>
          <a:blip r:embed="rId9"/>
          <a:stretch>
            <a:fillRect/>
          </a:stretch>
        </p:blipFill>
        <p:spPr>
          <a:xfrm>
            <a:off x="620147" y="3528060"/>
            <a:ext cx="8923020" cy="510540"/>
          </a:xfrm>
          <a:prstGeom prst="rect">
            <a:avLst/>
          </a:prstGeom>
        </p:spPr>
      </p:pic>
      <p:pic>
        <p:nvPicPr>
          <p:cNvPr id="119" name="Picture 118">
            <a:extLst>
              <a:ext uri="{FF2B5EF4-FFF2-40B4-BE49-F238E27FC236}">
                <a16:creationId xmlns:a16="http://schemas.microsoft.com/office/drawing/2014/main" id="{6FF889D9-6F40-E95F-AC00-2718C861734A}"/>
              </a:ext>
            </a:extLst>
          </p:cNvPr>
          <p:cNvPicPr>
            <a:picLocks noChangeAspect="1"/>
          </p:cNvPicPr>
          <p:nvPr/>
        </p:nvPicPr>
        <p:blipFill>
          <a:blip r:embed="rId10"/>
          <a:stretch>
            <a:fillRect/>
          </a:stretch>
        </p:blipFill>
        <p:spPr>
          <a:xfrm>
            <a:off x="620147" y="4433201"/>
            <a:ext cx="3284220" cy="541020"/>
          </a:xfrm>
          <a:prstGeom prst="rect">
            <a:avLst/>
          </a:prstGeom>
        </p:spPr>
      </p:pic>
      <p:pic>
        <p:nvPicPr>
          <p:cNvPr id="120" name="Picture 119">
            <a:extLst>
              <a:ext uri="{FF2B5EF4-FFF2-40B4-BE49-F238E27FC236}">
                <a16:creationId xmlns:a16="http://schemas.microsoft.com/office/drawing/2014/main" id="{9D4F842A-8291-14B2-AE57-A4586F90BD59}"/>
              </a:ext>
            </a:extLst>
          </p:cNvPr>
          <p:cNvPicPr>
            <a:picLocks noChangeAspect="1"/>
          </p:cNvPicPr>
          <p:nvPr/>
        </p:nvPicPr>
        <p:blipFill>
          <a:blip r:embed="rId11"/>
          <a:stretch>
            <a:fillRect/>
          </a:stretch>
        </p:blipFill>
        <p:spPr>
          <a:xfrm>
            <a:off x="620147" y="5042024"/>
            <a:ext cx="3939540" cy="541020"/>
          </a:xfrm>
          <a:prstGeom prst="rect">
            <a:avLst/>
          </a:prstGeom>
        </p:spPr>
      </p:pic>
      <p:pic>
        <p:nvPicPr>
          <p:cNvPr id="121" name="Picture 120">
            <a:extLst>
              <a:ext uri="{FF2B5EF4-FFF2-40B4-BE49-F238E27FC236}">
                <a16:creationId xmlns:a16="http://schemas.microsoft.com/office/drawing/2014/main" id="{6B725D4F-914C-A411-4970-DCC225E66EA1}"/>
              </a:ext>
            </a:extLst>
          </p:cNvPr>
          <p:cNvPicPr>
            <a:picLocks noChangeAspect="1"/>
          </p:cNvPicPr>
          <p:nvPr/>
        </p:nvPicPr>
        <p:blipFill>
          <a:blip r:embed="rId12"/>
          <a:stretch>
            <a:fillRect/>
          </a:stretch>
        </p:blipFill>
        <p:spPr>
          <a:xfrm>
            <a:off x="4909539" y="4789476"/>
            <a:ext cx="2042160" cy="304800"/>
          </a:xfrm>
          <a:prstGeom prst="rect">
            <a:avLst/>
          </a:prstGeom>
        </p:spPr>
      </p:pic>
    </p:spTree>
    <p:extLst>
      <p:ext uri="{BB962C8B-B14F-4D97-AF65-F5344CB8AC3E}">
        <p14:creationId xmlns:p14="http://schemas.microsoft.com/office/powerpoint/2010/main" val="1100359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23</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11433734" cy="787451"/>
          </a:xfrm>
        </p:spPr>
        <p:txBody>
          <a:bodyPr/>
          <a:lstStyle/>
          <a:p>
            <a:r>
              <a:rPr lang="en-US" dirty="0"/>
              <a:t>Why planar detector perform so well in timing ?</a:t>
            </a:r>
          </a:p>
        </p:txBody>
      </p:sp>
      <p:sp>
        <p:nvSpPr>
          <p:cNvPr id="7" name="CasellaDiTesto 9">
            <a:extLst>
              <a:ext uri="{FF2B5EF4-FFF2-40B4-BE49-F238E27FC236}">
                <a16:creationId xmlns:a16="http://schemas.microsoft.com/office/drawing/2014/main" id="{F175BA65-B915-CFE2-BEE5-A8A8D8BCBBCF}"/>
              </a:ext>
            </a:extLst>
          </p:cNvPr>
          <p:cNvSpPr txBox="1"/>
          <p:nvPr/>
        </p:nvSpPr>
        <p:spPr>
          <a:xfrm>
            <a:off x="323527" y="990600"/>
            <a:ext cx="11433733" cy="1015663"/>
          </a:xfrm>
          <a:prstGeom prst="rect">
            <a:avLst/>
          </a:prstGeom>
          <a:noFill/>
        </p:spPr>
        <p:txBody>
          <a:bodyPr wrap="square" rtlCol="0">
            <a:spAutoFit/>
          </a:bodyPr>
          <a:lstStyle/>
          <a:p>
            <a:r>
              <a:rPr lang="en-GB" sz="2000" dirty="0">
                <a:solidFill>
                  <a:srgbClr val="00329E"/>
                </a:solidFill>
              </a:rPr>
              <a:t>Given the fact that the electric field is uniform in the gas gap of a planar gaseous detector (at least at low rate), </a:t>
            </a:r>
            <a:r>
              <a:rPr lang="en-GB" sz="2000" b="1" dirty="0">
                <a:solidFill>
                  <a:srgbClr val="FF0000"/>
                </a:solidFill>
              </a:rPr>
              <a:t>semi-analytical description of its behaviour </a:t>
            </a:r>
            <a:r>
              <a:rPr lang="en-GB" sz="2000" dirty="0">
                <a:solidFill>
                  <a:srgbClr val="00329E"/>
                </a:solidFill>
              </a:rPr>
              <a:t>can be found. Signals developed can be approximated like follows:</a:t>
            </a:r>
          </a:p>
        </p:txBody>
      </p:sp>
      <p:pic>
        <p:nvPicPr>
          <p:cNvPr id="8" name="Immagine 11">
            <a:extLst>
              <a:ext uri="{FF2B5EF4-FFF2-40B4-BE49-F238E27FC236}">
                <a16:creationId xmlns:a16="http://schemas.microsoft.com/office/drawing/2014/main" id="{0E5F272B-82B2-36D2-7F89-869E391C4C4B}"/>
              </a:ext>
            </a:extLst>
          </p:cNvPr>
          <p:cNvPicPr>
            <a:picLocks noChangeAspect="1"/>
          </p:cNvPicPr>
          <p:nvPr/>
        </p:nvPicPr>
        <p:blipFill>
          <a:blip r:embed="rId3"/>
          <a:stretch>
            <a:fillRect/>
          </a:stretch>
        </p:blipFill>
        <p:spPr>
          <a:xfrm>
            <a:off x="2133600" y="1918989"/>
            <a:ext cx="4303039" cy="1015663"/>
          </a:xfrm>
          <a:prstGeom prst="rect">
            <a:avLst/>
          </a:prstGeom>
        </p:spPr>
      </p:pic>
      <p:sp>
        <p:nvSpPr>
          <p:cNvPr id="9" name="CasellaDiTesto 15">
            <a:extLst>
              <a:ext uri="{FF2B5EF4-FFF2-40B4-BE49-F238E27FC236}">
                <a16:creationId xmlns:a16="http://schemas.microsoft.com/office/drawing/2014/main" id="{4225F65E-CEF4-3ECD-75D9-89A614140647}"/>
              </a:ext>
            </a:extLst>
          </p:cNvPr>
          <p:cNvSpPr txBox="1"/>
          <p:nvPr/>
        </p:nvSpPr>
        <p:spPr>
          <a:xfrm>
            <a:off x="762000" y="3276600"/>
            <a:ext cx="9353873" cy="2246769"/>
          </a:xfrm>
          <a:prstGeom prst="rect">
            <a:avLst/>
          </a:prstGeom>
          <a:noFill/>
        </p:spPr>
        <p:txBody>
          <a:bodyPr wrap="square" rtlCol="0">
            <a:spAutoFit/>
          </a:bodyPr>
          <a:lstStyle/>
          <a:p>
            <a:r>
              <a:rPr lang="en-GB" sz="2000" dirty="0"/>
              <a:t>Here, we </a:t>
            </a:r>
            <a:r>
              <a:rPr lang="en-GB" sz="2000" dirty="0">
                <a:solidFill>
                  <a:srgbClr val="245794"/>
                </a:solidFill>
              </a:rPr>
              <a:t>neglect saturation effects </a:t>
            </a:r>
            <a:r>
              <a:rPr lang="en-GB" sz="2000" dirty="0"/>
              <a:t>(correct if we consider the initial stages of the avalanches), and:</a:t>
            </a:r>
          </a:p>
          <a:p>
            <a:pPr marL="319088" lvl="1" indent="-269875">
              <a:buFont typeface="Wingdings" panose="05000000000000000000" pitchFamily="2" charset="2"/>
              <a:buChar char="ü"/>
            </a:pPr>
            <a:r>
              <a:rPr lang="en-GB" sz="2000" b="1" dirty="0" err="1"/>
              <a:t>v</a:t>
            </a:r>
            <a:r>
              <a:rPr lang="en-GB" sz="2000" baseline="-25000" dirty="0" err="1"/>
              <a:t>d</a:t>
            </a:r>
            <a:r>
              <a:rPr lang="en-GB" sz="2000" dirty="0"/>
              <a:t> is the electron drift velocity (assumed constant with time);</a:t>
            </a:r>
          </a:p>
          <a:p>
            <a:pPr marL="319088" lvl="1" indent="-269875">
              <a:buFont typeface="Wingdings" panose="05000000000000000000" pitchFamily="2" charset="2"/>
              <a:buChar char="ü"/>
            </a:pPr>
            <a:r>
              <a:rPr lang="en-GB" sz="2000" b="1" dirty="0" err="1"/>
              <a:t>E</a:t>
            </a:r>
            <a:r>
              <a:rPr lang="en-GB" sz="2000" baseline="-25000" dirty="0" err="1"/>
              <a:t>w</a:t>
            </a:r>
            <a:r>
              <a:rPr lang="en-GB" sz="2000" dirty="0"/>
              <a:t> is the weighting field (assumed uniform in space);</a:t>
            </a:r>
          </a:p>
          <a:p>
            <a:pPr marL="319088" lvl="1" indent="-269875">
              <a:buFont typeface="Wingdings" panose="05000000000000000000" pitchFamily="2" charset="2"/>
              <a:buChar char="ü"/>
            </a:pPr>
            <a:r>
              <a:rPr lang="en-GB" sz="2000" dirty="0" err="1"/>
              <a:t>η</a:t>
            </a:r>
            <a:r>
              <a:rPr lang="en-GB" sz="2000" dirty="0"/>
              <a:t> is the first effective Townsend coefficient</a:t>
            </a:r>
          </a:p>
          <a:p>
            <a:pPr marL="319088" lvl="1" indent="-269875">
              <a:buFont typeface="Wingdings" panose="05000000000000000000" pitchFamily="2" charset="2"/>
              <a:buChar char="ü"/>
            </a:pPr>
            <a:r>
              <a:rPr lang="en-GB" sz="2000" dirty="0" err="1"/>
              <a:t>M</a:t>
            </a:r>
            <a:r>
              <a:rPr lang="en-GB" sz="2000" baseline="-25000" dirty="0" err="1"/>
              <a:t>j</a:t>
            </a:r>
            <a:r>
              <a:rPr lang="en-GB" sz="2000" dirty="0"/>
              <a:t> is the avalanche fluctuation coefficient</a:t>
            </a:r>
          </a:p>
          <a:p>
            <a:pPr marL="319088" lvl="1" indent="-269875">
              <a:buFont typeface="Wingdings" panose="05000000000000000000" pitchFamily="2" charset="2"/>
              <a:buChar char="ü"/>
            </a:pPr>
            <a:r>
              <a:rPr lang="en-GB" sz="2000" dirty="0"/>
              <a:t>t is the time elapsed since the passage of the ionizing particle</a:t>
            </a:r>
          </a:p>
        </p:txBody>
      </p:sp>
    </p:spTree>
    <p:extLst>
      <p:ext uri="{BB962C8B-B14F-4D97-AF65-F5344CB8AC3E}">
        <p14:creationId xmlns:p14="http://schemas.microsoft.com/office/powerpoint/2010/main" val="3008549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24</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11433734" cy="787451"/>
          </a:xfrm>
        </p:spPr>
        <p:txBody>
          <a:bodyPr/>
          <a:lstStyle/>
          <a:p>
            <a:r>
              <a:rPr lang="en-US" dirty="0"/>
              <a:t>Why planar detector perform so well in timing ?</a:t>
            </a:r>
          </a:p>
        </p:txBody>
      </p:sp>
      <p:sp>
        <p:nvSpPr>
          <p:cNvPr id="2" name="CasellaDiTesto 3">
            <a:extLst>
              <a:ext uri="{FF2B5EF4-FFF2-40B4-BE49-F238E27FC236}">
                <a16:creationId xmlns:a16="http://schemas.microsoft.com/office/drawing/2014/main" id="{9AC88D6B-473A-DBD5-AA4E-8DCC42970854}"/>
              </a:ext>
            </a:extLst>
          </p:cNvPr>
          <p:cNvSpPr txBox="1"/>
          <p:nvPr/>
        </p:nvSpPr>
        <p:spPr>
          <a:xfrm>
            <a:off x="383070" y="1126184"/>
            <a:ext cx="10915015" cy="830997"/>
          </a:xfrm>
          <a:prstGeom prst="rect">
            <a:avLst/>
          </a:prstGeom>
          <a:noFill/>
        </p:spPr>
        <p:txBody>
          <a:bodyPr wrap="square" rtlCol="0">
            <a:spAutoFit/>
          </a:bodyPr>
          <a:lstStyle/>
          <a:p>
            <a:r>
              <a:rPr lang="en-GB" sz="2400" dirty="0">
                <a:solidFill>
                  <a:srgbClr val="00329E"/>
                </a:solidFill>
              </a:rPr>
              <a:t>Inverting the previous equation (with some approximations), one can deduce an </a:t>
            </a:r>
            <a:r>
              <a:rPr lang="en-GB" sz="2400" dirty="0">
                <a:solidFill>
                  <a:srgbClr val="FF0000"/>
                </a:solidFill>
              </a:rPr>
              <a:t>estimate for the time resolution </a:t>
            </a:r>
            <a:r>
              <a:rPr lang="en-GB" sz="2400" dirty="0">
                <a:solidFill>
                  <a:srgbClr val="00329E"/>
                </a:solidFill>
              </a:rPr>
              <a:t>for planar gaseous detectors:</a:t>
            </a:r>
          </a:p>
        </p:txBody>
      </p:sp>
      <p:pic>
        <p:nvPicPr>
          <p:cNvPr id="6" name="Immagine 4">
            <a:extLst>
              <a:ext uri="{FF2B5EF4-FFF2-40B4-BE49-F238E27FC236}">
                <a16:creationId xmlns:a16="http://schemas.microsoft.com/office/drawing/2014/main" id="{5B3E7FA2-D155-6D25-4C89-4854D6AB65C9}"/>
              </a:ext>
            </a:extLst>
          </p:cNvPr>
          <p:cNvPicPr>
            <a:picLocks noChangeAspect="1"/>
          </p:cNvPicPr>
          <p:nvPr/>
        </p:nvPicPr>
        <p:blipFill>
          <a:blip r:embed="rId3"/>
          <a:stretch>
            <a:fillRect/>
          </a:stretch>
        </p:blipFill>
        <p:spPr>
          <a:xfrm>
            <a:off x="1066800" y="2060530"/>
            <a:ext cx="8584148" cy="1071265"/>
          </a:xfrm>
          <a:prstGeom prst="rect">
            <a:avLst/>
          </a:prstGeom>
        </p:spPr>
      </p:pic>
      <p:sp>
        <p:nvSpPr>
          <p:cNvPr id="10" name="CasellaDiTesto 13">
            <a:extLst>
              <a:ext uri="{FF2B5EF4-FFF2-40B4-BE49-F238E27FC236}">
                <a16:creationId xmlns:a16="http://schemas.microsoft.com/office/drawing/2014/main" id="{4443676A-6CCD-AFD0-C267-644079A79B35}"/>
              </a:ext>
            </a:extLst>
          </p:cNvPr>
          <p:cNvSpPr txBox="1"/>
          <p:nvPr/>
        </p:nvSpPr>
        <p:spPr>
          <a:xfrm>
            <a:off x="284471" y="3395473"/>
            <a:ext cx="10882064" cy="430887"/>
          </a:xfrm>
          <a:prstGeom prst="rect">
            <a:avLst/>
          </a:prstGeom>
          <a:noFill/>
        </p:spPr>
        <p:txBody>
          <a:bodyPr wrap="square" rtlCol="0">
            <a:spAutoFit/>
          </a:bodyPr>
          <a:lstStyle/>
          <a:p>
            <a:r>
              <a:rPr lang="en-GB" sz="2200" dirty="0">
                <a:solidFill>
                  <a:srgbClr val="00329E"/>
                </a:solidFill>
              </a:rPr>
              <a:t>Factors under the square root depend on the specific gas or statistic and little can be done.</a:t>
            </a:r>
          </a:p>
        </p:txBody>
      </p:sp>
      <p:sp>
        <p:nvSpPr>
          <p:cNvPr id="11" name="CasellaDiTesto 14">
            <a:extLst>
              <a:ext uri="{FF2B5EF4-FFF2-40B4-BE49-F238E27FC236}">
                <a16:creationId xmlns:a16="http://schemas.microsoft.com/office/drawing/2014/main" id="{260DA9EA-0EC9-8CAC-8917-4EE1D71553FB}"/>
              </a:ext>
            </a:extLst>
          </p:cNvPr>
          <p:cNvSpPr txBox="1"/>
          <p:nvPr/>
        </p:nvSpPr>
        <p:spPr>
          <a:xfrm>
            <a:off x="286951" y="4146559"/>
            <a:ext cx="11433625" cy="1015663"/>
          </a:xfrm>
          <a:prstGeom prst="rect">
            <a:avLst/>
          </a:prstGeom>
          <a:noFill/>
        </p:spPr>
        <p:txBody>
          <a:bodyPr wrap="square" rtlCol="0">
            <a:spAutoFit/>
          </a:bodyPr>
          <a:lstStyle/>
          <a:p>
            <a:r>
              <a:rPr lang="en-GB" sz="2000" dirty="0">
                <a:solidFill>
                  <a:srgbClr val="00329E"/>
                </a:solidFill>
              </a:rPr>
              <a:t>Here it is clear what an experimentalist can do to improve time resolution:</a:t>
            </a:r>
          </a:p>
          <a:p>
            <a:pPr marL="342900" indent="-342900">
              <a:buFont typeface="Wingdings" panose="05000000000000000000" pitchFamily="2" charset="2"/>
              <a:buChar char="ü"/>
            </a:pPr>
            <a:r>
              <a:rPr lang="en-GB" sz="2000" b="1" dirty="0">
                <a:solidFill>
                  <a:srgbClr val="00329E"/>
                </a:solidFill>
              </a:rPr>
              <a:t>Improve drift velocity </a:t>
            </a:r>
            <a:r>
              <a:rPr lang="en-GB" sz="2000" b="1" dirty="0" err="1">
                <a:solidFill>
                  <a:srgbClr val="00329E"/>
                </a:solidFill>
              </a:rPr>
              <a:t>v</a:t>
            </a:r>
            <a:r>
              <a:rPr lang="en-GB" sz="2000" b="1" baseline="-25000" dirty="0" err="1">
                <a:solidFill>
                  <a:srgbClr val="00329E"/>
                </a:solidFill>
              </a:rPr>
              <a:t>d</a:t>
            </a:r>
            <a:r>
              <a:rPr lang="en-GB" sz="2000" b="1" dirty="0">
                <a:solidFill>
                  <a:srgbClr val="00329E"/>
                </a:solidFill>
              </a:rPr>
              <a:t>  </a:t>
            </a:r>
            <a:r>
              <a:rPr lang="en-GB" sz="2000" dirty="0">
                <a:solidFill>
                  <a:srgbClr val="00329E"/>
                </a:solidFill>
              </a:rPr>
              <a:t>(choose the suitable gas, since it tends to saturate at high fields)</a:t>
            </a:r>
          </a:p>
          <a:p>
            <a:pPr marL="342900" indent="-342900">
              <a:buFont typeface="Wingdings" panose="05000000000000000000" pitchFamily="2" charset="2"/>
              <a:buChar char="ü"/>
            </a:pPr>
            <a:r>
              <a:rPr lang="en-GB" sz="2000" b="1" dirty="0">
                <a:solidFill>
                  <a:srgbClr val="00329E"/>
                </a:solidFill>
              </a:rPr>
              <a:t>Increase first Townsend coefficient </a:t>
            </a:r>
            <a:r>
              <a:rPr lang="en-GB" sz="2000" dirty="0">
                <a:solidFill>
                  <a:srgbClr val="00329E"/>
                </a:solidFill>
                <a:sym typeface="Wingdings" panose="05000000000000000000" pitchFamily="2" charset="2"/>
              </a:rPr>
              <a:t> high electric fields</a:t>
            </a:r>
            <a:endParaRPr lang="en-GB" sz="2000" dirty="0">
              <a:solidFill>
                <a:srgbClr val="00329E"/>
              </a:solidFill>
            </a:endParaRPr>
          </a:p>
        </p:txBody>
      </p:sp>
      <p:sp>
        <p:nvSpPr>
          <p:cNvPr id="12" name="CasellaDiTesto 16">
            <a:extLst>
              <a:ext uri="{FF2B5EF4-FFF2-40B4-BE49-F238E27FC236}">
                <a16:creationId xmlns:a16="http://schemas.microsoft.com/office/drawing/2014/main" id="{5713BDF8-F75C-CB57-960D-FDAB9BC28CA2}"/>
              </a:ext>
            </a:extLst>
          </p:cNvPr>
          <p:cNvSpPr txBox="1"/>
          <p:nvPr/>
        </p:nvSpPr>
        <p:spPr>
          <a:xfrm>
            <a:off x="413962" y="5445224"/>
            <a:ext cx="11048076" cy="707886"/>
          </a:xfrm>
          <a:prstGeom prst="rect">
            <a:avLst/>
          </a:prstGeom>
          <a:noFill/>
        </p:spPr>
        <p:txBody>
          <a:bodyPr wrap="square" rtlCol="0">
            <a:spAutoFit/>
          </a:bodyPr>
          <a:lstStyle/>
          <a:p>
            <a:r>
              <a:rPr lang="en-GB" sz="2000" dirty="0">
                <a:solidFill>
                  <a:srgbClr val="00329E"/>
                </a:solidFill>
              </a:rPr>
              <a:t>The applied HV is somehow limited by technological reasons, (</a:t>
            </a:r>
            <a:r>
              <a:rPr lang="en-GB" sz="2000" dirty="0" err="1">
                <a:solidFill>
                  <a:srgbClr val="00329E"/>
                </a:solidFill>
              </a:rPr>
              <a:t>Pestov</a:t>
            </a:r>
            <a:r>
              <a:rPr lang="en-GB" sz="2000" dirty="0">
                <a:solidFill>
                  <a:srgbClr val="00329E"/>
                </a:solidFill>
              </a:rPr>
              <a:t> used </a:t>
            </a:r>
            <a:r>
              <a:rPr lang="en-GB" sz="2000" b="1" dirty="0">
                <a:solidFill>
                  <a:srgbClr val="FF0000"/>
                </a:solidFill>
              </a:rPr>
              <a:t>a very narrow gap with a quite intense electric field</a:t>
            </a:r>
            <a:r>
              <a:rPr lang="en-GB" sz="2000" dirty="0">
                <a:solidFill>
                  <a:srgbClr val="00329E"/>
                </a:solidFill>
              </a:rPr>
              <a:t>.)</a:t>
            </a:r>
          </a:p>
        </p:txBody>
      </p:sp>
    </p:spTree>
    <p:extLst>
      <p:ext uri="{BB962C8B-B14F-4D97-AF65-F5344CB8AC3E}">
        <p14:creationId xmlns:p14="http://schemas.microsoft.com/office/powerpoint/2010/main" val="3618411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25</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11433734" cy="553998"/>
          </a:xfrm>
        </p:spPr>
        <p:txBody>
          <a:bodyPr/>
          <a:lstStyle/>
          <a:p>
            <a:r>
              <a:rPr lang="en-US" dirty="0"/>
              <a:t>Multigap RPCs</a:t>
            </a:r>
          </a:p>
        </p:txBody>
      </p:sp>
      <p:sp>
        <p:nvSpPr>
          <p:cNvPr id="6" name="TextBox 5">
            <a:extLst>
              <a:ext uri="{FF2B5EF4-FFF2-40B4-BE49-F238E27FC236}">
                <a16:creationId xmlns:a16="http://schemas.microsoft.com/office/drawing/2014/main" id="{AEC03AC7-B52C-610E-B94B-158A434521B2}"/>
              </a:ext>
            </a:extLst>
          </p:cNvPr>
          <p:cNvSpPr txBox="1"/>
          <p:nvPr/>
        </p:nvSpPr>
        <p:spPr>
          <a:xfrm>
            <a:off x="395426" y="914400"/>
            <a:ext cx="11567973" cy="1200329"/>
          </a:xfrm>
          <a:prstGeom prst="rect">
            <a:avLst/>
          </a:prstGeom>
          <a:noFill/>
        </p:spPr>
        <p:txBody>
          <a:bodyPr wrap="square">
            <a:spAutoFit/>
          </a:bodyPr>
          <a:lstStyle/>
          <a:p>
            <a:r>
              <a:rPr lang="en-GB" sz="1800" dirty="0">
                <a:solidFill>
                  <a:srgbClr val="C00000"/>
                </a:solidFill>
              </a:rPr>
              <a:t>ALL electron avalanche processes start immediately</a:t>
            </a:r>
            <a:r>
              <a:rPr lang="en-GB" sz="1800" dirty="0"/>
              <a:t>: the induced signal (due to movement of charge) </a:t>
            </a:r>
            <a:r>
              <a:rPr lang="en-GB" sz="1800" dirty="0">
                <a:solidFill>
                  <a:srgbClr val="C00000"/>
                </a:solidFill>
              </a:rPr>
              <a:t>is the sum of all avalanches</a:t>
            </a:r>
            <a:r>
              <a:rPr lang="en-GB" sz="1800" dirty="0"/>
              <a:t>: thus, all ionisation produced in chamber plays a role. </a:t>
            </a:r>
          </a:p>
          <a:p>
            <a:r>
              <a:rPr lang="en-GB" sz="1800" dirty="0"/>
              <a:t>The avalanches originating close to the anode might not grow large enough to give rise to a detectable signal.</a:t>
            </a:r>
          </a:p>
          <a:p>
            <a:r>
              <a:rPr lang="en-GB" dirty="0"/>
              <a:t>The </a:t>
            </a:r>
            <a:r>
              <a:rPr lang="en-GB" sz="1800" dirty="0"/>
              <a:t>avalanches originating close to the cathode might </a:t>
            </a:r>
            <a:endParaRPr lang="en-GB" dirty="0"/>
          </a:p>
        </p:txBody>
      </p:sp>
      <p:pic>
        <p:nvPicPr>
          <p:cNvPr id="7" name="Immagine 13">
            <a:extLst>
              <a:ext uri="{FF2B5EF4-FFF2-40B4-BE49-F238E27FC236}">
                <a16:creationId xmlns:a16="http://schemas.microsoft.com/office/drawing/2014/main" id="{DF4EC510-26DC-B48C-C85D-A08D85A2C99A}"/>
              </a:ext>
            </a:extLst>
          </p:cNvPr>
          <p:cNvPicPr>
            <a:picLocks noChangeAspect="1"/>
          </p:cNvPicPr>
          <p:nvPr/>
        </p:nvPicPr>
        <p:blipFill>
          <a:blip r:embed="rId3"/>
          <a:stretch>
            <a:fillRect/>
          </a:stretch>
        </p:blipFill>
        <p:spPr>
          <a:xfrm>
            <a:off x="1066800" y="2142161"/>
            <a:ext cx="3390678" cy="2000071"/>
          </a:xfrm>
          <a:prstGeom prst="rect">
            <a:avLst/>
          </a:prstGeom>
        </p:spPr>
      </p:pic>
      <p:grpSp>
        <p:nvGrpSpPr>
          <p:cNvPr id="8" name="Gruppo 19">
            <a:extLst>
              <a:ext uri="{FF2B5EF4-FFF2-40B4-BE49-F238E27FC236}">
                <a16:creationId xmlns:a16="http://schemas.microsoft.com/office/drawing/2014/main" id="{5391DBC5-DECE-E5C2-91C8-E10B2D963560}"/>
              </a:ext>
            </a:extLst>
          </p:cNvPr>
          <p:cNvGrpSpPr/>
          <p:nvPr/>
        </p:nvGrpSpPr>
        <p:grpSpPr>
          <a:xfrm>
            <a:off x="1094232" y="4207937"/>
            <a:ext cx="3531786" cy="1744103"/>
            <a:chOff x="430614" y="3820135"/>
            <a:chExt cx="4329978" cy="2332577"/>
          </a:xfrm>
        </p:grpSpPr>
        <p:pic>
          <p:nvPicPr>
            <p:cNvPr id="9" name="Immagine 15">
              <a:extLst>
                <a:ext uri="{FF2B5EF4-FFF2-40B4-BE49-F238E27FC236}">
                  <a16:creationId xmlns:a16="http://schemas.microsoft.com/office/drawing/2014/main" id="{59DB9523-4704-8B5F-6D4C-928924A548C2}"/>
                </a:ext>
              </a:extLst>
            </p:cNvPr>
            <p:cNvPicPr>
              <a:picLocks noChangeAspect="1"/>
            </p:cNvPicPr>
            <p:nvPr/>
          </p:nvPicPr>
          <p:blipFill>
            <a:blip r:embed="rId4"/>
            <a:stretch>
              <a:fillRect/>
            </a:stretch>
          </p:blipFill>
          <p:spPr>
            <a:xfrm>
              <a:off x="430614" y="3820135"/>
              <a:ext cx="3932545" cy="2332577"/>
            </a:xfrm>
            <a:prstGeom prst="rect">
              <a:avLst/>
            </a:prstGeom>
          </p:spPr>
        </p:pic>
        <p:sp>
          <p:nvSpPr>
            <p:cNvPr id="10" name="Rettangolo 16">
              <a:extLst>
                <a:ext uri="{FF2B5EF4-FFF2-40B4-BE49-F238E27FC236}">
                  <a16:creationId xmlns:a16="http://schemas.microsoft.com/office/drawing/2014/main" id="{10EC6528-7A1C-6136-0903-B64140EF284F}"/>
                </a:ext>
              </a:extLst>
            </p:cNvPr>
            <p:cNvSpPr/>
            <p:nvPr/>
          </p:nvSpPr>
          <p:spPr>
            <a:xfrm>
              <a:off x="3995936" y="4005064"/>
              <a:ext cx="576064" cy="43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7">
              <a:extLst>
                <a:ext uri="{FF2B5EF4-FFF2-40B4-BE49-F238E27FC236}">
                  <a16:creationId xmlns:a16="http://schemas.microsoft.com/office/drawing/2014/main" id="{2DE2DCE0-6E3C-F7AB-DE47-E99F968BDE2E}"/>
                </a:ext>
              </a:extLst>
            </p:cNvPr>
            <p:cNvSpPr/>
            <p:nvPr/>
          </p:nvSpPr>
          <p:spPr>
            <a:xfrm>
              <a:off x="3635895" y="5661248"/>
              <a:ext cx="727263" cy="43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2" name="Rettangolo 18">
              <a:extLst>
                <a:ext uri="{FF2B5EF4-FFF2-40B4-BE49-F238E27FC236}">
                  <a16:creationId xmlns:a16="http://schemas.microsoft.com/office/drawing/2014/main" id="{138421E9-50E6-2B11-75E1-4D0BAE2FF6B2}"/>
                </a:ext>
              </a:extLst>
            </p:cNvPr>
            <p:cNvSpPr/>
            <p:nvPr/>
          </p:nvSpPr>
          <p:spPr>
            <a:xfrm>
              <a:off x="4184528" y="4653136"/>
              <a:ext cx="576064" cy="43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3" name="CasellaDiTesto 3">
            <a:extLst>
              <a:ext uri="{FF2B5EF4-FFF2-40B4-BE49-F238E27FC236}">
                <a16:creationId xmlns:a16="http://schemas.microsoft.com/office/drawing/2014/main" id="{F0A75245-80D8-997E-08D5-DED157B22D4F}"/>
              </a:ext>
            </a:extLst>
          </p:cNvPr>
          <p:cNvSpPr txBox="1"/>
          <p:nvPr/>
        </p:nvSpPr>
        <p:spPr>
          <a:xfrm>
            <a:off x="4876800" y="2302269"/>
            <a:ext cx="6576793" cy="1323439"/>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t>To get all these avalanches to produce EACH a detectable signal, </a:t>
            </a:r>
            <a:r>
              <a:rPr lang="en-US" sz="2000" dirty="0">
                <a:solidFill>
                  <a:srgbClr val="C00000"/>
                </a:solidFill>
              </a:rPr>
              <a:t>the gain (namely the electric field) is set very high</a:t>
            </a:r>
            <a:r>
              <a:rPr lang="en-US" sz="2000" dirty="0"/>
              <a:t>.</a:t>
            </a:r>
          </a:p>
          <a:p>
            <a:pPr marL="342900" indent="-342900">
              <a:buFont typeface="Wingdings" panose="05000000000000000000" pitchFamily="2" charset="2"/>
              <a:buChar char="Ø"/>
            </a:pPr>
            <a:r>
              <a:rPr lang="en-US" sz="2000" dirty="0"/>
              <a:t>This </a:t>
            </a:r>
            <a:r>
              <a:rPr lang="en-US" sz="2000" dirty="0">
                <a:solidFill>
                  <a:srgbClr val="C00000"/>
                </a:solidFill>
              </a:rPr>
              <a:t>implies production of streamers or sparks </a:t>
            </a:r>
            <a:r>
              <a:rPr lang="en-US" sz="2000" dirty="0"/>
              <a:t>from the avalanches starting close to the cathode.</a:t>
            </a:r>
          </a:p>
        </p:txBody>
      </p:sp>
      <p:sp>
        <p:nvSpPr>
          <p:cNvPr id="14" name="CasellaDiTesto 4">
            <a:extLst>
              <a:ext uri="{FF2B5EF4-FFF2-40B4-BE49-F238E27FC236}">
                <a16:creationId xmlns:a16="http://schemas.microsoft.com/office/drawing/2014/main" id="{DE91332A-3F43-3451-C1D5-050B09952447}"/>
              </a:ext>
            </a:extLst>
          </p:cNvPr>
          <p:cNvSpPr txBox="1"/>
          <p:nvPr/>
        </p:nvSpPr>
        <p:spPr>
          <a:xfrm>
            <a:off x="4924041" y="4369190"/>
            <a:ext cx="6823967" cy="1323439"/>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t>Solution: </a:t>
            </a:r>
            <a:r>
              <a:rPr lang="en-US" sz="2000" dirty="0">
                <a:solidFill>
                  <a:srgbClr val="C00000"/>
                </a:solidFill>
              </a:rPr>
              <a:t>add barriers within the gas gap </a:t>
            </a:r>
            <a:r>
              <a:rPr lang="en-US" sz="2000" dirty="0"/>
              <a:t>to stop the development of the avalanche.</a:t>
            </a:r>
          </a:p>
          <a:p>
            <a:pPr marL="342900" indent="-342900">
              <a:buFont typeface="Wingdings" panose="05000000000000000000" pitchFamily="2" charset="2"/>
              <a:buChar char="Ø"/>
            </a:pPr>
            <a:r>
              <a:rPr lang="en-US" sz="2000" dirty="0">
                <a:solidFill>
                  <a:srgbClr val="245794"/>
                </a:solidFill>
              </a:rPr>
              <a:t>Reduce the dynamic range</a:t>
            </a:r>
          </a:p>
          <a:p>
            <a:pPr marL="342900" indent="-342900">
              <a:buFont typeface="Wingdings" panose="05000000000000000000" pitchFamily="2" charset="2"/>
              <a:buChar char="Ø"/>
            </a:pPr>
            <a:r>
              <a:rPr lang="en-US" sz="2000" dirty="0"/>
              <a:t>Since the gap is narrow, </a:t>
            </a:r>
            <a:r>
              <a:rPr lang="en-US" sz="2000" dirty="0">
                <a:solidFill>
                  <a:srgbClr val="C00000"/>
                </a:solidFill>
              </a:rPr>
              <a:t>the gain can be set very (VERY) high.</a:t>
            </a:r>
            <a:endParaRPr lang="it-IT" sz="2000" dirty="0">
              <a:solidFill>
                <a:srgbClr val="C00000"/>
              </a:solidFill>
            </a:endParaRPr>
          </a:p>
        </p:txBody>
      </p:sp>
    </p:spTree>
    <p:extLst>
      <p:ext uri="{BB962C8B-B14F-4D97-AF65-F5344CB8AC3E}">
        <p14:creationId xmlns:p14="http://schemas.microsoft.com/office/powerpoint/2010/main" val="5029337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26</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11433734" cy="553998"/>
          </a:xfrm>
        </p:spPr>
        <p:txBody>
          <a:bodyPr/>
          <a:lstStyle/>
          <a:p>
            <a:r>
              <a:rPr lang="en-US" dirty="0"/>
              <a:t>Multigap RPCs</a:t>
            </a:r>
          </a:p>
        </p:txBody>
      </p:sp>
      <p:sp>
        <p:nvSpPr>
          <p:cNvPr id="2" name="Text Box 26">
            <a:extLst>
              <a:ext uri="{FF2B5EF4-FFF2-40B4-BE49-F238E27FC236}">
                <a16:creationId xmlns:a16="http://schemas.microsoft.com/office/drawing/2014/main" id="{E5B743A4-3390-40C2-37AE-DCC484F1FD80}"/>
              </a:ext>
            </a:extLst>
          </p:cNvPr>
          <p:cNvSpPr txBox="1">
            <a:spLocks noChangeArrowheads="1"/>
          </p:cNvSpPr>
          <p:nvPr/>
        </p:nvSpPr>
        <p:spPr bwMode="auto">
          <a:xfrm>
            <a:off x="915293" y="1988840"/>
            <a:ext cx="184150" cy="304800"/>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1400">
                <a:solidFill>
                  <a:schemeClr val="tx1"/>
                </a:solidFill>
                <a:latin typeface="Comic Sans MS" panose="030F0702030302020204" pitchFamily="66" charset="0"/>
              </a:defRPr>
            </a:lvl1pPr>
            <a:lvl2pPr marL="742950" indent="-285750">
              <a:defRPr sz="1400">
                <a:solidFill>
                  <a:schemeClr val="tx1"/>
                </a:solidFill>
                <a:latin typeface="Comic Sans MS" panose="030F0702030302020204" pitchFamily="66" charset="0"/>
              </a:defRPr>
            </a:lvl2pPr>
            <a:lvl3pPr marL="1143000" indent="-228600">
              <a:defRPr sz="1400">
                <a:solidFill>
                  <a:schemeClr val="tx1"/>
                </a:solidFill>
                <a:latin typeface="Comic Sans MS" panose="030F0702030302020204" pitchFamily="66" charset="0"/>
              </a:defRPr>
            </a:lvl3pPr>
            <a:lvl4pPr marL="1600200" indent="-228600">
              <a:defRPr sz="1400">
                <a:solidFill>
                  <a:schemeClr val="tx1"/>
                </a:solidFill>
                <a:latin typeface="Comic Sans MS" panose="030F0702030302020204" pitchFamily="66" charset="0"/>
              </a:defRPr>
            </a:lvl4pPr>
            <a:lvl5pPr marL="2057400" indent="-228600">
              <a:defRPr sz="1400">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a:solidFill>
                  <a:schemeClr val="tx1"/>
                </a:solidFill>
                <a:latin typeface="Comic Sans MS" panose="030F0702030302020204" pitchFamily="66" charset="0"/>
              </a:defRPr>
            </a:lvl9pPr>
          </a:lstStyle>
          <a:p>
            <a:pPr algn="ctr"/>
            <a:endParaRPr lang="en-GB" altLang="it-IT"/>
          </a:p>
        </p:txBody>
      </p:sp>
      <p:sp>
        <p:nvSpPr>
          <p:cNvPr id="15" name="CasellaDiTesto 3">
            <a:extLst>
              <a:ext uri="{FF2B5EF4-FFF2-40B4-BE49-F238E27FC236}">
                <a16:creationId xmlns:a16="http://schemas.microsoft.com/office/drawing/2014/main" id="{F1DF590B-3D95-B4F6-74EB-96734CA08C0A}"/>
              </a:ext>
            </a:extLst>
          </p:cNvPr>
          <p:cNvSpPr txBox="1"/>
          <p:nvPr/>
        </p:nvSpPr>
        <p:spPr>
          <a:xfrm>
            <a:off x="318334" y="785615"/>
            <a:ext cx="11510827" cy="1631216"/>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solidFill>
                  <a:srgbClr val="00329E"/>
                </a:solidFill>
              </a:rPr>
              <a:t>Stack of equally-spaced resistive plates with voltage applied to external surfaces (all internal plates electrically floating) </a:t>
            </a:r>
          </a:p>
          <a:p>
            <a:pPr marL="342900" indent="-342900">
              <a:buFont typeface="Wingdings" panose="05000000000000000000" pitchFamily="2" charset="2"/>
              <a:buChar char="Ø"/>
            </a:pPr>
            <a:r>
              <a:rPr lang="en-US" sz="2000" dirty="0">
                <a:solidFill>
                  <a:srgbClr val="00329E"/>
                </a:solidFill>
              </a:rPr>
              <a:t>Pickup electrodes on external surfaces (resistive plates transparent to fast signal) </a:t>
            </a:r>
          </a:p>
          <a:p>
            <a:pPr marL="342900" indent="-342900">
              <a:buFont typeface="Wingdings" panose="05000000000000000000" pitchFamily="2" charset="2"/>
              <a:buChar char="Ø"/>
            </a:pPr>
            <a:r>
              <a:rPr lang="en-US" sz="2000" dirty="0">
                <a:solidFill>
                  <a:srgbClr val="FF0000"/>
                </a:solidFill>
              </a:rPr>
              <a:t>Internal plates take correct voltage </a:t>
            </a:r>
            <a:r>
              <a:rPr lang="en-US" sz="2000" dirty="0">
                <a:solidFill>
                  <a:srgbClr val="00329E"/>
                </a:solidFill>
              </a:rPr>
              <a:t>- initially due to electrostatics but kept at correct voltage by flow of electrons and positive ions – feedback principle that dictates equal gain in all gas gaps </a:t>
            </a:r>
          </a:p>
        </p:txBody>
      </p:sp>
      <p:pic>
        <p:nvPicPr>
          <p:cNvPr id="16" name="Picture 8">
            <a:extLst>
              <a:ext uri="{FF2B5EF4-FFF2-40B4-BE49-F238E27FC236}">
                <a16:creationId xmlns:a16="http://schemas.microsoft.com/office/drawing/2014/main" id="{836FB39A-1F35-7A7E-9E87-F77D76C4E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31" y="2994429"/>
            <a:ext cx="4267200" cy="2239963"/>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7" name="Group 18">
            <a:extLst>
              <a:ext uri="{FF2B5EF4-FFF2-40B4-BE49-F238E27FC236}">
                <a16:creationId xmlns:a16="http://schemas.microsoft.com/office/drawing/2014/main" id="{FE042B44-8FEE-632D-3FD8-86542F79FBD6}"/>
              </a:ext>
            </a:extLst>
          </p:cNvPr>
          <p:cNvGrpSpPr>
            <a:grpSpLocks/>
          </p:cNvGrpSpPr>
          <p:nvPr/>
        </p:nvGrpSpPr>
        <p:grpSpPr bwMode="auto">
          <a:xfrm>
            <a:off x="5212194" y="2683095"/>
            <a:ext cx="1800200" cy="3152157"/>
            <a:chOff x="3936" y="1248"/>
            <a:chExt cx="1602" cy="2640"/>
          </a:xfrm>
        </p:grpSpPr>
        <p:pic>
          <p:nvPicPr>
            <p:cNvPr id="18" name="Picture 19">
              <a:extLst>
                <a:ext uri="{FF2B5EF4-FFF2-40B4-BE49-F238E27FC236}">
                  <a16:creationId xmlns:a16="http://schemas.microsoft.com/office/drawing/2014/main" id="{5A4E0CC9-EE8B-6A0B-5D9B-E7162212C1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4" y="1248"/>
              <a:ext cx="1554" cy="2622"/>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 name="Rectangle 20">
              <a:extLst>
                <a:ext uri="{FF2B5EF4-FFF2-40B4-BE49-F238E27FC236}">
                  <a16:creationId xmlns:a16="http://schemas.microsoft.com/office/drawing/2014/main" id="{88C67439-4D86-95B9-B2EB-0E84D24B3DF6}"/>
                </a:ext>
              </a:extLst>
            </p:cNvPr>
            <p:cNvSpPr>
              <a:spLocks noChangeArrowheads="1"/>
            </p:cNvSpPr>
            <p:nvPr/>
          </p:nvSpPr>
          <p:spPr bwMode="auto">
            <a:xfrm>
              <a:off x="3936" y="3840"/>
              <a:ext cx="1296" cy="4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400">
                <a:latin typeface="Comic Sans MS" panose="030F0702030302020204" pitchFamily="66" charset="0"/>
              </a:endParaRPr>
            </a:p>
          </p:txBody>
        </p:sp>
      </p:grpSp>
      <p:sp>
        <p:nvSpPr>
          <p:cNvPr id="20" name="CasellaDiTesto 22">
            <a:extLst>
              <a:ext uri="{FF2B5EF4-FFF2-40B4-BE49-F238E27FC236}">
                <a16:creationId xmlns:a16="http://schemas.microsoft.com/office/drawing/2014/main" id="{6E1EAB71-B445-7494-FCDE-79068D99B81E}"/>
              </a:ext>
            </a:extLst>
          </p:cNvPr>
          <p:cNvSpPr txBox="1"/>
          <p:nvPr/>
        </p:nvSpPr>
        <p:spPr>
          <a:xfrm>
            <a:off x="7163589" y="3011172"/>
            <a:ext cx="4448401" cy="646331"/>
          </a:xfrm>
          <a:prstGeom prst="rect">
            <a:avLst/>
          </a:prstGeom>
          <a:noFill/>
        </p:spPr>
        <p:txBody>
          <a:bodyPr wrap="square" rtlCol="0">
            <a:spAutoFit/>
          </a:bodyPr>
          <a:lstStyle/>
          <a:p>
            <a:r>
              <a:rPr lang="en-US" dirty="0">
                <a:solidFill>
                  <a:srgbClr val="00329E"/>
                </a:solidFill>
              </a:rPr>
              <a:t>The signal is the analogic SUM of the signals from all the gaps.</a:t>
            </a:r>
          </a:p>
        </p:txBody>
      </p:sp>
      <p:sp>
        <p:nvSpPr>
          <p:cNvPr id="22" name="TextBox 21">
            <a:extLst>
              <a:ext uri="{FF2B5EF4-FFF2-40B4-BE49-F238E27FC236}">
                <a16:creationId xmlns:a16="http://schemas.microsoft.com/office/drawing/2014/main" id="{A0CF9F95-6A9D-BC7B-78DC-21C5DEF29350}"/>
              </a:ext>
            </a:extLst>
          </p:cNvPr>
          <p:cNvSpPr txBox="1"/>
          <p:nvPr/>
        </p:nvSpPr>
        <p:spPr>
          <a:xfrm>
            <a:off x="7163590" y="3794839"/>
            <a:ext cx="4665571" cy="646331"/>
          </a:xfrm>
          <a:prstGeom prst="rect">
            <a:avLst/>
          </a:prstGeom>
          <a:noFill/>
        </p:spPr>
        <p:txBody>
          <a:bodyPr wrap="square">
            <a:spAutoFit/>
          </a:bodyPr>
          <a:lstStyle/>
          <a:p>
            <a:r>
              <a:rPr lang="en-GB" sz="1800" dirty="0">
                <a:solidFill>
                  <a:srgbClr val="FF0000"/>
                </a:solidFill>
              </a:rPr>
              <a:t>The signal is generated when the charges drift</a:t>
            </a:r>
            <a:r>
              <a:rPr lang="en-GB" sz="1800" dirty="0">
                <a:solidFill>
                  <a:srgbClr val="00329E"/>
                </a:solidFill>
              </a:rPr>
              <a:t> in the detector volume</a:t>
            </a:r>
            <a:endParaRPr lang="en-US" dirty="0"/>
          </a:p>
        </p:txBody>
      </p:sp>
      <p:sp>
        <p:nvSpPr>
          <p:cNvPr id="23" name="object 12">
            <a:extLst>
              <a:ext uri="{FF2B5EF4-FFF2-40B4-BE49-F238E27FC236}">
                <a16:creationId xmlns:a16="http://schemas.microsoft.com/office/drawing/2014/main" id="{1811F85B-0450-BA91-6732-DF6BE6091D61}"/>
              </a:ext>
            </a:extLst>
          </p:cNvPr>
          <p:cNvSpPr txBox="1"/>
          <p:nvPr/>
        </p:nvSpPr>
        <p:spPr>
          <a:xfrm>
            <a:off x="7609154" y="4586541"/>
            <a:ext cx="3557270" cy="1549141"/>
          </a:xfrm>
          <a:prstGeom prst="rect">
            <a:avLst/>
          </a:prstGeom>
          <a:ln w="15240">
            <a:solidFill>
              <a:srgbClr val="85122D"/>
            </a:solidFill>
          </a:ln>
        </p:spPr>
        <p:txBody>
          <a:bodyPr vert="horz" wrap="square" lIns="0" tIns="58419" rIns="0" bIns="0" rtlCol="0">
            <a:spAutoFit/>
          </a:bodyPr>
          <a:lstStyle/>
          <a:p>
            <a:pPr marL="81280">
              <a:lnSpc>
                <a:spcPct val="100000"/>
              </a:lnSpc>
              <a:spcBef>
                <a:spcPts val="459"/>
              </a:spcBef>
            </a:pPr>
            <a:r>
              <a:rPr sz="1600" spc="-55" dirty="0">
                <a:solidFill>
                  <a:srgbClr val="C00000"/>
                </a:solidFill>
                <a:cs typeface="Trebuchet MS"/>
              </a:rPr>
              <a:t>Shockley–</a:t>
            </a:r>
            <a:r>
              <a:rPr sz="1600" spc="-50" dirty="0">
                <a:solidFill>
                  <a:srgbClr val="C00000"/>
                </a:solidFill>
                <a:cs typeface="Trebuchet MS"/>
              </a:rPr>
              <a:t>Ramo</a:t>
            </a:r>
            <a:r>
              <a:rPr sz="1600" spc="35" dirty="0">
                <a:solidFill>
                  <a:srgbClr val="C00000"/>
                </a:solidFill>
                <a:cs typeface="Trebuchet MS"/>
              </a:rPr>
              <a:t> </a:t>
            </a:r>
            <a:r>
              <a:rPr sz="1600" spc="-10" dirty="0">
                <a:solidFill>
                  <a:srgbClr val="C00000"/>
                </a:solidFill>
                <a:cs typeface="Trebuchet MS"/>
              </a:rPr>
              <a:t>theorem:</a:t>
            </a:r>
            <a:endParaRPr sz="1600" dirty="0">
              <a:cs typeface="Trebuchet MS"/>
            </a:endParaRPr>
          </a:p>
          <a:p>
            <a:pPr marL="81280" marR="85090">
              <a:lnSpc>
                <a:spcPct val="100000"/>
              </a:lnSpc>
              <a:tabLst>
                <a:tab pos="2652395" algn="l"/>
              </a:tabLst>
            </a:pPr>
            <a:r>
              <a:rPr sz="1600" spc="-45" dirty="0">
                <a:solidFill>
                  <a:srgbClr val="00329E"/>
                </a:solidFill>
                <a:cs typeface="Trebuchet MS"/>
              </a:rPr>
              <a:t>The</a:t>
            </a:r>
            <a:r>
              <a:rPr sz="1600" spc="-80" dirty="0">
                <a:solidFill>
                  <a:srgbClr val="00329E"/>
                </a:solidFill>
                <a:cs typeface="Trebuchet MS"/>
              </a:rPr>
              <a:t> </a:t>
            </a:r>
            <a:r>
              <a:rPr sz="1600" spc="-90" dirty="0">
                <a:solidFill>
                  <a:srgbClr val="00329E"/>
                </a:solidFill>
                <a:cs typeface="Trebuchet MS"/>
              </a:rPr>
              <a:t>instantaneous</a:t>
            </a:r>
            <a:r>
              <a:rPr sz="1600" spc="-30" dirty="0">
                <a:solidFill>
                  <a:srgbClr val="00329E"/>
                </a:solidFill>
                <a:cs typeface="Trebuchet MS"/>
              </a:rPr>
              <a:t> </a:t>
            </a:r>
            <a:r>
              <a:rPr sz="1600" spc="-65" dirty="0">
                <a:solidFill>
                  <a:srgbClr val="00329E"/>
                </a:solidFill>
                <a:cs typeface="Trebuchet MS"/>
              </a:rPr>
              <a:t>current</a:t>
            </a:r>
            <a:r>
              <a:rPr sz="1600" spc="-40" dirty="0">
                <a:solidFill>
                  <a:srgbClr val="00329E"/>
                </a:solidFill>
                <a:cs typeface="Trebuchet MS"/>
              </a:rPr>
              <a:t> </a:t>
            </a:r>
            <a:r>
              <a:rPr sz="1600" i="1" spc="-200" dirty="0" err="1">
                <a:solidFill>
                  <a:srgbClr val="00329E"/>
                </a:solidFill>
                <a:cs typeface="Trebuchet MS"/>
              </a:rPr>
              <a:t>i</a:t>
            </a:r>
            <a:r>
              <a:rPr sz="1600" i="1" spc="-40" dirty="0">
                <a:solidFill>
                  <a:srgbClr val="00329E"/>
                </a:solidFill>
                <a:cs typeface="Trebuchet MS"/>
              </a:rPr>
              <a:t> </a:t>
            </a:r>
            <a:r>
              <a:rPr lang="en-US" sz="1600" i="1" spc="-40" dirty="0">
                <a:solidFill>
                  <a:srgbClr val="00329E"/>
                </a:solidFill>
                <a:cs typeface="Trebuchet MS"/>
              </a:rPr>
              <a:t> </a:t>
            </a:r>
            <a:r>
              <a:rPr sz="1600" spc="-95" dirty="0">
                <a:solidFill>
                  <a:srgbClr val="00329E"/>
                </a:solidFill>
                <a:cs typeface="Trebuchet MS"/>
              </a:rPr>
              <a:t>induced</a:t>
            </a:r>
            <a:r>
              <a:rPr sz="1600" spc="-40" dirty="0">
                <a:solidFill>
                  <a:srgbClr val="00329E"/>
                </a:solidFill>
                <a:cs typeface="Trebuchet MS"/>
              </a:rPr>
              <a:t> </a:t>
            </a:r>
            <a:r>
              <a:rPr sz="1600" dirty="0">
                <a:solidFill>
                  <a:srgbClr val="00329E"/>
                </a:solidFill>
                <a:cs typeface="Trebuchet MS"/>
              </a:rPr>
              <a:t>on</a:t>
            </a:r>
            <a:r>
              <a:rPr sz="1600" spc="-40" dirty="0">
                <a:solidFill>
                  <a:srgbClr val="00329E"/>
                </a:solidFill>
                <a:cs typeface="Trebuchet MS"/>
              </a:rPr>
              <a:t> </a:t>
            </a:r>
            <a:r>
              <a:rPr sz="1600" spc="-80" dirty="0">
                <a:solidFill>
                  <a:srgbClr val="00329E"/>
                </a:solidFill>
                <a:cs typeface="Trebuchet MS"/>
              </a:rPr>
              <a:t>a </a:t>
            </a:r>
            <a:r>
              <a:rPr sz="1600" spc="-114" dirty="0">
                <a:solidFill>
                  <a:srgbClr val="00329E"/>
                </a:solidFill>
                <a:cs typeface="Trebuchet MS"/>
              </a:rPr>
              <a:t>given</a:t>
            </a:r>
            <a:r>
              <a:rPr sz="1600" spc="-20" dirty="0">
                <a:solidFill>
                  <a:srgbClr val="00329E"/>
                </a:solidFill>
                <a:cs typeface="Trebuchet MS"/>
              </a:rPr>
              <a:t> </a:t>
            </a:r>
            <a:r>
              <a:rPr sz="1600" spc="-85" dirty="0">
                <a:solidFill>
                  <a:srgbClr val="00329E"/>
                </a:solidFill>
                <a:cs typeface="Trebuchet MS"/>
              </a:rPr>
              <a:t>electrode</a:t>
            </a:r>
            <a:r>
              <a:rPr sz="1600" spc="-40" dirty="0">
                <a:solidFill>
                  <a:srgbClr val="00329E"/>
                </a:solidFill>
                <a:cs typeface="Trebuchet MS"/>
              </a:rPr>
              <a:t> </a:t>
            </a:r>
            <a:r>
              <a:rPr sz="1600" spc="-95" dirty="0">
                <a:solidFill>
                  <a:srgbClr val="00329E"/>
                </a:solidFill>
                <a:cs typeface="Trebuchet MS"/>
              </a:rPr>
              <a:t>due</a:t>
            </a:r>
            <a:r>
              <a:rPr sz="1600" spc="-50" dirty="0">
                <a:solidFill>
                  <a:srgbClr val="00329E"/>
                </a:solidFill>
                <a:cs typeface="Trebuchet MS"/>
              </a:rPr>
              <a:t> </a:t>
            </a:r>
            <a:r>
              <a:rPr sz="1600" dirty="0">
                <a:solidFill>
                  <a:srgbClr val="00329E"/>
                </a:solidFill>
                <a:cs typeface="Trebuchet MS"/>
              </a:rPr>
              <a:t>to</a:t>
            </a:r>
            <a:r>
              <a:rPr sz="1600" spc="-105" dirty="0">
                <a:solidFill>
                  <a:srgbClr val="00329E"/>
                </a:solidFill>
                <a:cs typeface="Trebuchet MS"/>
              </a:rPr>
              <a:t> </a:t>
            </a:r>
            <a:r>
              <a:rPr sz="1600" spc="-110" dirty="0">
                <a:solidFill>
                  <a:srgbClr val="00329E"/>
                </a:solidFill>
                <a:cs typeface="Trebuchet MS"/>
              </a:rPr>
              <a:t>the</a:t>
            </a:r>
            <a:r>
              <a:rPr sz="1600" spc="-25" dirty="0">
                <a:solidFill>
                  <a:srgbClr val="00329E"/>
                </a:solidFill>
                <a:cs typeface="Trebuchet MS"/>
              </a:rPr>
              <a:t> </a:t>
            </a:r>
            <a:r>
              <a:rPr sz="1600" spc="-55" dirty="0">
                <a:solidFill>
                  <a:srgbClr val="00329E"/>
                </a:solidFill>
                <a:cs typeface="Trebuchet MS"/>
              </a:rPr>
              <a:t>motion</a:t>
            </a:r>
            <a:r>
              <a:rPr sz="1600" spc="-15" dirty="0">
                <a:solidFill>
                  <a:srgbClr val="00329E"/>
                </a:solidFill>
                <a:cs typeface="Trebuchet MS"/>
              </a:rPr>
              <a:t> </a:t>
            </a:r>
            <a:r>
              <a:rPr sz="1600" spc="-85" dirty="0">
                <a:solidFill>
                  <a:srgbClr val="00329E"/>
                </a:solidFill>
                <a:cs typeface="Trebuchet MS"/>
              </a:rPr>
              <a:t>of</a:t>
            </a:r>
            <a:r>
              <a:rPr sz="1600" spc="-40" dirty="0">
                <a:solidFill>
                  <a:srgbClr val="00329E"/>
                </a:solidFill>
                <a:cs typeface="Trebuchet MS"/>
              </a:rPr>
              <a:t> </a:t>
            </a:r>
            <a:r>
              <a:rPr sz="1600" spc="-60" dirty="0">
                <a:solidFill>
                  <a:srgbClr val="00329E"/>
                </a:solidFill>
                <a:cs typeface="Trebuchet MS"/>
              </a:rPr>
              <a:t>a </a:t>
            </a:r>
            <a:r>
              <a:rPr sz="1600" spc="-95" dirty="0">
                <a:solidFill>
                  <a:srgbClr val="00329E"/>
                </a:solidFill>
                <a:cs typeface="Trebuchet MS"/>
              </a:rPr>
              <a:t>charge</a:t>
            </a:r>
            <a:r>
              <a:rPr sz="1600" spc="-5" dirty="0">
                <a:solidFill>
                  <a:srgbClr val="00329E"/>
                </a:solidFill>
                <a:cs typeface="Trebuchet MS"/>
              </a:rPr>
              <a:t> </a:t>
            </a:r>
            <a:r>
              <a:rPr sz="1600" spc="-80" dirty="0">
                <a:solidFill>
                  <a:srgbClr val="00329E"/>
                </a:solidFill>
                <a:cs typeface="Trebuchet MS"/>
              </a:rPr>
              <a:t>is</a:t>
            </a:r>
            <a:r>
              <a:rPr sz="1600" spc="-20" dirty="0">
                <a:solidFill>
                  <a:srgbClr val="00329E"/>
                </a:solidFill>
                <a:cs typeface="Trebuchet MS"/>
              </a:rPr>
              <a:t> </a:t>
            </a:r>
            <a:r>
              <a:rPr sz="1600" spc="-120" dirty="0">
                <a:solidFill>
                  <a:srgbClr val="00329E"/>
                </a:solidFill>
                <a:cs typeface="Trebuchet MS"/>
              </a:rPr>
              <a:t>given</a:t>
            </a:r>
            <a:r>
              <a:rPr sz="1600" dirty="0">
                <a:solidFill>
                  <a:srgbClr val="00329E"/>
                </a:solidFill>
                <a:cs typeface="Trebuchet MS"/>
              </a:rPr>
              <a:t> </a:t>
            </a:r>
            <a:r>
              <a:rPr sz="1600" spc="-25" dirty="0">
                <a:solidFill>
                  <a:srgbClr val="00329E"/>
                </a:solidFill>
                <a:cs typeface="Trebuchet MS"/>
              </a:rPr>
              <a:t>by</a:t>
            </a:r>
            <a:r>
              <a:rPr sz="1600" spc="-50" dirty="0">
                <a:solidFill>
                  <a:srgbClr val="00329E"/>
                </a:solidFill>
                <a:cs typeface="Trebuchet MS"/>
              </a:rPr>
              <a:t>.</a:t>
            </a:r>
            <a:endParaRPr sz="1600" dirty="0">
              <a:solidFill>
                <a:srgbClr val="00329E"/>
              </a:solidFill>
              <a:cs typeface="Trebuchet MS"/>
            </a:endParaRPr>
          </a:p>
          <a:p>
            <a:pPr>
              <a:lnSpc>
                <a:spcPct val="100000"/>
              </a:lnSpc>
              <a:spcBef>
                <a:spcPts val="60"/>
              </a:spcBef>
            </a:pPr>
            <a:endParaRPr sz="1600" dirty="0">
              <a:cs typeface="Trebuchet MS"/>
            </a:endParaRPr>
          </a:p>
          <a:p>
            <a:pPr marL="81280">
              <a:lnSpc>
                <a:spcPct val="100000"/>
              </a:lnSpc>
            </a:pPr>
            <a:r>
              <a:rPr sz="1600" i="1" spc="-200" dirty="0">
                <a:solidFill>
                  <a:srgbClr val="C00000"/>
                </a:solidFill>
                <a:cs typeface="Trebuchet MS"/>
              </a:rPr>
              <a:t>i</a:t>
            </a:r>
            <a:r>
              <a:rPr sz="1600" i="1" spc="-25" dirty="0">
                <a:solidFill>
                  <a:srgbClr val="C00000"/>
                </a:solidFill>
                <a:cs typeface="Trebuchet MS"/>
              </a:rPr>
              <a:t> </a:t>
            </a:r>
            <a:r>
              <a:rPr sz="1600" i="1" spc="-145" dirty="0">
                <a:solidFill>
                  <a:srgbClr val="00329E"/>
                </a:solidFill>
                <a:cs typeface="Trebuchet MS"/>
              </a:rPr>
              <a:t>is</a:t>
            </a:r>
            <a:r>
              <a:rPr sz="1600" i="1" spc="-15" dirty="0">
                <a:solidFill>
                  <a:srgbClr val="C00000"/>
                </a:solidFill>
                <a:cs typeface="Trebuchet MS"/>
              </a:rPr>
              <a:t> </a:t>
            </a:r>
            <a:r>
              <a:rPr sz="1600" i="1" spc="-65" dirty="0">
                <a:solidFill>
                  <a:srgbClr val="C00000"/>
                </a:solidFill>
                <a:cs typeface="Trebuchet MS"/>
              </a:rPr>
              <a:t>NOT</a:t>
            </a:r>
            <a:r>
              <a:rPr sz="1600" i="1" spc="-10" dirty="0">
                <a:solidFill>
                  <a:srgbClr val="C00000"/>
                </a:solidFill>
                <a:cs typeface="Trebuchet MS"/>
              </a:rPr>
              <a:t> </a:t>
            </a:r>
            <a:r>
              <a:rPr sz="1600" i="1" spc="-170" dirty="0">
                <a:solidFill>
                  <a:srgbClr val="00329E"/>
                </a:solidFill>
                <a:cs typeface="Trebuchet MS"/>
              </a:rPr>
              <a:t>given</a:t>
            </a:r>
            <a:r>
              <a:rPr sz="1600" i="1" spc="-25" dirty="0">
                <a:solidFill>
                  <a:srgbClr val="00329E"/>
                </a:solidFill>
                <a:cs typeface="Trebuchet MS"/>
              </a:rPr>
              <a:t> </a:t>
            </a:r>
            <a:r>
              <a:rPr sz="1600" i="1" spc="-190" dirty="0">
                <a:solidFill>
                  <a:srgbClr val="00329E"/>
                </a:solidFill>
                <a:cs typeface="Trebuchet MS"/>
              </a:rPr>
              <a:t>by</a:t>
            </a:r>
            <a:r>
              <a:rPr sz="1600" i="1" spc="-10" dirty="0">
                <a:solidFill>
                  <a:srgbClr val="00329E"/>
                </a:solidFill>
                <a:cs typeface="Trebuchet MS"/>
              </a:rPr>
              <a:t> </a:t>
            </a:r>
            <a:r>
              <a:rPr sz="1600" i="1" spc="-190" dirty="0">
                <a:solidFill>
                  <a:srgbClr val="00329E"/>
                </a:solidFill>
                <a:cs typeface="Trebuchet MS"/>
              </a:rPr>
              <a:t>the</a:t>
            </a:r>
            <a:r>
              <a:rPr sz="1600" i="1" spc="-10" dirty="0">
                <a:solidFill>
                  <a:srgbClr val="00329E"/>
                </a:solidFill>
                <a:cs typeface="Trebuchet MS"/>
              </a:rPr>
              <a:t> </a:t>
            </a:r>
            <a:r>
              <a:rPr sz="1600" i="1" spc="-165" dirty="0">
                <a:solidFill>
                  <a:srgbClr val="00329E"/>
                </a:solidFill>
                <a:cs typeface="Trebuchet MS"/>
              </a:rPr>
              <a:t>arrival</a:t>
            </a:r>
            <a:r>
              <a:rPr sz="1600" i="1" spc="-10" dirty="0">
                <a:solidFill>
                  <a:srgbClr val="00329E"/>
                </a:solidFill>
                <a:cs typeface="Trebuchet MS"/>
              </a:rPr>
              <a:t> </a:t>
            </a:r>
            <a:r>
              <a:rPr sz="1600" i="1" spc="-180" dirty="0">
                <a:solidFill>
                  <a:srgbClr val="00329E"/>
                </a:solidFill>
                <a:cs typeface="Trebuchet MS"/>
              </a:rPr>
              <a:t>of</a:t>
            </a:r>
            <a:r>
              <a:rPr sz="1600" i="1" spc="-25" dirty="0">
                <a:solidFill>
                  <a:srgbClr val="00329E"/>
                </a:solidFill>
                <a:cs typeface="Trebuchet MS"/>
              </a:rPr>
              <a:t> </a:t>
            </a:r>
            <a:r>
              <a:rPr sz="1600" i="1" spc="-190" dirty="0">
                <a:solidFill>
                  <a:srgbClr val="00329E"/>
                </a:solidFill>
                <a:cs typeface="Trebuchet MS"/>
              </a:rPr>
              <a:t>the</a:t>
            </a:r>
            <a:r>
              <a:rPr sz="1600" i="1" spc="-5" dirty="0">
                <a:solidFill>
                  <a:srgbClr val="00329E"/>
                </a:solidFill>
                <a:cs typeface="Trebuchet MS"/>
              </a:rPr>
              <a:t> </a:t>
            </a:r>
            <a:r>
              <a:rPr sz="1600" i="1" spc="-100" dirty="0">
                <a:solidFill>
                  <a:srgbClr val="00329E"/>
                </a:solidFill>
                <a:cs typeface="Trebuchet MS"/>
              </a:rPr>
              <a:t>electrons!</a:t>
            </a:r>
            <a:endParaRPr sz="1600" dirty="0">
              <a:solidFill>
                <a:srgbClr val="00329E"/>
              </a:solidFill>
              <a:cs typeface="Trebuchet MS"/>
            </a:endParaRPr>
          </a:p>
        </p:txBody>
      </p:sp>
      <p:pic>
        <p:nvPicPr>
          <p:cNvPr id="24" name="object 13">
            <a:extLst>
              <a:ext uri="{FF2B5EF4-FFF2-40B4-BE49-F238E27FC236}">
                <a16:creationId xmlns:a16="http://schemas.microsoft.com/office/drawing/2014/main" id="{E7CAC14A-6BD4-44BC-E53A-DAFE637F5754}"/>
              </a:ext>
            </a:extLst>
          </p:cNvPr>
          <p:cNvPicPr/>
          <p:nvPr/>
        </p:nvPicPr>
        <p:blipFill>
          <a:blip r:embed="rId5" cstate="print"/>
          <a:stretch>
            <a:fillRect/>
          </a:stretch>
        </p:blipFill>
        <p:spPr>
          <a:xfrm>
            <a:off x="8534400" y="5361111"/>
            <a:ext cx="1133855" cy="403200"/>
          </a:xfrm>
          <a:prstGeom prst="rect">
            <a:avLst/>
          </a:prstGeom>
        </p:spPr>
      </p:pic>
    </p:spTree>
    <p:extLst>
      <p:ext uri="{BB962C8B-B14F-4D97-AF65-F5344CB8AC3E}">
        <p14:creationId xmlns:p14="http://schemas.microsoft.com/office/powerpoint/2010/main" val="54836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27</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11433734" cy="553998"/>
          </a:xfrm>
        </p:spPr>
        <p:txBody>
          <a:bodyPr/>
          <a:lstStyle/>
          <a:p>
            <a:r>
              <a:rPr lang="en-US" dirty="0"/>
              <a:t>Multigap RPCs</a:t>
            </a:r>
          </a:p>
        </p:txBody>
      </p:sp>
      <p:sp>
        <p:nvSpPr>
          <p:cNvPr id="2" name="Text Box 26">
            <a:extLst>
              <a:ext uri="{FF2B5EF4-FFF2-40B4-BE49-F238E27FC236}">
                <a16:creationId xmlns:a16="http://schemas.microsoft.com/office/drawing/2014/main" id="{E5B743A4-3390-40C2-37AE-DCC484F1FD80}"/>
              </a:ext>
            </a:extLst>
          </p:cNvPr>
          <p:cNvSpPr txBox="1">
            <a:spLocks noChangeArrowheads="1"/>
          </p:cNvSpPr>
          <p:nvPr/>
        </p:nvSpPr>
        <p:spPr bwMode="auto">
          <a:xfrm>
            <a:off x="915293" y="1988840"/>
            <a:ext cx="184150" cy="304800"/>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1400">
                <a:solidFill>
                  <a:schemeClr val="tx1"/>
                </a:solidFill>
                <a:latin typeface="Comic Sans MS" panose="030F0702030302020204" pitchFamily="66" charset="0"/>
              </a:defRPr>
            </a:lvl1pPr>
            <a:lvl2pPr marL="742950" indent="-285750">
              <a:defRPr sz="1400">
                <a:solidFill>
                  <a:schemeClr val="tx1"/>
                </a:solidFill>
                <a:latin typeface="Comic Sans MS" panose="030F0702030302020204" pitchFamily="66" charset="0"/>
              </a:defRPr>
            </a:lvl2pPr>
            <a:lvl3pPr marL="1143000" indent="-228600">
              <a:defRPr sz="1400">
                <a:solidFill>
                  <a:schemeClr val="tx1"/>
                </a:solidFill>
                <a:latin typeface="Comic Sans MS" panose="030F0702030302020204" pitchFamily="66" charset="0"/>
              </a:defRPr>
            </a:lvl3pPr>
            <a:lvl4pPr marL="1600200" indent="-228600">
              <a:defRPr sz="1400">
                <a:solidFill>
                  <a:schemeClr val="tx1"/>
                </a:solidFill>
                <a:latin typeface="Comic Sans MS" panose="030F0702030302020204" pitchFamily="66" charset="0"/>
              </a:defRPr>
            </a:lvl4pPr>
            <a:lvl5pPr marL="2057400" indent="-228600">
              <a:defRPr sz="1400">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a:solidFill>
                  <a:schemeClr val="tx1"/>
                </a:solidFill>
                <a:latin typeface="Comic Sans MS" panose="030F0702030302020204" pitchFamily="66" charset="0"/>
              </a:defRPr>
            </a:lvl9pPr>
          </a:lstStyle>
          <a:p>
            <a:pPr algn="ctr"/>
            <a:endParaRPr lang="en-GB" altLang="it-IT"/>
          </a:p>
        </p:txBody>
      </p:sp>
      <p:pic>
        <p:nvPicPr>
          <p:cNvPr id="6" name="Immagine 13">
            <a:extLst>
              <a:ext uri="{FF2B5EF4-FFF2-40B4-BE49-F238E27FC236}">
                <a16:creationId xmlns:a16="http://schemas.microsoft.com/office/drawing/2014/main" id="{D8743413-4ECE-389F-FDB5-DDA11D16A335}"/>
              </a:ext>
            </a:extLst>
          </p:cNvPr>
          <p:cNvPicPr>
            <a:picLocks noChangeAspect="1"/>
          </p:cNvPicPr>
          <p:nvPr/>
        </p:nvPicPr>
        <p:blipFill>
          <a:blip r:embed="rId3"/>
          <a:srcRect r="19576"/>
          <a:stretch>
            <a:fillRect/>
          </a:stretch>
        </p:blipFill>
        <p:spPr>
          <a:xfrm>
            <a:off x="364947" y="3349009"/>
            <a:ext cx="4868926" cy="2896106"/>
          </a:xfrm>
          <a:prstGeom prst="rect">
            <a:avLst/>
          </a:prstGeom>
        </p:spPr>
      </p:pic>
      <p:sp>
        <p:nvSpPr>
          <p:cNvPr id="7" name="Text Box 26">
            <a:extLst>
              <a:ext uri="{FF2B5EF4-FFF2-40B4-BE49-F238E27FC236}">
                <a16:creationId xmlns:a16="http://schemas.microsoft.com/office/drawing/2014/main" id="{985678D3-396B-6697-3316-1399AB5B6D17}"/>
              </a:ext>
            </a:extLst>
          </p:cNvPr>
          <p:cNvSpPr txBox="1">
            <a:spLocks noChangeArrowheads="1"/>
          </p:cNvSpPr>
          <p:nvPr/>
        </p:nvSpPr>
        <p:spPr bwMode="auto">
          <a:xfrm>
            <a:off x="915293" y="1988840"/>
            <a:ext cx="184150" cy="304800"/>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1400">
                <a:solidFill>
                  <a:schemeClr val="tx1"/>
                </a:solidFill>
                <a:latin typeface="Comic Sans MS" panose="030F0702030302020204" pitchFamily="66" charset="0"/>
              </a:defRPr>
            </a:lvl1pPr>
            <a:lvl2pPr marL="742950" indent="-285750">
              <a:defRPr sz="1400">
                <a:solidFill>
                  <a:schemeClr val="tx1"/>
                </a:solidFill>
                <a:latin typeface="Comic Sans MS" panose="030F0702030302020204" pitchFamily="66" charset="0"/>
              </a:defRPr>
            </a:lvl2pPr>
            <a:lvl3pPr marL="1143000" indent="-228600">
              <a:defRPr sz="1400">
                <a:solidFill>
                  <a:schemeClr val="tx1"/>
                </a:solidFill>
                <a:latin typeface="Comic Sans MS" panose="030F0702030302020204" pitchFamily="66" charset="0"/>
              </a:defRPr>
            </a:lvl3pPr>
            <a:lvl4pPr marL="1600200" indent="-228600">
              <a:defRPr sz="1400">
                <a:solidFill>
                  <a:schemeClr val="tx1"/>
                </a:solidFill>
                <a:latin typeface="Comic Sans MS" panose="030F0702030302020204" pitchFamily="66" charset="0"/>
              </a:defRPr>
            </a:lvl4pPr>
            <a:lvl5pPr marL="2057400" indent="-228600">
              <a:defRPr sz="1400">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a:solidFill>
                  <a:schemeClr val="tx1"/>
                </a:solidFill>
                <a:latin typeface="Comic Sans MS" panose="030F0702030302020204" pitchFamily="66" charset="0"/>
              </a:defRPr>
            </a:lvl9pPr>
          </a:lstStyle>
          <a:p>
            <a:pPr algn="ctr"/>
            <a:endParaRPr lang="en-GB" altLang="it-IT"/>
          </a:p>
        </p:txBody>
      </p:sp>
      <p:sp>
        <p:nvSpPr>
          <p:cNvPr id="8" name="CasellaDiTesto 3">
            <a:extLst>
              <a:ext uri="{FF2B5EF4-FFF2-40B4-BE49-F238E27FC236}">
                <a16:creationId xmlns:a16="http://schemas.microsoft.com/office/drawing/2014/main" id="{69B428D9-3532-23A8-34F5-AEB0F978E45B}"/>
              </a:ext>
            </a:extLst>
          </p:cNvPr>
          <p:cNvSpPr txBox="1"/>
          <p:nvPr/>
        </p:nvSpPr>
        <p:spPr>
          <a:xfrm>
            <a:off x="5569095" y="980728"/>
            <a:ext cx="5251305" cy="1323439"/>
          </a:xfrm>
          <a:prstGeom prst="rect">
            <a:avLst/>
          </a:prstGeom>
          <a:noFill/>
        </p:spPr>
        <p:txBody>
          <a:bodyPr wrap="square" rtlCol="0">
            <a:spAutoFit/>
          </a:bodyPr>
          <a:lstStyle/>
          <a:p>
            <a:pPr marL="342900" indent="-342900">
              <a:buFont typeface="Wingdings" panose="05000000000000000000" pitchFamily="2" charset="2"/>
              <a:buChar char="Ø"/>
            </a:pPr>
            <a:r>
              <a:rPr lang="en-US" sz="2000" dirty="0"/>
              <a:t>Using tiny gap, </a:t>
            </a:r>
            <a:r>
              <a:rPr lang="en-US" sz="2000" dirty="0">
                <a:solidFill>
                  <a:srgbClr val="245794"/>
                </a:solidFill>
              </a:rPr>
              <a:t>the electric field can be increased </a:t>
            </a:r>
            <a:r>
              <a:rPr lang="en-US" sz="2000" dirty="0"/>
              <a:t>quite high</a:t>
            </a:r>
          </a:p>
          <a:p>
            <a:pPr marL="342900" indent="-342900">
              <a:buFont typeface="Wingdings" panose="05000000000000000000" pitchFamily="2" charset="2"/>
              <a:buChar char="Ø"/>
            </a:pPr>
            <a:r>
              <a:rPr lang="en-US" sz="2000" dirty="0"/>
              <a:t>The first Townsend coefficient </a:t>
            </a:r>
            <a:r>
              <a:rPr lang="en-US" sz="2000" dirty="0">
                <a:solidFill>
                  <a:srgbClr val="C00000"/>
                </a:solidFill>
              </a:rPr>
              <a:t>is really (REALLY) high.</a:t>
            </a:r>
          </a:p>
        </p:txBody>
      </p:sp>
      <p:pic>
        <p:nvPicPr>
          <p:cNvPr id="10" name="Picture 8">
            <a:extLst>
              <a:ext uri="{FF2B5EF4-FFF2-40B4-BE49-F238E27FC236}">
                <a16:creationId xmlns:a16="http://schemas.microsoft.com/office/drawing/2014/main" id="{3FD81A24-5CCA-28C8-E0DB-7C0B4E764E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0387" y="3696707"/>
            <a:ext cx="4940876" cy="2533669"/>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CasellaDiTesto 18">
            <a:extLst>
              <a:ext uri="{FF2B5EF4-FFF2-40B4-BE49-F238E27FC236}">
                <a16:creationId xmlns:a16="http://schemas.microsoft.com/office/drawing/2014/main" id="{B5892BD8-0589-CC13-4711-A15105378DF8}"/>
              </a:ext>
            </a:extLst>
          </p:cNvPr>
          <p:cNvSpPr txBox="1"/>
          <p:nvPr/>
        </p:nvSpPr>
        <p:spPr>
          <a:xfrm>
            <a:off x="6399706" y="3010455"/>
            <a:ext cx="2828082" cy="677108"/>
          </a:xfrm>
          <a:prstGeom prst="rect">
            <a:avLst/>
          </a:prstGeom>
          <a:noFill/>
        </p:spPr>
        <p:txBody>
          <a:bodyPr wrap="none" rtlCol="0">
            <a:spAutoFit/>
          </a:bodyPr>
          <a:lstStyle/>
          <a:p>
            <a:r>
              <a:rPr lang="en-US" sz="2000" b="1" dirty="0">
                <a:solidFill>
                  <a:srgbClr val="C00000"/>
                </a:solidFill>
              </a:rPr>
              <a:t>Excellent time resolution</a:t>
            </a:r>
          </a:p>
          <a:p>
            <a:endParaRPr lang="it-IT" dirty="0"/>
          </a:p>
        </p:txBody>
      </p:sp>
      <p:sp>
        <p:nvSpPr>
          <p:cNvPr id="12" name="Freccia in giù 19">
            <a:extLst>
              <a:ext uri="{FF2B5EF4-FFF2-40B4-BE49-F238E27FC236}">
                <a16:creationId xmlns:a16="http://schemas.microsoft.com/office/drawing/2014/main" id="{B6CB276E-670F-C6CD-8A8F-029FA4855035}"/>
              </a:ext>
            </a:extLst>
          </p:cNvPr>
          <p:cNvSpPr/>
          <p:nvPr/>
        </p:nvSpPr>
        <p:spPr>
          <a:xfrm>
            <a:off x="7984105" y="2396296"/>
            <a:ext cx="306872" cy="42682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Picture 3">
            <a:extLst>
              <a:ext uri="{FF2B5EF4-FFF2-40B4-BE49-F238E27FC236}">
                <a16:creationId xmlns:a16="http://schemas.microsoft.com/office/drawing/2014/main" id="{5BA52087-F860-51BE-CD74-7DD3E66CB486}"/>
              </a:ext>
            </a:extLst>
          </p:cNvPr>
          <p:cNvPicPr/>
          <p:nvPr/>
        </p:nvPicPr>
        <p:blipFill>
          <a:blip r:embed="rId5"/>
          <a:stretch/>
        </p:blipFill>
        <p:spPr>
          <a:xfrm>
            <a:off x="685800" y="1030440"/>
            <a:ext cx="4191000" cy="2127571"/>
          </a:xfrm>
          <a:prstGeom prst="rect">
            <a:avLst/>
          </a:prstGeom>
          <a:ln>
            <a:noFill/>
          </a:ln>
        </p:spPr>
      </p:pic>
    </p:spTree>
    <p:extLst>
      <p:ext uri="{BB962C8B-B14F-4D97-AF65-F5344CB8AC3E}">
        <p14:creationId xmlns:p14="http://schemas.microsoft.com/office/powerpoint/2010/main" val="7342038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28</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11433734" cy="553998"/>
          </a:xfrm>
        </p:spPr>
        <p:txBody>
          <a:bodyPr/>
          <a:lstStyle/>
          <a:p>
            <a:r>
              <a:rPr lang="en-US" dirty="0"/>
              <a:t>Multigap RPCs</a:t>
            </a:r>
          </a:p>
        </p:txBody>
      </p:sp>
      <p:sp>
        <p:nvSpPr>
          <p:cNvPr id="2" name="Text Box 26">
            <a:extLst>
              <a:ext uri="{FF2B5EF4-FFF2-40B4-BE49-F238E27FC236}">
                <a16:creationId xmlns:a16="http://schemas.microsoft.com/office/drawing/2014/main" id="{E5B743A4-3390-40C2-37AE-DCC484F1FD80}"/>
              </a:ext>
            </a:extLst>
          </p:cNvPr>
          <p:cNvSpPr txBox="1">
            <a:spLocks noChangeArrowheads="1"/>
          </p:cNvSpPr>
          <p:nvPr/>
        </p:nvSpPr>
        <p:spPr bwMode="auto">
          <a:xfrm>
            <a:off x="915293" y="1988840"/>
            <a:ext cx="184150" cy="304800"/>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1400">
                <a:solidFill>
                  <a:schemeClr val="tx1"/>
                </a:solidFill>
                <a:latin typeface="Comic Sans MS" panose="030F0702030302020204" pitchFamily="66" charset="0"/>
              </a:defRPr>
            </a:lvl1pPr>
            <a:lvl2pPr marL="742950" indent="-285750">
              <a:defRPr sz="1400">
                <a:solidFill>
                  <a:schemeClr val="tx1"/>
                </a:solidFill>
                <a:latin typeface="Comic Sans MS" panose="030F0702030302020204" pitchFamily="66" charset="0"/>
              </a:defRPr>
            </a:lvl2pPr>
            <a:lvl3pPr marL="1143000" indent="-228600">
              <a:defRPr sz="1400">
                <a:solidFill>
                  <a:schemeClr val="tx1"/>
                </a:solidFill>
                <a:latin typeface="Comic Sans MS" panose="030F0702030302020204" pitchFamily="66" charset="0"/>
              </a:defRPr>
            </a:lvl3pPr>
            <a:lvl4pPr marL="1600200" indent="-228600">
              <a:defRPr sz="1400">
                <a:solidFill>
                  <a:schemeClr val="tx1"/>
                </a:solidFill>
                <a:latin typeface="Comic Sans MS" panose="030F0702030302020204" pitchFamily="66" charset="0"/>
              </a:defRPr>
            </a:lvl4pPr>
            <a:lvl5pPr marL="2057400" indent="-228600">
              <a:defRPr sz="1400">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a:solidFill>
                  <a:schemeClr val="tx1"/>
                </a:solidFill>
                <a:latin typeface="Comic Sans MS" panose="030F0702030302020204" pitchFamily="66" charset="0"/>
              </a:defRPr>
            </a:lvl9pPr>
          </a:lstStyle>
          <a:p>
            <a:pPr algn="ctr"/>
            <a:endParaRPr lang="en-GB" altLang="it-IT"/>
          </a:p>
        </p:txBody>
      </p:sp>
      <p:sp>
        <p:nvSpPr>
          <p:cNvPr id="6" name="CasellaDiTesto 3">
            <a:extLst>
              <a:ext uri="{FF2B5EF4-FFF2-40B4-BE49-F238E27FC236}">
                <a16:creationId xmlns:a16="http://schemas.microsoft.com/office/drawing/2014/main" id="{773FAF0E-95E3-C778-CCB0-0AC178C0DC64}"/>
              </a:ext>
            </a:extLst>
          </p:cNvPr>
          <p:cNvSpPr txBox="1"/>
          <p:nvPr/>
        </p:nvSpPr>
        <p:spPr>
          <a:xfrm>
            <a:off x="179510" y="764705"/>
            <a:ext cx="11555283" cy="707886"/>
          </a:xfrm>
          <a:prstGeom prst="rect">
            <a:avLst/>
          </a:prstGeom>
          <a:noFill/>
        </p:spPr>
        <p:txBody>
          <a:bodyPr wrap="square" rtlCol="0">
            <a:spAutoFit/>
          </a:bodyPr>
          <a:lstStyle/>
          <a:p>
            <a:r>
              <a:rPr lang="en-GB" sz="2000" dirty="0">
                <a:solidFill>
                  <a:srgbClr val="00329E"/>
                </a:solidFill>
              </a:rPr>
              <a:t>It might seem that increasing the number of gaps to infinite we would get the perfect detector. Actually, the contribution of each gap </a:t>
            </a:r>
            <a:r>
              <a:rPr lang="en-GB" sz="2000" dirty="0">
                <a:solidFill>
                  <a:srgbClr val="FF0000"/>
                </a:solidFill>
              </a:rPr>
              <a:t>to the induced signal reduces increasing the number of gap</a:t>
            </a:r>
            <a:r>
              <a:rPr lang="it-IT" sz="2000" dirty="0">
                <a:solidFill>
                  <a:srgbClr val="FF0000"/>
                </a:solidFill>
              </a:rPr>
              <a:t>. </a:t>
            </a:r>
          </a:p>
        </p:txBody>
      </p:sp>
      <p:grpSp>
        <p:nvGrpSpPr>
          <p:cNvPr id="7" name="Gruppo 56">
            <a:extLst>
              <a:ext uri="{FF2B5EF4-FFF2-40B4-BE49-F238E27FC236}">
                <a16:creationId xmlns:a16="http://schemas.microsoft.com/office/drawing/2014/main" id="{9F6B42A9-C86D-BCBD-47C6-8DE72DD0D5AA}"/>
              </a:ext>
            </a:extLst>
          </p:cNvPr>
          <p:cNvGrpSpPr/>
          <p:nvPr/>
        </p:nvGrpSpPr>
        <p:grpSpPr>
          <a:xfrm>
            <a:off x="1141735" y="1623565"/>
            <a:ext cx="2905125" cy="4468226"/>
            <a:chOff x="457200" y="1827948"/>
            <a:chExt cx="2905125" cy="4468226"/>
          </a:xfrm>
        </p:grpSpPr>
        <p:sp>
          <p:nvSpPr>
            <p:cNvPr id="8" name="Text Box 26">
              <a:extLst>
                <a:ext uri="{FF2B5EF4-FFF2-40B4-BE49-F238E27FC236}">
                  <a16:creationId xmlns:a16="http://schemas.microsoft.com/office/drawing/2014/main" id="{53A80805-364B-C43E-75AF-BD947DC09278}"/>
                </a:ext>
              </a:extLst>
            </p:cNvPr>
            <p:cNvSpPr txBox="1">
              <a:spLocks noChangeArrowheads="1"/>
            </p:cNvSpPr>
            <p:nvPr/>
          </p:nvSpPr>
          <p:spPr bwMode="auto">
            <a:xfrm>
              <a:off x="915293" y="1988840"/>
              <a:ext cx="184150" cy="304800"/>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1400">
                  <a:solidFill>
                    <a:schemeClr val="tx1"/>
                  </a:solidFill>
                  <a:latin typeface="Comic Sans MS" panose="030F0702030302020204" pitchFamily="66" charset="0"/>
                </a:defRPr>
              </a:lvl1pPr>
              <a:lvl2pPr marL="742950" indent="-285750">
                <a:defRPr sz="1400">
                  <a:solidFill>
                    <a:schemeClr val="tx1"/>
                  </a:solidFill>
                  <a:latin typeface="Comic Sans MS" panose="030F0702030302020204" pitchFamily="66" charset="0"/>
                </a:defRPr>
              </a:lvl2pPr>
              <a:lvl3pPr marL="1143000" indent="-228600">
                <a:defRPr sz="1400">
                  <a:solidFill>
                    <a:schemeClr val="tx1"/>
                  </a:solidFill>
                  <a:latin typeface="Comic Sans MS" panose="030F0702030302020204" pitchFamily="66" charset="0"/>
                </a:defRPr>
              </a:lvl3pPr>
              <a:lvl4pPr marL="1600200" indent="-228600">
                <a:defRPr sz="1400">
                  <a:solidFill>
                    <a:schemeClr val="tx1"/>
                  </a:solidFill>
                  <a:latin typeface="Comic Sans MS" panose="030F0702030302020204" pitchFamily="66" charset="0"/>
                </a:defRPr>
              </a:lvl4pPr>
              <a:lvl5pPr marL="2057400" indent="-228600">
                <a:defRPr sz="1400">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a:solidFill>
                    <a:schemeClr val="tx1"/>
                  </a:solidFill>
                  <a:latin typeface="Comic Sans MS" panose="030F0702030302020204" pitchFamily="66" charset="0"/>
                </a:defRPr>
              </a:lvl9pPr>
            </a:lstStyle>
            <a:p>
              <a:pPr algn="ctr"/>
              <a:endParaRPr lang="en-GB" altLang="it-IT"/>
            </a:p>
          </p:txBody>
        </p:sp>
        <p:grpSp>
          <p:nvGrpSpPr>
            <p:cNvPr id="9" name="Group 14">
              <a:extLst>
                <a:ext uri="{FF2B5EF4-FFF2-40B4-BE49-F238E27FC236}">
                  <a16:creationId xmlns:a16="http://schemas.microsoft.com/office/drawing/2014/main" id="{8AE0C0BA-4FFA-F756-69F9-2E020572F8F5}"/>
                </a:ext>
              </a:extLst>
            </p:cNvPr>
            <p:cNvGrpSpPr>
              <a:grpSpLocks/>
            </p:cNvGrpSpPr>
            <p:nvPr/>
          </p:nvGrpSpPr>
          <p:grpSpPr bwMode="auto">
            <a:xfrm>
              <a:off x="533400" y="2225824"/>
              <a:ext cx="2822575" cy="914400"/>
              <a:chOff x="576" y="1056"/>
              <a:chExt cx="1778" cy="576"/>
            </a:xfrm>
          </p:grpSpPr>
          <p:sp>
            <p:nvSpPr>
              <p:cNvPr id="43" name="Rectangle 15">
                <a:extLst>
                  <a:ext uri="{FF2B5EF4-FFF2-40B4-BE49-F238E27FC236}">
                    <a16:creationId xmlns:a16="http://schemas.microsoft.com/office/drawing/2014/main" id="{EEADC30F-A7E1-E5F1-1442-84B0F56FCE31}"/>
                  </a:ext>
                </a:extLst>
              </p:cNvPr>
              <p:cNvSpPr>
                <a:spLocks noChangeArrowheads="1"/>
              </p:cNvSpPr>
              <p:nvPr/>
            </p:nvSpPr>
            <p:spPr bwMode="auto">
              <a:xfrm>
                <a:off x="576" y="1104"/>
                <a:ext cx="1104" cy="48"/>
              </a:xfrm>
              <a:prstGeom prst="rect">
                <a:avLst/>
              </a:prstGeom>
              <a:solidFill>
                <a:srgbClr val="CC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400">
                  <a:latin typeface="Comic Sans MS" panose="030F0702030302020204" pitchFamily="66" charset="0"/>
                </a:endParaRPr>
              </a:p>
            </p:txBody>
          </p:sp>
          <p:sp>
            <p:nvSpPr>
              <p:cNvPr id="44" name="Rectangle 16">
                <a:extLst>
                  <a:ext uri="{FF2B5EF4-FFF2-40B4-BE49-F238E27FC236}">
                    <a16:creationId xmlns:a16="http://schemas.microsoft.com/office/drawing/2014/main" id="{16C37EA7-CC09-E3B2-F89E-8423EF8B5058}"/>
                  </a:ext>
                </a:extLst>
              </p:cNvPr>
              <p:cNvSpPr>
                <a:spLocks noChangeArrowheads="1"/>
              </p:cNvSpPr>
              <p:nvPr/>
            </p:nvSpPr>
            <p:spPr bwMode="auto">
              <a:xfrm>
                <a:off x="576" y="1536"/>
                <a:ext cx="1104" cy="48"/>
              </a:xfrm>
              <a:prstGeom prst="rect">
                <a:avLst/>
              </a:prstGeom>
              <a:solidFill>
                <a:srgbClr val="CC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400">
                  <a:latin typeface="Comic Sans MS" panose="030F0702030302020204" pitchFamily="66" charset="0"/>
                </a:endParaRPr>
              </a:p>
            </p:txBody>
          </p:sp>
          <p:sp>
            <p:nvSpPr>
              <p:cNvPr id="45" name="Line 17">
                <a:extLst>
                  <a:ext uri="{FF2B5EF4-FFF2-40B4-BE49-F238E27FC236}">
                    <a16:creationId xmlns:a16="http://schemas.microsoft.com/office/drawing/2014/main" id="{A57DCA48-3E9D-2BE7-E3A4-A5CABDA14F08}"/>
                  </a:ext>
                </a:extLst>
              </p:cNvPr>
              <p:cNvSpPr>
                <a:spLocks noChangeShapeType="1"/>
              </p:cNvSpPr>
              <p:nvPr/>
            </p:nvSpPr>
            <p:spPr bwMode="auto">
              <a:xfrm>
                <a:off x="576" y="1632"/>
                <a:ext cx="1104"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it-IT"/>
              </a:p>
            </p:txBody>
          </p:sp>
          <p:sp>
            <p:nvSpPr>
              <p:cNvPr id="46" name="Line 18">
                <a:extLst>
                  <a:ext uri="{FF2B5EF4-FFF2-40B4-BE49-F238E27FC236}">
                    <a16:creationId xmlns:a16="http://schemas.microsoft.com/office/drawing/2014/main" id="{95707EB3-142B-F9C8-7BA2-CAF303568E5D}"/>
                  </a:ext>
                </a:extLst>
              </p:cNvPr>
              <p:cNvSpPr>
                <a:spLocks noChangeShapeType="1"/>
              </p:cNvSpPr>
              <p:nvPr/>
            </p:nvSpPr>
            <p:spPr bwMode="auto">
              <a:xfrm>
                <a:off x="576" y="1056"/>
                <a:ext cx="1104" cy="0"/>
              </a:xfrm>
              <a:prstGeom prst="line">
                <a:avLst/>
              </a:prstGeom>
              <a:noFill/>
              <a:ln w="9525">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it-IT"/>
              </a:p>
            </p:txBody>
          </p:sp>
          <p:grpSp>
            <p:nvGrpSpPr>
              <p:cNvPr id="47" name="Group 19">
                <a:extLst>
                  <a:ext uri="{FF2B5EF4-FFF2-40B4-BE49-F238E27FC236}">
                    <a16:creationId xmlns:a16="http://schemas.microsoft.com/office/drawing/2014/main" id="{3A394CD3-4DC1-E98F-949F-521671B262FB}"/>
                  </a:ext>
                </a:extLst>
              </p:cNvPr>
              <p:cNvGrpSpPr>
                <a:grpSpLocks/>
              </p:cNvGrpSpPr>
              <p:nvPr/>
            </p:nvGrpSpPr>
            <p:grpSpPr bwMode="auto">
              <a:xfrm>
                <a:off x="1056" y="1152"/>
                <a:ext cx="144" cy="336"/>
                <a:chOff x="2688" y="1248"/>
                <a:chExt cx="192" cy="624"/>
              </a:xfrm>
            </p:grpSpPr>
            <p:sp>
              <p:nvSpPr>
                <p:cNvPr id="51" name="Oval 20">
                  <a:extLst>
                    <a:ext uri="{FF2B5EF4-FFF2-40B4-BE49-F238E27FC236}">
                      <a16:creationId xmlns:a16="http://schemas.microsoft.com/office/drawing/2014/main" id="{62085FFC-854B-E82D-C092-65B814AA84E9}"/>
                    </a:ext>
                  </a:extLst>
                </p:cNvPr>
                <p:cNvSpPr>
                  <a:spLocks noChangeArrowheads="1"/>
                </p:cNvSpPr>
                <p:nvPr/>
              </p:nvSpPr>
              <p:spPr bwMode="auto">
                <a:xfrm>
                  <a:off x="2688" y="1680"/>
                  <a:ext cx="192" cy="192"/>
                </a:xfrm>
                <a:prstGeom prst="ellipse">
                  <a:avLst/>
                </a:pr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400">
                    <a:latin typeface="Comic Sans MS" panose="030F0702030302020204" pitchFamily="66" charset="0"/>
                  </a:endParaRPr>
                </a:p>
              </p:txBody>
            </p:sp>
            <p:sp>
              <p:nvSpPr>
                <p:cNvPr id="52" name="Line 21">
                  <a:extLst>
                    <a:ext uri="{FF2B5EF4-FFF2-40B4-BE49-F238E27FC236}">
                      <a16:creationId xmlns:a16="http://schemas.microsoft.com/office/drawing/2014/main" id="{6DE18F5A-0703-CF96-2D13-AB86ADD37D68}"/>
                    </a:ext>
                  </a:extLst>
                </p:cNvPr>
                <p:cNvSpPr>
                  <a:spLocks noChangeShapeType="1"/>
                </p:cNvSpPr>
                <p:nvPr/>
              </p:nvSpPr>
              <p:spPr bwMode="auto">
                <a:xfrm flipV="1">
                  <a:off x="2784" y="1248"/>
                  <a:ext cx="0" cy="38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it-IT"/>
                </a:p>
              </p:txBody>
            </p:sp>
          </p:grpSp>
          <p:grpSp>
            <p:nvGrpSpPr>
              <p:cNvPr id="48" name="Group 22">
                <a:extLst>
                  <a:ext uri="{FF2B5EF4-FFF2-40B4-BE49-F238E27FC236}">
                    <a16:creationId xmlns:a16="http://schemas.microsoft.com/office/drawing/2014/main" id="{3E4A06C4-A5C3-BC9D-B4F4-C5E62C045DE5}"/>
                  </a:ext>
                </a:extLst>
              </p:cNvPr>
              <p:cNvGrpSpPr>
                <a:grpSpLocks/>
              </p:cNvGrpSpPr>
              <p:nvPr/>
            </p:nvGrpSpPr>
            <p:grpSpPr bwMode="auto">
              <a:xfrm>
                <a:off x="1728" y="1056"/>
                <a:ext cx="626" cy="576"/>
                <a:chOff x="3072" y="1104"/>
                <a:chExt cx="626" cy="384"/>
              </a:xfrm>
            </p:grpSpPr>
            <p:sp>
              <p:nvSpPr>
                <p:cNvPr id="49" name="Line 23">
                  <a:extLst>
                    <a:ext uri="{FF2B5EF4-FFF2-40B4-BE49-F238E27FC236}">
                      <a16:creationId xmlns:a16="http://schemas.microsoft.com/office/drawing/2014/main" id="{AC9F0D8B-E3B4-AFBD-72FD-B8E5A6E4477E}"/>
                    </a:ext>
                  </a:extLst>
                </p:cNvPr>
                <p:cNvSpPr>
                  <a:spLocks noChangeShapeType="1"/>
                </p:cNvSpPr>
                <p:nvPr/>
              </p:nvSpPr>
              <p:spPr bwMode="auto">
                <a:xfrm>
                  <a:off x="3072" y="1104"/>
                  <a:ext cx="0" cy="38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endParaRPr lang="it-IT"/>
                </a:p>
              </p:txBody>
            </p:sp>
            <p:sp>
              <p:nvSpPr>
                <p:cNvPr id="50" name="Text Box 24">
                  <a:extLst>
                    <a:ext uri="{FF2B5EF4-FFF2-40B4-BE49-F238E27FC236}">
                      <a16:creationId xmlns:a16="http://schemas.microsoft.com/office/drawing/2014/main" id="{549DCDA8-281E-00D3-07E5-2DFA9CE2622A}"/>
                    </a:ext>
                  </a:extLst>
                </p:cNvPr>
                <p:cNvSpPr txBox="1">
                  <a:spLocks noChangeArrowheads="1"/>
                </p:cNvSpPr>
                <p:nvPr/>
              </p:nvSpPr>
              <p:spPr bwMode="auto">
                <a:xfrm>
                  <a:off x="3120" y="1200"/>
                  <a:ext cx="578" cy="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600">
                      <a:latin typeface="Times New Roman" panose="02020603050405020304" pitchFamily="18" charset="0"/>
                      <a:sym typeface="Symbol" panose="05050102010706020507" pitchFamily="18" charset="2"/>
                    </a:rPr>
                    <a:t>V</a:t>
                  </a:r>
                  <a:r>
                    <a:rPr lang="en-US" altLang="it-IT" sz="1600" baseline="-25000">
                      <a:latin typeface="Times New Roman" panose="02020603050405020304" pitchFamily="18" charset="0"/>
                      <a:sym typeface="Symbol" panose="05050102010706020507" pitchFamily="18" charset="2"/>
                    </a:rPr>
                    <a:t>w</a:t>
                  </a:r>
                  <a:r>
                    <a:rPr lang="en-US" altLang="it-IT" sz="1600">
                      <a:latin typeface="Times New Roman" panose="02020603050405020304" pitchFamily="18" charset="0"/>
                      <a:sym typeface="Symbol" panose="05050102010706020507" pitchFamily="18" charset="2"/>
                    </a:rPr>
                    <a:t>=1V</a:t>
                  </a:r>
                  <a:endParaRPr lang="en-US" altLang="it-IT" sz="1600">
                    <a:latin typeface="Times New Roman" panose="02020603050405020304" pitchFamily="18" charset="0"/>
                  </a:endParaRPr>
                </a:p>
              </p:txBody>
            </p:sp>
          </p:grpSp>
        </p:grpSp>
        <p:sp>
          <p:nvSpPr>
            <p:cNvPr id="10" name="Rectangle 25">
              <a:extLst>
                <a:ext uri="{FF2B5EF4-FFF2-40B4-BE49-F238E27FC236}">
                  <a16:creationId xmlns:a16="http://schemas.microsoft.com/office/drawing/2014/main" id="{F5440EE0-0619-117E-3E20-491867190015}"/>
                </a:ext>
              </a:extLst>
            </p:cNvPr>
            <p:cNvSpPr>
              <a:spLocks noChangeArrowheads="1"/>
            </p:cNvSpPr>
            <p:nvPr/>
          </p:nvSpPr>
          <p:spPr bwMode="auto">
            <a:xfrm>
              <a:off x="533400" y="4359424"/>
              <a:ext cx="1752600" cy="76200"/>
            </a:xfrm>
            <a:prstGeom prst="rect">
              <a:avLst/>
            </a:prstGeom>
            <a:solidFill>
              <a:srgbClr val="CC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400">
                <a:latin typeface="Comic Sans MS" panose="030F0702030302020204" pitchFamily="66" charset="0"/>
              </a:endParaRPr>
            </a:p>
          </p:txBody>
        </p:sp>
        <p:sp>
          <p:nvSpPr>
            <p:cNvPr id="11" name="Rectangle 26">
              <a:extLst>
                <a:ext uri="{FF2B5EF4-FFF2-40B4-BE49-F238E27FC236}">
                  <a16:creationId xmlns:a16="http://schemas.microsoft.com/office/drawing/2014/main" id="{F4673522-4580-921D-9EFD-4AC59E07A686}"/>
                </a:ext>
              </a:extLst>
            </p:cNvPr>
            <p:cNvSpPr>
              <a:spLocks noChangeArrowheads="1"/>
            </p:cNvSpPr>
            <p:nvPr/>
          </p:nvSpPr>
          <p:spPr bwMode="auto">
            <a:xfrm>
              <a:off x="533400" y="4588024"/>
              <a:ext cx="1752600" cy="76200"/>
            </a:xfrm>
            <a:prstGeom prst="rect">
              <a:avLst/>
            </a:prstGeom>
            <a:solidFill>
              <a:srgbClr val="CC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400">
                <a:latin typeface="Comic Sans MS" panose="030F0702030302020204" pitchFamily="66" charset="0"/>
              </a:endParaRPr>
            </a:p>
          </p:txBody>
        </p:sp>
        <p:sp>
          <p:nvSpPr>
            <p:cNvPr id="12" name="Rectangle 27">
              <a:extLst>
                <a:ext uri="{FF2B5EF4-FFF2-40B4-BE49-F238E27FC236}">
                  <a16:creationId xmlns:a16="http://schemas.microsoft.com/office/drawing/2014/main" id="{D3D8BEA2-1F94-0EF1-75E4-623E6938AC26}"/>
                </a:ext>
              </a:extLst>
            </p:cNvPr>
            <p:cNvSpPr>
              <a:spLocks noChangeArrowheads="1"/>
            </p:cNvSpPr>
            <p:nvPr/>
          </p:nvSpPr>
          <p:spPr bwMode="auto">
            <a:xfrm>
              <a:off x="533400" y="3902224"/>
              <a:ext cx="1752600" cy="76200"/>
            </a:xfrm>
            <a:prstGeom prst="rect">
              <a:avLst/>
            </a:prstGeom>
            <a:solidFill>
              <a:srgbClr val="CC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400">
                <a:latin typeface="Comic Sans MS" panose="030F0702030302020204" pitchFamily="66" charset="0"/>
              </a:endParaRPr>
            </a:p>
          </p:txBody>
        </p:sp>
        <p:sp>
          <p:nvSpPr>
            <p:cNvPr id="13" name="Rectangle 28">
              <a:extLst>
                <a:ext uri="{FF2B5EF4-FFF2-40B4-BE49-F238E27FC236}">
                  <a16:creationId xmlns:a16="http://schemas.microsoft.com/office/drawing/2014/main" id="{B179A486-1104-D446-E192-5313DB7DB91D}"/>
                </a:ext>
              </a:extLst>
            </p:cNvPr>
            <p:cNvSpPr>
              <a:spLocks noChangeArrowheads="1"/>
            </p:cNvSpPr>
            <p:nvPr/>
          </p:nvSpPr>
          <p:spPr bwMode="auto">
            <a:xfrm>
              <a:off x="533400" y="4130824"/>
              <a:ext cx="1752600" cy="76200"/>
            </a:xfrm>
            <a:prstGeom prst="rect">
              <a:avLst/>
            </a:prstGeom>
            <a:solidFill>
              <a:srgbClr val="CC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400">
                <a:latin typeface="Comic Sans MS" panose="030F0702030302020204" pitchFamily="66" charset="0"/>
              </a:endParaRPr>
            </a:p>
          </p:txBody>
        </p:sp>
        <p:sp>
          <p:nvSpPr>
            <p:cNvPr id="14" name="Line 29">
              <a:extLst>
                <a:ext uri="{FF2B5EF4-FFF2-40B4-BE49-F238E27FC236}">
                  <a16:creationId xmlns:a16="http://schemas.microsoft.com/office/drawing/2014/main" id="{4C6A817D-3772-CDCD-CC2F-62196CA7BB4E}"/>
                </a:ext>
              </a:extLst>
            </p:cNvPr>
            <p:cNvSpPr>
              <a:spLocks noChangeShapeType="1"/>
            </p:cNvSpPr>
            <p:nvPr/>
          </p:nvSpPr>
          <p:spPr bwMode="auto">
            <a:xfrm>
              <a:off x="533400" y="4283224"/>
              <a:ext cx="1828800" cy="0"/>
            </a:xfrm>
            <a:prstGeom prst="line">
              <a:avLst/>
            </a:prstGeom>
            <a:noFill/>
            <a:ln w="9525">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5" name="Line 30">
              <a:extLst>
                <a:ext uri="{FF2B5EF4-FFF2-40B4-BE49-F238E27FC236}">
                  <a16:creationId xmlns:a16="http://schemas.microsoft.com/office/drawing/2014/main" id="{51E151C5-02EA-8BFE-99BD-C4CBA7E469A5}"/>
                </a:ext>
              </a:extLst>
            </p:cNvPr>
            <p:cNvSpPr>
              <a:spLocks noChangeShapeType="1"/>
            </p:cNvSpPr>
            <p:nvPr/>
          </p:nvSpPr>
          <p:spPr bwMode="auto">
            <a:xfrm>
              <a:off x="533400" y="3826024"/>
              <a:ext cx="1752600"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16" name="Line 31">
              <a:extLst>
                <a:ext uri="{FF2B5EF4-FFF2-40B4-BE49-F238E27FC236}">
                  <a16:creationId xmlns:a16="http://schemas.microsoft.com/office/drawing/2014/main" id="{5558256C-A73E-CF6B-15EF-5B5F92412E1F}"/>
                </a:ext>
              </a:extLst>
            </p:cNvPr>
            <p:cNvSpPr>
              <a:spLocks noChangeShapeType="1"/>
            </p:cNvSpPr>
            <p:nvPr/>
          </p:nvSpPr>
          <p:spPr bwMode="auto">
            <a:xfrm>
              <a:off x="533400" y="4740424"/>
              <a:ext cx="1676400"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17" name="Group 32">
              <a:extLst>
                <a:ext uri="{FF2B5EF4-FFF2-40B4-BE49-F238E27FC236}">
                  <a16:creationId xmlns:a16="http://schemas.microsoft.com/office/drawing/2014/main" id="{981DF741-686D-AB33-26B9-ABDD7F275C1D}"/>
                </a:ext>
              </a:extLst>
            </p:cNvPr>
            <p:cNvGrpSpPr>
              <a:grpSpLocks/>
            </p:cNvGrpSpPr>
            <p:nvPr/>
          </p:nvGrpSpPr>
          <p:grpSpPr bwMode="auto">
            <a:xfrm>
              <a:off x="2286000" y="3826024"/>
              <a:ext cx="917575" cy="450850"/>
              <a:chOff x="1680" y="1872"/>
              <a:chExt cx="578" cy="284"/>
            </a:xfrm>
          </p:grpSpPr>
          <p:sp>
            <p:nvSpPr>
              <p:cNvPr id="41" name="Line 33">
                <a:extLst>
                  <a:ext uri="{FF2B5EF4-FFF2-40B4-BE49-F238E27FC236}">
                    <a16:creationId xmlns:a16="http://schemas.microsoft.com/office/drawing/2014/main" id="{57E60C92-3086-2CC8-7C17-41DAE73B54AE}"/>
                  </a:ext>
                </a:extLst>
              </p:cNvPr>
              <p:cNvSpPr>
                <a:spLocks noChangeShapeType="1"/>
              </p:cNvSpPr>
              <p:nvPr/>
            </p:nvSpPr>
            <p:spPr bwMode="auto">
              <a:xfrm>
                <a:off x="1710" y="1872"/>
                <a:ext cx="0" cy="28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2" name="Text Box 34">
                <a:extLst>
                  <a:ext uri="{FF2B5EF4-FFF2-40B4-BE49-F238E27FC236}">
                    <a16:creationId xmlns:a16="http://schemas.microsoft.com/office/drawing/2014/main" id="{7B904AA8-8280-D90E-180E-3D46BB722338}"/>
                  </a:ext>
                </a:extLst>
              </p:cNvPr>
              <p:cNvSpPr txBox="1">
                <a:spLocks noChangeArrowheads="1"/>
              </p:cNvSpPr>
              <p:nvPr/>
            </p:nvSpPr>
            <p:spPr bwMode="auto">
              <a:xfrm>
                <a:off x="1680" y="1920"/>
                <a:ext cx="5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600">
                    <a:latin typeface="Times New Roman" panose="02020603050405020304" pitchFamily="18" charset="0"/>
                    <a:sym typeface="Symbol" panose="05050102010706020507" pitchFamily="18" charset="2"/>
                  </a:rPr>
                  <a:t>V</a:t>
                </a:r>
                <a:r>
                  <a:rPr lang="en-US" altLang="it-IT" sz="1600" baseline="-25000">
                    <a:latin typeface="Times New Roman" panose="02020603050405020304" pitchFamily="18" charset="0"/>
                    <a:sym typeface="Symbol" panose="05050102010706020507" pitchFamily="18" charset="2"/>
                  </a:rPr>
                  <a:t>w</a:t>
                </a:r>
                <a:r>
                  <a:rPr lang="en-US" altLang="it-IT" sz="1600">
                    <a:latin typeface="Times New Roman" panose="02020603050405020304" pitchFamily="18" charset="0"/>
                    <a:sym typeface="Symbol" panose="05050102010706020507" pitchFamily="18" charset="2"/>
                  </a:rPr>
                  <a:t>=1V</a:t>
                </a:r>
                <a:endParaRPr lang="en-US" altLang="it-IT" sz="1600">
                  <a:latin typeface="Times New Roman" panose="02020603050405020304" pitchFamily="18" charset="0"/>
                </a:endParaRPr>
              </a:p>
            </p:txBody>
          </p:sp>
        </p:grpSp>
        <p:grpSp>
          <p:nvGrpSpPr>
            <p:cNvPr id="18" name="Group 35">
              <a:extLst>
                <a:ext uri="{FF2B5EF4-FFF2-40B4-BE49-F238E27FC236}">
                  <a16:creationId xmlns:a16="http://schemas.microsoft.com/office/drawing/2014/main" id="{550F9806-A082-0FEF-0301-33431B6EED33}"/>
                </a:ext>
              </a:extLst>
            </p:cNvPr>
            <p:cNvGrpSpPr>
              <a:grpSpLocks/>
            </p:cNvGrpSpPr>
            <p:nvPr/>
          </p:nvGrpSpPr>
          <p:grpSpPr bwMode="auto">
            <a:xfrm>
              <a:off x="2286000" y="4283224"/>
              <a:ext cx="917575" cy="450850"/>
              <a:chOff x="1680" y="1872"/>
              <a:chExt cx="578" cy="284"/>
            </a:xfrm>
          </p:grpSpPr>
          <p:sp>
            <p:nvSpPr>
              <p:cNvPr id="39" name="Line 36">
                <a:extLst>
                  <a:ext uri="{FF2B5EF4-FFF2-40B4-BE49-F238E27FC236}">
                    <a16:creationId xmlns:a16="http://schemas.microsoft.com/office/drawing/2014/main" id="{004018AC-7248-59FB-3AAA-8F8AB0993C18}"/>
                  </a:ext>
                </a:extLst>
              </p:cNvPr>
              <p:cNvSpPr>
                <a:spLocks noChangeShapeType="1"/>
              </p:cNvSpPr>
              <p:nvPr/>
            </p:nvSpPr>
            <p:spPr bwMode="auto">
              <a:xfrm>
                <a:off x="1710" y="1872"/>
                <a:ext cx="0" cy="284"/>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40" name="Text Box 37">
                <a:extLst>
                  <a:ext uri="{FF2B5EF4-FFF2-40B4-BE49-F238E27FC236}">
                    <a16:creationId xmlns:a16="http://schemas.microsoft.com/office/drawing/2014/main" id="{93457854-F4F8-6AAC-E084-14535FB9A420}"/>
                  </a:ext>
                </a:extLst>
              </p:cNvPr>
              <p:cNvSpPr txBox="1">
                <a:spLocks noChangeArrowheads="1"/>
              </p:cNvSpPr>
              <p:nvPr/>
            </p:nvSpPr>
            <p:spPr bwMode="auto">
              <a:xfrm>
                <a:off x="1680" y="1920"/>
                <a:ext cx="5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600">
                    <a:latin typeface="Times New Roman" panose="02020603050405020304" pitchFamily="18" charset="0"/>
                    <a:sym typeface="Symbol" panose="05050102010706020507" pitchFamily="18" charset="2"/>
                  </a:rPr>
                  <a:t>V</a:t>
                </a:r>
                <a:r>
                  <a:rPr lang="en-US" altLang="it-IT" sz="1600" baseline="-25000">
                    <a:latin typeface="Times New Roman" panose="02020603050405020304" pitchFamily="18" charset="0"/>
                    <a:sym typeface="Symbol" panose="05050102010706020507" pitchFamily="18" charset="2"/>
                  </a:rPr>
                  <a:t>w</a:t>
                </a:r>
                <a:r>
                  <a:rPr lang="en-US" altLang="it-IT" sz="1600">
                    <a:latin typeface="Times New Roman" panose="02020603050405020304" pitchFamily="18" charset="0"/>
                    <a:sym typeface="Symbol" panose="05050102010706020507" pitchFamily="18" charset="2"/>
                  </a:rPr>
                  <a:t>=1V</a:t>
                </a:r>
                <a:endParaRPr lang="en-US" altLang="it-IT" sz="1600">
                  <a:latin typeface="Times New Roman" panose="02020603050405020304" pitchFamily="18" charset="0"/>
                </a:endParaRPr>
              </a:p>
            </p:txBody>
          </p:sp>
        </p:grpSp>
        <p:grpSp>
          <p:nvGrpSpPr>
            <p:cNvPr id="19" name="Group 38">
              <a:extLst>
                <a:ext uri="{FF2B5EF4-FFF2-40B4-BE49-F238E27FC236}">
                  <a16:creationId xmlns:a16="http://schemas.microsoft.com/office/drawing/2014/main" id="{1702C896-8E00-D841-1F89-6E4C7F218ADB}"/>
                </a:ext>
              </a:extLst>
            </p:cNvPr>
            <p:cNvGrpSpPr>
              <a:grpSpLocks/>
            </p:cNvGrpSpPr>
            <p:nvPr/>
          </p:nvGrpSpPr>
          <p:grpSpPr bwMode="auto">
            <a:xfrm>
              <a:off x="457200" y="5350024"/>
              <a:ext cx="2905125" cy="946150"/>
              <a:chOff x="528" y="2976"/>
              <a:chExt cx="1830" cy="596"/>
            </a:xfrm>
          </p:grpSpPr>
          <p:grpSp>
            <p:nvGrpSpPr>
              <p:cNvPr id="23" name="Group 39">
                <a:extLst>
                  <a:ext uri="{FF2B5EF4-FFF2-40B4-BE49-F238E27FC236}">
                    <a16:creationId xmlns:a16="http://schemas.microsoft.com/office/drawing/2014/main" id="{81BCDB5E-FA00-0494-6A6B-885555E3B56C}"/>
                  </a:ext>
                </a:extLst>
              </p:cNvPr>
              <p:cNvGrpSpPr>
                <a:grpSpLocks/>
              </p:cNvGrpSpPr>
              <p:nvPr/>
            </p:nvGrpSpPr>
            <p:grpSpPr bwMode="auto">
              <a:xfrm>
                <a:off x="528" y="2976"/>
                <a:ext cx="1104" cy="576"/>
                <a:chOff x="576" y="2736"/>
                <a:chExt cx="1104" cy="576"/>
              </a:xfrm>
            </p:grpSpPr>
            <p:sp>
              <p:nvSpPr>
                <p:cNvPr id="33" name="Rectangle 40">
                  <a:extLst>
                    <a:ext uri="{FF2B5EF4-FFF2-40B4-BE49-F238E27FC236}">
                      <a16:creationId xmlns:a16="http://schemas.microsoft.com/office/drawing/2014/main" id="{33CFE134-CDCC-20EF-83F3-FAC77C8D6E87}"/>
                    </a:ext>
                  </a:extLst>
                </p:cNvPr>
                <p:cNvSpPr>
                  <a:spLocks noChangeArrowheads="1"/>
                </p:cNvSpPr>
                <p:nvPr/>
              </p:nvSpPr>
              <p:spPr bwMode="auto">
                <a:xfrm>
                  <a:off x="576" y="2928"/>
                  <a:ext cx="1104" cy="48"/>
                </a:xfrm>
                <a:prstGeom prst="rect">
                  <a:avLst/>
                </a:prstGeom>
                <a:solidFill>
                  <a:srgbClr val="CC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400">
                    <a:latin typeface="Comic Sans MS" panose="030F0702030302020204" pitchFamily="66" charset="0"/>
                  </a:endParaRPr>
                </a:p>
              </p:txBody>
            </p:sp>
            <p:sp>
              <p:nvSpPr>
                <p:cNvPr id="34" name="Rectangle 41">
                  <a:extLst>
                    <a:ext uri="{FF2B5EF4-FFF2-40B4-BE49-F238E27FC236}">
                      <a16:creationId xmlns:a16="http://schemas.microsoft.com/office/drawing/2014/main" id="{97F44061-CE09-7951-4BFF-C30C3380FBBE}"/>
                    </a:ext>
                  </a:extLst>
                </p:cNvPr>
                <p:cNvSpPr>
                  <a:spLocks noChangeArrowheads="1"/>
                </p:cNvSpPr>
                <p:nvPr/>
              </p:nvSpPr>
              <p:spPr bwMode="auto">
                <a:xfrm>
                  <a:off x="576" y="3072"/>
                  <a:ext cx="1104" cy="48"/>
                </a:xfrm>
                <a:prstGeom prst="rect">
                  <a:avLst/>
                </a:prstGeom>
                <a:solidFill>
                  <a:srgbClr val="CC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400">
                    <a:latin typeface="Comic Sans MS" panose="030F0702030302020204" pitchFamily="66" charset="0"/>
                  </a:endParaRPr>
                </a:p>
              </p:txBody>
            </p:sp>
            <p:sp>
              <p:nvSpPr>
                <p:cNvPr id="35" name="Rectangle 42">
                  <a:extLst>
                    <a:ext uri="{FF2B5EF4-FFF2-40B4-BE49-F238E27FC236}">
                      <a16:creationId xmlns:a16="http://schemas.microsoft.com/office/drawing/2014/main" id="{5E588364-509E-E22B-5EF2-01284C249891}"/>
                    </a:ext>
                  </a:extLst>
                </p:cNvPr>
                <p:cNvSpPr>
                  <a:spLocks noChangeArrowheads="1"/>
                </p:cNvSpPr>
                <p:nvPr/>
              </p:nvSpPr>
              <p:spPr bwMode="auto">
                <a:xfrm>
                  <a:off x="576" y="3216"/>
                  <a:ext cx="1104" cy="48"/>
                </a:xfrm>
                <a:prstGeom prst="rect">
                  <a:avLst/>
                </a:prstGeom>
                <a:solidFill>
                  <a:srgbClr val="CC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400">
                    <a:latin typeface="Comic Sans MS" panose="030F0702030302020204" pitchFamily="66" charset="0"/>
                  </a:endParaRPr>
                </a:p>
              </p:txBody>
            </p:sp>
            <p:sp>
              <p:nvSpPr>
                <p:cNvPr id="36" name="Rectangle 43">
                  <a:extLst>
                    <a:ext uri="{FF2B5EF4-FFF2-40B4-BE49-F238E27FC236}">
                      <a16:creationId xmlns:a16="http://schemas.microsoft.com/office/drawing/2014/main" id="{0B672BA3-95B4-8B1B-ACDD-8877BBF81087}"/>
                    </a:ext>
                  </a:extLst>
                </p:cNvPr>
                <p:cNvSpPr>
                  <a:spLocks noChangeArrowheads="1"/>
                </p:cNvSpPr>
                <p:nvPr/>
              </p:nvSpPr>
              <p:spPr bwMode="auto">
                <a:xfrm>
                  <a:off x="576" y="2784"/>
                  <a:ext cx="1104" cy="48"/>
                </a:xfrm>
                <a:prstGeom prst="rect">
                  <a:avLst/>
                </a:prstGeom>
                <a:solidFill>
                  <a:srgbClr val="CC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it-IT" altLang="it-IT" sz="1400">
                    <a:latin typeface="Comic Sans MS" panose="030F0702030302020204" pitchFamily="66" charset="0"/>
                  </a:endParaRPr>
                </a:p>
              </p:txBody>
            </p:sp>
            <p:sp>
              <p:nvSpPr>
                <p:cNvPr id="37" name="Line 44">
                  <a:extLst>
                    <a:ext uri="{FF2B5EF4-FFF2-40B4-BE49-F238E27FC236}">
                      <a16:creationId xmlns:a16="http://schemas.microsoft.com/office/drawing/2014/main" id="{D033B537-F40E-A8F0-5C98-10AD5038DE5F}"/>
                    </a:ext>
                  </a:extLst>
                </p:cNvPr>
                <p:cNvSpPr>
                  <a:spLocks noChangeShapeType="1"/>
                </p:cNvSpPr>
                <p:nvPr/>
              </p:nvSpPr>
              <p:spPr bwMode="auto">
                <a:xfrm>
                  <a:off x="576" y="3312"/>
                  <a:ext cx="1104" cy="0"/>
                </a:xfrm>
                <a:prstGeom prst="line">
                  <a:avLst/>
                </a:prstGeom>
                <a:noFill/>
                <a:ln w="952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8" name="Line 45">
                  <a:extLst>
                    <a:ext uri="{FF2B5EF4-FFF2-40B4-BE49-F238E27FC236}">
                      <a16:creationId xmlns:a16="http://schemas.microsoft.com/office/drawing/2014/main" id="{A75A213F-2920-5513-D1E4-CB48979B6B76}"/>
                    </a:ext>
                  </a:extLst>
                </p:cNvPr>
                <p:cNvSpPr>
                  <a:spLocks noChangeShapeType="1"/>
                </p:cNvSpPr>
                <p:nvPr/>
              </p:nvSpPr>
              <p:spPr bwMode="auto">
                <a:xfrm>
                  <a:off x="576" y="2736"/>
                  <a:ext cx="1104" cy="0"/>
                </a:xfrm>
                <a:prstGeom prst="line">
                  <a:avLst/>
                </a:prstGeom>
                <a:noFill/>
                <a:ln w="9525">
                  <a:solidFill>
                    <a:srgbClr val="FF33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grpSp>
            <p:nvGrpSpPr>
              <p:cNvPr id="24" name="Group 46">
                <a:extLst>
                  <a:ext uri="{FF2B5EF4-FFF2-40B4-BE49-F238E27FC236}">
                    <a16:creationId xmlns:a16="http://schemas.microsoft.com/office/drawing/2014/main" id="{14245EBD-C46B-17E6-1F9D-1229D428D835}"/>
                  </a:ext>
                </a:extLst>
              </p:cNvPr>
              <p:cNvGrpSpPr>
                <a:grpSpLocks/>
              </p:cNvGrpSpPr>
              <p:nvPr/>
            </p:nvGrpSpPr>
            <p:grpSpPr bwMode="auto">
              <a:xfrm>
                <a:off x="1680" y="2976"/>
                <a:ext cx="678" cy="212"/>
                <a:chOff x="1920" y="2832"/>
                <a:chExt cx="678" cy="212"/>
              </a:xfrm>
            </p:grpSpPr>
            <p:sp>
              <p:nvSpPr>
                <p:cNvPr id="31" name="Line 47">
                  <a:extLst>
                    <a:ext uri="{FF2B5EF4-FFF2-40B4-BE49-F238E27FC236}">
                      <a16:creationId xmlns:a16="http://schemas.microsoft.com/office/drawing/2014/main" id="{7EFDAD6A-0B01-8061-AF55-24DB5148D05D}"/>
                    </a:ext>
                  </a:extLst>
                </p:cNvPr>
                <p:cNvSpPr>
                  <a:spLocks noChangeShapeType="1"/>
                </p:cNvSpPr>
                <p:nvPr/>
              </p:nvSpPr>
              <p:spPr bwMode="auto">
                <a:xfrm>
                  <a:off x="1938" y="2832"/>
                  <a:ext cx="0" cy="19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2" name="Text Box 48">
                  <a:extLst>
                    <a:ext uri="{FF2B5EF4-FFF2-40B4-BE49-F238E27FC236}">
                      <a16:creationId xmlns:a16="http://schemas.microsoft.com/office/drawing/2014/main" id="{BF5BC8EB-E42E-8CF8-EEBF-DC501CB83FC4}"/>
                    </a:ext>
                  </a:extLst>
                </p:cNvPr>
                <p:cNvSpPr txBox="1">
                  <a:spLocks noChangeArrowheads="1"/>
                </p:cNvSpPr>
                <p:nvPr/>
              </p:nvSpPr>
              <p:spPr bwMode="auto">
                <a:xfrm>
                  <a:off x="1920" y="2832"/>
                  <a:ext cx="6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600">
                      <a:latin typeface="Times New Roman" panose="02020603050405020304" pitchFamily="18" charset="0"/>
                      <a:sym typeface="Symbol" panose="05050102010706020507" pitchFamily="18" charset="2"/>
                    </a:rPr>
                    <a:t>V</a:t>
                  </a:r>
                  <a:r>
                    <a:rPr lang="en-US" altLang="it-IT" sz="1600" baseline="-25000">
                      <a:latin typeface="Times New Roman" panose="02020603050405020304" pitchFamily="18" charset="0"/>
                      <a:sym typeface="Symbol" panose="05050102010706020507" pitchFamily="18" charset="2"/>
                    </a:rPr>
                    <a:t>w</a:t>
                  </a:r>
                  <a:r>
                    <a:rPr lang="en-US" altLang="it-IT" sz="1600">
                      <a:latin typeface="Times New Roman" panose="02020603050405020304" pitchFamily="18" charset="0"/>
                      <a:sym typeface="Symbol" panose="05050102010706020507" pitchFamily="18" charset="2"/>
                    </a:rPr>
                    <a:t>=1/3V</a:t>
                  </a:r>
                  <a:endParaRPr lang="en-US" altLang="it-IT" sz="1600">
                    <a:latin typeface="Times New Roman" panose="02020603050405020304" pitchFamily="18" charset="0"/>
                  </a:endParaRPr>
                </a:p>
              </p:txBody>
            </p:sp>
          </p:grpSp>
          <p:grpSp>
            <p:nvGrpSpPr>
              <p:cNvPr id="25" name="Group 49">
                <a:extLst>
                  <a:ext uri="{FF2B5EF4-FFF2-40B4-BE49-F238E27FC236}">
                    <a16:creationId xmlns:a16="http://schemas.microsoft.com/office/drawing/2014/main" id="{7AED0252-9F04-8D03-42C1-AED1960FD146}"/>
                  </a:ext>
                </a:extLst>
              </p:cNvPr>
              <p:cNvGrpSpPr>
                <a:grpSpLocks/>
              </p:cNvGrpSpPr>
              <p:nvPr/>
            </p:nvGrpSpPr>
            <p:grpSpPr bwMode="auto">
              <a:xfrm>
                <a:off x="1680" y="3360"/>
                <a:ext cx="678" cy="212"/>
                <a:chOff x="1920" y="2832"/>
                <a:chExt cx="678" cy="212"/>
              </a:xfrm>
            </p:grpSpPr>
            <p:sp>
              <p:nvSpPr>
                <p:cNvPr id="29" name="Line 50">
                  <a:extLst>
                    <a:ext uri="{FF2B5EF4-FFF2-40B4-BE49-F238E27FC236}">
                      <a16:creationId xmlns:a16="http://schemas.microsoft.com/office/drawing/2014/main" id="{F0D95B56-D21E-F7C9-22B3-1B256EDAEF58}"/>
                    </a:ext>
                  </a:extLst>
                </p:cNvPr>
                <p:cNvSpPr>
                  <a:spLocks noChangeShapeType="1"/>
                </p:cNvSpPr>
                <p:nvPr/>
              </p:nvSpPr>
              <p:spPr bwMode="auto">
                <a:xfrm>
                  <a:off x="1938" y="2832"/>
                  <a:ext cx="0" cy="19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30" name="Text Box 51">
                  <a:extLst>
                    <a:ext uri="{FF2B5EF4-FFF2-40B4-BE49-F238E27FC236}">
                      <a16:creationId xmlns:a16="http://schemas.microsoft.com/office/drawing/2014/main" id="{42F4BA5F-0349-925F-1B0F-A9A5BEF92AF0}"/>
                    </a:ext>
                  </a:extLst>
                </p:cNvPr>
                <p:cNvSpPr txBox="1">
                  <a:spLocks noChangeArrowheads="1"/>
                </p:cNvSpPr>
                <p:nvPr/>
              </p:nvSpPr>
              <p:spPr bwMode="auto">
                <a:xfrm>
                  <a:off x="1920" y="2832"/>
                  <a:ext cx="6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600">
                      <a:latin typeface="Times New Roman" panose="02020603050405020304" pitchFamily="18" charset="0"/>
                      <a:sym typeface="Symbol" panose="05050102010706020507" pitchFamily="18" charset="2"/>
                    </a:rPr>
                    <a:t>V</a:t>
                  </a:r>
                  <a:r>
                    <a:rPr lang="en-US" altLang="it-IT" sz="1600" baseline="-25000">
                      <a:latin typeface="Times New Roman" panose="02020603050405020304" pitchFamily="18" charset="0"/>
                      <a:sym typeface="Symbol" panose="05050102010706020507" pitchFamily="18" charset="2"/>
                    </a:rPr>
                    <a:t>w</a:t>
                  </a:r>
                  <a:r>
                    <a:rPr lang="en-US" altLang="it-IT" sz="1600">
                      <a:latin typeface="Times New Roman" panose="02020603050405020304" pitchFamily="18" charset="0"/>
                      <a:sym typeface="Symbol" panose="05050102010706020507" pitchFamily="18" charset="2"/>
                    </a:rPr>
                    <a:t>=1/3V</a:t>
                  </a:r>
                  <a:endParaRPr lang="en-US" altLang="it-IT" sz="1600">
                    <a:latin typeface="Times New Roman" panose="02020603050405020304" pitchFamily="18" charset="0"/>
                  </a:endParaRPr>
                </a:p>
              </p:txBody>
            </p:sp>
          </p:grpSp>
          <p:grpSp>
            <p:nvGrpSpPr>
              <p:cNvPr id="26" name="Group 52">
                <a:extLst>
                  <a:ext uri="{FF2B5EF4-FFF2-40B4-BE49-F238E27FC236}">
                    <a16:creationId xmlns:a16="http://schemas.microsoft.com/office/drawing/2014/main" id="{6CEC86D1-E3C0-A676-C24A-FB36ADA4ECC3}"/>
                  </a:ext>
                </a:extLst>
              </p:cNvPr>
              <p:cNvGrpSpPr>
                <a:grpSpLocks/>
              </p:cNvGrpSpPr>
              <p:nvPr/>
            </p:nvGrpSpPr>
            <p:grpSpPr bwMode="auto">
              <a:xfrm>
                <a:off x="1680" y="3168"/>
                <a:ext cx="678" cy="212"/>
                <a:chOff x="1920" y="2832"/>
                <a:chExt cx="678" cy="212"/>
              </a:xfrm>
            </p:grpSpPr>
            <p:sp>
              <p:nvSpPr>
                <p:cNvPr id="27" name="Line 53">
                  <a:extLst>
                    <a:ext uri="{FF2B5EF4-FFF2-40B4-BE49-F238E27FC236}">
                      <a16:creationId xmlns:a16="http://schemas.microsoft.com/office/drawing/2014/main" id="{7FA5E9BE-3D94-41BA-D004-EEFF63EC86D0}"/>
                    </a:ext>
                  </a:extLst>
                </p:cNvPr>
                <p:cNvSpPr>
                  <a:spLocks noChangeShapeType="1"/>
                </p:cNvSpPr>
                <p:nvPr/>
              </p:nvSpPr>
              <p:spPr bwMode="auto">
                <a:xfrm>
                  <a:off x="1938" y="2832"/>
                  <a:ext cx="0" cy="192"/>
                </a:xfrm>
                <a:prstGeom prst="line">
                  <a:avLst/>
                </a:prstGeom>
                <a:noFill/>
                <a:ln w="952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28" name="Text Box 54">
                  <a:extLst>
                    <a:ext uri="{FF2B5EF4-FFF2-40B4-BE49-F238E27FC236}">
                      <a16:creationId xmlns:a16="http://schemas.microsoft.com/office/drawing/2014/main" id="{701DA951-F52B-8882-A432-6B06E0386C2D}"/>
                    </a:ext>
                  </a:extLst>
                </p:cNvPr>
                <p:cNvSpPr txBox="1">
                  <a:spLocks noChangeArrowheads="1"/>
                </p:cNvSpPr>
                <p:nvPr/>
              </p:nvSpPr>
              <p:spPr bwMode="auto">
                <a:xfrm>
                  <a:off x="1920" y="2832"/>
                  <a:ext cx="67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it-IT" sz="1600">
                      <a:latin typeface="Times New Roman" panose="02020603050405020304" pitchFamily="18" charset="0"/>
                      <a:sym typeface="Symbol" panose="05050102010706020507" pitchFamily="18" charset="2"/>
                    </a:rPr>
                    <a:t>V</a:t>
                  </a:r>
                  <a:r>
                    <a:rPr lang="en-US" altLang="it-IT" sz="1600" baseline="-25000">
                      <a:latin typeface="Times New Roman" panose="02020603050405020304" pitchFamily="18" charset="0"/>
                      <a:sym typeface="Symbol" panose="05050102010706020507" pitchFamily="18" charset="2"/>
                    </a:rPr>
                    <a:t>w</a:t>
                  </a:r>
                  <a:r>
                    <a:rPr lang="en-US" altLang="it-IT" sz="1600">
                      <a:latin typeface="Times New Roman" panose="02020603050405020304" pitchFamily="18" charset="0"/>
                      <a:sym typeface="Symbol" panose="05050102010706020507" pitchFamily="18" charset="2"/>
                    </a:rPr>
                    <a:t>=1/3V</a:t>
                  </a:r>
                  <a:endParaRPr lang="en-US" altLang="it-IT" sz="1600">
                    <a:latin typeface="Times New Roman" panose="02020603050405020304" pitchFamily="18" charset="0"/>
                  </a:endParaRPr>
                </a:p>
              </p:txBody>
            </p:sp>
          </p:grpSp>
        </p:grpSp>
        <p:sp>
          <p:nvSpPr>
            <p:cNvPr id="20" name="Text Box 58">
              <a:extLst>
                <a:ext uri="{FF2B5EF4-FFF2-40B4-BE49-F238E27FC236}">
                  <a16:creationId xmlns:a16="http://schemas.microsoft.com/office/drawing/2014/main" id="{E1FE9B42-171A-2742-F208-0CE5BF141F78}"/>
                </a:ext>
              </a:extLst>
            </p:cNvPr>
            <p:cNvSpPr txBox="1">
              <a:spLocks noChangeArrowheads="1"/>
            </p:cNvSpPr>
            <p:nvPr/>
          </p:nvSpPr>
          <p:spPr bwMode="auto">
            <a:xfrm>
              <a:off x="958002" y="1827948"/>
              <a:ext cx="1022459" cy="338554"/>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600" dirty="0">
                  <a:solidFill>
                    <a:schemeClr val="accent2"/>
                  </a:solidFill>
                  <a:latin typeface="+mn-lt"/>
                </a:rPr>
                <a:t>Single gap</a:t>
              </a:r>
              <a:endParaRPr lang="en-GB" altLang="it-IT" sz="1600" dirty="0">
                <a:latin typeface="+mn-lt"/>
              </a:endParaRPr>
            </a:p>
          </p:txBody>
        </p:sp>
        <p:sp>
          <p:nvSpPr>
            <p:cNvPr id="21" name="Text Box 59">
              <a:extLst>
                <a:ext uri="{FF2B5EF4-FFF2-40B4-BE49-F238E27FC236}">
                  <a16:creationId xmlns:a16="http://schemas.microsoft.com/office/drawing/2014/main" id="{6907D68D-8591-9A81-F6F7-7B353309FF6E}"/>
                </a:ext>
              </a:extLst>
            </p:cNvPr>
            <p:cNvSpPr txBox="1">
              <a:spLocks noChangeArrowheads="1"/>
            </p:cNvSpPr>
            <p:nvPr/>
          </p:nvSpPr>
          <p:spPr bwMode="auto">
            <a:xfrm>
              <a:off x="960666" y="3428148"/>
              <a:ext cx="1128258" cy="338554"/>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600" dirty="0">
                  <a:solidFill>
                    <a:schemeClr val="accent2"/>
                  </a:solidFill>
                  <a:latin typeface="+mn-lt"/>
                </a:rPr>
                <a:t>Double gap</a:t>
              </a:r>
            </a:p>
          </p:txBody>
        </p:sp>
        <p:sp>
          <p:nvSpPr>
            <p:cNvPr id="22" name="Text Box 60">
              <a:extLst>
                <a:ext uri="{FF2B5EF4-FFF2-40B4-BE49-F238E27FC236}">
                  <a16:creationId xmlns:a16="http://schemas.microsoft.com/office/drawing/2014/main" id="{6616AC58-AB0B-681F-9F09-728953269515}"/>
                </a:ext>
              </a:extLst>
            </p:cNvPr>
            <p:cNvSpPr txBox="1">
              <a:spLocks noChangeArrowheads="1"/>
            </p:cNvSpPr>
            <p:nvPr/>
          </p:nvSpPr>
          <p:spPr bwMode="auto">
            <a:xfrm>
              <a:off x="555830" y="5028348"/>
              <a:ext cx="1625190" cy="338554"/>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it-IT" sz="1600" dirty="0">
                  <a:solidFill>
                    <a:schemeClr val="accent2"/>
                  </a:solidFill>
                  <a:latin typeface="+mn-lt"/>
                </a:rPr>
                <a:t>Multigap (3 gaps)</a:t>
              </a:r>
            </a:p>
          </p:txBody>
        </p:sp>
      </p:grpSp>
      <p:pic>
        <p:nvPicPr>
          <p:cNvPr id="53" name="Picture 71">
            <a:extLst>
              <a:ext uri="{FF2B5EF4-FFF2-40B4-BE49-F238E27FC236}">
                <a16:creationId xmlns:a16="http://schemas.microsoft.com/office/drawing/2014/main" id="{AB4BACCB-EF95-AB5A-5873-4F39029AA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1960" y="2497419"/>
            <a:ext cx="4038600" cy="3624263"/>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 name="CasellaDiTesto 58">
            <a:extLst>
              <a:ext uri="{FF2B5EF4-FFF2-40B4-BE49-F238E27FC236}">
                <a16:creationId xmlns:a16="http://schemas.microsoft.com/office/drawing/2014/main" id="{10DBDD5D-DDC3-FF30-A2F6-123D30F81F82}"/>
              </a:ext>
            </a:extLst>
          </p:cNvPr>
          <p:cNvSpPr txBox="1"/>
          <p:nvPr/>
        </p:nvSpPr>
        <p:spPr>
          <a:xfrm>
            <a:off x="5715000" y="2145518"/>
            <a:ext cx="4276299" cy="369332"/>
          </a:xfrm>
          <a:prstGeom prst="rect">
            <a:avLst/>
          </a:prstGeom>
          <a:noFill/>
        </p:spPr>
        <p:txBody>
          <a:bodyPr wrap="none" rtlCol="0">
            <a:spAutoFit/>
          </a:bodyPr>
          <a:lstStyle/>
          <a:p>
            <a:r>
              <a:rPr lang="en-GB" dirty="0"/>
              <a:t>Ratio between </a:t>
            </a:r>
            <a:r>
              <a:rPr lang="en-GB" dirty="0">
                <a:solidFill>
                  <a:srgbClr val="C00000"/>
                </a:solidFill>
              </a:rPr>
              <a:t>induced </a:t>
            </a:r>
            <a:r>
              <a:rPr lang="en-GB" dirty="0"/>
              <a:t>and </a:t>
            </a:r>
            <a:r>
              <a:rPr lang="en-GB" dirty="0">
                <a:solidFill>
                  <a:srgbClr val="C00000"/>
                </a:solidFill>
              </a:rPr>
              <a:t>drifting charges</a:t>
            </a:r>
          </a:p>
        </p:txBody>
      </p:sp>
    </p:spTree>
    <p:extLst>
      <p:ext uri="{BB962C8B-B14F-4D97-AF65-F5344CB8AC3E}">
        <p14:creationId xmlns:p14="http://schemas.microsoft.com/office/powerpoint/2010/main" val="323249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29</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11433734" cy="553998"/>
          </a:xfrm>
        </p:spPr>
        <p:txBody>
          <a:bodyPr/>
          <a:lstStyle/>
          <a:p>
            <a:r>
              <a:rPr lang="en-US" dirty="0"/>
              <a:t>Manufacturing RPC</a:t>
            </a:r>
          </a:p>
        </p:txBody>
      </p:sp>
      <p:sp>
        <p:nvSpPr>
          <p:cNvPr id="2" name="TextBox 1">
            <a:extLst>
              <a:ext uri="{FF2B5EF4-FFF2-40B4-BE49-F238E27FC236}">
                <a16:creationId xmlns:a16="http://schemas.microsoft.com/office/drawing/2014/main" id="{6FC9018D-AA18-612A-63D6-C3C1A1986A91}"/>
              </a:ext>
            </a:extLst>
          </p:cNvPr>
          <p:cNvSpPr txBox="1"/>
          <p:nvPr/>
        </p:nvSpPr>
        <p:spPr>
          <a:xfrm>
            <a:off x="7097597" y="554814"/>
            <a:ext cx="3684983" cy="461665"/>
          </a:xfrm>
          <a:prstGeom prst="rect">
            <a:avLst/>
          </a:prstGeom>
          <a:noFill/>
        </p:spPr>
        <p:txBody>
          <a:bodyPr wrap="none" rtlCol="0">
            <a:spAutoFit/>
          </a:bodyPr>
          <a:lstStyle/>
          <a:p>
            <a:r>
              <a:rPr lang="en-US" sz="2400" b="1" dirty="0">
                <a:solidFill>
                  <a:srgbClr val="FF0000"/>
                </a:solidFill>
              </a:rPr>
              <a:t>Bakelite: The basic element</a:t>
            </a:r>
          </a:p>
        </p:txBody>
      </p:sp>
      <p:sp>
        <p:nvSpPr>
          <p:cNvPr id="6" name="Content Placeholder 6">
            <a:extLst>
              <a:ext uri="{FF2B5EF4-FFF2-40B4-BE49-F238E27FC236}">
                <a16:creationId xmlns:a16="http://schemas.microsoft.com/office/drawing/2014/main" id="{A0FDB75F-B74B-0982-DED3-9E967663B05B}"/>
              </a:ext>
            </a:extLst>
          </p:cNvPr>
          <p:cNvSpPr txBox="1">
            <a:spLocks/>
          </p:cNvSpPr>
          <p:nvPr/>
        </p:nvSpPr>
        <p:spPr>
          <a:xfrm>
            <a:off x="152400" y="1275813"/>
            <a:ext cx="6945197" cy="4907888"/>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buFont typeface="Arial" panose="020B0604020202020204" pitchFamily="34" charset="0"/>
              <a:buChar char="•"/>
            </a:pPr>
            <a:r>
              <a:rPr lang="en-US" sz="2000" kern="0" dirty="0">
                <a:solidFill>
                  <a:srgbClr val="00329E"/>
                </a:solidFill>
              </a:rPr>
              <a:t>High Pressure Laminate ranging between 10^9 and 10^12 Ohm cm</a:t>
            </a:r>
          </a:p>
          <a:p>
            <a:pPr marL="342900" indent="-342900">
              <a:buFont typeface="Arial" panose="020B0604020202020204" pitchFamily="34" charset="0"/>
              <a:buChar char="•"/>
            </a:pPr>
            <a:r>
              <a:rPr lang="en-US" sz="2000" kern="0" dirty="0">
                <a:solidFill>
                  <a:srgbClr val="00329E"/>
                </a:solidFill>
              </a:rPr>
              <a:t>Such resistivity range is not common</a:t>
            </a:r>
          </a:p>
          <a:p>
            <a:pPr marL="342900" indent="-342900">
              <a:buFont typeface="Arial" panose="020B0604020202020204" pitchFamily="34" charset="0"/>
              <a:buChar char="•"/>
            </a:pPr>
            <a:r>
              <a:rPr lang="en-US" sz="2000" kern="0" dirty="0">
                <a:solidFill>
                  <a:srgbClr val="FF0000"/>
                </a:solidFill>
              </a:rPr>
              <a:t>High Pressure Laminate </a:t>
            </a:r>
            <a:r>
              <a:rPr lang="en-US" sz="2000" kern="0" dirty="0">
                <a:solidFill>
                  <a:srgbClr val="00329E"/>
                </a:solidFill>
              </a:rPr>
              <a:t>:</a:t>
            </a:r>
          </a:p>
          <a:p>
            <a:pPr marL="1257300" lvl="2" indent="-342900">
              <a:buFont typeface="Arial" panose="020B0604020202020204" pitchFamily="34" charset="0"/>
              <a:buChar char="•"/>
            </a:pPr>
            <a:r>
              <a:rPr lang="en-US" sz="2000" kern="0" dirty="0">
                <a:solidFill>
                  <a:srgbClr val="00329E"/>
                </a:solidFill>
              </a:rPr>
              <a:t>Low cost per unit surface</a:t>
            </a:r>
          </a:p>
          <a:p>
            <a:pPr marL="1257300" lvl="2" indent="-342900">
              <a:buFont typeface="Arial" panose="020B0604020202020204" pitchFamily="34" charset="0"/>
              <a:buChar char="•"/>
            </a:pPr>
            <a:r>
              <a:rPr lang="en-US" sz="2000" kern="0" dirty="0">
                <a:solidFill>
                  <a:srgbClr val="00329E"/>
                </a:solidFill>
              </a:rPr>
              <a:t>High mechanical stability</a:t>
            </a:r>
          </a:p>
          <a:p>
            <a:pPr marL="1257300" lvl="2" indent="-342900">
              <a:buFont typeface="Arial" panose="020B0604020202020204" pitchFamily="34" charset="0"/>
              <a:buChar char="•"/>
            </a:pPr>
            <a:r>
              <a:rPr lang="en-US" sz="2000" kern="0" dirty="0">
                <a:solidFill>
                  <a:srgbClr val="00329E"/>
                </a:solidFill>
              </a:rPr>
              <a:t>Carriers are water ions (internal water concentration goes in equilibrium with the environment)</a:t>
            </a:r>
          </a:p>
          <a:p>
            <a:pPr marL="1257300" lvl="2" indent="-342900">
              <a:buFont typeface="Arial" panose="020B0604020202020204" pitchFamily="34" charset="0"/>
              <a:buChar char="•"/>
            </a:pPr>
            <a:r>
              <a:rPr lang="en-US" sz="2000" kern="0" dirty="0">
                <a:solidFill>
                  <a:srgbClr val="00329E"/>
                </a:solidFill>
              </a:rPr>
              <a:t>The plate is in between 1 and 2 mm</a:t>
            </a:r>
          </a:p>
          <a:p>
            <a:pPr marL="800100" lvl="1" indent="-342900">
              <a:buFont typeface="Arial" panose="020B0604020202020204" pitchFamily="34" charset="0"/>
              <a:buChar char="•"/>
            </a:pPr>
            <a:r>
              <a:rPr lang="en-US" sz="2000" kern="0" dirty="0">
                <a:solidFill>
                  <a:srgbClr val="00329E"/>
                </a:solidFill>
              </a:rPr>
              <a:t>It is produced by pressing together at high temperature a core of several layers of kraft paper impregnated with phenolic resin, finished externally with melamine impregnated paper.</a:t>
            </a:r>
          </a:p>
          <a:p>
            <a:pPr marL="800100" lvl="1" indent="-342900">
              <a:buFont typeface="Arial" panose="020B0604020202020204" pitchFamily="34" charset="0"/>
              <a:buChar char="•"/>
            </a:pPr>
            <a:r>
              <a:rPr lang="en-US" sz="2000" kern="0" dirty="0">
                <a:solidFill>
                  <a:srgbClr val="00329E"/>
                </a:solidFill>
              </a:rPr>
              <a:t>The hot press produces the resin polymerization</a:t>
            </a:r>
          </a:p>
          <a:p>
            <a:pPr marL="800100" lvl="1" indent="-342900">
              <a:buFont typeface="Arial" panose="020B0604020202020204" pitchFamily="34" charset="0"/>
              <a:buChar char="•"/>
            </a:pPr>
            <a:r>
              <a:rPr lang="en-US" sz="2000" kern="0" dirty="0">
                <a:solidFill>
                  <a:srgbClr val="00329E"/>
                </a:solidFill>
              </a:rPr>
              <a:t>The melamine provides a harder surface and carries most of the resistivity</a:t>
            </a:r>
          </a:p>
        </p:txBody>
      </p:sp>
      <p:pic>
        <p:nvPicPr>
          <p:cNvPr id="7" name="Picture 2" descr="High Pressure Laminate (HPL) — Material Intelligence">
            <a:extLst>
              <a:ext uri="{FF2B5EF4-FFF2-40B4-BE49-F238E27FC236}">
                <a16:creationId xmlns:a16="http://schemas.microsoft.com/office/drawing/2014/main" id="{3139B5AE-24DE-2D9A-34C6-A7A9D996F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985" y="1368144"/>
            <a:ext cx="3604595" cy="22139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emark: Sanding in industrial HPL production | Kündig AG">
            <a:extLst>
              <a:ext uri="{FF2B5EF4-FFF2-40B4-BE49-F238E27FC236}">
                <a16:creationId xmlns:a16="http://schemas.microsoft.com/office/drawing/2014/main" id="{355B84D0-796B-0EC6-9FD3-C9A35B7B97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7985" y="3793722"/>
            <a:ext cx="4779956" cy="238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231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0C7C5-B952-B4A5-CA2E-487D71EF2F68}"/>
              </a:ext>
            </a:extLst>
          </p:cNvPr>
          <p:cNvSpPr>
            <a:spLocks noGrp="1"/>
          </p:cNvSpPr>
          <p:nvPr>
            <p:ph type="title"/>
          </p:nvPr>
        </p:nvSpPr>
        <p:spPr>
          <a:xfrm>
            <a:off x="395427" y="203149"/>
            <a:ext cx="6843573" cy="615553"/>
          </a:xfrm>
        </p:spPr>
        <p:txBody>
          <a:bodyPr/>
          <a:lstStyle/>
          <a:p>
            <a:r>
              <a:rPr lang="en-US" sz="4000" dirty="0"/>
              <a:t>Ionization</a:t>
            </a:r>
            <a:endParaRPr lang="en-US" sz="2800" dirty="0"/>
          </a:p>
        </p:txBody>
      </p:sp>
      <p:sp>
        <p:nvSpPr>
          <p:cNvPr id="4" name="Footer Placeholder 3">
            <a:extLst>
              <a:ext uri="{FF2B5EF4-FFF2-40B4-BE49-F238E27FC236}">
                <a16:creationId xmlns:a16="http://schemas.microsoft.com/office/drawing/2014/main" id="{85F108B8-1AC7-BAD5-ED0C-C038FFBFDF01}"/>
              </a:ext>
            </a:extLst>
          </p:cNvPr>
          <p:cNvSpPr>
            <a:spLocks noGrp="1"/>
          </p:cNvSpPr>
          <p:nvPr>
            <p:ph type="ftr" sz="quarter" idx="5"/>
          </p:nvPr>
        </p:nvSpPr>
        <p:spPr>
          <a:xfrm>
            <a:off x="3005136" y="6437583"/>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B6E185F8-24DB-4836-CDA1-4E40AD164E22}"/>
              </a:ext>
            </a:extLst>
          </p:cNvPr>
          <p:cNvSpPr>
            <a:spLocks noGrp="1"/>
          </p:cNvSpPr>
          <p:nvPr>
            <p:ph type="sldNum" sz="quarter" idx="7"/>
          </p:nvPr>
        </p:nvSpPr>
        <p:spPr/>
        <p:txBody>
          <a:bodyPr/>
          <a:lstStyle/>
          <a:p>
            <a:pPr marL="38100">
              <a:lnSpc>
                <a:spcPct val="100000"/>
              </a:lnSpc>
            </a:pPr>
            <a:fld id="{81D60167-4931-47E6-BA6A-407CBD079E47}" type="slidenum">
              <a:rPr lang="en-US" spc="-5" smtClean="0"/>
              <a:t>3</a:t>
            </a:fld>
            <a:endParaRPr lang="en-US" spc="-5" dirty="0"/>
          </a:p>
        </p:txBody>
      </p:sp>
      <p:grpSp>
        <p:nvGrpSpPr>
          <p:cNvPr id="6" name="object 3">
            <a:extLst>
              <a:ext uri="{FF2B5EF4-FFF2-40B4-BE49-F238E27FC236}">
                <a16:creationId xmlns:a16="http://schemas.microsoft.com/office/drawing/2014/main" id="{7E86376B-46D5-2F88-0676-19521CB35CBA}"/>
              </a:ext>
            </a:extLst>
          </p:cNvPr>
          <p:cNvGrpSpPr/>
          <p:nvPr/>
        </p:nvGrpSpPr>
        <p:grpSpPr>
          <a:xfrm>
            <a:off x="1752600" y="1158670"/>
            <a:ext cx="8275908" cy="4540659"/>
            <a:chOff x="715689" y="1663831"/>
            <a:chExt cx="8275908" cy="4540659"/>
          </a:xfrm>
        </p:grpSpPr>
        <p:pic>
          <p:nvPicPr>
            <p:cNvPr id="7" name="object 4">
              <a:extLst>
                <a:ext uri="{FF2B5EF4-FFF2-40B4-BE49-F238E27FC236}">
                  <a16:creationId xmlns:a16="http://schemas.microsoft.com/office/drawing/2014/main" id="{8D33AE1A-B2BC-2923-0216-B3B4864E3E94}"/>
                </a:ext>
              </a:extLst>
            </p:cNvPr>
            <p:cNvPicPr/>
            <p:nvPr/>
          </p:nvPicPr>
          <p:blipFill>
            <a:blip r:embed="rId2" cstate="print"/>
            <a:stretch>
              <a:fillRect/>
            </a:stretch>
          </p:blipFill>
          <p:spPr>
            <a:xfrm>
              <a:off x="715689" y="1663831"/>
              <a:ext cx="6869438" cy="4540659"/>
            </a:xfrm>
            <a:prstGeom prst="rect">
              <a:avLst/>
            </a:prstGeom>
          </p:spPr>
        </p:pic>
        <p:sp>
          <p:nvSpPr>
            <p:cNvPr id="8" name="object 5">
              <a:extLst>
                <a:ext uri="{FF2B5EF4-FFF2-40B4-BE49-F238E27FC236}">
                  <a16:creationId xmlns:a16="http://schemas.microsoft.com/office/drawing/2014/main" id="{F58A0124-C250-C048-BE34-334F864E23BB}"/>
                </a:ext>
              </a:extLst>
            </p:cNvPr>
            <p:cNvSpPr/>
            <p:nvPr/>
          </p:nvSpPr>
          <p:spPr>
            <a:xfrm>
              <a:off x="4139522" y="2378710"/>
              <a:ext cx="4267200" cy="3048000"/>
            </a:xfrm>
            <a:custGeom>
              <a:avLst/>
              <a:gdLst/>
              <a:ahLst/>
              <a:cxnLst/>
              <a:rect l="l" t="t" r="r" b="b"/>
              <a:pathLst>
                <a:path w="4267200" h="3048000">
                  <a:moveTo>
                    <a:pt x="4267198" y="0"/>
                  </a:moveTo>
                  <a:lnTo>
                    <a:pt x="0" y="0"/>
                  </a:lnTo>
                  <a:lnTo>
                    <a:pt x="0" y="3048000"/>
                  </a:lnTo>
                  <a:lnTo>
                    <a:pt x="4267198" y="3048000"/>
                  </a:lnTo>
                  <a:lnTo>
                    <a:pt x="4267198" y="0"/>
                  </a:lnTo>
                  <a:close/>
                </a:path>
              </a:pathLst>
            </a:custGeom>
            <a:solidFill>
              <a:srgbClr val="FFFFFF"/>
            </a:solidFill>
          </p:spPr>
          <p:txBody>
            <a:bodyPr wrap="square" lIns="0" tIns="0" rIns="0" bIns="0" rtlCol="0"/>
            <a:lstStyle/>
            <a:p>
              <a:endParaRPr/>
            </a:p>
          </p:txBody>
        </p:sp>
        <p:pic>
          <p:nvPicPr>
            <p:cNvPr id="9" name="object 6">
              <a:extLst>
                <a:ext uri="{FF2B5EF4-FFF2-40B4-BE49-F238E27FC236}">
                  <a16:creationId xmlns:a16="http://schemas.microsoft.com/office/drawing/2014/main" id="{F4587C39-2AFD-8649-9DCF-4B9442664A6E}"/>
                </a:ext>
              </a:extLst>
            </p:cNvPr>
            <p:cNvPicPr/>
            <p:nvPr/>
          </p:nvPicPr>
          <p:blipFill>
            <a:blip r:embed="rId3" cstate="print"/>
            <a:stretch>
              <a:fillRect/>
            </a:stretch>
          </p:blipFill>
          <p:spPr>
            <a:xfrm>
              <a:off x="3428999" y="4038600"/>
              <a:ext cx="5562598" cy="1724024"/>
            </a:xfrm>
            <a:prstGeom prst="rect">
              <a:avLst/>
            </a:prstGeom>
          </p:spPr>
        </p:pic>
      </p:grpSp>
      <p:sp>
        <p:nvSpPr>
          <p:cNvPr id="10" name="object 7">
            <a:extLst>
              <a:ext uri="{FF2B5EF4-FFF2-40B4-BE49-F238E27FC236}">
                <a16:creationId xmlns:a16="http://schemas.microsoft.com/office/drawing/2014/main" id="{6691796F-52CE-EDCD-7A09-D9BAFA213C24}"/>
              </a:ext>
            </a:extLst>
          </p:cNvPr>
          <p:cNvSpPr txBox="1"/>
          <p:nvPr/>
        </p:nvSpPr>
        <p:spPr>
          <a:xfrm>
            <a:off x="8845188" y="3261659"/>
            <a:ext cx="102806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Symbol"/>
                <a:cs typeface="Symbol"/>
              </a:rPr>
              <a:t></a:t>
            </a:r>
            <a:r>
              <a:rPr sz="1800" spc="-5" dirty="0">
                <a:latin typeface="Arial MT"/>
                <a:cs typeface="Arial MT"/>
              </a:rPr>
              <a:t>-electron</a:t>
            </a:r>
            <a:endParaRPr sz="1800">
              <a:latin typeface="Arial MT"/>
              <a:cs typeface="Arial MT"/>
            </a:endParaRPr>
          </a:p>
        </p:txBody>
      </p:sp>
    </p:spTree>
    <p:extLst>
      <p:ext uri="{BB962C8B-B14F-4D97-AF65-F5344CB8AC3E}">
        <p14:creationId xmlns:p14="http://schemas.microsoft.com/office/powerpoint/2010/main" val="1687283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30</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11433734" cy="553998"/>
          </a:xfrm>
        </p:spPr>
        <p:txBody>
          <a:bodyPr/>
          <a:lstStyle/>
          <a:p>
            <a:r>
              <a:rPr lang="en-US" dirty="0"/>
              <a:t>Manufacturing RPC</a:t>
            </a:r>
          </a:p>
        </p:txBody>
      </p:sp>
      <p:sp>
        <p:nvSpPr>
          <p:cNvPr id="9" name="Content Placeholder 2">
            <a:extLst>
              <a:ext uri="{FF2B5EF4-FFF2-40B4-BE49-F238E27FC236}">
                <a16:creationId xmlns:a16="http://schemas.microsoft.com/office/drawing/2014/main" id="{E7CA29D9-0BD6-D6B6-5BED-9F0FE0402576}"/>
              </a:ext>
            </a:extLst>
          </p:cNvPr>
          <p:cNvSpPr txBox="1">
            <a:spLocks/>
          </p:cNvSpPr>
          <p:nvPr/>
        </p:nvSpPr>
        <p:spPr>
          <a:xfrm>
            <a:off x="296212" y="827459"/>
            <a:ext cx="6185288" cy="1137909"/>
          </a:xfrm>
          <a:prstGeom prst="rect">
            <a:avLst/>
          </a:prstGeom>
        </p:spPr>
        <p:txBody>
          <a:bodyPr wrap="square" lIns="0" tIns="0" rIns="0" bIns="0" anchor="t">
            <a:norm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000" kern="0" dirty="0">
                <a:solidFill>
                  <a:srgbClr val="FF0000"/>
                </a:solidFill>
              </a:rPr>
              <a:t>HPL is hygroscopic</a:t>
            </a:r>
          </a:p>
          <a:p>
            <a:r>
              <a:rPr lang="en-US" sz="2000" kern="0" dirty="0">
                <a:solidFill>
                  <a:srgbClr val="00329E"/>
                </a:solidFill>
              </a:rPr>
              <a:t>It behaves as porous water container setting surrounding environment to an equilibrium point around 40% RH</a:t>
            </a:r>
          </a:p>
        </p:txBody>
      </p:sp>
      <p:pic>
        <p:nvPicPr>
          <p:cNvPr id="10" name="Picture 9">
            <a:extLst>
              <a:ext uri="{FF2B5EF4-FFF2-40B4-BE49-F238E27FC236}">
                <a16:creationId xmlns:a16="http://schemas.microsoft.com/office/drawing/2014/main" id="{348513A0-84E2-9327-E881-C1D62CA661C8}"/>
              </a:ext>
            </a:extLst>
          </p:cNvPr>
          <p:cNvPicPr>
            <a:picLocks noChangeAspect="1"/>
          </p:cNvPicPr>
          <p:nvPr/>
        </p:nvPicPr>
        <p:blipFill>
          <a:blip r:embed="rId3"/>
          <a:stretch>
            <a:fillRect/>
          </a:stretch>
        </p:blipFill>
        <p:spPr>
          <a:xfrm>
            <a:off x="1071952" y="1956224"/>
            <a:ext cx="3428984" cy="4266036"/>
          </a:xfrm>
          <a:prstGeom prst="rect">
            <a:avLst/>
          </a:prstGeom>
        </p:spPr>
      </p:pic>
      <p:pic>
        <p:nvPicPr>
          <p:cNvPr id="15" name="Picture 18">
            <a:extLst>
              <a:ext uri="{FF2B5EF4-FFF2-40B4-BE49-F238E27FC236}">
                <a16:creationId xmlns:a16="http://schemas.microsoft.com/office/drawing/2014/main" id="{FBA99C7A-8A92-6A7A-DD44-71B8B087EC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7308" t="2419" b="47552"/>
          <a:stretch>
            <a:fillRect/>
          </a:stretch>
        </p:blipFill>
        <p:spPr bwMode="auto">
          <a:xfrm>
            <a:off x="6355518" y="757146"/>
            <a:ext cx="4764530" cy="2900453"/>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 name="CasellaDiTesto 3">
            <a:extLst>
              <a:ext uri="{FF2B5EF4-FFF2-40B4-BE49-F238E27FC236}">
                <a16:creationId xmlns:a16="http://schemas.microsoft.com/office/drawing/2014/main" id="{C5557ADB-C6C4-5A1B-D35C-EC0B05DD5DEB}"/>
              </a:ext>
            </a:extLst>
          </p:cNvPr>
          <p:cNvSpPr txBox="1"/>
          <p:nvPr/>
        </p:nvSpPr>
        <p:spPr>
          <a:xfrm>
            <a:off x="6324600" y="4280551"/>
            <a:ext cx="4527698" cy="1631216"/>
          </a:xfrm>
          <a:prstGeom prst="rect">
            <a:avLst/>
          </a:prstGeom>
          <a:noFill/>
        </p:spPr>
        <p:txBody>
          <a:bodyPr wrap="square" rtlCol="0">
            <a:spAutoFit/>
          </a:bodyPr>
          <a:lstStyle/>
          <a:p>
            <a:pPr marL="342900" indent="-342900">
              <a:buFont typeface="Wingdings" panose="05000000000000000000" pitchFamily="2" charset="2"/>
              <a:buChar char="Ø"/>
            </a:pPr>
            <a:r>
              <a:rPr lang="en-GB" sz="2000" dirty="0">
                <a:solidFill>
                  <a:srgbClr val="00329E"/>
                </a:solidFill>
              </a:rPr>
              <a:t>Experimentally, </a:t>
            </a:r>
            <a:r>
              <a:rPr lang="en-GB" sz="2000" dirty="0" err="1">
                <a:solidFill>
                  <a:srgbClr val="00329E"/>
                </a:solidFill>
              </a:rPr>
              <a:t>bakelite</a:t>
            </a:r>
            <a:r>
              <a:rPr lang="en-GB" sz="2000" dirty="0">
                <a:solidFill>
                  <a:srgbClr val="00329E"/>
                </a:solidFill>
              </a:rPr>
              <a:t> resistivity seems to increase with time.  </a:t>
            </a:r>
          </a:p>
          <a:p>
            <a:pPr marL="342900" indent="-342900">
              <a:buFont typeface="Wingdings" panose="05000000000000000000" pitchFamily="2" charset="2"/>
              <a:buChar char="Ø"/>
            </a:pPr>
            <a:r>
              <a:rPr lang="en-GB" sz="2000" dirty="0">
                <a:solidFill>
                  <a:srgbClr val="FF0000"/>
                </a:solidFill>
              </a:rPr>
              <a:t>This is increase can be controlled by enriching with H</a:t>
            </a:r>
            <a:r>
              <a:rPr lang="en-GB" sz="2000" baseline="-25000" dirty="0">
                <a:solidFill>
                  <a:srgbClr val="FF0000"/>
                </a:solidFill>
              </a:rPr>
              <a:t>2</a:t>
            </a:r>
            <a:r>
              <a:rPr lang="en-GB" sz="2000" dirty="0">
                <a:solidFill>
                  <a:srgbClr val="FF0000"/>
                </a:solidFill>
              </a:rPr>
              <a:t>O vapor the gas mixture used.</a:t>
            </a:r>
          </a:p>
        </p:txBody>
      </p:sp>
    </p:spTree>
    <p:extLst>
      <p:ext uri="{BB962C8B-B14F-4D97-AF65-F5344CB8AC3E}">
        <p14:creationId xmlns:p14="http://schemas.microsoft.com/office/powerpoint/2010/main" val="42457113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31</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11433734" cy="553998"/>
          </a:xfrm>
        </p:spPr>
        <p:txBody>
          <a:bodyPr/>
          <a:lstStyle/>
          <a:p>
            <a:r>
              <a:rPr lang="en-US" dirty="0"/>
              <a:t>Manufacturing RPC</a:t>
            </a:r>
          </a:p>
        </p:txBody>
      </p:sp>
      <p:sp>
        <p:nvSpPr>
          <p:cNvPr id="2" name="Content Placeholder 6">
            <a:extLst>
              <a:ext uri="{FF2B5EF4-FFF2-40B4-BE49-F238E27FC236}">
                <a16:creationId xmlns:a16="http://schemas.microsoft.com/office/drawing/2014/main" id="{2F217E5E-F0DE-C40A-36AB-65D44FAF490A}"/>
              </a:ext>
            </a:extLst>
          </p:cNvPr>
          <p:cNvSpPr txBox="1">
            <a:spLocks/>
          </p:cNvSpPr>
          <p:nvPr/>
        </p:nvSpPr>
        <p:spPr>
          <a:xfrm>
            <a:off x="549129" y="1063416"/>
            <a:ext cx="10957071" cy="5306291"/>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spcAft>
                <a:spcPts val="600"/>
              </a:spcAft>
              <a:buFont typeface="Wingdings" pitchFamily="2" charset="2"/>
              <a:buChar char="§"/>
            </a:pPr>
            <a:r>
              <a:rPr lang="en-US" sz="2000" kern="0" dirty="0">
                <a:solidFill>
                  <a:srgbClr val="00329E"/>
                </a:solidFill>
              </a:rPr>
              <a:t>The other characterizing feature is the uniform and strong electric field </a:t>
            </a:r>
            <a:r>
              <a:rPr lang="en-US" sz="2000" kern="0" dirty="0">
                <a:solidFill>
                  <a:srgbClr val="00329E"/>
                </a:solidFill>
                <a:sym typeface="Wingdings" panose="05000000000000000000" pitchFamily="2" charset="2"/>
              </a:rPr>
              <a:t> plate configuration.</a:t>
            </a:r>
          </a:p>
          <a:p>
            <a:pPr marL="342900" indent="-342900">
              <a:spcAft>
                <a:spcPts val="600"/>
              </a:spcAft>
              <a:buFont typeface="Wingdings" pitchFamily="2" charset="2"/>
              <a:buChar char="§"/>
            </a:pPr>
            <a:r>
              <a:rPr lang="en-US" sz="2000" kern="0" dirty="0">
                <a:solidFill>
                  <a:srgbClr val="00329E"/>
                </a:solidFill>
                <a:sym typeface="Wingdings" panose="05000000000000000000" pitchFamily="2" charset="2"/>
              </a:rPr>
              <a:t>The </a:t>
            </a:r>
            <a:r>
              <a:rPr lang="en-US" sz="2000" kern="0" dirty="0">
                <a:solidFill>
                  <a:srgbClr val="FF0000"/>
                </a:solidFill>
                <a:sym typeface="Wingdings" panose="05000000000000000000" pitchFamily="2" charset="2"/>
              </a:rPr>
              <a:t>advantage</a:t>
            </a:r>
            <a:r>
              <a:rPr lang="en-US" sz="2000" kern="0" dirty="0">
                <a:solidFill>
                  <a:srgbClr val="00329E"/>
                </a:solidFill>
                <a:sym typeface="Wingdings" panose="05000000000000000000" pitchFamily="2" charset="2"/>
              </a:rPr>
              <a:t> is the production of a </a:t>
            </a:r>
            <a:r>
              <a:rPr lang="en-US" sz="2000" kern="0" dirty="0">
                <a:solidFill>
                  <a:srgbClr val="FF0000"/>
                </a:solidFill>
                <a:sym typeface="Wingdings" panose="05000000000000000000" pitchFamily="2" charset="2"/>
              </a:rPr>
              <a:t>signal without delay </a:t>
            </a:r>
            <a:r>
              <a:rPr lang="en-US" sz="2000" kern="0" dirty="0">
                <a:solidFill>
                  <a:srgbClr val="00329E"/>
                </a:solidFill>
                <a:sym typeface="Wingdings" panose="05000000000000000000" pitchFamily="2" charset="2"/>
              </a:rPr>
              <a:t>and the naturally achieved 3D+t localization of the hit with high space-time resolution, on large surfaces.</a:t>
            </a:r>
          </a:p>
          <a:p>
            <a:pPr marL="342900" indent="-342900">
              <a:spcAft>
                <a:spcPts val="600"/>
              </a:spcAft>
              <a:buFont typeface="Wingdings" pitchFamily="2" charset="2"/>
              <a:buChar char="§"/>
            </a:pPr>
            <a:r>
              <a:rPr lang="en-US" sz="2000" kern="0" dirty="0">
                <a:solidFill>
                  <a:srgbClr val="00329E"/>
                </a:solidFill>
                <a:sym typeface="Wingdings" panose="05000000000000000000" pitchFamily="2" charset="2"/>
              </a:rPr>
              <a:t>The </a:t>
            </a:r>
            <a:r>
              <a:rPr lang="en-US" sz="2000" kern="0" dirty="0">
                <a:solidFill>
                  <a:srgbClr val="FF0000"/>
                </a:solidFill>
                <a:sym typeface="Wingdings" panose="05000000000000000000" pitchFamily="2" charset="2"/>
              </a:rPr>
              <a:t>disadvantage</a:t>
            </a:r>
            <a:r>
              <a:rPr lang="en-US" sz="2000" kern="0" dirty="0">
                <a:solidFill>
                  <a:srgbClr val="00329E"/>
                </a:solidFill>
                <a:sym typeface="Wingdings" panose="05000000000000000000" pitchFamily="2" charset="2"/>
              </a:rPr>
              <a:t> is that it is difficult to maintain such a configuration in a stable way, due to the </a:t>
            </a:r>
            <a:r>
              <a:rPr lang="en-US" sz="2000" kern="0" dirty="0">
                <a:solidFill>
                  <a:srgbClr val="FF0000"/>
                </a:solidFill>
                <a:sym typeface="Wingdings" panose="05000000000000000000" pitchFamily="2" charset="2"/>
              </a:rPr>
              <a:t>spontaneous electron emission from the electrode surface</a:t>
            </a:r>
            <a:r>
              <a:rPr lang="en-US" sz="2000" kern="0" dirty="0">
                <a:solidFill>
                  <a:srgbClr val="00329E"/>
                </a:solidFill>
                <a:sym typeface="Wingdings" panose="05000000000000000000" pitchFamily="2" charset="2"/>
              </a:rPr>
              <a:t>, by edge effect (cold electron extraction)</a:t>
            </a:r>
          </a:p>
          <a:p>
            <a:pPr marL="342900" indent="-342900">
              <a:spcAft>
                <a:spcPts val="600"/>
              </a:spcAft>
              <a:buFont typeface="Wingdings" pitchFamily="2" charset="2"/>
              <a:buChar char="§"/>
            </a:pPr>
            <a:r>
              <a:rPr lang="en-US" sz="2000" kern="0" dirty="0">
                <a:solidFill>
                  <a:srgbClr val="00329E"/>
                </a:solidFill>
                <a:sym typeface="Wingdings" panose="05000000000000000000" pitchFamily="2" charset="2"/>
              </a:rPr>
              <a:t>The resistive plate prevents the lateral propagation of the discharge, but the spontaneous discharges may overwhelm the detector response</a:t>
            </a:r>
          </a:p>
          <a:p>
            <a:pPr marL="800100" lvl="1" indent="-342900">
              <a:spcAft>
                <a:spcPts val="600"/>
              </a:spcAft>
              <a:buFont typeface="Wingdings" pitchFamily="2" charset="2"/>
              <a:buChar char="§"/>
            </a:pPr>
            <a:r>
              <a:rPr lang="en-US" sz="2000" kern="0" dirty="0">
                <a:solidFill>
                  <a:srgbClr val="00329E"/>
                </a:solidFill>
                <a:sym typeface="Wingdings" panose="05000000000000000000" pitchFamily="2" charset="2"/>
              </a:rPr>
              <a:t>This is affecting in particular HPL electrodes  the surface finishing is determined mechanically determined by the press iron plate finishing. Moreover, HPL is a multilayer polymer. The expected local roughness distribution is wide, with an average of the order of 1 mm</a:t>
            </a:r>
          </a:p>
          <a:p>
            <a:pPr marL="800100" lvl="1" indent="-342900">
              <a:spcAft>
                <a:spcPts val="600"/>
              </a:spcAft>
              <a:buFont typeface="Wingdings" pitchFamily="2" charset="2"/>
              <a:buChar char="§"/>
            </a:pPr>
            <a:r>
              <a:rPr lang="en-US" sz="2000" kern="0" dirty="0">
                <a:solidFill>
                  <a:srgbClr val="00B050"/>
                </a:solidFill>
                <a:sym typeface="Wingdings" panose="05000000000000000000" pitchFamily="2" charset="2"/>
              </a:rPr>
              <a:t>For glass RPC not a problem, glass is a liquid so naturally smooth (roughness from 10 to 100 nm)</a:t>
            </a:r>
          </a:p>
        </p:txBody>
      </p:sp>
    </p:spTree>
    <p:extLst>
      <p:ext uri="{BB962C8B-B14F-4D97-AF65-F5344CB8AC3E}">
        <p14:creationId xmlns:p14="http://schemas.microsoft.com/office/powerpoint/2010/main" val="3159170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32</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11433734" cy="553998"/>
          </a:xfrm>
        </p:spPr>
        <p:txBody>
          <a:bodyPr/>
          <a:lstStyle/>
          <a:p>
            <a:r>
              <a:rPr lang="en-US" dirty="0"/>
              <a:t>Manufacturing RPC</a:t>
            </a:r>
          </a:p>
        </p:txBody>
      </p:sp>
      <p:sp>
        <p:nvSpPr>
          <p:cNvPr id="6" name="TextBox 5">
            <a:extLst>
              <a:ext uri="{FF2B5EF4-FFF2-40B4-BE49-F238E27FC236}">
                <a16:creationId xmlns:a16="http://schemas.microsoft.com/office/drawing/2014/main" id="{01898054-A25B-7690-8E2C-3FFA41C89AF5}"/>
              </a:ext>
            </a:extLst>
          </p:cNvPr>
          <p:cNvSpPr txBox="1"/>
          <p:nvPr/>
        </p:nvSpPr>
        <p:spPr>
          <a:xfrm>
            <a:off x="7097597" y="554814"/>
            <a:ext cx="4346254" cy="461665"/>
          </a:xfrm>
          <a:prstGeom prst="rect">
            <a:avLst/>
          </a:prstGeom>
          <a:noFill/>
        </p:spPr>
        <p:txBody>
          <a:bodyPr wrap="none" rtlCol="0">
            <a:spAutoFit/>
          </a:bodyPr>
          <a:lstStyle/>
          <a:p>
            <a:r>
              <a:rPr lang="en-US" sz="2400" b="1" dirty="0">
                <a:solidFill>
                  <a:srgbClr val="FF0000"/>
                </a:solidFill>
              </a:rPr>
              <a:t>Treat the surface with linseed oil</a:t>
            </a:r>
          </a:p>
        </p:txBody>
      </p:sp>
      <p:sp>
        <p:nvSpPr>
          <p:cNvPr id="7" name="object 7">
            <a:extLst>
              <a:ext uri="{FF2B5EF4-FFF2-40B4-BE49-F238E27FC236}">
                <a16:creationId xmlns:a16="http://schemas.microsoft.com/office/drawing/2014/main" id="{8FB419CB-8C44-CF58-513B-330072FF8B20}"/>
              </a:ext>
            </a:extLst>
          </p:cNvPr>
          <p:cNvSpPr txBox="1"/>
          <p:nvPr/>
        </p:nvSpPr>
        <p:spPr>
          <a:xfrm>
            <a:off x="533400" y="1108812"/>
            <a:ext cx="8362114" cy="4540345"/>
          </a:xfrm>
          <a:prstGeom prst="rect">
            <a:avLst/>
          </a:prstGeom>
        </p:spPr>
        <p:txBody>
          <a:bodyPr vert="horz" wrap="square" lIns="0" tIns="13335" rIns="0" bIns="0" rtlCol="0">
            <a:spAutoFit/>
          </a:bodyPr>
          <a:lstStyle/>
          <a:p>
            <a:pPr marL="50800">
              <a:spcBef>
                <a:spcPts val="105"/>
              </a:spcBef>
            </a:pPr>
            <a:r>
              <a:rPr sz="2000" b="1" u="sng" dirty="0">
                <a:solidFill>
                  <a:srgbClr val="FF0000"/>
                </a:solidFill>
                <a:uFill>
                  <a:solidFill>
                    <a:srgbClr val="000000"/>
                  </a:solidFill>
                </a:uFill>
                <a:cs typeface="Times New Roman"/>
              </a:rPr>
              <a:t>What</a:t>
            </a:r>
            <a:r>
              <a:rPr sz="2000" b="1" u="sng" spc="-50" dirty="0">
                <a:solidFill>
                  <a:srgbClr val="FF0000"/>
                </a:solidFill>
                <a:uFill>
                  <a:solidFill>
                    <a:srgbClr val="000000"/>
                  </a:solidFill>
                </a:uFill>
                <a:cs typeface="Times New Roman"/>
              </a:rPr>
              <a:t> </a:t>
            </a:r>
            <a:r>
              <a:rPr sz="2000" b="1" u="sng" dirty="0">
                <a:solidFill>
                  <a:srgbClr val="FF0000"/>
                </a:solidFill>
                <a:uFill>
                  <a:solidFill>
                    <a:srgbClr val="000000"/>
                  </a:solidFill>
                </a:uFill>
                <a:cs typeface="Times New Roman"/>
              </a:rPr>
              <a:t>is</a:t>
            </a:r>
            <a:r>
              <a:rPr sz="2000" b="1" u="sng" spc="-10" dirty="0">
                <a:solidFill>
                  <a:srgbClr val="FF0000"/>
                </a:solidFill>
                <a:uFill>
                  <a:solidFill>
                    <a:srgbClr val="000000"/>
                  </a:solidFill>
                </a:uFill>
                <a:cs typeface="Times New Roman"/>
              </a:rPr>
              <a:t> </a:t>
            </a:r>
            <a:r>
              <a:rPr sz="2000" b="1" u="sng" dirty="0">
                <a:solidFill>
                  <a:srgbClr val="FF0000"/>
                </a:solidFill>
                <a:uFill>
                  <a:solidFill>
                    <a:srgbClr val="000000"/>
                  </a:solidFill>
                </a:uFill>
                <a:cs typeface="Times New Roman"/>
              </a:rPr>
              <a:t>the</a:t>
            </a:r>
            <a:r>
              <a:rPr sz="2000" b="1" u="sng" spc="-10" dirty="0">
                <a:solidFill>
                  <a:srgbClr val="FF0000"/>
                </a:solidFill>
                <a:uFill>
                  <a:solidFill>
                    <a:srgbClr val="000000"/>
                  </a:solidFill>
                </a:uFill>
                <a:cs typeface="Times New Roman"/>
              </a:rPr>
              <a:t> </a:t>
            </a:r>
            <a:r>
              <a:rPr sz="2000" b="1" u="sng" dirty="0">
                <a:solidFill>
                  <a:srgbClr val="FF0000"/>
                </a:solidFill>
                <a:uFill>
                  <a:solidFill>
                    <a:srgbClr val="000000"/>
                  </a:solidFill>
                </a:uFill>
                <a:cs typeface="Times New Roman"/>
              </a:rPr>
              <a:t>linseed</a:t>
            </a:r>
            <a:r>
              <a:rPr sz="2000" b="1" u="sng" spc="-30" dirty="0">
                <a:solidFill>
                  <a:srgbClr val="FF0000"/>
                </a:solidFill>
                <a:uFill>
                  <a:solidFill>
                    <a:srgbClr val="000000"/>
                  </a:solidFill>
                </a:uFill>
                <a:cs typeface="Times New Roman"/>
              </a:rPr>
              <a:t> </a:t>
            </a:r>
            <a:r>
              <a:rPr sz="2000" b="1" u="sng" spc="-20" dirty="0">
                <a:solidFill>
                  <a:srgbClr val="FF0000"/>
                </a:solidFill>
                <a:uFill>
                  <a:solidFill>
                    <a:srgbClr val="000000"/>
                  </a:solidFill>
                </a:uFill>
                <a:cs typeface="Times New Roman"/>
              </a:rPr>
              <a:t>oil:</a:t>
            </a:r>
            <a:endParaRPr sz="2000" b="1" dirty="0">
              <a:solidFill>
                <a:srgbClr val="FF0000"/>
              </a:solidFill>
              <a:cs typeface="Times New Roman"/>
            </a:endParaRPr>
          </a:p>
          <a:p>
            <a:pPr marL="50800" marR="3140710" indent="-1905">
              <a:buSzPct val="94736"/>
              <a:buFont typeface="Wingdings"/>
              <a:buChar char=""/>
              <a:tabLst>
                <a:tab pos="242570" algn="l"/>
              </a:tabLst>
            </a:pPr>
            <a:r>
              <a:rPr sz="1900" dirty="0">
                <a:solidFill>
                  <a:srgbClr val="00329E"/>
                </a:solidFill>
                <a:latin typeface="Times New Roman"/>
                <a:cs typeface="Times New Roman"/>
              </a:rPr>
              <a:t>	</a:t>
            </a:r>
            <a:r>
              <a:rPr sz="2000" dirty="0">
                <a:solidFill>
                  <a:srgbClr val="00329E"/>
                </a:solidFill>
                <a:cs typeface="Times New Roman"/>
              </a:rPr>
              <a:t>Drying</a:t>
            </a:r>
            <a:r>
              <a:rPr sz="2000" spc="-45" dirty="0">
                <a:solidFill>
                  <a:srgbClr val="00329E"/>
                </a:solidFill>
                <a:cs typeface="Times New Roman"/>
              </a:rPr>
              <a:t> </a:t>
            </a:r>
            <a:r>
              <a:rPr sz="2000" dirty="0">
                <a:solidFill>
                  <a:srgbClr val="00329E"/>
                </a:solidFill>
                <a:cs typeface="Times New Roman"/>
              </a:rPr>
              <a:t>oil</a:t>
            </a:r>
            <a:r>
              <a:rPr sz="2000" spc="-45" dirty="0">
                <a:solidFill>
                  <a:srgbClr val="00329E"/>
                </a:solidFill>
                <a:cs typeface="Times New Roman"/>
              </a:rPr>
              <a:t> </a:t>
            </a:r>
            <a:r>
              <a:rPr sz="2000" dirty="0">
                <a:solidFill>
                  <a:srgbClr val="00329E"/>
                </a:solidFill>
                <a:cs typeface="Times New Roman"/>
              </a:rPr>
              <a:t>(consists</a:t>
            </a:r>
            <a:r>
              <a:rPr sz="2000" spc="-25" dirty="0">
                <a:solidFill>
                  <a:srgbClr val="00329E"/>
                </a:solidFill>
                <a:cs typeface="Times New Roman"/>
              </a:rPr>
              <a:t> </a:t>
            </a:r>
            <a:r>
              <a:rPr sz="2000" dirty="0">
                <a:solidFill>
                  <a:srgbClr val="00329E"/>
                </a:solidFill>
                <a:cs typeface="Times New Roman"/>
              </a:rPr>
              <a:t>basically</a:t>
            </a:r>
            <a:r>
              <a:rPr sz="2000" spc="-45" dirty="0">
                <a:solidFill>
                  <a:srgbClr val="00329E"/>
                </a:solidFill>
                <a:cs typeface="Times New Roman"/>
              </a:rPr>
              <a:t> </a:t>
            </a:r>
            <a:r>
              <a:rPr sz="2000" spc="-35" dirty="0">
                <a:solidFill>
                  <a:srgbClr val="00329E"/>
                </a:solidFill>
                <a:cs typeface="Times New Roman"/>
              </a:rPr>
              <a:t>of</a:t>
            </a:r>
            <a:r>
              <a:rPr lang="en-US" sz="2000" spc="-35" dirty="0">
                <a:solidFill>
                  <a:srgbClr val="00329E"/>
                </a:solidFill>
                <a:cs typeface="Times New Roman"/>
              </a:rPr>
              <a:t> triglycerides </a:t>
            </a:r>
            <a:r>
              <a:rPr sz="2000" spc="-10" dirty="0">
                <a:solidFill>
                  <a:srgbClr val="00329E"/>
                </a:solidFill>
                <a:cs typeface="Times New Roman"/>
              </a:rPr>
              <a:t>)</a:t>
            </a:r>
            <a:endParaRPr sz="2000" dirty="0">
              <a:solidFill>
                <a:srgbClr val="00329E"/>
              </a:solidFill>
              <a:cs typeface="Times New Roman"/>
            </a:endParaRPr>
          </a:p>
          <a:p>
            <a:pPr marL="50800" marR="2459990" indent="-1905">
              <a:buSzPct val="94736"/>
              <a:buFont typeface="Wingdings"/>
              <a:buChar char=""/>
              <a:tabLst>
                <a:tab pos="242570" algn="l"/>
              </a:tabLst>
            </a:pPr>
            <a:r>
              <a:rPr sz="2000" dirty="0">
                <a:solidFill>
                  <a:srgbClr val="00329E"/>
                </a:solidFill>
                <a:cs typeface="Times New Roman"/>
              </a:rPr>
              <a:t>	Drying</a:t>
            </a:r>
            <a:r>
              <a:rPr sz="2000" spc="-35" dirty="0">
                <a:solidFill>
                  <a:srgbClr val="00329E"/>
                </a:solidFill>
                <a:cs typeface="Times New Roman"/>
              </a:rPr>
              <a:t> </a:t>
            </a:r>
            <a:r>
              <a:rPr sz="2000" dirty="0">
                <a:solidFill>
                  <a:srgbClr val="00329E"/>
                </a:solidFill>
                <a:cs typeface="Times New Roman"/>
              </a:rPr>
              <a:t>is</a:t>
            </a:r>
            <a:r>
              <a:rPr sz="2000" spc="-35" dirty="0">
                <a:solidFill>
                  <a:srgbClr val="00329E"/>
                </a:solidFill>
                <a:cs typeface="Times New Roman"/>
              </a:rPr>
              <a:t> </a:t>
            </a:r>
            <a:r>
              <a:rPr sz="2000" dirty="0">
                <a:solidFill>
                  <a:srgbClr val="00329E"/>
                </a:solidFill>
                <a:cs typeface="Times New Roman"/>
              </a:rPr>
              <a:t>related</a:t>
            </a:r>
            <a:r>
              <a:rPr sz="2000" spc="-35" dirty="0">
                <a:solidFill>
                  <a:srgbClr val="00329E"/>
                </a:solidFill>
                <a:cs typeface="Times New Roman"/>
              </a:rPr>
              <a:t> </a:t>
            </a:r>
            <a:r>
              <a:rPr sz="2000" dirty="0">
                <a:solidFill>
                  <a:srgbClr val="00329E"/>
                </a:solidFill>
                <a:cs typeface="Times New Roman"/>
              </a:rPr>
              <a:t>to</a:t>
            </a:r>
            <a:r>
              <a:rPr sz="2000" spc="-15" dirty="0">
                <a:solidFill>
                  <a:srgbClr val="00329E"/>
                </a:solidFill>
                <a:cs typeface="Times New Roman"/>
              </a:rPr>
              <a:t> </a:t>
            </a:r>
            <a:r>
              <a:rPr sz="2000" dirty="0">
                <a:solidFill>
                  <a:srgbClr val="00329E"/>
                </a:solidFill>
                <a:cs typeface="Times New Roman"/>
              </a:rPr>
              <a:t>C=C</a:t>
            </a:r>
            <a:r>
              <a:rPr sz="2000" spc="-25" dirty="0">
                <a:solidFill>
                  <a:srgbClr val="00329E"/>
                </a:solidFill>
                <a:cs typeface="Times New Roman"/>
              </a:rPr>
              <a:t> </a:t>
            </a:r>
            <a:r>
              <a:rPr sz="2000" dirty="0">
                <a:solidFill>
                  <a:srgbClr val="00329E"/>
                </a:solidFill>
                <a:cs typeface="Times New Roman"/>
              </a:rPr>
              <a:t>group</a:t>
            </a:r>
            <a:r>
              <a:rPr sz="2000" spc="-10" dirty="0">
                <a:solidFill>
                  <a:srgbClr val="00329E"/>
                </a:solidFill>
                <a:cs typeface="Times New Roman"/>
              </a:rPr>
              <a:t> </a:t>
            </a:r>
            <a:r>
              <a:rPr sz="2000" dirty="0">
                <a:solidFill>
                  <a:srgbClr val="00329E"/>
                </a:solidFill>
                <a:cs typeface="Times New Roman"/>
              </a:rPr>
              <a:t>in</a:t>
            </a:r>
            <a:r>
              <a:rPr sz="2000" spc="-30" dirty="0">
                <a:solidFill>
                  <a:srgbClr val="00329E"/>
                </a:solidFill>
                <a:cs typeface="Times New Roman"/>
              </a:rPr>
              <a:t> </a:t>
            </a:r>
            <a:r>
              <a:rPr sz="2000" spc="-10" dirty="0">
                <a:solidFill>
                  <a:srgbClr val="00329E"/>
                </a:solidFill>
                <a:cs typeface="Times New Roman"/>
              </a:rPr>
              <a:t>fatty </a:t>
            </a:r>
            <a:r>
              <a:rPr sz="2000" spc="-20" dirty="0">
                <a:solidFill>
                  <a:srgbClr val="00329E"/>
                </a:solidFill>
                <a:cs typeface="Times New Roman"/>
              </a:rPr>
              <a:t>acid</a:t>
            </a:r>
            <a:endParaRPr sz="2000" dirty="0">
              <a:solidFill>
                <a:srgbClr val="00329E"/>
              </a:solidFill>
              <a:cs typeface="Times New Roman"/>
            </a:endParaRPr>
          </a:p>
          <a:p>
            <a:pPr marL="50800" marR="2075814" indent="-1905">
              <a:buSzPct val="94736"/>
              <a:buFont typeface="Wingdings"/>
              <a:buChar char=""/>
              <a:tabLst>
                <a:tab pos="242570" algn="l"/>
              </a:tabLst>
            </a:pPr>
            <a:r>
              <a:rPr sz="2000" spc="-10" dirty="0">
                <a:solidFill>
                  <a:srgbClr val="00329E"/>
                </a:solidFill>
                <a:cs typeface="Times New Roman"/>
              </a:rPr>
              <a:t>	Cross-</a:t>
            </a:r>
            <a:r>
              <a:rPr sz="2000" dirty="0">
                <a:solidFill>
                  <a:srgbClr val="00329E"/>
                </a:solidFill>
                <a:cs typeface="Times New Roman"/>
              </a:rPr>
              <a:t>linking</a:t>
            </a:r>
            <a:r>
              <a:rPr sz="2000" spc="-45" dirty="0">
                <a:solidFill>
                  <a:srgbClr val="00329E"/>
                </a:solidFill>
                <a:cs typeface="Times New Roman"/>
              </a:rPr>
              <a:t> </a:t>
            </a:r>
            <a:r>
              <a:rPr sz="2000" dirty="0">
                <a:solidFill>
                  <a:srgbClr val="00329E"/>
                </a:solidFill>
                <a:cs typeface="Times New Roman"/>
              </a:rPr>
              <a:t>(polymerization)</a:t>
            </a:r>
            <a:r>
              <a:rPr sz="2000" spc="-45" dirty="0">
                <a:solidFill>
                  <a:srgbClr val="00329E"/>
                </a:solidFill>
                <a:cs typeface="Times New Roman"/>
              </a:rPr>
              <a:t> </a:t>
            </a:r>
            <a:r>
              <a:rPr sz="2000" dirty="0">
                <a:solidFill>
                  <a:srgbClr val="00329E"/>
                </a:solidFill>
                <a:cs typeface="Times New Roman"/>
              </a:rPr>
              <a:t>in</a:t>
            </a:r>
            <a:r>
              <a:rPr sz="2000" spc="-45" dirty="0">
                <a:solidFill>
                  <a:srgbClr val="00329E"/>
                </a:solidFill>
                <a:cs typeface="Times New Roman"/>
              </a:rPr>
              <a:t> </a:t>
            </a:r>
            <a:r>
              <a:rPr sz="2000" spc="-10" dirty="0">
                <a:solidFill>
                  <a:srgbClr val="00329E"/>
                </a:solidFill>
                <a:cs typeface="Times New Roman"/>
              </a:rPr>
              <a:t>presence </a:t>
            </a:r>
            <a:r>
              <a:rPr sz="2000" dirty="0">
                <a:solidFill>
                  <a:srgbClr val="00329E"/>
                </a:solidFill>
                <a:cs typeface="Times New Roman"/>
              </a:rPr>
              <a:t>of</a:t>
            </a:r>
            <a:r>
              <a:rPr sz="2000" spc="-25" dirty="0">
                <a:solidFill>
                  <a:srgbClr val="00329E"/>
                </a:solidFill>
                <a:cs typeface="Times New Roman"/>
              </a:rPr>
              <a:t> </a:t>
            </a:r>
            <a:r>
              <a:rPr sz="2000" dirty="0">
                <a:solidFill>
                  <a:srgbClr val="00329E"/>
                </a:solidFill>
                <a:cs typeface="Times New Roman"/>
              </a:rPr>
              <a:t>air</a:t>
            </a:r>
            <a:r>
              <a:rPr sz="2000" spc="-25" dirty="0">
                <a:solidFill>
                  <a:srgbClr val="00329E"/>
                </a:solidFill>
                <a:cs typeface="Times New Roman"/>
              </a:rPr>
              <a:t> </a:t>
            </a:r>
            <a:r>
              <a:rPr sz="2000" dirty="0">
                <a:solidFill>
                  <a:srgbClr val="00329E"/>
                </a:solidFill>
                <a:cs typeface="Times New Roman"/>
              </a:rPr>
              <a:t>(O</a:t>
            </a:r>
            <a:r>
              <a:rPr sz="2000" baseline="-20000" dirty="0">
                <a:solidFill>
                  <a:srgbClr val="00329E"/>
                </a:solidFill>
                <a:cs typeface="Times New Roman"/>
              </a:rPr>
              <a:t>2</a:t>
            </a:r>
            <a:r>
              <a:rPr sz="2000" spc="240" baseline="-20000" dirty="0">
                <a:solidFill>
                  <a:srgbClr val="00329E"/>
                </a:solidFill>
                <a:cs typeface="Times New Roman"/>
              </a:rPr>
              <a:t> </a:t>
            </a:r>
            <a:r>
              <a:rPr sz="2000" dirty="0">
                <a:solidFill>
                  <a:srgbClr val="00329E"/>
                </a:solidFill>
                <a:cs typeface="Times New Roman"/>
              </a:rPr>
              <a:t>play</a:t>
            </a:r>
            <a:r>
              <a:rPr sz="2000" spc="-30" dirty="0">
                <a:solidFill>
                  <a:srgbClr val="00329E"/>
                </a:solidFill>
                <a:cs typeface="Times New Roman"/>
              </a:rPr>
              <a:t> </a:t>
            </a:r>
            <a:r>
              <a:rPr sz="2000" dirty="0">
                <a:solidFill>
                  <a:srgbClr val="00329E"/>
                </a:solidFill>
                <a:cs typeface="Times New Roman"/>
              </a:rPr>
              <a:t>important role)</a:t>
            </a:r>
            <a:r>
              <a:rPr sz="2000" spc="-15" dirty="0">
                <a:solidFill>
                  <a:srgbClr val="00329E"/>
                </a:solidFill>
                <a:cs typeface="Times New Roman"/>
              </a:rPr>
              <a:t> </a:t>
            </a:r>
            <a:r>
              <a:rPr sz="2000" dirty="0">
                <a:solidFill>
                  <a:srgbClr val="00329E"/>
                </a:solidFill>
                <a:cs typeface="Times New Roman"/>
              </a:rPr>
              <a:t>due</a:t>
            </a:r>
            <a:r>
              <a:rPr sz="2000" spc="-30" dirty="0">
                <a:solidFill>
                  <a:srgbClr val="00329E"/>
                </a:solidFill>
                <a:cs typeface="Times New Roman"/>
              </a:rPr>
              <a:t> </a:t>
            </a:r>
            <a:r>
              <a:rPr sz="2000" dirty="0">
                <a:solidFill>
                  <a:srgbClr val="00329E"/>
                </a:solidFill>
                <a:cs typeface="Times New Roman"/>
              </a:rPr>
              <a:t>to</a:t>
            </a:r>
            <a:r>
              <a:rPr sz="2000" spc="-10" dirty="0">
                <a:solidFill>
                  <a:srgbClr val="00329E"/>
                </a:solidFill>
                <a:cs typeface="Times New Roman"/>
              </a:rPr>
              <a:t> </a:t>
            </a:r>
            <a:r>
              <a:rPr sz="2000" spc="-25" dirty="0">
                <a:solidFill>
                  <a:srgbClr val="00329E"/>
                </a:solidFill>
                <a:cs typeface="Times New Roman"/>
              </a:rPr>
              <a:t>C=C</a:t>
            </a:r>
            <a:endParaRPr sz="2000" dirty="0">
              <a:solidFill>
                <a:srgbClr val="00329E"/>
              </a:solidFill>
              <a:cs typeface="Times New Roman"/>
            </a:endParaRPr>
          </a:p>
          <a:p>
            <a:pPr>
              <a:lnSpc>
                <a:spcPct val="100000"/>
              </a:lnSpc>
              <a:buFont typeface="Wingdings"/>
              <a:buChar char=""/>
            </a:pPr>
            <a:endParaRPr sz="2000" dirty="0">
              <a:cs typeface="Times New Roman"/>
            </a:endParaRPr>
          </a:p>
          <a:p>
            <a:pPr>
              <a:spcBef>
                <a:spcPts val="670"/>
              </a:spcBef>
              <a:buFont typeface="Wingdings"/>
              <a:buChar char=""/>
            </a:pPr>
            <a:endParaRPr sz="2000" dirty="0">
              <a:cs typeface="Times New Roman"/>
            </a:endParaRPr>
          </a:p>
          <a:p>
            <a:pPr marL="727075"/>
            <a:r>
              <a:rPr sz="2000" b="1" u="heavy" dirty="0">
                <a:solidFill>
                  <a:srgbClr val="FF0000"/>
                </a:solidFill>
                <a:uFill>
                  <a:solidFill>
                    <a:srgbClr val="000000"/>
                  </a:solidFill>
                </a:uFill>
                <a:cs typeface="Times New Roman"/>
              </a:rPr>
              <a:t>RPC</a:t>
            </a:r>
            <a:r>
              <a:rPr sz="2000" b="1" u="heavy" spc="-55" dirty="0">
                <a:solidFill>
                  <a:srgbClr val="FF0000"/>
                </a:solidFill>
                <a:uFill>
                  <a:solidFill>
                    <a:srgbClr val="000000"/>
                  </a:solidFill>
                </a:uFill>
                <a:cs typeface="Times New Roman"/>
              </a:rPr>
              <a:t> </a:t>
            </a:r>
            <a:r>
              <a:rPr sz="2000" b="1" u="heavy" dirty="0">
                <a:solidFill>
                  <a:srgbClr val="FF0000"/>
                </a:solidFill>
                <a:uFill>
                  <a:solidFill>
                    <a:srgbClr val="000000"/>
                  </a:solidFill>
                </a:uFill>
                <a:cs typeface="Times New Roman"/>
              </a:rPr>
              <a:t>electrodes</a:t>
            </a:r>
            <a:r>
              <a:rPr sz="2000" b="1" u="heavy" spc="-40" dirty="0">
                <a:solidFill>
                  <a:srgbClr val="FF0000"/>
                </a:solidFill>
                <a:uFill>
                  <a:solidFill>
                    <a:srgbClr val="000000"/>
                  </a:solidFill>
                </a:uFill>
                <a:cs typeface="Times New Roman"/>
              </a:rPr>
              <a:t> </a:t>
            </a:r>
            <a:r>
              <a:rPr sz="2000" b="1" u="heavy" dirty="0">
                <a:solidFill>
                  <a:srgbClr val="FF0000"/>
                </a:solidFill>
                <a:uFill>
                  <a:solidFill>
                    <a:srgbClr val="000000"/>
                  </a:solidFill>
                </a:uFill>
                <a:cs typeface="Times New Roman"/>
              </a:rPr>
              <a:t>are</a:t>
            </a:r>
            <a:r>
              <a:rPr sz="2000" b="1" u="heavy" spc="-30" dirty="0">
                <a:solidFill>
                  <a:srgbClr val="FF0000"/>
                </a:solidFill>
                <a:uFill>
                  <a:solidFill>
                    <a:srgbClr val="000000"/>
                  </a:solidFill>
                </a:uFill>
                <a:cs typeface="Times New Roman"/>
              </a:rPr>
              <a:t> </a:t>
            </a:r>
            <a:r>
              <a:rPr sz="2000" b="1" u="heavy" dirty="0">
                <a:solidFill>
                  <a:srgbClr val="FF0000"/>
                </a:solidFill>
                <a:uFill>
                  <a:solidFill>
                    <a:srgbClr val="000000"/>
                  </a:solidFill>
                </a:uFill>
                <a:cs typeface="Times New Roman"/>
              </a:rPr>
              <a:t>usually</a:t>
            </a:r>
            <a:r>
              <a:rPr sz="2000" b="1" u="heavy" spc="-40" dirty="0">
                <a:solidFill>
                  <a:srgbClr val="FF0000"/>
                </a:solidFill>
                <a:uFill>
                  <a:solidFill>
                    <a:srgbClr val="000000"/>
                  </a:solidFill>
                </a:uFill>
                <a:cs typeface="Times New Roman"/>
              </a:rPr>
              <a:t> </a:t>
            </a:r>
            <a:r>
              <a:rPr sz="2000" b="1" u="heavy" dirty="0">
                <a:solidFill>
                  <a:srgbClr val="FF0000"/>
                </a:solidFill>
                <a:uFill>
                  <a:solidFill>
                    <a:srgbClr val="000000"/>
                  </a:solidFill>
                </a:uFill>
                <a:cs typeface="Times New Roman"/>
              </a:rPr>
              <a:t>treated</a:t>
            </a:r>
            <a:r>
              <a:rPr sz="2000" b="1" u="heavy" spc="-20" dirty="0">
                <a:solidFill>
                  <a:srgbClr val="FF0000"/>
                </a:solidFill>
                <a:uFill>
                  <a:solidFill>
                    <a:srgbClr val="000000"/>
                  </a:solidFill>
                </a:uFill>
                <a:cs typeface="Times New Roman"/>
              </a:rPr>
              <a:t> </a:t>
            </a:r>
            <a:r>
              <a:rPr sz="2000" b="1" u="heavy" dirty="0">
                <a:solidFill>
                  <a:srgbClr val="FF0000"/>
                </a:solidFill>
                <a:uFill>
                  <a:solidFill>
                    <a:srgbClr val="000000"/>
                  </a:solidFill>
                </a:uFill>
                <a:cs typeface="Times New Roman"/>
              </a:rPr>
              <a:t>with</a:t>
            </a:r>
            <a:r>
              <a:rPr sz="2000" b="1" u="heavy" spc="-30" dirty="0">
                <a:solidFill>
                  <a:srgbClr val="FF0000"/>
                </a:solidFill>
                <a:uFill>
                  <a:solidFill>
                    <a:srgbClr val="000000"/>
                  </a:solidFill>
                </a:uFill>
                <a:cs typeface="Times New Roman"/>
              </a:rPr>
              <a:t> </a:t>
            </a:r>
            <a:r>
              <a:rPr sz="2000" b="1" u="heavy" dirty="0">
                <a:solidFill>
                  <a:srgbClr val="FF0000"/>
                </a:solidFill>
                <a:uFill>
                  <a:solidFill>
                    <a:srgbClr val="000000"/>
                  </a:solidFill>
                </a:uFill>
                <a:cs typeface="Times New Roman"/>
              </a:rPr>
              <a:t>linseed</a:t>
            </a:r>
            <a:r>
              <a:rPr sz="2000" b="1" u="heavy" spc="-45" dirty="0">
                <a:solidFill>
                  <a:srgbClr val="FF0000"/>
                </a:solidFill>
                <a:uFill>
                  <a:solidFill>
                    <a:srgbClr val="000000"/>
                  </a:solidFill>
                </a:uFill>
                <a:cs typeface="Times New Roman"/>
              </a:rPr>
              <a:t> </a:t>
            </a:r>
            <a:r>
              <a:rPr sz="2000" b="1" u="heavy" spc="-20" dirty="0">
                <a:solidFill>
                  <a:srgbClr val="FF0000"/>
                </a:solidFill>
                <a:uFill>
                  <a:solidFill>
                    <a:srgbClr val="000000"/>
                  </a:solidFill>
                </a:uFill>
                <a:cs typeface="Times New Roman"/>
              </a:rPr>
              <a:t>oil:</a:t>
            </a:r>
            <a:endParaRPr sz="2000" b="1" dirty="0">
              <a:solidFill>
                <a:srgbClr val="FF0000"/>
              </a:solidFill>
              <a:cs typeface="Times New Roman"/>
            </a:endParaRPr>
          </a:p>
          <a:p>
            <a:pPr marL="927735" lvl="1" indent="-205104">
              <a:spcBef>
                <a:spcPts val="969"/>
              </a:spcBef>
              <a:buSzPct val="95000"/>
              <a:buFont typeface="Wingdings"/>
              <a:buChar char=""/>
              <a:tabLst>
                <a:tab pos="927735" algn="l"/>
              </a:tabLst>
            </a:pPr>
            <a:r>
              <a:rPr sz="2000" dirty="0">
                <a:solidFill>
                  <a:srgbClr val="00329E"/>
                </a:solidFill>
                <a:cs typeface="Times New Roman"/>
              </a:rPr>
              <a:t>better</a:t>
            </a:r>
            <a:r>
              <a:rPr sz="2000" spc="-40" dirty="0">
                <a:solidFill>
                  <a:srgbClr val="00329E"/>
                </a:solidFill>
                <a:cs typeface="Times New Roman"/>
              </a:rPr>
              <a:t> </a:t>
            </a:r>
            <a:r>
              <a:rPr sz="2000" dirty="0">
                <a:solidFill>
                  <a:srgbClr val="00329E"/>
                </a:solidFill>
                <a:cs typeface="Times New Roman"/>
              </a:rPr>
              <a:t>quality</a:t>
            </a:r>
            <a:r>
              <a:rPr sz="2000" spc="-35" dirty="0">
                <a:solidFill>
                  <a:srgbClr val="00329E"/>
                </a:solidFill>
                <a:cs typeface="Times New Roman"/>
              </a:rPr>
              <a:t> </a:t>
            </a:r>
            <a:r>
              <a:rPr sz="2000" dirty="0">
                <a:solidFill>
                  <a:srgbClr val="00329E"/>
                </a:solidFill>
                <a:cs typeface="Times New Roman"/>
              </a:rPr>
              <a:t>of</a:t>
            </a:r>
            <a:r>
              <a:rPr sz="2000" spc="-25" dirty="0">
                <a:solidFill>
                  <a:srgbClr val="00329E"/>
                </a:solidFill>
                <a:cs typeface="Times New Roman"/>
              </a:rPr>
              <a:t> </a:t>
            </a:r>
            <a:r>
              <a:rPr sz="2000" dirty="0">
                <a:solidFill>
                  <a:srgbClr val="00329E"/>
                </a:solidFill>
                <a:cs typeface="Times New Roman"/>
              </a:rPr>
              <a:t>the</a:t>
            </a:r>
            <a:r>
              <a:rPr sz="2000" spc="-15" dirty="0">
                <a:solidFill>
                  <a:srgbClr val="00329E"/>
                </a:solidFill>
                <a:cs typeface="Times New Roman"/>
              </a:rPr>
              <a:t> </a:t>
            </a:r>
            <a:r>
              <a:rPr sz="2000" dirty="0">
                <a:solidFill>
                  <a:srgbClr val="00329E"/>
                </a:solidFill>
                <a:cs typeface="Times New Roman"/>
              </a:rPr>
              <a:t>internal</a:t>
            </a:r>
            <a:r>
              <a:rPr sz="2000" spc="-45" dirty="0">
                <a:solidFill>
                  <a:srgbClr val="00329E"/>
                </a:solidFill>
                <a:cs typeface="Times New Roman"/>
              </a:rPr>
              <a:t> </a:t>
            </a:r>
            <a:r>
              <a:rPr sz="2000" dirty="0">
                <a:solidFill>
                  <a:srgbClr val="00329E"/>
                </a:solidFill>
                <a:cs typeface="Times New Roman"/>
              </a:rPr>
              <a:t>electrode</a:t>
            </a:r>
            <a:r>
              <a:rPr sz="2000" spc="-40" dirty="0">
                <a:solidFill>
                  <a:srgbClr val="00329E"/>
                </a:solidFill>
                <a:cs typeface="Times New Roman"/>
              </a:rPr>
              <a:t> </a:t>
            </a:r>
            <a:r>
              <a:rPr sz="2000" spc="-10" dirty="0">
                <a:solidFill>
                  <a:srgbClr val="00329E"/>
                </a:solidFill>
                <a:cs typeface="Times New Roman"/>
              </a:rPr>
              <a:t>surface</a:t>
            </a:r>
            <a:endParaRPr sz="2000" dirty="0">
              <a:solidFill>
                <a:srgbClr val="00329E"/>
              </a:solidFill>
              <a:cs typeface="Times New Roman"/>
            </a:endParaRPr>
          </a:p>
          <a:p>
            <a:pPr marL="927735" lvl="1" indent="-205104">
              <a:buSzPct val="95000"/>
              <a:buFont typeface="Wingdings"/>
              <a:buChar char=""/>
              <a:tabLst>
                <a:tab pos="927735" algn="l"/>
              </a:tabLst>
            </a:pPr>
            <a:r>
              <a:rPr sz="2000" dirty="0">
                <a:solidFill>
                  <a:srgbClr val="00329E"/>
                </a:solidFill>
                <a:cs typeface="Times New Roman"/>
              </a:rPr>
              <a:t>it</a:t>
            </a:r>
            <a:r>
              <a:rPr sz="2000" spc="-35" dirty="0">
                <a:solidFill>
                  <a:srgbClr val="00329E"/>
                </a:solidFill>
                <a:cs typeface="Times New Roman"/>
              </a:rPr>
              <a:t> </a:t>
            </a:r>
            <a:r>
              <a:rPr sz="2000" dirty="0">
                <a:solidFill>
                  <a:srgbClr val="00329E"/>
                </a:solidFill>
                <a:cs typeface="Times New Roman"/>
              </a:rPr>
              <a:t>acts</a:t>
            </a:r>
            <a:r>
              <a:rPr sz="2000" spc="-15" dirty="0">
                <a:solidFill>
                  <a:srgbClr val="00329E"/>
                </a:solidFill>
                <a:cs typeface="Times New Roman"/>
              </a:rPr>
              <a:t> </a:t>
            </a:r>
            <a:r>
              <a:rPr sz="2000" dirty="0">
                <a:solidFill>
                  <a:srgbClr val="00329E"/>
                </a:solidFill>
                <a:cs typeface="Times New Roman"/>
              </a:rPr>
              <a:t>as</a:t>
            </a:r>
            <a:r>
              <a:rPr sz="2000" spc="-5" dirty="0">
                <a:solidFill>
                  <a:srgbClr val="00329E"/>
                </a:solidFill>
                <a:cs typeface="Times New Roman"/>
              </a:rPr>
              <a:t> </a:t>
            </a:r>
            <a:r>
              <a:rPr sz="2000" dirty="0">
                <a:solidFill>
                  <a:srgbClr val="00329E"/>
                </a:solidFill>
                <a:cs typeface="Times New Roman"/>
              </a:rPr>
              <a:t>a</a:t>
            </a:r>
            <a:r>
              <a:rPr sz="2000" spc="-15" dirty="0">
                <a:solidFill>
                  <a:srgbClr val="00329E"/>
                </a:solidFill>
                <a:cs typeface="Times New Roman"/>
              </a:rPr>
              <a:t> </a:t>
            </a:r>
            <a:r>
              <a:rPr sz="2000" dirty="0">
                <a:solidFill>
                  <a:srgbClr val="00329E"/>
                </a:solidFill>
                <a:cs typeface="Times New Roman"/>
              </a:rPr>
              <a:t>quencher</a:t>
            </a:r>
            <a:r>
              <a:rPr sz="2000" spc="-45" dirty="0">
                <a:solidFill>
                  <a:srgbClr val="00329E"/>
                </a:solidFill>
                <a:cs typeface="Times New Roman"/>
              </a:rPr>
              <a:t> </a:t>
            </a:r>
            <a:r>
              <a:rPr sz="2000" dirty="0">
                <a:solidFill>
                  <a:srgbClr val="00329E"/>
                </a:solidFill>
                <a:cs typeface="Times New Roman"/>
              </a:rPr>
              <a:t>for</a:t>
            </a:r>
            <a:r>
              <a:rPr sz="2000" spc="-25" dirty="0">
                <a:solidFill>
                  <a:srgbClr val="00329E"/>
                </a:solidFill>
                <a:cs typeface="Times New Roman"/>
              </a:rPr>
              <a:t> </a:t>
            </a:r>
            <a:r>
              <a:rPr sz="2000" dirty="0">
                <a:solidFill>
                  <a:srgbClr val="00329E"/>
                </a:solidFill>
                <a:cs typeface="Times New Roman"/>
              </a:rPr>
              <a:t>UV</a:t>
            </a:r>
            <a:r>
              <a:rPr sz="2000" spc="-45" dirty="0">
                <a:solidFill>
                  <a:srgbClr val="00329E"/>
                </a:solidFill>
                <a:cs typeface="Times New Roman"/>
              </a:rPr>
              <a:t> </a:t>
            </a:r>
            <a:r>
              <a:rPr sz="2000" spc="-10" dirty="0">
                <a:solidFill>
                  <a:srgbClr val="00329E"/>
                </a:solidFill>
                <a:cs typeface="Times New Roman"/>
              </a:rPr>
              <a:t>photons</a:t>
            </a:r>
            <a:endParaRPr sz="2000" dirty="0">
              <a:solidFill>
                <a:srgbClr val="00329E"/>
              </a:solidFill>
              <a:cs typeface="Times New Roman"/>
            </a:endParaRPr>
          </a:p>
          <a:p>
            <a:pPr marL="927735" lvl="1" indent="-205104">
              <a:buSzPct val="95000"/>
              <a:buFont typeface="Wingdings"/>
              <a:buChar char=""/>
              <a:tabLst>
                <a:tab pos="927735" algn="l"/>
              </a:tabLst>
            </a:pPr>
            <a:r>
              <a:rPr sz="2000" dirty="0">
                <a:solidFill>
                  <a:srgbClr val="00329E"/>
                </a:solidFill>
                <a:cs typeface="Times New Roman"/>
              </a:rPr>
              <a:t>better</a:t>
            </a:r>
            <a:r>
              <a:rPr sz="2000" spc="-45" dirty="0">
                <a:solidFill>
                  <a:srgbClr val="00329E"/>
                </a:solidFill>
                <a:cs typeface="Times New Roman"/>
              </a:rPr>
              <a:t> </a:t>
            </a:r>
            <a:r>
              <a:rPr sz="2000" dirty="0">
                <a:solidFill>
                  <a:srgbClr val="00329E"/>
                </a:solidFill>
                <a:cs typeface="Times New Roman"/>
              </a:rPr>
              <a:t>detector</a:t>
            </a:r>
            <a:r>
              <a:rPr sz="2000" spc="-45" dirty="0">
                <a:solidFill>
                  <a:srgbClr val="00329E"/>
                </a:solidFill>
                <a:cs typeface="Times New Roman"/>
              </a:rPr>
              <a:t> </a:t>
            </a:r>
            <a:r>
              <a:rPr sz="2000" spc="-10" dirty="0">
                <a:solidFill>
                  <a:srgbClr val="00329E"/>
                </a:solidFill>
                <a:cs typeface="Times New Roman"/>
              </a:rPr>
              <a:t>performance</a:t>
            </a:r>
            <a:endParaRPr sz="2000" dirty="0">
              <a:solidFill>
                <a:srgbClr val="00329E"/>
              </a:solidFill>
              <a:cs typeface="Times New Roman"/>
            </a:endParaRPr>
          </a:p>
          <a:p>
            <a:pPr marL="789940"/>
            <a:r>
              <a:rPr sz="2000" spc="-10" dirty="0">
                <a:solidFill>
                  <a:srgbClr val="00329E"/>
                </a:solidFill>
                <a:cs typeface="Times New Roman"/>
              </a:rPr>
              <a:t>…but…</a:t>
            </a:r>
            <a:endParaRPr sz="2000" dirty="0">
              <a:solidFill>
                <a:srgbClr val="00329E"/>
              </a:solidFill>
              <a:cs typeface="Times New Roman"/>
            </a:endParaRPr>
          </a:p>
          <a:p>
            <a:pPr marL="927735" lvl="1" indent="-205104">
              <a:buSzPct val="95000"/>
              <a:buFont typeface="Wingdings"/>
              <a:buChar char=""/>
              <a:tabLst>
                <a:tab pos="927735" algn="l"/>
              </a:tabLst>
            </a:pPr>
            <a:r>
              <a:rPr sz="2000" dirty="0">
                <a:solidFill>
                  <a:srgbClr val="00329E"/>
                </a:solidFill>
                <a:cs typeface="Times New Roman"/>
              </a:rPr>
              <a:t>More</a:t>
            </a:r>
            <a:r>
              <a:rPr sz="2000" spc="-45" dirty="0">
                <a:solidFill>
                  <a:srgbClr val="00329E"/>
                </a:solidFill>
                <a:cs typeface="Times New Roman"/>
              </a:rPr>
              <a:t> </a:t>
            </a:r>
            <a:r>
              <a:rPr sz="2000" dirty="0">
                <a:solidFill>
                  <a:srgbClr val="00329E"/>
                </a:solidFill>
                <a:cs typeface="Times New Roman"/>
              </a:rPr>
              <a:t>time needed</a:t>
            </a:r>
            <a:r>
              <a:rPr sz="2000" spc="-40" dirty="0">
                <a:solidFill>
                  <a:srgbClr val="00329E"/>
                </a:solidFill>
                <a:cs typeface="Times New Roman"/>
              </a:rPr>
              <a:t> </a:t>
            </a:r>
            <a:r>
              <a:rPr sz="2000" dirty="0">
                <a:solidFill>
                  <a:srgbClr val="00329E"/>
                </a:solidFill>
                <a:cs typeface="Times New Roman"/>
              </a:rPr>
              <a:t>during</a:t>
            </a:r>
            <a:r>
              <a:rPr sz="2000" spc="-45" dirty="0">
                <a:solidFill>
                  <a:srgbClr val="00329E"/>
                </a:solidFill>
                <a:cs typeface="Times New Roman"/>
              </a:rPr>
              <a:t> </a:t>
            </a:r>
            <a:r>
              <a:rPr sz="2000" spc="-10" dirty="0">
                <a:solidFill>
                  <a:srgbClr val="00329E"/>
                </a:solidFill>
                <a:cs typeface="Times New Roman"/>
              </a:rPr>
              <a:t>construction</a:t>
            </a:r>
            <a:endParaRPr sz="2000" dirty="0">
              <a:solidFill>
                <a:srgbClr val="00329E"/>
              </a:solidFill>
              <a:cs typeface="Times New Roman"/>
            </a:endParaRPr>
          </a:p>
          <a:p>
            <a:pPr marL="927735" lvl="1" indent="-205104">
              <a:buSzPct val="95000"/>
              <a:buFont typeface="Wingdings"/>
              <a:buChar char=""/>
              <a:tabLst>
                <a:tab pos="927735" algn="l"/>
              </a:tabLst>
            </a:pPr>
            <a:r>
              <a:rPr sz="2000" dirty="0">
                <a:solidFill>
                  <a:srgbClr val="00329E"/>
                </a:solidFill>
                <a:cs typeface="Times New Roman"/>
              </a:rPr>
              <a:t>Ageing</a:t>
            </a:r>
            <a:r>
              <a:rPr sz="2000" spc="-50" dirty="0">
                <a:solidFill>
                  <a:srgbClr val="00329E"/>
                </a:solidFill>
                <a:cs typeface="Times New Roman"/>
              </a:rPr>
              <a:t> </a:t>
            </a:r>
            <a:r>
              <a:rPr sz="2000" dirty="0">
                <a:solidFill>
                  <a:srgbClr val="00329E"/>
                </a:solidFill>
                <a:cs typeface="Times New Roman"/>
              </a:rPr>
              <a:t>problems?</a:t>
            </a:r>
            <a:r>
              <a:rPr sz="2000" spc="-35" dirty="0">
                <a:solidFill>
                  <a:srgbClr val="00329E"/>
                </a:solidFill>
                <a:cs typeface="Times New Roman"/>
              </a:rPr>
              <a:t> </a:t>
            </a:r>
            <a:r>
              <a:rPr sz="2000" dirty="0">
                <a:solidFill>
                  <a:srgbClr val="00329E"/>
                </a:solidFill>
                <a:cs typeface="Times New Roman"/>
              </a:rPr>
              <a:t>(Not</a:t>
            </a:r>
            <a:r>
              <a:rPr sz="2000" spc="-40" dirty="0">
                <a:solidFill>
                  <a:srgbClr val="00329E"/>
                </a:solidFill>
                <a:cs typeface="Times New Roman"/>
              </a:rPr>
              <a:t> </a:t>
            </a:r>
            <a:r>
              <a:rPr sz="2000" spc="-10" dirty="0">
                <a:solidFill>
                  <a:srgbClr val="00329E"/>
                </a:solidFill>
                <a:cs typeface="Times New Roman"/>
              </a:rPr>
              <a:t>observed)</a:t>
            </a:r>
            <a:endParaRPr sz="2000" dirty="0">
              <a:solidFill>
                <a:srgbClr val="00329E"/>
              </a:solidFill>
              <a:cs typeface="Times New Roman"/>
            </a:endParaRPr>
          </a:p>
        </p:txBody>
      </p:sp>
      <p:pic>
        <p:nvPicPr>
          <p:cNvPr id="8" name="object 5">
            <a:extLst>
              <a:ext uri="{FF2B5EF4-FFF2-40B4-BE49-F238E27FC236}">
                <a16:creationId xmlns:a16="http://schemas.microsoft.com/office/drawing/2014/main" id="{49421FE9-9311-91D0-1672-2E518B6492F0}"/>
              </a:ext>
            </a:extLst>
          </p:cNvPr>
          <p:cNvPicPr/>
          <p:nvPr/>
        </p:nvPicPr>
        <p:blipFill>
          <a:blip r:embed="rId3" cstate="print"/>
          <a:stretch>
            <a:fillRect/>
          </a:stretch>
        </p:blipFill>
        <p:spPr>
          <a:xfrm>
            <a:off x="7507623" y="2057400"/>
            <a:ext cx="2775782" cy="2136648"/>
          </a:xfrm>
          <a:prstGeom prst="rect">
            <a:avLst/>
          </a:prstGeom>
        </p:spPr>
      </p:pic>
    </p:spTree>
    <p:extLst>
      <p:ext uri="{BB962C8B-B14F-4D97-AF65-F5344CB8AC3E}">
        <p14:creationId xmlns:p14="http://schemas.microsoft.com/office/powerpoint/2010/main" val="1586888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33</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11433734" cy="553998"/>
          </a:xfrm>
        </p:spPr>
        <p:txBody>
          <a:bodyPr/>
          <a:lstStyle/>
          <a:p>
            <a:r>
              <a:rPr lang="en-US" dirty="0"/>
              <a:t>Manufacturing RPC</a:t>
            </a:r>
          </a:p>
        </p:txBody>
      </p:sp>
      <p:sp>
        <p:nvSpPr>
          <p:cNvPr id="2" name="Content Placeholder 6">
            <a:extLst>
              <a:ext uri="{FF2B5EF4-FFF2-40B4-BE49-F238E27FC236}">
                <a16:creationId xmlns:a16="http://schemas.microsoft.com/office/drawing/2014/main" id="{EDDFDCD9-C03E-8508-E589-0CD72BF77AF6}"/>
              </a:ext>
            </a:extLst>
          </p:cNvPr>
          <p:cNvSpPr txBox="1">
            <a:spLocks/>
          </p:cNvSpPr>
          <p:nvPr/>
        </p:nvSpPr>
        <p:spPr>
          <a:xfrm>
            <a:off x="395427" y="1028701"/>
            <a:ext cx="6864733" cy="4800598"/>
          </a:xfrm>
          <a:prstGeom prst="rect">
            <a:avLst/>
          </a:prstGeom>
        </p:spPr>
        <p:txBody>
          <a:bodyPr wrap="square" lIns="0" tIns="0" rIns="0" bIns="0">
            <a:normAutofit fontScale="92500" lnSpcReduction="20000"/>
          </a:bodyPr>
          <a:lstStyle>
            <a:lvl1pPr marL="0">
              <a:defRPr b="0" i="0">
                <a:solidFill>
                  <a:schemeClr val="tx1"/>
                </a:solidFill>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285750" indent="-285750">
              <a:buFont typeface="Wingdings" pitchFamily="2" charset="2"/>
              <a:buChar char="§"/>
            </a:pPr>
            <a:r>
              <a:rPr lang="en-US" sz="2400" kern="0" dirty="0">
                <a:solidFill>
                  <a:srgbClr val="00329E"/>
                </a:solidFill>
              </a:rPr>
              <a:t>HPL was the first material used for RPCs</a:t>
            </a:r>
          </a:p>
          <a:p>
            <a:pPr marL="285750" indent="-285750">
              <a:buFont typeface="Wingdings" pitchFamily="2" charset="2"/>
              <a:buChar char="§"/>
            </a:pPr>
            <a:r>
              <a:rPr lang="en-US" sz="2400" kern="0" dirty="0">
                <a:solidFill>
                  <a:srgbClr val="00329E"/>
                </a:solidFill>
              </a:rPr>
              <a:t>A very special procedure has been invented to have a glass-like finishing</a:t>
            </a:r>
          </a:p>
          <a:p>
            <a:pPr marL="285750" indent="-285750">
              <a:buFont typeface="Wingdings" pitchFamily="2" charset="2"/>
              <a:buChar char="§"/>
            </a:pPr>
            <a:r>
              <a:rPr lang="en-US" sz="2400" kern="0" dirty="0">
                <a:solidFill>
                  <a:srgbClr val="00329E"/>
                </a:solidFill>
              </a:rPr>
              <a:t>Varnishing the internal surface with a few </a:t>
            </a:r>
            <a:r>
              <a:rPr lang="en-US" sz="2400" kern="0" dirty="0">
                <a:solidFill>
                  <a:srgbClr val="00329E"/>
                </a:solidFill>
                <a:latin typeface="Symbol" panose="05050102010706020507" pitchFamily="18" charset="2"/>
              </a:rPr>
              <a:t>m</a:t>
            </a:r>
            <a:r>
              <a:rPr lang="en-US" sz="2400" kern="0" dirty="0">
                <a:solidFill>
                  <a:srgbClr val="00329E"/>
                </a:solidFill>
              </a:rPr>
              <a:t>m layer of linseed oil</a:t>
            </a:r>
          </a:p>
          <a:p>
            <a:pPr marL="742950" lvl="1" indent="-285750">
              <a:buFont typeface="Wingdings" pitchFamily="2" charset="2"/>
              <a:buChar char="§"/>
            </a:pPr>
            <a:r>
              <a:rPr lang="en-US" sz="2400" kern="0" dirty="0">
                <a:solidFill>
                  <a:srgbClr val="00329E"/>
                </a:solidFill>
              </a:rPr>
              <a:t>Linseed oil was the “secret” of the Flemish painters in the XVI century…</a:t>
            </a:r>
          </a:p>
          <a:p>
            <a:pPr marL="742950" lvl="1" indent="-285750">
              <a:buFont typeface="Wingdings" pitchFamily="2" charset="2"/>
              <a:buChar char="§"/>
            </a:pPr>
            <a:r>
              <a:rPr lang="en-US" sz="2400" kern="0" dirty="0">
                <a:solidFill>
                  <a:srgbClr val="00329E"/>
                </a:solidFill>
              </a:rPr>
              <a:t>Upon polymerization, linseed oil forms a hard and glossy surface, and its resistivity is similar to the one of HPL</a:t>
            </a:r>
          </a:p>
          <a:p>
            <a:pPr marL="742950" lvl="1" indent="-285750">
              <a:buFont typeface="Wingdings" pitchFamily="2" charset="2"/>
              <a:buChar char="§"/>
            </a:pPr>
            <a:r>
              <a:rPr lang="en-US" sz="2400" kern="0" dirty="0">
                <a:solidFill>
                  <a:srgbClr val="00329E"/>
                </a:solidFill>
              </a:rPr>
              <a:t>Oiling is applied by slowly filling and emptying gas volumes vertically held, with a mixture of linseed oil and heptane, and subsequently stimulating the polymerization (oxygen driven) by flushing the gas volumes with clean air.</a:t>
            </a:r>
          </a:p>
          <a:p>
            <a:pPr marL="742950" lvl="1" indent="-285750">
              <a:buFont typeface="Wingdings" pitchFamily="2" charset="2"/>
              <a:buChar char="§"/>
            </a:pPr>
            <a:r>
              <a:rPr lang="en-US" sz="2400" kern="0" dirty="0">
                <a:solidFill>
                  <a:srgbClr val="00329E"/>
                </a:solidFill>
              </a:rPr>
              <a:t>The polymerization lasts a few days and is performed at T&gt; 30 °C</a:t>
            </a:r>
          </a:p>
          <a:p>
            <a:endParaRPr lang="en-US" kern="0" dirty="0">
              <a:solidFill>
                <a:srgbClr val="00329E"/>
              </a:solidFill>
            </a:endParaRPr>
          </a:p>
        </p:txBody>
      </p:sp>
      <p:pic>
        <p:nvPicPr>
          <p:cNvPr id="9" name="Picture 8">
            <a:extLst>
              <a:ext uri="{FF2B5EF4-FFF2-40B4-BE49-F238E27FC236}">
                <a16:creationId xmlns:a16="http://schemas.microsoft.com/office/drawing/2014/main" id="{70CBC4B4-6258-0129-5D37-0DFDD6C33BB0}"/>
              </a:ext>
            </a:extLst>
          </p:cNvPr>
          <p:cNvPicPr>
            <a:picLocks noChangeAspect="1"/>
          </p:cNvPicPr>
          <p:nvPr/>
        </p:nvPicPr>
        <p:blipFill>
          <a:blip r:embed="rId3"/>
          <a:stretch>
            <a:fillRect/>
          </a:stretch>
        </p:blipFill>
        <p:spPr>
          <a:xfrm>
            <a:off x="7531340" y="2585883"/>
            <a:ext cx="4297821" cy="3200400"/>
          </a:xfrm>
          <a:prstGeom prst="rect">
            <a:avLst/>
          </a:prstGeom>
        </p:spPr>
      </p:pic>
      <p:sp>
        <p:nvSpPr>
          <p:cNvPr id="10" name="Rectangle 9">
            <a:extLst>
              <a:ext uri="{FF2B5EF4-FFF2-40B4-BE49-F238E27FC236}">
                <a16:creationId xmlns:a16="http://schemas.microsoft.com/office/drawing/2014/main" id="{E4D015D6-8AB6-247A-466A-4A1CE085F512}"/>
              </a:ext>
            </a:extLst>
          </p:cNvPr>
          <p:cNvSpPr/>
          <p:nvPr/>
        </p:nvSpPr>
        <p:spPr>
          <a:xfrm rot="5400000">
            <a:off x="9072106" y="1366683"/>
            <a:ext cx="1920240" cy="911629"/>
          </a:xfrm>
          <a:prstGeom prst="rect">
            <a:avLst/>
          </a:prstGeom>
          <a:solidFill>
            <a:schemeClr val="accent3">
              <a:lumMod val="50000"/>
            </a:schemeClr>
          </a:solidFill>
          <a:scene3d>
            <a:camera prst="isometricTopU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Delay 2">
            <a:extLst>
              <a:ext uri="{FF2B5EF4-FFF2-40B4-BE49-F238E27FC236}">
                <a16:creationId xmlns:a16="http://schemas.microsoft.com/office/drawing/2014/main" id="{C56B4601-DEF8-FD74-D5AA-F27B41F08C63}"/>
              </a:ext>
            </a:extLst>
          </p:cNvPr>
          <p:cNvSpPr/>
          <p:nvPr/>
        </p:nvSpPr>
        <p:spPr>
          <a:xfrm rot="5400000">
            <a:off x="7759027" y="881946"/>
            <a:ext cx="1103243" cy="902413"/>
          </a:xfrm>
          <a:prstGeom prst="flowChartDelay">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8">
            <a:extLst>
              <a:ext uri="{FF2B5EF4-FFF2-40B4-BE49-F238E27FC236}">
                <a16:creationId xmlns:a16="http://schemas.microsoft.com/office/drawing/2014/main" id="{177208AC-7E07-5D70-2D3D-62FFD02E9562}"/>
              </a:ext>
            </a:extLst>
          </p:cNvPr>
          <p:cNvSpPr/>
          <p:nvPr/>
        </p:nvSpPr>
        <p:spPr>
          <a:xfrm>
            <a:off x="8263164" y="1880205"/>
            <a:ext cx="1970642" cy="1896723"/>
          </a:xfrm>
          <a:custGeom>
            <a:avLst/>
            <a:gdLst>
              <a:gd name="connsiteX0" fmla="*/ 21040 w 1970642"/>
              <a:gd name="connsiteY0" fmla="*/ 0 h 1896723"/>
              <a:gd name="connsiteX1" fmla="*/ 21040 w 1970642"/>
              <a:gd name="connsiteY1" fmla="*/ 1431235 h 1896723"/>
              <a:gd name="connsiteX2" fmla="*/ 239701 w 1970642"/>
              <a:gd name="connsiteY2" fmla="*/ 1689652 h 1896723"/>
              <a:gd name="connsiteX3" fmla="*/ 965258 w 1970642"/>
              <a:gd name="connsiteY3" fmla="*/ 1878495 h 1896723"/>
              <a:gd name="connsiteX4" fmla="*/ 1829962 w 1970642"/>
              <a:gd name="connsiteY4" fmla="*/ 1222513 h 1896723"/>
              <a:gd name="connsiteX5" fmla="*/ 1959171 w 1970642"/>
              <a:gd name="connsiteY5" fmla="*/ 894521 h 189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0642" h="1896723">
                <a:moveTo>
                  <a:pt x="21040" y="0"/>
                </a:moveTo>
                <a:cubicBezTo>
                  <a:pt x="2818" y="574813"/>
                  <a:pt x="-15403" y="1149626"/>
                  <a:pt x="21040" y="1431235"/>
                </a:cubicBezTo>
                <a:cubicBezTo>
                  <a:pt x="57483" y="1712844"/>
                  <a:pt x="82331" y="1615109"/>
                  <a:pt x="239701" y="1689652"/>
                </a:cubicBezTo>
                <a:cubicBezTo>
                  <a:pt x="397071" y="1764195"/>
                  <a:pt x="700215" y="1956351"/>
                  <a:pt x="965258" y="1878495"/>
                </a:cubicBezTo>
                <a:cubicBezTo>
                  <a:pt x="1230301" y="1800639"/>
                  <a:pt x="1664310" y="1386509"/>
                  <a:pt x="1829962" y="1222513"/>
                </a:cubicBezTo>
                <a:cubicBezTo>
                  <a:pt x="1995614" y="1058517"/>
                  <a:pt x="1977392" y="976519"/>
                  <a:pt x="1959171" y="894521"/>
                </a:cubicBezTo>
              </a:path>
            </a:pathLst>
          </a:custGeom>
          <a:no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Down 9">
            <a:extLst>
              <a:ext uri="{FF2B5EF4-FFF2-40B4-BE49-F238E27FC236}">
                <a16:creationId xmlns:a16="http://schemas.microsoft.com/office/drawing/2014/main" id="{BFCDFE1D-7E29-211E-D7BC-F52CE9746929}"/>
              </a:ext>
            </a:extLst>
          </p:cNvPr>
          <p:cNvSpPr/>
          <p:nvPr/>
        </p:nvSpPr>
        <p:spPr>
          <a:xfrm>
            <a:off x="8884124" y="1045318"/>
            <a:ext cx="190006" cy="834887"/>
          </a:xfrm>
          <a:prstGeom prst="up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elay 10">
            <a:extLst>
              <a:ext uri="{FF2B5EF4-FFF2-40B4-BE49-F238E27FC236}">
                <a16:creationId xmlns:a16="http://schemas.microsoft.com/office/drawing/2014/main" id="{403DCA84-38B4-1C27-84C4-8EF864DA709A}"/>
              </a:ext>
            </a:extLst>
          </p:cNvPr>
          <p:cNvSpPr/>
          <p:nvPr/>
        </p:nvSpPr>
        <p:spPr>
          <a:xfrm rot="5400000">
            <a:off x="7899103" y="1017454"/>
            <a:ext cx="823089" cy="902413"/>
          </a:xfrm>
          <a:prstGeom prst="flowChartDelay">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1">
            <a:extLst>
              <a:ext uri="{FF2B5EF4-FFF2-40B4-BE49-F238E27FC236}">
                <a16:creationId xmlns:a16="http://schemas.microsoft.com/office/drawing/2014/main" id="{0AB50DEC-6342-8B53-2259-0DDF5E34F2B3}"/>
              </a:ext>
            </a:extLst>
          </p:cNvPr>
          <p:cNvSpPr/>
          <p:nvPr/>
        </p:nvSpPr>
        <p:spPr>
          <a:xfrm>
            <a:off x="9466961" y="1035379"/>
            <a:ext cx="1152939" cy="1739347"/>
          </a:xfrm>
          <a:custGeom>
            <a:avLst/>
            <a:gdLst>
              <a:gd name="connsiteX0" fmla="*/ 228600 w 1152939"/>
              <a:gd name="connsiteY0" fmla="*/ 0 h 1739347"/>
              <a:gd name="connsiteX1" fmla="*/ 496957 w 1152939"/>
              <a:gd name="connsiteY1" fmla="*/ 19878 h 1739347"/>
              <a:gd name="connsiteX2" fmla="*/ 1152939 w 1152939"/>
              <a:gd name="connsiteY2" fmla="*/ 1143000 h 1739347"/>
              <a:gd name="connsiteX3" fmla="*/ 785191 w 1152939"/>
              <a:gd name="connsiteY3" fmla="*/ 1739347 h 1739347"/>
              <a:gd name="connsiteX4" fmla="*/ 0 w 1152939"/>
              <a:gd name="connsiteY4" fmla="*/ 437321 h 1739347"/>
              <a:gd name="connsiteX5" fmla="*/ 228600 w 1152939"/>
              <a:gd name="connsiteY5" fmla="*/ 0 h 173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939" h="1739347">
                <a:moveTo>
                  <a:pt x="228600" y="0"/>
                </a:moveTo>
                <a:lnTo>
                  <a:pt x="496957" y="19878"/>
                </a:lnTo>
                <a:lnTo>
                  <a:pt x="1152939" y="1143000"/>
                </a:lnTo>
                <a:lnTo>
                  <a:pt x="785191" y="1739347"/>
                </a:lnTo>
                <a:lnTo>
                  <a:pt x="0" y="437321"/>
                </a:lnTo>
                <a:lnTo>
                  <a:pt x="228600" y="0"/>
                </a:lnTo>
                <a:close/>
              </a:path>
            </a:pathLst>
          </a:cu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16" name="TextBox 15">
            <a:extLst>
              <a:ext uri="{FF2B5EF4-FFF2-40B4-BE49-F238E27FC236}">
                <a16:creationId xmlns:a16="http://schemas.microsoft.com/office/drawing/2014/main" id="{0FB12C22-E933-52C9-6A95-C2420F57F44B}"/>
              </a:ext>
            </a:extLst>
          </p:cNvPr>
          <p:cNvSpPr txBox="1"/>
          <p:nvPr/>
        </p:nvSpPr>
        <p:spPr>
          <a:xfrm>
            <a:off x="7371274" y="212548"/>
            <a:ext cx="4346254" cy="461665"/>
          </a:xfrm>
          <a:prstGeom prst="rect">
            <a:avLst/>
          </a:prstGeom>
          <a:noFill/>
        </p:spPr>
        <p:txBody>
          <a:bodyPr wrap="none" rtlCol="0">
            <a:spAutoFit/>
          </a:bodyPr>
          <a:lstStyle/>
          <a:p>
            <a:r>
              <a:rPr lang="en-US" sz="2400" b="1" dirty="0">
                <a:solidFill>
                  <a:srgbClr val="FF0000"/>
                </a:solidFill>
              </a:rPr>
              <a:t>Treat the surface with linseed oil</a:t>
            </a:r>
          </a:p>
        </p:txBody>
      </p:sp>
    </p:spTree>
    <p:extLst>
      <p:ext uri="{BB962C8B-B14F-4D97-AF65-F5344CB8AC3E}">
        <p14:creationId xmlns:p14="http://schemas.microsoft.com/office/powerpoint/2010/main" val="22379941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34</a:t>
            </a:fld>
            <a:endParaRPr lang="en-US" spc="-5" dirty="0"/>
          </a:p>
        </p:txBody>
      </p:sp>
      <p:sp>
        <p:nvSpPr>
          <p:cNvPr id="3" name="Title 2">
            <a:extLst>
              <a:ext uri="{FF2B5EF4-FFF2-40B4-BE49-F238E27FC236}">
                <a16:creationId xmlns:a16="http://schemas.microsoft.com/office/drawing/2014/main" id="{01F8ECC1-B71A-028C-97E4-3670E413D142}"/>
              </a:ext>
            </a:extLst>
          </p:cNvPr>
          <p:cNvSpPr>
            <a:spLocks noGrp="1"/>
          </p:cNvSpPr>
          <p:nvPr>
            <p:ph type="title"/>
          </p:nvPr>
        </p:nvSpPr>
        <p:spPr>
          <a:xfrm>
            <a:off x="395427" y="203149"/>
            <a:ext cx="11433734" cy="553998"/>
          </a:xfrm>
        </p:spPr>
        <p:txBody>
          <a:bodyPr/>
          <a:lstStyle/>
          <a:p>
            <a:r>
              <a:rPr lang="en-US" dirty="0"/>
              <a:t>Manufacturing RPC</a:t>
            </a:r>
          </a:p>
        </p:txBody>
      </p:sp>
      <p:sp>
        <p:nvSpPr>
          <p:cNvPr id="6" name="TextBox 5">
            <a:extLst>
              <a:ext uri="{FF2B5EF4-FFF2-40B4-BE49-F238E27FC236}">
                <a16:creationId xmlns:a16="http://schemas.microsoft.com/office/drawing/2014/main" id="{01898054-A25B-7690-8E2C-3FFA41C89AF5}"/>
              </a:ext>
            </a:extLst>
          </p:cNvPr>
          <p:cNvSpPr txBox="1"/>
          <p:nvPr/>
        </p:nvSpPr>
        <p:spPr>
          <a:xfrm>
            <a:off x="7482907" y="40418"/>
            <a:ext cx="4346254" cy="461665"/>
          </a:xfrm>
          <a:prstGeom prst="rect">
            <a:avLst/>
          </a:prstGeom>
          <a:noFill/>
        </p:spPr>
        <p:txBody>
          <a:bodyPr wrap="none" rtlCol="0">
            <a:spAutoFit/>
          </a:bodyPr>
          <a:lstStyle/>
          <a:p>
            <a:r>
              <a:rPr lang="en-US" sz="2400" b="1" dirty="0">
                <a:solidFill>
                  <a:srgbClr val="FF0000"/>
                </a:solidFill>
              </a:rPr>
              <a:t>Treat the surface with linseed oil</a:t>
            </a:r>
          </a:p>
        </p:txBody>
      </p:sp>
      <p:pic>
        <p:nvPicPr>
          <p:cNvPr id="2" name="object 2">
            <a:extLst>
              <a:ext uri="{FF2B5EF4-FFF2-40B4-BE49-F238E27FC236}">
                <a16:creationId xmlns:a16="http://schemas.microsoft.com/office/drawing/2014/main" id="{2CC3CCC9-4785-6A7F-A70F-465594FAA5D2}"/>
              </a:ext>
            </a:extLst>
          </p:cNvPr>
          <p:cNvPicPr/>
          <p:nvPr/>
        </p:nvPicPr>
        <p:blipFill>
          <a:blip r:embed="rId3" cstate="print"/>
          <a:stretch>
            <a:fillRect/>
          </a:stretch>
        </p:blipFill>
        <p:spPr>
          <a:xfrm>
            <a:off x="1897247" y="1113669"/>
            <a:ext cx="3124577" cy="2002536"/>
          </a:xfrm>
          <a:prstGeom prst="rect">
            <a:avLst/>
          </a:prstGeom>
        </p:spPr>
      </p:pic>
      <p:pic>
        <p:nvPicPr>
          <p:cNvPr id="9" name="object 5">
            <a:extLst>
              <a:ext uri="{FF2B5EF4-FFF2-40B4-BE49-F238E27FC236}">
                <a16:creationId xmlns:a16="http://schemas.microsoft.com/office/drawing/2014/main" id="{296C9CFC-79BD-8874-F73C-CCF14E5C0414}"/>
              </a:ext>
            </a:extLst>
          </p:cNvPr>
          <p:cNvPicPr/>
          <p:nvPr/>
        </p:nvPicPr>
        <p:blipFill>
          <a:blip r:embed="rId4" cstate="print"/>
          <a:stretch>
            <a:fillRect/>
          </a:stretch>
        </p:blipFill>
        <p:spPr>
          <a:xfrm>
            <a:off x="5411591" y="1133481"/>
            <a:ext cx="3134867" cy="2397252"/>
          </a:xfrm>
          <a:prstGeom prst="rect">
            <a:avLst/>
          </a:prstGeom>
        </p:spPr>
      </p:pic>
      <p:sp>
        <p:nvSpPr>
          <p:cNvPr id="10" name="object 6">
            <a:extLst>
              <a:ext uri="{FF2B5EF4-FFF2-40B4-BE49-F238E27FC236}">
                <a16:creationId xmlns:a16="http://schemas.microsoft.com/office/drawing/2014/main" id="{3662BE47-102B-4844-64F1-FEE19DEA5E97}"/>
              </a:ext>
            </a:extLst>
          </p:cNvPr>
          <p:cNvSpPr txBox="1"/>
          <p:nvPr/>
        </p:nvSpPr>
        <p:spPr>
          <a:xfrm>
            <a:off x="863466" y="793771"/>
            <a:ext cx="7294245" cy="327526"/>
          </a:xfrm>
          <a:prstGeom prst="rect">
            <a:avLst/>
          </a:prstGeom>
        </p:spPr>
        <p:txBody>
          <a:bodyPr vert="horz" wrap="square" lIns="0" tIns="12700" rIns="0" bIns="0" rtlCol="0">
            <a:spAutoFit/>
          </a:bodyPr>
          <a:lstStyle/>
          <a:p>
            <a:pPr marL="866140" marR="5080" indent="-853440">
              <a:lnSpc>
                <a:spcPct val="107000"/>
              </a:lnSpc>
              <a:spcBef>
                <a:spcPts val="100"/>
              </a:spcBef>
              <a:tabLst>
                <a:tab pos="3942715" algn="l"/>
              </a:tabLst>
            </a:pPr>
            <a:r>
              <a:rPr sz="2000" dirty="0">
                <a:solidFill>
                  <a:srgbClr val="00329E"/>
                </a:solidFill>
                <a:cs typeface="Times New Roman"/>
              </a:rPr>
              <a:t>Defect</a:t>
            </a:r>
            <a:r>
              <a:rPr sz="2000" spc="-60" dirty="0">
                <a:solidFill>
                  <a:srgbClr val="00329E"/>
                </a:solidFill>
                <a:cs typeface="Times New Roman"/>
              </a:rPr>
              <a:t> </a:t>
            </a:r>
            <a:r>
              <a:rPr sz="2000" dirty="0">
                <a:solidFill>
                  <a:srgbClr val="00329E"/>
                </a:solidFill>
                <a:cs typeface="Times New Roman"/>
              </a:rPr>
              <a:t>on</a:t>
            </a:r>
            <a:r>
              <a:rPr sz="2000" spc="-20" dirty="0">
                <a:solidFill>
                  <a:srgbClr val="00329E"/>
                </a:solidFill>
                <a:cs typeface="Times New Roman"/>
              </a:rPr>
              <a:t> </a:t>
            </a:r>
            <a:r>
              <a:rPr sz="2000" dirty="0">
                <a:solidFill>
                  <a:srgbClr val="00329E"/>
                </a:solidFill>
                <a:cs typeface="Times New Roman"/>
              </a:rPr>
              <a:t>Bakelite</a:t>
            </a:r>
            <a:r>
              <a:rPr sz="2000" spc="-30" dirty="0">
                <a:solidFill>
                  <a:srgbClr val="00329E"/>
                </a:solidFill>
                <a:cs typeface="Times New Roman"/>
              </a:rPr>
              <a:t> </a:t>
            </a:r>
            <a:r>
              <a:rPr sz="2000" spc="-10" dirty="0">
                <a:solidFill>
                  <a:srgbClr val="00329E"/>
                </a:solidFill>
                <a:cs typeface="Times New Roman"/>
              </a:rPr>
              <a:t>surface</a:t>
            </a:r>
            <a:r>
              <a:rPr sz="2000" dirty="0">
                <a:solidFill>
                  <a:srgbClr val="00329E"/>
                </a:solidFill>
                <a:cs typeface="Times New Roman"/>
              </a:rPr>
              <a:t>	possibly</a:t>
            </a:r>
            <a:r>
              <a:rPr sz="2000" spc="-50" dirty="0">
                <a:solidFill>
                  <a:srgbClr val="00329E"/>
                </a:solidFill>
                <a:cs typeface="Times New Roman"/>
              </a:rPr>
              <a:t> </a:t>
            </a:r>
            <a:r>
              <a:rPr sz="2000" dirty="0">
                <a:solidFill>
                  <a:srgbClr val="00329E"/>
                </a:solidFill>
                <a:cs typeface="Times New Roman"/>
              </a:rPr>
              <a:t>covered</a:t>
            </a:r>
            <a:r>
              <a:rPr sz="2000" spc="-50" dirty="0">
                <a:solidFill>
                  <a:srgbClr val="00329E"/>
                </a:solidFill>
                <a:cs typeface="Times New Roman"/>
              </a:rPr>
              <a:t> </a:t>
            </a:r>
            <a:r>
              <a:rPr sz="2000" dirty="0">
                <a:solidFill>
                  <a:srgbClr val="00329E"/>
                </a:solidFill>
                <a:cs typeface="Times New Roman"/>
              </a:rPr>
              <a:t>with</a:t>
            </a:r>
            <a:r>
              <a:rPr sz="2000" spc="-10" dirty="0">
                <a:solidFill>
                  <a:srgbClr val="00329E"/>
                </a:solidFill>
                <a:cs typeface="Times New Roman"/>
              </a:rPr>
              <a:t> </a:t>
            </a:r>
            <a:r>
              <a:rPr sz="2000" dirty="0">
                <a:solidFill>
                  <a:srgbClr val="00329E"/>
                </a:solidFill>
                <a:cs typeface="Times New Roman"/>
              </a:rPr>
              <a:t>linseed</a:t>
            </a:r>
            <a:r>
              <a:rPr sz="2000" spc="-40" dirty="0">
                <a:solidFill>
                  <a:srgbClr val="00329E"/>
                </a:solidFill>
                <a:cs typeface="Times New Roman"/>
              </a:rPr>
              <a:t> </a:t>
            </a:r>
            <a:r>
              <a:rPr sz="2000" spc="-25" dirty="0">
                <a:solidFill>
                  <a:srgbClr val="00329E"/>
                </a:solidFill>
                <a:cs typeface="Times New Roman"/>
              </a:rPr>
              <a:t>oil</a:t>
            </a:r>
            <a:endParaRPr sz="2000" dirty="0">
              <a:solidFill>
                <a:srgbClr val="00329E"/>
              </a:solidFill>
              <a:cs typeface="Times New Roman"/>
            </a:endParaRPr>
          </a:p>
        </p:txBody>
      </p:sp>
      <p:pic>
        <p:nvPicPr>
          <p:cNvPr id="11" name="object 8">
            <a:extLst>
              <a:ext uri="{FF2B5EF4-FFF2-40B4-BE49-F238E27FC236}">
                <a16:creationId xmlns:a16="http://schemas.microsoft.com/office/drawing/2014/main" id="{E0724941-3A92-21CB-811F-D18A0BA84234}"/>
              </a:ext>
            </a:extLst>
          </p:cNvPr>
          <p:cNvPicPr/>
          <p:nvPr/>
        </p:nvPicPr>
        <p:blipFill>
          <a:blip r:embed="rId5" cstate="print"/>
          <a:stretch>
            <a:fillRect/>
          </a:stretch>
        </p:blipFill>
        <p:spPr>
          <a:xfrm>
            <a:off x="1935350" y="3116207"/>
            <a:ext cx="3086472" cy="421693"/>
          </a:xfrm>
          <a:prstGeom prst="rect">
            <a:avLst/>
          </a:prstGeom>
        </p:spPr>
      </p:pic>
      <p:grpSp>
        <p:nvGrpSpPr>
          <p:cNvPr id="12" name="object 9">
            <a:extLst>
              <a:ext uri="{FF2B5EF4-FFF2-40B4-BE49-F238E27FC236}">
                <a16:creationId xmlns:a16="http://schemas.microsoft.com/office/drawing/2014/main" id="{79C48D0D-92D7-7FCC-59F1-A9E509B2CD47}"/>
              </a:ext>
            </a:extLst>
          </p:cNvPr>
          <p:cNvGrpSpPr/>
          <p:nvPr/>
        </p:nvGrpSpPr>
        <p:grpSpPr>
          <a:xfrm>
            <a:off x="784725" y="3773051"/>
            <a:ext cx="4229100" cy="2425065"/>
            <a:chOff x="179831" y="4085844"/>
            <a:chExt cx="4229100" cy="2425065"/>
          </a:xfrm>
        </p:grpSpPr>
        <p:pic>
          <p:nvPicPr>
            <p:cNvPr id="13" name="object 10">
              <a:extLst>
                <a:ext uri="{FF2B5EF4-FFF2-40B4-BE49-F238E27FC236}">
                  <a16:creationId xmlns:a16="http://schemas.microsoft.com/office/drawing/2014/main" id="{DBE2C25C-8B87-9B1D-75CB-6963729B5E82}"/>
                </a:ext>
              </a:extLst>
            </p:cNvPr>
            <p:cNvPicPr/>
            <p:nvPr/>
          </p:nvPicPr>
          <p:blipFill>
            <a:blip r:embed="rId6" cstate="print"/>
            <a:stretch>
              <a:fillRect/>
            </a:stretch>
          </p:blipFill>
          <p:spPr>
            <a:xfrm>
              <a:off x="1292351" y="4085844"/>
              <a:ext cx="3116579" cy="2424683"/>
            </a:xfrm>
            <a:prstGeom prst="rect">
              <a:avLst/>
            </a:prstGeom>
          </p:spPr>
        </p:pic>
        <p:sp>
          <p:nvSpPr>
            <p:cNvPr id="14" name="object 11">
              <a:extLst>
                <a:ext uri="{FF2B5EF4-FFF2-40B4-BE49-F238E27FC236}">
                  <a16:creationId xmlns:a16="http://schemas.microsoft.com/office/drawing/2014/main" id="{B8FC661A-A2D4-728F-FC74-C8F8AF7CAA87}"/>
                </a:ext>
              </a:extLst>
            </p:cNvPr>
            <p:cNvSpPr/>
            <p:nvPr/>
          </p:nvSpPr>
          <p:spPr>
            <a:xfrm>
              <a:off x="179831" y="4431792"/>
              <a:ext cx="3299460" cy="396240"/>
            </a:xfrm>
            <a:custGeom>
              <a:avLst/>
              <a:gdLst/>
              <a:ahLst/>
              <a:cxnLst/>
              <a:rect l="l" t="t" r="r" b="b"/>
              <a:pathLst>
                <a:path w="3299460" h="396239">
                  <a:moveTo>
                    <a:pt x="3299459" y="0"/>
                  </a:moveTo>
                  <a:lnTo>
                    <a:pt x="0" y="0"/>
                  </a:lnTo>
                  <a:lnTo>
                    <a:pt x="0" y="396239"/>
                  </a:lnTo>
                  <a:lnTo>
                    <a:pt x="3299459" y="396239"/>
                  </a:lnTo>
                  <a:lnTo>
                    <a:pt x="3299459" y="0"/>
                  </a:lnTo>
                  <a:close/>
                </a:path>
              </a:pathLst>
            </a:custGeom>
            <a:solidFill>
              <a:srgbClr val="FFFFFF"/>
            </a:solidFill>
          </p:spPr>
          <p:txBody>
            <a:bodyPr wrap="square" lIns="0" tIns="0" rIns="0" bIns="0" rtlCol="0"/>
            <a:lstStyle/>
            <a:p>
              <a:endParaRPr/>
            </a:p>
          </p:txBody>
        </p:sp>
      </p:grpSp>
      <p:pic>
        <p:nvPicPr>
          <p:cNvPr id="15" name="object 12">
            <a:extLst>
              <a:ext uri="{FF2B5EF4-FFF2-40B4-BE49-F238E27FC236}">
                <a16:creationId xmlns:a16="http://schemas.microsoft.com/office/drawing/2014/main" id="{886375B1-BF9A-5174-77BA-96C5070987C9}"/>
              </a:ext>
            </a:extLst>
          </p:cNvPr>
          <p:cNvPicPr/>
          <p:nvPr/>
        </p:nvPicPr>
        <p:blipFill>
          <a:blip r:embed="rId7" cstate="print"/>
          <a:stretch>
            <a:fillRect/>
          </a:stretch>
        </p:blipFill>
        <p:spPr>
          <a:xfrm>
            <a:off x="5420734" y="3785241"/>
            <a:ext cx="3131416" cy="2398776"/>
          </a:xfrm>
          <a:prstGeom prst="rect">
            <a:avLst/>
          </a:prstGeom>
        </p:spPr>
      </p:pic>
      <p:sp>
        <p:nvSpPr>
          <p:cNvPr id="16" name="object 13">
            <a:extLst>
              <a:ext uri="{FF2B5EF4-FFF2-40B4-BE49-F238E27FC236}">
                <a16:creationId xmlns:a16="http://schemas.microsoft.com/office/drawing/2014/main" id="{1BD659D1-3F98-1380-B57A-FC15BD6EBB4E}"/>
              </a:ext>
            </a:extLst>
          </p:cNvPr>
          <p:cNvSpPr txBox="1"/>
          <p:nvPr/>
        </p:nvSpPr>
        <p:spPr>
          <a:xfrm>
            <a:off x="863466" y="4142873"/>
            <a:ext cx="3139440" cy="330835"/>
          </a:xfrm>
          <a:prstGeom prst="rect">
            <a:avLst/>
          </a:prstGeom>
        </p:spPr>
        <p:txBody>
          <a:bodyPr vert="horz" wrap="square" lIns="0" tIns="13335" rIns="0" bIns="0" rtlCol="0">
            <a:spAutoFit/>
          </a:bodyPr>
          <a:lstStyle/>
          <a:p>
            <a:pPr marL="12700">
              <a:spcBef>
                <a:spcPts val="105"/>
              </a:spcBef>
            </a:pPr>
            <a:r>
              <a:rPr sz="2000" dirty="0">
                <a:solidFill>
                  <a:srgbClr val="00329E"/>
                </a:solidFill>
                <a:cs typeface="Times New Roman"/>
              </a:rPr>
              <a:t>Thickness</a:t>
            </a:r>
            <a:r>
              <a:rPr sz="2000" spc="-55" dirty="0">
                <a:solidFill>
                  <a:srgbClr val="00329E"/>
                </a:solidFill>
                <a:cs typeface="Times New Roman"/>
              </a:rPr>
              <a:t> </a:t>
            </a:r>
            <a:r>
              <a:rPr sz="2000" dirty="0">
                <a:solidFill>
                  <a:srgbClr val="00329E"/>
                </a:solidFill>
                <a:cs typeface="Times New Roman"/>
              </a:rPr>
              <a:t>of</a:t>
            </a:r>
            <a:r>
              <a:rPr sz="2000" spc="-25" dirty="0">
                <a:solidFill>
                  <a:srgbClr val="00329E"/>
                </a:solidFill>
                <a:cs typeface="Times New Roman"/>
              </a:rPr>
              <a:t> </a:t>
            </a:r>
            <a:r>
              <a:rPr sz="2000" dirty="0">
                <a:solidFill>
                  <a:srgbClr val="00329E"/>
                </a:solidFill>
                <a:cs typeface="Times New Roman"/>
              </a:rPr>
              <a:t>the</a:t>
            </a:r>
            <a:r>
              <a:rPr sz="2000" spc="-20" dirty="0">
                <a:solidFill>
                  <a:srgbClr val="00329E"/>
                </a:solidFill>
                <a:cs typeface="Times New Roman"/>
              </a:rPr>
              <a:t> </a:t>
            </a:r>
            <a:r>
              <a:rPr sz="2000" dirty="0">
                <a:solidFill>
                  <a:srgbClr val="00329E"/>
                </a:solidFill>
                <a:cs typeface="Times New Roman"/>
              </a:rPr>
              <a:t>layer:</a:t>
            </a:r>
            <a:r>
              <a:rPr sz="2000" spc="-35" dirty="0">
                <a:solidFill>
                  <a:srgbClr val="00329E"/>
                </a:solidFill>
                <a:cs typeface="Times New Roman"/>
              </a:rPr>
              <a:t> </a:t>
            </a:r>
            <a:r>
              <a:rPr sz="2000" dirty="0">
                <a:solidFill>
                  <a:srgbClr val="00329E"/>
                </a:solidFill>
                <a:cs typeface="Times New Roman"/>
              </a:rPr>
              <a:t>~</a:t>
            </a:r>
            <a:r>
              <a:rPr sz="2000" spc="5" dirty="0">
                <a:solidFill>
                  <a:srgbClr val="00329E"/>
                </a:solidFill>
                <a:cs typeface="Times New Roman"/>
              </a:rPr>
              <a:t> </a:t>
            </a:r>
            <a:r>
              <a:rPr sz="2000" dirty="0">
                <a:solidFill>
                  <a:srgbClr val="00329E"/>
                </a:solidFill>
                <a:cs typeface="Times New Roman"/>
              </a:rPr>
              <a:t>5</a:t>
            </a:r>
            <a:r>
              <a:rPr sz="2000" spc="-15" dirty="0">
                <a:solidFill>
                  <a:srgbClr val="00329E"/>
                </a:solidFill>
                <a:latin typeface="Symbol" pitchFamily="2" charset="2"/>
                <a:cs typeface="Times New Roman"/>
              </a:rPr>
              <a:t> </a:t>
            </a:r>
            <a:r>
              <a:rPr sz="2000" spc="-25" dirty="0">
                <a:solidFill>
                  <a:srgbClr val="00329E"/>
                </a:solidFill>
                <a:latin typeface="Symbol" pitchFamily="2" charset="2"/>
                <a:cs typeface="Symbol"/>
              </a:rPr>
              <a:t></a:t>
            </a:r>
            <a:r>
              <a:rPr sz="2000" spc="-25" dirty="0">
                <a:solidFill>
                  <a:srgbClr val="00329E"/>
                </a:solidFill>
                <a:cs typeface="Times New Roman"/>
              </a:rPr>
              <a:t>m</a:t>
            </a:r>
            <a:endParaRPr sz="2000" dirty="0">
              <a:solidFill>
                <a:srgbClr val="00329E"/>
              </a:solidFill>
              <a:cs typeface="Times New Roman"/>
            </a:endParaRPr>
          </a:p>
        </p:txBody>
      </p:sp>
      <p:sp>
        <p:nvSpPr>
          <p:cNvPr id="17" name="object 14">
            <a:extLst>
              <a:ext uri="{FF2B5EF4-FFF2-40B4-BE49-F238E27FC236}">
                <a16:creationId xmlns:a16="http://schemas.microsoft.com/office/drawing/2014/main" id="{DE1EFDA2-C3DB-8C51-247A-41462CED59C0}"/>
              </a:ext>
            </a:extLst>
          </p:cNvPr>
          <p:cNvSpPr txBox="1"/>
          <p:nvPr/>
        </p:nvSpPr>
        <p:spPr>
          <a:xfrm>
            <a:off x="5615302" y="4147445"/>
            <a:ext cx="2332990" cy="635635"/>
          </a:xfrm>
          <a:prstGeom prst="rect">
            <a:avLst/>
          </a:prstGeom>
        </p:spPr>
        <p:txBody>
          <a:bodyPr vert="horz" wrap="square" lIns="0" tIns="13335" rIns="0" bIns="0" rtlCol="0">
            <a:spAutoFit/>
          </a:bodyPr>
          <a:lstStyle/>
          <a:p>
            <a:pPr marL="12700" marR="5080">
              <a:spcBef>
                <a:spcPts val="105"/>
              </a:spcBef>
            </a:pPr>
            <a:r>
              <a:rPr sz="2000" dirty="0">
                <a:solidFill>
                  <a:srgbClr val="00329E"/>
                </a:solidFill>
                <a:cs typeface="Times New Roman"/>
              </a:rPr>
              <a:t>The</a:t>
            </a:r>
            <a:r>
              <a:rPr sz="2000" spc="-40" dirty="0">
                <a:solidFill>
                  <a:srgbClr val="00329E"/>
                </a:solidFill>
                <a:cs typeface="Times New Roman"/>
              </a:rPr>
              <a:t> </a:t>
            </a:r>
            <a:r>
              <a:rPr sz="2000" dirty="0">
                <a:solidFill>
                  <a:srgbClr val="00329E"/>
                </a:solidFill>
                <a:cs typeface="Times New Roman"/>
              </a:rPr>
              <a:t>linseed</a:t>
            </a:r>
            <a:r>
              <a:rPr sz="2000" spc="-25" dirty="0">
                <a:solidFill>
                  <a:srgbClr val="00329E"/>
                </a:solidFill>
                <a:cs typeface="Times New Roman"/>
              </a:rPr>
              <a:t> </a:t>
            </a:r>
            <a:r>
              <a:rPr sz="2000" dirty="0">
                <a:solidFill>
                  <a:srgbClr val="00329E"/>
                </a:solidFill>
                <a:cs typeface="Times New Roman"/>
              </a:rPr>
              <a:t>oil</a:t>
            </a:r>
            <a:r>
              <a:rPr sz="2000" spc="-40" dirty="0">
                <a:solidFill>
                  <a:srgbClr val="00329E"/>
                </a:solidFill>
                <a:cs typeface="Times New Roman"/>
              </a:rPr>
              <a:t> </a:t>
            </a:r>
            <a:r>
              <a:rPr sz="2000" dirty="0">
                <a:solidFill>
                  <a:srgbClr val="00329E"/>
                </a:solidFill>
                <a:cs typeface="Times New Roman"/>
              </a:rPr>
              <a:t>layer</a:t>
            </a:r>
            <a:r>
              <a:rPr sz="2000" spc="-15" dirty="0">
                <a:solidFill>
                  <a:srgbClr val="00329E"/>
                </a:solidFill>
                <a:cs typeface="Times New Roman"/>
              </a:rPr>
              <a:t> </a:t>
            </a:r>
            <a:r>
              <a:rPr sz="2000" spc="-25" dirty="0">
                <a:solidFill>
                  <a:srgbClr val="00329E"/>
                </a:solidFill>
                <a:cs typeface="Times New Roman"/>
              </a:rPr>
              <a:t>is </a:t>
            </a:r>
            <a:r>
              <a:rPr sz="2000" spc="-10" dirty="0">
                <a:solidFill>
                  <a:srgbClr val="00329E"/>
                </a:solidFill>
                <a:cs typeface="Times New Roman"/>
              </a:rPr>
              <a:t>damaged</a:t>
            </a:r>
            <a:endParaRPr sz="2000" dirty="0">
              <a:solidFill>
                <a:srgbClr val="00329E"/>
              </a:solidFill>
              <a:cs typeface="Times New Roman"/>
            </a:endParaRPr>
          </a:p>
        </p:txBody>
      </p:sp>
      <p:sp>
        <p:nvSpPr>
          <p:cNvPr id="18" name="object 15">
            <a:extLst>
              <a:ext uri="{FF2B5EF4-FFF2-40B4-BE49-F238E27FC236}">
                <a16:creationId xmlns:a16="http://schemas.microsoft.com/office/drawing/2014/main" id="{B3889D18-026A-8681-25E2-A720630783AC}"/>
              </a:ext>
            </a:extLst>
          </p:cNvPr>
          <p:cNvSpPr txBox="1"/>
          <p:nvPr/>
        </p:nvSpPr>
        <p:spPr>
          <a:xfrm>
            <a:off x="5615302" y="5671446"/>
            <a:ext cx="2404110" cy="330835"/>
          </a:xfrm>
          <a:prstGeom prst="rect">
            <a:avLst/>
          </a:prstGeom>
        </p:spPr>
        <p:txBody>
          <a:bodyPr vert="horz" wrap="square" lIns="0" tIns="13335" rIns="0" bIns="0" rtlCol="0">
            <a:spAutoFit/>
          </a:bodyPr>
          <a:lstStyle/>
          <a:p>
            <a:pPr marL="12700">
              <a:spcBef>
                <a:spcPts val="105"/>
              </a:spcBef>
            </a:pPr>
            <a:r>
              <a:rPr sz="2000" dirty="0">
                <a:solidFill>
                  <a:srgbClr val="00329E"/>
                </a:solidFill>
                <a:cs typeface="Times New Roman"/>
              </a:rPr>
              <a:t>by</a:t>
            </a:r>
            <a:r>
              <a:rPr sz="2000" spc="-30" dirty="0">
                <a:solidFill>
                  <a:srgbClr val="00329E"/>
                </a:solidFill>
                <a:cs typeface="Times New Roman"/>
              </a:rPr>
              <a:t> </a:t>
            </a:r>
            <a:r>
              <a:rPr sz="2000" dirty="0">
                <a:solidFill>
                  <a:srgbClr val="00329E"/>
                </a:solidFill>
                <a:cs typeface="Times New Roman"/>
              </a:rPr>
              <a:t>a surface</a:t>
            </a:r>
            <a:r>
              <a:rPr sz="2000" spc="-35" dirty="0">
                <a:solidFill>
                  <a:srgbClr val="00329E"/>
                </a:solidFill>
                <a:cs typeface="Times New Roman"/>
              </a:rPr>
              <a:t> </a:t>
            </a:r>
            <a:r>
              <a:rPr sz="2000" spc="-10" dirty="0">
                <a:solidFill>
                  <a:srgbClr val="00329E"/>
                </a:solidFill>
                <a:cs typeface="Times New Roman"/>
              </a:rPr>
              <a:t>outgassing</a:t>
            </a:r>
            <a:endParaRPr sz="2000" dirty="0">
              <a:solidFill>
                <a:srgbClr val="00329E"/>
              </a:solidFill>
              <a:cs typeface="Times New Roman"/>
            </a:endParaRPr>
          </a:p>
        </p:txBody>
      </p:sp>
      <p:sp>
        <p:nvSpPr>
          <p:cNvPr id="20" name="TextBox 19">
            <a:extLst>
              <a:ext uri="{FF2B5EF4-FFF2-40B4-BE49-F238E27FC236}">
                <a16:creationId xmlns:a16="http://schemas.microsoft.com/office/drawing/2014/main" id="{324D811E-1120-3565-F5CC-D1432EC7C6CC}"/>
              </a:ext>
            </a:extLst>
          </p:cNvPr>
          <p:cNvSpPr txBox="1"/>
          <p:nvPr/>
        </p:nvSpPr>
        <p:spPr>
          <a:xfrm>
            <a:off x="8546458" y="2781009"/>
            <a:ext cx="3581400" cy="646331"/>
          </a:xfrm>
          <a:prstGeom prst="rect">
            <a:avLst/>
          </a:prstGeom>
          <a:noFill/>
        </p:spPr>
        <p:txBody>
          <a:bodyPr wrap="square">
            <a:spAutoFit/>
          </a:bodyPr>
          <a:lstStyle/>
          <a:p>
            <a:r>
              <a:rPr lang="en-US" sz="1800" dirty="0">
                <a:latin typeface="Times New Roman"/>
                <a:cs typeface="Times New Roman"/>
              </a:rPr>
              <a:t>Few</a:t>
            </a:r>
            <a:r>
              <a:rPr lang="en-US" sz="1800" spc="-35" dirty="0">
                <a:latin typeface="Times New Roman"/>
                <a:cs typeface="Times New Roman"/>
              </a:rPr>
              <a:t> </a:t>
            </a:r>
            <a:r>
              <a:rPr lang="en-US" sz="1800" dirty="0">
                <a:latin typeface="Times New Roman"/>
                <a:cs typeface="Times New Roman"/>
              </a:rPr>
              <a:t>SEM</a:t>
            </a:r>
            <a:r>
              <a:rPr lang="en-US" sz="1800" spc="-20" dirty="0">
                <a:latin typeface="Times New Roman"/>
                <a:cs typeface="Times New Roman"/>
              </a:rPr>
              <a:t> </a:t>
            </a:r>
            <a:r>
              <a:rPr lang="en-US" sz="1800" dirty="0">
                <a:latin typeface="Times New Roman"/>
                <a:cs typeface="Times New Roman"/>
              </a:rPr>
              <a:t>photos</a:t>
            </a:r>
            <a:r>
              <a:rPr lang="en-US" sz="1800" spc="-60" dirty="0">
                <a:latin typeface="Times New Roman"/>
                <a:cs typeface="Times New Roman"/>
              </a:rPr>
              <a:t> </a:t>
            </a:r>
            <a:r>
              <a:rPr lang="en-US" sz="1800" dirty="0">
                <a:latin typeface="Times New Roman"/>
                <a:cs typeface="Times New Roman"/>
              </a:rPr>
              <a:t>(</a:t>
            </a:r>
            <a:r>
              <a:rPr lang="en-US" sz="1800" dirty="0" err="1">
                <a:latin typeface="Times New Roman"/>
                <a:cs typeface="Times New Roman"/>
              </a:rPr>
              <a:t>S.Ilie</a:t>
            </a:r>
            <a:r>
              <a:rPr lang="en-US" sz="1800" dirty="0">
                <a:latin typeface="Times New Roman"/>
                <a:cs typeface="Times New Roman"/>
              </a:rPr>
              <a:t>,</a:t>
            </a:r>
            <a:r>
              <a:rPr lang="en-US" sz="1800" spc="-45" dirty="0">
                <a:latin typeface="Times New Roman"/>
                <a:cs typeface="Times New Roman"/>
              </a:rPr>
              <a:t> </a:t>
            </a:r>
            <a:r>
              <a:rPr lang="en-US" sz="1800" dirty="0" err="1">
                <a:latin typeface="Times New Roman"/>
                <a:cs typeface="Times New Roman"/>
              </a:rPr>
              <a:t>C.Petitjean</a:t>
            </a:r>
            <a:r>
              <a:rPr lang="en-US" sz="1800" spc="-45" dirty="0">
                <a:latin typeface="Times New Roman"/>
                <a:cs typeface="Times New Roman"/>
              </a:rPr>
              <a:t> </a:t>
            </a:r>
            <a:r>
              <a:rPr lang="en-US" sz="1800" spc="-10" dirty="0">
                <a:latin typeface="Times New Roman"/>
                <a:cs typeface="Times New Roman"/>
              </a:rPr>
              <a:t>EST/SM-</a:t>
            </a:r>
            <a:r>
              <a:rPr lang="en-US" sz="1800" dirty="0">
                <a:latin typeface="Times New Roman"/>
                <a:cs typeface="Times New Roman"/>
              </a:rPr>
              <a:t>CP</a:t>
            </a:r>
            <a:r>
              <a:rPr lang="en-US" sz="1800" spc="-105" dirty="0">
                <a:latin typeface="Times New Roman"/>
                <a:cs typeface="Times New Roman"/>
              </a:rPr>
              <a:t> </a:t>
            </a:r>
            <a:r>
              <a:rPr lang="en-US" sz="1800" dirty="0">
                <a:latin typeface="Times New Roman"/>
                <a:cs typeface="Times New Roman"/>
              </a:rPr>
              <a:t>EDMS</a:t>
            </a:r>
            <a:r>
              <a:rPr lang="en-US" sz="1800" spc="-30" dirty="0">
                <a:latin typeface="Times New Roman"/>
                <a:cs typeface="Times New Roman"/>
              </a:rPr>
              <a:t> </a:t>
            </a:r>
            <a:r>
              <a:rPr lang="en-US" sz="1800" spc="-10" dirty="0">
                <a:latin typeface="Times New Roman"/>
                <a:cs typeface="Times New Roman"/>
              </a:rPr>
              <a:t>344297): </a:t>
            </a:r>
            <a:endParaRPr lang="en-US" dirty="0"/>
          </a:p>
        </p:txBody>
      </p:sp>
    </p:spTree>
    <p:extLst>
      <p:ext uri="{BB962C8B-B14F-4D97-AF65-F5344CB8AC3E}">
        <p14:creationId xmlns:p14="http://schemas.microsoft.com/office/powerpoint/2010/main" val="21832491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41EC1-67C2-6E75-BAF4-843A61E7EAC3}"/>
              </a:ext>
            </a:extLst>
          </p:cNvPr>
          <p:cNvSpPr>
            <a:spLocks noGrp="1"/>
          </p:cNvSpPr>
          <p:nvPr>
            <p:ph type="title"/>
          </p:nvPr>
        </p:nvSpPr>
        <p:spPr>
          <a:xfrm>
            <a:off x="395427" y="203149"/>
            <a:ext cx="7148373" cy="1107996"/>
          </a:xfrm>
        </p:spPr>
        <p:txBody>
          <a:bodyPr/>
          <a:lstStyle/>
          <a:p>
            <a:r>
              <a:rPr lang="en-US" dirty="0"/>
              <a:t>An historical achievement </a:t>
            </a:r>
          </a:p>
        </p:txBody>
      </p:sp>
      <p:sp>
        <p:nvSpPr>
          <p:cNvPr id="4" name="Footer Placeholder 3">
            <a:extLst>
              <a:ext uri="{FF2B5EF4-FFF2-40B4-BE49-F238E27FC236}">
                <a16:creationId xmlns:a16="http://schemas.microsoft.com/office/drawing/2014/main" id="{5FF2A166-F74E-7C42-F59D-C8026877E564}"/>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8F53F577-80DD-D549-31CD-A2CAE214A648}"/>
              </a:ext>
            </a:extLst>
          </p:cNvPr>
          <p:cNvSpPr>
            <a:spLocks noGrp="1"/>
          </p:cNvSpPr>
          <p:nvPr>
            <p:ph type="sldNum" sz="quarter" idx="7"/>
          </p:nvPr>
        </p:nvSpPr>
        <p:spPr/>
        <p:txBody>
          <a:bodyPr/>
          <a:lstStyle/>
          <a:p>
            <a:pPr marL="38100">
              <a:lnSpc>
                <a:spcPct val="100000"/>
              </a:lnSpc>
            </a:pPr>
            <a:fld id="{81D60167-4931-47E6-BA6A-407CBD079E47}" type="slidenum">
              <a:rPr lang="en-US" spc="-5" smtClean="0"/>
              <a:t>35</a:t>
            </a:fld>
            <a:endParaRPr lang="en-US" spc="-5" dirty="0"/>
          </a:p>
        </p:txBody>
      </p:sp>
      <p:sp>
        <p:nvSpPr>
          <p:cNvPr id="7" name="TextBox 6">
            <a:extLst>
              <a:ext uri="{FF2B5EF4-FFF2-40B4-BE49-F238E27FC236}">
                <a16:creationId xmlns:a16="http://schemas.microsoft.com/office/drawing/2014/main" id="{8182382B-29B4-3887-88AD-9A048CA0D9FC}"/>
              </a:ext>
            </a:extLst>
          </p:cNvPr>
          <p:cNvSpPr txBox="1"/>
          <p:nvPr/>
        </p:nvSpPr>
        <p:spPr>
          <a:xfrm>
            <a:off x="6422136" y="572481"/>
            <a:ext cx="6096000" cy="369332"/>
          </a:xfrm>
          <a:prstGeom prst="rect">
            <a:avLst/>
          </a:prstGeom>
          <a:noFill/>
        </p:spPr>
        <p:txBody>
          <a:bodyPr wrap="square">
            <a:spAutoFit/>
          </a:bodyPr>
          <a:lstStyle/>
          <a:p>
            <a:r>
              <a:rPr lang="en-US" b="1" dirty="0">
                <a:solidFill>
                  <a:srgbClr val="FF0000"/>
                </a:solidFill>
              </a:rPr>
              <a:t>First plateau using linseed oil (by R. Cardarelli)</a:t>
            </a:r>
          </a:p>
        </p:txBody>
      </p:sp>
      <p:pic>
        <p:nvPicPr>
          <p:cNvPr id="8" name="Picture 7">
            <a:extLst>
              <a:ext uri="{FF2B5EF4-FFF2-40B4-BE49-F238E27FC236}">
                <a16:creationId xmlns:a16="http://schemas.microsoft.com/office/drawing/2014/main" id="{426DC6FF-CE9F-93BA-0D84-A07E9E2AAA41}"/>
              </a:ext>
            </a:extLst>
          </p:cNvPr>
          <p:cNvPicPr>
            <a:picLocks noChangeAspect="1"/>
          </p:cNvPicPr>
          <p:nvPr/>
        </p:nvPicPr>
        <p:blipFill>
          <a:blip r:embed="rId2"/>
          <a:srcRect t="20571" b="-100"/>
          <a:stretch/>
        </p:blipFill>
        <p:spPr>
          <a:xfrm>
            <a:off x="425907" y="941813"/>
            <a:ext cx="11125201" cy="5035416"/>
          </a:xfrm>
          <a:prstGeom prst="rect">
            <a:avLst/>
          </a:prstGeom>
        </p:spPr>
      </p:pic>
    </p:spTree>
    <p:extLst>
      <p:ext uri="{BB962C8B-B14F-4D97-AF65-F5344CB8AC3E}">
        <p14:creationId xmlns:p14="http://schemas.microsoft.com/office/powerpoint/2010/main" val="3452757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CF897-8D6B-3A5E-EBBB-24D660BB0647}"/>
              </a:ext>
            </a:extLst>
          </p:cNvPr>
          <p:cNvSpPr>
            <a:spLocks noGrp="1"/>
          </p:cNvSpPr>
          <p:nvPr>
            <p:ph type="title"/>
          </p:nvPr>
        </p:nvSpPr>
        <p:spPr>
          <a:xfrm>
            <a:off x="395427" y="203149"/>
            <a:ext cx="6614973" cy="1107996"/>
          </a:xfrm>
        </p:spPr>
        <p:txBody>
          <a:bodyPr/>
          <a:lstStyle/>
          <a:p>
            <a:r>
              <a:rPr lang="en-US" dirty="0"/>
              <a:t>RPC in HEP and not only</a:t>
            </a:r>
          </a:p>
        </p:txBody>
      </p:sp>
      <p:sp>
        <p:nvSpPr>
          <p:cNvPr id="4" name="Footer Placeholder 3">
            <a:extLst>
              <a:ext uri="{FF2B5EF4-FFF2-40B4-BE49-F238E27FC236}">
                <a16:creationId xmlns:a16="http://schemas.microsoft.com/office/drawing/2014/main" id="{0EB83069-F087-EC12-174D-CA996518C1EE}"/>
              </a:ext>
            </a:extLst>
          </p:cNvPr>
          <p:cNvSpPr>
            <a:spLocks noGrp="1"/>
          </p:cNvSpPr>
          <p:nvPr>
            <p:ph type="ftr" sz="quarter" idx="5"/>
          </p:nvPr>
        </p:nvSpPr>
        <p:spPr>
          <a:xfrm>
            <a:off x="3043555" y="6352054"/>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B553BBD-CD41-8E6E-1D17-2521042F0DB0}"/>
              </a:ext>
            </a:extLst>
          </p:cNvPr>
          <p:cNvSpPr>
            <a:spLocks noGrp="1"/>
          </p:cNvSpPr>
          <p:nvPr>
            <p:ph type="sldNum" sz="quarter" idx="7"/>
          </p:nvPr>
        </p:nvSpPr>
        <p:spPr/>
        <p:txBody>
          <a:bodyPr/>
          <a:lstStyle/>
          <a:p>
            <a:pPr marL="38100">
              <a:lnSpc>
                <a:spcPct val="100000"/>
              </a:lnSpc>
            </a:pPr>
            <a:fld id="{81D60167-4931-47E6-BA6A-407CBD079E47}" type="slidenum">
              <a:rPr lang="en-US" spc="-5" smtClean="0"/>
              <a:t>36</a:t>
            </a:fld>
            <a:endParaRPr lang="en-US" spc="-5" dirty="0"/>
          </a:p>
        </p:txBody>
      </p:sp>
      <p:grpSp>
        <p:nvGrpSpPr>
          <p:cNvPr id="29" name="Group 1051">
            <a:extLst>
              <a:ext uri="{FF2B5EF4-FFF2-40B4-BE49-F238E27FC236}">
                <a16:creationId xmlns:a16="http://schemas.microsoft.com/office/drawing/2014/main" id="{153DCA12-2C37-C6BE-CC83-D6511B09B181}"/>
              </a:ext>
            </a:extLst>
          </p:cNvPr>
          <p:cNvGrpSpPr>
            <a:grpSpLocks/>
          </p:cNvGrpSpPr>
          <p:nvPr/>
        </p:nvGrpSpPr>
        <p:grpSpPr bwMode="auto">
          <a:xfrm>
            <a:off x="5094513" y="3608018"/>
            <a:ext cx="4578079" cy="2463786"/>
            <a:chOff x="288" y="1776"/>
            <a:chExt cx="3687" cy="2418"/>
          </a:xfrm>
        </p:grpSpPr>
        <p:grpSp>
          <p:nvGrpSpPr>
            <p:cNvPr id="30" name="Group 1052">
              <a:extLst>
                <a:ext uri="{FF2B5EF4-FFF2-40B4-BE49-F238E27FC236}">
                  <a16:creationId xmlns:a16="http://schemas.microsoft.com/office/drawing/2014/main" id="{147876FF-B3E7-FBB8-0E91-4DC92C608333}"/>
                </a:ext>
              </a:extLst>
            </p:cNvPr>
            <p:cNvGrpSpPr>
              <a:grpSpLocks/>
            </p:cNvGrpSpPr>
            <p:nvPr/>
          </p:nvGrpSpPr>
          <p:grpSpPr bwMode="auto">
            <a:xfrm>
              <a:off x="288" y="1776"/>
              <a:ext cx="3168" cy="2418"/>
              <a:chOff x="288" y="1776"/>
              <a:chExt cx="3168" cy="2418"/>
            </a:xfrm>
          </p:grpSpPr>
          <p:pic>
            <p:nvPicPr>
              <p:cNvPr id="39" name="Picture 1053">
                <a:extLst>
                  <a:ext uri="{FF2B5EF4-FFF2-40B4-BE49-F238E27FC236}">
                    <a16:creationId xmlns:a16="http://schemas.microsoft.com/office/drawing/2014/main" id="{3D403516-AA2C-702A-A192-27A88D853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697" t="10980" r="9697" b="9412"/>
              <a:stretch>
                <a:fillRect/>
              </a:stretch>
            </p:blipFill>
            <p:spPr bwMode="auto">
              <a:xfrm>
                <a:off x="288" y="1776"/>
                <a:ext cx="3168" cy="241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40" name="Text Box 1054">
                <a:extLst>
                  <a:ext uri="{FF2B5EF4-FFF2-40B4-BE49-F238E27FC236}">
                    <a16:creationId xmlns:a16="http://schemas.microsoft.com/office/drawing/2014/main" id="{59F1A6EC-1612-4226-0B61-0E868C316C8C}"/>
                  </a:ext>
                </a:extLst>
              </p:cNvPr>
              <p:cNvSpPr txBox="1">
                <a:spLocks noChangeArrowheads="1"/>
              </p:cNvSpPr>
              <p:nvPr/>
            </p:nvSpPr>
            <p:spPr bwMode="auto">
              <a:xfrm>
                <a:off x="336" y="1824"/>
                <a:ext cx="410" cy="212"/>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1400">
                    <a:solidFill>
                      <a:schemeClr val="tx1"/>
                    </a:solidFill>
                    <a:latin typeface="Comic Sans MS" panose="030F0702030302020204" pitchFamily="66" charset="0"/>
                  </a:defRPr>
                </a:lvl1pPr>
                <a:lvl2pPr marL="742950" indent="-285750">
                  <a:defRPr sz="1400">
                    <a:solidFill>
                      <a:schemeClr val="tx1"/>
                    </a:solidFill>
                    <a:latin typeface="Comic Sans MS" panose="030F0702030302020204" pitchFamily="66" charset="0"/>
                  </a:defRPr>
                </a:lvl2pPr>
                <a:lvl3pPr marL="1143000" indent="-228600">
                  <a:defRPr sz="1400">
                    <a:solidFill>
                      <a:schemeClr val="tx1"/>
                    </a:solidFill>
                    <a:latin typeface="Comic Sans MS" panose="030F0702030302020204" pitchFamily="66" charset="0"/>
                  </a:defRPr>
                </a:lvl3pPr>
                <a:lvl4pPr marL="1600200" indent="-228600">
                  <a:defRPr sz="1400">
                    <a:solidFill>
                      <a:schemeClr val="tx1"/>
                    </a:solidFill>
                    <a:latin typeface="Comic Sans MS" panose="030F0702030302020204" pitchFamily="66" charset="0"/>
                  </a:defRPr>
                </a:lvl4pPr>
                <a:lvl5pPr marL="2057400" indent="-228600">
                  <a:defRPr sz="1400">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a:solidFill>
                      <a:schemeClr val="tx1"/>
                    </a:solidFill>
                    <a:latin typeface="Comic Sans MS" panose="030F0702030302020204" pitchFamily="66" charset="0"/>
                  </a:defRPr>
                </a:lvl9pPr>
              </a:lstStyle>
              <a:p>
                <a:pPr algn="ctr"/>
                <a:r>
                  <a:rPr lang="en-GB" altLang="it-IT" sz="1600"/>
                  <a:t>E771</a:t>
                </a:r>
                <a:endParaRPr lang="en-GB" altLang="it-IT"/>
              </a:p>
            </p:txBody>
          </p:sp>
        </p:grpSp>
        <p:grpSp>
          <p:nvGrpSpPr>
            <p:cNvPr id="31" name="Group 1055">
              <a:extLst>
                <a:ext uri="{FF2B5EF4-FFF2-40B4-BE49-F238E27FC236}">
                  <a16:creationId xmlns:a16="http://schemas.microsoft.com/office/drawing/2014/main" id="{280155D9-CAA1-8EC2-A9BE-21BD6CA2B1CD}"/>
                </a:ext>
              </a:extLst>
            </p:cNvPr>
            <p:cNvGrpSpPr>
              <a:grpSpLocks/>
            </p:cNvGrpSpPr>
            <p:nvPr/>
          </p:nvGrpSpPr>
          <p:grpSpPr bwMode="auto">
            <a:xfrm>
              <a:off x="2400" y="2448"/>
              <a:ext cx="1575" cy="1063"/>
              <a:chOff x="2400" y="1584"/>
              <a:chExt cx="1575" cy="1063"/>
            </a:xfrm>
          </p:grpSpPr>
          <p:sp>
            <p:nvSpPr>
              <p:cNvPr id="32" name="Text Box 1056">
                <a:extLst>
                  <a:ext uri="{FF2B5EF4-FFF2-40B4-BE49-F238E27FC236}">
                    <a16:creationId xmlns:a16="http://schemas.microsoft.com/office/drawing/2014/main" id="{A566E4D0-0F32-3644-8A87-FB9865A91D3E}"/>
                  </a:ext>
                </a:extLst>
              </p:cNvPr>
              <p:cNvSpPr txBox="1">
                <a:spLocks noChangeArrowheads="1"/>
              </p:cNvSpPr>
              <p:nvPr/>
            </p:nvSpPr>
            <p:spPr bwMode="auto">
              <a:xfrm>
                <a:off x="2400" y="2345"/>
                <a:ext cx="1575" cy="302"/>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1400">
                    <a:solidFill>
                      <a:schemeClr val="tx1"/>
                    </a:solidFill>
                    <a:latin typeface="Comic Sans MS" panose="030F0702030302020204" pitchFamily="66" charset="0"/>
                  </a:defRPr>
                </a:lvl1pPr>
                <a:lvl2pPr marL="742950" indent="-285750">
                  <a:defRPr sz="1400">
                    <a:solidFill>
                      <a:schemeClr val="tx1"/>
                    </a:solidFill>
                    <a:latin typeface="Comic Sans MS" panose="030F0702030302020204" pitchFamily="66" charset="0"/>
                  </a:defRPr>
                </a:lvl2pPr>
                <a:lvl3pPr marL="1143000" indent="-228600">
                  <a:defRPr sz="1400">
                    <a:solidFill>
                      <a:schemeClr val="tx1"/>
                    </a:solidFill>
                    <a:latin typeface="Comic Sans MS" panose="030F0702030302020204" pitchFamily="66" charset="0"/>
                  </a:defRPr>
                </a:lvl3pPr>
                <a:lvl4pPr marL="1600200" indent="-228600">
                  <a:defRPr sz="1400">
                    <a:solidFill>
                      <a:schemeClr val="tx1"/>
                    </a:solidFill>
                    <a:latin typeface="Comic Sans MS" panose="030F0702030302020204" pitchFamily="66" charset="0"/>
                  </a:defRPr>
                </a:lvl4pPr>
                <a:lvl5pPr marL="2057400" indent="-228600">
                  <a:defRPr sz="1400">
                    <a:solidFill>
                      <a:schemeClr val="tx1"/>
                    </a:solidFill>
                    <a:latin typeface="Comic Sans MS" panose="030F0702030302020204" pitchFamily="66" charset="0"/>
                  </a:defRPr>
                </a:lvl5pPr>
                <a:lvl6pPr marL="2514600" indent="-228600" eaLnBrk="0" fontAlgn="base" hangingPunct="0">
                  <a:spcBef>
                    <a:spcPct val="0"/>
                  </a:spcBef>
                  <a:spcAft>
                    <a:spcPct val="0"/>
                  </a:spcAft>
                  <a:defRPr sz="1400">
                    <a:solidFill>
                      <a:schemeClr val="tx1"/>
                    </a:solidFill>
                    <a:latin typeface="Comic Sans MS" panose="030F0702030302020204" pitchFamily="66" charset="0"/>
                  </a:defRPr>
                </a:lvl6pPr>
                <a:lvl7pPr marL="2971800" indent="-228600" eaLnBrk="0" fontAlgn="base" hangingPunct="0">
                  <a:spcBef>
                    <a:spcPct val="0"/>
                  </a:spcBef>
                  <a:spcAft>
                    <a:spcPct val="0"/>
                  </a:spcAft>
                  <a:defRPr sz="1400">
                    <a:solidFill>
                      <a:schemeClr val="tx1"/>
                    </a:solidFill>
                    <a:latin typeface="Comic Sans MS" panose="030F0702030302020204" pitchFamily="66" charset="0"/>
                  </a:defRPr>
                </a:lvl7pPr>
                <a:lvl8pPr marL="3429000" indent="-228600" eaLnBrk="0" fontAlgn="base" hangingPunct="0">
                  <a:spcBef>
                    <a:spcPct val="0"/>
                  </a:spcBef>
                  <a:spcAft>
                    <a:spcPct val="0"/>
                  </a:spcAft>
                  <a:defRPr sz="1400">
                    <a:solidFill>
                      <a:schemeClr val="tx1"/>
                    </a:solidFill>
                    <a:latin typeface="Comic Sans MS" panose="030F0702030302020204" pitchFamily="66" charset="0"/>
                  </a:defRPr>
                </a:lvl8pPr>
                <a:lvl9pPr marL="3886200" indent="-228600" eaLnBrk="0" fontAlgn="base" hangingPunct="0">
                  <a:spcBef>
                    <a:spcPct val="0"/>
                  </a:spcBef>
                  <a:spcAft>
                    <a:spcPct val="0"/>
                  </a:spcAft>
                  <a:defRPr sz="1400">
                    <a:solidFill>
                      <a:schemeClr val="tx1"/>
                    </a:solidFill>
                    <a:latin typeface="Comic Sans MS" panose="030F0702030302020204" pitchFamily="66" charset="0"/>
                  </a:defRPr>
                </a:lvl9pPr>
              </a:lstStyle>
              <a:p>
                <a:pPr algn="ctr"/>
                <a:r>
                  <a:rPr lang="en-GB" altLang="it-IT" dirty="0">
                    <a:solidFill>
                      <a:srgbClr val="FF0000"/>
                    </a:solidFill>
                  </a:rPr>
                  <a:t>Three planes of RPCs</a:t>
                </a:r>
              </a:p>
            </p:txBody>
          </p:sp>
          <p:sp>
            <p:nvSpPr>
              <p:cNvPr id="33" name="Line 1057">
                <a:extLst>
                  <a:ext uri="{FF2B5EF4-FFF2-40B4-BE49-F238E27FC236}">
                    <a16:creationId xmlns:a16="http://schemas.microsoft.com/office/drawing/2014/main" id="{2E7CC4F6-D8DC-FFE6-74C8-5C3755EB6C12}"/>
                  </a:ext>
                </a:extLst>
              </p:cNvPr>
              <p:cNvSpPr>
                <a:spLocks noChangeShapeType="1"/>
              </p:cNvSpPr>
              <p:nvPr/>
            </p:nvSpPr>
            <p:spPr bwMode="auto">
              <a:xfrm flipH="1" flipV="1">
                <a:off x="2832" y="2208"/>
                <a:ext cx="240" cy="144"/>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4" name="Line 1058">
                <a:extLst>
                  <a:ext uri="{FF2B5EF4-FFF2-40B4-BE49-F238E27FC236}">
                    <a16:creationId xmlns:a16="http://schemas.microsoft.com/office/drawing/2014/main" id="{89A8D3B2-F96E-FF49-1F72-648F79F22660}"/>
                  </a:ext>
                </a:extLst>
              </p:cNvPr>
              <p:cNvSpPr>
                <a:spLocks noChangeShapeType="1"/>
              </p:cNvSpPr>
              <p:nvPr/>
            </p:nvSpPr>
            <p:spPr bwMode="auto">
              <a:xfrm flipH="1" flipV="1">
                <a:off x="3072" y="2112"/>
                <a:ext cx="0" cy="192"/>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5" name="Line 1059">
                <a:extLst>
                  <a:ext uri="{FF2B5EF4-FFF2-40B4-BE49-F238E27FC236}">
                    <a16:creationId xmlns:a16="http://schemas.microsoft.com/office/drawing/2014/main" id="{1FF647D7-94BE-715D-52FC-035901CBB627}"/>
                  </a:ext>
                </a:extLst>
              </p:cNvPr>
              <p:cNvSpPr>
                <a:spLocks noChangeShapeType="1"/>
              </p:cNvSpPr>
              <p:nvPr/>
            </p:nvSpPr>
            <p:spPr bwMode="auto">
              <a:xfrm flipV="1">
                <a:off x="3072" y="2064"/>
                <a:ext cx="144" cy="28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6" name="Line 1060">
                <a:extLst>
                  <a:ext uri="{FF2B5EF4-FFF2-40B4-BE49-F238E27FC236}">
                    <a16:creationId xmlns:a16="http://schemas.microsoft.com/office/drawing/2014/main" id="{35F31A90-5112-E14A-6E08-C9C33B6C2CA3}"/>
                  </a:ext>
                </a:extLst>
              </p:cNvPr>
              <p:cNvSpPr>
                <a:spLocks noChangeShapeType="1"/>
              </p:cNvSpPr>
              <p:nvPr/>
            </p:nvSpPr>
            <p:spPr bwMode="auto">
              <a:xfrm>
                <a:off x="3216" y="1584"/>
                <a:ext cx="0" cy="43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7" name="Line 1061">
                <a:extLst>
                  <a:ext uri="{FF2B5EF4-FFF2-40B4-BE49-F238E27FC236}">
                    <a16:creationId xmlns:a16="http://schemas.microsoft.com/office/drawing/2014/main" id="{1A53BF46-DF5F-E36A-98BA-8DD4E207B1A3}"/>
                  </a:ext>
                </a:extLst>
              </p:cNvPr>
              <p:cNvSpPr>
                <a:spLocks noChangeShapeType="1"/>
              </p:cNvSpPr>
              <p:nvPr/>
            </p:nvSpPr>
            <p:spPr bwMode="auto">
              <a:xfrm>
                <a:off x="2832" y="1776"/>
                <a:ext cx="0" cy="43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8" name="Line 1062">
                <a:extLst>
                  <a:ext uri="{FF2B5EF4-FFF2-40B4-BE49-F238E27FC236}">
                    <a16:creationId xmlns:a16="http://schemas.microsoft.com/office/drawing/2014/main" id="{E3F59939-08E7-F2C4-38F3-BDD6E5E33BA0}"/>
                  </a:ext>
                </a:extLst>
              </p:cNvPr>
              <p:cNvSpPr>
                <a:spLocks noChangeShapeType="1"/>
              </p:cNvSpPr>
              <p:nvPr/>
            </p:nvSpPr>
            <p:spPr bwMode="auto">
              <a:xfrm>
                <a:off x="3072" y="1728"/>
                <a:ext cx="0" cy="432"/>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grpSp>
      <p:sp>
        <p:nvSpPr>
          <p:cNvPr id="41" name="CasellaDiTesto 13">
            <a:extLst>
              <a:ext uri="{FF2B5EF4-FFF2-40B4-BE49-F238E27FC236}">
                <a16:creationId xmlns:a16="http://schemas.microsoft.com/office/drawing/2014/main" id="{E0858FD7-F83D-FEF3-C186-A2413F14A546}"/>
              </a:ext>
            </a:extLst>
          </p:cNvPr>
          <p:cNvSpPr txBox="1"/>
          <p:nvPr/>
        </p:nvSpPr>
        <p:spPr>
          <a:xfrm>
            <a:off x="7548610" y="123808"/>
            <a:ext cx="4247963" cy="707886"/>
          </a:xfrm>
          <a:prstGeom prst="rect">
            <a:avLst/>
          </a:prstGeom>
          <a:noFill/>
        </p:spPr>
        <p:txBody>
          <a:bodyPr wrap="square" rtlCol="0">
            <a:spAutoFit/>
          </a:bodyPr>
          <a:lstStyle/>
          <a:p>
            <a:r>
              <a:rPr lang="en-GB" sz="2000" dirty="0">
                <a:solidFill>
                  <a:srgbClr val="C00000"/>
                </a:solidFill>
              </a:rPr>
              <a:t>Argo-YBJ experiment, on the Tibet, fully implemented with RPCs</a:t>
            </a:r>
          </a:p>
        </p:txBody>
      </p:sp>
      <p:sp>
        <p:nvSpPr>
          <p:cNvPr id="43" name="TextBox 42">
            <a:extLst>
              <a:ext uri="{FF2B5EF4-FFF2-40B4-BE49-F238E27FC236}">
                <a16:creationId xmlns:a16="http://schemas.microsoft.com/office/drawing/2014/main" id="{49009BEA-F97F-07EB-B640-8D19B24BE955}"/>
              </a:ext>
            </a:extLst>
          </p:cNvPr>
          <p:cNvSpPr txBox="1"/>
          <p:nvPr/>
        </p:nvSpPr>
        <p:spPr>
          <a:xfrm>
            <a:off x="455029" y="1007013"/>
            <a:ext cx="7774572" cy="3029034"/>
          </a:xfrm>
          <a:prstGeom prst="rect">
            <a:avLst/>
          </a:prstGeom>
          <a:noFill/>
        </p:spPr>
        <p:txBody>
          <a:bodyPr wrap="square">
            <a:spAutoFit/>
          </a:bodyPr>
          <a:lstStyle/>
          <a:p>
            <a:pPr marL="38100">
              <a:lnSpc>
                <a:spcPct val="100000"/>
              </a:lnSpc>
              <a:spcBef>
                <a:spcPts val="1190"/>
              </a:spcBef>
              <a:tabLst>
                <a:tab pos="7579995" algn="l"/>
              </a:tabLst>
            </a:pPr>
            <a:r>
              <a:rPr lang="en-US" sz="2000" u="dbl" dirty="0">
                <a:uFill>
                  <a:solidFill>
                    <a:srgbClr val="000000"/>
                  </a:solidFill>
                </a:uFill>
                <a:latin typeface="Times New Roman"/>
                <a:cs typeface="Times New Roman"/>
              </a:rPr>
              <a:t>RPC</a:t>
            </a:r>
            <a:r>
              <a:rPr lang="en-US" sz="2000" u="dbl" spc="-35" dirty="0">
                <a:uFill>
                  <a:solidFill>
                    <a:srgbClr val="000000"/>
                  </a:solidFill>
                </a:uFill>
                <a:latin typeface="Times New Roman"/>
                <a:cs typeface="Times New Roman"/>
              </a:rPr>
              <a:t> </a:t>
            </a:r>
            <a:r>
              <a:rPr lang="en-US" sz="2000" u="dbl" spc="-10" dirty="0">
                <a:uFill>
                  <a:solidFill>
                    <a:srgbClr val="000000"/>
                  </a:solidFill>
                </a:uFill>
                <a:latin typeface="Times New Roman"/>
                <a:cs typeface="Times New Roman"/>
              </a:rPr>
              <a:t>applications:</a:t>
            </a:r>
            <a:r>
              <a:rPr lang="en-US" sz="2000" u="dbl" dirty="0">
                <a:uFill>
                  <a:solidFill>
                    <a:srgbClr val="000000"/>
                  </a:solidFill>
                </a:uFill>
                <a:latin typeface="Times New Roman"/>
                <a:cs typeface="Times New Roman"/>
              </a:rPr>
              <a:t>	</a:t>
            </a:r>
            <a:endParaRPr lang="en-US" sz="2000" dirty="0">
              <a:latin typeface="Times New Roman"/>
              <a:cs typeface="Times New Roman"/>
            </a:endParaRPr>
          </a:p>
          <a:p>
            <a:pPr marL="38100" marR="1730375">
              <a:lnSpc>
                <a:spcPts val="2410"/>
              </a:lnSpc>
              <a:spcBef>
                <a:spcPts val="80"/>
              </a:spcBef>
            </a:pPr>
            <a:r>
              <a:rPr lang="en-US" sz="1800" dirty="0">
                <a:solidFill>
                  <a:srgbClr val="CC6500"/>
                </a:solidFill>
                <a:latin typeface="Times New Roman"/>
                <a:cs typeface="Times New Roman"/>
              </a:rPr>
              <a:t>‘85:</a:t>
            </a:r>
            <a:r>
              <a:rPr lang="en-US" sz="1800" spc="-60" dirty="0">
                <a:solidFill>
                  <a:srgbClr val="CC6500"/>
                </a:solidFill>
                <a:latin typeface="Times New Roman"/>
                <a:cs typeface="Times New Roman"/>
              </a:rPr>
              <a:t> </a:t>
            </a:r>
            <a:r>
              <a:rPr lang="en-US" sz="1800" dirty="0">
                <a:solidFill>
                  <a:srgbClr val="CC6500"/>
                </a:solidFill>
                <a:latin typeface="Times New Roman"/>
                <a:cs typeface="Times New Roman"/>
              </a:rPr>
              <a:t>Nadir</a:t>
            </a:r>
            <a:r>
              <a:rPr lang="en-US" sz="1800" spc="-35" dirty="0">
                <a:solidFill>
                  <a:srgbClr val="CC6500"/>
                </a:solidFill>
                <a:latin typeface="Times New Roman"/>
                <a:cs typeface="Times New Roman"/>
              </a:rPr>
              <a:t> </a:t>
            </a:r>
            <a:r>
              <a:rPr lang="en-US" sz="1800" dirty="0">
                <a:solidFill>
                  <a:srgbClr val="CC6500"/>
                </a:solidFill>
                <a:latin typeface="Times New Roman"/>
                <a:cs typeface="Times New Roman"/>
              </a:rPr>
              <a:t>(n-n\bar</a:t>
            </a:r>
            <a:r>
              <a:rPr lang="en-US" sz="1800" spc="-60" dirty="0">
                <a:solidFill>
                  <a:srgbClr val="CC6500"/>
                </a:solidFill>
                <a:latin typeface="Times New Roman"/>
                <a:cs typeface="Times New Roman"/>
              </a:rPr>
              <a:t> </a:t>
            </a:r>
            <a:r>
              <a:rPr lang="en-US" sz="1800" dirty="0">
                <a:solidFill>
                  <a:srgbClr val="CC6500"/>
                </a:solidFill>
                <a:latin typeface="Times New Roman"/>
                <a:cs typeface="Times New Roman"/>
              </a:rPr>
              <a:t>oscillation)</a:t>
            </a:r>
            <a:r>
              <a:rPr lang="en-US" sz="1800" spc="-50" dirty="0">
                <a:solidFill>
                  <a:srgbClr val="CC6500"/>
                </a:solidFill>
                <a:latin typeface="Times New Roman"/>
                <a:cs typeface="Times New Roman"/>
              </a:rPr>
              <a:t> </a:t>
            </a:r>
            <a:r>
              <a:rPr lang="en-US" sz="1800" dirty="0">
                <a:solidFill>
                  <a:srgbClr val="CC6500"/>
                </a:solidFill>
                <a:latin typeface="Times New Roman"/>
                <a:cs typeface="Times New Roman"/>
              </a:rPr>
              <a:t>–</a:t>
            </a:r>
            <a:r>
              <a:rPr lang="en-US" sz="1800" spc="-20" dirty="0">
                <a:solidFill>
                  <a:srgbClr val="CC6500"/>
                </a:solidFill>
                <a:latin typeface="Times New Roman"/>
                <a:cs typeface="Times New Roman"/>
              </a:rPr>
              <a:t> </a:t>
            </a:r>
            <a:r>
              <a:rPr lang="en-US" sz="1800" dirty="0">
                <a:solidFill>
                  <a:srgbClr val="CC6500"/>
                </a:solidFill>
                <a:latin typeface="Times New Roman"/>
                <a:cs typeface="Times New Roman"/>
              </a:rPr>
              <a:t>120</a:t>
            </a:r>
            <a:r>
              <a:rPr lang="en-US" sz="1800" spc="-25" dirty="0">
                <a:solidFill>
                  <a:srgbClr val="CC6500"/>
                </a:solidFill>
                <a:latin typeface="Times New Roman"/>
                <a:cs typeface="Times New Roman"/>
              </a:rPr>
              <a:t> </a:t>
            </a:r>
            <a:r>
              <a:rPr lang="en-US" sz="1800" dirty="0">
                <a:solidFill>
                  <a:srgbClr val="CC6500"/>
                </a:solidFill>
                <a:latin typeface="Times New Roman"/>
                <a:cs typeface="Times New Roman"/>
              </a:rPr>
              <a:t>m</a:t>
            </a:r>
            <a:r>
              <a:rPr lang="en-US" sz="1800" baseline="25641" dirty="0">
                <a:solidFill>
                  <a:srgbClr val="CC6500"/>
                </a:solidFill>
                <a:latin typeface="Times New Roman"/>
                <a:cs typeface="Times New Roman"/>
              </a:rPr>
              <a:t>2</a:t>
            </a:r>
            <a:r>
              <a:rPr lang="en-US" sz="1800" spc="262" baseline="25641" dirty="0">
                <a:solidFill>
                  <a:srgbClr val="CC6500"/>
                </a:solidFill>
                <a:latin typeface="Times New Roman"/>
                <a:cs typeface="Times New Roman"/>
              </a:rPr>
              <a:t> </a:t>
            </a:r>
            <a:r>
              <a:rPr lang="en-US" sz="1800" dirty="0">
                <a:solidFill>
                  <a:srgbClr val="CC6500"/>
                </a:solidFill>
                <a:latin typeface="Times New Roman"/>
                <a:cs typeface="Times New Roman"/>
              </a:rPr>
              <a:t>(Triga</a:t>
            </a:r>
            <a:r>
              <a:rPr lang="en-US" sz="1800" spc="-45" dirty="0">
                <a:solidFill>
                  <a:srgbClr val="CC6500"/>
                </a:solidFill>
                <a:latin typeface="Times New Roman"/>
                <a:cs typeface="Times New Roman"/>
              </a:rPr>
              <a:t> </a:t>
            </a:r>
            <a:r>
              <a:rPr lang="en-US" sz="1800" dirty="0">
                <a:solidFill>
                  <a:srgbClr val="CC6500"/>
                </a:solidFill>
                <a:latin typeface="Times New Roman"/>
                <a:cs typeface="Times New Roman"/>
              </a:rPr>
              <a:t>Mark</a:t>
            </a:r>
            <a:r>
              <a:rPr lang="en-US" sz="1800" spc="-25" dirty="0">
                <a:solidFill>
                  <a:srgbClr val="CC6500"/>
                </a:solidFill>
                <a:latin typeface="Times New Roman"/>
                <a:cs typeface="Times New Roman"/>
              </a:rPr>
              <a:t> </a:t>
            </a:r>
            <a:r>
              <a:rPr lang="en-US" sz="1800" dirty="0">
                <a:solidFill>
                  <a:srgbClr val="CC6500"/>
                </a:solidFill>
                <a:latin typeface="Times New Roman"/>
                <a:cs typeface="Times New Roman"/>
              </a:rPr>
              <a:t>II –Pavia</a:t>
            </a:r>
            <a:r>
              <a:rPr lang="en-US" spc="-30" dirty="0">
                <a:solidFill>
                  <a:srgbClr val="CC6500"/>
                </a:solidFill>
                <a:latin typeface="Times New Roman"/>
                <a:cs typeface="Times New Roman"/>
              </a:rPr>
              <a:t>)</a:t>
            </a:r>
            <a:endParaRPr lang="en-US" sz="1800" spc="-10" dirty="0">
              <a:solidFill>
                <a:srgbClr val="CC6500"/>
              </a:solidFill>
              <a:latin typeface="Times New Roman"/>
              <a:cs typeface="Times New Roman"/>
            </a:endParaRPr>
          </a:p>
          <a:p>
            <a:pPr marL="38100" marR="1730375">
              <a:lnSpc>
                <a:spcPts val="2410"/>
              </a:lnSpc>
              <a:spcBef>
                <a:spcPts val="80"/>
              </a:spcBef>
            </a:pPr>
            <a:r>
              <a:rPr lang="en-US" sz="1800" dirty="0">
                <a:solidFill>
                  <a:srgbClr val="CC6500"/>
                </a:solidFill>
                <a:latin typeface="Times New Roman"/>
                <a:cs typeface="Times New Roman"/>
              </a:rPr>
              <a:t>‘90:</a:t>
            </a:r>
            <a:r>
              <a:rPr lang="en-US" sz="1800" spc="-50" dirty="0">
                <a:solidFill>
                  <a:srgbClr val="CC6500"/>
                </a:solidFill>
                <a:latin typeface="Times New Roman"/>
                <a:cs typeface="Times New Roman"/>
              </a:rPr>
              <a:t> </a:t>
            </a:r>
            <a:r>
              <a:rPr lang="en-US" sz="1800" dirty="0" err="1">
                <a:solidFill>
                  <a:srgbClr val="CC6500"/>
                </a:solidFill>
                <a:latin typeface="Times New Roman"/>
                <a:cs typeface="Times New Roman"/>
              </a:rPr>
              <a:t>Fenice</a:t>
            </a:r>
            <a:r>
              <a:rPr lang="en-US" sz="1800" spc="-10" dirty="0">
                <a:solidFill>
                  <a:srgbClr val="CC6500"/>
                </a:solidFill>
                <a:latin typeface="Times New Roman"/>
                <a:cs typeface="Times New Roman"/>
              </a:rPr>
              <a:t> </a:t>
            </a:r>
            <a:r>
              <a:rPr lang="en-US" sz="1800" dirty="0">
                <a:solidFill>
                  <a:srgbClr val="CC6500"/>
                </a:solidFill>
                <a:latin typeface="Times New Roman"/>
                <a:cs typeface="Times New Roman"/>
              </a:rPr>
              <a:t>(J/</a:t>
            </a:r>
            <a:r>
              <a:rPr lang="en-US" sz="1800" dirty="0">
                <a:solidFill>
                  <a:srgbClr val="CC6500"/>
                </a:solidFill>
                <a:latin typeface="Symbol"/>
                <a:cs typeface="Symbol"/>
              </a:rPr>
              <a:t></a:t>
            </a:r>
            <a:r>
              <a:rPr lang="en-US" sz="1800" spc="-30" dirty="0">
                <a:solidFill>
                  <a:srgbClr val="CC6500"/>
                </a:solidFill>
                <a:latin typeface="Times New Roman"/>
                <a:cs typeface="Times New Roman"/>
              </a:rPr>
              <a:t> </a:t>
            </a:r>
            <a:r>
              <a:rPr lang="en-US" sz="1800" dirty="0">
                <a:solidFill>
                  <a:srgbClr val="CC6500"/>
                </a:solidFill>
                <a:latin typeface="Wingdings"/>
                <a:cs typeface="Wingdings"/>
              </a:rPr>
              <a:t></a:t>
            </a:r>
            <a:r>
              <a:rPr lang="en-US" sz="1800" spc="5" dirty="0">
                <a:solidFill>
                  <a:srgbClr val="CC6500"/>
                </a:solidFill>
                <a:latin typeface="Times New Roman"/>
                <a:cs typeface="Times New Roman"/>
              </a:rPr>
              <a:t> </a:t>
            </a:r>
            <a:r>
              <a:rPr lang="en-US" sz="1800" dirty="0">
                <a:solidFill>
                  <a:srgbClr val="CC6500"/>
                </a:solidFill>
                <a:latin typeface="Times New Roman"/>
                <a:cs typeface="Times New Roman"/>
              </a:rPr>
              <a:t>n-n\bar)</a:t>
            </a:r>
            <a:r>
              <a:rPr lang="en-US" sz="1800" spc="-50" dirty="0">
                <a:solidFill>
                  <a:srgbClr val="CC6500"/>
                </a:solidFill>
                <a:latin typeface="Times New Roman"/>
                <a:cs typeface="Times New Roman"/>
              </a:rPr>
              <a:t> </a:t>
            </a:r>
            <a:r>
              <a:rPr lang="en-US" sz="1800" dirty="0">
                <a:solidFill>
                  <a:srgbClr val="CC6500"/>
                </a:solidFill>
                <a:latin typeface="Times New Roman"/>
                <a:cs typeface="Times New Roman"/>
              </a:rPr>
              <a:t>–</a:t>
            </a:r>
            <a:r>
              <a:rPr lang="en-US" sz="1800" spc="-5" dirty="0">
                <a:solidFill>
                  <a:srgbClr val="CC6500"/>
                </a:solidFill>
                <a:latin typeface="Times New Roman"/>
                <a:cs typeface="Times New Roman"/>
              </a:rPr>
              <a:t> </a:t>
            </a:r>
            <a:r>
              <a:rPr lang="en-US" sz="1800" dirty="0">
                <a:solidFill>
                  <a:srgbClr val="CC6500"/>
                </a:solidFill>
                <a:latin typeface="Times New Roman"/>
                <a:cs typeface="Times New Roman"/>
              </a:rPr>
              <a:t>300</a:t>
            </a:r>
            <a:r>
              <a:rPr lang="en-US" sz="1800" spc="-30" dirty="0">
                <a:solidFill>
                  <a:srgbClr val="CC6500"/>
                </a:solidFill>
                <a:latin typeface="Times New Roman"/>
                <a:cs typeface="Times New Roman"/>
              </a:rPr>
              <a:t> </a:t>
            </a:r>
            <a:r>
              <a:rPr lang="en-US" sz="1800" dirty="0">
                <a:solidFill>
                  <a:srgbClr val="CC6500"/>
                </a:solidFill>
                <a:latin typeface="Times New Roman"/>
                <a:cs typeface="Times New Roman"/>
              </a:rPr>
              <a:t>m</a:t>
            </a:r>
            <a:r>
              <a:rPr lang="en-US" sz="1800" baseline="25641" dirty="0">
                <a:solidFill>
                  <a:srgbClr val="CC6500"/>
                </a:solidFill>
                <a:latin typeface="Times New Roman"/>
                <a:cs typeface="Times New Roman"/>
              </a:rPr>
              <a:t>2</a:t>
            </a:r>
            <a:r>
              <a:rPr lang="en-US" sz="1800" spc="37" baseline="25641" dirty="0">
                <a:solidFill>
                  <a:srgbClr val="CC6500"/>
                </a:solidFill>
                <a:latin typeface="Times New Roman"/>
                <a:cs typeface="Times New Roman"/>
              </a:rPr>
              <a:t> </a:t>
            </a:r>
            <a:r>
              <a:rPr lang="en-US" sz="1800" dirty="0">
                <a:solidFill>
                  <a:srgbClr val="CC6500"/>
                </a:solidFill>
                <a:latin typeface="Times New Roman"/>
                <a:cs typeface="Times New Roman"/>
              </a:rPr>
              <a:t>(</a:t>
            </a:r>
            <a:r>
              <a:rPr lang="en-US" sz="1800" dirty="0" err="1">
                <a:solidFill>
                  <a:srgbClr val="CC6500"/>
                </a:solidFill>
                <a:latin typeface="Times New Roman"/>
                <a:cs typeface="Times New Roman"/>
              </a:rPr>
              <a:t>Adone</a:t>
            </a:r>
            <a:r>
              <a:rPr lang="en-US" sz="1800" spc="-35" dirty="0">
                <a:solidFill>
                  <a:srgbClr val="CC6500"/>
                </a:solidFill>
                <a:latin typeface="Times New Roman"/>
                <a:cs typeface="Times New Roman"/>
              </a:rPr>
              <a:t> </a:t>
            </a:r>
            <a:r>
              <a:rPr lang="en-US" sz="1800" dirty="0">
                <a:solidFill>
                  <a:srgbClr val="CC6500"/>
                </a:solidFill>
                <a:latin typeface="Times New Roman"/>
                <a:cs typeface="Times New Roman"/>
              </a:rPr>
              <a:t>– </a:t>
            </a:r>
            <a:r>
              <a:rPr lang="en-US" sz="1800" spc="-10" dirty="0">
                <a:solidFill>
                  <a:srgbClr val="CC6500"/>
                </a:solidFill>
                <a:latin typeface="Times New Roman"/>
                <a:cs typeface="Times New Roman"/>
              </a:rPr>
              <a:t>Frascati)</a:t>
            </a:r>
            <a:endParaRPr lang="en-US" sz="1800" dirty="0">
              <a:latin typeface="Times New Roman"/>
              <a:cs typeface="Times New Roman"/>
            </a:endParaRPr>
          </a:p>
          <a:p>
            <a:pPr marL="38100">
              <a:lnSpc>
                <a:spcPts val="2310"/>
              </a:lnSpc>
            </a:pPr>
            <a:r>
              <a:rPr lang="en-US" sz="1800" dirty="0">
                <a:solidFill>
                  <a:srgbClr val="FF3200"/>
                </a:solidFill>
                <a:latin typeface="Times New Roman"/>
                <a:cs typeface="Times New Roman"/>
              </a:rPr>
              <a:t>‘90:</a:t>
            </a:r>
            <a:r>
              <a:rPr lang="en-US" sz="1800" spc="-105" dirty="0">
                <a:solidFill>
                  <a:srgbClr val="FF3200"/>
                </a:solidFill>
                <a:latin typeface="Times New Roman"/>
                <a:cs typeface="Times New Roman"/>
              </a:rPr>
              <a:t> </a:t>
            </a:r>
            <a:r>
              <a:rPr lang="en-US" sz="1800" spc="-45" dirty="0">
                <a:solidFill>
                  <a:srgbClr val="FF3200"/>
                </a:solidFill>
                <a:latin typeface="Times New Roman"/>
                <a:cs typeface="Times New Roman"/>
              </a:rPr>
              <a:t>WA92</a:t>
            </a:r>
            <a:r>
              <a:rPr lang="en-US" sz="1800" spc="-55" dirty="0">
                <a:solidFill>
                  <a:srgbClr val="FF3200"/>
                </a:solidFill>
                <a:latin typeface="Times New Roman"/>
                <a:cs typeface="Times New Roman"/>
              </a:rPr>
              <a:t> </a:t>
            </a:r>
            <a:r>
              <a:rPr lang="en-US" sz="1800" dirty="0">
                <a:solidFill>
                  <a:srgbClr val="FF3200"/>
                </a:solidFill>
                <a:latin typeface="Times New Roman"/>
                <a:cs typeface="Times New Roman"/>
              </a:rPr>
              <a:t>–</a:t>
            </a:r>
            <a:r>
              <a:rPr lang="en-US" sz="1800" spc="-20" dirty="0">
                <a:solidFill>
                  <a:srgbClr val="FF3200"/>
                </a:solidFill>
                <a:latin typeface="Times New Roman"/>
                <a:cs typeface="Times New Roman"/>
              </a:rPr>
              <a:t> </a:t>
            </a:r>
            <a:r>
              <a:rPr lang="en-US" sz="1800" dirty="0">
                <a:solidFill>
                  <a:srgbClr val="FF3200"/>
                </a:solidFill>
                <a:latin typeface="Times New Roman"/>
                <a:cs typeface="Times New Roman"/>
              </a:rPr>
              <a:t>72</a:t>
            </a:r>
            <a:r>
              <a:rPr lang="en-US" sz="1800" spc="-15" dirty="0">
                <a:solidFill>
                  <a:srgbClr val="FF3200"/>
                </a:solidFill>
                <a:latin typeface="Times New Roman"/>
                <a:cs typeface="Times New Roman"/>
              </a:rPr>
              <a:t> </a:t>
            </a:r>
            <a:r>
              <a:rPr lang="en-US" sz="1800" dirty="0">
                <a:solidFill>
                  <a:srgbClr val="FF3200"/>
                </a:solidFill>
                <a:latin typeface="Times New Roman"/>
                <a:cs typeface="Times New Roman"/>
              </a:rPr>
              <a:t>m</a:t>
            </a:r>
            <a:r>
              <a:rPr lang="en-US" sz="1800" baseline="25641" dirty="0">
                <a:solidFill>
                  <a:srgbClr val="FF3200"/>
                </a:solidFill>
                <a:latin typeface="Times New Roman"/>
                <a:cs typeface="Times New Roman"/>
              </a:rPr>
              <a:t>2</a:t>
            </a:r>
            <a:r>
              <a:rPr lang="en-US" sz="1800" spc="254" baseline="25641" dirty="0">
                <a:solidFill>
                  <a:srgbClr val="FF3200"/>
                </a:solidFill>
                <a:latin typeface="Times New Roman"/>
                <a:cs typeface="Times New Roman"/>
              </a:rPr>
              <a:t> </a:t>
            </a:r>
            <a:r>
              <a:rPr lang="en-US" sz="1800" dirty="0">
                <a:solidFill>
                  <a:srgbClr val="FF3200"/>
                </a:solidFill>
                <a:latin typeface="Times New Roman"/>
                <a:cs typeface="Times New Roman"/>
              </a:rPr>
              <a:t>(CERN</a:t>
            </a:r>
            <a:r>
              <a:rPr lang="en-US" sz="1800" spc="-20" dirty="0">
                <a:solidFill>
                  <a:srgbClr val="FF3200"/>
                </a:solidFill>
                <a:latin typeface="Times New Roman"/>
                <a:cs typeface="Times New Roman"/>
              </a:rPr>
              <a:t> SPS)</a:t>
            </a:r>
            <a:endParaRPr lang="en-US" sz="1800" dirty="0">
              <a:latin typeface="Times New Roman"/>
              <a:cs typeface="Times New Roman"/>
            </a:endParaRPr>
          </a:p>
          <a:p>
            <a:pPr marL="38100">
              <a:lnSpc>
                <a:spcPct val="100000"/>
              </a:lnSpc>
            </a:pPr>
            <a:r>
              <a:rPr lang="en-US" sz="1800" dirty="0">
                <a:solidFill>
                  <a:srgbClr val="FF3200"/>
                </a:solidFill>
                <a:latin typeface="Times New Roman"/>
                <a:cs typeface="Times New Roman"/>
              </a:rPr>
              <a:t>‘90:</a:t>
            </a:r>
            <a:r>
              <a:rPr lang="en-US" sz="1800" spc="-50" dirty="0">
                <a:solidFill>
                  <a:srgbClr val="FF3200"/>
                </a:solidFill>
                <a:latin typeface="Times New Roman"/>
                <a:cs typeface="Times New Roman"/>
              </a:rPr>
              <a:t> </a:t>
            </a:r>
            <a:r>
              <a:rPr lang="en-US" sz="1800" dirty="0">
                <a:solidFill>
                  <a:srgbClr val="FF3200"/>
                </a:solidFill>
                <a:latin typeface="Times New Roman"/>
                <a:cs typeface="Times New Roman"/>
              </a:rPr>
              <a:t>E771–</a:t>
            </a:r>
            <a:r>
              <a:rPr lang="en-US" sz="1800" spc="-30" dirty="0">
                <a:solidFill>
                  <a:srgbClr val="FF3200"/>
                </a:solidFill>
                <a:latin typeface="Times New Roman"/>
                <a:cs typeface="Times New Roman"/>
              </a:rPr>
              <a:t> </a:t>
            </a:r>
            <a:r>
              <a:rPr lang="en-US" sz="1800" dirty="0">
                <a:solidFill>
                  <a:srgbClr val="FF3200"/>
                </a:solidFill>
                <a:latin typeface="Times New Roman"/>
                <a:cs typeface="Times New Roman"/>
              </a:rPr>
              <a:t>60</a:t>
            </a:r>
            <a:r>
              <a:rPr lang="en-US" sz="1800" spc="-5" dirty="0">
                <a:solidFill>
                  <a:srgbClr val="FF3200"/>
                </a:solidFill>
                <a:latin typeface="Times New Roman"/>
                <a:cs typeface="Times New Roman"/>
              </a:rPr>
              <a:t> </a:t>
            </a:r>
            <a:r>
              <a:rPr lang="en-US" sz="1800" dirty="0">
                <a:solidFill>
                  <a:srgbClr val="FF3200"/>
                </a:solidFill>
                <a:latin typeface="Times New Roman"/>
                <a:cs typeface="Times New Roman"/>
              </a:rPr>
              <a:t>m</a:t>
            </a:r>
            <a:r>
              <a:rPr lang="en-US" sz="1800" baseline="25641" dirty="0">
                <a:solidFill>
                  <a:srgbClr val="FF3200"/>
                </a:solidFill>
                <a:latin typeface="Times New Roman"/>
                <a:cs typeface="Times New Roman"/>
              </a:rPr>
              <a:t>2</a:t>
            </a:r>
            <a:r>
              <a:rPr lang="en-US" sz="1800" dirty="0">
                <a:solidFill>
                  <a:srgbClr val="FF3200"/>
                </a:solidFill>
                <a:latin typeface="Times New Roman"/>
                <a:cs typeface="Times New Roman"/>
              </a:rPr>
              <a:t>;</a:t>
            </a:r>
            <a:r>
              <a:rPr lang="en-US" sz="1800" spc="-5" dirty="0">
                <a:solidFill>
                  <a:srgbClr val="FF3200"/>
                </a:solidFill>
                <a:latin typeface="Times New Roman"/>
                <a:cs typeface="Times New Roman"/>
              </a:rPr>
              <a:t> </a:t>
            </a:r>
            <a:r>
              <a:rPr lang="en-US" sz="1800" dirty="0">
                <a:solidFill>
                  <a:srgbClr val="FF3200"/>
                </a:solidFill>
                <a:latin typeface="Times New Roman"/>
                <a:cs typeface="Times New Roman"/>
              </a:rPr>
              <a:t>E831</a:t>
            </a:r>
            <a:r>
              <a:rPr lang="en-US" sz="1800" spc="-30" dirty="0">
                <a:solidFill>
                  <a:srgbClr val="FF3200"/>
                </a:solidFill>
                <a:latin typeface="Times New Roman"/>
                <a:cs typeface="Times New Roman"/>
              </a:rPr>
              <a:t> </a:t>
            </a:r>
            <a:r>
              <a:rPr lang="en-US" sz="1800" dirty="0">
                <a:solidFill>
                  <a:srgbClr val="FF3200"/>
                </a:solidFill>
                <a:latin typeface="Times New Roman"/>
                <a:cs typeface="Times New Roman"/>
              </a:rPr>
              <a:t>–</a:t>
            </a:r>
            <a:r>
              <a:rPr lang="en-US" sz="1800" spc="-5" dirty="0">
                <a:solidFill>
                  <a:srgbClr val="FF3200"/>
                </a:solidFill>
                <a:latin typeface="Times New Roman"/>
                <a:cs typeface="Times New Roman"/>
              </a:rPr>
              <a:t> </a:t>
            </a:r>
            <a:r>
              <a:rPr lang="en-US" sz="1800" dirty="0">
                <a:solidFill>
                  <a:srgbClr val="FF3200"/>
                </a:solidFill>
                <a:latin typeface="Times New Roman"/>
                <a:cs typeface="Times New Roman"/>
              </a:rPr>
              <a:t>60</a:t>
            </a:r>
            <a:r>
              <a:rPr lang="en-US" sz="1800" spc="-5" dirty="0">
                <a:solidFill>
                  <a:srgbClr val="FF3200"/>
                </a:solidFill>
                <a:latin typeface="Times New Roman"/>
                <a:cs typeface="Times New Roman"/>
              </a:rPr>
              <a:t> </a:t>
            </a:r>
            <a:r>
              <a:rPr lang="en-US" sz="1800" dirty="0">
                <a:solidFill>
                  <a:srgbClr val="FF3200"/>
                </a:solidFill>
                <a:latin typeface="Times New Roman"/>
                <a:cs typeface="Times New Roman"/>
              </a:rPr>
              <a:t>m</a:t>
            </a:r>
            <a:r>
              <a:rPr lang="en-US" sz="1800" baseline="25641" dirty="0">
                <a:solidFill>
                  <a:srgbClr val="FF3200"/>
                </a:solidFill>
                <a:latin typeface="Times New Roman"/>
                <a:cs typeface="Times New Roman"/>
              </a:rPr>
              <a:t>2</a:t>
            </a:r>
            <a:r>
              <a:rPr lang="en-US" sz="1800" spc="277" baseline="25641" dirty="0">
                <a:solidFill>
                  <a:srgbClr val="FF3200"/>
                </a:solidFill>
                <a:latin typeface="Times New Roman"/>
                <a:cs typeface="Times New Roman"/>
              </a:rPr>
              <a:t> </a:t>
            </a:r>
            <a:r>
              <a:rPr lang="en-US" sz="1800" spc="-10" dirty="0">
                <a:solidFill>
                  <a:srgbClr val="FF3200"/>
                </a:solidFill>
                <a:latin typeface="Times New Roman"/>
                <a:cs typeface="Times New Roman"/>
              </a:rPr>
              <a:t>(Fermilab)</a:t>
            </a:r>
            <a:endParaRPr lang="en-US" sz="1800" dirty="0">
              <a:latin typeface="Times New Roman"/>
              <a:cs typeface="Times New Roman"/>
            </a:endParaRPr>
          </a:p>
          <a:p>
            <a:pPr marL="38100">
              <a:lnSpc>
                <a:spcPct val="100000"/>
              </a:lnSpc>
              <a:spcBef>
                <a:spcPts val="1200"/>
              </a:spcBef>
            </a:pPr>
            <a:r>
              <a:rPr lang="en-US" sz="1800" b="1" u="heavy" dirty="0">
                <a:solidFill>
                  <a:srgbClr val="FF0000"/>
                </a:solidFill>
                <a:uFill>
                  <a:solidFill>
                    <a:srgbClr val="FF0000"/>
                  </a:solidFill>
                </a:uFill>
                <a:latin typeface="Times New Roman"/>
                <a:cs typeface="Times New Roman"/>
              </a:rPr>
              <a:t>1992:</a:t>
            </a:r>
            <a:r>
              <a:rPr lang="en-US" sz="1800" b="1" u="heavy" spc="-80" dirty="0">
                <a:solidFill>
                  <a:srgbClr val="323299"/>
                </a:solidFill>
                <a:uFill>
                  <a:solidFill>
                    <a:srgbClr val="323298"/>
                  </a:solidFill>
                </a:uFill>
                <a:latin typeface="Times New Roman"/>
                <a:cs typeface="Times New Roman"/>
              </a:rPr>
              <a:t> </a:t>
            </a:r>
            <a:r>
              <a:rPr lang="en-US" sz="1800" b="1" u="heavy" dirty="0">
                <a:solidFill>
                  <a:srgbClr val="323299"/>
                </a:solidFill>
                <a:uFill>
                  <a:solidFill>
                    <a:srgbClr val="323298"/>
                  </a:solidFill>
                </a:uFill>
                <a:latin typeface="Times New Roman"/>
                <a:cs typeface="Times New Roman"/>
              </a:rPr>
              <a:t>development</a:t>
            </a:r>
            <a:r>
              <a:rPr lang="en-US" sz="1800" b="1" u="heavy" spc="-50" dirty="0">
                <a:solidFill>
                  <a:srgbClr val="323299"/>
                </a:solidFill>
                <a:uFill>
                  <a:solidFill>
                    <a:srgbClr val="323298"/>
                  </a:solidFill>
                </a:uFill>
                <a:latin typeface="Times New Roman"/>
                <a:cs typeface="Times New Roman"/>
              </a:rPr>
              <a:t> </a:t>
            </a:r>
            <a:r>
              <a:rPr lang="en-US" sz="1800" b="1" u="heavy" dirty="0">
                <a:solidFill>
                  <a:srgbClr val="323299"/>
                </a:solidFill>
                <a:uFill>
                  <a:solidFill>
                    <a:srgbClr val="323298"/>
                  </a:solidFill>
                </a:uFill>
                <a:latin typeface="Times New Roman"/>
                <a:cs typeface="Times New Roman"/>
              </a:rPr>
              <a:t>of</a:t>
            </a:r>
            <a:r>
              <a:rPr lang="en-US" sz="1800" b="1" u="heavy" spc="-30" dirty="0">
                <a:solidFill>
                  <a:srgbClr val="323299"/>
                </a:solidFill>
                <a:uFill>
                  <a:solidFill>
                    <a:srgbClr val="323298"/>
                  </a:solidFill>
                </a:uFill>
                <a:latin typeface="Times New Roman"/>
                <a:cs typeface="Times New Roman"/>
              </a:rPr>
              <a:t> </a:t>
            </a:r>
            <a:r>
              <a:rPr lang="en-US" sz="1800" b="1" u="heavy" dirty="0">
                <a:solidFill>
                  <a:srgbClr val="323299"/>
                </a:solidFill>
                <a:uFill>
                  <a:solidFill>
                    <a:srgbClr val="323298"/>
                  </a:solidFill>
                </a:uFill>
                <a:latin typeface="Times New Roman"/>
                <a:cs typeface="Times New Roman"/>
              </a:rPr>
              <a:t>RPC detector</a:t>
            </a:r>
            <a:r>
              <a:rPr lang="en-US" sz="1800" b="1" u="heavy" spc="-80" dirty="0">
                <a:solidFill>
                  <a:srgbClr val="323299"/>
                </a:solidFill>
                <a:uFill>
                  <a:solidFill>
                    <a:srgbClr val="323298"/>
                  </a:solidFill>
                </a:uFill>
                <a:latin typeface="Times New Roman"/>
                <a:cs typeface="Times New Roman"/>
              </a:rPr>
              <a:t> </a:t>
            </a:r>
            <a:r>
              <a:rPr lang="en-US" sz="1800" b="1" u="heavy" dirty="0">
                <a:solidFill>
                  <a:srgbClr val="323299"/>
                </a:solidFill>
                <a:uFill>
                  <a:solidFill>
                    <a:srgbClr val="323298"/>
                  </a:solidFill>
                </a:uFill>
                <a:latin typeface="Times New Roman"/>
                <a:cs typeface="Times New Roman"/>
              </a:rPr>
              <a:t>suitable</a:t>
            </a:r>
            <a:r>
              <a:rPr lang="en-US" sz="1800" b="1" u="heavy" spc="-45" dirty="0">
                <a:solidFill>
                  <a:srgbClr val="323299"/>
                </a:solidFill>
                <a:uFill>
                  <a:solidFill>
                    <a:srgbClr val="323298"/>
                  </a:solidFill>
                </a:uFill>
                <a:latin typeface="Times New Roman"/>
                <a:cs typeface="Times New Roman"/>
              </a:rPr>
              <a:t> </a:t>
            </a:r>
            <a:r>
              <a:rPr lang="en-US" sz="1800" b="1" u="heavy" dirty="0">
                <a:solidFill>
                  <a:srgbClr val="323299"/>
                </a:solidFill>
                <a:uFill>
                  <a:solidFill>
                    <a:srgbClr val="323298"/>
                  </a:solidFill>
                </a:uFill>
                <a:latin typeface="Times New Roman"/>
                <a:cs typeface="Times New Roman"/>
              </a:rPr>
              <a:t>to</a:t>
            </a:r>
            <a:r>
              <a:rPr lang="en-US" sz="1800" b="1" u="heavy" spc="-25" dirty="0">
                <a:solidFill>
                  <a:srgbClr val="323299"/>
                </a:solidFill>
                <a:uFill>
                  <a:solidFill>
                    <a:srgbClr val="323298"/>
                  </a:solidFill>
                </a:uFill>
                <a:latin typeface="Times New Roman"/>
                <a:cs typeface="Times New Roman"/>
              </a:rPr>
              <a:t> </a:t>
            </a:r>
            <a:r>
              <a:rPr lang="en-US" sz="1800" b="1" u="heavy" dirty="0">
                <a:solidFill>
                  <a:srgbClr val="323299"/>
                </a:solidFill>
                <a:uFill>
                  <a:solidFill>
                    <a:srgbClr val="323298"/>
                  </a:solidFill>
                </a:uFill>
                <a:latin typeface="Times New Roman"/>
                <a:cs typeface="Times New Roman"/>
              </a:rPr>
              <a:t>work</a:t>
            </a:r>
            <a:r>
              <a:rPr lang="en-US" sz="1800" b="1" u="heavy" spc="-15" dirty="0">
                <a:solidFill>
                  <a:srgbClr val="323299"/>
                </a:solidFill>
                <a:uFill>
                  <a:solidFill>
                    <a:srgbClr val="323298"/>
                  </a:solidFill>
                </a:uFill>
                <a:latin typeface="Times New Roman"/>
                <a:cs typeface="Times New Roman"/>
              </a:rPr>
              <a:t> </a:t>
            </a:r>
            <a:r>
              <a:rPr lang="en-US" sz="1800" b="1" u="heavy" dirty="0">
                <a:solidFill>
                  <a:srgbClr val="323299"/>
                </a:solidFill>
                <a:uFill>
                  <a:solidFill>
                    <a:srgbClr val="323298"/>
                  </a:solidFill>
                </a:uFill>
                <a:latin typeface="Times New Roman"/>
                <a:cs typeface="Times New Roman"/>
              </a:rPr>
              <a:t>with</a:t>
            </a:r>
            <a:r>
              <a:rPr lang="en-US" sz="1800" b="1" u="heavy" spc="-5" dirty="0">
                <a:solidFill>
                  <a:srgbClr val="323299"/>
                </a:solidFill>
                <a:uFill>
                  <a:solidFill>
                    <a:srgbClr val="323298"/>
                  </a:solidFill>
                </a:uFill>
                <a:latin typeface="Times New Roman"/>
                <a:cs typeface="Times New Roman"/>
              </a:rPr>
              <a:t> </a:t>
            </a:r>
            <a:r>
              <a:rPr lang="en-US" sz="1800" b="1" u="heavy" dirty="0">
                <a:solidFill>
                  <a:srgbClr val="323299"/>
                </a:solidFill>
                <a:uFill>
                  <a:solidFill>
                    <a:srgbClr val="323298"/>
                  </a:solidFill>
                </a:uFill>
                <a:latin typeface="Times New Roman"/>
                <a:cs typeface="Times New Roman"/>
              </a:rPr>
              <a:t>high</a:t>
            </a:r>
            <a:r>
              <a:rPr lang="en-US" sz="1800" b="1" u="heavy" spc="-30" dirty="0">
                <a:solidFill>
                  <a:srgbClr val="323299"/>
                </a:solidFill>
                <a:uFill>
                  <a:solidFill>
                    <a:srgbClr val="323298"/>
                  </a:solidFill>
                </a:uFill>
                <a:latin typeface="Times New Roman"/>
                <a:cs typeface="Times New Roman"/>
              </a:rPr>
              <a:t> </a:t>
            </a:r>
            <a:r>
              <a:rPr lang="en-US" sz="1800" b="1" u="heavy" dirty="0">
                <a:solidFill>
                  <a:srgbClr val="323299"/>
                </a:solidFill>
                <a:uFill>
                  <a:solidFill>
                    <a:srgbClr val="323298"/>
                  </a:solidFill>
                </a:uFill>
                <a:latin typeface="Times New Roman"/>
                <a:cs typeface="Times New Roman"/>
              </a:rPr>
              <a:t>particle</a:t>
            </a:r>
            <a:r>
              <a:rPr lang="en-US" sz="1800" b="1" u="heavy" spc="-45" dirty="0">
                <a:solidFill>
                  <a:srgbClr val="323299"/>
                </a:solidFill>
                <a:uFill>
                  <a:solidFill>
                    <a:srgbClr val="323298"/>
                  </a:solidFill>
                </a:uFill>
                <a:latin typeface="Times New Roman"/>
                <a:cs typeface="Times New Roman"/>
              </a:rPr>
              <a:t> </a:t>
            </a:r>
            <a:r>
              <a:rPr lang="en-US" sz="1800" b="1" u="heavy" spc="-20" dirty="0">
                <a:solidFill>
                  <a:srgbClr val="323299"/>
                </a:solidFill>
                <a:uFill>
                  <a:solidFill>
                    <a:srgbClr val="323298"/>
                  </a:solidFill>
                </a:uFill>
                <a:latin typeface="Times New Roman"/>
                <a:cs typeface="Times New Roman"/>
              </a:rPr>
              <a:t>rate</a:t>
            </a:r>
            <a:endParaRPr lang="en-US" sz="1800" dirty="0">
              <a:latin typeface="Times New Roman"/>
              <a:cs typeface="Times New Roman"/>
            </a:endParaRPr>
          </a:p>
          <a:p>
            <a:pPr marL="39370">
              <a:lnSpc>
                <a:spcPct val="100000"/>
              </a:lnSpc>
              <a:tabLst>
                <a:tab pos="671830" algn="l"/>
              </a:tabLst>
            </a:pPr>
            <a:r>
              <a:rPr lang="en-US" sz="1800" b="1" u="heavy" dirty="0">
                <a:solidFill>
                  <a:srgbClr val="323299"/>
                </a:solidFill>
                <a:uFill>
                  <a:solidFill>
                    <a:srgbClr val="323298"/>
                  </a:solidFill>
                </a:uFill>
                <a:latin typeface="Times New Roman"/>
                <a:cs typeface="Times New Roman"/>
              </a:rPr>
              <a:t>	</a:t>
            </a:r>
            <a:r>
              <a:rPr lang="en-US" sz="1800" u="heavy" dirty="0">
                <a:solidFill>
                  <a:srgbClr val="323299"/>
                </a:solidFill>
                <a:uFill>
                  <a:solidFill>
                    <a:srgbClr val="323298"/>
                  </a:solidFill>
                </a:uFill>
                <a:latin typeface="Wingdings"/>
                <a:cs typeface="Wingdings"/>
              </a:rPr>
              <a:t></a:t>
            </a:r>
            <a:r>
              <a:rPr lang="en-US" sz="1800" u="heavy" spc="-10" dirty="0">
                <a:solidFill>
                  <a:srgbClr val="323299"/>
                </a:solidFill>
                <a:uFill>
                  <a:solidFill>
                    <a:srgbClr val="323298"/>
                  </a:solidFill>
                </a:uFill>
                <a:latin typeface="Times New Roman"/>
                <a:cs typeface="Times New Roman"/>
              </a:rPr>
              <a:t> </a:t>
            </a:r>
            <a:r>
              <a:rPr lang="en-US" sz="1800" b="1" u="heavy" dirty="0">
                <a:solidFill>
                  <a:srgbClr val="323299"/>
                </a:solidFill>
                <a:uFill>
                  <a:solidFill>
                    <a:srgbClr val="323298"/>
                  </a:solidFill>
                </a:uFill>
                <a:latin typeface="Times New Roman"/>
                <a:cs typeface="Times New Roman"/>
              </a:rPr>
              <a:t>towards</a:t>
            </a:r>
            <a:r>
              <a:rPr lang="en-US" sz="1800" b="1" u="heavy" spc="-25" dirty="0">
                <a:solidFill>
                  <a:srgbClr val="323299"/>
                </a:solidFill>
                <a:uFill>
                  <a:solidFill>
                    <a:srgbClr val="323298"/>
                  </a:solidFill>
                </a:uFill>
                <a:latin typeface="Times New Roman"/>
                <a:cs typeface="Times New Roman"/>
              </a:rPr>
              <a:t> </a:t>
            </a:r>
            <a:r>
              <a:rPr lang="en-US" sz="1800" b="1" u="heavy" dirty="0">
                <a:solidFill>
                  <a:srgbClr val="323299"/>
                </a:solidFill>
                <a:uFill>
                  <a:solidFill>
                    <a:srgbClr val="323298"/>
                  </a:solidFill>
                </a:uFill>
                <a:latin typeface="Times New Roman"/>
                <a:cs typeface="Times New Roman"/>
              </a:rPr>
              <a:t>application</a:t>
            </a:r>
            <a:r>
              <a:rPr lang="en-US" sz="1800" b="1" u="heavy" spc="-60" dirty="0">
                <a:solidFill>
                  <a:srgbClr val="323299"/>
                </a:solidFill>
                <a:uFill>
                  <a:solidFill>
                    <a:srgbClr val="323298"/>
                  </a:solidFill>
                </a:uFill>
                <a:latin typeface="Times New Roman"/>
                <a:cs typeface="Times New Roman"/>
              </a:rPr>
              <a:t> </a:t>
            </a:r>
            <a:r>
              <a:rPr lang="en-US" sz="1800" b="1" u="heavy" dirty="0">
                <a:solidFill>
                  <a:srgbClr val="323299"/>
                </a:solidFill>
                <a:uFill>
                  <a:solidFill>
                    <a:srgbClr val="323298"/>
                  </a:solidFill>
                </a:uFill>
                <a:latin typeface="Times New Roman"/>
                <a:cs typeface="Times New Roman"/>
              </a:rPr>
              <a:t>at</a:t>
            </a:r>
            <a:r>
              <a:rPr lang="en-US" sz="1800" b="1" u="heavy" spc="-25" dirty="0">
                <a:solidFill>
                  <a:srgbClr val="323299"/>
                </a:solidFill>
                <a:uFill>
                  <a:solidFill>
                    <a:srgbClr val="323298"/>
                  </a:solidFill>
                </a:uFill>
                <a:latin typeface="Times New Roman"/>
                <a:cs typeface="Times New Roman"/>
              </a:rPr>
              <a:t> LHC</a:t>
            </a:r>
            <a:endParaRPr lang="en-US" sz="1800" dirty="0">
              <a:latin typeface="Times New Roman"/>
              <a:cs typeface="Times New Roman"/>
            </a:endParaRPr>
          </a:p>
          <a:p>
            <a:pPr marL="38100">
              <a:lnSpc>
                <a:spcPct val="100000"/>
              </a:lnSpc>
              <a:spcBef>
                <a:spcPts val="1200"/>
              </a:spcBef>
            </a:pPr>
            <a:r>
              <a:rPr lang="en-US" sz="1800" dirty="0">
                <a:latin typeface="Times New Roman"/>
                <a:cs typeface="Times New Roman"/>
              </a:rPr>
              <a:t>1994-1996:</a:t>
            </a:r>
            <a:r>
              <a:rPr lang="en-US" sz="1800" spc="-60" dirty="0">
                <a:latin typeface="Times New Roman"/>
                <a:cs typeface="Times New Roman"/>
              </a:rPr>
              <a:t> </a:t>
            </a:r>
            <a:r>
              <a:rPr lang="en-US" sz="1800" dirty="0">
                <a:latin typeface="Times New Roman"/>
                <a:cs typeface="Times New Roman"/>
              </a:rPr>
              <a:t>L3 –</a:t>
            </a:r>
            <a:r>
              <a:rPr lang="en-US" sz="1800" spc="5" dirty="0">
                <a:latin typeface="Times New Roman"/>
                <a:cs typeface="Times New Roman"/>
              </a:rPr>
              <a:t> </a:t>
            </a:r>
            <a:r>
              <a:rPr lang="en-US" sz="1800" dirty="0">
                <a:latin typeface="Times New Roman"/>
                <a:cs typeface="Times New Roman"/>
              </a:rPr>
              <a:t>300</a:t>
            </a:r>
            <a:r>
              <a:rPr lang="en-US" sz="1800" spc="-10" dirty="0">
                <a:latin typeface="Times New Roman"/>
                <a:cs typeface="Times New Roman"/>
              </a:rPr>
              <a:t> </a:t>
            </a:r>
            <a:r>
              <a:rPr lang="en-US" sz="1800" dirty="0">
                <a:latin typeface="Times New Roman"/>
                <a:cs typeface="Times New Roman"/>
              </a:rPr>
              <a:t>m</a:t>
            </a:r>
            <a:r>
              <a:rPr lang="en-US" sz="1800" baseline="25641" dirty="0">
                <a:latin typeface="Times New Roman"/>
                <a:cs typeface="Times New Roman"/>
              </a:rPr>
              <a:t>2</a:t>
            </a:r>
            <a:r>
              <a:rPr lang="en-US" sz="1800" spc="292" baseline="25641" dirty="0">
                <a:latin typeface="Times New Roman"/>
                <a:cs typeface="Times New Roman"/>
              </a:rPr>
              <a:t> </a:t>
            </a:r>
            <a:r>
              <a:rPr lang="en-US" sz="1800" spc="-20" dirty="0">
                <a:latin typeface="Times New Roman"/>
                <a:cs typeface="Times New Roman"/>
              </a:rPr>
              <a:t>(CERN-LEP)</a:t>
            </a:r>
            <a:endParaRPr lang="en-US" sz="1800" dirty="0">
              <a:latin typeface="Times New Roman"/>
              <a:cs typeface="Times New Roman"/>
            </a:endParaRPr>
          </a:p>
          <a:p>
            <a:pPr marL="38100">
              <a:lnSpc>
                <a:spcPct val="100000"/>
              </a:lnSpc>
            </a:pPr>
            <a:r>
              <a:rPr lang="en-US" sz="1800" dirty="0">
                <a:latin typeface="Times New Roman"/>
                <a:cs typeface="Times New Roman"/>
              </a:rPr>
              <a:t>1996-2002:</a:t>
            </a:r>
            <a:r>
              <a:rPr lang="en-US" sz="1800" spc="-75" dirty="0">
                <a:latin typeface="Times New Roman"/>
                <a:cs typeface="Times New Roman"/>
              </a:rPr>
              <a:t> </a:t>
            </a:r>
            <a:r>
              <a:rPr lang="en-US" sz="1800" dirty="0" err="1">
                <a:latin typeface="Times New Roman"/>
                <a:cs typeface="Times New Roman"/>
              </a:rPr>
              <a:t>BaBar</a:t>
            </a:r>
            <a:r>
              <a:rPr lang="en-US" sz="1800" spc="-5" dirty="0">
                <a:latin typeface="Times New Roman"/>
                <a:cs typeface="Times New Roman"/>
              </a:rPr>
              <a:t> </a:t>
            </a:r>
            <a:r>
              <a:rPr lang="en-US" sz="1800" dirty="0">
                <a:latin typeface="Times New Roman"/>
                <a:cs typeface="Times New Roman"/>
              </a:rPr>
              <a:t>–</a:t>
            </a:r>
            <a:r>
              <a:rPr lang="en-US" sz="1800" spc="-15" dirty="0">
                <a:latin typeface="Times New Roman"/>
                <a:cs typeface="Times New Roman"/>
              </a:rPr>
              <a:t> </a:t>
            </a:r>
            <a:r>
              <a:rPr lang="en-US" sz="1800" dirty="0">
                <a:latin typeface="Times New Roman"/>
                <a:cs typeface="Times New Roman"/>
              </a:rPr>
              <a:t>2000</a:t>
            </a:r>
            <a:r>
              <a:rPr lang="en-US" sz="1800" spc="-35" dirty="0">
                <a:latin typeface="Times New Roman"/>
                <a:cs typeface="Times New Roman"/>
              </a:rPr>
              <a:t> </a:t>
            </a:r>
            <a:r>
              <a:rPr lang="en-US" sz="1800" dirty="0">
                <a:latin typeface="Times New Roman"/>
                <a:cs typeface="Times New Roman"/>
              </a:rPr>
              <a:t>m</a:t>
            </a:r>
            <a:r>
              <a:rPr lang="en-US" sz="1800" baseline="25641" dirty="0">
                <a:latin typeface="Times New Roman"/>
                <a:cs typeface="Times New Roman"/>
              </a:rPr>
              <a:t>2</a:t>
            </a:r>
            <a:r>
              <a:rPr lang="en-US" sz="1800" spc="262" baseline="25641" dirty="0">
                <a:latin typeface="Times New Roman"/>
                <a:cs typeface="Times New Roman"/>
              </a:rPr>
              <a:t> </a:t>
            </a:r>
            <a:r>
              <a:rPr lang="en-US" sz="1800" spc="-10" dirty="0">
                <a:latin typeface="Times New Roman"/>
                <a:cs typeface="Times New Roman"/>
              </a:rPr>
              <a:t>(SLAC)</a:t>
            </a:r>
            <a:endParaRPr lang="en-US" dirty="0"/>
          </a:p>
        </p:txBody>
      </p:sp>
      <p:pic>
        <p:nvPicPr>
          <p:cNvPr id="28" name="Immagine 18" descr="Immagine che contiene cielo, nuvola, aria aperta, terreno&#10;&#10;Il contenuto generato dall'IA potrebbe non essere corretto.">
            <a:extLst>
              <a:ext uri="{FF2B5EF4-FFF2-40B4-BE49-F238E27FC236}">
                <a16:creationId xmlns:a16="http://schemas.microsoft.com/office/drawing/2014/main" id="{470CAE73-A912-A568-4947-BE20AD0057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991322"/>
            <a:ext cx="4024173" cy="2169280"/>
          </a:xfrm>
          <a:prstGeom prst="rect">
            <a:avLst/>
          </a:prstGeom>
        </p:spPr>
      </p:pic>
    </p:spTree>
    <p:extLst>
      <p:ext uri="{BB962C8B-B14F-4D97-AF65-F5344CB8AC3E}">
        <p14:creationId xmlns:p14="http://schemas.microsoft.com/office/powerpoint/2010/main" val="3251009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CF897-8D6B-3A5E-EBBB-24D660BB0647}"/>
              </a:ext>
            </a:extLst>
          </p:cNvPr>
          <p:cNvSpPr>
            <a:spLocks noGrp="1"/>
          </p:cNvSpPr>
          <p:nvPr>
            <p:ph type="title"/>
          </p:nvPr>
        </p:nvSpPr>
        <p:spPr>
          <a:xfrm>
            <a:off x="395427" y="203149"/>
            <a:ext cx="6614973" cy="1107996"/>
          </a:xfrm>
        </p:spPr>
        <p:txBody>
          <a:bodyPr/>
          <a:lstStyle/>
          <a:p>
            <a:r>
              <a:rPr lang="en-US" dirty="0"/>
              <a:t>RPC in HEP and not only</a:t>
            </a:r>
          </a:p>
        </p:txBody>
      </p:sp>
      <p:sp>
        <p:nvSpPr>
          <p:cNvPr id="4" name="Footer Placeholder 3">
            <a:extLst>
              <a:ext uri="{FF2B5EF4-FFF2-40B4-BE49-F238E27FC236}">
                <a16:creationId xmlns:a16="http://schemas.microsoft.com/office/drawing/2014/main" id="{0EB83069-F087-EC12-174D-CA996518C1EE}"/>
              </a:ext>
            </a:extLst>
          </p:cNvPr>
          <p:cNvSpPr>
            <a:spLocks noGrp="1"/>
          </p:cNvSpPr>
          <p:nvPr>
            <p:ph type="ftr" sz="quarter" idx="5"/>
          </p:nvPr>
        </p:nvSpPr>
        <p:spPr>
          <a:xfrm>
            <a:off x="3043555" y="6352054"/>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B553BBD-CD41-8E6E-1D17-2521042F0DB0}"/>
              </a:ext>
            </a:extLst>
          </p:cNvPr>
          <p:cNvSpPr>
            <a:spLocks noGrp="1"/>
          </p:cNvSpPr>
          <p:nvPr>
            <p:ph type="sldNum" sz="quarter" idx="7"/>
          </p:nvPr>
        </p:nvSpPr>
        <p:spPr/>
        <p:txBody>
          <a:bodyPr/>
          <a:lstStyle/>
          <a:p>
            <a:pPr marL="38100">
              <a:lnSpc>
                <a:spcPct val="100000"/>
              </a:lnSpc>
            </a:pPr>
            <a:fld id="{81D60167-4931-47E6-BA6A-407CBD079E47}" type="slidenum">
              <a:rPr lang="en-US" spc="-5" smtClean="0"/>
              <a:t>37</a:t>
            </a:fld>
            <a:endParaRPr lang="en-US" spc="-5" dirty="0"/>
          </a:p>
        </p:txBody>
      </p:sp>
      <p:pic>
        <p:nvPicPr>
          <p:cNvPr id="6" name="Picture 5">
            <a:extLst>
              <a:ext uri="{FF2B5EF4-FFF2-40B4-BE49-F238E27FC236}">
                <a16:creationId xmlns:a16="http://schemas.microsoft.com/office/drawing/2014/main" id="{0F356E9A-ADD4-7A7E-7E77-FECF93DF9F56}"/>
              </a:ext>
            </a:extLst>
          </p:cNvPr>
          <p:cNvPicPr/>
          <p:nvPr/>
        </p:nvPicPr>
        <p:blipFill>
          <a:blip r:embed="rId2"/>
          <a:stretch/>
        </p:blipFill>
        <p:spPr>
          <a:xfrm>
            <a:off x="512277" y="2768912"/>
            <a:ext cx="2140560" cy="2715840"/>
          </a:xfrm>
          <a:prstGeom prst="rect">
            <a:avLst/>
          </a:prstGeom>
          <a:ln>
            <a:noFill/>
          </a:ln>
        </p:spPr>
      </p:pic>
      <p:sp>
        <p:nvSpPr>
          <p:cNvPr id="7" name="TextShape 2">
            <a:extLst>
              <a:ext uri="{FF2B5EF4-FFF2-40B4-BE49-F238E27FC236}">
                <a16:creationId xmlns:a16="http://schemas.microsoft.com/office/drawing/2014/main" id="{3E20AD4D-BAAD-81D7-98D8-4A436FBC81F6}"/>
              </a:ext>
            </a:extLst>
          </p:cNvPr>
          <p:cNvSpPr txBox="1"/>
          <p:nvPr/>
        </p:nvSpPr>
        <p:spPr>
          <a:xfrm>
            <a:off x="473628" y="5474411"/>
            <a:ext cx="2376000" cy="375480"/>
          </a:xfrm>
          <a:prstGeom prst="rect">
            <a:avLst/>
          </a:prstGeom>
          <a:noFill/>
          <a:ln>
            <a:noFill/>
          </a:ln>
        </p:spPr>
        <p:txBody>
          <a:bodyPr lIns="90000" tIns="45000" rIns="90000" bIns="45000">
            <a:noAutofit/>
          </a:bodyPr>
          <a:lstStyle/>
          <a:p>
            <a:r>
              <a:rPr lang="en-US" sz="1200" b="0" strike="noStrike" spc="-1" dirty="0">
                <a:latin typeface="Arial"/>
                <a:hlinkClick r:id="rId3"/>
              </a:rPr>
              <a:t>FOPI@GSI</a:t>
            </a:r>
            <a:r>
              <a:rPr lang="en-US" sz="1200" b="0" strike="noStrike" spc="-1" dirty="0">
                <a:latin typeface="Arial"/>
              </a:rPr>
              <a:t> </a:t>
            </a:r>
          </a:p>
          <a:p>
            <a:r>
              <a:rPr lang="en-US" sz="800" b="0" strike="noStrike" spc="-1" dirty="0">
                <a:solidFill>
                  <a:srgbClr val="FF8000"/>
                </a:solidFill>
                <a:latin typeface="Arial"/>
              </a:rPr>
              <a:t>10.1016/j.nima.2004.07.002</a:t>
            </a:r>
            <a:endParaRPr lang="en-US" sz="800" b="0" strike="noStrike" spc="-1" dirty="0">
              <a:latin typeface="Arial"/>
            </a:endParaRPr>
          </a:p>
        </p:txBody>
      </p:sp>
      <p:pic>
        <p:nvPicPr>
          <p:cNvPr id="8" name="Picture 7">
            <a:extLst>
              <a:ext uri="{FF2B5EF4-FFF2-40B4-BE49-F238E27FC236}">
                <a16:creationId xmlns:a16="http://schemas.microsoft.com/office/drawing/2014/main" id="{9352A90C-88A9-86D6-1265-31D8EACA53FC}"/>
              </a:ext>
            </a:extLst>
          </p:cNvPr>
          <p:cNvPicPr/>
          <p:nvPr/>
        </p:nvPicPr>
        <p:blipFill rotWithShape="1">
          <a:blip r:embed="rId4"/>
          <a:srcRect l="-1" t="3908" r="66279" b="12349"/>
          <a:stretch/>
        </p:blipFill>
        <p:spPr>
          <a:xfrm>
            <a:off x="3133903" y="4146625"/>
            <a:ext cx="1072450" cy="1447060"/>
          </a:xfrm>
          <a:prstGeom prst="rect">
            <a:avLst/>
          </a:prstGeom>
          <a:ln>
            <a:noFill/>
          </a:ln>
        </p:spPr>
      </p:pic>
      <p:pic>
        <p:nvPicPr>
          <p:cNvPr id="9" name="Picture 3">
            <a:extLst>
              <a:ext uri="{FF2B5EF4-FFF2-40B4-BE49-F238E27FC236}">
                <a16:creationId xmlns:a16="http://schemas.microsoft.com/office/drawing/2014/main" id="{6D176AEB-958B-8C77-F37E-1B19D09D2A9E}"/>
              </a:ext>
            </a:extLst>
          </p:cNvPr>
          <p:cNvPicPr/>
          <p:nvPr/>
        </p:nvPicPr>
        <p:blipFill>
          <a:blip r:embed="rId5"/>
          <a:stretch/>
        </p:blipFill>
        <p:spPr>
          <a:xfrm>
            <a:off x="548672" y="1201832"/>
            <a:ext cx="1595160" cy="1191600"/>
          </a:xfrm>
          <a:prstGeom prst="rect">
            <a:avLst/>
          </a:prstGeom>
          <a:ln>
            <a:noFill/>
          </a:ln>
        </p:spPr>
      </p:pic>
      <p:pic>
        <p:nvPicPr>
          <p:cNvPr id="10" name="Picture 9">
            <a:extLst>
              <a:ext uri="{FF2B5EF4-FFF2-40B4-BE49-F238E27FC236}">
                <a16:creationId xmlns:a16="http://schemas.microsoft.com/office/drawing/2014/main" id="{9233889A-62F2-068A-AFAF-461337CABF00}"/>
              </a:ext>
            </a:extLst>
          </p:cNvPr>
          <p:cNvPicPr/>
          <p:nvPr/>
        </p:nvPicPr>
        <p:blipFill>
          <a:blip r:embed="rId6"/>
          <a:stretch/>
        </p:blipFill>
        <p:spPr>
          <a:xfrm>
            <a:off x="2652837" y="1191694"/>
            <a:ext cx="2215080" cy="1476000"/>
          </a:xfrm>
          <a:prstGeom prst="rect">
            <a:avLst/>
          </a:prstGeom>
          <a:ln>
            <a:noFill/>
          </a:ln>
        </p:spPr>
      </p:pic>
      <p:pic>
        <p:nvPicPr>
          <p:cNvPr id="11" name="Picture 10">
            <a:extLst>
              <a:ext uri="{FF2B5EF4-FFF2-40B4-BE49-F238E27FC236}">
                <a16:creationId xmlns:a16="http://schemas.microsoft.com/office/drawing/2014/main" id="{9661F985-BA62-31EC-7791-421785368857}"/>
              </a:ext>
            </a:extLst>
          </p:cNvPr>
          <p:cNvPicPr/>
          <p:nvPr/>
        </p:nvPicPr>
        <p:blipFill>
          <a:blip r:embed="rId7"/>
          <a:stretch/>
        </p:blipFill>
        <p:spPr>
          <a:xfrm>
            <a:off x="4703932" y="4443670"/>
            <a:ext cx="1974600" cy="1314360"/>
          </a:xfrm>
          <a:prstGeom prst="rect">
            <a:avLst/>
          </a:prstGeom>
          <a:ln>
            <a:noFill/>
          </a:ln>
        </p:spPr>
      </p:pic>
      <p:sp>
        <p:nvSpPr>
          <p:cNvPr id="12" name="TextShape 4">
            <a:extLst>
              <a:ext uri="{FF2B5EF4-FFF2-40B4-BE49-F238E27FC236}">
                <a16:creationId xmlns:a16="http://schemas.microsoft.com/office/drawing/2014/main" id="{CDDF8003-80E5-22CA-283C-616A26FA104F}"/>
              </a:ext>
            </a:extLst>
          </p:cNvPr>
          <p:cNvSpPr txBox="1"/>
          <p:nvPr/>
        </p:nvSpPr>
        <p:spPr>
          <a:xfrm>
            <a:off x="512672" y="2357792"/>
            <a:ext cx="2376000" cy="375480"/>
          </a:xfrm>
          <a:prstGeom prst="rect">
            <a:avLst/>
          </a:prstGeom>
          <a:noFill/>
          <a:ln>
            <a:noFill/>
          </a:ln>
        </p:spPr>
        <p:txBody>
          <a:bodyPr lIns="90000" tIns="45000" rIns="90000" bIns="45000">
            <a:noAutofit/>
          </a:bodyPr>
          <a:lstStyle/>
          <a:p>
            <a:r>
              <a:rPr lang="en-US" sz="1200" b="0" strike="noStrike" spc="-1">
                <a:latin typeface="Arial"/>
                <a:hlinkClick r:id="rId8"/>
              </a:rPr>
              <a:t>ALICE@CERN</a:t>
            </a:r>
            <a:endParaRPr lang="en-US" sz="1200" b="0" strike="noStrike" spc="-1">
              <a:latin typeface="Arial"/>
            </a:endParaRPr>
          </a:p>
          <a:p>
            <a:r>
              <a:rPr lang="en-US" sz="800" b="0" strike="noStrike" spc="-1">
                <a:solidFill>
                  <a:srgbClr val="FF8000"/>
                </a:solidFill>
                <a:latin typeface="Arial"/>
              </a:rPr>
              <a:t>10.1016/S0168-9002(01)01753-3</a:t>
            </a:r>
            <a:endParaRPr lang="en-US" sz="800" b="0" strike="noStrike" spc="-1">
              <a:latin typeface="Arial"/>
            </a:endParaRPr>
          </a:p>
        </p:txBody>
      </p:sp>
      <p:pic>
        <p:nvPicPr>
          <p:cNvPr id="13" name="Picture 2">
            <a:extLst>
              <a:ext uri="{FF2B5EF4-FFF2-40B4-BE49-F238E27FC236}">
                <a16:creationId xmlns:a16="http://schemas.microsoft.com/office/drawing/2014/main" id="{C3B0EC80-FC2B-F7FF-1CCD-F840D850A408}"/>
              </a:ext>
            </a:extLst>
          </p:cNvPr>
          <p:cNvPicPr/>
          <p:nvPr/>
        </p:nvPicPr>
        <p:blipFill>
          <a:blip r:embed="rId9"/>
          <a:srcRect r="12301"/>
          <a:stretch/>
        </p:blipFill>
        <p:spPr>
          <a:xfrm>
            <a:off x="4703932" y="2946166"/>
            <a:ext cx="1800000" cy="1424880"/>
          </a:xfrm>
          <a:prstGeom prst="rect">
            <a:avLst/>
          </a:prstGeom>
          <a:ln w="9360">
            <a:noFill/>
          </a:ln>
        </p:spPr>
      </p:pic>
      <p:pic>
        <p:nvPicPr>
          <p:cNvPr id="14" name="Picture 24">
            <a:extLst>
              <a:ext uri="{FF2B5EF4-FFF2-40B4-BE49-F238E27FC236}">
                <a16:creationId xmlns:a16="http://schemas.microsoft.com/office/drawing/2014/main" id="{883B0E2A-024A-A8C7-4CDA-A5D75FDA95F3}"/>
              </a:ext>
            </a:extLst>
          </p:cNvPr>
          <p:cNvPicPr/>
          <p:nvPr/>
        </p:nvPicPr>
        <p:blipFill>
          <a:blip r:embed="rId10">
            <a:lum bright="12000"/>
          </a:blip>
          <a:stretch/>
        </p:blipFill>
        <p:spPr>
          <a:xfrm>
            <a:off x="3149154" y="2968757"/>
            <a:ext cx="1108800" cy="720000"/>
          </a:xfrm>
          <a:prstGeom prst="rect">
            <a:avLst/>
          </a:prstGeom>
          <a:ln w="9360">
            <a:solidFill>
              <a:srgbClr val="000000"/>
            </a:solidFill>
            <a:miter/>
          </a:ln>
        </p:spPr>
      </p:pic>
      <p:sp>
        <p:nvSpPr>
          <p:cNvPr id="15" name="TextShape 5">
            <a:extLst>
              <a:ext uri="{FF2B5EF4-FFF2-40B4-BE49-F238E27FC236}">
                <a16:creationId xmlns:a16="http://schemas.microsoft.com/office/drawing/2014/main" id="{F3C89751-0389-6D75-8DC4-236846B9773C}"/>
              </a:ext>
            </a:extLst>
          </p:cNvPr>
          <p:cNvSpPr txBox="1"/>
          <p:nvPr/>
        </p:nvSpPr>
        <p:spPr>
          <a:xfrm>
            <a:off x="3073972" y="3711103"/>
            <a:ext cx="1510697" cy="375480"/>
          </a:xfrm>
          <a:prstGeom prst="rect">
            <a:avLst/>
          </a:prstGeom>
          <a:noFill/>
          <a:ln>
            <a:noFill/>
          </a:ln>
        </p:spPr>
        <p:txBody>
          <a:bodyPr lIns="90000" tIns="45000" rIns="90000" bIns="45000">
            <a:noAutofit/>
          </a:bodyPr>
          <a:lstStyle/>
          <a:p>
            <a:r>
              <a:rPr lang="en-US" sz="1200" b="0" strike="noStrike" spc="-1" dirty="0">
                <a:latin typeface="Arial"/>
                <a:hlinkClick r:id="rId11"/>
              </a:rPr>
              <a:t>HADES@GSI</a:t>
            </a:r>
            <a:endParaRPr lang="en-US" sz="1200" b="0" strike="noStrike" spc="-1" dirty="0">
              <a:latin typeface="Arial"/>
            </a:endParaRPr>
          </a:p>
          <a:p>
            <a:r>
              <a:rPr lang="en-US" sz="800" b="0" strike="noStrike" spc="-1" dirty="0">
                <a:solidFill>
                  <a:srgbClr val="FF8000"/>
                </a:solidFill>
                <a:latin typeface="Arial"/>
              </a:rPr>
              <a:t>10.1016/j.nima.2008.12.090</a:t>
            </a:r>
            <a:endParaRPr lang="en-US" sz="800" b="0" strike="noStrike" spc="-1" dirty="0">
              <a:latin typeface="Arial"/>
            </a:endParaRPr>
          </a:p>
        </p:txBody>
      </p:sp>
      <p:pic>
        <p:nvPicPr>
          <p:cNvPr id="16" name="Picture 15">
            <a:extLst>
              <a:ext uri="{FF2B5EF4-FFF2-40B4-BE49-F238E27FC236}">
                <a16:creationId xmlns:a16="http://schemas.microsoft.com/office/drawing/2014/main" id="{2BEB3B1C-4F7B-57C7-8692-E030D03EB603}"/>
              </a:ext>
            </a:extLst>
          </p:cNvPr>
          <p:cNvPicPr/>
          <p:nvPr/>
        </p:nvPicPr>
        <p:blipFill>
          <a:blip r:embed="rId12"/>
          <a:stretch/>
        </p:blipFill>
        <p:spPr>
          <a:xfrm>
            <a:off x="9199685" y="1117173"/>
            <a:ext cx="2369160" cy="2311920"/>
          </a:xfrm>
          <a:prstGeom prst="rect">
            <a:avLst/>
          </a:prstGeom>
          <a:ln>
            <a:noFill/>
          </a:ln>
        </p:spPr>
      </p:pic>
      <p:sp>
        <p:nvSpPr>
          <p:cNvPr id="17" name="TextShape 7">
            <a:extLst>
              <a:ext uri="{FF2B5EF4-FFF2-40B4-BE49-F238E27FC236}">
                <a16:creationId xmlns:a16="http://schemas.microsoft.com/office/drawing/2014/main" id="{81693E3F-FA56-6288-0478-05422A1D01FD}"/>
              </a:ext>
            </a:extLst>
          </p:cNvPr>
          <p:cNvSpPr txBox="1"/>
          <p:nvPr/>
        </p:nvSpPr>
        <p:spPr>
          <a:xfrm>
            <a:off x="9107483" y="3421328"/>
            <a:ext cx="2915572" cy="263277"/>
          </a:xfrm>
          <a:prstGeom prst="rect">
            <a:avLst/>
          </a:prstGeom>
          <a:noFill/>
          <a:ln>
            <a:noFill/>
          </a:ln>
        </p:spPr>
        <p:txBody>
          <a:bodyPr lIns="90000" tIns="45000" rIns="90000" bIns="45000">
            <a:noAutofit/>
          </a:bodyPr>
          <a:lstStyle/>
          <a:p>
            <a:r>
              <a:rPr lang="en-US" sz="1200" b="0" strike="noStrike" spc="-1" dirty="0">
                <a:latin typeface="Arial"/>
                <a:hlinkClick r:id="rId13"/>
              </a:rPr>
              <a:t>CBM@FAIR</a:t>
            </a:r>
            <a:r>
              <a:rPr lang="en-US" sz="1200" spc="-1" dirty="0">
                <a:latin typeface="Arial"/>
              </a:rPr>
              <a:t> </a:t>
            </a:r>
            <a:r>
              <a:rPr lang="en-US" sz="800" b="0" strike="noStrike" spc="-1" dirty="0">
                <a:solidFill>
                  <a:srgbClr val="FF8000"/>
                </a:solidFill>
                <a:latin typeface="Arial"/>
              </a:rPr>
              <a:t>10.1088/1748-0221/14/09/C09020</a:t>
            </a:r>
            <a:endParaRPr lang="en-US" sz="800" b="0" strike="noStrike" spc="-1" dirty="0">
              <a:latin typeface="Arial"/>
            </a:endParaRPr>
          </a:p>
          <a:p>
            <a:endParaRPr lang="en-US" sz="800" b="0" strike="noStrike" spc="-1" dirty="0">
              <a:latin typeface="Arial"/>
            </a:endParaRPr>
          </a:p>
        </p:txBody>
      </p:sp>
      <p:pic>
        <p:nvPicPr>
          <p:cNvPr id="18" name="Picture 17">
            <a:extLst>
              <a:ext uri="{FF2B5EF4-FFF2-40B4-BE49-F238E27FC236}">
                <a16:creationId xmlns:a16="http://schemas.microsoft.com/office/drawing/2014/main" id="{E9DC7A98-58E0-B9B0-3C19-38A7462D9EE3}"/>
              </a:ext>
            </a:extLst>
          </p:cNvPr>
          <p:cNvPicPr/>
          <p:nvPr/>
        </p:nvPicPr>
        <p:blipFill>
          <a:blip r:embed="rId14"/>
          <a:stretch/>
        </p:blipFill>
        <p:spPr>
          <a:xfrm>
            <a:off x="7727286" y="1126946"/>
            <a:ext cx="1311540" cy="2302054"/>
          </a:xfrm>
          <a:prstGeom prst="rect">
            <a:avLst/>
          </a:prstGeom>
          <a:ln>
            <a:noFill/>
          </a:ln>
        </p:spPr>
      </p:pic>
      <p:sp>
        <p:nvSpPr>
          <p:cNvPr id="19" name="TextShape 9">
            <a:extLst>
              <a:ext uri="{FF2B5EF4-FFF2-40B4-BE49-F238E27FC236}">
                <a16:creationId xmlns:a16="http://schemas.microsoft.com/office/drawing/2014/main" id="{9F11DD73-BE0F-B75B-ED65-A1ABB3D124B6}"/>
              </a:ext>
            </a:extLst>
          </p:cNvPr>
          <p:cNvSpPr txBox="1"/>
          <p:nvPr/>
        </p:nvSpPr>
        <p:spPr>
          <a:xfrm>
            <a:off x="7727286" y="3394937"/>
            <a:ext cx="1380197" cy="292036"/>
          </a:xfrm>
          <a:prstGeom prst="rect">
            <a:avLst/>
          </a:prstGeom>
          <a:noFill/>
          <a:ln>
            <a:noFill/>
          </a:ln>
        </p:spPr>
        <p:txBody>
          <a:bodyPr lIns="90000" tIns="45000" rIns="90000" bIns="45000">
            <a:noAutofit/>
          </a:bodyPr>
          <a:lstStyle/>
          <a:p>
            <a:r>
              <a:rPr lang="en-US" sz="1200" b="0" strike="noStrike" spc="-1" dirty="0">
                <a:latin typeface="Arial"/>
                <a:hlinkClick r:id="rId15"/>
              </a:rPr>
              <a:t>FD-HADES@GSI</a:t>
            </a:r>
            <a:endParaRPr lang="en-US" sz="1200" b="0" strike="noStrike" spc="-1" dirty="0">
              <a:latin typeface="Arial"/>
            </a:endParaRPr>
          </a:p>
        </p:txBody>
      </p:sp>
      <p:sp>
        <p:nvSpPr>
          <p:cNvPr id="20" name="Right Arrow 19">
            <a:extLst>
              <a:ext uri="{FF2B5EF4-FFF2-40B4-BE49-F238E27FC236}">
                <a16:creationId xmlns:a16="http://schemas.microsoft.com/office/drawing/2014/main" id="{F9858F38-184E-09AB-A5CE-8E380B29B64E}"/>
              </a:ext>
            </a:extLst>
          </p:cNvPr>
          <p:cNvSpPr/>
          <p:nvPr/>
        </p:nvSpPr>
        <p:spPr>
          <a:xfrm>
            <a:off x="2189268" y="1662279"/>
            <a:ext cx="420480" cy="2707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C5872B9E-8E5D-5061-494F-5760E9A318BE}"/>
              </a:ext>
            </a:extLst>
          </p:cNvPr>
          <p:cNvSpPr/>
          <p:nvPr/>
        </p:nvSpPr>
        <p:spPr>
          <a:xfrm>
            <a:off x="4283452" y="3242366"/>
            <a:ext cx="420480" cy="2707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033AE64D-17FA-FF5E-4986-B994C32ED292}"/>
              </a:ext>
            </a:extLst>
          </p:cNvPr>
          <p:cNvSpPr/>
          <p:nvPr/>
        </p:nvSpPr>
        <p:spPr>
          <a:xfrm>
            <a:off x="4268546" y="4870155"/>
            <a:ext cx="420480" cy="27070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 descr="The MPD experiment at the NICA project – MPD EXPERIMENT">
            <a:extLst>
              <a:ext uri="{FF2B5EF4-FFF2-40B4-BE49-F238E27FC236}">
                <a16:creationId xmlns:a16="http://schemas.microsoft.com/office/drawing/2014/main" id="{1C9B1E24-EB4B-2719-8FC4-9BF1939FB91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39828" y="3712239"/>
            <a:ext cx="1767655" cy="1629557"/>
          </a:xfrm>
          <a:prstGeom prst="rect">
            <a:avLst/>
          </a:prstGeom>
          <a:noFill/>
          <a:extLst>
            <a:ext uri="{909E8E84-426E-40DD-AFC4-6F175D3DCCD1}">
              <a14:hiddenFill xmlns:a14="http://schemas.microsoft.com/office/drawing/2010/main">
                <a:solidFill>
                  <a:srgbClr val="FFFFFF"/>
                </a:solidFill>
              </a14:hiddenFill>
            </a:ext>
          </a:extLst>
        </p:spPr>
      </p:pic>
      <p:sp>
        <p:nvSpPr>
          <p:cNvPr id="24" name="TextShape 8">
            <a:extLst>
              <a:ext uri="{FF2B5EF4-FFF2-40B4-BE49-F238E27FC236}">
                <a16:creationId xmlns:a16="http://schemas.microsoft.com/office/drawing/2014/main" id="{ABA0E59B-2154-C6EA-D781-6B7F623AB5FF}"/>
              </a:ext>
            </a:extLst>
          </p:cNvPr>
          <p:cNvSpPr txBox="1"/>
          <p:nvPr/>
        </p:nvSpPr>
        <p:spPr>
          <a:xfrm>
            <a:off x="7176111" y="5342660"/>
            <a:ext cx="2177493" cy="301387"/>
          </a:xfrm>
          <a:prstGeom prst="rect">
            <a:avLst/>
          </a:prstGeom>
          <a:noFill/>
          <a:ln>
            <a:noFill/>
          </a:ln>
        </p:spPr>
        <p:txBody>
          <a:bodyPr lIns="90000" tIns="45000" rIns="90000" bIns="45000">
            <a:noAutofit/>
          </a:bodyPr>
          <a:lstStyle/>
          <a:p>
            <a:r>
              <a:rPr lang="en-US" sz="1200" spc="-1" dirty="0">
                <a:latin typeface="Arial"/>
              </a:rPr>
              <a:t>MPD, BM@N at NICA facility </a:t>
            </a:r>
            <a:r>
              <a:rPr lang="en-US" sz="800" b="0" strike="noStrike" spc="-1" dirty="0">
                <a:latin typeface="Arial"/>
              </a:rPr>
              <a:t>10.1051/</a:t>
            </a:r>
            <a:r>
              <a:rPr lang="en-US" sz="800" b="0" strike="noStrike" spc="-1" dirty="0" err="1">
                <a:latin typeface="Arial"/>
              </a:rPr>
              <a:t>epjconf</a:t>
            </a:r>
            <a:r>
              <a:rPr lang="en-US" sz="800" b="0" strike="noStrike" spc="-1" dirty="0">
                <a:latin typeface="Arial"/>
              </a:rPr>
              <a:t>/201817112001 </a:t>
            </a:r>
          </a:p>
          <a:p>
            <a:endParaRPr lang="en-US" sz="800" b="0" strike="noStrike" spc="-1" dirty="0">
              <a:latin typeface="Arial"/>
            </a:endParaRPr>
          </a:p>
        </p:txBody>
      </p:sp>
      <p:sp>
        <p:nvSpPr>
          <p:cNvPr id="25" name="TextShape 6">
            <a:extLst>
              <a:ext uri="{FF2B5EF4-FFF2-40B4-BE49-F238E27FC236}">
                <a16:creationId xmlns:a16="http://schemas.microsoft.com/office/drawing/2014/main" id="{03FE6B94-23C1-2CB5-1B1A-3213F127AEE8}"/>
              </a:ext>
            </a:extLst>
          </p:cNvPr>
          <p:cNvSpPr txBox="1"/>
          <p:nvPr/>
        </p:nvSpPr>
        <p:spPr>
          <a:xfrm>
            <a:off x="4911007" y="1135430"/>
            <a:ext cx="2773189" cy="1705744"/>
          </a:xfrm>
          <a:prstGeom prst="rect">
            <a:avLst/>
          </a:prstGeom>
          <a:solidFill>
            <a:srgbClr val="C00000"/>
          </a:solidFill>
          <a:ln>
            <a:noFill/>
          </a:ln>
        </p:spPr>
        <p:txBody>
          <a:bodyPr lIns="90000" tIns="45000" rIns="90000" bIns="45000">
            <a:noAutofit/>
          </a:bodyPr>
          <a:lstStyle/>
          <a:p>
            <a:r>
              <a:rPr lang="en-US" sz="2100" b="0" strike="noStrike" spc="-1" dirty="0">
                <a:latin typeface="Arial"/>
              </a:rPr>
              <a:t>Mostly used as extensive (up to ~ 200 m</a:t>
            </a:r>
            <a:r>
              <a:rPr lang="en-US" sz="2100" b="0" strike="noStrike" spc="-1" baseline="30000" dirty="0">
                <a:latin typeface="Arial"/>
              </a:rPr>
              <a:t>2</a:t>
            </a:r>
            <a:r>
              <a:rPr lang="en-US" sz="2100" b="0" strike="noStrike" spc="-1" dirty="0">
                <a:latin typeface="Arial"/>
              </a:rPr>
              <a:t>) TOF systems with time resolution up to 50 </a:t>
            </a:r>
            <a:r>
              <a:rPr lang="en-US" sz="2100" b="0" strike="noStrike" spc="-1" dirty="0" err="1">
                <a:latin typeface="Arial"/>
              </a:rPr>
              <a:t>ps</a:t>
            </a:r>
            <a:r>
              <a:rPr lang="en-US" sz="2100" b="0" strike="noStrike" spc="-1" dirty="0">
                <a:latin typeface="Arial"/>
              </a:rPr>
              <a:t> </a:t>
            </a:r>
          </a:p>
        </p:txBody>
      </p:sp>
      <p:pic>
        <p:nvPicPr>
          <p:cNvPr id="26" name="Picture 25">
            <a:extLst>
              <a:ext uri="{FF2B5EF4-FFF2-40B4-BE49-F238E27FC236}">
                <a16:creationId xmlns:a16="http://schemas.microsoft.com/office/drawing/2014/main" id="{C320A8F3-4379-F5DC-6159-14EAD7B5CCCB}"/>
              </a:ext>
            </a:extLst>
          </p:cNvPr>
          <p:cNvPicPr>
            <a:picLocks noChangeAspect="1"/>
          </p:cNvPicPr>
          <p:nvPr/>
        </p:nvPicPr>
        <p:blipFill>
          <a:blip r:embed="rId17">
            <a:clrChange>
              <a:clrFrom>
                <a:srgbClr val="FFFFFF"/>
              </a:clrFrom>
              <a:clrTo>
                <a:srgbClr val="FFFFFF">
                  <a:alpha val="0"/>
                </a:srgbClr>
              </a:clrTo>
            </a:clrChange>
          </a:blip>
          <a:stretch>
            <a:fillRect/>
          </a:stretch>
        </p:blipFill>
        <p:spPr>
          <a:xfrm>
            <a:off x="9144913" y="3630695"/>
            <a:ext cx="2514469" cy="1792643"/>
          </a:xfrm>
          <a:prstGeom prst="rect">
            <a:avLst/>
          </a:prstGeom>
        </p:spPr>
      </p:pic>
      <p:sp>
        <p:nvSpPr>
          <p:cNvPr id="27" name="Rectangle 26">
            <a:extLst>
              <a:ext uri="{FF2B5EF4-FFF2-40B4-BE49-F238E27FC236}">
                <a16:creationId xmlns:a16="http://schemas.microsoft.com/office/drawing/2014/main" id="{61897A2E-387C-9CC3-131D-C9BF99F32C6C}"/>
              </a:ext>
            </a:extLst>
          </p:cNvPr>
          <p:cNvSpPr/>
          <p:nvPr/>
        </p:nvSpPr>
        <p:spPr>
          <a:xfrm>
            <a:off x="9222737" y="5340292"/>
            <a:ext cx="2941831" cy="430887"/>
          </a:xfrm>
          <a:prstGeom prst="rect">
            <a:avLst/>
          </a:prstGeom>
        </p:spPr>
        <p:txBody>
          <a:bodyPr wrap="none">
            <a:spAutoFit/>
          </a:bodyPr>
          <a:lstStyle/>
          <a:p>
            <a:r>
              <a:rPr lang="en-GB" sz="1100" dirty="0" err="1">
                <a:latin typeface="CMR12"/>
              </a:rPr>
              <a:t>SoLID</a:t>
            </a:r>
            <a:r>
              <a:rPr lang="en-GB" sz="1100" dirty="0">
                <a:latin typeface="CMR12"/>
              </a:rPr>
              <a:t> (</a:t>
            </a:r>
            <a:r>
              <a:rPr lang="en-GB" sz="1100" dirty="0">
                <a:latin typeface="CMBX12"/>
              </a:rPr>
              <a:t>Jefferson Labs</a:t>
            </a:r>
            <a:r>
              <a:rPr lang="en-GB" sz="1100" dirty="0">
                <a:latin typeface="CMR12"/>
              </a:rPr>
              <a:t>) </a:t>
            </a:r>
          </a:p>
          <a:p>
            <a:r>
              <a:rPr lang="en-US" sz="1100" dirty="0">
                <a:solidFill>
                  <a:srgbClr val="FFC000"/>
                </a:solidFill>
              </a:rPr>
              <a:t>arXiv:1409.7741v1 [</a:t>
            </a:r>
            <a:r>
              <a:rPr lang="en-US" sz="1100" dirty="0" err="1">
                <a:solidFill>
                  <a:srgbClr val="FFC000"/>
                </a:solidFill>
              </a:rPr>
              <a:t>nucl</a:t>
            </a:r>
            <a:r>
              <a:rPr lang="en-US" sz="1100" dirty="0">
                <a:solidFill>
                  <a:srgbClr val="FFC000"/>
                </a:solidFill>
              </a:rPr>
              <a:t>-ex] 26 Sep 2014</a:t>
            </a:r>
          </a:p>
        </p:txBody>
      </p:sp>
    </p:spTree>
    <p:extLst>
      <p:ext uri="{BB962C8B-B14F-4D97-AF65-F5344CB8AC3E}">
        <p14:creationId xmlns:p14="http://schemas.microsoft.com/office/powerpoint/2010/main" val="26873505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93E7F-7ACA-886C-D134-92C66B71B4BD}"/>
              </a:ext>
            </a:extLst>
          </p:cNvPr>
          <p:cNvSpPr>
            <a:spLocks noGrp="1"/>
          </p:cNvSpPr>
          <p:nvPr>
            <p:ph type="title"/>
          </p:nvPr>
        </p:nvSpPr>
        <p:spPr>
          <a:xfrm>
            <a:off x="395427" y="203149"/>
            <a:ext cx="7910373" cy="1107996"/>
          </a:xfrm>
        </p:spPr>
        <p:txBody>
          <a:bodyPr/>
          <a:lstStyle/>
          <a:p>
            <a:pPr rtl="0"/>
            <a:r>
              <a:rPr lang="en-US" sz="3600" dirty="0">
                <a:solidFill>
                  <a:srgbClr val="00329E"/>
                </a:solidFill>
                <a:latin typeface="Arial"/>
                <a:ea typeface="Arial"/>
                <a:cs typeface="Arial"/>
                <a:sym typeface="Arial"/>
              </a:rPr>
              <a:t>RPC drawback: Aging</a:t>
            </a:r>
            <a:br>
              <a:rPr lang="en-US" sz="3600" dirty="0">
                <a:solidFill>
                  <a:schemeClr val="dk1"/>
                </a:solidFill>
              </a:rPr>
            </a:br>
            <a:endParaRPr lang="en-US" dirty="0"/>
          </a:p>
        </p:txBody>
      </p:sp>
      <p:sp>
        <p:nvSpPr>
          <p:cNvPr id="4" name="Footer Placeholder 3">
            <a:extLst>
              <a:ext uri="{FF2B5EF4-FFF2-40B4-BE49-F238E27FC236}">
                <a16:creationId xmlns:a16="http://schemas.microsoft.com/office/drawing/2014/main" id="{1F8E834A-C90E-0383-6024-B5FB16B9D2B7}"/>
              </a:ext>
            </a:extLst>
          </p:cNvPr>
          <p:cNvSpPr>
            <a:spLocks noGrp="1"/>
          </p:cNvSpPr>
          <p:nvPr>
            <p:ph type="ftr" sz="quarter" idx="5"/>
          </p:nvPr>
        </p:nvSpPr>
        <p:spPr>
          <a:xfrm>
            <a:off x="3114457" y="6354081"/>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FD5AAB6F-0765-8F17-32D9-31F744AB109C}"/>
              </a:ext>
            </a:extLst>
          </p:cNvPr>
          <p:cNvSpPr>
            <a:spLocks noGrp="1"/>
          </p:cNvSpPr>
          <p:nvPr>
            <p:ph type="sldNum" sz="quarter" idx="7"/>
          </p:nvPr>
        </p:nvSpPr>
        <p:spPr/>
        <p:txBody>
          <a:bodyPr/>
          <a:lstStyle/>
          <a:p>
            <a:pPr marL="38100">
              <a:lnSpc>
                <a:spcPct val="100000"/>
              </a:lnSpc>
            </a:pPr>
            <a:fld id="{81D60167-4931-47E6-BA6A-407CBD079E47}" type="slidenum">
              <a:rPr lang="en-US" spc="-5" smtClean="0"/>
              <a:t>38</a:t>
            </a:fld>
            <a:endParaRPr lang="en-US" spc="-5" dirty="0"/>
          </a:p>
        </p:txBody>
      </p:sp>
      <p:sp>
        <p:nvSpPr>
          <p:cNvPr id="7" name="TextBox 6">
            <a:extLst>
              <a:ext uri="{FF2B5EF4-FFF2-40B4-BE49-F238E27FC236}">
                <a16:creationId xmlns:a16="http://schemas.microsoft.com/office/drawing/2014/main" id="{AEF626ED-94C0-D7AC-6744-4A745669B2C5}"/>
              </a:ext>
            </a:extLst>
          </p:cNvPr>
          <p:cNvSpPr txBox="1"/>
          <p:nvPr/>
        </p:nvSpPr>
        <p:spPr>
          <a:xfrm>
            <a:off x="371042" y="914400"/>
            <a:ext cx="11668557" cy="3447098"/>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329E"/>
                </a:solidFill>
              </a:rPr>
              <a:t>The presence of tetrafluoroethene and SF₆ in the gas mixture used for the RPCs, which is also humidified, leads to the formation of HF (hydrofluoric acid), which can attack the internal surfaces of the gas gap, in particular the thin linseed oil film</a:t>
            </a:r>
          </a:p>
          <a:p>
            <a:pPr marL="285750" indent="-285750">
              <a:buFont typeface="Arial" panose="020B0604020202020204" pitchFamily="34" charset="0"/>
              <a:buChar char="•"/>
            </a:pPr>
            <a:r>
              <a:rPr lang="en-US" dirty="0">
                <a:solidFill>
                  <a:srgbClr val="00329E"/>
                </a:solidFill>
              </a:rPr>
              <a:t>Surface defects, possibly generated by HF (hydrofluoric acid), can distort the electric field and locally increase its intensity, leading to local variations in gain and the formation of streamers. These streamers can in turn damage the surfaces at specific points, creating a negative feedback loop that results in continuous, albeit localized, discharges in the RPCs.</a:t>
            </a:r>
          </a:p>
          <a:p>
            <a:pPr marL="285750" indent="-285750">
              <a:buFont typeface="Arial" panose="020B0604020202020204" pitchFamily="34" charset="0"/>
              <a:buChar char="•"/>
            </a:pPr>
            <a:r>
              <a:rPr lang="en-US" dirty="0">
                <a:solidFill>
                  <a:srgbClr val="00329E"/>
                </a:solidFill>
              </a:rPr>
              <a:t>Initially, this manifests as a local increase in background and dark current (since RPCs are resistive, they discharge locally). However, over time, the production of HF can damage larger areas of the detector, while the dark current can alter the resistivity of the </a:t>
            </a:r>
            <a:r>
              <a:rPr lang="en-US" dirty="0" err="1">
                <a:solidFill>
                  <a:srgbClr val="00329E"/>
                </a:solidFill>
              </a:rPr>
              <a:t>bakelite</a:t>
            </a:r>
            <a:r>
              <a:rPr lang="en-US" dirty="0">
                <a:solidFill>
                  <a:srgbClr val="00329E"/>
                </a:solidFill>
              </a:rPr>
              <a:t> or, in some cases, lead to the evaporation of the graphite layer deposited on the outer surface of the </a:t>
            </a:r>
            <a:r>
              <a:rPr lang="en-US" dirty="0" err="1">
                <a:solidFill>
                  <a:srgbClr val="00329E"/>
                </a:solidFill>
              </a:rPr>
              <a:t>bakelite</a:t>
            </a:r>
            <a:r>
              <a:rPr lang="en-US" dirty="0">
                <a:solidFill>
                  <a:srgbClr val="00329E"/>
                </a:solidFill>
              </a:rPr>
              <a:t>, which is used as the conductive material for generating the electric field.</a:t>
            </a:r>
          </a:p>
          <a:p>
            <a:endParaRPr lang="en-US" sz="2000" dirty="0">
              <a:solidFill>
                <a:srgbClr val="00329E"/>
              </a:solidFill>
            </a:endParaRPr>
          </a:p>
        </p:txBody>
      </p:sp>
    </p:spTree>
    <p:extLst>
      <p:ext uri="{BB962C8B-B14F-4D97-AF65-F5344CB8AC3E}">
        <p14:creationId xmlns:p14="http://schemas.microsoft.com/office/powerpoint/2010/main" val="42683695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93E7F-7ACA-886C-D134-92C66B71B4BD}"/>
              </a:ext>
            </a:extLst>
          </p:cNvPr>
          <p:cNvSpPr>
            <a:spLocks noGrp="1"/>
          </p:cNvSpPr>
          <p:nvPr>
            <p:ph type="title"/>
          </p:nvPr>
        </p:nvSpPr>
        <p:spPr>
          <a:xfrm>
            <a:off x="395427" y="203149"/>
            <a:ext cx="7910373" cy="1107996"/>
          </a:xfrm>
        </p:spPr>
        <p:txBody>
          <a:bodyPr/>
          <a:lstStyle/>
          <a:p>
            <a:pPr rtl="0"/>
            <a:r>
              <a:rPr lang="en-US" sz="3600" dirty="0">
                <a:solidFill>
                  <a:srgbClr val="00329E"/>
                </a:solidFill>
                <a:latin typeface="Arial"/>
                <a:ea typeface="Arial"/>
                <a:cs typeface="Arial"/>
                <a:sym typeface="Arial"/>
              </a:rPr>
              <a:t>RPC drawback: Aging</a:t>
            </a:r>
            <a:br>
              <a:rPr lang="en-US" sz="3600" dirty="0">
                <a:solidFill>
                  <a:schemeClr val="dk1"/>
                </a:solidFill>
              </a:rPr>
            </a:br>
            <a:endParaRPr lang="en-US" dirty="0"/>
          </a:p>
        </p:txBody>
      </p:sp>
      <p:sp>
        <p:nvSpPr>
          <p:cNvPr id="4" name="Footer Placeholder 3">
            <a:extLst>
              <a:ext uri="{FF2B5EF4-FFF2-40B4-BE49-F238E27FC236}">
                <a16:creationId xmlns:a16="http://schemas.microsoft.com/office/drawing/2014/main" id="{1F8E834A-C90E-0383-6024-B5FB16B9D2B7}"/>
              </a:ext>
            </a:extLst>
          </p:cNvPr>
          <p:cNvSpPr>
            <a:spLocks noGrp="1"/>
          </p:cNvSpPr>
          <p:nvPr>
            <p:ph type="ftr" sz="quarter" idx="5"/>
          </p:nvPr>
        </p:nvSpPr>
        <p:spPr>
          <a:xfrm>
            <a:off x="3005137" y="6437583"/>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FD5AAB6F-0765-8F17-32D9-31F744AB109C}"/>
              </a:ext>
            </a:extLst>
          </p:cNvPr>
          <p:cNvSpPr>
            <a:spLocks noGrp="1"/>
          </p:cNvSpPr>
          <p:nvPr>
            <p:ph type="sldNum" sz="quarter" idx="7"/>
          </p:nvPr>
        </p:nvSpPr>
        <p:spPr/>
        <p:txBody>
          <a:bodyPr/>
          <a:lstStyle/>
          <a:p>
            <a:pPr marL="38100">
              <a:lnSpc>
                <a:spcPct val="100000"/>
              </a:lnSpc>
            </a:pPr>
            <a:fld id="{81D60167-4931-47E6-BA6A-407CBD079E47}" type="slidenum">
              <a:rPr lang="en-US" spc="-5" smtClean="0"/>
              <a:t>39</a:t>
            </a:fld>
            <a:endParaRPr lang="en-US" spc="-5" dirty="0"/>
          </a:p>
        </p:txBody>
      </p:sp>
      <p:pic>
        <p:nvPicPr>
          <p:cNvPr id="3" name="Picture 5">
            <a:extLst>
              <a:ext uri="{FF2B5EF4-FFF2-40B4-BE49-F238E27FC236}">
                <a16:creationId xmlns:a16="http://schemas.microsoft.com/office/drawing/2014/main" id="{2D077372-6617-1FE6-F61E-95982E64B6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811" y="2303974"/>
            <a:ext cx="3314700" cy="2489708"/>
          </a:xfrm>
          <a:prstGeom prst="rect">
            <a:avLst/>
          </a:prstGeom>
          <a:noFill/>
          <a:ln>
            <a:noFill/>
          </a:ln>
          <a:effectLst/>
          <a:extLst>
            <a:ext uri="{909E8E84-426E-40DD-AFC4-6F175D3DCCD1}">
              <a14:hiddenFill xmlns:a14="http://schemas.microsoft.com/office/drawing/2010/main">
                <a:gradFill rotWithShape="0">
                  <a:gsLst>
                    <a:gs pos="0">
                      <a:srgbClr val="D1FFFF"/>
                    </a:gs>
                    <a:gs pos="50000">
                      <a:srgbClr val="D1FFFF">
                        <a:gamma/>
                        <a:shade val="46275"/>
                        <a:invGamma/>
                      </a:srgbClr>
                    </a:gs>
                    <a:gs pos="100000">
                      <a:srgbClr val="D1FFFF"/>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a:extLst>
              <a:ext uri="{FF2B5EF4-FFF2-40B4-BE49-F238E27FC236}">
                <a16:creationId xmlns:a16="http://schemas.microsoft.com/office/drawing/2014/main" id="{8DD46D2C-1C33-4DA2-4F09-DCFA83A18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8680" y="2291110"/>
            <a:ext cx="4448175" cy="2504277"/>
          </a:xfrm>
          <a:prstGeom prst="rect">
            <a:avLst/>
          </a:prstGeom>
          <a:noFill/>
          <a:ln>
            <a:noFill/>
          </a:ln>
          <a:effectLst/>
          <a:extLst>
            <a:ext uri="{909E8E84-426E-40DD-AFC4-6F175D3DCCD1}">
              <a14:hiddenFill xmlns:a14="http://schemas.microsoft.com/office/drawing/2010/main">
                <a:gradFill rotWithShape="0">
                  <a:gsLst>
                    <a:gs pos="0">
                      <a:srgbClr val="D1FFFF"/>
                    </a:gs>
                    <a:gs pos="50000">
                      <a:srgbClr val="D1FFFF">
                        <a:gamma/>
                        <a:shade val="46275"/>
                        <a:invGamma/>
                      </a:srgbClr>
                    </a:gs>
                    <a:gs pos="100000">
                      <a:srgbClr val="D1FFFF"/>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a:extLst>
              <a:ext uri="{FF2B5EF4-FFF2-40B4-BE49-F238E27FC236}">
                <a16:creationId xmlns:a16="http://schemas.microsoft.com/office/drawing/2014/main" id="{9CA0B5DA-1EBF-B26D-2A29-FAE9DFB54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260" y="2291110"/>
            <a:ext cx="3502025" cy="2502572"/>
          </a:xfrm>
          <a:prstGeom prst="rect">
            <a:avLst/>
          </a:prstGeom>
          <a:noFill/>
          <a:ln>
            <a:noFill/>
          </a:ln>
          <a:effectLst/>
          <a:extLst>
            <a:ext uri="{909E8E84-426E-40DD-AFC4-6F175D3DCCD1}">
              <a14:hiddenFill xmlns:a14="http://schemas.microsoft.com/office/drawing/2010/main">
                <a:gradFill rotWithShape="0">
                  <a:gsLst>
                    <a:gs pos="0">
                      <a:srgbClr val="D1FFFF"/>
                    </a:gs>
                    <a:gs pos="50000">
                      <a:srgbClr val="D1FFFF">
                        <a:gamma/>
                        <a:shade val="46275"/>
                        <a:invGamma/>
                      </a:srgbClr>
                    </a:gs>
                    <a:gs pos="100000">
                      <a:srgbClr val="D1FFFF"/>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4ECA8C8E-8D15-70C2-AEFB-E78B2D5A6A10}"/>
              </a:ext>
            </a:extLst>
          </p:cNvPr>
          <p:cNvSpPr txBox="1"/>
          <p:nvPr/>
        </p:nvSpPr>
        <p:spPr>
          <a:xfrm>
            <a:off x="1981200" y="1628975"/>
            <a:ext cx="7466403" cy="461665"/>
          </a:xfrm>
          <a:prstGeom prst="rect">
            <a:avLst/>
          </a:prstGeom>
          <a:noFill/>
        </p:spPr>
        <p:txBody>
          <a:bodyPr wrap="none" rtlCol="0">
            <a:spAutoFit/>
          </a:bodyPr>
          <a:lstStyle/>
          <a:p>
            <a:r>
              <a:rPr lang="en-US" sz="2400" b="1" dirty="0" err="1">
                <a:solidFill>
                  <a:srgbClr val="00329E"/>
                </a:solidFill>
              </a:rPr>
              <a:t>BaBar</a:t>
            </a:r>
            <a:r>
              <a:rPr lang="en-US" sz="2400" b="1" dirty="0">
                <a:solidFill>
                  <a:srgbClr val="00329E"/>
                </a:solidFill>
              </a:rPr>
              <a:t> RPCs: </a:t>
            </a:r>
            <a:r>
              <a:rPr lang="en-US" sz="2400" b="1" dirty="0">
                <a:solidFill>
                  <a:srgbClr val="FF0000"/>
                </a:solidFill>
              </a:rPr>
              <a:t>Effects of improperly polymerized linseed oil</a:t>
            </a:r>
          </a:p>
        </p:txBody>
      </p:sp>
    </p:spTree>
    <p:extLst>
      <p:ext uri="{BB962C8B-B14F-4D97-AF65-F5344CB8AC3E}">
        <p14:creationId xmlns:p14="http://schemas.microsoft.com/office/powerpoint/2010/main" val="34864188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CD4F8-744B-C9D5-A4EE-2C53F221058F}"/>
              </a:ext>
            </a:extLst>
          </p:cNvPr>
          <p:cNvSpPr>
            <a:spLocks noGrp="1"/>
          </p:cNvSpPr>
          <p:nvPr>
            <p:ph type="title"/>
          </p:nvPr>
        </p:nvSpPr>
        <p:spPr/>
        <p:txBody>
          <a:bodyPr/>
          <a:lstStyle/>
          <a:p>
            <a:r>
              <a:rPr lang="en-US" dirty="0"/>
              <a:t>Drift Tube</a:t>
            </a:r>
          </a:p>
        </p:txBody>
      </p:sp>
      <p:sp>
        <p:nvSpPr>
          <p:cNvPr id="4" name="Footer Placeholder 3">
            <a:extLst>
              <a:ext uri="{FF2B5EF4-FFF2-40B4-BE49-F238E27FC236}">
                <a16:creationId xmlns:a16="http://schemas.microsoft.com/office/drawing/2014/main" id="{F49711DA-7B42-64D7-938B-057E6C78A341}"/>
              </a:ext>
            </a:extLst>
          </p:cNvPr>
          <p:cNvSpPr>
            <a:spLocks noGrp="1"/>
          </p:cNvSpPr>
          <p:nvPr>
            <p:ph type="ftr" sz="quarter" idx="5"/>
          </p:nvPr>
        </p:nvSpPr>
        <p:spPr>
          <a:xfrm>
            <a:off x="2895600" y="6431440"/>
            <a:ext cx="6181725" cy="379095"/>
          </a:xfrm>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92C307F7-DAEF-BB1D-9FB2-F697BFCC88B8}"/>
              </a:ext>
            </a:extLst>
          </p:cNvPr>
          <p:cNvSpPr>
            <a:spLocks noGrp="1"/>
          </p:cNvSpPr>
          <p:nvPr>
            <p:ph type="sldNum" sz="quarter" idx="7"/>
          </p:nvPr>
        </p:nvSpPr>
        <p:spPr/>
        <p:txBody>
          <a:bodyPr/>
          <a:lstStyle/>
          <a:p>
            <a:pPr marL="38100">
              <a:lnSpc>
                <a:spcPct val="100000"/>
              </a:lnSpc>
            </a:pPr>
            <a:fld id="{81D60167-4931-47E6-BA6A-407CBD079E47}" type="slidenum">
              <a:rPr lang="en-US" spc="-5" smtClean="0"/>
              <a:t>4</a:t>
            </a:fld>
            <a:endParaRPr lang="en-US" spc="-5" dirty="0"/>
          </a:p>
        </p:txBody>
      </p:sp>
      <p:pic>
        <p:nvPicPr>
          <p:cNvPr id="10" name="Picture 9" descr="A diagram of a drop of water&#10;&#10;Description automatically generated">
            <a:extLst>
              <a:ext uri="{FF2B5EF4-FFF2-40B4-BE49-F238E27FC236}">
                <a16:creationId xmlns:a16="http://schemas.microsoft.com/office/drawing/2014/main" id="{BC79D894-B896-8393-AB21-AD04F2455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72400" y="3588734"/>
            <a:ext cx="4218539" cy="1635760"/>
          </a:xfrm>
          <a:prstGeom prst="rect">
            <a:avLst/>
          </a:prstGeom>
        </p:spPr>
      </p:pic>
      <p:pic>
        <p:nvPicPr>
          <p:cNvPr id="12" name="Picture 11" descr="Diagram of a diagram of a wire&#10;&#10;Description automatically generated">
            <a:extLst>
              <a:ext uri="{FF2B5EF4-FFF2-40B4-BE49-F238E27FC236}">
                <a16:creationId xmlns:a16="http://schemas.microsoft.com/office/drawing/2014/main" id="{234FB27A-CADD-BD82-7E41-1DE723349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595384"/>
            <a:ext cx="3810000" cy="1829845"/>
          </a:xfrm>
          <a:prstGeom prst="rect">
            <a:avLst/>
          </a:prstGeom>
        </p:spPr>
      </p:pic>
      <p:pic>
        <p:nvPicPr>
          <p:cNvPr id="15" name="Picture 7" descr="F:\wcameron\Detectors\Bitmaps\ElectricFields2.gif">
            <a:extLst>
              <a:ext uri="{FF2B5EF4-FFF2-40B4-BE49-F238E27FC236}">
                <a16:creationId xmlns:a16="http://schemas.microsoft.com/office/drawing/2014/main" id="{AB751E87-2A4F-4D1F-6191-39D30B4456BB}"/>
              </a:ext>
            </a:extLst>
          </p:cNvPr>
          <p:cNvPicPr>
            <a:picLocks noChangeAspect="1" noChangeArrowheads="1"/>
          </p:cNvPicPr>
          <p:nvPr/>
        </p:nvPicPr>
        <p:blipFill>
          <a:blip r:embed="rId4"/>
          <a:srcRect/>
          <a:stretch>
            <a:fillRect/>
          </a:stretch>
        </p:blipFill>
        <p:spPr bwMode="auto">
          <a:xfrm>
            <a:off x="49936" y="770185"/>
            <a:ext cx="4627987" cy="4312077"/>
          </a:xfrm>
          <a:prstGeom prst="rect">
            <a:avLst/>
          </a:prstGeom>
          <a:noFill/>
        </p:spPr>
      </p:pic>
      <p:sp>
        <p:nvSpPr>
          <p:cNvPr id="16" name="TextBox 15">
            <a:extLst>
              <a:ext uri="{FF2B5EF4-FFF2-40B4-BE49-F238E27FC236}">
                <a16:creationId xmlns:a16="http://schemas.microsoft.com/office/drawing/2014/main" id="{4A0DBD33-CB7C-AA1B-D2D6-99AF32C2EAB2}"/>
              </a:ext>
            </a:extLst>
          </p:cNvPr>
          <p:cNvSpPr txBox="1"/>
          <p:nvPr/>
        </p:nvSpPr>
        <p:spPr>
          <a:xfrm>
            <a:off x="49936" y="3631387"/>
            <a:ext cx="1221608" cy="323165"/>
          </a:xfrm>
          <a:prstGeom prst="rect">
            <a:avLst/>
          </a:prstGeom>
          <a:noFill/>
        </p:spPr>
        <p:txBody>
          <a:bodyPr wrap="none" rtlCol="0">
            <a:spAutoFit/>
          </a:bodyPr>
          <a:lstStyle/>
          <a:p>
            <a:r>
              <a:rPr lang="en-US" sz="1500" dirty="0"/>
              <a:t>Electric field</a:t>
            </a:r>
          </a:p>
        </p:txBody>
      </p:sp>
      <p:cxnSp>
        <p:nvCxnSpPr>
          <p:cNvPr id="17" name="Straight Arrow Connector 16">
            <a:extLst>
              <a:ext uri="{FF2B5EF4-FFF2-40B4-BE49-F238E27FC236}">
                <a16:creationId xmlns:a16="http://schemas.microsoft.com/office/drawing/2014/main" id="{027FDECF-8E81-8CF4-AB8A-CD994DFFA32B}"/>
              </a:ext>
            </a:extLst>
          </p:cNvPr>
          <p:cNvCxnSpPr>
            <a:cxnSpLocks/>
          </p:cNvCxnSpPr>
          <p:nvPr/>
        </p:nvCxnSpPr>
        <p:spPr bwMode="auto">
          <a:xfrm>
            <a:off x="643773" y="3892310"/>
            <a:ext cx="0" cy="514304"/>
          </a:xfrm>
          <a:prstGeom prst="straightConnector1">
            <a:avLst/>
          </a:prstGeom>
          <a:solidFill>
            <a:srgbClr val="B7C1FF"/>
          </a:solidFill>
          <a:ln w="9525" cap="flat" cmpd="sng" algn="ctr">
            <a:solidFill>
              <a:schemeClr val="tx1"/>
            </a:solidFill>
            <a:prstDash val="solid"/>
            <a:round/>
            <a:headEnd type="none" w="med" len="med"/>
            <a:tailEnd type="triangle"/>
          </a:ln>
          <a:effectLst>
            <a:outerShdw blurRad="63500" dist="38099" dir="2700000" algn="ctr" rotWithShape="0">
              <a:schemeClr val="bg2">
                <a:alpha val="74998"/>
              </a:schemeClr>
            </a:outerShdw>
          </a:effectLst>
        </p:spPr>
      </p:cxnSp>
      <p:pic>
        <p:nvPicPr>
          <p:cNvPr id="19" name="Picture 18" descr="A red and blue text&#10;&#10;Description automatically generated">
            <a:extLst>
              <a:ext uri="{FF2B5EF4-FFF2-40B4-BE49-F238E27FC236}">
                <a16:creationId xmlns:a16="http://schemas.microsoft.com/office/drawing/2014/main" id="{23E6D189-1973-8933-172A-C10A63F2E2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0363" y="5445084"/>
            <a:ext cx="4355981" cy="561620"/>
          </a:xfrm>
          <a:prstGeom prst="rect">
            <a:avLst/>
          </a:prstGeom>
        </p:spPr>
      </p:pic>
      <p:pic>
        <p:nvPicPr>
          <p:cNvPr id="21" name="Picture 20" descr="A diagram of a mathematical equation&#10;&#10;Description automatically generated">
            <a:extLst>
              <a:ext uri="{FF2B5EF4-FFF2-40B4-BE49-F238E27FC236}">
                <a16:creationId xmlns:a16="http://schemas.microsoft.com/office/drawing/2014/main" id="{F828A5E4-4C35-A1A7-60EB-4866C9E658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29531" y="277242"/>
            <a:ext cx="3134479" cy="2174297"/>
          </a:xfrm>
          <a:prstGeom prst="rect">
            <a:avLst/>
          </a:prstGeom>
        </p:spPr>
      </p:pic>
      <p:graphicFrame>
        <p:nvGraphicFramePr>
          <p:cNvPr id="3" name="Object 1043">
            <a:extLst>
              <a:ext uri="{FF2B5EF4-FFF2-40B4-BE49-F238E27FC236}">
                <a16:creationId xmlns:a16="http://schemas.microsoft.com/office/drawing/2014/main" id="{10236174-3A83-A7BE-4AEC-10409569F92B}"/>
              </a:ext>
            </a:extLst>
          </p:cNvPr>
          <p:cNvGraphicFramePr>
            <a:graphicFrameLocks noChangeAspect="1"/>
          </p:cNvGraphicFramePr>
          <p:nvPr>
            <p:extLst>
              <p:ext uri="{D42A27DB-BD31-4B8C-83A1-F6EECF244321}">
                <p14:modId xmlns:p14="http://schemas.microsoft.com/office/powerpoint/2010/main" val="2833039363"/>
              </p:ext>
            </p:extLst>
          </p:nvPr>
        </p:nvGraphicFramePr>
        <p:xfrm>
          <a:off x="5271760" y="3954552"/>
          <a:ext cx="1752600" cy="1128713"/>
        </p:xfrm>
        <a:graphic>
          <a:graphicData uri="http://schemas.openxmlformats.org/presentationml/2006/ole">
            <mc:AlternateContent xmlns:mc="http://schemas.openxmlformats.org/markup-compatibility/2006">
              <mc:Choice xmlns:v="urn:schemas-microsoft-com:vml" Requires="v">
                <p:oleObj name="Equation" r:id="rId7" imgW="965160" imgH="622080" progId="Equation.3">
                  <p:embed/>
                </p:oleObj>
              </mc:Choice>
              <mc:Fallback>
                <p:oleObj name="Equation" r:id="rId7" imgW="965160" imgH="622080" progId="Equation.3">
                  <p:embed/>
                  <p:pic>
                    <p:nvPicPr>
                      <p:cNvPr id="14" name="Object 1043">
                        <a:extLst>
                          <a:ext uri="{FF2B5EF4-FFF2-40B4-BE49-F238E27FC236}">
                            <a16:creationId xmlns:a16="http://schemas.microsoft.com/office/drawing/2014/main" id="{02A6D46D-B2E9-D401-FE79-3D07E165D9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1760" y="3954552"/>
                        <a:ext cx="1752600" cy="11287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ext Box 1045">
            <a:extLst>
              <a:ext uri="{FF2B5EF4-FFF2-40B4-BE49-F238E27FC236}">
                <a16:creationId xmlns:a16="http://schemas.microsoft.com/office/drawing/2014/main" id="{A03CDCD2-26A1-581F-1147-E9FE12558D34}"/>
              </a:ext>
            </a:extLst>
          </p:cNvPr>
          <p:cNvSpPr txBox="1">
            <a:spLocks noChangeArrowheads="1"/>
          </p:cNvSpPr>
          <p:nvPr/>
        </p:nvSpPr>
        <p:spPr bwMode="auto">
          <a:xfrm>
            <a:off x="3810000" y="5623441"/>
            <a:ext cx="20258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it-IT" dirty="0"/>
              <a:t>E(a)~ 6.4 x 10 </a:t>
            </a:r>
            <a:r>
              <a:rPr lang="en-GB" altLang="it-IT" baseline="30000" dirty="0"/>
              <a:t>6</a:t>
            </a:r>
            <a:r>
              <a:rPr lang="en-GB" altLang="it-IT" dirty="0"/>
              <a:t> V/m</a:t>
            </a:r>
          </a:p>
        </p:txBody>
      </p:sp>
      <p:sp>
        <p:nvSpPr>
          <p:cNvPr id="7" name="AutoShape 1047">
            <a:extLst>
              <a:ext uri="{FF2B5EF4-FFF2-40B4-BE49-F238E27FC236}">
                <a16:creationId xmlns:a16="http://schemas.microsoft.com/office/drawing/2014/main" id="{516273C2-2CFB-0253-F64E-48271371A599}"/>
              </a:ext>
            </a:extLst>
          </p:cNvPr>
          <p:cNvSpPr>
            <a:spLocks/>
          </p:cNvSpPr>
          <p:nvPr/>
        </p:nvSpPr>
        <p:spPr bwMode="auto">
          <a:xfrm>
            <a:off x="2801484" y="5445084"/>
            <a:ext cx="94116" cy="773988"/>
          </a:xfrm>
          <a:prstGeom prst="rightBrace">
            <a:avLst>
              <a:gd name="adj1" fmla="val 66667"/>
              <a:gd name="adj2" fmla="val 50000"/>
            </a:avLst>
          </a:prstGeom>
          <a:noFill/>
          <a:ln w="9525">
            <a:solidFill>
              <a:srgbClr val="000000"/>
            </a:solidFill>
            <a:round/>
            <a:headEnd/>
            <a:tailEnd/>
          </a:ln>
          <a:effectLst/>
          <a:extLst>
            <a:ext uri="{909E8E84-426E-40DD-AFC4-6F175D3DCCD1}">
              <a14:hiddenFill xmlns:a14="http://schemas.microsoft.com/office/drawing/2010/main">
                <a:solidFill>
                  <a:srgbClr val="D8ECB3"/>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8" name="CasellaDiTesto 21">
            <a:extLst>
              <a:ext uri="{FF2B5EF4-FFF2-40B4-BE49-F238E27FC236}">
                <a16:creationId xmlns:a16="http://schemas.microsoft.com/office/drawing/2014/main" id="{40DB922E-03F5-0C44-8F31-990C2C2C7576}"/>
              </a:ext>
            </a:extLst>
          </p:cNvPr>
          <p:cNvSpPr txBox="1"/>
          <p:nvPr/>
        </p:nvSpPr>
        <p:spPr>
          <a:xfrm>
            <a:off x="623769" y="5018743"/>
            <a:ext cx="2736711" cy="1200329"/>
          </a:xfrm>
          <a:prstGeom prst="rect">
            <a:avLst/>
          </a:prstGeom>
          <a:noFill/>
        </p:spPr>
        <p:txBody>
          <a:bodyPr wrap="none" rtlCol="0">
            <a:spAutoFit/>
          </a:bodyPr>
          <a:lstStyle/>
          <a:p>
            <a:r>
              <a:rPr lang="it-IT" dirty="0"/>
              <a:t>Using «</a:t>
            </a:r>
            <a:r>
              <a:rPr lang="it-IT" dirty="0" err="1"/>
              <a:t>typical</a:t>
            </a:r>
            <a:r>
              <a:rPr lang="it-IT" dirty="0"/>
              <a:t>» </a:t>
            </a:r>
            <a:r>
              <a:rPr lang="it-IT" dirty="0" err="1"/>
              <a:t>parameters</a:t>
            </a:r>
            <a:endParaRPr lang="it-IT" dirty="0"/>
          </a:p>
          <a:p>
            <a:r>
              <a:rPr lang="it-IT" dirty="0"/>
              <a:t>a = 20 μm</a:t>
            </a:r>
          </a:p>
          <a:p>
            <a:r>
              <a:rPr lang="it-IT" dirty="0"/>
              <a:t>b = 5 cm</a:t>
            </a:r>
          </a:p>
          <a:p>
            <a:r>
              <a:rPr lang="it-IT" dirty="0"/>
              <a:t>HV = 1000 V</a:t>
            </a:r>
          </a:p>
        </p:txBody>
      </p:sp>
      <p:sp>
        <p:nvSpPr>
          <p:cNvPr id="9" name="Freccia a destra 3">
            <a:extLst>
              <a:ext uri="{FF2B5EF4-FFF2-40B4-BE49-F238E27FC236}">
                <a16:creationId xmlns:a16="http://schemas.microsoft.com/office/drawing/2014/main" id="{5D49CC7E-A9CE-56B2-ECD5-F826B2110341}"/>
              </a:ext>
            </a:extLst>
          </p:cNvPr>
          <p:cNvSpPr/>
          <p:nvPr/>
        </p:nvSpPr>
        <p:spPr>
          <a:xfrm>
            <a:off x="3128804" y="5679305"/>
            <a:ext cx="504056" cy="2973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41382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93E7F-7ACA-886C-D134-92C66B71B4BD}"/>
              </a:ext>
            </a:extLst>
          </p:cNvPr>
          <p:cNvSpPr>
            <a:spLocks noGrp="1"/>
          </p:cNvSpPr>
          <p:nvPr>
            <p:ph type="title"/>
          </p:nvPr>
        </p:nvSpPr>
        <p:spPr>
          <a:xfrm>
            <a:off x="395427" y="203149"/>
            <a:ext cx="7910373" cy="1107996"/>
          </a:xfrm>
        </p:spPr>
        <p:txBody>
          <a:bodyPr/>
          <a:lstStyle/>
          <a:p>
            <a:pPr rtl="0"/>
            <a:r>
              <a:rPr lang="en-US" sz="3600" dirty="0">
                <a:solidFill>
                  <a:srgbClr val="00329E"/>
                </a:solidFill>
                <a:latin typeface="Arial"/>
                <a:ea typeface="Arial"/>
                <a:cs typeface="Arial"/>
                <a:sym typeface="Arial"/>
              </a:rPr>
              <a:t>RPC drawback: Aging</a:t>
            </a:r>
            <a:br>
              <a:rPr lang="en-US" sz="3600" dirty="0">
                <a:solidFill>
                  <a:schemeClr val="dk1"/>
                </a:solidFill>
              </a:rPr>
            </a:br>
            <a:endParaRPr lang="en-US" dirty="0"/>
          </a:p>
        </p:txBody>
      </p:sp>
      <p:sp>
        <p:nvSpPr>
          <p:cNvPr id="4" name="Footer Placeholder 3">
            <a:extLst>
              <a:ext uri="{FF2B5EF4-FFF2-40B4-BE49-F238E27FC236}">
                <a16:creationId xmlns:a16="http://schemas.microsoft.com/office/drawing/2014/main" id="{1F8E834A-C90E-0383-6024-B5FB16B9D2B7}"/>
              </a:ext>
            </a:extLst>
          </p:cNvPr>
          <p:cNvSpPr>
            <a:spLocks noGrp="1"/>
          </p:cNvSpPr>
          <p:nvPr>
            <p:ph type="ftr" sz="quarter" idx="5"/>
          </p:nvPr>
        </p:nvSpPr>
        <p:spPr>
          <a:xfrm>
            <a:off x="3005137" y="641022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FD5AAB6F-0765-8F17-32D9-31F744AB109C}"/>
              </a:ext>
            </a:extLst>
          </p:cNvPr>
          <p:cNvSpPr>
            <a:spLocks noGrp="1"/>
          </p:cNvSpPr>
          <p:nvPr>
            <p:ph type="sldNum" sz="quarter" idx="7"/>
          </p:nvPr>
        </p:nvSpPr>
        <p:spPr/>
        <p:txBody>
          <a:bodyPr/>
          <a:lstStyle/>
          <a:p>
            <a:pPr marL="38100">
              <a:lnSpc>
                <a:spcPct val="100000"/>
              </a:lnSpc>
            </a:pPr>
            <a:fld id="{81D60167-4931-47E6-BA6A-407CBD079E47}" type="slidenum">
              <a:rPr lang="en-US" spc="-5" smtClean="0"/>
              <a:t>40</a:t>
            </a:fld>
            <a:endParaRPr lang="en-US" spc="-5" dirty="0"/>
          </a:p>
        </p:txBody>
      </p:sp>
      <p:pic>
        <p:nvPicPr>
          <p:cNvPr id="7" name="Picture 4">
            <a:extLst>
              <a:ext uri="{FF2B5EF4-FFF2-40B4-BE49-F238E27FC236}">
                <a16:creationId xmlns:a16="http://schemas.microsoft.com/office/drawing/2014/main" id="{C49AC75C-2107-4ACB-AF31-FF31B2544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07" y="833347"/>
            <a:ext cx="3317663" cy="2656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a:extLst>
              <a:ext uri="{FF2B5EF4-FFF2-40B4-BE49-F238E27FC236}">
                <a16:creationId xmlns:a16="http://schemas.microsoft.com/office/drawing/2014/main" id="{0B605133-541F-946C-3272-C31C0B397B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07" y="3428754"/>
            <a:ext cx="3141074" cy="2895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a:extLst>
              <a:ext uri="{FF2B5EF4-FFF2-40B4-BE49-F238E27FC236}">
                <a16:creationId xmlns:a16="http://schemas.microsoft.com/office/drawing/2014/main" id="{6F9F2841-17A7-46FB-2AF4-C04D60274B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3115" y="833347"/>
            <a:ext cx="4092654" cy="2895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a:extLst>
              <a:ext uri="{FF2B5EF4-FFF2-40B4-BE49-F238E27FC236}">
                <a16:creationId xmlns:a16="http://schemas.microsoft.com/office/drawing/2014/main" id="{36BD5112-E1AD-F69B-00FC-0C91E928FF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1504" y="842491"/>
            <a:ext cx="4092654" cy="2686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8">
            <a:extLst>
              <a:ext uri="{FF2B5EF4-FFF2-40B4-BE49-F238E27FC236}">
                <a16:creationId xmlns:a16="http://schemas.microsoft.com/office/drawing/2014/main" id="{E1E5173C-06FB-D9BC-DC3E-A7EDC9C97C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600" y="3653670"/>
            <a:ext cx="3350803" cy="2651863"/>
          </a:xfrm>
          <a:prstGeom prst="rect">
            <a:avLst/>
          </a:prstGeom>
          <a:noFill/>
          <a:ln>
            <a:noFill/>
          </a:ln>
          <a:effectLst/>
          <a:extLst>
            <a:ext uri="{909E8E84-426E-40DD-AFC4-6F175D3DCCD1}">
              <a14:hiddenFill xmlns:a14="http://schemas.microsoft.com/office/drawing/2010/main">
                <a:gradFill rotWithShape="0">
                  <a:gsLst>
                    <a:gs pos="0">
                      <a:srgbClr val="D1FFFF"/>
                    </a:gs>
                    <a:gs pos="50000">
                      <a:srgbClr val="D1FFFF">
                        <a:gamma/>
                        <a:shade val="46275"/>
                        <a:invGamma/>
                      </a:srgbClr>
                    </a:gs>
                    <a:gs pos="100000">
                      <a:srgbClr val="D1FFFF"/>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id="{F5C9500F-2BD6-76F1-F661-6266F416F9B9}"/>
              </a:ext>
            </a:extLst>
          </p:cNvPr>
          <p:cNvSpPr txBox="1"/>
          <p:nvPr/>
        </p:nvSpPr>
        <p:spPr>
          <a:xfrm>
            <a:off x="3810000" y="4517936"/>
            <a:ext cx="3048000" cy="923330"/>
          </a:xfrm>
          <a:prstGeom prst="rect">
            <a:avLst/>
          </a:prstGeom>
          <a:noFill/>
        </p:spPr>
        <p:txBody>
          <a:bodyPr wrap="square">
            <a:spAutoFit/>
          </a:bodyPr>
          <a:lstStyle/>
          <a:p>
            <a:r>
              <a:rPr lang="en-US" b="1" dirty="0">
                <a:solidFill>
                  <a:srgbClr val="FF0000"/>
                </a:solidFill>
              </a:rPr>
              <a:t>Here is a key point: the graphite evaporates in high-current regions.</a:t>
            </a:r>
          </a:p>
        </p:txBody>
      </p:sp>
      <p:sp>
        <p:nvSpPr>
          <p:cNvPr id="16" name="Right Arrow 15">
            <a:extLst>
              <a:ext uri="{FF2B5EF4-FFF2-40B4-BE49-F238E27FC236}">
                <a16:creationId xmlns:a16="http://schemas.microsoft.com/office/drawing/2014/main" id="{5BE64F29-5CFE-9558-2746-F8AF4DBDA0A5}"/>
              </a:ext>
            </a:extLst>
          </p:cNvPr>
          <p:cNvSpPr/>
          <p:nvPr/>
        </p:nvSpPr>
        <p:spPr>
          <a:xfrm>
            <a:off x="7086600" y="4876677"/>
            <a:ext cx="594904" cy="3049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58C1360B-B540-73C0-E8B9-CDE38F71E5B7}"/>
              </a:ext>
            </a:extLst>
          </p:cNvPr>
          <p:cNvSpPr txBox="1"/>
          <p:nvPr/>
        </p:nvSpPr>
        <p:spPr>
          <a:xfrm>
            <a:off x="5884242" y="66424"/>
            <a:ext cx="5147182" cy="830997"/>
          </a:xfrm>
          <a:prstGeom prst="rect">
            <a:avLst/>
          </a:prstGeom>
          <a:noFill/>
        </p:spPr>
        <p:txBody>
          <a:bodyPr wrap="square" rtlCol="0">
            <a:spAutoFit/>
          </a:bodyPr>
          <a:lstStyle/>
          <a:p>
            <a:r>
              <a:rPr lang="en-US" sz="2400" b="1" dirty="0" err="1">
                <a:solidFill>
                  <a:srgbClr val="00329E"/>
                </a:solidFill>
              </a:rPr>
              <a:t>BaBar</a:t>
            </a:r>
            <a:r>
              <a:rPr lang="en-US" sz="2400" b="1" dirty="0">
                <a:solidFill>
                  <a:srgbClr val="00329E"/>
                </a:solidFill>
              </a:rPr>
              <a:t> RPCs: </a:t>
            </a:r>
            <a:r>
              <a:rPr lang="en-US" sz="2400" dirty="0">
                <a:solidFill>
                  <a:srgbClr val="FF0000"/>
                </a:solidFill>
              </a:rPr>
              <a:t>Sudden drop in gap current and detector failure</a:t>
            </a:r>
            <a:endParaRPr lang="en-US" sz="2400" b="1" dirty="0">
              <a:solidFill>
                <a:srgbClr val="FF0000"/>
              </a:solidFill>
            </a:endParaRPr>
          </a:p>
        </p:txBody>
      </p:sp>
    </p:spTree>
    <p:extLst>
      <p:ext uri="{BB962C8B-B14F-4D97-AF65-F5344CB8AC3E}">
        <p14:creationId xmlns:p14="http://schemas.microsoft.com/office/powerpoint/2010/main" val="27905135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descr="A diagram of chemical formulas&#10;&#10;Description automatically generated">
            <a:extLst>
              <a:ext uri="{FF2B5EF4-FFF2-40B4-BE49-F238E27FC236}">
                <a16:creationId xmlns:a16="http://schemas.microsoft.com/office/drawing/2014/main" id="{9D25283E-BE97-851F-E381-E0697F189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609600"/>
            <a:ext cx="9144001" cy="5648346"/>
          </a:xfrm>
          <a:prstGeom prst="rect">
            <a:avLst/>
          </a:prstGeom>
        </p:spPr>
      </p:pic>
      <p:sp>
        <p:nvSpPr>
          <p:cNvPr id="2" name="Title 1">
            <a:extLst>
              <a:ext uri="{FF2B5EF4-FFF2-40B4-BE49-F238E27FC236}">
                <a16:creationId xmlns:a16="http://schemas.microsoft.com/office/drawing/2014/main" id="{65493E7F-7ACA-886C-D134-92C66B71B4BD}"/>
              </a:ext>
            </a:extLst>
          </p:cNvPr>
          <p:cNvSpPr>
            <a:spLocks noGrp="1"/>
          </p:cNvSpPr>
          <p:nvPr>
            <p:ph type="title"/>
          </p:nvPr>
        </p:nvSpPr>
        <p:spPr>
          <a:xfrm>
            <a:off x="395427" y="203149"/>
            <a:ext cx="7910373" cy="1107996"/>
          </a:xfrm>
        </p:spPr>
        <p:txBody>
          <a:bodyPr/>
          <a:lstStyle/>
          <a:p>
            <a:pPr rtl="0"/>
            <a:r>
              <a:rPr lang="en-US" sz="3600" dirty="0">
                <a:solidFill>
                  <a:srgbClr val="00329E"/>
                </a:solidFill>
                <a:latin typeface="Arial"/>
                <a:ea typeface="Arial"/>
                <a:cs typeface="Arial"/>
                <a:sym typeface="Arial"/>
              </a:rPr>
              <a:t>RPC drawback: GHG</a:t>
            </a:r>
            <a:br>
              <a:rPr lang="en-US" sz="3600" dirty="0">
                <a:solidFill>
                  <a:schemeClr val="dk1"/>
                </a:solidFill>
              </a:rPr>
            </a:br>
            <a:endParaRPr lang="en-US" dirty="0"/>
          </a:p>
        </p:txBody>
      </p:sp>
      <p:sp>
        <p:nvSpPr>
          <p:cNvPr id="4" name="Footer Placeholder 3">
            <a:extLst>
              <a:ext uri="{FF2B5EF4-FFF2-40B4-BE49-F238E27FC236}">
                <a16:creationId xmlns:a16="http://schemas.microsoft.com/office/drawing/2014/main" id="{1F8E834A-C90E-0383-6024-B5FB16B9D2B7}"/>
              </a:ext>
            </a:extLst>
          </p:cNvPr>
          <p:cNvSpPr>
            <a:spLocks noGrp="1"/>
          </p:cNvSpPr>
          <p:nvPr>
            <p:ph type="ftr" sz="quarter" idx="5"/>
          </p:nvPr>
        </p:nvSpPr>
        <p:spPr>
          <a:xfrm>
            <a:off x="3200400" y="6437583"/>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FD5AAB6F-0765-8F17-32D9-31F744AB109C}"/>
              </a:ext>
            </a:extLst>
          </p:cNvPr>
          <p:cNvSpPr>
            <a:spLocks noGrp="1"/>
          </p:cNvSpPr>
          <p:nvPr>
            <p:ph type="sldNum" sz="quarter" idx="7"/>
          </p:nvPr>
        </p:nvSpPr>
        <p:spPr/>
        <p:txBody>
          <a:bodyPr/>
          <a:lstStyle/>
          <a:p>
            <a:pPr marL="38100">
              <a:lnSpc>
                <a:spcPct val="100000"/>
              </a:lnSpc>
            </a:pPr>
            <a:fld id="{81D60167-4931-47E6-BA6A-407CBD079E47}" type="slidenum">
              <a:rPr lang="en-US" spc="-5" smtClean="0"/>
              <a:t>41</a:t>
            </a:fld>
            <a:endParaRPr lang="en-US" spc="-5" dirty="0"/>
          </a:p>
        </p:txBody>
      </p:sp>
    </p:spTree>
    <p:extLst>
      <p:ext uri="{BB962C8B-B14F-4D97-AF65-F5344CB8AC3E}">
        <p14:creationId xmlns:p14="http://schemas.microsoft.com/office/powerpoint/2010/main" val="172147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93E7F-7ACA-886C-D134-92C66B71B4BD}"/>
              </a:ext>
            </a:extLst>
          </p:cNvPr>
          <p:cNvSpPr>
            <a:spLocks noGrp="1"/>
          </p:cNvSpPr>
          <p:nvPr>
            <p:ph type="title"/>
          </p:nvPr>
        </p:nvSpPr>
        <p:spPr>
          <a:xfrm>
            <a:off x="395427" y="203149"/>
            <a:ext cx="7910373" cy="1107996"/>
          </a:xfrm>
        </p:spPr>
        <p:txBody>
          <a:bodyPr/>
          <a:lstStyle/>
          <a:p>
            <a:pPr rtl="0"/>
            <a:r>
              <a:rPr lang="en-US" sz="3600" dirty="0">
                <a:solidFill>
                  <a:srgbClr val="00329E"/>
                </a:solidFill>
                <a:latin typeface="Arial"/>
                <a:ea typeface="Arial"/>
                <a:cs typeface="Arial"/>
                <a:sym typeface="Arial"/>
              </a:rPr>
              <a:t>RPC drawback: GHG</a:t>
            </a:r>
            <a:br>
              <a:rPr lang="en-US" sz="3600" dirty="0">
                <a:solidFill>
                  <a:schemeClr val="dk1"/>
                </a:solidFill>
              </a:rPr>
            </a:br>
            <a:endParaRPr lang="en-US" dirty="0"/>
          </a:p>
        </p:txBody>
      </p:sp>
      <p:sp>
        <p:nvSpPr>
          <p:cNvPr id="4" name="Footer Placeholder 3">
            <a:extLst>
              <a:ext uri="{FF2B5EF4-FFF2-40B4-BE49-F238E27FC236}">
                <a16:creationId xmlns:a16="http://schemas.microsoft.com/office/drawing/2014/main" id="{1F8E834A-C90E-0383-6024-B5FB16B9D2B7}"/>
              </a:ext>
            </a:extLst>
          </p:cNvPr>
          <p:cNvSpPr>
            <a:spLocks noGrp="1"/>
          </p:cNvSpPr>
          <p:nvPr>
            <p:ph type="ftr" sz="quarter" idx="5"/>
          </p:nvPr>
        </p:nvSpPr>
        <p:spPr>
          <a:xfrm>
            <a:off x="3200400" y="6437583"/>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FD5AAB6F-0765-8F17-32D9-31F744AB109C}"/>
              </a:ext>
            </a:extLst>
          </p:cNvPr>
          <p:cNvSpPr>
            <a:spLocks noGrp="1"/>
          </p:cNvSpPr>
          <p:nvPr>
            <p:ph type="sldNum" sz="quarter" idx="7"/>
          </p:nvPr>
        </p:nvSpPr>
        <p:spPr/>
        <p:txBody>
          <a:bodyPr/>
          <a:lstStyle/>
          <a:p>
            <a:pPr marL="38100">
              <a:lnSpc>
                <a:spcPct val="100000"/>
              </a:lnSpc>
            </a:pPr>
            <a:fld id="{81D60167-4931-47E6-BA6A-407CBD079E47}" type="slidenum">
              <a:rPr lang="en-US" spc="-5" smtClean="0"/>
              <a:t>42</a:t>
            </a:fld>
            <a:endParaRPr lang="en-US" spc="-5" dirty="0"/>
          </a:p>
        </p:txBody>
      </p:sp>
      <p:sp>
        <p:nvSpPr>
          <p:cNvPr id="3" name="object 3">
            <a:extLst>
              <a:ext uri="{FF2B5EF4-FFF2-40B4-BE49-F238E27FC236}">
                <a16:creationId xmlns:a16="http://schemas.microsoft.com/office/drawing/2014/main" id="{6C7F18B1-47A7-669A-D1E3-B1448DCBD7E4}"/>
              </a:ext>
            </a:extLst>
          </p:cNvPr>
          <p:cNvSpPr txBox="1"/>
          <p:nvPr/>
        </p:nvSpPr>
        <p:spPr>
          <a:xfrm>
            <a:off x="1141914" y="1913325"/>
            <a:ext cx="888365" cy="845819"/>
          </a:xfrm>
          <a:prstGeom prst="rect">
            <a:avLst/>
          </a:prstGeom>
        </p:spPr>
        <p:txBody>
          <a:bodyPr vert="horz" wrap="square" lIns="0" tIns="20955" rIns="0" bIns="0" rtlCol="0">
            <a:spAutoFit/>
          </a:bodyPr>
          <a:lstStyle/>
          <a:p>
            <a:pPr marL="12065" marR="5080" algn="ctr">
              <a:lnSpc>
                <a:spcPct val="126800"/>
              </a:lnSpc>
              <a:spcBef>
                <a:spcPts val="165"/>
              </a:spcBef>
            </a:pPr>
            <a:r>
              <a:rPr sz="1400" spc="-10" dirty="0">
                <a:latin typeface="Arial MT"/>
                <a:cs typeface="Arial MT"/>
              </a:rPr>
              <a:t>R134a </a:t>
            </a:r>
            <a:r>
              <a:rPr sz="2100" spc="-15" baseline="3968" dirty="0">
                <a:latin typeface="Arial MT"/>
                <a:cs typeface="Arial MT"/>
              </a:rPr>
              <a:t>(C</a:t>
            </a:r>
            <a:r>
              <a:rPr sz="900" spc="-10" dirty="0">
                <a:latin typeface="Arial MT"/>
                <a:cs typeface="Arial MT"/>
              </a:rPr>
              <a:t>2</a:t>
            </a:r>
            <a:r>
              <a:rPr sz="2100" spc="-15" baseline="3968" dirty="0">
                <a:latin typeface="Arial MT"/>
                <a:cs typeface="Arial MT"/>
              </a:rPr>
              <a:t>H</a:t>
            </a:r>
            <a:r>
              <a:rPr sz="900" spc="-10" dirty="0">
                <a:latin typeface="Arial MT"/>
                <a:cs typeface="Arial MT"/>
              </a:rPr>
              <a:t>2</a:t>
            </a:r>
            <a:r>
              <a:rPr sz="2100" spc="-15" baseline="3968" dirty="0">
                <a:latin typeface="Arial MT"/>
                <a:cs typeface="Arial MT"/>
              </a:rPr>
              <a:t>F</a:t>
            </a:r>
            <a:r>
              <a:rPr sz="900" spc="-10" dirty="0">
                <a:latin typeface="Arial MT"/>
                <a:cs typeface="Arial MT"/>
              </a:rPr>
              <a:t>4</a:t>
            </a:r>
            <a:r>
              <a:rPr sz="2100" spc="-15" baseline="3968" dirty="0">
                <a:latin typeface="Arial MT"/>
                <a:cs typeface="Arial MT"/>
              </a:rPr>
              <a:t>) </a:t>
            </a:r>
            <a:r>
              <a:rPr sz="1400" b="1" dirty="0">
                <a:solidFill>
                  <a:srgbClr val="C82506"/>
                </a:solidFill>
                <a:latin typeface="Arial"/>
                <a:cs typeface="Arial"/>
              </a:rPr>
              <a:t>GWP</a:t>
            </a:r>
            <a:r>
              <a:rPr sz="1400" b="1" spc="-75" dirty="0">
                <a:solidFill>
                  <a:srgbClr val="C82506"/>
                </a:solidFill>
                <a:latin typeface="Arial"/>
                <a:cs typeface="Arial"/>
              </a:rPr>
              <a:t> </a:t>
            </a:r>
            <a:r>
              <a:rPr sz="1400" b="1" spc="-20" dirty="0">
                <a:solidFill>
                  <a:srgbClr val="C82506"/>
                </a:solidFill>
                <a:latin typeface="Arial"/>
                <a:cs typeface="Arial"/>
              </a:rPr>
              <a:t>1430</a:t>
            </a:r>
            <a:endParaRPr sz="1400">
              <a:latin typeface="Arial"/>
              <a:cs typeface="Arial"/>
            </a:endParaRPr>
          </a:p>
        </p:txBody>
      </p:sp>
      <p:pic>
        <p:nvPicPr>
          <p:cNvPr id="6" name="object 4">
            <a:extLst>
              <a:ext uri="{FF2B5EF4-FFF2-40B4-BE49-F238E27FC236}">
                <a16:creationId xmlns:a16="http://schemas.microsoft.com/office/drawing/2014/main" id="{21AB2283-3172-0713-820F-E724F7F84202}"/>
              </a:ext>
            </a:extLst>
          </p:cNvPr>
          <p:cNvPicPr/>
          <p:nvPr/>
        </p:nvPicPr>
        <p:blipFill>
          <a:blip r:embed="rId3" cstate="print"/>
          <a:stretch>
            <a:fillRect/>
          </a:stretch>
        </p:blipFill>
        <p:spPr>
          <a:xfrm>
            <a:off x="1096557" y="1019568"/>
            <a:ext cx="985820" cy="856106"/>
          </a:xfrm>
          <a:prstGeom prst="rect">
            <a:avLst/>
          </a:prstGeom>
        </p:spPr>
      </p:pic>
      <p:sp>
        <p:nvSpPr>
          <p:cNvPr id="7" name="object 5">
            <a:extLst>
              <a:ext uri="{FF2B5EF4-FFF2-40B4-BE49-F238E27FC236}">
                <a16:creationId xmlns:a16="http://schemas.microsoft.com/office/drawing/2014/main" id="{667A1CF0-423D-A15A-DDAD-50E59A5B86F8}"/>
              </a:ext>
            </a:extLst>
          </p:cNvPr>
          <p:cNvSpPr txBox="1"/>
          <p:nvPr/>
        </p:nvSpPr>
        <p:spPr>
          <a:xfrm>
            <a:off x="3343850" y="1896863"/>
            <a:ext cx="1043305" cy="845819"/>
          </a:xfrm>
          <a:prstGeom prst="rect">
            <a:avLst/>
          </a:prstGeom>
        </p:spPr>
        <p:txBody>
          <a:bodyPr vert="horz" wrap="square" lIns="0" tIns="20955" rIns="0" bIns="0" rtlCol="0">
            <a:spAutoFit/>
          </a:bodyPr>
          <a:lstStyle/>
          <a:p>
            <a:pPr marL="12700" marR="5080" algn="ctr">
              <a:lnSpc>
                <a:spcPct val="126800"/>
              </a:lnSpc>
              <a:spcBef>
                <a:spcPts val="165"/>
              </a:spcBef>
            </a:pPr>
            <a:r>
              <a:rPr sz="1400" dirty="0">
                <a:latin typeface="Arial MT"/>
                <a:cs typeface="Arial MT"/>
              </a:rPr>
              <a:t>HFO-</a:t>
            </a:r>
            <a:r>
              <a:rPr sz="1400" spc="-10" dirty="0">
                <a:latin typeface="Arial MT"/>
                <a:cs typeface="Arial MT"/>
              </a:rPr>
              <a:t>1234ze </a:t>
            </a:r>
            <a:r>
              <a:rPr sz="2100" spc="-15" baseline="3968" dirty="0">
                <a:latin typeface="Arial MT"/>
                <a:cs typeface="Arial MT"/>
              </a:rPr>
              <a:t>(C</a:t>
            </a:r>
            <a:r>
              <a:rPr sz="900" spc="-10" dirty="0">
                <a:latin typeface="Arial MT"/>
                <a:cs typeface="Arial MT"/>
              </a:rPr>
              <a:t>3</a:t>
            </a:r>
            <a:r>
              <a:rPr sz="2100" spc="-15" baseline="3968" dirty="0">
                <a:latin typeface="Arial MT"/>
                <a:cs typeface="Arial MT"/>
              </a:rPr>
              <a:t>H</a:t>
            </a:r>
            <a:r>
              <a:rPr sz="900" spc="-10" dirty="0">
                <a:latin typeface="Arial MT"/>
                <a:cs typeface="Arial MT"/>
              </a:rPr>
              <a:t>2</a:t>
            </a:r>
            <a:r>
              <a:rPr sz="2100" spc="-15" baseline="3968" dirty="0">
                <a:latin typeface="Arial MT"/>
                <a:cs typeface="Arial MT"/>
              </a:rPr>
              <a:t>F</a:t>
            </a:r>
            <a:r>
              <a:rPr sz="900" spc="-10" dirty="0">
                <a:latin typeface="Arial MT"/>
                <a:cs typeface="Arial MT"/>
              </a:rPr>
              <a:t>4</a:t>
            </a:r>
            <a:r>
              <a:rPr sz="2100" spc="-15" baseline="3968" dirty="0">
                <a:latin typeface="Arial MT"/>
                <a:cs typeface="Arial MT"/>
              </a:rPr>
              <a:t>) </a:t>
            </a:r>
            <a:r>
              <a:rPr sz="1400" b="1" dirty="0">
                <a:solidFill>
                  <a:srgbClr val="00882B"/>
                </a:solidFill>
                <a:latin typeface="Arial"/>
                <a:cs typeface="Arial"/>
              </a:rPr>
              <a:t>GWP</a:t>
            </a:r>
            <a:r>
              <a:rPr sz="1400" b="1" spc="-75" dirty="0">
                <a:solidFill>
                  <a:srgbClr val="00882B"/>
                </a:solidFill>
                <a:latin typeface="Arial"/>
                <a:cs typeface="Arial"/>
              </a:rPr>
              <a:t> </a:t>
            </a:r>
            <a:r>
              <a:rPr sz="1400" b="1" spc="-50" dirty="0">
                <a:solidFill>
                  <a:srgbClr val="00882B"/>
                </a:solidFill>
                <a:latin typeface="Arial"/>
                <a:cs typeface="Arial"/>
              </a:rPr>
              <a:t>6</a:t>
            </a:r>
            <a:endParaRPr sz="1400">
              <a:latin typeface="Arial"/>
              <a:cs typeface="Arial"/>
            </a:endParaRPr>
          </a:p>
        </p:txBody>
      </p:sp>
      <p:pic>
        <p:nvPicPr>
          <p:cNvPr id="9" name="object 7">
            <a:extLst>
              <a:ext uri="{FF2B5EF4-FFF2-40B4-BE49-F238E27FC236}">
                <a16:creationId xmlns:a16="http://schemas.microsoft.com/office/drawing/2014/main" id="{EE8F4667-4883-C56D-74BF-58491ADFF40B}"/>
              </a:ext>
            </a:extLst>
          </p:cNvPr>
          <p:cNvPicPr/>
          <p:nvPr/>
        </p:nvPicPr>
        <p:blipFill>
          <a:blip r:embed="rId4" cstate="print"/>
          <a:stretch>
            <a:fillRect/>
          </a:stretch>
        </p:blipFill>
        <p:spPr>
          <a:xfrm>
            <a:off x="3186047" y="882035"/>
            <a:ext cx="1248449" cy="987523"/>
          </a:xfrm>
          <a:prstGeom prst="rect">
            <a:avLst/>
          </a:prstGeom>
        </p:spPr>
      </p:pic>
      <p:sp>
        <p:nvSpPr>
          <p:cNvPr id="10" name="object 8">
            <a:extLst>
              <a:ext uri="{FF2B5EF4-FFF2-40B4-BE49-F238E27FC236}">
                <a16:creationId xmlns:a16="http://schemas.microsoft.com/office/drawing/2014/main" id="{AAB6CA6F-3695-699D-6894-7154CCF18D12}"/>
              </a:ext>
            </a:extLst>
          </p:cNvPr>
          <p:cNvSpPr/>
          <p:nvPr/>
        </p:nvSpPr>
        <p:spPr>
          <a:xfrm>
            <a:off x="2271094" y="1540967"/>
            <a:ext cx="554990" cy="0"/>
          </a:xfrm>
          <a:custGeom>
            <a:avLst/>
            <a:gdLst/>
            <a:ahLst/>
            <a:cxnLst/>
            <a:rect l="l" t="t" r="r" b="b"/>
            <a:pathLst>
              <a:path w="554989">
                <a:moveTo>
                  <a:pt x="0" y="0"/>
                </a:moveTo>
                <a:lnTo>
                  <a:pt x="544965" y="0"/>
                </a:lnTo>
                <a:lnTo>
                  <a:pt x="554804" y="0"/>
                </a:lnTo>
              </a:path>
            </a:pathLst>
          </a:custGeom>
          <a:ln w="19678">
            <a:solidFill>
              <a:srgbClr val="21529F"/>
            </a:solidFill>
          </a:ln>
        </p:spPr>
        <p:txBody>
          <a:bodyPr wrap="square" lIns="0" tIns="0" rIns="0" bIns="0" rtlCol="0"/>
          <a:lstStyle/>
          <a:p>
            <a:endParaRPr/>
          </a:p>
        </p:txBody>
      </p:sp>
      <p:sp>
        <p:nvSpPr>
          <p:cNvPr id="11" name="object 9">
            <a:extLst>
              <a:ext uri="{FF2B5EF4-FFF2-40B4-BE49-F238E27FC236}">
                <a16:creationId xmlns:a16="http://schemas.microsoft.com/office/drawing/2014/main" id="{C9D01824-18B8-05E8-5151-FDE118C0ED8D}"/>
              </a:ext>
            </a:extLst>
          </p:cNvPr>
          <p:cNvSpPr/>
          <p:nvPr/>
        </p:nvSpPr>
        <p:spPr>
          <a:xfrm>
            <a:off x="2816059" y="1493738"/>
            <a:ext cx="94615" cy="94615"/>
          </a:xfrm>
          <a:custGeom>
            <a:avLst/>
            <a:gdLst/>
            <a:ahLst/>
            <a:cxnLst/>
            <a:rect l="l" t="t" r="r" b="b"/>
            <a:pathLst>
              <a:path w="94614" h="94615">
                <a:moveTo>
                  <a:pt x="0" y="0"/>
                </a:moveTo>
                <a:lnTo>
                  <a:pt x="0" y="94456"/>
                </a:lnTo>
                <a:lnTo>
                  <a:pt x="94456" y="47228"/>
                </a:lnTo>
                <a:lnTo>
                  <a:pt x="0" y="0"/>
                </a:lnTo>
                <a:close/>
              </a:path>
            </a:pathLst>
          </a:custGeom>
          <a:solidFill>
            <a:srgbClr val="21529F"/>
          </a:solidFill>
        </p:spPr>
        <p:txBody>
          <a:bodyPr wrap="square" lIns="0" tIns="0" rIns="0" bIns="0" rtlCol="0"/>
          <a:lstStyle/>
          <a:p>
            <a:endParaRPr/>
          </a:p>
        </p:txBody>
      </p:sp>
      <p:sp>
        <p:nvSpPr>
          <p:cNvPr id="16" name="object 19">
            <a:extLst>
              <a:ext uri="{FF2B5EF4-FFF2-40B4-BE49-F238E27FC236}">
                <a16:creationId xmlns:a16="http://schemas.microsoft.com/office/drawing/2014/main" id="{22E1BDFD-96F7-E029-8CA4-E46DD6A00D46}"/>
              </a:ext>
            </a:extLst>
          </p:cNvPr>
          <p:cNvSpPr txBox="1"/>
          <p:nvPr/>
        </p:nvSpPr>
        <p:spPr>
          <a:xfrm>
            <a:off x="928204" y="4071391"/>
            <a:ext cx="4730115" cy="1731010"/>
          </a:xfrm>
          <a:prstGeom prst="rect">
            <a:avLst/>
          </a:prstGeom>
        </p:spPr>
        <p:txBody>
          <a:bodyPr vert="horz" wrap="square" lIns="0" tIns="15875" rIns="0" bIns="0" rtlCol="0">
            <a:spAutoFit/>
          </a:bodyPr>
          <a:lstStyle/>
          <a:p>
            <a:pPr marL="38100">
              <a:lnSpc>
                <a:spcPct val="100000"/>
              </a:lnSpc>
              <a:spcBef>
                <a:spcPts val="125"/>
              </a:spcBef>
            </a:pPr>
            <a:r>
              <a:rPr sz="1600" dirty="0">
                <a:latin typeface="Arial MT"/>
                <a:cs typeface="Arial MT"/>
              </a:rPr>
              <a:t>Helium</a:t>
            </a:r>
            <a:r>
              <a:rPr sz="1600" spc="80" dirty="0">
                <a:latin typeface="Arial MT"/>
                <a:cs typeface="Arial MT"/>
              </a:rPr>
              <a:t> </a:t>
            </a:r>
            <a:r>
              <a:rPr sz="1600" dirty="0">
                <a:latin typeface="Arial MT"/>
                <a:cs typeface="Arial MT"/>
              </a:rPr>
              <a:t>and</a:t>
            </a:r>
            <a:r>
              <a:rPr sz="1600" spc="85" dirty="0">
                <a:latin typeface="Arial MT"/>
                <a:cs typeface="Arial MT"/>
              </a:rPr>
              <a:t> </a:t>
            </a:r>
            <a:r>
              <a:rPr sz="1600" dirty="0">
                <a:latin typeface="Arial MT"/>
                <a:cs typeface="Arial MT"/>
              </a:rPr>
              <a:t>CO</a:t>
            </a:r>
            <a:r>
              <a:rPr sz="1575" baseline="-5291" dirty="0">
                <a:latin typeface="Arial MT"/>
                <a:cs typeface="Arial MT"/>
              </a:rPr>
              <a:t>2</a:t>
            </a:r>
            <a:r>
              <a:rPr sz="1575" spc="337" baseline="-5291" dirty="0">
                <a:latin typeface="Arial MT"/>
                <a:cs typeface="Arial MT"/>
              </a:rPr>
              <a:t> </a:t>
            </a:r>
            <a:r>
              <a:rPr sz="1600" dirty="0">
                <a:latin typeface="Arial MT"/>
                <a:cs typeface="Arial MT"/>
              </a:rPr>
              <a:t>help</a:t>
            </a:r>
            <a:r>
              <a:rPr sz="1600" spc="80" dirty="0">
                <a:latin typeface="Arial MT"/>
                <a:cs typeface="Arial MT"/>
              </a:rPr>
              <a:t> </a:t>
            </a:r>
            <a:r>
              <a:rPr sz="1600" dirty="0">
                <a:latin typeface="Arial MT"/>
                <a:cs typeface="Arial MT"/>
              </a:rPr>
              <a:t>in</a:t>
            </a:r>
            <a:r>
              <a:rPr sz="1600" spc="85" dirty="0">
                <a:latin typeface="Arial MT"/>
                <a:cs typeface="Arial MT"/>
              </a:rPr>
              <a:t> </a:t>
            </a:r>
            <a:r>
              <a:rPr sz="1600" dirty="0">
                <a:latin typeface="Arial MT"/>
                <a:cs typeface="Arial MT"/>
              </a:rPr>
              <a:t>reducing</a:t>
            </a:r>
            <a:r>
              <a:rPr sz="1600" spc="85" dirty="0">
                <a:latin typeface="Arial MT"/>
                <a:cs typeface="Arial MT"/>
              </a:rPr>
              <a:t> </a:t>
            </a:r>
            <a:r>
              <a:rPr sz="1600" dirty="0">
                <a:latin typeface="Arial MT"/>
                <a:cs typeface="Arial MT"/>
              </a:rPr>
              <a:t>the</a:t>
            </a:r>
            <a:r>
              <a:rPr sz="1600" spc="80" dirty="0">
                <a:latin typeface="Arial MT"/>
                <a:cs typeface="Arial MT"/>
              </a:rPr>
              <a:t> </a:t>
            </a:r>
            <a:r>
              <a:rPr sz="1600" spc="-25" dirty="0">
                <a:latin typeface="Arial MT"/>
                <a:cs typeface="Arial MT"/>
              </a:rPr>
              <a:t>w.p</a:t>
            </a:r>
            <a:endParaRPr sz="1600" dirty="0">
              <a:latin typeface="Arial MT"/>
              <a:cs typeface="Arial MT"/>
            </a:endParaRPr>
          </a:p>
          <a:p>
            <a:pPr marL="41275">
              <a:lnSpc>
                <a:spcPct val="100000"/>
              </a:lnSpc>
              <a:spcBef>
                <a:spcPts val="15"/>
              </a:spcBef>
            </a:pPr>
            <a:r>
              <a:rPr sz="1550" spc="85" dirty="0">
                <a:solidFill>
                  <a:srgbClr val="747474"/>
                </a:solidFill>
                <a:latin typeface="Arial MT"/>
                <a:cs typeface="Arial MT"/>
              </a:rPr>
              <a:t>-</a:t>
            </a:r>
            <a:r>
              <a:rPr sz="1550" spc="365" dirty="0">
                <a:solidFill>
                  <a:srgbClr val="747474"/>
                </a:solidFill>
                <a:latin typeface="Arial MT"/>
                <a:cs typeface="Arial MT"/>
              </a:rPr>
              <a:t> </a:t>
            </a:r>
            <a:r>
              <a:rPr sz="1550" dirty="0">
                <a:solidFill>
                  <a:srgbClr val="747474"/>
                </a:solidFill>
                <a:latin typeface="Arial MT"/>
                <a:cs typeface="Arial MT"/>
              </a:rPr>
              <a:t>+</a:t>
            </a:r>
            <a:r>
              <a:rPr sz="1550" spc="10" dirty="0">
                <a:solidFill>
                  <a:srgbClr val="747474"/>
                </a:solidFill>
                <a:latin typeface="Arial MT"/>
                <a:cs typeface="Arial MT"/>
              </a:rPr>
              <a:t> </a:t>
            </a:r>
            <a:r>
              <a:rPr sz="1550" spc="50" dirty="0">
                <a:solidFill>
                  <a:srgbClr val="747474"/>
                </a:solidFill>
                <a:latin typeface="Arial MT"/>
                <a:cs typeface="Arial MT"/>
              </a:rPr>
              <a:t>10%</a:t>
            </a:r>
            <a:r>
              <a:rPr sz="1550" spc="5" dirty="0">
                <a:solidFill>
                  <a:srgbClr val="747474"/>
                </a:solidFill>
                <a:latin typeface="Arial MT"/>
                <a:cs typeface="Arial MT"/>
              </a:rPr>
              <a:t> </a:t>
            </a:r>
            <a:r>
              <a:rPr sz="1550" dirty="0">
                <a:solidFill>
                  <a:srgbClr val="747474"/>
                </a:solidFill>
                <a:latin typeface="Arial MT"/>
                <a:cs typeface="Arial MT"/>
              </a:rPr>
              <a:t>CO</a:t>
            </a:r>
            <a:r>
              <a:rPr sz="1500" baseline="-5555" dirty="0">
                <a:solidFill>
                  <a:srgbClr val="747474"/>
                </a:solidFill>
                <a:latin typeface="Arial MT"/>
                <a:cs typeface="Arial MT"/>
              </a:rPr>
              <a:t>2</a:t>
            </a:r>
            <a:r>
              <a:rPr sz="1500" spc="240" baseline="-5555" dirty="0">
                <a:solidFill>
                  <a:srgbClr val="747474"/>
                </a:solidFill>
                <a:latin typeface="Arial MT"/>
                <a:cs typeface="Arial MT"/>
              </a:rPr>
              <a:t> </a:t>
            </a:r>
            <a:r>
              <a:rPr sz="1550" dirty="0">
                <a:solidFill>
                  <a:srgbClr val="747474"/>
                </a:solidFill>
                <a:latin typeface="Arial MT"/>
                <a:cs typeface="Arial MT"/>
              </a:rPr>
              <a:t>—&gt;</a:t>
            </a:r>
            <a:r>
              <a:rPr sz="1550" spc="5" dirty="0">
                <a:solidFill>
                  <a:srgbClr val="747474"/>
                </a:solidFill>
                <a:latin typeface="Arial MT"/>
                <a:cs typeface="Arial MT"/>
              </a:rPr>
              <a:t> </a:t>
            </a:r>
            <a:r>
              <a:rPr sz="1550" dirty="0">
                <a:solidFill>
                  <a:srgbClr val="747474"/>
                </a:solidFill>
                <a:latin typeface="Arial MT"/>
                <a:cs typeface="Arial MT"/>
              </a:rPr>
              <a:t>~1</a:t>
            </a:r>
            <a:r>
              <a:rPr sz="1550" spc="10" dirty="0">
                <a:solidFill>
                  <a:srgbClr val="747474"/>
                </a:solidFill>
                <a:latin typeface="Arial MT"/>
                <a:cs typeface="Arial MT"/>
              </a:rPr>
              <a:t> </a:t>
            </a:r>
            <a:r>
              <a:rPr sz="1550" spc="-25" dirty="0">
                <a:solidFill>
                  <a:srgbClr val="747474"/>
                </a:solidFill>
                <a:latin typeface="Arial MT"/>
                <a:cs typeface="Arial MT"/>
              </a:rPr>
              <a:t>kV</a:t>
            </a:r>
            <a:endParaRPr sz="1550" dirty="0">
              <a:latin typeface="Arial MT"/>
              <a:cs typeface="Arial MT"/>
            </a:endParaRPr>
          </a:p>
          <a:p>
            <a:pPr marL="38100" marR="30480">
              <a:lnSpc>
                <a:spcPct val="101299"/>
              </a:lnSpc>
              <a:spcBef>
                <a:spcPts val="55"/>
              </a:spcBef>
            </a:pPr>
            <a:r>
              <a:rPr sz="1600" dirty="0">
                <a:latin typeface="Arial MT"/>
                <a:cs typeface="Arial MT"/>
              </a:rPr>
              <a:t>Eco-friendly</a:t>
            </a:r>
            <a:r>
              <a:rPr sz="1600" spc="155" dirty="0">
                <a:latin typeface="Arial MT"/>
                <a:cs typeface="Arial MT"/>
              </a:rPr>
              <a:t> </a:t>
            </a:r>
            <a:r>
              <a:rPr sz="1600" dirty="0">
                <a:latin typeface="Arial MT"/>
                <a:cs typeface="Arial MT"/>
              </a:rPr>
              <a:t>gas</a:t>
            </a:r>
            <a:r>
              <a:rPr sz="1600" spc="160" dirty="0">
                <a:latin typeface="Arial MT"/>
                <a:cs typeface="Arial MT"/>
              </a:rPr>
              <a:t> </a:t>
            </a:r>
            <a:r>
              <a:rPr sz="1600" dirty="0">
                <a:latin typeface="Arial MT"/>
                <a:cs typeface="Arial MT"/>
              </a:rPr>
              <a:t>mixtures</a:t>
            </a:r>
            <a:r>
              <a:rPr sz="1600" spc="160" dirty="0">
                <a:latin typeface="Arial MT"/>
                <a:cs typeface="Arial MT"/>
              </a:rPr>
              <a:t> </a:t>
            </a:r>
            <a:r>
              <a:rPr sz="1600" dirty="0">
                <a:latin typeface="Arial MT"/>
                <a:cs typeface="Arial MT"/>
              </a:rPr>
              <a:t>have</a:t>
            </a:r>
            <a:r>
              <a:rPr sz="1600" spc="155" dirty="0">
                <a:latin typeface="Arial MT"/>
                <a:cs typeface="Arial MT"/>
              </a:rPr>
              <a:t> </a:t>
            </a:r>
            <a:r>
              <a:rPr sz="1600" dirty="0">
                <a:latin typeface="Arial MT"/>
                <a:cs typeface="Arial MT"/>
              </a:rPr>
              <a:t>higher</a:t>
            </a:r>
            <a:r>
              <a:rPr sz="1600" spc="160" dirty="0">
                <a:latin typeface="Arial MT"/>
                <a:cs typeface="Arial MT"/>
              </a:rPr>
              <a:t> </a:t>
            </a:r>
            <a:r>
              <a:rPr sz="1600" dirty="0">
                <a:latin typeface="Arial MT"/>
                <a:cs typeface="Arial MT"/>
              </a:rPr>
              <a:t>charge</a:t>
            </a:r>
            <a:r>
              <a:rPr sz="1600" spc="160" dirty="0">
                <a:latin typeface="Arial MT"/>
                <a:cs typeface="Arial MT"/>
              </a:rPr>
              <a:t> </a:t>
            </a:r>
            <a:r>
              <a:rPr sz="1600" spc="-20" dirty="0">
                <a:latin typeface="Arial MT"/>
                <a:cs typeface="Arial MT"/>
              </a:rPr>
              <a:t>with </a:t>
            </a:r>
            <a:r>
              <a:rPr sz="1600" dirty="0">
                <a:latin typeface="Arial MT"/>
                <a:cs typeface="Arial MT"/>
              </a:rPr>
              <a:t>respect</a:t>
            </a:r>
            <a:r>
              <a:rPr sz="1600" spc="85" dirty="0">
                <a:latin typeface="Arial MT"/>
                <a:cs typeface="Arial MT"/>
              </a:rPr>
              <a:t> </a:t>
            </a:r>
            <a:r>
              <a:rPr sz="1600" spc="50" dirty="0">
                <a:latin typeface="Arial MT"/>
                <a:cs typeface="Arial MT"/>
              </a:rPr>
              <a:t>to</a:t>
            </a:r>
            <a:r>
              <a:rPr sz="1600" spc="90" dirty="0">
                <a:latin typeface="Arial MT"/>
                <a:cs typeface="Arial MT"/>
              </a:rPr>
              <a:t> </a:t>
            </a:r>
            <a:r>
              <a:rPr sz="1600" dirty="0">
                <a:latin typeface="Arial MT"/>
                <a:cs typeface="Arial MT"/>
              </a:rPr>
              <a:t>standard</a:t>
            </a:r>
            <a:r>
              <a:rPr sz="1600" spc="90" dirty="0">
                <a:latin typeface="Arial MT"/>
                <a:cs typeface="Arial MT"/>
              </a:rPr>
              <a:t> </a:t>
            </a:r>
            <a:r>
              <a:rPr sz="1600" dirty="0">
                <a:latin typeface="Arial MT"/>
                <a:cs typeface="Arial MT"/>
              </a:rPr>
              <a:t>gas</a:t>
            </a:r>
            <a:r>
              <a:rPr sz="1600" spc="90" dirty="0">
                <a:latin typeface="Arial MT"/>
                <a:cs typeface="Arial MT"/>
              </a:rPr>
              <a:t> </a:t>
            </a:r>
            <a:r>
              <a:rPr sz="1600" spc="-10" dirty="0">
                <a:latin typeface="Arial MT"/>
                <a:cs typeface="Arial MT"/>
              </a:rPr>
              <a:t>mixture</a:t>
            </a:r>
            <a:endParaRPr sz="1600" dirty="0">
              <a:latin typeface="Arial MT"/>
              <a:cs typeface="Arial MT"/>
            </a:endParaRPr>
          </a:p>
          <a:p>
            <a:pPr marL="216535" indent="-175260">
              <a:lnSpc>
                <a:spcPct val="100000"/>
              </a:lnSpc>
              <a:spcBef>
                <a:spcPts val="5"/>
              </a:spcBef>
              <a:buChar char="-"/>
              <a:tabLst>
                <a:tab pos="216535" algn="l"/>
              </a:tabLst>
            </a:pPr>
            <a:r>
              <a:rPr sz="1550" dirty="0">
                <a:solidFill>
                  <a:srgbClr val="747474"/>
                </a:solidFill>
                <a:latin typeface="Arial MT"/>
                <a:cs typeface="Arial MT"/>
              </a:rPr>
              <a:t>Higher</a:t>
            </a:r>
            <a:r>
              <a:rPr sz="1550" spc="-60" dirty="0">
                <a:solidFill>
                  <a:srgbClr val="747474"/>
                </a:solidFill>
                <a:latin typeface="Arial MT"/>
                <a:cs typeface="Arial MT"/>
              </a:rPr>
              <a:t> </a:t>
            </a:r>
            <a:r>
              <a:rPr sz="1550" dirty="0">
                <a:solidFill>
                  <a:srgbClr val="747474"/>
                </a:solidFill>
                <a:latin typeface="Arial MT"/>
                <a:cs typeface="Arial MT"/>
              </a:rPr>
              <a:t>streamer</a:t>
            </a:r>
            <a:r>
              <a:rPr sz="1550" spc="-55" dirty="0">
                <a:solidFill>
                  <a:srgbClr val="747474"/>
                </a:solidFill>
                <a:latin typeface="Arial MT"/>
                <a:cs typeface="Arial MT"/>
              </a:rPr>
              <a:t> </a:t>
            </a:r>
            <a:r>
              <a:rPr sz="1550" spc="-10" dirty="0">
                <a:solidFill>
                  <a:srgbClr val="747474"/>
                </a:solidFill>
                <a:latin typeface="Arial MT"/>
                <a:cs typeface="Arial MT"/>
              </a:rPr>
              <a:t>fraction</a:t>
            </a:r>
            <a:endParaRPr sz="1550" dirty="0">
              <a:latin typeface="Arial MT"/>
              <a:cs typeface="Arial MT"/>
            </a:endParaRPr>
          </a:p>
          <a:p>
            <a:pPr marL="216535" indent="-175260">
              <a:lnSpc>
                <a:spcPct val="100000"/>
              </a:lnSpc>
              <a:spcBef>
                <a:spcPts val="70"/>
              </a:spcBef>
              <a:buChar char="-"/>
              <a:tabLst>
                <a:tab pos="216535" algn="l"/>
              </a:tabLst>
            </a:pPr>
            <a:r>
              <a:rPr sz="1550" dirty="0">
                <a:solidFill>
                  <a:srgbClr val="747474"/>
                </a:solidFill>
                <a:latin typeface="Arial MT"/>
                <a:cs typeface="Arial MT"/>
              </a:rPr>
              <a:t>Higher</a:t>
            </a:r>
            <a:r>
              <a:rPr sz="1550" spc="-50" dirty="0">
                <a:solidFill>
                  <a:srgbClr val="747474"/>
                </a:solidFill>
                <a:latin typeface="Arial MT"/>
                <a:cs typeface="Arial MT"/>
              </a:rPr>
              <a:t> </a:t>
            </a:r>
            <a:r>
              <a:rPr sz="1550" spc="-10" dirty="0">
                <a:solidFill>
                  <a:srgbClr val="747474"/>
                </a:solidFill>
                <a:latin typeface="Arial MT"/>
                <a:cs typeface="Arial MT"/>
              </a:rPr>
              <a:t>currents</a:t>
            </a:r>
            <a:endParaRPr sz="1550" dirty="0">
              <a:latin typeface="Arial MT"/>
              <a:cs typeface="Arial MT"/>
            </a:endParaRPr>
          </a:p>
          <a:p>
            <a:pPr marL="216535" indent="-175260">
              <a:lnSpc>
                <a:spcPct val="100000"/>
              </a:lnSpc>
              <a:spcBef>
                <a:spcPts val="10"/>
              </a:spcBef>
              <a:buChar char="-"/>
              <a:tabLst>
                <a:tab pos="216535" algn="l"/>
              </a:tabLst>
            </a:pPr>
            <a:r>
              <a:rPr sz="1550" dirty="0">
                <a:solidFill>
                  <a:srgbClr val="747474"/>
                </a:solidFill>
                <a:latin typeface="Arial MT"/>
                <a:cs typeface="Arial MT"/>
              </a:rPr>
              <a:t>Higher</a:t>
            </a:r>
            <a:r>
              <a:rPr sz="1550" spc="65" dirty="0">
                <a:solidFill>
                  <a:srgbClr val="747474"/>
                </a:solidFill>
                <a:latin typeface="Arial MT"/>
                <a:cs typeface="Arial MT"/>
              </a:rPr>
              <a:t> </a:t>
            </a:r>
            <a:r>
              <a:rPr sz="1550" dirty="0">
                <a:solidFill>
                  <a:srgbClr val="747474"/>
                </a:solidFill>
                <a:latin typeface="Arial MT"/>
                <a:cs typeface="Arial MT"/>
              </a:rPr>
              <a:t>production</a:t>
            </a:r>
            <a:r>
              <a:rPr sz="1550" spc="70" dirty="0">
                <a:solidFill>
                  <a:srgbClr val="747474"/>
                </a:solidFill>
                <a:latin typeface="Arial MT"/>
                <a:cs typeface="Arial MT"/>
              </a:rPr>
              <a:t> </a:t>
            </a:r>
            <a:r>
              <a:rPr sz="1550" dirty="0">
                <a:solidFill>
                  <a:srgbClr val="747474"/>
                </a:solidFill>
                <a:latin typeface="Arial MT"/>
                <a:cs typeface="Arial MT"/>
              </a:rPr>
              <a:t>of</a:t>
            </a:r>
            <a:r>
              <a:rPr sz="1550" spc="70" dirty="0">
                <a:solidFill>
                  <a:srgbClr val="747474"/>
                </a:solidFill>
                <a:latin typeface="Arial MT"/>
                <a:cs typeface="Arial MT"/>
              </a:rPr>
              <a:t> </a:t>
            </a:r>
            <a:r>
              <a:rPr sz="1550" spc="-10" dirty="0">
                <a:solidFill>
                  <a:srgbClr val="747474"/>
                </a:solidFill>
                <a:latin typeface="Arial MT"/>
                <a:cs typeface="Arial MT"/>
              </a:rPr>
              <a:t>fluoride</a:t>
            </a:r>
            <a:endParaRPr sz="1550" dirty="0">
              <a:latin typeface="Arial MT"/>
              <a:cs typeface="Arial MT"/>
            </a:endParaRPr>
          </a:p>
        </p:txBody>
      </p:sp>
      <p:grpSp>
        <p:nvGrpSpPr>
          <p:cNvPr id="22" name="object 25">
            <a:extLst>
              <a:ext uri="{FF2B5EF4-FFF2-40B4-BE49-F238E27FC236}">
                <a16:creationId xmlns:a16="http://schemas.microsoft.com/office/drawing/2014/main" id="{C2C0E99C-8DE5-2A9D-C9C2-DC7E62A01FB1}"/>
              </a:ext>
            </a:extLst>
          </p:cNvPr>
          <p:cNvGrpSpPr/>
          <p:nvPr/>
        </p:nvGrpSpPr>
        <p:grpSpPr>
          <a:xfrm>
            <a:off x="8322779" y="2014672"/>
            <a:ext cx="906780" cy="3333750"/>
            <a:chOff x="8322779" y="2014672"/>
            <a:chExt cx="906780" cy="3333750"/>
          </a:xfrm>
        </p:grpSpPr>
        <p:sp>
          <p:nvSpPr>
            <p:cNvPr id="23" name="object 26">
              <a:extLst>
                <a:ext uri="{FF2B5EF4-FFF2-40B4-BE49-F238E27FC236}">
                  <a16:creationId xmlns:a16="http://schemas.microsoft.com/office/drawing/2014/main" id="{A356F7B1-E742-3720-DA41-1C745F765461}"/>
                </a:ext>
              </a:extLst>
            </p:cNvPr>
            <p:cNvSpPr/>
            <p:nvPr/>
          </p:nvSpPr>
          <p:spPr>
            <a:xfrm>
              <a:off x="8327859" y="2044189"/>
              <a:ext cx="585470" cy="0"/>
            </a:xfrm>
            <a:custGeom>
              <a:avLst/>
              <a:gdLst/>
              <a:ahLst/>
              <a:cxnLst/>
              <a:rect l="l" t="t" r="r" b="b"/>
              <a:pathLst>
                <a:path w="585470">
                  <a:moveTo>
                    <a:pt x="0" y="0"/>
                  </a:moveTo>
                  <a:lnTo>
                    <a:pt x="580386" y="0"/>
                  </a:lnTo>
                  <a:lnTo>
                    <a:pt x="585306" y="0"/>
                  </a:lnTo>
                </a:path>
              </a:pathLst>
            </a:custGeom>
            <a:ln w="9839">
              <a:solidFill>
                <a:srgbClr val="000000"/>
              </a:solidFill>
            </a:ln>
          </p:spPr>
          <p:txBody>
            <a:bodyPr wrap="square" lIns="0" tIns="0" rIns="0" bIns="0" rtlCol="0"/>
            <a:lstStyle/>
            <a:p>
              <a:endParaRPr/>
            </a:p>
          </p:txBody>
        </p:sp>
        <p:sp>
          <p:nvSpPr>
            <p:cNvPr id="24" name="object 27">
              <a:extLst>
                <a:ext uri="{FF2B5EF4-FFF2-40B4-BE49-F238E27FC236}">
                  <a16:creationId xmlns:a16="http://schemas.microsoft.com/office/drawing/2014/main" id="{1185AD9C-E618-5F1F-70C4-DD6D1DEC81CC}"/>
                </a:ext>
              </a:extLst>
            </p:cNvPr>
            <p:cNvSpPr/>
            <p:nvPr/>
          </p:nvSpPr>
          <p:spPr>
            <a:xfrm>
              <a:off x="8908245" y="2014672"/>
              <a:ext cx="59055" cy="59055"/>
            </a:xfrm>
            <a:custGeom>
              <a:avLst/>
              <a:gdLst/>
              <a:ahLst/>
              <a:cxnLst/>
              <a:rect l="l" t="t" r="r" b="b"/>
              <a:pathLst>
                <a:path w="59054" h="59055">
                  <a:moveTo>
                    <a:pt x="0" y="0"/>
                  </a:moveTo>
                  <a:lnTo>
                    <a:pt x="0" y="59034"/>
                  </a:lnTo>
                  <a:lnTo>
                    <a:pt x="59034" y="29517"/>
                  </a:lnTo>
                  <a:lnTo>
                    <a:pt x="0" y="0"/>
                  </a:lnTo>
                  <a:close/>
                </a:path>
              </a:pathLst>
            </a:custGeom>
            <a:solidFill>
              <a:srgbClr val="000000"/>
            </a:solidFill>
          </p:spPr>
          <p:txBody>
            <a:bodyPr wrap="square" lIns="0" tIns="0" rIns="0" bIns="0" rtlCol="0"/>
            <a:lstStyle/>
            <a:p>
              <a:endParaRPr/>
            </a:p>
          </p:txBody>
        </p:sp>
        <p:sp>
          <p:nvSpPr>
            <p:cNvPr id="25" name="object 28">
              <a:extLst>
                <a:ext uri="{FF2B5EF4-FFF2-40B4-BE49-F238E27FC236}">
                  <a16:creationId xmlns:a16="http://schemas.microsoft.com/office/drawing/2014/main" id="{B58F8FCC-D8BB-5F14-6A32-97BCDCF0D7B0}"/>
                </a:ext>
              </a:extLst>
            </p:cNvPr>
            <p:cNvSpPr/>
            <p:nvPr/>
          </p:nvSpPr>
          <p:spPr>
            <a:xfrm>
              <a:off x="9199774" y="4905278"/>
              <a:ext cx="0" cy="438150"/>
            </a:xfrm>
            <a:custGeom>
              <a:avLst/>
              <a:gdLst/>
              <a:ahLst/>
              <a:cxnLst/>
              <a:rect l="l" t="t" r="r" b="b"/>
              <a:pathLst>
                <a:path h="438150">
                  <a:moveTo>
                    <a:pt x="0" y="438061"/>
                  </a:moveTo>
                  <a:lnTo>
                    <a:pt x="0" y="4919"/>
                  </a:lnTo>
                  <a:lnTo>
                    <a:pt x="0" y="0"/>
                  </a:lnTo>
                </a:path>
              </a:pathLst>
            </a:custGeom>
            <a:ln w="9839">
              <a:solidFill>
                <a:srgbClr val="000000"/>
              </a:solidFill>
            </a:ln>
          </p:spPr>
          <p:txBody>
            <a:bodyPr wrap="square" lIns="0" tIns="0" rIns="0" bIns="0" rtlCol="0"/>
            <a:lstStyle/>
            <a:p>
              <a:endParaRPr/>
            </a:p>
          </p:txBody>
        </p:sp>
        <p:sp>
          <p:nvSpPr>
            <p:cNvPr id="26" name="object 29">
              <a:extLst>
                <a:ext uri="{FF2B5EF4-FFF2-40B4-BE49-F238E27FC236}">
                  <a16:creationId xmlns:a16="http://schemas.microsoft.com/office/drawing/2014/main" id="{78FD34F9-6E11-5000-E4E0-632A898CD7BF}"/>
                </a:ext>
              </a:extLst>
            </p:cNvPr>
            <p:cNvSpPr/>
            <p:nvPr/>
          </p:nvSpPr>
          <p:spPr>
            <a:xfrm>
              <a:off x="9170256" y="4851162"/>
              <a:ext cx="59055" cy="59055"/>
            </a:xfrm>
            <a:custGeom>
              <a:avLst/>
              <a:gdLst/>
              <a:ahLst/>
              <a:cxnLst/>
              <a:rect l="l" t="t" r="r" b="b"/>
              <a:pathLst>
                <a:path w="59054" h="59054">
                  <a:moveTo>
                    <a:pt x="29517" y="0"/>
                  </a:moveTo>
                  <a:lnTo>
                    <a:pt x="0" y="59034"/>
                  </a:lnTo>
                  <a:lnTo>
                    <a:pt x="59034" y="59034"/>
                  </a:lnTo>
                  <a:lnTo>
                    <a:pt x="29517" y="0"/>
                  </a:lnTo>
                  <a:close/>
                </a:path>
              </a:pathLst>
            </a:custGeom>
            <a:solidFill>
              <a:srgbClr val="000000"/>
            </a:solidFill>
          </p:spPr>
          <p:txBody>
            <a:bodyPr wrap="square" lIns="0" tIns="0" rIns="0" bIns="0" rtlCol="0"/>
            <a:lstStyle/>
            <a:p>
              <a:endParaRPr/>
            </a:p>
          </p:txBody>
        </p:sp>
      </p:grpSp>
      <p:grpSp>
        <p:nvGrpSpPr>
          <p:cNvPr id="42" name="Group 41">
            <a:extLst>
              <a:ext uri="{FF2B5EF4-FFF2-40B4-BE49-F238E27FC236}">
                <a16:creationId xmlns:a16="http://schemas.microsoft.com/office/drawing/2014/main" id="{9CBB6310-CB3F-6D93-1BF2-2F9268DEFAAE}"/>
              </a:ext>
            </a:extLst>
          </p:cNvPr>
          <p:cNvGrpSpPr/>
          <p:nvPr/>
        </p:nvGrpSpPr>
        <p:grpSpPr>
          <a:xfrm>
            <a:off x="6226218" y="3523175"/>
            <a:ext cx="3519625" cy="2576125"/>
            <a:chOff x="6637966" y="3982132"/>
            <a:chExt cx="3519625" cy="2576125"/>
          </a:xfrm>
        </p:grpSpPr>
        <p:pic>
          <p:nvPicPr>
            <p:cNvPr id="17" name="object 20">
              <a:extLst>
                <a:ext uri="{FF2B5EF4-FFF2-40B4-BE49-F238E27FC236}">
                  <a16:creationId xmlns:a16="http://schemas.microsoft.com/office/drawing/2014/main" id="{5A37A156-3E50-2A79-108F-0F8B3C338F78}"/>
                </a:ext>
              </a:extLst>
            </p:cNvPr>
            <p:cNvPicPr/>
            <p:nvPr/>
          </p:nvPicPr>
          <p:blipFill>
            <a:blip r:embed="rId5" cstate="print"/>
            <a:stretch>
              <a:fillRect/>
            </a:stretch>
          </p:blipFill>
          <p:spPr>
            <a:xfrm>
              <a:off x="6637966" y="3982132"/>
              <a:ext cx="3519625" cy="2576125"/>
            </a:xfrm>
            <a:prstGeom prst="rect">
              <a:avLst/>
            </a:prstGeom>
          </p:spPr>
        </p:pic>
        <p:sp>
          <p:nvSpPr>
            <p:cNvPr id="27" name="object 30">
              <a:extLst>
                <a:ext uri="{FF2B5EF4-FFF2-40B4-BE49-F238E27FC236}">
                  <a16:creationId xmlns:a16="http://schemas.microsoft.com/office/drawing/2014/main" id="{A8F7E6D5-BE58-FA79-C818-798E11364142}"/>
                </a:ext>
              </a:extLst>
            </p:cNvPr>
            <p:cNvSpPr txBox="1"/>
            <p:nvPr/>
          </p:nvSpPr>
          <p:spPr>
            <a:xfrm>
              <a:off x="8523880" y="5529204"/>
              <a:ext cx="1527175" cy="214629"/>
            </a:xfrm>
            <a:prstGeom prst="rect">
              <a:avLst/>
            </a:prstGeom>
          </p:spPr>
          <p:txBody>
            <a:bodyPr vert="horz" wrap="square" lIns="0" tIns="17780" rIns="0" bIns="0" rtlCol="0">
              <a:spAutoFit/>
            </a:bodyPr>
            <a:lstStyle/>
            <a:p>
              <a:pPr marL="12700">
                <a:lnSpc>
                  <a:spcPct val="100000"/>
                </a:lnSpc>
                <a:spcBef>
                  <a:spcPts val="140"/>
                </a:spcBef>
              </a:pPr>
              <a:r>
                <a:rPr sz="1200" b="1" dirty="0">
                  <a:latin typeface="Arial"/>
                  <a:cs typeface="Arial"/>
                </a:rPr>
                <a:t>increase</a:t>
              </a:r>
              <a:r>
                <a:rPr sz="1200" b="1" spc="95" dirty="0">
                  <a:latin typeface="Arial"/>
                  <a:cs typeface="Arial"/>
                </a:rPr>
                <a:t> </a:t>
              </a:r>
              <a:r>
                <a:rPr sz="1200" b="1" dirty="0">
                  <a:latin typeface="Arial"/>
                  <a:cs typeface="Arial"/>
                </a:rPr>
                <a:t>of</a:t>
              </a:r>
              <a:r>
                <a:rPr sz="1200" b="1" spc="95" dirty="0">
                  <a:latin typeface="Arial"/>
                  <a:cs typeface="Arial"/>
                </a:rPr>
                <a:t> </a:t>
              </a:r>
              <a:r>
                <a:rPr sz="1200" b="1" spc="-10" dirty="0">
                  <a:latin typeface="Arial"/>
                  <a:cs typeface="Arial"/>
                </a:rPr>
                <a:t>currents</a:t>
              </a:r>
              <a:endParaRPr sz="1200">
                <a:latin typeface="Arial"/>
                <a:cs typeface="Arial"/>
              </a:endParaRPr>
            </a:p>
          </p:txBody>
        </p:sp>
      </p:grpSp>
      <p:grpSp>
        <p:nvGrpSpPr>
          <p:cNvPr id="41" name="Group 40">
            <a:extLst>
              <a:ext uri="{FF2B5EF4-FFF2-40B4-BE49-F238E27FC236}">
                <a16:creationId xmlns:a16="http://schemas.microsoft.com/office/drawing/2014/main" id="{C618A331-3600-3601-7C28-C9C5F6FB19BC}"/>
              </a:ext>
            </a:extLst>
          </p:cNvPr>
          <p:cNvGrpSpPr/>
          <p:nvPr/>
        </p:nvGrpSpPr>
        <p:grpSpPr>
          <a:xfrm>
            <a:off x="5825223" y="146818"/>
            <a:ext cx="4250216" cy="3252206"/>
            <a:chOff x="5885205" y="851338"/>
            <a:chExt cx="4250216" cy="3252206"/>
          </a:xfrm>
        </p:grpSpPr>
        <p:sp>
          <p:nvSpPr>
            <p:cNvPr id="12" name="object 10">
              <a:extLst>
                <a:ext uri="{FF2B5EF4-FFF2-40B4-BE49-F238E27FC236}">
                  <a16:creationId xmlns:a16="http://schemas.microsoft.com/office/drawing/2014/main" id="{E85F1E6F-CAFC-4FA7-D1EE-59F3ABEED470}"/>
                </a:ext>
              </a:extLst>
            </p:cNvPr>
            <p:cNvSpPr/>
            <p:nvPr/>
          </p:nvSpPr>
          <p:spPr>
            <a:xfrm>
              <a:off x="8078087" y="2609253"/>
              <a:ext cx="554990" cy="0"/>
            </a:xfrm>
            <a:custGeom>
              <a:avLst/>
              <a:gdLst/>
              <a:ahLst/>
              <a:cxnLst/>
              <a:rect l="l" t="t" r="r" b="b"/>
              <a:pathLst>
                <a:path w="554990">
                  <a:moveTo>
                    <a:pt x="0" y="0"/>
                  </a:moveTo>
                  <a:lnTo>
                    <a:pt x="544965" y="0"/>
                  </a:lnTo>
                  <a:lnTo>
                    <a:pt x="554804" y="0"/>
                  </a:lnTo>
                </a:path>
              </a:pathLst>
            </a:custGeom>
            <a:ln w="19678">
              <a:solidFill>
                <a:srgbClr val="21529F"/>
              </a:solidFill>
            </a:ln>
          </p:spPr>
          <p:txBody>
            <a:bodyPr wrap="square" lIns="0" tIns="0" rIns="0" bIns="0" rtlCol="0"/>
            <a:lstStyle/>
            <a:p>
              <a:endParaRPr/>
            </a:p>
          </p:txBody>
        </p:sp>
        <p:sp>
          <p:nvSpPr>
            <p:cNvPr id="13" name="object 11">
              <a:extLst>
                <a:ext uri="{FF2B5EF4-FFF2-40B4-BE49-F238E27FC236}">
                  <a16:creationId xmlns:a16="http://schemas.microsoft.com/office/drawing/2014/main" id="{9B76A310-ADE8-746A-B978-865ECFAD9302}"/>
                </a:ext>
              </a:extLst>
            </p:cNvPr>
            <p:cNvSpPr/>
            <p:nvPr/>
          </p:nvSpPr>
          <p:spPr>
            <a:xfrm>
              <a:off x="8623053" y="2562024"/>
              <a:ext cx="94615" cy="94615"/>
            </a:xfrm>
            <a:custGeom>
              <a:avLst/>
              <a:gdLst/>
              <a:ahLst/>
              <a:cxnLst/>
              <a:rect l="l" t="t" r="r" b="b"/>
              <a:pathLst>
                <a:path w="94615" h="94614">
                  <a:moveTo>
                    <a:pt x="0" y="0"/>
                  </a:moveTo>
                  <a:lnTo>
                    <a:pt x="0" y="94456"/>
                  </a:lnTo>
                  <a:lnTo>
                    <a:pt x="94456" y="47228"/>
                  </a:lnTo>
                  <a:lnTo>
                    <a:pt x="0" y="0"/>
                  </a:lnTo>
                  <a:close/>
                </a:path>
              </a:pathLst>
            </a:custGeom>
            <a:solidFill>
              <a:srgbClr val="21529F"/>
            </a:solidFill>
          </p:spPr>
          <p:txBody>
            <a:bodyPr wrap="square" lIns="0" tIns="0" rIns="0" bIns="0" rtlCol="0"/>
            <a:lstStyle/>
            <a:p>
              <a:endParaRPr/>
            </a:p>
          </p:txBody>
        </p:sp>
        <p:pic>
          <p:nvPicPr>
            <p:cNvPr id="14" name="object 12">
              <a:extLst>
                <a:ext uri="{FF2B5EF4-FFF2-40B4-BE49-F238E27FC236}">
                  <a16:creationId xmlns:a16="http://schemas.microsoft.com/office/drawing/2014/main" id="{5F60443D-3509-B065-D56A-6BA35C04A425}"/>
                </a:ext>
              </a:extLst>
            </p:cNvPr>
            <p:cNvPicPr/>
            <p:nvPr/>
          </p:nvPicPr>
          <p:blipFill>
            <a:blip r:embed="rId6" cstate="print"/>
            <a:stretch>
              <a:fillRect/>
            </a:stretch>
          </p:blipFill>
          <p:spPr>
            <a:xfrm>
              <a:off x="5885205" y="1591727"/>
              <a:ext cx="4250216" cy="2511817"/>
            </a:xfrm>
            <a:prstGeom prst="rect">
              <a:avLst/>
            </a:prstGeom>
          </p:spPr>
        </p:pic>
        <p:pic>
          <p:nvPicPr>
            <p:cNvPr id="15" name="object 13">
              <a:extLst>
                <a:ext uri="{FF2B5EF4-FFF2-40B4-BE49-F238E27FC236}">
                  <a16:creationId xmlns:a16="http://schemas.microsoft.com/office/drawing/2014/main" id="{C9D8DE97-CBC3-CC05-25C6-5C9004AC670C}"/>
                </a:ext>
              </a:extLst>
            </p:cNvPr>
            <p:cNvPicPr/>
            <p:nvPr/>
          </p:nvPicPr>
          <p:blipFill>
            <a:blip r:embed="rId7" cstate="print"/>
            <a:stretch>
              <a:fillRect/>
            </a:stretch>
          </p:blipFill>
          <p:spPr>
            <a:xfrm>
              <a:off x="6878297" y="851338"/>
              <a:ext cx="2500499" cy="751831"/>
            </a:xfrm>
            <a:prstGeom prst="rect">
              <a:avLst/>
            </a:prstGeom>
          </p:spPr>
        </p:pic>
        <p:sp>
          <p:nvSpPr>
            <p:cNvPr id="18" name="object 21">
              <a:extLst>
                <a:ext uri="{FF2B5EF4-FFF2-40B4-BE49-F238E27FC236}">
                  <a16:creationId xmlns:a16="http://schemas.microsoft.com/office/drawing/2014/main" id="{3C6326C0-D2A9-A944-85E8-CAB9553B40BF}"/>
                </a:ext>
              </a:extLst>
            </p:cNvPr>
            <p:cNvSpPr txBox="1"/>
            <p:nvPr/>
          </p:nvSpPr>
          <p:spPr>
            <a:xfrm>
              <a:off x="9025687" y="2968738"/>
              <a:ext cx="988060" cy="214629"/>
            </a:xfrm>
            <a:prstGeom prst="rect">
              <a:avLst/>
            </a:prstGeom>
          </p:spPr>
          <p:txBody>
            <a:bodyPr vert="horz" wrap="square" lIns="0" tIns="17780" rIns="0" bIns="0" rtlCol="0">
              <a:spAutoFit/>
            </a:bodyPr>
            <a:lstStyle/>
            <a:p>
              <a:pPr marL="12700">
                <a:lnSpc>
                  <a:spcPct val="100000"/>
                </a:lnSpc>
                <a:spcBef>
                  <a:spcPts val="140"/>
                </a:spcBef>
              </a:pPr>
              <a:r>
                <a:rPr sz="1200" b="1" spc="90" dirty="0">
                  <a:solidFill>
                    <a:srgbClr val="1E9A1E"/>
                  </a:solidFill>
                  <a:latin typeface="Arial"/>
                  <a:cs typeface="Arial"/>
                </a:rPr>
                <a:t>5%</a:t>
              </a:r>
              <a:r>
                <a:rPr sz="1200" b="1" spc="15" dirty="0">
                  <a:solidFill>
                    <a:srgbClr val="1E9A1E"/>
                  </a:solidFill>
                  <a:latin typeface="Arial"/>
                  <a:cs typeface="Arial"/>
                </a:rPr>
                <a:t> </a:t>
              </a:r>
              <a:r>
                <a:rPr sz="1200" b="1" spc="-10" dirty="0">
                  <a:solidFill>
                    <a:srgbClr val="1E9A1E"/>
                  </a:solidFill>
                  <a:latin typeface="Arial"/>
                  <a:cs typeface="Arial"/>
                </a:rPr>
                <a:t>streamer</a:t>
              </a:r>
              <a:endParaRPr sz="1200">
                <a:latin typeface="Arial"/>
                <a:cs typeface="Arial"/>
              </a:endParaRPr>
            </a:p>
          </p:txBody>
        </p:sp>
        <p:sp>
          <p:nvSpPr>
            <p:cNvPr id="19" name="object 22">
              <a:extLst>
                <a:ext uri="{FF2B5EF4-FFF2-40B4-BE49-F238E27FC236}">
                  <a16:creationId xmlns:a16="http://schemas.microsoft.com/office/drawing/2014/main" id="{A0D3ED0F-CA2B-198A-202B-1731FD398C15}"/>
                </a:ext>
              </a:extLst>
            </p:cNvPr>
            <p:cNvSpPr txBox="1"/>
            <p:nvPr/>
          </p:nvSpPr>
          <p:spPr>
            <a:xfrm>
              <a:off x="7643093" y="2717063"/>
              <a:ext cx="1138555" cy="261620"/>
            </a:xfrm>
            <a:prstGeom prst="rect">
              <a:avLst/>
            </a:prstGeom>
            <a:solidFill>
              <a:srgbClr val="FFFFFF"/>
            </a:solidFill>
          </p:spPr>
          <p:txBody>
            <a:bodyPr vert="horz" wrap="square" lIns="0" tIns="34925" rIns="0" bIns="0" rtlCol="0">
              <a:spAutoFit/>
            </a:bodyPr>
            <a:lstStyle/>
            <a:p>
              <a:pPr marL="43815">
                <a:lnSpc>
                  <a:spcPct val="100000"/>
                </a:lnSpc>
                <a:spcBef>
                  <a:spcPts val="275"/>
                </a:spcBef>
              </a:pPr>
              <a:r>
                <a:rPr sz="1200" b="1" spc="70" dirty="0">
                  <a:solidFill>
                    <a:srgbClr val="FF7F0E"/>
                  </a:solidFill>
                  <a:latin typeface="Arial"/>
                  <a:cs typeface="Arial"/>
                </a:rPr>
                <a:t>11%</a:t>
              </a:r>
              <a:r>
                <a:rPr sz="1200" b="1" spc="10" dirty="0">
                  <a:solidFill>
                    <a:srgbClr val="FF7F0E"/>
                  </a:solidFill>
                  <a:latin typeface="Arial"/>
                  <a:cs typeface="Arial"/>
                </a:rPr>
                <a:t> </a:t>
              </a:r>
              <a:r>
                <a:rPr sz="1200" b="1" spc="-10" dirty="0">
                  <a:solidFill>
                    <a:srgbClr val="FF7F0E"/>
                  </a:solidFill>
                  <a:latin typeface="Arial"/>
                  <a:cs typeface="Arial"/>
                </a:rPr>
                <a:t>streamer</a:t>
              </a:r>
              <a:endParaRPr sz="1200">
                <a:latin typeface="Arial"/>
                <a:cs typeface="Arial"/>
              </a:endParaRPr>
            </a:p>
          </p:txBody>
        </p:sp>
        <p:sp>
          <p:nvSpPr>
            <p:cNvPr id="20" name="object 23">
              <a:extLst>
                <a:ext uri="{FF2B5EF4-FFF2-40B4-BE49-F238E27FC236}">
                  <a16:creationId xmlns:a16="http://schemas.microsoft.com/office/drawing/2014/main" id="{27ACBB45-E275-31FE-ECEA-ECE8BD0B811A}"/>
                </a:ext>
              </a:extLst>
            </p:cNvPr>
            <p:cNvSpPr txBox="1"/>
            <p:nvPr/>
          </p:nvSpPr>
          <p:spPr>
            <a:xfrm>
              <a:off x="8171047" y="3334604"/>
              <a:ext cx="1118870" cy="214629"/>
            </a:xfrm>
            <a:prstGeom prst="rect">
              <a:avLst/>
            </a:prstGeom>
          </p:spPr>
          <p:txBody>
            <a:bodyPr vert="horz" wrap="square" lIns="0" tIns="17780" rIns="0" bIns="0" rtlCol="0">
              <a:spAutoFit/>
            </a:bodyPr>
            <a:lstStyle/>
            <a:p>
              <a:pPr marL="12700">
                <a:lnSpc>
                  <a:spcPct val="100000"/>
                </a:lnSpc>
                <a:spcBef>
                  <a:spcPts val="140"/>
                </a:spcBef>
              </a:pPr>
              <a:r>
                <a:rPr sz="1200" b="1" spc="50" dirty="0">
                  <a:solidFill>
                    <a:srgbClr val="1F77B4"/>
                  </a:solidFill>
                  <a:latin typeface="Arial"/>
                  <a:cs typeface="Arial"/>
                </a:rPr>
                <a:t>0.3%</a:t>
              </a:r>
              <a:r>
                <a:rPr sz="1200" b="1" spc="25" dirty="0">
                  <a:solidFill>
                    <a:srgbClr val="1F77B4"/>
                  </a:solidFill>
                  <a:latin typeface="Arial"/>
                  <a:cs typeface="Arial"/>
                </a:rPr>
                <a:t> </a:t>
              </a:r>
              <a:r>
                <a:rPr sz="1200" b="1" spc="-10" dirty="0">
                  <a:solidFill>
                    <a:srgbClr val="1F77B4"/>
                  </a:solidFill>
                  <a:latin typeface="Arial"/>
                  <a:cs typeface="Arial"/>
                </a:rPr>
                <a:t>streamer</a:t>
              </a:r>
              <a:endParaRPr sz="1200">
                <a:latin typeface="Arial"/>
                <a:cs typeface="Arial"/>
              </a:endParaRPr>
            </a:p>
          </p:txBody>
        </p:sp>
        <p:sp>
          <p:nvSpPr>
            <p:cNvPr id="21" name="object 24">
              <a:extLst>
                <a:ext uri="{FF2B5EF4-FFF2-40B4-BE49-F238E27FC236}">
                  <a16:creationId xmlns:a16="http://schemas.microsoft.com/office/drawing/2014/main" id="{446C258E-F377-ECA0-D07C-1D5F2A65CB78}"/>
                </a:ext>
              </a:extLst>
            </p:cNvPr>
            <p:cNvSpPr txBox="1"/>
            <p:nvPr/>
          </p:nvSpPr>
          <p:spPr>
            <a:xfrm>
              <a:off x="8046013" y="2099904"/>
              <a:ext cx="1203325" cy="214629"/>
            </a:xfrm>
            <a:prstGeom prst="rect">
              <a:avLst/>
            </a:prstGeom>
          </p:spPr>
          <p:txBody>
            <a:bodyPr vert="horz" wrap="square" lIns="0" tIns="17780" rIns="0" bIns="0" rtlCol="0">
              <a:spAutoFit/>
            </a:bodyPr>
            <a:lstStyle/>
            <a:p>
              <a:pPr marL="12700">
                <a:lnSpc>
                  <a:spcPct val="100000"/>
                </a:lnSpc>
                <a:spcBef>
                  <a:spcPts val="140"/>
                </a:spcBef>
              </a:pPr>
              <a:r>
                <a:rPr sz="1200" b="1" dirty="0">
                  <a:latin typeface="Arial"/>
                  <a:cs typeface="Arial"/>
                </a:rPr>
                <a:t>increase</a:t>
              </a:r>
              <a:r>
                <a:rPr sz="1200" b="1" spc="95" dirty="0">
                  <a:latin typeface="Arial"/>
                  <a:cs typeface="Arial"/>
                </a:rPr>
                <a:t> </a:t>
              </a:r>
              <a:r>
                <a:rPr sz="1200" b="1" dirty="0">
                  <a:latin typeface="Arial"/>
                  <a:cs typeface="Arial"/>
                </a:rPr>
                <a:t>of</a:t>
              </a:r>
              <a:r>
                <a:rPr sz="1200" b="1" spc="95" dirty="0">
                  <a:latin typeface="Arial"/>
                  <a:cs typeface="Arial"/>
                </a:rPr>
                <a:t> </a:t>
              </a:r>
              <a:r>
                <a:rPr sz="1200" b="1" spc="-20" dirty="0">
                  <a:latin typeface="Arial"/>
                  <a:cs typeface="Arial"/>
                </a:rPr>
                <a:t>w.p.</a:t>
              </a:r>
              <a:endParaRPr sz="1200">
                <a:latin typeface="Arial"/>
                <a:cs typeface="Arial"/>
              </a:endParaRPr>
            </a:p>
          </p:txBody>
        </p:sp>
        <p:sp>
          <p:nvSpPr>
            <p:cNvPr id="28" name="object 31">
              <a:extLst>
                <a:ext uri="{FF2B5EF4-FFF2-40B4-BE49-F238E27FC236}">
                  <a16:creationId xmlns:a16="http://schemas.microsoft.com/office/drawing/2014/main" id="{E25678D0-9760-AD6B-5163-8B6AFB75277C}"/>
                </a:ext>
              </a:extLst>
            </p:cNvPr>
            <p:cNvSpPr txBox="1"/>
            <p:nvPr/>
          </p:nvSpPr>
          <p:spPr>
            <a:xfrm>
              <a:off x="8223943" y="1777230"/>
              <a:ext cx="1162685" cy="214629"/>
            </a:xfrm>
            <a:prstGeom prst="rect">
              <a:avLst/>
            </a:prstGeom>
          </p:spPr>
          <p:txBody>
            <a:bodyPr vert="horz" wrap="square" lIns="0" tIns="17780" rIns="0" bIns="0" rtlCol="0">
              <a:spAutoFit/>
            </a:bodyPr>
            <a:lstStyle/>
            <a:p>
              <a:pPr marL="12700">
                <a:lnSpc>
                  <a:spcPct val="100000"/>
                </a:lnSpc>
                <a:spcBef>
                  <a:spcPts val="140"/>
                </a:spcBef>
              </a:pPr>
              <a:r>
                <a:rPr sz="1200" dirty="0">
                  <a:latin typeface="Arial MT"/>
                  <a:cs typeface="Arial MT"/>
                </a:rPr>
                <a:t>increase</a:t>
              </a:r>
              <a:r>
                <a:rPr sz="1200" spc="100" dirty="0">
                  <a:latin typeface="Arial MT"/>
                  <a:cs typeface="Arial MT"/>
                </a:rPr>
                <a:t> </a:t>
              </a:r>
              <a:r>
                <a:rPr sz="1200" dirty="0">
                  <a:latin typeface="Arial MT"/>
                  <a:cs typeface="Arial MT"/>
                </a:rPr>
                <a:t>of</a:t>
              </a:r>
              <a:r>
                <a:rPr sz="1200" spc="105" dirty="0">
                  <a:latin typeface="Arial MT"/>
                  <a:cs typeface="Arial MT"/>
                </a:rPr>
                <a:t> </a:t>
              </a:r>
              <a:r>
                <a:rPr sz="1200" spc="-25" dirty="0">
                  <a:latin typeface="Arial MT"/>
                  <a:cs typeface="Arial MT"/>
                </a:rPr>
                <a:t>HFO</a:t>
              </a:r>
              <a:endParaRPr sz="1200" dirty="0">
                <a:latin typeface="Arial MT"/>
                <a:cs typeface="Arial MT"/>
              </a:endParaRPr>
            </a:p>
          </p:txBody>
        </p:sp>
      </p:grpSp>
      <p:sp>
        <p:nvSpPr>
          <p:cNvPr id="37" name="object 14">
            <a:extLst>
              <a:ext uri="{FF2B5EF4-FFF2-40B4-BE49-F238E27FC236}">
                <a16:creationId xmlns:a16="http://schemas.microsoft.com/office/drawing/2014/main" id="{ACB6B943-B62E-C608-B47D-BE9AB49F3393}"/>
              </a:ext>
            </a:extLst>
          </p:cNvPr>
          <p:cNvSpPr txBox="1"/>
          <p:nvPr/>
        </p:nvSpPr>
        <p:spPr>
          <a:xfrm>
            <a:off x="754513" y="2837697"/>
            <a:ext cx="3672840" cy="297180"/>
          </a:xfrm>
          <a:prstGeom prst="rect">
            <a:avLst/>
          </a:prstGeom>
        </p:spPr>
        <p:txBody>
          <a:bodyPr vert="horz" wrap="square" lIns="0" tIns="16510" rIns="0" bIns="0" rtlCol="0">
            <a:spAutoFit/>
          </a:bodyPr>
          <a:lstStyle/>
          <a:p>
            <a:pPr marL="38100">
              <a:lnSpc>
                <a:spcPct val="100000"/>
              </a:lnSpc>
              <a:spcBef>
                <a:spcPts val="130"/>
              </a:spcBef>
            </a:pPr>
            <a:r>
              <a:rPr sz="1750" dirty="0">
                <a:solidFill>
                  <a:srgbClr val="21529F"/>
                </a:solidFill>
                <a:latin typeface="Arial MT"/>
                <a:cs typeface="Arial MT"/>
              </a:rPr>
              <a:t>HFO</a:t>
            </a:r>
            <a:r>
              <a:rPr sz="1750" spc="110" dirty="0">
                <a:solidFill>
                  <a:srgbClr val="21529F"/>
                </a:solidFill>
                <a:latin typeface="Arial MT"/>
                <a:cs typeface="Arial MT"/>
              </a:rPr>
              <a:t> </a:t>
            </a:r>
            <a:r>
              <a:rPr sz="1750" dirty="0">
                <a:solidFill>
                  <a:srgbClr val="21529F"/>
                </a:solidFill>
                <a:latin typeface="Arial MT"/>
                <a:cs typeface="Arial MT"/>
              </a:rPr>
              <a:t>cannot</a:t>
            </a:r>
            <a:r>
              <a:rPr sz="1750" spc="114" dirty="0">
                <a:solidFill>
                  <a:srgbClr val="21529F"/>
                </a:solidFill>
                <a:latin typeface="Arial MT"/>
                <a:cs typeface="Arial MT"/>
              </a:rPr>
              <a:t> </a:t>
            </a:r>
            <a:r>
              <a:rPr sz="1750" dirty="0">
                <a:solidFill>
                  <a:srgbClr val="21529F"/>
                </a:solidFill>
                <a:latin typeface="Arial MT"/>
                <a:cs typeface="Arial MT"/>
              </a:rPr>
              <a:t>directly</a:t>
            </a:r>
            <a:r>
              <a:rPr sz="1750" spc="114" dirty="0">
                <a:solidFill>
                  <a:srgbClr val="21529F"/>
                </a:solidFill>
                <a:latin typeface="Arial MT"/>
                <a:cs typeface="Arial MT"/>
              </a:rPr>
              <a:t> </a:t>
            </a:r>
            <a:r>
              <a:rPr sz="1750" dirty="0">
                <a:solidFill>
                  <a:srgbClr val="21529F"/>
                </a:solidFill>
                <a:latin typeface="Arial MT"/>
                <a:cs typeface="Arial MT"/>
              </a:rPr>
              <a:t>replace</a:t>
            </a:r>
            <a:r>
              <a:rPr sz="1750" spc="110" dirty="0">
                <a:solidFill>
                  <a:srgbClr val="21529F"/>
                </a:solidFill>
                <a:latin typeface="Arial MT"/>
                <a:cs typeface="Arial MT"/>
              </a:rPr>
              <a:t> </a:t>
            </a:r>
            <a:r>
              <a:rPr sz="1750" spc="-10" dirty="0">
                <a:solidFill>
                  <a:srgbClr val="21529F"/>
                </a:solidFill>
                <a:latin typeface="Arial MT"/>
                <a:cs typeface="Arial MT"/>
              </a:rPr>
              <a:t>C</a:t>
            </a:r>
            <a:r>
              <a:rPr sz="1725" spc="-15" baseline="-7246" dirty="0">
                <a:solidFill>
                  <a:srgbClr val="21529F"/>
                </a:solidFill>
                <a:latin typeface="Arial MT"/>
                <a:cs typeface="Arial MT"/>
              </a:rPr>
              <a:t>2</a:t>
            </a:r>
            <a:r>
              <a:rPr sz="1750" spc="-10" dirty="0">
                <a:solidFill>
                  <a:srgbClr val="21529F"/>
                </a:solidFill>
                <a:latin typeface="Arial MT"/>
                <a:cs typeface="Arial MT"/>
              </a:rPr>
              <a:t>H</a:t>
            </a:r>
            <a:r>
              <a:rPr sz="1725" spc="-15" baseline="-7246" dirty="0">
                <a:solidFill>
                  <a:srgbClr val="21529F"/>
                </a:solidFill>
                <a:latin typeface="Arial MT"/>
                <a:cs typeface="Arial MT"/>
              </a:rPr>
              <a:t>2</a:t>
            </a:r>
            <a:r>
              <a:rPr sz="1750" spc="-10" dirty="0">
                <a:solidFill>
                  <a:srgbClr val="21529F"/>
                </a:solidFill>
                <a:latin typeface="Arial MT"/>
                <a:cs typeface="Arial MT"/>
              </a:rPr>
              <a:t>F</a:t>
            </a:r>
            <a:r>
              <a:rPr sz="1725" spc="-15" baseline="-7246" dirty="0">
                <a:solidFill>
                  <a:srgbClr val="21529F"/>
                </a:solidFill>
                <a:latin typeface="Arial MT"/>
                <a:cs typeface="Arial MT"/>
              </a:rPr>
              <a:t>4</a:t>
            </a:r>
            <a:endParaRPr sz="1725" baseline="-7246" dirty="0">
              <a:latin typeface="Arial MT"/>
              <a:cs typeface="Arial MT"/>
            </a:endParaRPr>
          </a:p>
        </p:txBody>
      </p:sp>
      <p:sp>
        <p:nvSpPr>
          <p:cNvPr id="38" name="object 16">
            <a:extLst>
              <a:ext uri="{FF2B5EF4-FFF2-40B4-BE49-F238E27FC236}">
                <a16:creationId xmlns:a16="http://schemas.microsoft.com/office/drawing/2014/main" id="{82580EF3-B921-144A-8BFB-FF6D7BA1F577}"/>
              </a:ext>
            </a:extLst>
          </p:cNvPr>
          <p:cNvSpPr txBox="1"/>
          <p:nvPr/>
        </p:nvSpPr>
        <p:spPr>
          <a:xfrm>
            <a:off x="747092" y="3190144"/>
            <a:ext cx="4304665" cy="885825"/>
          </a:xfrm>
          <a:prstGeom prst="rect">
            <a:avLst/>
          </a:prstGeom>
        </p:spPr>
        <p:txBody>
          <a:bodyPr vert="horz" wrap="square" lIns="0" tIns="15875" rIns="0" bIns="0" rtlCol="0">
            <a:spAutoFit/>
          </a:bodyPr>
          <a:lstStyle/>
          <a:p>
            <a:pPr marL="286385">
              <a:lnSpc>
                <a:spcPct val="100000"/>
              </a:lnSpc>
              <a:spcBef>
                <a:spcPts val="125"/>
              </a:spcBef>
            </a:pPr>
            <a:r>
              <a:rPr sz="1600" dirty="0">
                <a:latin typeface="Arial MT"/>
                <a:cs typeface="Arial MT"/>
              </a:rPr>
              <a:t>Higher</a:t>
            </a:r>
            <a:r>
              <a:rPr sz="1600" spc="60" dirty="0">
                <a:latin typeface="Arial MT"/>
                <a:cs typeface="Arial MT"/>
              </a:rPr>
              <a:t> </a:t>
            </a:r>
            <a:r>
              <a:rPr sz="1600" spc="55" dirty="0">
                <a:latin typeface="Arial MT"/>
                <a:cs typeface="Arial MT"/>
              </a:rPr>
              <a:t>applied</a:t>
            </a:r>
            <a:r>
              <a:rPr sz="1600" spc="60" dirty="0">
                <a:latin typeface="Arial MT"/>
                <a:cs typeface="Arial MT"/>
              </a:rPr>
              <a:t> </a:t>
            </a:r>
            <a:r>
              <a:rPr sz="1600" spc="50" dirty="0">
                <a:latin typeface="Arial MT"/>
                <a:cs typeface="Arial MT"/>
              </a:rPr>
              <a:t>voltage</a:t>
            </a:r>
            <a:r>
              <a:rPr sz="1600" spc="60" dirty="0">
                <a:latin typeface="Arial MT"/>
                <a:cs typeface="Arial MT"/>
              </a:rPr>
              <a:t> </a:t>
            </a:r>
            <a:r>
              <a:rPr sz="1600" dirty="0">
                <a:latin typeface="Arial MT"/>
                <a:cs typeface="Arial MT"/>
              </a:rPr>
              <a:t>necessary</a:t>
            </a:r>
            <a:r>
              <a:rPr sz="1600" spc="60" dirty="0">
                <a:latin typeface="Arial MT"/>
                <a:cs typeface="Arial MT"/>
              </a:rPr>
              <a:t> </a:t>
            </a:r>
            <a:r>
              <a:rPr sz="1600" dirty="0">
                <a:latin typeface="Arial MT"/>
                <a:cs typeface="Arial MT"/>
              </a:rPr>
              <a:t>(&gt;14</a:t>
            </a:r>
            <a:r>
              <a:rPr sz="1600" spc="60" dirty="0">
                <a:latin typeface="Arial MT"/>
                <a:cs typeface="Arial MT"/>
              </a:rPr>
              <a:t> </a:t>
            </a:r>
            <a:r>
              <a:rPr sz="1600" spc="-25" dirty="0">
                <a:latin typeface="Arial MT"/>
                <a:cs typeface="Arial MT"/>
              </a:rPr>
              <a:t>kV)</a:t>
            </a:r>
            <a:endParaRPr sz="1600">
              <a:latin typeface="Arial MT"/>
              <a:cs typeface="Arial MT"/>
            </a:endParaRPr>
          </a:p>
          <a:p>
            <a:pPr marL="289560">
              <a:lnSpc>
                <a:spcPct val="100000"/>
              </a:lnSpc>
              <a:spcBef>
                <a:spcPts val="15"/>
              </a:spcBef>
            </a:pPr>
            <a:r>
              <a:rPr sz="1550" spc="85" dirty="0">
                <a:solidFill>
                  <a:srgbClr val="747474"/>
                </a:solidFill>
                <a:latin typeface="Arial MT"/>
                <a:cs typeface="Arial MT"/>
              </a:rPr>
              <a:t>-</a:t>
            </a:r>
            <a:r>
              <a:rPr sz="1550" spc="390" dirty="0">
                <a:solidFill>
                  <a:srgbClr val="747474"/>
                </a:solidFill>
                <a:latin typeface="Arial MT"/>
                <a:cs typeface="Arial MT"/>
              </a:rPr>
              <a:t> </a:t>
            </a:r>
            <a:r>
              <a:rPr sz="1550" dirty="0">
                <a:solidFill>
                  <a:srgbClr val="747474"/>
                </a:solidFill>
                <a:latin typeface="Arial MT"/>
                <a:cs typeface="Arial MT"/>
              </a:rPr>
              <a:t>In</a:t>
            </a:r>
            <a:r>
              <a:rPr sz="1550" spc="20" dirty="0">
                <a:solidFill>
                  <a:srgbClr val="747474"/>
                </a:solidFill>
                <a:latin typeface="Arial MT"/>
                <a:cs typeface="Arial MT"/>
              </a:rPr>
              <a:t> </a:t>
            </a:r>
            <a:r>
              <a:rPr sz="1550" dirty="0">
                <a:solidFill>
                  <a:srgbClr val="747474"/>
                </a:solidFill>
                <a:latin typeface="Arial MT"/>
                <a:cs typeface="Arial MT"/>
              </a:rPr>
              <a:t>std</a:t>
            </a:r>
            <a:r>
              <a:rPr sz="1550" spc="15" dirty="0">
                <a:solidFill>
                  <a:srgbClr val="747474"/>
                </a:solidFill>
                <a:latin typeface="Arial MT"/>
                <a:cs typeface="Arial MT"/>
              </a:rPr>
              <a:t> </a:t>
            </a:r>
            <a:r>
              <a:rPr sz="1550" dirty="0">
                <a:solidFill>
                  <a:srgbClr val="747474"/>
                </a:solidFill>
                <a:latin typeface="Arial MT"/>
                <a:cs typeface="Arial MT"/>
              </a:rPr>
              <a:t>gas</a:t>
            </a:r>
            <a:r>
              <a:rPr sz="1550" spc="20" dirty="0">
                <a:solidFill>
                  <a:srgbClr val="747474"/>
                </a:solidFill>
                <a:latin typeface="Arial MT"/>
                <a:cs typeface="Arial MT"/>
              </a:rPr>
              <a:t> </a:t>
            </a:r>
            <a:r>
              <a:rPr sz="1550" dirty="0">
                <a:solidFill>
                  <a:srgbClr val="747474"/>
                </a:solidFill>
                <a:latin typeface="Arial MT"/>
                <a:cs typeface="Arial MT"/>
              </a:rPr>
              <a:t>mix</a:t>
            </a:r>
            <a:r>
              <a:rPr sz="1550" spc="20" dirty="0">
                <a:solidFill>
                  <a:srgbClr val="747474"/>
                </a:solidFill>
                <a:latin typeface="Arial MT"/>
                <a:cs typeface="Arial MT"/>
              </a:rPr>
              <a:t> </a:t>
            </a:r>
            <a:r>
              <a:rPr sz="1550" dirty="0">
                <a:solidFill>
                  <a:srgbClr val="747474"/>
                </a:solidFill>
                <a:latin typeface="Arial MT"/>
                <a:cs typeface="Arial MT"/>
              </a:rPr>
              <a:t>~9.5</a:t>
            </a:r>
            <a:r>
              <a:rPr sz="1550" spc="20" dirty="0">
                <a:solidFill>
                  <a:srgbClr val="747474"/>
                </a:solidFill>
                <a:latin typeface="Arial MT"/>
                <a:cs typeface="Arial MT"/>
              </a:rPr>
              <a:t> </a:t>
            </a:r>
            <a:r>
              <a:rPr sz="1550" spc="-25" dirty="0">
                <a:solidFill>
                  <a:srgbClr val="747474"/>
                </a:solidFill>
                <a:latin typeface="Arial MT"/>
                <a:cs typeface="Arial MT"/>
              </a:rPr>
              <a:t>kV</a:t>
            </a:r>
            <a:endParaRPr sz="1550" dirty="0">
              <a:latin typeface="Arial MT"/>
              <a:cs typeface="Arial MT"/>
            </a:endParaRPr>
          </a:p>
          <a:p>
            <a:pPr marL="12700">
              <a:lnSpc>
                <a:spcPct val="100000"/>
              </a:lnSpc>
              <a:spcBef>
                <a:spcPts val="844"/>
              </a:spcBef>
            </a:pPr>
            <a:r>
              <a:rPr sz="1750" dirty="0">
                <a:solidFill>
                  <a:srgbClr val="21529F"/>
                </a:solidFill>
                <a:latin typeface="Arial MT"/>
                <a:cs typeface="Arial MT"/>
              </a:rPr>
              <a:t>Addition</a:t>
            </a:r>
            <a:r>
              <a:rPr sz="1750" spc="70" dirty="0">
                <a:solidFill>
                  <a:srgbClr val="21529F"/>
                </a:solidFill>
                <a:latin typeface="Arial MT"/>
                <a:cs typeface="Arial MT"/>
              </a:rPr>
              <a:t> </a:t>
            </a:r>
            <a:r>
              <a:rPr sz="1750" dirty="0">
                <a:solidFill>
                  <a:srgbClr val="21529F"/>
                </a:solidFill>
                <a:latin typeface="Arial MT"/>
                <a:cs typeface="Arial MT"/>
              </a:rPr>
              <a:t>of</a:t>
            </a:r>
            <a:r>
              <a:rPr sz="1750" spc="75" dirty="0">
                <a:solidFill>
                  <a:srgbClr val="21529F"/>
                </a:solidFill>
                <a:latin typeface="Arial MT"/>
                <a:cs typeface="Arial MT"/>
              </a:rPr>
              <a:t> </a:t>
            </a:r>
            <a:r>
              <a:rPr sz="1750" dirty="0">
                <a:solidFill>
                  <a:srgbClr val="21529F"/>
                </a:solidFill>
                <a:latin typeface="Arial MT"/>
                <a:cs typeface="Arial MT"/>
              </a:rPr>
              <a:t>an</a:t>
            </a:r>
            <a:r>
              <a:rPr sz="1750" spc="75" dirty="0">
                <a:solidFill>
                  <a:srgbClr val="21529F"/>
                </a:solidFill>
                <a:latin typeface="Arial MT"/>
                <a:cs typeface="Arial MT"/>
              </a:rPr>
              <a:t> </a:t>
            </a:r>
            <a:r>
              <a:rPr sz="1750" spc="55" dirty="0">
                <a:solidFill>
                  <a:srgbClr val="21529F"/>
                </a:solidFill>
                <a:latin typeface="Arial MT"/>
                <a:cs typeface="Arial MT"/>
              </a:rPr>
              <a:t>“inert”</a:t>
            </a:r>
            <a:r>
              <a:rPr sz="1750" spc="75" dirty="0">
                <a:solidFill>
                  <a:srgbClr val="21529F"/>
                </a:solidFill>
                <a:latin typeface="Arial MT"/>
                <a:cs typeface="Arial MT"/>
              </a:rPr>
              <a:t> </a:t>
            </a:r>
            <a:r>
              <a:rPr sz="1750" dirty="0">
                <a:solidFill>
                  <a:srgbClr val="21529F"/>
                </a:solidFill>
                <a:latin typeface="Arial MT"/>
                <a:cs typeface="Arial MT"/>
              </a:rPr>
              <a:t>gas</a:t>
            </a:r>
            <a:r>
              <a:rPr sz="1750" spc="75" dirty="0">
                <a:solidFill>
                  <a:srgbClr val="21529F"/>
                </a:solidFill>
                <a:latin typeface="Arial MT"/>
                <a:cs typeface="Arial MT"/>
              </a:rPr>
              <a:t> </a:t>
            </a:r>
            <a:r>
              <a:rPr sz="1750" spc="55" dirty="0">
                <a:solidFill>
                  <a:srgbClr val="21529F"/>
                </a:solidFill>
                <a:latin typeface="Arial MT"/>
                <a:cs typeface="Arial MT"/>
              </a:rPr>
              <a:t>to</a:t>
            </a:r>
            <a:r>
              <a:rPr sz="1750" spc="75" dirty="0">
                <a:solidFill>
                  <a:srgbClr val="21529F"/>
                </a:solidFill>
                <a:latin typeface="Arial MT"/>
                <a:cs typeface="Arial MT"/>
              </a:rPr>
              <a:t> </a:t>
            </a:r>
            <a:r>
              <a:rPr sz="1750" dirty="0">
                <a:solidFill>
                  <a:srgbClr val="21529F"/>
                </a:solidFill>
                <a:latin typeface="Arial MT"/>
                <a:cs typeface="Arial MT"/>
              </a:rPr>
              <a:t>lower</a:t>
            </a:r>
            <a:r>
              <a:rPr sz="1750" spc="75" dirty="0">
                <a:solidFill>
                  <a:srgbClr val="21529F"/>
                </a:solidFill>
                <a:latin typeface="Arial MT"/>
                <a:cs typeface="Arial MT"/>
              </a:rPr>
              <a:t> </a:t>
            </a:r>
            <a:r>
              <a:rPr sz="1750" dirty="0">
                <a:solidFill>
                  <a:srgbClr val="21529F"/>
                </a:solidFill>
                <a:latin typeface="Arial MT"/>
                <a:cs typeface="Arial MT"/>
              </a:rPr>
              <a:t>the</a:t>
            </a:r>
            <a:r>
              <a:rPr sz="1750" spc="75" dirty="0">
                <a:solidFill>
                  <a:srgbClr val="21529F"/>
                </a:solidFill>
                <a:latin typeface="Arial MT"/>
                <a:cs typeface="Arial MT"/>
              </a:rPr>
              <a:t> </a:t>
            </a:r>
            <a:r>
              <a:rPr sz="1750" spc="-20" dirty="0">
                <a:solidFill>
                  <a:srgbClr val="21529F"/>
                </a:solidFill>
                <a:latin typeface="Arial MT"/>
                <a:cs typeface="Arial MT"/>
              </a:rPr>
              <a:t>w.p.</a:t>
            </a:r>
            <a:endParaRPr sz="1750" dirty="0">
              <a:latin typeface="Arial MT"/>
              <a:cs typeface="Arial MT"/>
            </a:endParaRPr>
          </a:p>
        </p:txBody>
      </p:sp>
      <p:sp>
        <p:nvSpPr>
          <p:cNvPr id="40" name="TextBox 39">
            <a:extLst>
              <a:ext uri="{FF2B5EF4-FFF2-40B4-BE49-F238E27FC236}">
                <a16:creationId xmlns:a16="http://schemas.microsoft.com/office/drawing/2014/main" id="{853C056F-C524-CBC6-68B7-8596C9D8A4E8}"/>
              </a:ext>
            </a:extLst>
          </p:cNvPr>
          <p:cNvSpPr txBox="1"/>
          <p:nvPr/>
        </p:nvSpPr>
        <p:spPr>
          <a:xfrm>
            <a:off x="3733256" y="5899110"/>
            <a:ext cx="6096000" cy="369332"/>
          </a:xfrm>
          <a:prstGeom prst="rect">
            <a:avLst/>
          </a:prstGeom>
          <a:noFill/>
        </p:spPr>
        <p:txBody>
          <a:bodyPr wrap="square">
            <a:spAutoFit/>
          </a:bodyPr>
          <a:lstStyle/>
          <a:p>
            <a:r>
              <a:rPr lang="en-US" sz="1800" b="1" i="1" dirty="0">
                <a:solidFill>
                  <a:srgbClr val="FF0000"/>
                </a:solidFill>
                <a:cs typeface="Arial"/>
              </a:rPr>
              <a:t>Concerns</a:t>
            </a:r>
            <a:r>
              <a:rPr lang="en-US" sz="1800" b="1" i="1" spc="60" dirty="0">
                <a:solidFill>
                  <a:srgbClr val="FF0000"/>
                </a:solidFill>
                <a:cs typeface="Arial"/>
              </a:rPr>
              <a:t> </a:t>
            </a:r>
            <a:r>
              <a:rPr lang="en-US" sz="1800" b="1" i="1" dirty="0">
                <a:solidFill>
                  <a:srgbClr val="FF0000"/>
                </a:solidFill>
                <a:cs typeface="Arial"/>
              </a:rPr>
              <a:t>about</a:t>
            </a:r>
            <a:r>
              <a:rPr lang="en-US" sz="1800" b="1" i="1" spc="60" dirty="0">
                <a:solidFill>
                  <a:srgbClr val="FF0000"/>
                </a:solidFill>
                <a:cs typeface="Arial"/>
              </a:rPr>
              <a:t> </a:t>
            </a:r>
            <a:r>
              <a:rPr lang="en-US" sz="1800" b="1" i="1" spc="-10" dirty="0">
                <a:solidFill>
                  <a:srgbClr val="FF0000"/>
                </a:solidFill>
                <a:cs typeface="Arial"/>
              </a:rPr>
              <a:t>possible</a:t>
            </a:r>
            <a:r>
              <a:rPr lang="en-US" sz="1800" b="1" i="1" spc="60" dirty="0">
                <a:solidFill>
                  <a:srgbClr val="FF0000"/>
                </a:solidFill>
                <a:cs typeface="Arial"/>
              </a:rPr>
              <a:t> </a:t>
            </a:r>
            <a:r>
              <a:rPr lang="en-US" sz="1800" b="1" i="1" dirty="0">
                <a:solidFill>
                  <a:srgbClr val="FF0000"/>
                </a:solidFill>
                <a:cs typeface="Arial"/>
              </a:rPr>
              <a:t>aging</a:t>
            </a:r>
            <a:r>
              <a:rPr lang="en-US" sz="1800" b="1" i="1" spc="60" dirty="0">
                <a:solidFill>
                  <a:srgbClr val="FF0000"/>
                </a:solidFill>
                <a:cs typeface="Arial"/>
              </a:rPr>
              <a:t> </a:t>
            </a:r>
            <a:r>
              <a:rPr lang="en-US" sz="1800" b="1" i="1" spc="-10" dirty="0">
                <a:solidFill>
                  <a:srgbClr val="FF0000"/>
                </a:solidFill>
                <a:cs typeface="Arial"/>
              </a:rPr>
              <a:t>eﬀects</a:t>
            </a:r>
            <a:endParaRPr lang="en-US" dirty="0">
              <a:solidFill>
                <a:srgbClr val="FF0000"/>
              </a:solidFill>
            </a:endParaRPr>
          </a:p>
        </p:txBody>
      </p:sp>
      <p:sp>
        <p:nvSpPr>
          <p:cNvPr id="50" name="Right Brace 49">
            <a:extLst>
              <a:ext uri="{FF2B5EF4-FFF2-40B4-BE49-F238E27FC236}">
                <a16:creationId xmlns:a16="http://schemas.microsoft.com/office/drawing/2014/main" id="{3C0904EC-385E-F867-44E1-D2EBCB1C3753}"/>
              </a:ext>
            </a:extLst>
          </p:cNvPr>
          <p:cNvSpPr/>
          <p:nvPr/>
        </p:nvSpPr>
        <p:spPr>
          <a:xfrm>
            <a:off x="4038600" y="5070247"/>
            <a:ext cx="228600" cy="732154"/>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Bent Arrow 50">
            <a:extLst>
              <a:ext uri="{FF2B5EF4-FFF2-40B4-BE49-F238E27FC236}">
                <a16:creationId xmlns:a16="http://schemas.microsoft.com/office/drawing/2014/main" id="{6570847A-CDFD-B755-356D-E60AC1E813E7}"/>
              </a:ext>
            </a:extLst>
          </p:cNvPr>
          <p:cNvSpPr/>
          <p:nvPr/>
        </p:nvSpPr>
        <p:spPr>
          <a:xfrm rot="5400000">
            <a:off x="4451089" y="5254980"/>
            <a:ext cx="675381" cy="724595"/>
          </a:xfrm>
          <a:prstGeom prst="bentArrow">
            <a:avLst>
              <a:gd name="adj1" fmla="val 13015"/>
              <a:gd name="adj2" fmla="val 19007"/>
              <a:gd name="adj3" fmla="val 25000"/>
              <a:gd name="adj4" fmla="val 4375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70327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93E7F-7ACA-886C-D134-92C66B71B4BD}"/>
              </a:ext>
            </a:extLst>
          </p:cNvPr>
          <p:cNvSpPr>
            <a:spLocks noGrp="1"/>
          </p:cNvSpPr>
          <p:nvPr>
            <p:ph type="title"/>
          </p:nvPr>
        </p:nvSpPr>
        <p:spPr>
          <a:xfrm>
            <a:off x="395427" y="203149"/>
            <a:ext cx="7910373" cy="1107996"/>
          </a:xfrm>
        </p:spPr>
        <p:txBody>
          <a:bodyPr/>
          <a:lstStyle/>
          <a:p>
            <a:pPr rtl="0"/>
            <a:r>
              <a:rPr lang="en-US" sz="3600" dirty="0">
                <a:solidFill>
                  <a:srgbClr val="00329E"/>
                </a:solidFill>
                <a:latin typeface="Arial"/>
                <a:ea typeface="Arial"/>
                <a:cs typeface="Arial"/>
                <a:sym typeface="Arial"/>
              </a:rPr>
              <a:t>RPC drawback: GHG</a:t>
            </a:r>
            <a:br>
              <a:rPr lang="en-US" sz="3600" dirty="0">
                <a:solidFill>
                  <a:schemeClr val="dk1"/>
                </a:solidFill>
              </a:rPr>
            </a:br>
            <a:endParaRPr lang="en-US" dirty="0"/>
          </a:p>
        </p:txBody>
      </p:sp>
      <p:sp>
        <p:nvSpPr>
          <p:cNvPr id="4" name="Footer Placeholder 3">
            <a:extLst>
              <a:ext uri="{FF2B5EF4-FFF2-40B4-BE49-F238E27FC236}">
                <a16:creationId xmlns:a16="http://schemas.microsoft.com/office/drawing/2014/main" id="{1F8E834A-C90E-0383-6024-B5FB16B9D2B7}"/>
              </a:ext>
            </a:extLst>
          </p:cNvPr>
          <p:cNvSpPr>
            <a:spLocks noGrp="1"/>
          </p:cNvSpPr>
          <p:nvPr>
            <p:ph type="ftr" sz="quarter" idx="5"/>
          </p:nvPr>
        </p:nvSpPr>
        <p:spPr>
          <a:xfrm>
            <a:off x="3200400" y="6437583"/>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FD5AAB6F-0765-8F17-32D9-31F744AB109C}"/>
              </a:ext>
            </a:extLst>
          </p:cNvPr>
          <p:cNvSpPr>
            <a:spLocks noGrp="1"/>
          </p:cNvSpPr>
          <p:nvPr>
            <p:ph type="sldNum" sz="quarter" idx="7"/>
          </p:nvPr>
        </p:nvSpPr>
        <p:spPr/>
        <p:txBody>
          <a:bodyPr/>
          <a:lstStyle/>
          <a:p>
            <a:pPr marL="38100">
              <a:lnSpc>
                <a:spcPct val="100000"/>
              </a:lnSpc>
            </a:pPr>
            <a:fld id="{81D60167-4931-47E6-BA6A-407CBD079E47}" type="slidenum">
              <a:rPr lang="en-US" spc="-5" smtClean="0"/>
              <a:t>43</a:t>
            </a:fld>
            <a:endParaRPr lang="en-US" spc="-5" dirty="0"/>
          </a:p>
        </p:txBody>
      </p:sp>
      <p:pic>
        <p:nvPicPr>
          <p:cNvPr id="33" name="object 3">
            <a:extLst>
              <a:ext uri="{FF2B5EF4-FFF2-40B4-BE49-F238E27FC236}">
                <a16:creationId xmlns:a16="http://schemas.microsoft.com/office/drawing/2014/main" id="{4285DD95-D68C-17E7-2949-AC7564F33DED}"/>
              </a:ext>
            </a:extLst>
          </p:cNvPr>
          <p:cNvPicPr/>
          <p:nvPr/>
        </p:nvPicPr>
        <p:blipFill>
          <a:blip r:embed="rId3" cstate="print"/>
          <a:stretch>
            <a:fillRect/>
          </a:stretch>
        </p:blipFill>
        <p:spPr>
          <a:xfrm>
            <a:off x="7042007" y="956748"/>
            <a:ext cx="3276961" cy="2465074"/>
          </a:xfrm>
          <a:prstGeom prst="rect">
            <a:avLst/>
          </a:prstGeom>
        </p:spPr>
      </p:pic>
      <p:sp>
        <p:nvSpPr>
          <p:cNvPr id="34" name="object 12">
            <a:extLst>
              <a:ext uri="{FF2B5EF4-FFF2-40B4-BE49-F238E27FC236}">
                <a16:creationId xmlns:a16="http://schemas.microsoft.com/office/drawing/2014/main" id="{B863A70A-2922-40FB-A37D-1F519B453D7B}"/>
              </a:ext>
            </a:extLst>
          </p:cNvPr>
          <p:cNvSpPr txBox="1"/>
          <p:nvPr/>
        </p:nvSpPr>
        <p:spPr>
          <a:xfrm>
            <a:off x="584116" y="1174225"/>
            <a:ext cx="6208040" cy="3377335"/>
          </a:xfrm>
          <a:prstGeom prst="rect">
            <a:avLst/>
          </a:prstGeom>
        </p:spPr>
        <p:txBody>
          <a:bodyPr vert="horz" wrap="square" lIns="0" tIns="13970" rIns="0" bIns="0" rtlCol="0">
            <a:spAutoFit/>
          </a:bodyPr>
          <a:lstStyle/>
          <a:p>
            <a:pPr marL="323850" marR="121285" indent="-285750">
              <a:lnSpc>
                <a:spcPct val="100899"/>
              </a:lnSpc>
              <a:spcBef>
                <a:spcPts val="110"/>
              </a:spcBef>
              <a:buFont typeface="Arial" panose="020B0604020202020204" pitchFamily="34" charset="0"/>
              <a:buChar char="•"/>
            </a:pPr>
            <a:r>
              <a:rPr dirty="0">
                <a:solidFill>
                  <a:srgbClr val="00329E"/>
                </a:solidFill>
                <a:cs typeface="Arial MT"/>
              </a:rPr>
              <a:t>SF</a:t>
            </a:r>
            <a:r>
              <a:rPr baseline="-5291" dirty="0">
                <a:solidFill>
                  <a:srgbClr val="00329E"/>
                </a:solidFill>
                <a:cs typeface="Arial MT"/>
              </a:rPr>
              <a:t>6</a:t>
            </a:r>
            <a:r>
              <a:rPr spc="300" baseline="-5291" dirty="0">
                <a:solidFill>
                  <a:srgbClr val="00329E"/>
                </a:solidFill>
                <a:cs typeface="Arial MT"/>
              </a:rPr>
              <a:t> </a:t>
            </a:r>
            <a:r>
              <a:rPr dirty="0">
                <a:solidFill>
                  <a:srgbClr val="00329E"/>
                </a:solidFill>
                <a:cs typeface="Arial MT"/>
              </a:rPr>
              <a:t>has</a:t>
            </a:r>
            <a:r>
              <a:rPr spc="55" dirty="0">
                <a:solidFill>
                  <a:srgbClr val="00329E"/>
                </a:solidFill>
                <a:cs typeface="Arial MT"/>
              </a:rPr>
              <a:t> </a:t>
            </a:r>
            <a:r>
              <a:rPr dirty="0">
                <a:solidFill>
                  <a:srgbClr val="00329E"/>
                </a:solidFill>
                <a:cs typeface="Arial MT"/>
              </a:rPr>
              <a:t>excellent</a:t>
            </a:r>
            <a:r>
              <a:rPr spc="60" dirty="0">
                <a:solidFill>
                  <a:srgbClr val="00329E"/>
                </a:solidFill>
                <a:cs typeface="Arial MT"/>
              </a:rPr>
              <a:t> </a:t>
            </a:r>
            <a:r>
              <a:rPr dirty="0">
                <a:solidFill>
                  <a:srgbClr val="00329E"/>
                </a:solidFill>
                <a:cs typeface="Arial MT"/>
              </a:rPr>
              <a:t>dielectric</a:t>
            </a:r>
            <a:r>
              <a:rPr spc="55" dirty="0">
                <a:solidFill>
                  <a:srgbClr val="00329E"/>
                </a:solidFill>
                <a:cs typeface="Arial MT"/>
              </a:rPr>
              <a:t> </a:t>
            </a:r>
            <a:r>
              <a:rPr dirty="0">
                <a:solidFill>
                  <a:srgbClr val="00329E"/>
                </a:solidFill>
                <a:cs typeface="Arial MT"/>
              </a:rPr>
              <a:t>properties</a:t>
            </a:r>
            <a:r>
              <a:rPr spc="60" dirty="0">
                <a:solidFill>
                  <a:srgbClr val="00329E"/>
                </a:solidFill>
                <a:cs typeface="Arial MT"/>
              </a:rPr>
              <a:t> </a:t>
            </a:r>
            <a:r>
              <a:rPr spc="-25" dirty="0">
                <a:solidFill>
                  <a:srgbClr val="00329E"/>
                </a:solidFill>
                <a:cs typeface="Arial MT"/>
              </a:rPr>
              <a:t>and </a:t>
            </a:r>
            <a:r>
              <a:rPr dirty="0">
                <a:solidFill>
                  <a:srgbClr val="00329E"/>
                </a:solidFill>
                <a:cs typeface="Arial MT"/>
              </a:rPr>
              <a:t>it</a:t>
            </a:r>
            <a:r>
              <a:rPr spc="40" dirty="0">
                <a:solidFill>
                  <a:srgbClr val="00329E"/>
                </a:solidFill>
                <a:cs typeface="Arial MT"/>
              </a:rPr>
              <a:t> </a:t>
            </a:r>
            <a:r>
              <a:rPr dirty="0">
                <a:solidFill>
                  <a:srgbClr val="00329E"/>
                </a:solidFill>
                <a:cs typeface="Arial MT"/>
              </a:rPr>
              <a:t>is</a:t>
            </a:r>
            <a:r>
              <a:rPr spc="45" dirty="0">
                <a:solidFill>
                  <a:srgbClr val="00329E"/>
                </a:solidFill>
                <a:cs typeface="Arial MT"/>
              </a:rPr>
              <a:t> </a:t>
            </a:r>
            <a:r>
              <a:rPr dirty="0">
                <a:solidFill>
                  <a:srgbClr val="00329E"/>
                </a:solidFill>
                <a:cs typeface="Arial MT"/>
              </a:rPr>
              <a:t>the</a:t>
            </a:r>
            <a:r>
              <a:rPr spc="45" dirty="0">
                <a:solidFill>
                  <a:srgbClr val="00329E"/>
                </a:solidFill>
                <a:cs typeface="Arial MT"/>
              </a:rPr>
              <a:t> </a:t>
            </a:r>
            <a:r>
              <a:rPr dirty="0">
                <a:solidFill>
                  <a:srgbClr val="00329E"/>
                </a:solidFill>
                <a:cs typeface="Arial MT"/>
              </a:rPr>
              <a:t>strongest</a:t>
            </a:r>
            <a:r>
              <a:rPr spc="45" dirty="0">
                <a:solidFill>
                  <a:srgbClr val="00329E"/>
                </a:solidFill>
                <a:cs typeface="Arial MT"/>
              </a:rPr>
              <a:t> </a:t>
            </a:r>
            <a:r>
              <a:rPr dirty="0">
                <a:solidFill>
                  <a:srgbClr val="00329E"/>
                </a:solidFill>
                <a:cs typeface="Arial MT"/>
              </a:rPr>
              <a:t>electronegative</a:t>
            </a:r>
            <a:r>
              <a:rPr spc="45" dirty="0">
                <a:solidFill>
                  <a:srgbClr val="00329E"/>
                </a:solidFill>
                <a:cs typeface="Arial MT"/>
              </a:rPr>
              <a:t> </a:t>
            </a:r>
            <a:r>
              <a:rPr spc="-25" dirty="0">
                <a:solidFill>
                  <a:srgbClr val="00329E"/>
                </a:solidFill>
                <a:cs typeface="Arial MT"/>
              </a:rPr>
              <a:t>gas </a:t>
            </a:r>
            <a:r>
              <a:rPr dirty="0">
                <a:solidFill>
                  <a:srgbClr val="00329E"/>
                </a:solidFill>
                <a:cs typeface="Arial MT"/>
              </a:rPr>
              <a:t>present</a:t>
            </a:r>
            <a:r>
              <a:rPr spc="30" dirty="0">
                <a:solidFill>
                  <a:srgbClr val="00329E"/>
                </a:solidFill>
                <a:cs typeface="Arial MT"/>
              </a:rPr>
              <a:t> </a:t>
            </a:r>
            <a:r>
              <a:rPr dirty="0">
                <a:solidFill>
                  <a:srgbClr val="00329E"/>
                </a:solidFill>
                <a:cs typeface="Arial MT"/>
              </a:rPr>
              <a:t>in</a:t>
            </a:r>
            <a:r>
              <a:rPr spc="35" dirty="0">
                <a:solidFill>
                  <a:srgbClr val="00329E"/>
                </a:solidFill>
                <a:cs typeface="Arial MT"/>
              </a:rPr>
              <a:t> </a:t>
            </a:r>
            <a:r>
              <a:rPr spc="-10" dirty="0">
                <a:solidFill>
                  <a:srgbClr val="00329E"/>
                </a:solidFill>
                <a:cs typeface="Arial MT"/>
              </a:rPr>
              <a:t>nature</a:t>
            </a:r>
            <a:endParaRPr dirty="0">
              <a:solidFill>
                <a:srgbClr val="00329E"/>
              </a:solidFill>
              <a:cs typeface="Arial MT"/>
            </a:endParaRPr>
          </a:p>
          <a:p>
            <a:pPr marL="323850" marR="30480" indent="-285750">
              <a:lnSpc>
                <a:spcPct val="100899"/>
              </a:lnSpc>
              <a:buFont typeface="Arial" panose="020B0604020202020204" pitchFamily="34" charset="0"/>
              <a:buChar char="•"/>
            </a:pPr>
            <a:r>
              <a:rPr dirty="0">
                <a:solidFill>
                  <a:srgbClr val="00329E"/>
                </a:solidFill>
                <a:cs typeface="Arial MT"/>
              </a:rPr>
              <a:t>3M</a:t>
            </a:r>
            <a:r>
              <a:rPr baseline="21164" dirty="0">
                <a:solidFill>
                  <a:srgbClr val="00329E"/>
                </a:solidFill>
                <a:cs typeface="Arial MT"/>
              </a:rPr>
              <a:t>TM</a:t>
            </a:r>
            <a:r>
              <a:rPr spc="322" baseline="21164" dirty="0">
                <a:solidFill>
                  <a:srgbClr val="00329E"/>
                </a:solidFill>
                <a:cs typeface="Arial MT"/>
              </a:rPr>
              <a:t> </a:t>
            </a:r>
            <a:r>
              <a:rPr dirty="0">
                <a:solidFill>
                  <a:srgbClr val="00329E"/>
                </a:solidFill>
                <a:cs typeface="Arial MT"/>
              </a:rPr>
              <a:t>Novec</a:t>
            </a:r>
            <a:r>
              <a:rPr baseline="21164" dirty="0">
                <a:solidFill>
                  <a:srgbClr val="00329E"/>
                </a:solidFill>
                <a:cs typeface="Arial MT"/>
              </a:rPr>
              <a:t>TM</a:t>
            </a:r>
            <a:r>
              <a:rPr spc="330" baseline="21164" dirty="0">
                <a:solidFill>
                  <a:srgbClr val="00329E"/>
                </a:solidFill>
                <a:cs typeface="Arial MT"/>
              </a:rPr>
              <a:t> </a:t>
            </a:r>
            <a:r>
              <a:rPr dirty="0">
                <a:solidFill>
                  <a:srgbClr val="00329E"/>
                </a:solidFill>
                <a:cs typeface="Arial MT"/>
              </a:rPr>
              <a:t>Dielectric</a:t>
            </a:r>
            <a:r>
              <a:rPr spc="75" dirty="0">
                <a:solidFill>
                  <a:srgbClr val="00329E"/>
                </a:solidFill>
                <a:cs typeface="Arial MT"/>
              </a:rPr>
              <a:t> </a:t>
            </a:r>
            <a:r>
              <a:rPr dirty="0">
                <a:solidFill>
                  <a:srgbClr val="00329E"/>
                </a:solidFill>
                <a:cs typeface="Arial MT"/>
              </a:rPr>
              <a:t>fluids:</a:t>
            </a:r>
            <a:r>
              <a:rPr spc="75" dirty="0">
                <a:solidFill>
                  <a:srgbClr val="00329E"/>
                </a:solidFill>
                <a:cs typeface="Arial MT"/>
              </a:rPr>
              <a:t> </a:t>
            </a:r>
            <a:r>
              <a:rPr spc="-10" dirty="0">
                <a:solidFill>
                  <a:srgbClr val="00329E"/>
                </a:solidFill>
                <a:cs typeface="Arial MT"/>
              </a:rPr>
              <a:t>alternatives </a:t>
            </a:r>
            <a:r>
              <a:rPr dirty="0">
                <a:solidFill>
                  <a:srgbClr val="00329E"/>
                </a:solidFill>
                <a:cs typeface="Arial MT"/>
              </a:rPr>
              <a:t>to</a:t>
            </a:r>
            <a:r>
              <a:rPr spc="35" dirty="0">
                <a:solidFill>
                  <a:srgbClr val="00329E"/>
                </a:solidFill>
                <a:cs typeface="Arial MT"/>
              </a:rPr>
              <a:t> </a:t>
            </a:r>
            <a:r>
              <a:rPr dirty="0">
                <a:solidFill>
                  <a:srgbClr val="00329E"/>
                </a:solidFill>
                <a:cs typeface="Arial MT"/>
              </a:rPr>
              <a:t>SF</a:t>
            </a:r>
            <a:r>
              <a:rPr baseline="-5291" dirty="0">
                <a:solidFill>
                  <a:srgbClr val="00329E"/>
                </a:solidFill>
                <a:cs typeface="Arial MT"/>
              </a:rPr>
              <a:t>6</a:t>
            </a:r>
            <a:r>
              <a:rPr spc="262" baseline="-5291" dirty="0">
                <a:solidFill>
                  <a:srgbClr val="00329E"/>
                </a:solidFill>
                <a:cs typeface="Arial MT"/>
              </a:rPr>
              <a:t> </a:t>
            </a:r>
            <a:r>
              <a:rPr dirty="0">
                <a:solidFill>
                  <a:srgbClr val="00329E"/>
                </a:solidFill>
                <a:cs typeface="Arial MT"/>
              </a:rPr>
              <a:t>for</a:t>
            </a:r>
            <a:r>
              <a:rPr spc="35" dirty="0">
                <a:solidFill>
                  <a:srgbClr val="00329E"/>
                </a:solidFill>
                <a:cs typeface="Arial MT"/>
              </a:rPr>
              <a:t> </a:t>
            </a:r>
            <a:r>
              <a:rPr dirty="0">
                <a:solidFill>
                  <a:srgbClr val="00329E"/>
                </a:solidFill>
                <a:cs typeface="Arial MT"/>
              </a:rPr>
              <a:t>arc</a:t>
            </a:r>
            <a:r>
              <a:rPr spc="35" dirty="0">
                <a:solidFill>
                  <a:srgbClr val="00329E"/>
                </a:solidFill>
                <a:cs typeface="Arial MT"/>
              </a:rPr>
              <a:t> </a:t>
            </a:r>
            <a:r>
              <a:rPr dirty="0">
                <a:solidFill>
                  <a:srgbClr val="00329E"/>
                </a:solidFill>
                <a:cs typeface="Arial MT"/>
              </a:rPr>
              <a:t>quenching</a:t>
            </a:r>
            <a:r>
              <a:rPr spc="35" dirty="0">
                <a:solidFill>
                  <a:srgbClr val="00329E"/>
                </a:solidFill>
                <a:cs typeface="Arial MT"/>
              </a:rPr>
              <a:t> </a:t>
            </a:r>
            <a:r>
              <a:rPr dirty="0">
                <a:solidFill>
                  <a:srgbClr val="00329E"/>
                </a:solidFill>
                <a:cs typeface="Arial MT"/>
              </a:rPr>
              <a:t>and</a:t>
            </a:r>
            <a:r>
              <a:rPr spc="35" dirty="0">
                <a:solidFill>
                  <a:srgbClr val="00329E"/>
                </a:solidFill>
                <a:cs typeface="Arial MT"/>
              </a:rPr>
              <a:t> </a:t>
            </a:r>
            <a:r>
              <a:rPr spc="-10" dirty="0">
                <a:solidFill>
                  <a:srgbClr val="00329E"/>
                </a:solidFill>
                <a:cs typeface="Arial MT"/>
              </a:rPr>
              <a:t>insulation applications</a:t>
            </a:r>
            <a:endParaRPr dirty="0">
              <a:solidFill>
                <a:srgbClr val="00329E"/>
              </a:solidFill>
              <a:cs typeface="Arial MT"/>
            </a:endParaRPr>
          </a:p>
          <a:p>
            <a:pPr marL="673735" marR="174625" lvl="1" indent="-175260">
              <a:spcBef>
                <a:spcPts val="5"/>
              </a:spcBef>
              <a:buChar char="-"/>
              <a:tabLst>
                <a:tab pos="218440" algn="l"/>
              </a:tabLst>
            </a:pPr>
            <a:r>
              <a:rPr sz="1600" dirty="0">
                <a:solidFill>
                  <a:srgbClr val="FF0000"/>
                </a:solidFill>
                <a:cs typeface="Arial MT"/>
              </a:rPr>
              <a:t>Developed</a:t>
            </a:r>
            <a:r>
              <a:rPr sz="1600" spc="-40" dirty="0">
                <a:solidFill>
                  <a:srgbClr val="FF0000"/>
                </a:solidFill>
                <a:cs typeface="Arial MT"/>
              </a:rPr>
              <a:t> </a:t>
            </a:r>
            <a:r>
              <a:rPr sz="1600" dirty="0">
                <a:solidFill>
                  <a:srgbClr val="FF0000"/>
                </a:solidFill>
                <a:cs typeface="Arial MT"/>
              </a:rPr>
              <a:t>few</a:t>
            </a:r>
            <a:r>
              <a:rPr sz="1600" spc="-40" dirty="0">
                <a:solidFill>
                  <a:srgbClr val="FF0000"/>
                </a:solidFill>
                <a:cs typeface="Arial MT"/>
              </a:rPr>
              <a:t> </a:t>
            </a:r>
            <a:r>
              <a:rPr sz="1600" dirty="0">
                <a:solidFill>
                  <a:srgbClr val="FF0000"/>
                </a:solidFill>
                <a:cs typeface="Arial MT"/>
              </a:rPr>
              <a:t>years</a:t>
            </a:r>
            <a:r>
              <a:rPr sz="1600" spc="-40" dirty="0">
                <a:solidFill>
                  <a:srgbClr val="FF0000"/>
                </a:solidFill>
                <a:cs typeface="Arial MT"/>
              </a:rPr>
              <a:t> </a:t>
            </a:r>
            <a:r>
              <a:rPr sz="1600" dirty="0">
                <a:solidFill>
                  <a:srgbClr val="FF0000"/>
                </a:solidFill>
                <a:cs typeface="Arial MT"/>
              </a:rPr>
              <a:t>ago</a:t>
            </a:r>
            <a:r>
              <a:rPr sz="1600" spc="-35" dirty="0">
                <a:solidFill>
                  <a:srgbClr val="FF0000"/>
                </a:solidFill>
                <a:cs typeface="Arial MT"/>
              </a:rPr>
              <a:t> </a:t>
            </a:r>
            <a:r>
              <a:rPr sz="1600" dirty="0">
                <a:solidFill>
                  <a:srgbClr val="FF0000"/>
                </a:solidFill>
                <a:cs typeface="Arial MT"/>
              </a:rPr>
              <a:t>and</a:t>
            </a:r>
            <a:r>
              <a:rPr sz="1600" spc="-40" dirty="0">
                <a:solidFill>
                  <a:srgbClr val="FF0000"/>
                </a:solidFill>
                <a:cs typeface="Arial MT"/>
              </a:rPr>
              <a:t> </a:t>
            </a:r>
            <a:r>
              <a:rPr sz="1600" dirty="0">
                <a:solidFill>
                  <a:srgbClr val="FF0000"/>
                </a:solidFill>
                <a:cs typeface="Arial MT"/>
              </a:rPr>
              <a:t>used</a:t>
            </a:r>
            <a:r>
              <a:rPr sz="1600" spc="-40" dirty="0">
                <a:solidFill>
                  <a:srgbClr val="FF0000"/>
                </a:solidFill>
                <a:cs typeface="Arial MT"/>
              </a:rPr>
              <a:t> </a:t>
            </a:r>
            <a:r>
              <a:rPr sz="1600" dirty="0">
                <a:solidFill>
                  <a:srgbClr val="FF0000"/>
                </a:solidFill>
                <a:cs typeface="Arial MT"/>
              </a:rPr>
              <a:t>in</a:t>
            </a:r>
            <a:r>
              <a:rPr sz="1600" spc="-35" dirty="0">
                <a:solidFill>
                  <a:srgbClr val="FF0000"/>
                </a:solidFill>
                <a:cs typeface="Arial MT"/>
              </a:rPr>
              <a:t> </a:t>
            </a:r>
            <a:r>
              <a:rPr sz="1600" spc="-25" dirty="0">
                <a:solidFill>
                  <a:srgbClr val="FF0000"/>
                </a:solidFill>
                <a:cs typeface="Arial MT"/>
              </a:rPr>
              <a:t>HV </a:t>
            </a:r>
            <a:r>
              <a:rPr sz="1600" dirty="0">
                <a:solidFill>
                  <a:srgbClr val="FF0000"/>
                </a:solidFill>
                <a:cs typeface="Arial MT"/>
              </a:rPr>
              <a:t>industrial</a:t>
            </a:r>
            <a:r>
              <a:rPr sz="1600" spc="-70" dirty="0">
                <a:solidFill>
                  <a:srgbClr val="FF0000"/>
                </a:solidFill>
                <a:cs typeface="Arial MT"/>
              </a:rPr>
              <a:t> </a:t>
            </a:r>
            <a:r>
              <a:rPr sz="1600" spc="-10" dirty="0">
                <a:solidFill>
                  <a:srgbClr val="FF0000"/>
                </a:solidFill>
                <a:cs typeface="Arial MT"/>
              </a:rPr>
              <a:t>plants</a:t>
            </a:r>
            <a:endParaRPr sz="1600" dirty="0">
              <a:solidFill>
                <a:srgbClr val="FF0000"/>
              </a:solidFill>
              <a:cs typeface="Arial MT"/>
            </a:endParaRPr>
          </a:p>
          <a:p>
            <a:pPr marL="673735" lvl="1" indent="-175260">
              <a:lnSpc>
                <a:spcPts val="1860"/>
              </a:lnSpc>
              <a:buChar char="-"/>
              <a:tabLst>
                <a:tab pos="216535" algn="l"/>
              </a:tabLst>
            </a:pPr>
            <a:r>
              <a:rPr sz="1600" dirty="0">
                <a:solidFill>
                  <a:srgbClr val="FF0000"/>
                </a:solidFill>
                <a:cs typeface="Arial MT"/>
              </a:rPr>
              <a:t>Under</a:t>
            </a:r>
            <a:r>
              <a:rPr sz="1600" spc="-45" dirty="0">
                <a:solidFill>
                  <a:srgbClr val="FF0000"/>
                </a:solidFill>
                <a:cs typeface="Arial MT"/>
              </a:rPr>
              <a:t> </a:t>
            </a:r>
            <a:r>
              <a:rPr sz="1600" dirty="0">
                <a:solidFill>
                  <a:srgbClr val="FF0000"/>
                </a:solidFill>
                <a:cs typeface="Arial MT"/>
              </a:rPr>
              <a:t>discussion</a:t>
            </a:r>
            <a:r>
              <a:rPr sz="1600" spc="-40" dirty="0">
                <a:solidFill>
                  <a:srgbClr val="FF0000"/>
                </a:solidFill>
                <a:cs typeface="Arial MT"/>
              </a:rPr>
              <a:t> </a:t>
            </a:r>
            <a:r>
              <a:rPr sz="1600" dirty="0">
                <a:solidFill>
                  <a:srgbClr val="FF0000"/>
                </a:solidFill>
                <a:cs typeface="Arial MT"/>
              </a:rPr>
              <a:t>their</a:t>
            </a:r>
            <a:r>
              <a:rPr sz="1600" spc="-40" dirty="0">
                <a:solidFill>
                  <a:srgbClr val="FF0000"/>
                </a:solidFill>
                <a:cs typeface="Arial MT"/>
              </a:rPr>
              <a:t> </a:t>
            </a:r>
            <a:r>
              <a:rPr sz="1600" dirty="0">
                <a:solidFill>
                  <a:srgbClr val="FF0000"/>
                </a:solidFill>
                <a:cs typeface="Arial MT"/>
              </a:rPr>
              <a:t>use</a:t>
            </a:r>
            <a:r>
              <a:rPr sz="1600" spc="-40" dirty="0">
                <a:solidFill>
                  <a:srgbClr val="FF0000"/>
                </a:solidFill>
                <a:cs typeface="Arial MT"/>
              </a:rPr>
              <a:t> </a:t>
            </a:r>
            <a:r>
              <a:rPr sz="1600" dirty="0">
                <a:solidFill>
                  <a:srgbClr val="FF0000"/>
                </a:solidFill>
                <a:cs typeface="Arial MT"/>
              </a:rPr>
              <a:t>in</a:t>
            </a:r>
            <a:r>
              <a:rPr sz="1600" spc="-40" dirty="0">
                <a:solidFill>
                  <a:srgbClr val="FF0000"/>
                </a:solidFill>
                <a:cs typeface="Arial MT"/>
              </a:rPr>
              <a:t> </a:t>
            </a:r>
            <a:r>
              <a:rPr sz="1600" dirty="0">
                <a:solidFill>
                  <a:srgbClr val="FF0000"/>
                </a:solidFill>
                <a:cs typeface="Arial MT"/>
              </a:rPr>
              <a:t>the</a:t>
            </a:r>
            <a:r>
              <a:rPr sz="1600" spc="-40" dirty="0">
                <a:solidFill>
                  <a:srgbClr val="FF0000"/>
                </a:solidFill>
                <a:cs typeface="Arial MT"/>
              </a:rPr>
              <a:t> </a:t>
            </a:r>
            <a:r>
              <a:rPr sz="1600" spc="-10" dirty="0">
                <a:solidFill>
                  <a:srgbClr val="FF0000"/>
                </a:solidFill>
                <a:cs typeface="Arial MT"/>
              </a:rPr>
              <a:t>future</a:t>
            </a:r>
            <a:endParaRPr sz="1600" dirty="0">
              <a:solidFill>
                <a:srgbClr val="FF0000"/>
              </a:solidFill>
              <a:cs typeface="Arial MT"/>
            </a:endParaRPr>
          </a:p>
          <a:p>
            <a:pPr marL="323850" marR="94615" indent="-285750">
              <a:lnSpc>
                <a:spcPts val="1939"/>
              </a:lnSpc>
              <a:spcBef>
                <a:spcPts val="55"/>
              </a:spcBef>
              <a:buFont typeface="Arial" panose="020B0604020202020204" pitchFamily="34" charset="0"/>
              <a:buChar char="•"/>
            </a:pPr>
            <a:r>
              <a:rPr dirty="0">
                <a:solidFill>
                  <a:srgbClr val="00329E"/>
                </a:solidFill>
                <a:cs typeface="Arial MT"/>
              </a:rPr>
              <a:t>Excellent</a:t>
            </a:r>
            <a:r>
              <a:rPr spc="50" dirty="0">
                <a:solidFill>
                  <a:srgbClr val="00329E"/>
                </a:solidFill>
                <a:cs typeface="Arial MT"/>
              </a:rPr>
              <a:t> </a:t>
            </a:r>
            <a:r>
              <a:rPr dirty="0">
                <a:solidFill>
                  <a:srgbClr val="00329E"/>
                </a:solidFill>
                <a:cs typeface="Arial MT"/>
              </a:rPr>
              <a:t>performance</a:t>
            </a:r>
            <a:r>
              <a:rPr spc="55" dirty="0">
                <a:solidFill>
                  <a:srgbClr val="00329E"/>
                </a:solidFill>
                <a:cs typeface="Arial MT"/>
              </a:rPr>
              <a:t> </a:t>
            </a:r>
            <a:r>
              <a:rPr dirty="0">
                <a:solidFill>
                  <a:srgbClr val="00329E"/>
                </a:solidFill>
                <a:cs typeface="Arial MT"/>
              </a:rPr>
              <a:t>for</a:t>
            </a:r>
            <a:r>
              <a:rPr spc="55" dirty="0">
                <a:solidFill>
                  <a:srgbClr val="00329E"/>
                </a:solidFill>
                <a:cs typeface="Arial MT"/>
              </a:rPr>
              <a:t> </a:t>
            </a:r>
            <a:r>
              <a:rPr dirty="0">
                <a:solidFill>
                  <a:srgbClr val="00329E"/>
                </a:solidFill>
                <a:cs typeface="Arial MT"/>
              </a:rPr>
              <a:t>NOVEC</a:t>
            </a:r>
            <a:r>
              <a:rPr spc="55" dirty="0">
                <a:solidFill>
                  <a:srgbClr val="00329E"/>
                </a:solidFill>
                <a:cs typeface="Arial MT"/>
              </a:rPr>
              <a:t> </a:t>
            </a:r>
            <a:r>
              <a:rPr dirty="0">
                <a:solidFill>
                  <a:srgbClr val="00329E"/>
                </a:solidFill>
                <a:cs typeface="Arial MT"/>
              </a:rPr>
              <a:t>4710</a:t>
            </a:r>
            <a:r>
              <a:rPr spc="50" dirty="0">
                <a:solidFill>
                  <a:srgbClr val="00329E"/>
                </a:solidFill>
                <a:cs typeface="Arial MT"/>
              </a:rPr>
              <a:t> </a:t>
            </a:r>
            <a:r>
              <a:rPr spc="-25" dirty="0">
                <a:solidFill>
                  <a:srgbClr val="00329E"/>
                </a:solidFill>
                <a:cs typeface="Arial MT"/>
              </a:rPr>
              <a:t>in </a:t>
            </a:r>
            <a:r>
              <a:rPr dirty="0">
                <a:solidFill>
                  <a:srgbClr val="00329E"/>
                </a:solidFill>
                <a:cs typeface="Arial MT"/>
              </a:rPr>
              <a:t>RPC</a:t>
            </a:r>
            <a:r>
              <a:rPr spc="45" dirty="0">
                <a:solidFill>
                  <a:srgbClr val="00329E"/>
                </a:solidFill>
                <a:cs typeface="Arial MT"/>
              </a:rPr>
              <a:t> </a:t>
            </a:r>
            <a:r>
              <a:rPr dirty="0">
                <a:solidFill>
                  <a:srgbClr val="00329E"/>
                </a:solidFill>
                <a:cs typeface="Arial MT"/>
              </a:rPr>
              <a:t>but</a:t>
            </a:r>
            <a:r>
              <a:rPr spc="50" dirty="0">
                <a:solidFill>
                  <a:srgbClr val="00329E"/>
                </a:solidFill>
                <a:cs typeface="Arial MT"/>
              </a:rPr>
              <a:t> </a:t>
            </a:r>
            <a:r>
              <a:rPr dirty="0">
                <a:solidFill>
                  <a:srgbClr val="00329E"/>
                </a:solidFill>
                <a:cs typeface="Arial MT"/>
              </a:rPr>
              <a:t>reactivity</a:t>
            </a:r>
            <a:r>
              <a:rPr spc="45" dirty="0">
                <a:solidFill>
                  <a:srgbClr val="00329E"/>
                </a:solidFill>
                <a:cs typeface="Arial MT"/>
              </a:rPr>
              <a:t> </a:t>
            </a:r>
            <a:r>
              <a:rPr dirty="0">
                <a:solidFill>
                  <a:srgbClr val="00329E"/>
                </a:solidFill>
                <a:cs typeface="Arial MT"/>
              </a:rPr>
              <a:t>under</a:t>
            </a:r>
            <a:r>
              <a:rPr spc="50" dirty="0">
                <a:solidFill>
                  <a:srgbClr val="00329E"/>
                </a:solidFill>
                <a:cs typeface="Arial MT"/>
              </a:rPr>
              <a:t> </a:t>
            </a:r>
            <a:r>
              <a:rPr spc="-20" dirty="0">
                <a:solidFill>
                  <a:srgbClr val="00329E"/>
                </a:solidFill>
                <a:cs typeface="Arial MT"/>
              </a:rPr>
              <a:t>study</a:t>
            </a:r>
            <a:endParaRPr dirty="0">
              <a:solidFill>
                <a:srgbClr val="00329E"/>
              </a:solidFill>
              <a:cs typeface="Arial MT"/>
            </a:endParaRPr>
          </a:p>
          <a:p>
            <a:pPr marL="673735" lvl="1" indent="-175260">
              <a:lnSpc>
                <a:spcPts val="1795"/>
              </a:lnSpc>
              <a:buChar char="-"/>
              <a:tabLst>
                <a:tab pos="216535" algn="l"/>
              </a:tabLst>
            </a:pPr>
            <a:r>
              <a:rPr sz="1600" dirty="0">
                <a:solidFill>
                  <a:srgbClr val="FF0000"/>
                </a:solidFill>
                <a:cs typeface="Arial MT"/>
              </a:rPr>
              <a:t>Reactions</a:t>
            </a:r>
            <a:r>
              <a:rPr sz="1600" spc="-30" dirty="0">
                <a:solidFill>
                  <a:srgbClr val="FF0000"/>
                </a:solidFill>
                <a:cs typeface="Arial MT"/>
              </a:rPr>
              <a:t> </a:t>
            </a:r>
            <a:r>
              <a:rPr sz="1600" dirty="0">
                <a:solidFill>
                  <a:srgbClr val="FF0000"/>
                </a:solidFill>
                <a:cs typeface="Arial MT"/>
              </a:rPr>
              <a:t>with</a:t>
            </a:r>
            <a:r>
              <a:rPr sz="1600" spc="-30" dirty="0">
                <a:solidFill>
                  <a:srgbClr val="FF0000"/>
                </a:solidFill>
                <a:cs typeface="Arial MT"/>
              </a:rPr>
              <a:t> </a:t>
            </a:r>
            <a:r>
              <a:rPr sz="1600" dirty="0">
                <a:solidFill>
                  <a:srgbClr val="FF0000"/>
                </a:solidFill>
                <a:cs typeface="Arial MT"/>
              </a:rPr>
              <a:t>H</a:t>
            </a:r>
            <a:r>
              <a:rPr sz="1600" baseline="-5555" dirty="0">
                <a:solidFill>
                  <a:srgbClr val="FF0000"/>
                </a:solidFill>
                <a:cs typeface="Arial MT"/>
              </a:rPr>
              <a:t>2</a:t>
            </a:r>
            <a:r>
              <a:rPr sz="1600" dirty="0">
                <a:solidFill>
                  <a:srgbClr val="FF0000"/>
                </a:solidFill>
                <a:cs typeface="Arial MT"/>
              </a:rPr>
              <a:t>O</a:t>
            </a:r>
            <a:r>
              <a:rPr sz="1600" spc="-30" dirty="0">
                <a:solidFill>
                  <a:srgbClr val="FF0000"/>
                </a:solidFill>
                <a:cs typeface="Arial MT"/>
              </a:rPr>
              <a:t> </a:t>
            </a:r>
            <a:r>
              <a:rPr sz="1600" dirty="0">
                <a:solidFill>
                  <a:srgbClr val="FF0000"/>
                </a:solidFill>
                <a:cs typeface="Arial MT"/>
              </a:rPr>
              <a:t>and</a:t>
            </a:r>
            <a:r>
              <a:rPr sz="1600" spc="-25" dirty="0">
                <a:solidFill>
                  <a:srgbClr val="FF0000"/>
                </a:solidFill>
                <a:cs typeface="Arial MT"/>
              </a:rPr>
              <a:t> </a:t>
            </a:r>
            <a:r>
              <a:rPr sz="1600" dirty="0">
                <a:solidFill>
                  <a:srgbClr val="FF0000"/>
                </a:solidFill>
                <a:cs typeface="Arial MT"/>
              </a:rPr>
              <a:t>UV</a:t>
            </a:r>
            <a:r>
              <a:rPr sz="1600" spc="-30" dirty="0">
                <a:solidFill>
                  <a:srgbClr val="FF0000"/>
                </a:solidFill>
                <a:cs typeface="Arial MT"/>
              </a:rPr>
              <a:t> </a:t>
            </a:r>
            <a:r>
              <a:rPr sz="1600" spc="-20" dirty="0">
                <a:solidFill>
                  <a:srgbClr val="FF0000"/>
                </a:solidFill>
                <a:cs typeface="Arial MT"/>
              </a:rPr>
              <a:t>light</a:t>
            </a:r>
            <a:endParaRPr sz="1600" dirty="0">
              <a:solidFill>
                <a:srgbClr val="FF0000"/>
              </a:solidFill>
              <a:cs typeface="Arial MT"/>
            </a:endParaRPr>
          </a:p>
          <a:p>
            <a:pPr marL="323850" indent="-285750">
              <a:lnSpc>
                <a:spcPct val="100000"/>
              </a:lnSpc>
              <a:spcBef>
                <a:spcPts val="10"/>
              </a:spcBef>
              <a:buFont typeface="Arial" panose="020B0604020202020204" pitchFamily="34" charset="0"/>
              <a:buChar char="•"/>
            </a:pPr>
            <a:r>
              <a:rPr dirty="0">
                <a:solidFill>
                  <a:srgbClr val="00329E"/>
                </a:solidFill>
                <a:cs typeface="Arial MT"/>
              </a:rPr>
              <a:t>CF</a:t>
            </a:r>
            <a:r>
              <a:rPr baseline="-5291" dirty="0">
                <a:solidFill>
                  <a:srgbClr val="00329E"/>
                </a:solidFill>
                <a:cs typeface="Arial MT"/>
              </a:rPr>
              <a:t>3</a:t>
            </a:r>
            <a:r>
              <a:rPr dirty="0">
                <a:solidFill>
                  <a:srgbClr val="00329E"/>
                </a:solidFill>
                <a:cs typeface="Arial MT"/>
              </a:rPr>
              <a:t>I</a:t>
            </a:r>
            <a:r>
              <a:rPr spc="40" dirty="0">
                <a:solidFill>
                  <a:srgbClr val="00329E"/>
                </a:solidFill>
                <a:cs typeface="Arial MT"/>
              </a:rPr>
              <a:t> </a:t>
            </a:r>
            <a:r>
              <a:rPr dirty="0">
                <a:solidFill>
                  <a:srgbClr val="00329E"/>
                </a:solidFill>
                <a:cs typeface="Arial MT"/>
              </a:rPr>
              <a:t>also</a:t>
            </a:r>
            <a:r>
              <a:rPr spc="40" dirty="0">
                <a:solidFill>
                  <a:srgbClr val="00329E"/>
                </a:solidFill>
                <a:cs typeface="Arial MT"/>
              </a:rPr>
              <a:t> </a:t>
            </a:r>
            <a:r>
              <a:rPr dirty="0">
                <a:solidFill>
                  <a:srgbClr val="00329E"/>
                </a:solidFill>
                <a:cs typeface="Arial MT"/>
              </a:rPr>
              <a:t>very</a:t>
            </a:r>
            <a:r>
              <a:rPr spc="40" dirty="0">
                <a:solidFill>
                  <a:srgbClr val="00329E"/>
                </a:solidFill>
                <a:cs typeface="Arial MT"/>
              </a:rPr>
              <a:t> </a:t>
            </a:r>
            <a:r>
              <a:rPr spc="-10" dirty="0">
                <a:solidFill>
                  <a:srgbClr val="00329E"/>
                </a:solidFill>
                <a:cs typeface="Arial MT"/>
              </a:rPr>
              <a:t>promising</a:t>
            </a:r>
            <a:endParaRPr dirty="0">
              <a:solidFill>
                <a:srgbClr val="00329E"/>
              </a:solidFill>
              <a:cs typeface="Arial MT"/>
            </a:endParaRPr>
          </a:p>
          <a:p>
            <a:pPr marL="673735" marR="984885" lvl="1" indent="-175260">
              <a:spcBef>
                <a:spcPts val="10"/>
              </a:spcBef>
              <a:buChar char="-"/>
              <a:tabLst>
                <a:tab pos="218440" algn="l"/>
              </a:tabLst>
            </a:pPr>
            <a:r>
              <a:rPr sz="1600" dirty="0">
                <a:solidFill>
                  <a:srgbClr val="FF0000"/>
                </a:solidFill>
                <a:cs typeface="Arial MT"/>
              </a:rPr>
              <a:t>But</a:t>
            </a:r>
            <a:r>
              <a:rPr sz="1600" spc="-30" dirty="0">
                <a:solidFill>
                  <a:srgbClr val="FF0000"/>
                </a:solidFill>
                <a:cs typeface="Arial MT"/>
              </a:rPr>
              <a:t> </a:t>
            </a:r>
            <a:r>
              <a:rPr sz="1600" dirty="0">
                <a:solidFill>
                  <a:srgbClr val="FF0000"/>
                </a:solidFill>
                <a:cs typeface="Arial MT"/>
              </a:rPr>
              <a:t>toxic</a:t>
            </a:r>
            <a:r>
              <a:rPr sz="1600" spc="-30" dirty="0">
                <a:solidFill>
                  <a:srgbClr val="FF0000"/>
                </a:solidFill>
                <a:cs typeface="Arial MT"/>
              </a:rPr>
              <a:t> </a:t>
            </a:r>
            <a:r>
              <a:rPr sz="1600" dirty="0">
                <a:solidFill>
                  <a:srgbClr val="FF0000"/>
                </a:solidFill>
                <a:cs typeface="Arial MT"/>
              </a:rPr>
              <a:t>so</a:t>
            </a:r>
            <a:r>
              <a:rPr sz="1600" spc="-25" dirty="0">
                <a:solidFill>
                  <a:srgbClr val="FF0000"/>
                </a:solidFill>
                <a:cs typeface="Arial MT"/>
              </a:rPr>
              <a:t> </a:t>
            </a:r>
            <a:r>
              <a:rPr sz="1600" dirty="0">
                <a:solidFill>
                  <a:srgbClr val="FF0000"/>
                </a:solidFill>
                <a:cs typeface="Arial MT"/>
              </a:rPr>
              <a:t>not</a:t>
            </a:r>
            <a:r>
              <a:rPr sz="1600" spc="-30" dirty="0">
                <a:solidFill>
                  <a:srgbClr val="FF0000"/>
                </a:solidFill>
                <a:cs typeface="Arial MT"/>
              </a:rPr>
              <a:t> </a:t>
            </a:r>
            <a:r>
              <a:rPr sz="1600" dirty="0">
                <a:solidFill>
                  <a:srgbClr val="FF0000"/>
                </a:solidFill>
                <a:cs typeface="Arial MT"/>
              </a:rPr>
              <a:t>suitable</a:t>
            </a:r>
            <a:r>
              <a:rPr sz="1600" spc="-25" dirty="0">
                <a:solidFill>
                  <a:srgbClr val="FF0000"/>
                </a:solidFill>
                <a:cs typeface="Arial MT"/>
              </a:rPr>
              <a:t> </a:t>
            </a:r>
            <a:r>
              <a:rPr sz="1600" dirty="0">
                <a:solidFill>
                  <a:srgbClr val="FF0000"/>
                </a:solidFill>
                <a:cs typeface="Arial MT"/>
              </a:rPr>
              <a:t>for</a:t>
            </a:r>
            <a:r>
              <a:rPr sz="1600" spc="-30" dirty="0">
                <a:solidFill>
                  <a:srgbClr val="FF0000"/>
                </a:solidFill>
                <a:cs typeface="Arial MT"/>
              </a:rPr>
              <a:t> </a:t>
            </a:r>
            <a:r>
              <a:rPr sz="1600" spc="-25" dirty="0">
                <a:solidFill>
                  <a:srgbClr val="FF0000"/>
                </a:solidFill>
                <a:cs typeface="Arial MT"/>
              </a:rPr>
              <a:t>LHC </a:t>
            </a:r>
            <a:r>
              <a:rPr sz="1600" spc="-10" dirty="0">
                <a:solidFill>
                  <a:srgbClr val="FF0000"/>
                </a:solidFill>
                <a:cs typeface="Arial MT"/>
              </a:rPr>
              <a:t>experiments</a:t>
            </a:r>
            <a:endParaRPr sz="1600" dirty="0">
              <a:solidFill>
                <a:srgbClr val="FF0000"/>
              </a:solidFill>
              <a:cs typeface="Arial MT"/>
            </a:endParaRPr>
          </a:p>
          <a:p>
            <a:pPr marL="323850" marR="300355" indent="-285750">
              <a:lnSpc>
                <a:spcPts val="1939"/>
              </a:lnSpc>
              <a:spcBef>
                <a:spcPts val="55"/>
              </a:spcBef>
              <a:buFont typeface="Arial" panose="020B0604020202020204" pitchFamily="34" charset="0"/>
              <a:buChar char="•"/>
            </a:pPr>
            <a:r>
              <a:rPr dirty="0">
                <a:solidFill>
                  <a:srgbClr val="00329E"/>
                </a:solidFill>
                <a:cs typeface="Arial MT"/>
              </a:rPr>
              <a:t>Studies</a:t>
            </a:r>
            <a:r>
              <a:rPr spc="30" dirty="0">
                <a:solidFill>
                  <a:srgbClr val="00329E"/>
                </a:solidFill>
                <a:cs typeface="Arial MT"/>
              </a:rPr>
              <a:t> </a:t>
            </a:r>
            <a:r>
              <a:rPr dirty="0">
                <a:solidFill>
                  <a:srgbClr val="00329E"/>
                </a:solidFill>
                <a:cs typeface="Arial MT"/>
              </a:rPr>
              <a:t>have</a:t>
            </a:r>
            <a:r>
              <a:rPr spc="35" dirty="0">
                <a:solidFill>
                  <a:srgbClr val="00329E"/>
                </a:solidFill>
                <a:cs typeface="Arial MT"/>
              </a:rPr>
              <a:t> </a:t>
            </a:r>
            <a:r>
              <a:rPr dirty="0">
                <a:solidFill>
                  <a:srgbClr val="00329E"/>
                </a:solidFill>
                <a:cs typeface="Arial MT"/>
              </a:rPr>
              <a:t>to</a:t>
            </a:r>
            <a:r>
              <a:rPr spc="35" dirty="0">
                <a:solidFill>
                  <a:srgbClr val="00329E"/>
                </a:solidFill>
                <a:cs typeface="Arial MT"/>
              </a:rPr>
              <a:t> </a:t>
            </a:r>
            <a:r>
              <a:rPr dirty="0">
                <a:solidFill>
                  <a:srgbClr val="00329E"/>
                </a:solidFill>
                <a:cs typeface="Arial MT"/>
              </a:rPr>
              <a:t>be</a:t>
            </a:r>
            <a:r>
              <a:rPr spc="30" dirty="0">
                <a:solidFill>
                  <a:srgbClr val="00329E"/>
                </a:solidFill>
                <a:cs typeface="Arial MT"/>
              </a:rPr>
              <a:t> </a:t>
            </a:r>
            <a:r>
              <a:rPr dirty="0">
                <a:solidFill>
                  <a:srgbClr val="00329E"/>
                </a:solidFill>
                <a:cs typeface="Arial MT"/>
              </a:rPr>
              <a:t>pursued</a:t>
            </a:r>
            <a:r>
              <a:rPr spc="35" dirty="0">
                <a:solidFill>
                  <a:srgbClr val="00329E"/>
                </a:solidFill>
                <a:cs typeface="Arial MT"/>
              </a:rPr>
              <a:t> </a:t>
            </a:r>
            <a:r>
              <a:rPr dirty="0">
                <a:solidFill>
                  <a:srgbClr val="00329E"/>
                </a:solidFill>
                <a:cs typeface="Arial MT"/>
              </a:rPr>
              <a:t>on</a:t>
            </a:r>
            <a:r>
              <a:rPr spc="35" dirty="0">
                <a:solidFill>
                  <a:srgbClr val="00329E"/>
                </a:solidFill>
                <a:cs typeface="Arial MT"/>
              </a:rPr>
              <a:t> </a:t>
            </a:r>
            <a:r>
              <a:rPr spc="-10" dirty="0">
                <a:solidFill>
                  <a:srgbClr val="00329E"/>
                </a:solidFill>
                <a:cs typeface="Arial MT"/>
              </a:rPr>
              <a:t>chemical </a:t>
            </a:r>
            <a:r>
              <a:rPr dirty="0">
                <a:solidFill>
                  <a:srgbClr val="00329E"/>
                </a:solidFill>
                <a:cs typeface="Arial MT"/>
              </a:rPr>
              <a:t>aspects</a:t>
            </a:r>
            <a:r>
              <a:rPr spc="30" dirty="0">
                <a:solidFill>
                  <a:srgbClr val="00329E"/>
                </a:solidFill>
                <a:cs typeface="Arial MT"/>
              </a:rPr>
              <a:t> </a:t>
            </a:r>
            <a:r>
              <a:rPr dirty="0">
                <a:solidFill>
                  <a:srgbClr val="00329E"/>
                </a:solidFill>
                <a:cs typeface="Arial MT"/>
              </a:rPr>
              <a:t>of</a:t>
            </a:r>
            <a:r>
              <a:rPr spc="35" dirty="0">
                <a:solidFill>
                  <a:srgbClr val="00329E"/>
                </a:solidFill>
                <a:cs typeface="Arial MT"/>
              </a:rPr>
              <a:t> </a:t>
            </a:r>
            <a:r>
              <a:rPr dirty="0">
                <a:solidFill>
                  <a:srgbClr val="00329E"/>
                </a:solidFill>
                <a:cs typeface="Arial MT"/>
              </a:rPr>
              <a:t>these</a:t>
            </a:r>
            <a:r>
              <a:rPr spc="35" dirty="0">
                <a:solidFill>
                  <a:srgbClr val="00329E"/>
                </a:solidFill>
                <a:cs typeface="Arial MT"/>
              </a:rPr>
              <a:t> </a:t>
            </a:r>
            <a:r>
              <a:rPr dirty="0">
                <a:solidFill>
                  <a:srgbClr val="00329E"/>
                </a:solidFill>
                <a:cs typeface="Arial MT"/>
              </a:rPr>
              <a:t>gases</a:t>
            </a:r>
            <a:r>
              <a:rPr spc="30" dirty="0">
                <a:solidFill>
                  <a:srgbClr val="00329E"/>
                </a:solidFill>
                <a:cs typeface="Arial MT"/>
              </a:rPr>
              <a:t> </a:t>
            </a:r>
            <a:r>
              <a:rPr dirty="0">
                <a:solidFill>
                  <a:srgbClr val="00329E"/>
                </a:solidFill>
                <a:cs typeface="Arial MT"/>
              </a:rPr>
              <a:t>(and</a:t>
            </a:r>
            <a:r>
              <a:rPr spc="35" dirty="0">
                <a:solidFill>
                  <a:srgbClr val="00329E"/>
                </a:solidFill>
                <a:cs typeface="Arial MT"/>
              </a:rPr>
              <a:t> </a:t>
            </a:r>
            <a:r>
              <a:rPr spc="-20" dirty="0">
                <a:solidFill>
                  <a:srgbClr val="00329E"/>
                </a:solidFill>
                <a:cs typeface="Arial MT"/>
              </a:rPr>
              <a:t>HFO)</a:t>
            </a:r>
            <a:endParaRPr dirty="0">
              <a:solidFill>
                <a:srgbClr val="00329E"/>
              </a:solidFill>
              <a:cs typeface="Arial MT"/>
            </a:endParaRPr>
          </a:p>
        </p:txBody>
      </p:sp>
      <p:grpSp>
        <p:nvGrpSpPr>
          <p:cNvPr id="36" name="Group 35">
            <a:extLst>
              <a:ext uri="{FF2B5EF4-FFF2-40B4-BE49-F238E27FC236}">
                <a16:creationId xmlns:a16="http://schemas.microsoft.com/office/drawing/2014/main" id="{731BD17F-EF7B-6D17-9190-A54C9809096C}"/>
              </a:ext>
            </a:extLst>
          </p:cNvPr>
          <p:cNvGrpSpPr/>
          <p:nvPr/>
        </p:nvGrpSpPr>
        <p:grpSpPr>
          <a:xfrm>
            <a:off x="6710632" y="3328412"/>
            <a:ext cx="4897252" cy="3298718"/>
            <a:chOff x="5421716" y="4211586"/>
            <a:chExt cx="4897252" cy="3298718"/>
          </a:xfrm>
        </p:grpSpPr>
        <p:pic>
          <p:nvPicPr>
            <p:cNvPr id="39" name="object 4">
              <a:extLst>
                <a:ext uri="{FF2B5EF4-FFF2-40B4-BE49-F238E27FC236}">
                  <a16:creationId xmlns:a16="http://schemas.microsoft.com/office/drawing/2014/main" id="{F968C1E2-1CD3-2E54-CD98-E0A3E72C647A}"/>
                </a:ext>
              </a:extLst>
            </p:cNvPr>
            <p:cNvPicPr/>
            <p:nvPr/>
          </p:nvPicPr>
          <p:blipFill>
            <a:blip r:embed="rId4" cstate="print"/>
            <a:stretch>
              <a:fillRect/>
            </a:stretch>
          </p:blipFill>
          <p:spPr>
            <a:xfrm>
              <a:off x="5421716" y="4211586"/>
              <a:ext cx="3858187" cy="3298718"/>
            </a:xfrm>
            <a:prstGeom prst="rect">
              <a:avLst/>
            </a:prstGeom>
          </p:spPr>
        </p:pic>
        <p:sp>
          <p:nvSpPr>
            <p:cNvPr id="43" name="object 5">
              <a:extLst>
                <a:ext uri="{FF2B5EF4-FFF2-40B4-BE49-F238E27FC236}">
                  <a16:creationId xmlns:a16="http://schemas.microsoft.com/office/drawing/2014/main" id="{7A647632-B6EB-B8E7-951C-69750C269D40}"/>
                </a:ext>
              </a:extLst>
            </p:cNvPr>
            <p:cNvSpPr/>
            <p:nvPr/>
          </p:nvSpPr>
          <p:spPr>
            <a:xfrm>
              <a:off x="8344118" y="4905514"/>
              <a:ext cx="1974850" cy="1432560"/>
            </a:xfrm>
            <a:custGeom>
              <a:avLst/>
              <a:gdLst/>
              <a:ahLst/>
              <a:cxnLst/>
              <a:rect l="l" t="t" r="r" b="b"/>
              <a:pathLst>
                <a:path w="1974850" h="1432560">
                  <a:moveTo>
                    <a:pt x="1974565" y="0"/>
                  </a:moveTo>
                  <a:lnTo>
                    <a:pt x="0" y="0"/>
                  </a:lnTo>
                  <a:lnTo>
                    <a:pt x="0" y="1432382"/>
                  </a:lnTo>
                  <a:lnTo>
                    <a:pt x="1974565" y="1432382"/>
                  </a:lnTo>
                  <a:lnTo>
                    <a:pt x="1974565" y="0"/>
                  </a:lnTo>
                  <a:close/>
                </a:path>
              </a:pathLst>
            </a:custGeom>
            <a:solidFill>
              <a:srgbClr val="FFFFFF"/>
            </a:solidFill>
          </p:spPr>
          <p:txBody>
            <a:bodyPr wrap="square" lIns="0" tIns="0" rIns="0" bIns="0" rtlCol="0"/>
            <a:lstStyle/>
            <a:p>
              <a:endParaRPr/>
            </a:p>
          </p:txBody>
        </p:sp>
        <p:sp>
          <p:nvSpPr>
            <p:cNvPr id="44" name="object 14">
              <a:extLst>
                <a:ext uri="{FF2B5EF4-FFF2-40B4-BE49-F238E27FC236}">
                  <a16:creationId xmlns:a16="http://schemas.microsoft.com/office/drawing/2014/main" id="{08E36069-418F-E208-4225-316BA275BE31}"/>
                </a:ext>
              </a:extLst>
            </p:cNvPr>
            <p:cNvSpPr txBox="1"/>
            <p:nvPr/>
          </p:nvSpPr>
          <p:spPr>
            <a:xfrm>
              <a:off x="8344118" y="4905514"/>
              <a:ext cx="1974850" cy="1432560"/>
            </a:xfrm>
            <a:prstGeom prst="rect">
              <a:avLst/>
            </a:prstGeom>
            <a:ln w="7379">
              <a:solidFill>
                <a:srgbClr val="000000"/>
              </a:solidFill>
            </a:ln>
          </p:spPr>
          <p:txBody>
            <a:bodyPr vert="horz" wrap="square" lIns="0" tIns="41275" rIns="0" bIns="0" rtlCol="0">
              <a:spAutoFit/>
            </a:bodyPr>
            <a:lstStyle/>
            <a:p>
              <a:pPr marL="48895" marR="762635">
                <a:lnSpc>
                  <a:spcPct val="107900"/>
                </a:lnSpc>
                <a:spcBef>
                  <a:spcPts val="325"/>
                </a:spcBef>
              </a:pPr>
              <a:r>
                <a:rPr sz="1200" dirty="0">
                  <a:latin typeface="Arial MT"/>
                  <a:cs typeface="Arial MT"/>
                </a:rPr>
                <a:t>Streamer</a:t>
              </a:r>
              <a:r>
                <a:rPr sz="1200" spc="85" dirty="0">
                  <a:latin typeface="Arial MT"/>
                  <a:cs typeface="Arial MT"/>
                </a:rPr>
                <a:t> </a:t>
              </a:r>
              <a:r>
                <a:rPr sz="1200" dirty="0">
                  <a:latin typeface="Arial MT"/>
                  <a:cs typeface="Arial MT"/>
                </a:rPr>
                <a:t>at</a:t>
              </a:r>
              <a:r>
                <a:rPr sz="1200" spc="85" dirty="0">
                  <a:latin typeface="Arial MT"/>
                  <a:cs typeface="Arial MT"/>
                </a:rPr>
                <a:t> </a:t>
              </a:r>
              <a:r>
                <a:rPr sz="1200" spc="-20" dirty="0">
                  <a:latin typeface="Arial MT"/>
                  <a:cs typeface="Arial MT"/>
                </a:rPr>
                <a:t>w.p. </a:t>
              </a:r>
              <a:r>
                <a:rPr sz="1800" spc="75" baseline="4629" dirty="0">
                  <a:solidFill>
                    <a:srgbClr val="2678B2"/>
                  </a:solidFill>
                  <a:latin typeface="Arial MT"/>
                  <a:cs typeface="Arial MT"/>
                </a:rPr>
                <a:t>0.3%</a:t>
              </a:r>
              <a:r>
                <a:rPr sz="1800" spc="15" baseline="4629" dirty="0">
                  <a:solidFill>
                    <a:srgbClr val="2678B2"/>
                  </a:solidFill>
                  <a:latin typeface="Arial MT"/>
                  <a:cs typeface="Arial MT"/>
                </a:rPr>
                <a:t> </a:t>
              </a:r>
              <a:r>
                <a:rPr sz="1800" baseline="4629" dirty="0">
                  <a:solidFill>
                    <a:srgbClr val="2678B2"/>
                  </a:solidFill>
                  <a:latin typeface="Arial MT"/>
                  <a:cs typeface="Arial MT"/>
                </a:rPr>
                <a:t>SF</a:t>
              </a:r>
              <a:r>
                <a:rPr sz="800" dirty="0">
                  <a:solidFill>
                    <a:srgbClr val="2678B2"/>
                  </a:solidFill>
                  <a:latin typeface="Arial MT"/>
                  <a:cs typeface="Arial MT"/>
                </a:rPr>
                <a:t>6</a:t>
              </a:r>
              <a:r>
                <a:rPr sz="1800" baseline="4629" dirty="0">
                  <a:solidFill>
                    <a:srgbClr val="2678B2"/>
                  </a:solidFill>
                  <a:latin typeface="Arial MT"/>
                  <a:cs typeface="Arial MT"/>
                </a:rPr>
                <a:t>:</a:t>
              </a:r>
              <a:r>
                <a:rPr sz="1800" spc="15" baseline="4629" dirty="0">
                  <a:solidFill>
                    <a:srgbClr val="2678B2"/>
                  </a:solidFill>
                  <a:latin typeface="Arial MT"/>
                  <a:cs typeface="Arial MT"/>
                </a:rPr>
                <a:t> </a:t>
              </a:r>
              <a:r>
                <a:rPr sz="1800" b="1" spc="44" baseline="4629" dirty="0">
                  <a:solidFill>
                    <a:srgbClr val="2678B2"/>
                  </a:solidFill>
                  <a:latin typeface="Arial"/>
                  <a:cs typeface="Arial"/>
                </a:rPr>
                <a:t>0.4%</a:t>
              </a:r>
              <a:endParaRPr sz="1800" baseline="4629">
                <a:latin typeface="Arial"/>
                <a:cs typeface="Arial"/>
              </a:endParaRPr>
            </a:p>
            <a:p>
              <a:pPr marL="48895">
                <a:lnSpc>
                  <a:spcPct val="100000"/>
                </a:lnSpc>
                <a:spcBef>
                  <a:spcPts val="30"/>
                </a:spcBef>
              </a:pPr>
              <a:r>
                <a:rPr sz="1800" spc="75" baseline="4629" dirty="0">
                  <a:solidFill>
                    <a:srgbClr val="FF7F0F"/>
                  </a:solidFill>
                  <a:latin typeface="Arial MT"/>
                  <a:cs typeface="Arial MT"/>
                </a:rPr>
                <a:t>1.5%</a:t>
              </a:r>
              <a:r>
                <a:rPr sz="1800" spc="37" baseline="4629" dirty="0">
                  <a:solidFill>
                    <a:srgbClr val="FF7F0F"/>
                  </a:solidFill>
                  <a:latin typeface="Arial MT"/>
                  <a:cs typeface="Arial MT"/>
                </a:rPr>
                <a:t> </a:t>
              </a:r>
              <a:r>
                <a:rPr sz="1800" baseline="4629" dirty="0">
                  <a:solidFill>
                    <a:srgbClr val="FF7F0F"/>
                  </a:solidFill>
                  <a:latin typeface="Arial MT"/>
                  <a:cs typeface="Arial MT"/>
                </a:rPr>
                <a:t>C</a:t>
              </a:r>
              <a:r>
                <a:rPr sz="800" dirty="0">
                  <a:solidFill>
                    <a:srgbClr val="FF7F0F"/>
                  </a:solidFill>
                  <a:latin typeface="Arial MT"/>
                  <a:cs typeface="Arial MT"/>
                </a:rPr>
                <a:t>4</a:t>
              </a:r>
              <a:r>
                <a:rPr sz="1800" baseline="4629" dirty="0">
                  <a:solidFill>
                    <a:srgbClr val="FF7F0F"/>
                  </a:solidFill>
                  <a:latin typeface="Arial MT"/>
                  <a:cs typeface="Arial MT"/>
                </a:rPr>
                <a:t>F</a:t>
              </a:r>
              <a:r>
                <a:rPr sz="800" dirty="0">
                  <a:solidFill>
                    <a:srgbClr val="FF7F0F"/>
                  </a:solidFill>
                  <a:latin typeface="Arial MT"/>
                  <a:cs typeface="Arial MT"/>
                </a:rPr>
                <a:t>8</a:t>
              </a:r>
              <a:r>
                <a:rPr sz="1800" baseline="4629" dirty="0">
                  <a:solidFill>
                    <a:srgbClr val="FF7F0F"/>
                  </a:solidFill>
                  <a:latin typeface="Arial MT"/>
                  <a:cs typeface="Arial MT"/>
                </a:rPr>
                <a:t>O:</a:t>
              </a:r>
              <a:r>
                <a:rPr sz="1800" spc="37" baseline="4629" dirty="0">
                  <a:solidFill>
                    <a:srgbClr val="FF7F0F"/>
                  </a:solidFill>
                  <a:latin typeface="Arial MT"/>
                  <a:cs typeface="Arial MT"/>
                </a:rPr>
                <a:t> </a:t>
              </a:r>
              <a:r>
                <a:rPr sz="1800" b="1" spc="44" baseline="4629" dirty="0">
                  <a:solidFill>
                    <a:srgbClr val="FF7F0F"/>
                  </a:solidFill>
                  <a:latin typeface="Arial"/>
                  <a:cs typeface="Arial"/>
                </a:rPr>
                <a:t>1.8%</a:t>
              </a:r>
              <a:endParaRPr sz="1800" baseline="4629">
                <a:latin typeface="Arial"/>
                <a:cs typeface="Arial"/>
              </a:endParaRPr>
            </a:p>
            <a:p>
              <a:pPr marL="48895">
                <a:lnSpc>
                  <a:spcPts val="1410"/>
                </a:lnSpc>
                <a:spcBef>
                  <a:spcPts val="30"/>
                </a:spcBef>
              </a:pPr>
              <a:r>
                <a:rPr sz="1800" spc="75" baseline="4629" dirty="0">
                  <a:solidFill>
                    <a:srgbClr val="2BA02B"/>
                  </a:solidFill>
                  <a:latin typeface="Arial MT"/>
                  <a:cs typeface="Arial MT"/>
                </a:rPr>
                <a:t>0.3%</a:t>
              </a:r>
              <a:r>
                <a:rPr sz="1800" spc="22" baseline="4629" dirty="0">
                  <a:solidFill>
                    <a:srgbClr val="2BA02B"/>
                  </a:solidFill>
                  <a:latin typeface="Arial MT"/>
                  <a:cs typeface="Arial MT"/>
                </a:rPr>
                <a:t> </a:t>
              </a:r>
              <a:r>
                <a:rPr sz="1800" baseline="4629" dirty="0">
                  <a:solidFill>
                    <a:srgbClr val="2BA02B"/>
                  </a:solidFill>
                  <a:latin typeface="Arial MT"/>
                  <a:cs typeface="Arial MT"/>
                </a:rPr>
                <a:t>CF</a:t>
              </a:r>
              <a:r>
                <a:rPr sz="800" dirty="0">
                  <a:solidFill>
                    <a:srgbClr val="2BA02B"/>
                  </a:solidFill>
                  <a:latin typeface="Arial MT"/>
                  <a:cs typeface="Arial MT"/>
                </a:rPr>
                <a:t>3</a:t>
              </a:r>
              <a:r>
                <a:rPr sz="1800" baseline="4629" dirty="0">
                  <a:solidFill>
                    <a:srgbClr val="2BA02B"/>
                  </a:solidFill>
                  <a:latin typeface="Arial MT"/>
                  <a:cs typeface="Arial MT"/>
                </a:rPr>
                <a:t>I:</a:t>
              </a:r>
              <a:r>
                <a:rPr sz="1800" spc="22" baseline="4629" dirty="0">
                  <a:solidFill>
                    <a:srgbClr val="2BA02B"/>
                  </a:solidFill>
                  <a:latin typeface="Arial MT"/>
                  <a:cs typeface="Arial MT"/>
                </a:rPr>
                <a:t> </a:t>
              </a:r>
              <a:r>
                <a:rPr sz="1800" b="1" spc="97" baseline="4629" dirty="0">
                  <a:solidFill>
                    <a:srgbClr val="2BA02B"/>
                  </a:solidFill>
                  <a:latin typeface="Arial"/>
                  <a:cs typeface="Arial"/>
                </a:rPr>
                <a:t>1%</a:t>
              </a:r>
              <a:endParaRPr sz="1800" baseline="4629">
                <a:latin typeface="Arial"/>
                <a:cs typeface="Arial"/>
              </a:endParaRPr>
            </a:p>
            <a:p>
              <a:pPr marL="48895">
                <a:lnSpc>
                  <a:spcPts val="1410"/>
                </a:lnSpc>
              </a:pPr>
              <a:r>
                <a:rPr sz="1200" spc="90" dirty="0">
                  <a:solidFill>
                    <a:srgbClr val="9467BD"/>
                  </a:solidFill>
                  <a:latin typeface="Arial MT"/>
                  <a:cs typeface="Arial MT"/>
                </a:rPr>
                <a:t>2%</a:t>
              </a:r>
              <a:r>
                <a:rPr sz="1200" spc="25" dirty="0">
                  <a:solidFill>
                    <a:srgbClr val="9467BD"/>
                  </a:solidFill>
                  <a:latin typeface="Arial MT"/>
                  <a:cs typeface="Arial MT"/>
                </a:rPr>
                <a:t> </a:t>
              </a:r>
              <a:r>
                <a:rPr sz="1200" dirty="0">
                  <a:solidFill>
                    <a:srgbClr val="9467BD"/>
                  </a:solidFill>
                  <a:latin typeface="Arial MT"/>
                  <a:cs typeface="Arial MT"/>
                </a:rPr>
                <a:t>NOVEC</a:t>
              </a:r>
              <a:r>
                <a:rPr sz="1200" spc="30" dirty="0">
                  <a:solidFill>
                    <a:srgbClr val="9467BD"/>
                  </a:solidFill>
                  <a:latin typeface="Arial MT"/>
                  <a:cs typeface="Arial MT"/>
                </a:rPr>
                <a:t> </a:t>
              </a:r>
              <a:r>
                <a:rPr sz="1200" dirty="0">
                  <a:solidFill>
                    <a:srgbClr val="9467BD"/>
                  </a:solidFill>
                  <a:latin typeface="Arial MT"/>
                  <a:cs typeface="Arial MT"/>
                </a:rPr>
                <a:t>5110:</a:t>
              </a:r>
              <a:r>
                <a:rPr sz="1200" spc="30" dirty="0">
                  <a:solidFill>
                    <a:srgbClr val="9467BD"/>
                  </a:solidFill>
                  <a:latin typeface="Arial MT"/>
                  <a:cs typeface="Arial MT"/>
                </a:rPr>
                <a:t> </a:t>
              </a:r>
              <a:r>
                <a:rPr sz="1200" b="1" spc="30" dirty="0">
                  <a:solidFill>
                    <a:srgbClr val="9467BD"/>
                  </a:solidFill>
                  <a:latin typeface="Arial"/>
                  <a:cs typeface="Arial"/>
                </a:rPr>
                <a:t>0.7%</a:t>
              </a:r>
              <a:endParaRPr sz="1200">
                <a:latin typeface="Arial"/>
                <a:cs typeface="Arial"/>
              </a:endParaRPr>
            </a:p>
            <a:p>
              <a:pPr marL="48895">
                <a:lnSpc>
                  <a:spcPct val="100000"/>
                </a:lnSpc>
                <a:spcBef>
                  <a:spcPts val="35"/>
                </a:spcBef>
              </a:pPr>
              <a:r>
                <a:rPr sz="1200" spc="50" dirty="0">
                  <a:solidFill>
                    <a:srgbClr val="8C564C"/>
                  </a:solidFill>
                  <a:latin typeface="Arial MT"/>
                  <a:cs typeface="Arial MT"/>
                </a:rPr>
                <a:t>0.1%</a:t>
              </a:r>
              <a:r>
                <a:rPr sz="1200" spc="30" dirty="0">
                  <a:solidFill>
                    <a:srgbClr val="8C564C"/>
                  </a:solidFill>
                  <a:latin typeface="Arial MT"/>
                  <a:cs typeface="Arial MT"/>
                </a:rPr>
                <a:t> </a:t>
              </a:r>
              <a:r>
                <a:rPr sz="1200" dirty="0">
                  <a:solidFill>
                    <a:srgbClr val="8C564C"/>
                  </a:solidFill>
                  <a:latin typeface="Arial MT"/>
                  <a:cs typeface="Arial MT"/>
                </a:rPr>
                <a:t>NOVEC</a:t>
              </a:r>
              <a:r>
                <a:rPr sz="1200" spc="30" dirty="0">
                  <a:solidFill>
                    <a:srgbClr val="8C564C"/>
                  </a:solidFill>
                  <a:latin typeface="Arial MT"/>
                  <a:cs typeface="Arial MT"/>
                </a:rPr>
                <a:t> </a:t>
              </a:r>
              <a:r>
                <a:rPr sz="1200" dirty="0">
                  <a:solidFill>
                    <a:srgbClr val="8C564C"/>
                  </a:solidFill>
                  <a:latin typeface="Arial MT"/>
                  <a:cs typeface="Arial MT"/>
                </a:rPr>
                <a:t>4710:</a:t>
              </a:r>
              <a:r>
                <a:rPr sz="1200" spc="35" dirty="0">
                  <a:solidFill>
                    <a:srgbClr val="8C564C"/>
                  </a:solidFill>
                  <a:latin typeface="Arial MT"/>
                  <a:cs typeface="Arial MT"/>
                </a:rPr>
                <a:t> </a:t>
              </a:r>
              <a:r>
                <a:rPr sz="1200" b="1" spc="30" dirty="0">
                  <a:solidFill>
                    <a:srgbClr val="8C564C"/>
                  </a:solidFill>
                  <a:latin typeface="Arial"/>
                  <a:cs typeface="Arial"/>
                </a:rPr>
                <a:t>0.2%</a:t>
              </a:r>
              <a:endParaRPr sz="1200">
                <a:latin typeface="Arial"/>
                <a:cs typeface="Arial"/>
              </a:endParaRPr>
            </a:p>
            <a:p>
              <a:pPr marL="48895">
                <a:lnSpc>
                  <a:spcPct val="100000"/>
                </a:lnSpc>
                <a:spcBef>
                  <a:spcPts val="30"/>
                </a:spcBef>
              </a:pPr>
              <a:r>
                <a:rPr sz="1200" spc="50" dirty="0">
                  <a:solidFill>
                    <a:srgbClr val="D62727"/>
                  </a:solidFill>
                  <a:latin typeface="Arial MT"/>
                  <a:cs typeface="Arial MT"/>
                </a:rPr>
                <a:t>0.3% </a:t>
              </a:r>
              <a:r>
                <a:rPr sz="1200" dirty="0">
                  <a:solidFill>
                    <a:srgbClr val="D62727"/>
                  </a:solidFill>
                  <a:latin typeface="Arial MT"/>
                  <a:cs typeface="Arial MT"/>
                </a:rPr>
                <a:t>HFO1224YD:</a:t>
              </a:r>
              <a:r>
                <a:rPr sz="1200" spc="55" dirty="0">
                  <a:solidFill>
                    <a:srgbClr val="D62727"/>
                  </a:solidFill>
                  <a:latin typeface="Arial MT"/>
                  <a:cs typeface="Arial MT"/>
                </a:rPr>
                <a:t> </a:t>
              </a:r>
              <a:r>
                <a:rPr sz="1200" b="1" spc="30" dirty="0">
                  <a:solidFill>
                    <a:srgbClr val="D62727"/>
                  </a:solidFill>
                  <a:latin typeface="Arial"/>
                  <a:cs typeface="Arial"/>
                </a:rPr>
                <a:t>1.6%</a:t>
              </a:r>
              <a:endParaRPr sz="1200">
                <a:latin typeface="Arial"/>
                <a:cs typeface="Arial"/>
              </a:endParaRPr>
            </a:p>
          </p:txBody>
        </p:sp>
      </p:grpSp>
      <p:sp>
        <p:nvSpPr>
          <p:cNvPr id="45" name="TextBox 44">
            <a:extLst>
              <a:ext uri="{FF2B5EF4-FFF2-40B4-BE49-F238E27FC236}">
                <a16:creationId xmlns:a16="http://schemas.microsoft.com/office/drawing/2014/main" id="{7282CD68-9516-1113-7C18-A6A6146D9CDC}"/>
              </a:ext>
            </a:extLst>
          </p:cNvPr>
          <p:cNvSpPr txBox="1"/>
          <p:nvPr/>
        </p:nvSpPr>
        <p:spPr>
          <a:xfrm>
            <a:off x="5150933" y="222528"/>
            <a:ext cx="6812467" cy="584775"/>
          </a:xfrm>
          <a:prstGeom prst="rect">
            <a:avLst/>
          </a:prstGeom>
          <a:noFill/>
        </p:spPr>
        <p:txBody>
          <a:bodyPr wrap="square" rtlCol="0">
            <a:spAutoFit/>
          </a:bodyPr>
          <a:lstStyle/>
          <a:p>
            <a:r>
              <a:rPr lang="en-US" sz="1600" dirty="0">
                <a:solidFill>
                  <a:srgbClr val="FF0000"/>
                </a:solidFill>
              </a:rPr>
              <a:t>SF</a:t>
            </a:r>
            <a:r>
              <a:rPr lang="en-US" sz="1600" baseline="-25000" dirty="0">
                <a:solidFill>
                  <a:srgbClr val="FF0000"/>
                </a:solidFill>
              </a:rPr>
              <a:t>6</a:t>
            </a:r>
            <a:r>
              <a:rPr lang="en-US" sz="1600" dirty="0">
                <a:solidFill>
                  <a:srgbClr val="FF0000"/>
                </a:solidFill>
              </a:rPr>
              <a:t> </a:t>
            </a:r>
            <a:r>
              <a:rPr lang="en-US" sz="1600" i="1" dirty="0">
                <a:solidFill>
                  <a:srgbClr val="FF0000"/>
                </a:solidFill>
                <a:cs typeface="Arial"/>
              </a:rPr>
              <a:t>has</a:t>
            </a:r>
            <a:r>
              <a:rPr lang="en-US" sz="1600" i="1" spc="30" dirty="0">
                <a:solidFill>
                  <a:srgbClr val="FF0000"/>
                </a:solidFill>
                <a:cs typeface="Arial"/>
              </a:rPr>
              <a:t> </a:t>
            </a:r>
            <a:r>
              <a:rPr lang="en-US" sz="1600" i="1" dirty="0">
                <a:solidFill>
                  <a:srgbClr val="FF0000"/>
                </a:solidFill>
                <a:cs typeface="Arial"/>
              </a:rPr>
              <a:t>a</a:t>
            </a:r>
            <a:r>
              <a:rPr lang="en-US" sz="1600" i="1" spc="35" dirty="0">
                <a:solidFill>
                  <a:srgbClr val="FF0000"/>
                </a:solidFill>
                <a:cs typeface="Arial"/>
              </a:rPr>
              <a:t> </a:t>
            </a:r>
            <a:r>
              <a:rPr lang="en-US" sz="1600" i="1" dirty="0">
                <a:solidFill>
                  <a:srgbClr val="FF0000"/>
                </a:solidFill>
                <a:cs typeface="Arial"/>
              </a:rPr>
              <a:t>very</a:t>
            </a:r>
            <a:r>
              <a:rPr lang="en-US" sz="1600" i="1" spc="30" dirty="0">
                <a:solidFill>
                  <a:srgbClr val="FF0000"/>
                </a:solidFill>
                <a:cs typeface="Arial"/>
              </a:rPr>
              <a:t> </a:t>
            </a:r>
            <a:r>
              <a:rPr lang="en-US" sz="1600" i="1" dirty="0">
                <a:solidFill>
                  <a:srgbClr val="FF0000"/>
                </a:solidFill>
                <a:cs typeface="Arial"/>
              </a:rPr>
              <a:t>high</a:t>
            </a:r>
            <a:r>
              <a:rPr lang="en-US" sz="1600" i="1" spc="30" dirty="0">
                <a:solidFill>
                  <a:srgbClr val="FF0000"/>
                </a:solidFill>
                <a:cs typeface="Arial"/>
              </a:rPr>
              <a:t> </a:t>
            </a:r>
            <a:r>
              <a:rPr lang="en-US" sz="1600" i="1" dirty="0">
                <a:solidFill>
                  <a:srgbClr val="FF0000"/>
                </a:solidFill>
                <a:cs typeface="Arial"/>
              </a:rPr>
              <a:t>GWP</a:t>
            </a:r>
            <a:r>
              <a:rPr lang="en-US" sz="1600" i="1" spc="-5" dirty="0">
                <a:solidFill>
                  <a:srgbClr val="FF0000"/>
                </a:solidFill>
                <a:cs typeface="Arial"/>
              </a:rPr>
              <a:t> </a:t>
            </a:r>
            <a:r>
              <a:rPr lang="en-US" sz="1600" i="1" dirty="0">
                <a:solidFill>
                  <a:srgbClr val="FF0000"/>
                </a:solidFill>
                <a:cs typeface="Arial"/>
              </a:rPr>
              <a:t>and</a:t>
            </a:r>
            <a:r>
              <a:rPr lang="en-US" sz="1600" i="1" spc="30" dirty="0">
                <a:solidFill>
                  <a:srgbClr val="FF0000"/>
                </a:solidFill>
                <a:cs typeface="Arial"/>
              </a:rPr>
              <a:t> </a:t>
            </a:r>
            <a:r>
              <a:rPr lang="en-US" sz="1600" i="1" dirty="0">
                <a:solidFill>
                  <a:srgbClr val="FF0000"/>
                </a:solidFill>
                <a:cs typeface="Arial"/>
              </a:rPr>
              <a:t>it</a:t>
            </a:r>
            <a:r>
              <a:rPr lang="en-US" sz="1600" i="1" spc="35" dirty="0">
                <a:solidFill>
                  <a:srgbClr val="FF0000"/>
                </a:solidFill>
                <a:cs typeface="Arial"/>
              </a:rPr>
              <a:t> </a:t>
            </a:r>
            <a:r>
              <a:rPr lang="en-US" sz="1600" i="1" dirty="0">
                <a:solidFill>
                  <a:srgbClr val="FF0000"/>
                </a:solidFill>
                <a:cs typeface="Arial"/>
              </a:rPr>
              <a:t>contributes</a:t>
            </a:r>
            <a:r>
              <a:rPr lang="en-US" sz="1600" i="1" spc="30" dirty="0">
                <a:solidFill>
                  <a:srgbClr val="FF0000"/>
                </a:solidFill>
                <a:cs typeface="Arial"/>
              </a:rPr>
              <a:t> </a:t>
            </a:r>
            <a:r>
              <a:rPr lang="en-US" sz="1600" i="1" dirty="0">
                <a:solidFill>
                  <a:srgbClr val="FF0000"/>
                </a:solidFill>
                <a:cs typeface="Arial"/>
              </a:rPr>
              <a:t>for</a:t>
            </a:r>
            <a:r>
              <a:rPr lang="en-US" sz="1600" i="1" spc="30" dirty="0">
                <a:solidFill>
                  <a:srgbClr val="FF0000"/>
                </a:solidFill>
                <a:cs typeface="Arial"/>
              </a:rPr>
              <a:t> </a:t>
            </a:r>
            <a:r>
              <a:rPr lang="en-US" sz="1600" i="1" dirty="0">
                <a:solidFill>
                  <a:srgbClr val="FF0000"/>
                </a:solidFill>
                <a:cs typeface="Arial"/>
              </a:rPr>
              <a:t>~5%</a:t>
            </a:r>
            <a:r>
              <a:rPr lang="en-US" sz="1600" i="1" spc="30" dirty="0">
                <a:solidFill>
                  <a:srgbClr val="FF0000"/>
                </a:solidFill>
                <a:cs typeface="Arial"/>
              </a:rPr>
              <a:t> </a:t>
            </a:r>
            <a:r>
              <a:rPr lang="en-US" sz="1600" i="1" dirty="0">
                <a:solidFill>
                  <a:srgbClr val="FF0000"/>
                </a:solidFill>
                <a:cs typeface="Arial"/>
              </a:rPr>
              <a:t>in</a:t>
            </a:r>
            <a:r>
              <a:rPr lang="en-US" sz="1600" i="1" spc="30" dirty="0">
                <a:solidFill>
                  <a:srgbClr val="FF0000"/>
                </a:solidFill>
                <a:cs typeface="Arial"/>
              </a:rPr>
              <a:t> </a:t>
            </a:r>
            <a:r>
              <a:rPr lang="en-US" sz="1600" i="1" dirty="0">
                <a:solidFill>
                  <a:srgbClr val="FF0000"/>
                </a:solidFill>
                <a:cs typeface="Arial"/>
              </a:rPr>
              <a:t>the</a:t>
            </a:r>
            <a:r>
              <a:rPr lang="en-US" sz="1600" i="1" spc="30" dirty="0">
                <a:solidFill>
                  <a:srgbClr val="FF0000"/>
                </a:solidFill>
                <a:cs typeface="Arial"/>
              </a:rPr>
              <a:t> </a:t>
            </a:r>
            <a:r>
              <a:rPr lang="en-US" sz="1600" i="1" dirty="0">
                <a:solidFill>
                  <a:srgbClr val="FF0000"/>
                </a:solidFill>
                <a:cs typeface="Arial"/>
              </a:rPr>
              <a:t>GWP of</a:t>
            </a:r>
            <a:r>
              <a:rPr lang="en-US" sz="1600" i="1" spc="30" dirty="0">
                <a:solidFill>
                  <a:srgbClr val="FF0000"/>
                </a:solidFill>
                <a:cs typeface="Arial"/>
              </a:rPr>
              <a:t> </a:t>
            </a:r>
            <a:r>
              <a:rPr lang="en-US" sz="1600" i="1" dirty="0">
                <a:solidFill>
                  <a:srgbClr val="FF0000"/>
                </a:solidFill>
                <a:cs typeface="Arial"/>
              </a:rPr>
              <a:t>RPC</a:t>
            </a:r>
            <a:r>
              <a:rPr lang="en-US" sz="1600" i="1" spc="30" dirty="0">
                <a:solidFill>
                  <a:srgbClr val="FF0000"/>
                </a:solidFill>
                <a:cs typeface="Arial"/>
              </a:rPr>
              <a:t> </a:t>
            </a:r>
            <a:r>
              <a:rPr lang="en-US" sz="1600" i="1" dirty="0">
                <a:solidFill>
                  <a:srgbClr val="FF0000"/>
                </a:solidFill>
                <a:cs typeface="Arial"/>
              </a:rPr>
              <a:t>gas</a:t>
            </a:r>
            <a:r>
              <a:rPr lang="en-US" sz="1600" i="1" spc="30" dirty="0">
                <a:solidFill>
                  <a:srgbClr val="FF0000"/>
                </a:solidFill>
                <a:cs typeface="Arial"/>
              </a:rPr>
              <a:t> </a:t>
            </a:r>
            <a:r>
              <a:rPr lang="en-US" sz="1600" i="1" spc="-10" dirty="0">
                <a:solidFill>
                  <a:srgbClr val="FF0000"/>
                </a:solidFill>
                <a:cs typeface="Arial"/>
              </a:rPr>
              <a:t>mixture </a:t>
            </a:r>
            <a:r>
              <a:rPr lang="en-US" sz="1600" i="1" dirty="0">
                <a:solidFill>
                  <a:srgbClr val="FF0000"/>
                </a:solidFill>
                <a:cs typeface="Arial"/>
              </a:rPr>
              <a:t>even</a:t>
            </a:r>
            <a:r>
              <a:rPr lang="en-US" sz="1600" dirty="0">
                <a:solidFill>
                  <a:srgbClr val="FF0000"/>
                </a:solidFill>
              </a:rPr>
              <a:t> if it is used in very small concentration</a:t>
            </a:r>
          </a:p>
        </p:txBody>
      </p:sp>
      <p:sp>
        <p:nvSpPr>
          <p:cNvPr id="49" name="TextBox 48">
            <a:extLst>
              <a:ext uri="{FF2B5EF4-FFF2-40B4-BE49-F238E27FC236}">
                <a16:creationId xmlns:a16="http://schemas.microsoft.com/office/drawing/2014/main" id="{A892B246-DF66-D65B-E39D-A4F0C25606B6}"/>
              </a:ext>
            </a:extLst>
          </p:cNvPr>
          <p:cNvSpPr txBox="1"/>
          <p:nvPr/>
        </p:nvSpPr>
        <p:spPr>
          <a:xfrm>
            <a:off x="195262" y="5222110"/>
            <a:ext cx="6096000" cy="923330"/>
          </a:xfrm>
          <a:prstGeom prst="rect">
            <a:avLst/>
          </a:prstGeom>
          <a:solidFill>
            <a:srgbClr val="FFFF00"/>
          </a:solidFill>
        </p:spPr>
        <p:txBody>
          <a:bodyPr wrap="square">
            <a:spAutoFit/>
          </a:bodyPr>
          <a:lstStyle/>
          <a:p>
            <a:pPr algn="ctr"/>
            <a:r>
              <a:rPr lang="en-US" sz="1800" i="1" dirty="0">
                <a:solidFill>
                  <a:srgbClr val="FF0000"/>
                </a:solidFill>
                <a:latin typeface="Arial"/>
                <a:cs typeface="Arial"/>
              </a:rPr>
              <a:t>Until</a:t>
            </a:r>
            <a:r>
              <a:rPr lang="en-US" sz="1800" i="1" spc="85" dirty="0">
                <a:solidFill>
                  <a:srgbClr val="FF0000"/>
                </a:solidFill>
                <a:latin typeface="Arial"/>
                <a:cs typeface="Arial"/>
              </a:rPr>
              <a:t> </a:t>
            </a:r>
            <a:r>
              <a:rPr lang="en-US" sz="1800" i="1" dirty="0">
                <a:solidFill>
                  <a:srgbClr val="FF0000"/>
                </a:solidFill>
                <a:latin typeface="Arial"/>
                <a:cs typeface="Arial"/>
              </a:rPr>
              <a:t>now</a:t>
            </a:r>
            <a:r>
              <a:rPr lang="en-US" sz="1800" i="1" spc="85" dirty="0">
                <a:solidFill>
                  <a:srgbClr val="FF0000"/>
                </a:solidFill>
                <a:latin typeface="Arial"/>
                <a:cs typeface="Arial"/>
              </a:rPr>
              <a:t> </a:t>
            </a:r>
            <a:r>
              <a:rPr lang="en-US" sz="1800" i="1" dirty="0">
                <a:solidFill>
                  <a:srgbClr val="FF0000"/>
                </a:solidFill>
                <a:latin typeface="Arial"/>
                <a:cs typeface="Arial"/>
              </a:rPr>
              <a:t>no</a:t>
            </a:r>
            <a:r>
              <a:rPr lang="en-US" sz="1800" i="1" spc="85" dirty="0">
                <a:solidFill>
                  <a:srgbClr val="FF0000"/>
                </a:solidFill>
                <a:latin typeface="Arial"/>
                <a:cs typeface="Arial"/>
              </a:rPr>
              <a:t> </a:t>
            </a:r>
            <a:r>
              <a:rPr lang="en-US" sz="1800" i="1" dirty="0">
                <a:solidFill>
                  <a:srgbClr val="FF0000"/>
                </a:solidFill>
                <a:latin typeface="Arial"/>
                <a:cs typeface="Arial"/>
              </a:rPr>
              <a:t>eco-friendly</a:t>
            </a:r>
            <a:r>
              <a:rPr lang="en-US" sz="1800" i="1" spc="85" dirty="0">
                <a:solidFill>
                  <a:srgbClr val="FF0000"/>
                </a:solidFill>
                <a:latin typeface="Arial"/>
                <a:cs typeface="Arial"/>
              </a:rPr>
              <a:t> </a:t>
            </a:r>
            <a:r>
              <a:rPr lang="en-US" sz="1800" i="1" dirty="0">
                <a:solidFill>
                  <a:srgbClr val="FF0000"/>
                </a:solidFill>
                <a:latin typeface="Arial"/>
                <a:cs typeface="Arial"/>
              </a:rPr>
              <a:t>gas</a:t>
            </a:r>
            <a:r>
              <a:rPr lang="en-US" sz="1800" i="1" spc="85" dirty="0">
                <a:solidFill>
                  <a:srgbClr val="FF0000"/>
                </a:solidFill>
                <a:latin typeface="Arial"/>
                <a:cs typeface="Arial"/>
              </a:rPr>
              <a:t> </a:t>
            </a:r>
            <a:r>
              <a:rPr lang="en-US" sz="1800" i="1" dirty="0">
                <a:solidFill>
                  <a:srgbClr val="FF0000"/>
                </a:solidFill>
                <a:latin typeface="Arial"/>
                <a:cs typeface="Arial"/>
              </a:rPr>
              <a:t>mixtures</a:t>
            </a:r>
            <a:r>
              <a:rPr lang="en-US" sz="1800" i="1" spc="85" dirty="0">
                <a:solidFill>
                  <a:srgbClr val="FF0000"/>
                </a:solidFill>
                <a:latin typeface="Arial"/>
                <a:cs typeface="Arial"/>
              </a:rPr>
              <a:t> </a:t>
            </a:r>
            <a:r>
              <a:rPr lang="en-US" sz="1800" i="1" dirty="0">
                <a:solidFill>
                  <a:srgbClr val="FF0000"/>
                </a:solidFill>
                <a:latin typeface="Arial"/>
                <a:cs typeface="Arial"/>
              </a:rPr>
              <a:t>have</a:t>
            </a:r>
            <a:r>
              <a:rPr lang="en-US" sz="1800" i="1" spc="85" dirty="0">
                <a:solidFill>
                  <a:srgbClr val="FF0000"/>
                </a:solidFill>
                <a:latin typeface="Arial"/>
                <a:cs typeface="Arial"/>
              </a:rPr>
              <a:t> </a:t>
            </a:r>
            <a:r>
              <a:rPr lang="en-US" sz="1800" i="1" dirty="0">
                <a:solidFill>
                  <a:srgbClr val="FF0000"/>
                </a:solidFill>
                <a:latin typeface="Arial"/>
                <a:cs typeface="Arial"/>
              </a:rPr>
              <a:t>been</a:t>
            </a:r>
            <a:r>
              <a:rPr lang="en-US" sz="1800" i="1" spc="90" dirty="0">
                <a:solidFill>
                  <a:srgbClr val="FF0000"/>
                </a:solidFill>
                <a:latin typeface="Arial"/>
                <a:cs typeface="Arial"/>
              </a:rPr>
              <a:t> </a:t>
            </a:r>
            <a:r>
              <a:rPr lang="en-US" sz="1800" i="1" dirty="0">
                <a:solidFill>
                  <a:srgbClr val="FF0000"/>
                </a:solidFill>
                <a:latin typeface="Arial"/>
                <a:cs typeface="Arial"/>
              </a:rPr>
              <a:t>found to completely</a:t>
            </a:r>
            <a:r>
              <a:rPr lang="en-US" sz="1800" i="1" spc="85" dirty="0">
                <a:solidFill>
                  <a:srgbClr val="FF0000"/>
                </a:solidFill>
                <a:latin typeface="Arial"/>
                <a:cs typeface="Arial"/>
              </a:rPr>
              <a:t> </a:t>
            </a:r>
            <a:r>
              <a:rPr lang="en-US" sz="1800" i="1" dirty="0">
                <a:solidFill>
                  <a:srgbClr val="FF0000"/>
                </a:solidFill>
                <a:latin typeface="Arial"/>
                <a:cs typeface="Arial"/>
              </a:rPr>
              <a:t>fulfil</a:t>
            </a:r>
            <a:r>
              <a:rPr lang="en-US" sz="1800" i="1" spc="85" dirty="0">
                <a:solidFill>
                  <a:srgbClr val="FF0000"/>
                </a:solidFill>
                <a:latin typeface="Arial"/>
                <a:cs typeface="Arial"/>
              </a:rPr>
              <a:t> </a:t>
            </a:r>
            <a:r>
              <a:rPr lang="en-US" sz="1800" i="1" dirty="0">
                <a:solidFill>
                  <a:srgbClr val="FF0000"/>
                </a:solidFill>
                <a:latin typeface="Arial"/>
                <a:cs typeface="Arial"/>
              </a:rPr>
              <a:t>the</a:t>
            </a:r>
            <a:r>
              <a:rPr lang="en-US" sz="1800" i="1" spc="85" dirty="0">
                <a:solidFill>
                  <a:srgbClr val="FF0000"/>
                </a:solidFill>
                <a:latin typeface="Arial"/>
                <a:cs typeface="Arial"/>
              </a:rPr>
              <a:t> </a:t>
            </a:r>
            <a:r>
              <a:rPr lang="en-US" sz="1800" i="1" spc="-10" dirty="0">
                <a:solidFill>
                  <a:srgbClr val="FF0000"/>
                </a:solidFill>
                <a:latin typeface="Arial"/>
                <a:cs typeface="Arial"/>
              </a:rPr>
              <a:t>requirements </a:t>
            </a:r>
            <a:r>
              <a:rPr lang="en-US" sz="1800" i="1" dirty="0">
                <a:solidFill>
                  <a:srgbClr val="FF0000"/>
                </a:solidFill>
                <a:latin typeface="Arial"/>
                <a:cs typeface="Arial"/>
              </a:rPr>
              <a:t>for</a:t>
            </a:r>
            <a:r>
              <a:rPr lang="en-US" sz="1800" i="1" spc="20" dirty="0">
                <a:solidFill>
                  <a:srgbClr val="FF0000"/>
                </a:solidFill>
                <a:latin typeface="Arial"/>
                <a:cs typeface="Arial"/>
              </a:rPr>
              <a:t> </a:t>
            </a:r>
            <a:r>
              <a:rPr lang="en-US" sz="1800" i="1" dirty="0">
                <a:solidFill>
                  <a:srgbClr val="FF0000"/>
                </a:solidFill>
                <a:latin typeface="Arial"/>
                <a:cs typeface="Arial"/>
              </a:rPr>
              <a:t>already</a:t>
            </a:r>
            <a:r>
              <a:rPr lang="en-US" sz="1800" i="1" spc="20" dirty="0">
                <a:solidFill>
                  <a:srgbClr val="FF0000"/>
                </a:solidFill>
                <a:latin typeface="Arial"/>
                <a:cs typeface="Arial"/>
              </a:rPr>
              <a:t> </a:t>
            </a:r>
            <a:r>
              <a:rPr lang="en-US" sz="1800" i="1" dirty="0">
                <a:solidFill>
                  <a:srgbClr val="FF0000"/>
                </a:solidFill>
                <a:latin typeface="Arial"/>
                <a:cs typeface="Arial"/>
              </a:rPr>
              <a:t>installed</a:t>
            </a:r>
            <a:r>
              <a:rPr lang="en-US" sz="1800" i="1" spc="25" dirty="0">
                <a:solidFill>
                  <a:srgbClr val="FF0000"/>
                </a:solidFill>
                <a:latin typeface="Arial"/>
                <a:cs typeface="Arial"/>
              </a:rPr>
              <a:t> </a:t>
            </a:r>
            <a:r>
              <a:rPr lang="en-US" sz="1800" i="1" dirty="0">
                <a:solidFill>
                  <a:srgbClr val="FF0000"/>
                </a:solidFill>
                <a:latin typeface="Arial"/>
                <a:cs typeface="Arial"/>
              </a:rPr>
              <a:t>RPCs</a:t>
            </a:r>
            <a:r>
              <a:rPr lang="en-US" sz="1800" i="1" spc="20" dirty="0">
                <a:solidFill>
                  <a:srgbClr val="FF0000"/>
                </a:solidFill>
                <a:latin typeface="Arial"/>
                <a:cs typeface="Arial"/>
              </a:rPr>
              <a:t> </a:t>
            </a:r>
            <a:r>
              <a:rPr lang="en-US" sz="1800" i="1" dirty="0">
                <a:solidFill>
                  <a:srgbClr val="FF0000"/>
                </a:solidFill>
                <a:latin typeface="Arial"/>
                <a:cs typeface="Arial"/>
              </a:rPr>
              <a:t>at</a:t>
            </a:r>
            <a:r>
              <a:rPr lang="en-US" sz="1800" i="1" spc="25" dirty="0">
                <a:solidFill>
                  <a:srgbClr val="FF0000"/>
                </a:solidFill>
                <a:latin typeface="Arial"/>
                <a:cs typeface="Arial"/>
              </a:rPr>
              <a:t> </a:t>
            </a:r>
            <a:r>
              <a:rPr lang="en-US" sz="1800" i="1" dirty="0">
                <a:solidFill>
                  <a:srgbClr val="FF0000"/>
                </a:solidFill>
                <a:latin typeface="Arial"/>
                <a:cs typeface="Arial"/>
              </a:rPr>
              <a:t>LHC</a:t>
            </a:r>
            <a:r>
              <a:rPr lang="en-US" sz="1800" i="1" spc="20" dirty="0">
                <a:solidFill>
                  <a:srgbClr val="FF0000"/>
                </a:solidFill>
                <a:latin typeface="Arial"/>
                <a:cs typeface="Arial"/>
              </a:rPr>
              <a:t> </a:t>
            </a:r>
            <a:r>
              <a:rPr lang="en-US" sz="1800" i="1" spc="-10" dirty="0">
                <a:solidFill>
                  <a:srgbClr val="FF0000"/>
                </a:solidFill>
                <a:latin typeface="Arial"/>
                <a:cs typeface="Arial"/>
              </a:rPr>
              <a:t>experiments</a:t>
            </a:r>
            <a:endParaRPr lang="en-US" dirty="0">
              <a:solidFill>
                <a:srgbClr val="FF0000"/>
              </a:solidFill>
            </a:endParaRPr>
          </a:p>
        </p:txBody>
      </p:sp>
    </p:spTree>
    <p:extLst>
      <p:ext uri="{BB962C8B-B14F-4D97-AF65-F5344CB8AC3E}">
        <p14:creationId xmlns:p14="http://schemas.microsoft.com/office/powerpoint/2010/main" val="19001106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EB8475-6AB0-EA57-E1D3-1215D590A4FB}"/>
              </a:ext>
            </a:extLst>
          </p:cNvPr>
          <p:cNvSpPr>
            <a:spLocks noGrp="1"/>
          </p:cNvSpPr>
          <p:nvPr>
            <p:ph type="title"/>
          </p:nvPr>
        </p:nvSpPr>
        <p:spPr>
          <a:xfrm>
            <a:off x="395427" y="203149"/>
            <a:ext cx="7834173" cy="640290"/>
          </a:xfrm>
        </p:spPr>
        <p:txBody>
          <a:bodyPr/>
          <a:lstStyle/>
          <a:p>
            <a:r>
              <a:rPr lang="en-US" dirty="0"/>
              <a:t>ATLAS RPC Personal experience</a:t>
            </a:r>
          </a:p>
        </p:txBody>
      </p:sp>
      <p:sp>
        <p:nvSpPr>
          <p:cNvPr id="4" name="Footer Placeholder 3">
            <a:extLst>
              <a:ext uri="{FF2B5EF4-FFF2-40B4-BE49-F238E27FC236}">
                <a16:creationId xmlns:a16="http://schemas.microsoft.com/office/drawing/2014/main" id="{8F480789-AFD7-2B6D-A88D-31261166B559}"/>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1AAC7BED-6DBB-5A2C-C196-50136967FCCD}"/>
              </a:ext>
            </a:extLst>
          </p:cNvPr>
          <p:cNvSpPr>
            <a:spLocks noGrp="1"/>
          </p:cNvSpPr>
          <p:nvPr>
            <p:ph type="sldNum" sz="quarter" idx="7"/>
          </p:nvPr>
        </p:nvSpPr>
        <p:spPr/>
        <p:txBody>
          <a:bodyPr/>
          <a:lstStyle/>
          <a:p>
            <a:pPr marL="38100">
              <a:lnSpc>
                <a:spcPct val="100000"/>
              </a:lnSpc>
            </a:pPr>
            <a:fld id="{81D60167-4931-47E6-BA6A-407CBD079E47}" type="slidenum">
              <a:rPr lang="en-US" spc="-5" smtClean="0"/>
              <a:t>44</a:t>
            </a:fld>
            <a:endParaRPr lang="en-US" spc="-5" dirty="0"/>
          </a:p>
        </p:txBody>
      </p:sp>
      <p:sp>
        <p:nvSpPr>
          <p:cNvPr id="7" name="TextBox 6">
            <a:extLst>
              <a:ext uri="{FF2B5EF4-FFF2-40B4-BE49-F238E27FC236}">
                <a16:creationId xmlns:a16="http://schemas.microsoft.com/office/drawing/2014/main" id="{5AE52D4C-63CD-E51C-2E46-7AC83F3A16C1}"/>
              </a:ext>
            </a:extLst>
          </p:cNvPr>
          <p:cNvSpPr txBox="1"/>
          <p:nvPr/>
        </p:nvSpPr>
        <p:spPr>
          <a:xfrm>
            <a:off x="395427" y="4724400"/>
            <a:ext cx="10896598" cy="1477328"/>
          </a:xfrm>
          <a:prstGeom prst="rect">
            <a:avLst/>
          </a:prstGeom>
          <a:noFill/>
        </p:spPr>
        <p:txBody>
          <a:bodyPr wrap="square">
            <a:spAutoFit/>
          </a:bodyPr>
          <a:lstStyle/>
          <a:p>
            <a:r>
              <a:rPr lang="en-US" dirty="0"/>
              <a:t>Facility built in the Lecce INFN and Physics Department High Energy Laboratory to test </a:t>
            </a:r>
            <a:r>
              <a:rPr lang="en-US" b="1" dirty="0">
                <a:solidFill>
                  <a:srgbClr val="FF0000"/>
                </a:solidFill>
              </a:rPr>
              <a:t>(&gt; 500 RP</a:t>
            </a:r>
            <a:r>
              <a:rPr lang="en-US" dirty="0"/>
              <a:t>Cs) part of the Resistive Plate Counters (RPCs) of the ATLAS barrel muon spectrometer is presented. In this cosmic ray test stand the chambers were operated for the first time, after being assembled and equipped with all required services for gas and electrical connections. A complete set of measurements  performed on each chamber in order to certificate its quality and performances before the installation in the experiment.</a:t>
            </a:r>
          </a:p>
        </p:txBody>
      </p:sp>
      <p:pic>
        <p:nvPicPr>
          <p:cNvPr id="8" name="Picture 4">
            <a:extLst>
              <a:ext uri="{FF2B5EF4-FFF2-40B4-BE49-F238E27FC236}">
                <a16:creationId xmlns:a16="http://schemas.microsoft.com/office/drawing/2014/main" id="{BA038B2C-9238-E19C-1ACF-D7DB24567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74832" y="1801170"/>
            <a:ext cx="3652665" cy="29005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9" descr="A graph of a number of dots&#10;&#10;Description automatically generated with medium confidence">
            <a:extLst>
              <a:ext uri="{FF2B5EF4-FFF2-40B4-BE49-F238E27FC236}">
                <a16:creationId xmlns:a16="http://schemas.microsoft.com/office/drawing/2014/main" id="{EA9386AC-5615-7D0F-3C5A-AF27097FB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0497" y="2018745"/>
            <a:ext cx="5680652" cy="2629330"/>
          </a:xfrm>
          <a:prstGeom prst="rect">
            <a:avLst/>
          </a:prstGeom>
        </p:spPr>
      </p:pic>
      <p:pic>
        <p:nvPicPr>
          <p:cNvPr id="12" name="Picture 11" descr="A person standing in a kitchen&#10;&#10;Description automatically generated">
            <a:extLst>
              <a:ext uri="{FF2B5EF4-FFF2-40B4-BE49-F238E27FC236}">
                <a16:creationId xmlns:a16="http://schemas.microsoft.com/office/drawing/2014/main" id="{78B44835-2919-307A-2971-D2BF6D850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996089"/>
            <a:ext cx="1968507" cy="1887830"/>
          </a:xfrm>
          <a:prstGeom prst="rect">
            <a:avLst/>
          </a:prstGeom>
        </p:spPr>
      </p:pic>
    </p:spTree>
    <p:extLst>
      <p:ext uri="{BB962C8B-B14F-4D97-AF65-F5344CB8AC3E}">
        <p14:creationId xmlns:p14="http://schemas.microsoft.com/office/powerpoint/2010/main" val="5098130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7262-9959-A93F-A1E8-7A5C554AB48E}"/>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98A75BF8-D540-6757-D7C5-C6FE8EA9A8C9}"/>
              </a:ext>
            </a:extLst>
          </p:cNvPr>
          <p:cNvSpPr>
            <a:spLocks noGrp="1"/>
          </p:cNvSpPr>
          <p:nvPr>
            <p:ph type="body" idx="1"/>
          </p:nvPr>
        </p:nvSpPr>
        <p:spPr>
          <a:xfrm>
            <a:off x="367995" y="1371600"/>
            <a:ext cx="11392001" cy="4647426"/>
          </a:xfrm>
        </p:spPr>
        <p:txBody>
          <a:bodyPr/>
          <a:lstStyle/>
          <a:p>
            <a:pPr marL="285750" indent="-285750">
              <a:spcAft>
                <a:spcPts val="600"/>
              </a:spcAft>
              <a:buFont typeface="Arial" panose="020B0604020202020204" pitchFamily="34" charset="0"/>
              <a:buChar char="•"/>
            </a:pPr>
            <a:r>
              <a:rPr lang="en-US" dirty="0"/>
              <a:t>J.W. </a:t>
            </a:r>
            <a:r>
              <a:rPr lang="en-US" dirty="0" err="1"/>
              <a:t>Keuffel</a:t>
            </a:r>
            <a:r>
              <a:rPr lang="en-US" dirty="0"/>
              <a:t>, Rev. Sci. </a:t>
            </a:r>
            <a:r>
              <a:rPr lang="en-US" dirty="0" err="1"/>
              <a:t>Instrum</a:t>
            </a:r>
            <a:r>
              <a:rPr lang="en-US" dirty="0"/>
              <a:t>. 20 (1949) 202; (b) J. Christiansen, Z. </a:t>
            </a:r>
            <a:r>
              <a:rPr lang="en-US" dirty="0" err="1"/>
              <a:t>Angew</a:t>
            </a:r>
            <a:r>
              <a:rPr lang="en-US" dirty="0"/>
              <a:t>. Phys. 4 (1952) 326.</a:t>
            </a:r>
          </a:p>
          <a:p>
            <a:pPr marL="285750" indent="-285750">
              <a:spcAft>
                <a:spcPts val="600"/>
              </a:spcAft>
              <a:buFont typeface="Arial" panose="020B0604020202020204" pitchFamily="34" charset="0"/>
              <a:buChar char="•"/>
            </a:pPr>
            <a:r>
              <a:rPr lang="en-US" dirty="0"/>
              <a:t>V.V. </a:t>
            </a:r>
            <a:r>
              <a:rPr lang="en-US" dirty="0" err="1"/>
              <a:t>Parkhomchuk</a:t>
            </a:r>
            <a:r>
              <a:rPr lang="en-US" dirty="0"/>
              <a:t>, Y.N. </a:t>
            </a:r>
            <a:r>
              <a:rPr lang="en-US" dirty="0" err="1"/>
              <a:t>Pestov</a:t>
            </a:r>
            <a:r>
              <a:rPr lang="en-US" dirty="0"/>
              <a:t> and N.V. </a:t>
            </a:r>
            <a:r>
              <a:rPr lang="en-US" dirty="0" err="1"/>
              <a:t>Petrovykh</a:t>
            </a:r>
            <a:r>
              <a:rPr lang="en-US" dirty="0"/>
              <a:t>, A spark counter with large area, </a:t>
            </a:r>
            <a:r>
              <a:rPr lang="en-US" dirty="0" err="1"/>
              <a:t>Nucl</a:t>
            </a:r>
            <a:r>
              <a:rPr lang="en-US" dirty="0"/>
              <a:t>. Instr. and Meth. A 93 (1971) 269–270</a:t>
            </a:r>
          </a:p>
          <a:p>
            <a:pPr marL="285750" indent="-285750">
              <a:spcAft>
                <a:spcPts val="600"/>
              </a:spcAft>
              <a:buFont typeface="Arial" panose="020B0604020202020204" pitchFamily="34" charset="0"/>
              <a:buChar char="•"/>
            </a:pPr>
            <a:r>
              <a:rPr lang="en-US" dirty="0" err="1"/>
              <a:t>Yu.N</a:t>
            </a:r>
            <a:r>
              <a:rPr lang="en-US" dirty="0"/>
              <a:t>. </a:t>
            </a:r>
            <a:r>
              <a:rPr lang="en-US" dirty="0" err="1"/>
              <a:t>Pestov</a:t>
            </a:r>
            <a:r>
              <a:rPr lang="en-US" dirty="0"/>
              <a:t>, Status and future developments of spark counters with localized discharge, </a:t>
            </a:r>
            <a:r>
              <a:rPr lang="en-US" dirty="0" err="1"/>
              <a:t>Nucl</a:t>
            </a:r>
            <a:r>
              <a:rPr lang="en-US" dirty="0"/>
              <a:t>. Instr. and Meth. A 196 (1982) 45–47</a:t>
            </a:r>
          </a:p>
          <a:p>
            <a:pPr marL="285750" indent="-285750">
              <a:spcAft>
                <a:spcPts val="600"/>
              </a:spcAft>
              <a:buFont typeface="Arial" panose="020B0604020202020204" pitchFamily="34" charset="0"/>
              <a:buChar char="•"/>
            </a:pPr>
            <a:r>
              <a:rPr lang="en-US" dirty="0"/>
              <a:t>R. </a:t>
            </a:r>
            <a:r>
              <a:rPr lang="en-US" dirty="0" err="1"/>
              <a:t>Santonico</a:t>
            </a:r>
            <a:r>
              <a:rPr lang="en-US" dirty="0"/>
              <a:t>, R. Cardarelli, Development of Resistive Plate Counters, </a:t>
            </a:r>
            <a:r>
              <a:rPr lang="en-US" dirty="0" err="1"/>
              <a:t>Nucl</a:t>
            </a:r>
            <a:r>
              <a:rPr lang="en-US" dirty="0"/>
              <a:t>. Instr. and Meth. A 187 (1981) 377</a:t>
            </a:r>
          </a:p>
          <a:p>
            <a:pPr marL="285750" indent="-285750">
              <a:spcAft>
                <a:spcPts val="600"/>
              </a:spcAft>
              <a:buFont typeface="Arial" panose="020B0604020202020204" pitchFamily="34" charset="0"/>
              <a:buChar char="•"/>
            </a:pPr>
            <a:r>
              <a:rPr lang="en-US" dirty="0"/>
              <a:t>P. </a:t>
            </a:r>
            <a:r>
              <a:rPr lang="en-US" dirty="0" err="1"/>
              <a:t>Camarri</a:t>
            </a:r>
            <a:r>
              <a:rPr lang="en-US" dirty="0"/>
              <a:t> et al./</a:t>
            </a:r>
            <a:r>
              <a:rPr lang="en-US" dirty="0" err="1"/>
              <a:t>Nucl</a:t>
            </a:r>
            <a:r>
              <a:rPr lang="en-US" dirty="0"/>
              <a:t>. Instr. and Meth. in Phys. Res. A 414 (1998) 317—324</a:t>
            </a:r>
          </a:p>
          <a:p>
            <a:pPr marL="285750" indent="-285750" algn="l">
              <a:spcAft>
                <a:spcPts val="600"/>
              </a:spcAft>
              <a:buFont typeface="Arial" panose="020B0604020202020204" pitchFamily="34" charset="0"/>
              <a:buChar char="•"/>
            </a:pPr>
            <a:r>
              <a:rPr lang="en-US" b="0" i="0" dirty="0">
                <a:effectLst/>
                <a:latin typeface="ElsevierSans"/>
              </a:rPr>
              <a:t>E. </a:t>
            </a:r>
            <a:r>
              <a:rPr lang="en-US" b="0" i="0" dirty="0" err="1">
                <a:effectLst/>
                <a:latin typeface="ElsevierSans"/>
              </a:rPr>
              <a:t>Cerron</a:t>
            </a:r>
            <a:r>
              <a:rPr lang="en-US" b="0" i="0" dirty="0">
                <a:effectLst/>
                <a:latin typeface="ElsevierSans"/>
              </a:rPr>
              <a:t> Zeballos, I. Crotty, D. </a:t>
            </a:r>
            <a:r>
              <a:rPr lang="en-US" b="0" i="0" dirty="0" err="1">
                <a:effectLst/>
                <a:latin typeface="ElsevierSans"/>
              </a:rPr>
              <a:t>Hatzifotiadou</a:t>
            </a:r>
            <a:r>
              <a:rPr lang="en-US" b="0" i="0" dirty="0">
                <a:effectLst/>
                <a:latin typeface="ElsevierSans"/>
              </a:rPr>
              <a:t>, J. Lamas Valverde, S. Neupane, M.C.S. Williams, A. </a:t>
            </a:r>
            <a:r>
              <a:rPr lang="en-US" b="0" i="0" dirty="0" err="1">
                <a:effectLst/>
                <a:latin typeface="ElsevierSans"/>
              </a:rPr>
              <a:t>Zichichi</a:t>
            </a:r>
            <a:endParaRPr lang="en-US" b="0" i="0" dirty="0">
              <a:effectLst/>
              <a:latin typeface="ElsevierSans"/>
            </a:endParaRPr>
          </a:p>
          <a:p>
            <a:pPr marL="285750" indent="-285750" algn="l">
              <a:spcAft>
                <a:spcPts val="600"/>
              </a:spcAft>
              <a:buFont typeface="Arial" panose="020B0604020202020204" pitchFamily="34" charset="0"/>
              <a:buChar char="•"/>
            </a:pPr>
            <a:r>
              <a:rPr lang="en-US" b="0" i="0" dirty="0" err="1">
                <a:effectLst/>
                <a:latin typeface="ElsevierSans"/>
              </a:rPr>
              <a:t>Nucl</a:t>
            </a:r>
            <a:r>
              <a:rPr lang="en-US" b="0" i="0" dirty="0">
                <a:effectLst/>
                <a:latin typeface="ElsevierSans"/>
              </a:rPr>
              <a:t>. Instr. and Meth. A, 374 (1996), p. 132</a:t>
            </a:r>
            <a:endParaRPr lang="en-US" dirty="0"/>
          </a:p>
          <a:p>
            <a:pPr marL="285750" indent="-285750" algn="l">
              <a:spcAft>
                <a:spcPts val="600"/>
              </a:spcAft>
              <a:buFont typeface="Arial" panose="020B0604020202020204" pitchFamily="34" charset="0"/>
              <a:buChar char="•"/>
            </a:pPr>
            <a:r>
              <a:rPr lang="en-US" b="0" i="0" dirty="0">
                <a:effectLst/>
                <a:latin typeface="ElsevierSans"/>
              </a:rPr>
              <a:t>M.C.S. Williams, </a:t>
            </a:r>
            <a:r>
              <a:rPr lang="en-US" b="0" i="1" dirty="0">
                <a:effectLst/>
                <a:latin typeface="ElsevierSans"/>
              </a:rPr>
              <a:t>et al.</a:t>
            </a:r>
            <a:r>
              <a:rPr lang="en-US" dirty="0">
                <a:latin typeface="ElsevierSans"/>
              </a:rPr>
              <a:t> </a:t>
            </a:r>
            <a:r>
              <a:rPr lang="en-US" b="0" i="0" dirty="0" err="1">
                <a:effectLst/>
                <a:latin typeface="ElsevierSans"/>
              </a:rPr>
              <a:t>Nucl</a:t>
            </a:r>
            <a:r>
              <a:rPr lang="en-US" b="0" i="0" dirty="0">
                <a:effectLst/>
                <a:latin typeface="ElsevierSans"/>
              </a:rPr>
              <a:t>. Phys. A, 661 (1999), p. 707</a:t>
            </a:r>
            <a:endParaRPr lang="en-US" dirty="0">
              <a:latin typeface="ElsevierSans"/>
            </a:endParaRPr>
          </a:p>
          <a:p>
            <a:pPr marL="285750" indent="-285750" algn="l">
              <a:spcAft>
                <a:spcPts val="600"/>
              </a:spcAft>
              <a:buFont typeface="Arial" panose="020B0604020202020204" pitchFamily="34" charset="0"/>
              <a:buChar char="•"/>
            </a:pPr>
            <a:r>
              <a:rPr lang="en-US" b="0" i="0" dirty="0">
                <a:effectLst/>
                <a:latin typeface="ElsevierSans"/>
              </a:rPr>
              <a:t>F. </a:t>
            </a:r>
            <a:r>
              <a:rPr lang="en-US" b="0" i="0" dirty="0" err="1">
                <a:effectLst/>
                <a:latin typeface="ElsevierSans"/>
              </a:rPr>
              <a:t>Ferroni</a:t>
            </a:r>
            <a:r>
              <a:rPr lang="en-US" dirty="0">
                <a:latin typeface="ElsevierSans"/>
              </a:rPr>
              <a:t>, </a:t>
            </a:r>
            <a:r>
              <a:rPr lang="en-US" dirty="0" err="1">
                <a:latin typeface="ElsevierSans"/>
              </a:rPr>
              <a:t>Lezioni</a:t>
            </a:r>
            <a:r>
              <a:rPr lang="en-US" dirty="0">
                <a:latin typeface="ElsevierSans"/>
              </a:rPr>
              <a:t> sui </a:t>
            </a:r>
            <a:r>
              <a:rPr lang="en-US" dirty="0" err="1">
                <a:latin typeface="ElsevierSans"/>
              </a:rPr>
              <a:t>rivelatori</a:t>
            </a:r>
            <a:r>
              <a:rPr lang="en-US" dirty="0">
                <a:latin typeface="ElsevierSans"/>
              </a:rPr>
              <a:t>, V. </a:t>
            </a:r>
            <a:r>
              <a:rPr lang="en-US" dirty="0" err="1">
                <a:latin typeface="ElsevierSans"/>
              </a:rPr>
              <a:t>Gualino</a:t>
            </a:r>
            <a:r>
              <a:rPr lang="en-US" dirty="0">
                <a:latin typeface="ElsevierSans"/>
              </a:rPr>
              <a:t> 2006</a:t>
            </a:r>
          </a:p>
          <a:p>
            <a:pPr marL="285750" indent="-285750" algn="l">
              <a:spcAft>
                <a:spcPts val="600"/>
              </a:spcAft>
              <a:buFont typeface="Arial" panose="020B0604020202020204" pitchFamily="34" charset="0"/>
              <a:buChar char="•"/>
            </a:pPr>
            <a:r>
              <a:rPr lang="en-US" dirty="0">
                <a:hlinkClick r:id="rId2">
                  <a:extLst>
                    <a:ext uri="{A12FA001-AC4F-418D-AE19-62706E023703}">
                      <ahyp:hlinkClr xmlns:ahyp="http://schemas.microsoft.com/office/drawing/2018/hyperlinkcolor" val="tx"/>
                    </a:ext>
                  </a:extLst>
                </a:hlinkClick>
              </a:rPr>
              <a:t>3rd International Conference on Detector Stability and Aging Phenomena in Gaseous Detectors</a:t>
            </a:r>
            <a:endParaRPr lang="en-US" dirty="0"/>
          </a:p>
          <a:p>
            <a:pPr algn="l"/>
            <a:endParaRPr lang="en-US" b="0" i="0" dirty="0">
              <a:effectLst/>
              <a:latin typeface="ElsevierSans"/>
            </a:endParaRPr>
          </a:p>
          <a:p>
            <a:endParaRPr lang="en-US" dirty="0"/>
          </a:p>
        </p:txBody>
      </p:sp>
      <p:sp>
        <p:nvSpPr>
          <p:cNvPr id="4" name="Footer Placeholder 3">
            <a:extLst>
              <a:ext uri="{FF2B5EF4-FFF2-40B4-BE49-F238E27FC236}">
                <a16:creationId xmlns:a16="http://schemas.microsoft.com/office/drawing/2014/main" id="{B56100F1-0505-4976-9701-119FF55359C8}"/>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EBD95F1E-31BF-76E7-9935-34EB1DDBA06E}"/>
              </a:ext>
            </a:extLst>
          </p:cNvPr>
          <p:cNvSpPr>
            <a:spLocks noGrp="1"/>
          </p:cNvSpPr>
          <p:nvPr>
            <p:ph type="sldNum" sz="quarter" idx="7"/>
          </p:nvPr>
        </p:nvSpPr>
        <p:spPr/>
        <p:txBody>
          <a:bodyPr/>
          <a:lstStyle/>
          <a:p>
            <a:pPr marL="38100">
              <a:lnSpc>
                <a:spcPct val="100000"/>
              </a:lnSpc>
            </a:pPr>
            <a:fld id="{81D60167-4931-47E6-BA6A-407CBD079E47}" type="slidenum">
              <a:rPr lang="en-US" spc="-5" smtClean="0"/>
              <a:t>45</a:t>
            </a:fld>
            <a:endParaRPr lang="en-US" spc="-5" dirty="0"/>
          </a:p>
        </p:txBody>
      </p:sp>
    </p:spTree>
    <p:extLst>
      <p:ext uri="{BB962C8B-B14F-4D97-AF65-F5344CB8AC3E}">
        <p14:creationId xmlns:p14="http://schemas.microsoft.com/office/powerpoint/2010/main" val="1731661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4C0B2-F181-274D-6CEE-DD2643228DD6}"/>
              </a:ext>
            </a:extLst>
          </p:cNvPr>
          <p:cNvSpPr>
            <a:spLocks noGrp="1"/>
          </p:cNvSpPr>
          <p:nvPr>
            <p:ph type="title"/>
          </p:nvPr>
        </p:nvSpPr>
        <p:spPr>
          <a:xfrm>
            <a:off x="4306613" y="2514600"/>
            <a:ext cx="3201035" cy="574675"/>
          </a:xfrm>
        </p:spPr>
        <p:txBody>
          <a:bodyPr/>
          <a:lstStyle/>
          <a:p>
            <a:pPr algn="ctr"/>
            <a:r>
              <a:rPr lang="en-US" dirty="0"/>
              <a:t>Backup</a:t>
            </a:r>
          </a:p>
        </p:txBody>
      </p:sp>
      <p:sp>
        <p:nvSpPr>
          <p:cNvPr id="4" name="Footer Placeholder 3">
            <a:extLst>
              <a:ext uri="{FF2B5EF4-FFF2-40B4-BE49-F238E27FC236}">
                <a16:creationId xmlns:a16="http://schemas.microsoft.com/office/drawing/2014/main" id="{5E36C81D-0037-5E35-0858-B053D94114ED}"/>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D26AF6B3-0020-A9A5-655E-16C18AEEAC0E}"/>
              </a:ext>
            </a:extLst>
          </p:cNvPr>
          <p:cNvSpPr>
            <a:spLocks noGrp="1"/>
          </p:cNvSpPr>
          <p:nvPr>
            <p:ph type="sldNum" sz="quarter" idx="7"/>
          </p:nvPr>
        </p:nvSpPr>
        <p:spPr/>
        <p:txBody>
          <a:bodyPr/>
          <a:lstStyle/>
          <a:p>
            <a:pPr marL="38100">
              <a:lnSpc>
                <a:spcPct val="100000"/>
              </a:lnSpc>
            </a:pPr>
            <a:fld id="{81D60167-4931-47E6-BA6A-407CBD079E47}" type="slidenum">
              <a:rPr lang="en-US" spc="-5" smtClean="0"/>
              <a:t>46</a:t>
            </a:fld>
            <a:endParaRPr lang="en-US" spc="-5" dirty="0"/>
          </a:p>
        </p:txBody>
      </p:sp>
    </p:spTree>
    <p:extLst>
      <p:ext uri="{BB962C8B-B14F-4D97-AF65-F5344CB8AC3E}">
        <p14:creationId xmlns:p14="http://schemas.microsoft.com/office/powerpoint/2010/main" val="4195013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0317D-E119-765A-C798-290A856CE8DA}"/>
              </a:ext>
            </a:extLst>
          </p:cNvPr>
          <p:cNvSpPr>
            <a:spLocks noGrp="1"/>
          </p:cNvSpPr>
          <p:nvPr>
            <p:ph type="title"/>
          </p:nvPr>
        </p:nvSpPr>
        <p:spPr>
          <a:xfrm>
            <a:off x="395427" y="203149"/>
            <a:ext cx="7376973" cy="553998"/>
          </a:xfrm>
        </p:spPr>
        <p:txBody>
          <a:bodyPr/>
          <a:lstStyle/>
          <a:p>
            <a:r>
              <a:rPr lang="en-US" dirty="0"/>
              <a:t>Back to rate capability</a:t>
            </a:r>
          </a:p>
        </p:txBody>
      </p:sp>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47</a:t>
            </a:fld>
            <a:endParaRPr lang="en-US" spc="-5" dirty="0"/>
          </a:p>
        </p:txBody>
      </p:sp>
      <p:sp>
        <p:nvSpPr>
          <p:cNvPr id="21" name="Rectangle 6">
            <a:extLst>
              <a:ext uri="{FF2B5EF4-FFF2-40B4-BE49-F238E27FC236}">
                <a16:creationId xmlns:a16="http://schemas.microsoft.com/office/drawing/2014/main" id="{4C35DC47-212F-9CA2-53C0-5F37EEFDF3C7}"/>
              </a:ext>
            </a:extLst>
          </p:cNvPr>
          <p:cNvSpPr>
            <a:spLocks noChangeArrowheads="1"/>
          </p:cNvSpPr>
          <p:nvPr/>
        </p:nvSpPr>
        <p:spPr bwMode="auto">
          <a:xfrm>
            <a:off x="1120070" y="79524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pitchFamily="34" charset="0"/>
              <a:cs typeface="Arial" pitchFamily="34" charset="0"/>
            </a:endParaRPr>
          </a:p>
        </p:txBody>
      </p:sp>
      <p:sp>
        <p:nvSpPr>
          <p:cNvPr id="22" name="Rectangle 3">
            <a:extLst>
              <a:ext uri="{FF2B5EF4-FFF2-40B4-BE49-F238E27FC236}">
                <a16:creationId xmlns:a16="http://schemas.microsoft.com/office/drawing/2014/main" id="{AFE72DE1-5705-7FE8-AC6D-61C5C714F392}"/>
              </a:ext>
            </a:extLst>
          </p:cNvPr>
          <p:cNvSpPr>
            <a:spLocks noChangeArrowheads="1"/>
          </p:cNvSpPr>
          <p:nvPr/>
        </p:nvSpPr>
        <p:spPr bwMode="auto">
          <a:xfrm>
            <a:off x="1120070" y="97621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a:ln>
                <a:noFill/>
              </a:ln>
              <a:solidFill>
                <a:schemeClr val="tx1"/>
              </a:solidFill>
              <a:effectLst/>
              <a:latin typeface="Arial" pitchFamily="34" charset="0"/>
              <a:cs typeface="Arial" pitchFamily="34" charset="0"/>
            </a:endParaRPr>
          </a:p>
        </p:txBody>
      </p:sp>
      <p:sp>
        <p:nvSpPr>
          <p:cNvPr id="23" name="CasellaDiTesto 17">
            <a:extLst>
              <a:ext uri="{FF2B5EF4-FFF2-40B4-BE49-F238E27FC236}">
                <a16:creationId xmlns:a16="http://schemas.microsoft.com/office/drawing/2014/main" id="{679E5524-3FE5-4A0E-69A2-9898B53036F5}"/>
              </a:ext>
            </a:extLst>
          </p:cNvPr>
          <p:cNvSpPr txBox="1"/>
          <p:nvPr/>
        </p:nvSpPr>
        <p:spPr>
          <a:xfrm>
            <a:off x="395427" y="693169"/>
            <a:ext cx="11401146" cy="1938992"/>
          </a:xfrm>
          <a:prstGeom prst="rect">
            <a:avLst/>
          </a:prstGeom>
          <a:noFill/>
        </p:spPr>
        <p:txBody>
          <a:bodyPr wrap="square" rtlCol="0">
            <a:spAutoFit/>
          </a:bodyPr>
          <a:lstStyle/>
          <a:p>
            <a:pPr marL="342900" indent="-342900">
              <a:buFont typeface="Wingdings" panose="05000000000000000000" pitchFamily="2" charset="2"/>
              <a:buChar char="Ø"/>
            </a:pPr>
            <a:r>
              <a:rPr lang="it-IT" sz="2000" dirty="0"/>
              <a:t>In a </a:t>
            </a:r>
            <a:r>
              <a:rPr lang="it-IT" sz="2000" dirty="0" err="1"/>
              <a:t>Parallel</a:t>
            </a:r>
            <a:r>
              <a:rPr lang="it-IT" sz="2000" dirty="0"/>
              <a:t> Plate Detector, with </a:t>
            </a:r>
            <a:r>
              <a:rPr lang="it-IT" sz="2000" dirty="0" err="1"/>
              <a:t>metallic</a:t>
            </a:r>
            <a:r>
              <a:rPr lang="it-IT" sz="2000" dirty="0"/>
              <a:t> </a:t>
            </a:r>
            <a:r>
              <a:rPr lang="it-IT" sz="2000" dirty="0" err="1"/>
              <a:t>electrodes</a:t>
            </a:r>
            <a:r>
              <a:rPr lang="it-IT" sz="2000" dirty="0"/>
              <a:t>, </a:t>
            </a:r>
            <a:r>
              <a:rPr lang="it-IT" sz="2000" b="1" dirty="0">
                <a:solidFill>
                  <a:srgbClr val="C00000"/>
                </a:solidFill>
              </a:rPr>
              <a:t>the </a:t>
            </a:r>
            <a:r>
              <a:rPr lang="it-IT" sz="2000" b="1" dirty="0" err="1">
                <a:solidFill>
                  <a:srgbClr val="C00000"/>
                </a:solidFill>
              </a:rPr>
              <a:t>whole</a:t>
            </a:r>
            <a:r>
              <a:rPr lang="it-IT" sz="2000" b="1" dirty="0">
                <a:solidFill>
                  <a:srgbClr val="C00000"/>
                </a:solidFill>
              </a:rPr>
              <a:t> </a:t>
            </a:r>
            <a:r>
              <a:rPr lang="it-IT" sz="2000" b="1" dirty="0" err="1">
                <a:solidFill>
                  <a:srgbClr val="C00000"/>
                </a:solidFill>
              </a:rPr>
              <a:t>electrodes</a:t>
            </a:r>
            <a:r>
              <a:rPr lang="it-IT" sz="2000" b="1" dirty="0">
                <a:solidFill>
                  <a:srgbClr val="C00000"/>
                </a:solidFill>
              </a:rPr>
              <a:t> </a:t>
            </a:r>
            <a:r>
              <a:rPr lang="it-IT" sz="2000" b="1" dirty="0" err="1">
                <a:solidFill>
                  <a:srgbClr val="C00000"/>
                </a:solidFill>
              </a:rPr>
              <a:t>as</a:t>
            </a:r>
            <a:r>
              <a:rPr lang="it-IT" sz="2000" b="1" dirty="0">
                <a:solidFill>
                  <a:srgbClr val="C00000"/>
                </a:solidFill>
              </a:rPr>
              <a:t> </a:t>
            </a:r>
            <a:r>
              <a:rPr lang="it-IT" sz="2000" b="1" dirty="0" err="1">
                <a:solidFill>
                  <a:srgbClr val="C00000"/>
                </a:solidFill>
              </a:rPr>
              <a:t>discharged</a:t>
            </a:r>
            <a:r>
              <a:rPr lang="it-IT" sz="2000" b="1" dirty="0">
                <a:solidFill>
                  <a:srgbClr val="C00000"/>
                </a:solidFill>
              </a:rPr>
              <a:t> </a:t>
            </a:r>
            <a:r>
              <a:rPr lang="it-IT" sz="2000" dirty="0" err="1"/>
              <a:t>as</a:t>
            </a:r>
            <a:r>
              <a:rPr lang="it-IT" sz="2000" dirty="0"/>
              <a:t> a </a:t>
            </a:r>
            <a:r>
              <a:rPr lang="it-IT" sz="2000" dirty="0" err="1"/>
              <a:t>consequence</a:t>
            </a:r>
            <a:r>
              <a:rPr lang="it-IT" sz="2000" dirty="0"/>
              <a:t> of the </a:t>
            </a:r>
            <a:r>
              <a:rPr lang="it-IT" sz="2000" dirty="0" err="1"/>
              <a:t>development</a:t>
            </a:r>
            <a:r>
              <a:rPr lang="it-IT" sz="2000" dirty="0"/>
              <a:t> of a </a:t>
            </a:r>
            <a:r>
              <a:rPr lang="it-IT" sz="2000" dirty="0" err="1"/>
              <a:t>discharge</a:t>
            </a:r>
            <a:r>
              <a:rPr lang="it-IT" sz="2000" dirty="0"/>
              <a:t>.</a:t>
            </a:r>
          </a:p>
          <a:p>
            <a:pPr marL="342900" indent="-342900">
              <a:buFont typeface="Wingdings" panose="05000000000000000000" pitchFamily="2" charset="2"/>
              <a:buChar char="Ø"/>
            </a:pPr>
            <a:r>
              <a:rPr lang="it-IT" sz="2000" dirty="0">
                <a:solidFill>
                  <a:srgbClr val="1B416F"/>
                </a:solidFill>
              </a:rPr>
              <a:t>In a Resistive Plate Chamber (RPC), </a:t>
            </a:r>
            <a:r>
              <a:rPr lang="it-IT" sz="2000" b="1" dirty="0" err="1">
                <a:solidFill>
                  <a:srgbClr val="C00000"/>
                </a:solidFill>
              </a:rPr>
              <a:t>only</a:t>
            </a:r>
            <a:r>
              <a:rPr lang="it-IT" sz="2000" b="1" dirty="0">
                <a:solidFill>
                  <a:srgbClr val="C00000"/>
                </a:solidFill>
              </a:rPr>
              <a:t> a </a:t>
            </a:r>
            <a:r>
              <a:rPr lang="it-IT" sz="2000" b="1" dirty="0" err="1">
                <a:solidFill>
                  <a:srgbClr val="C00000"/>
                </a:solidFill>
              </a:rPr>
              <a:t>localized</a:t>
            </a:r>
            <a:r>
              <a:rPr lang="it-IT" sz="2000" b="1" dirty="0">
                <a:solidFill>
                  <a:srgbClr val="C00000"/>
                </a:solidFill>
              </a:rPr>
              <a:t> </a:t>
            </a:r>
            <a:r>
              <a:rPr lang="it-IT" sz="2000" b="1" dirty="0" err="1">
                <a:solidFill>
                  <a:srgbClr val="C00000"/>
                </a:solidFill>
              </a:rPr>
              <a:t>region</a:t>
            </a:r>
            <a:r>
              <a:rPr lang="it-IT" sz="2000" b="1" dirty="0">
                <a:solidFill>
                  <a:srgbClr val="C00000"/>
                </a:solidFill>
              </a:rPr>
              <a:t> </a:t>
            </a:r>
            <a:r>
              <a:rPr lang="it-IT" sz="2000" b="1" dirty="0" err="1">
                <a:solidFill>
                  <a:srgbClr val="C00000"/>
                </a:solidFill>
              </a:rPr>
              <a:t>is</a:t>
            </a:r>
            <a:r>
              <a:rPr lang="it-IT" sz="2000" b="1" dirty="0">
                <a:solidFill>
                  <a:srgbClr val="C00000"/>
                </a:solidFill>
              </a:rPr>
              <a:t> </a:t>
            </a:r>
            <a:r>
              <a:rPr lang="it-IT" sz="2000" b="1" dirty="0" err="1">
                <a:solidFill>
                  <a:srgbClr val="C00000"/>
                </a:solidFill>
              </a:rPr>
              <a:t>discharged</a:t>
            </a:r>
            <a:r>
              <a:rPr lang="it-IT" sz="2000" dirty="0">
                <a:solidFill>
                  <a:srgbClr val="1B416F"/>
                </a:solidFill>
              </a:rPr>
              <a:t>, with </a:t>
            </a:r>
            <a:r>
              <a:rPr lang="it-IT" sz="2000" dirty="0" err="1">
                <a:solidFill>
                  <a:srgbClr val="1B416F"/>
                </a:solidFill>
              </a:rPr>
              <a:t>dimensions</a:t>
            </a:r>
            <a:r>
              <a:rPr lang="it-IT" sz="2000" dirty="0">
                <a:solidFill>
                  <a:srgbClr val="1B416F"/>
                </a:solidFill>
              </a:rPr>
              <a:t> close to the </a:t>
            </a:r>
            <a:r>
              <a:rPr lang="it-IT" sz="2000" dirty="0" err="1">
                <a:solidFill>
                  <a:srgbClr val="1B416F"/>
                </a:solidFill>
              </a:rPr>
              <a:t>avalanche</a:t>
            </a:r>
            <a:r>
              <a:rPr lang="it-IT" sz="2000" dirty="0">
                <a:solidFill>
                  <a:srgbClr val="1B416F"/>
                </a:solidFill>
              </a:rPr>
              <a:t> disk size.</a:t>
            </a:r>
          </a:p>
          <a:p>
            <a:pPr marL="342900" indent="-342900">
              <a:buFont typeface="Wingdings" panose="05000000000000000000" pitchFamily="2" charset="2"/>
              <a:buChar char="Ø"/>
            </a:pPr>
            <a:r>
              <a:rPr lang="it-IT" sz="2000" b="1" dirty="0">
                <a:solidFill>
                  <a:srgbClr val="C00000"/>
                </a:solidFill>
              </a:rPr>
              <a:t>BUT </a:t>
            </a:r>
            <a:r>
              <a:rPr lang="it-IT" sz="2000" b="1" dirty="0" err="1">
                <a:solidFill>
                  <a:srgbClr val="C00000"/>
                </a:solidFill>
              </a:rPr>
              <a:t>it</a:t>
            </a:r>
            <a:r>
              <a:rPr lang="it-IT" sz="2000" b="1" dirty="0">
                <a:solidFill>
                  <a:srgbClr val="C00000"/>
                </a:solidFill>
              </a:rPr>
              <a:t> </a:t>
            </a:r>
            <a:r>
              <a:rPr lang="it-IT" sz="2000" b="1" dirty="0" err="1">
                <a:solidFill>
                  <a:srgbClr val="C00000"/>
                </a:solidFill>
              </a:rPr>
              <a:t>remains</a:t>
            </a:r>
            <a:r>
              <a:rPr lang="it-IT" sz="2000" b="1" dirty="0">
                <a:solidFill>
                  <a:srgbClr val="C00000"/>
                </a:solidFill>
              </a:rPr>
              <a:t> </a:t>
            </a:r>
            <a:r>
              <a:rPr lang="it-IT" sz="2000" b="1" dirty="0" err="1">
                <a:solidFill>
                  <a:srgbClr val="C00000"/>
                </a:solidFill>
              </a:rPr>
              <a:t>discharged</a:t>
            </a:r>
            <a:r>
              <a:rPr lang="it-IT" sz="2000" b="1" dirty="0">
                <a:solidFill>
                  <a:srgbClr val="C00000"/>
                </a:solidFill>
              </a:rPr>
              <a:t> for </a:t>
            </a:r>
            <a:r>
              <a:rPr lang="it-IT" sz="2000" b="1" dirty="0" err="1">
                <a:solidFill>
                  <a:srgbClr val="C00000"/>
                </a:solidFill>
              </a:rPr>
              <a:t>much</a:t>
            </a:r>
            <a:r>
              <a:rPr lang="it-IT" sz="2000" b="1" dirty="0">
                <a:solidFill>
                  <a:srgbClr val="C00000"/>
                </a:solidFill>
              </a:rPr>
              <a:t> </a:t>
            </a:r>
            <a:r>
              <a:rPr lang="it-IT" sz="2000" b="1" dirty="0" err="1">
                <a:solidFill>
                  <a:srgbClr val="C00000"/>
                </a:solidFill>
              </a:rPr>
              <a:t>longer</a:t>
            </a:r>
            <a:r>
              <a:rPr lang="it-IT" sz="2000" b="1" dirty="0">
                <a:solidFill>
                  <a:srgbClr val="C00000"/>
                </a:solidFill>
              </a:rPr>
              <a:t> </a:t>
            </a:r>
            <a:r>
              <a:rPr lang="it-IT" sz="2000" dirty="0"/>
              <a:t>time, </a:t>
            </a:r>
            <a:r>
              <a:rPr lang="it-IT" sz="2000" dirty="0" err="1"/>
              <a:t>because</a:t>
            </a:r>
            <a:r>
              <a:rPr lang="it-IT" sz="2000" dirty="0"/>
              <a:t> the resistive component of the time </a:t>
            </a:r>
            <a:r>
              <a:rPr lang="it-IT" sz="2000" dirty="0" err="1"/>
              <a:t>constant</a:t>
            </a:r>
            <a:r>
              <a:rPr lang="it-IT" sz="2000" dirty="0"/>
              <a:t> </a:t>
            </a:r>
            <a:r>
              <a:rPr lang="el-GR" sz="2000" dirty="0"/>
              <a:t>τ</a:t>
            </a:r>
            <a:r>
              <a:rPr lang="it-IT" sz="2000" dirty="0"/>
              <a:t> </a:t>
            </a:r>
            <a:r>
              <a:rPr lang="it-IT" sz="2000" dirty="0" err="1"/>
              <a:t>is</a:t>
            </a:r>
            <a:r>
              <a:rPr lang="it-IT" sz="2000" dirty="0"/>
              <a:t> </a:t>
            </a:r>
            <a:r>
              <a:rPr lang="it-IT" sz="2000" dirty="0" err="1"/>
              <a:t>much</a:t>
            </a:r>
            <a:r>
              <a:rPr lang="it-IT" sz="2000" dirty="0"/>
              <a:t> (MUCH) </a:t>
            </a:r>
            <a:r>
              <a:rPr lang="it-IT" sz="2000" dirty="0" err="1"/>
              <a:t>larger</a:t>
            </a:r>
            <a:r>
              <a:rPr lang="it-IT" sz="2000" dirty="0"/>
              <a:t>.</a:t>
            </a:r>
          </a:p>
        </p:txBody>
      </p:sp>
      <p:grpSp>
        <p:nvGrpSpPr>
          <p:cNvPr id="24" name="Gruppo 24">
            <a:extLst>
              <a:ext uri="{FF2B5EF4-FFF2-40B4-BE49-F238E27FC236}">
                <a16:creationId xmlns:a16="http://schemas.microsoft.com/office/drawing/2014/main" id="{C9239EB8-FD60-B815-25E5-45BD077B8101}"/>
              </a:ext>
            </a:extLst>
          </p:cNvPr>
          <p:cNvGrpSpPr/>
          <p:nvPr/>
        </p:nvGrpSpPr>
        <p:grpSpPr>
          <a:xfrm>
            <a:off x="6917219" y="2436189"/>
            <a:ext cx="3886200" cy="3643313"/>
            <a:chOff x="2054696" y="2788096"/>
            <a:chExt cx="3886200" cy="3643313"/>
          </a:xfrm>
        </p:grpSpPr>
        <p:pic>
          <p:nvPicPr>
            <p:cNvPr id="25" name="Picture 1035">
              <a:extLst>
                <a:ext uri="{FF2B5EF4-FFF2-40B4-BE49-F238E27FC236}">
                  <a16:creationId xmlns:a16="http://schemas.microsoft.com/office/drawing/2014/main" id="{2128D7E6-8D7F-AF97-D138-484256A25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4696" y="2788096"/>
              <a:ext cx="3886200" cy="3643313"/>
            </a:xfrm>
            <a:prstGeom prst="rect">
              <a:avLst/>
            </a:prstGeom>
            <a:noFill/>
            <a:extLst>
              <a:ext uri="{909E8E84-426E-40DD-AFC4-6F175D3DCCD1}">
                <a14:hiddenFill xmlns:a14="http://schemas.microsoft.com/office/drawing/2010/main">
                  <a:solidFill>
                    <a:srgbClr val="FFFFFF"/>
                  </a:solidFill>
                </a14:hiddenFill>
              </a:ext>
            </a:extLst>
          </p:spPr>
        </p:pic>
        <p:sp>
          <p:nvSpPr>
            <p:cNvPr id="26" name="Line 1036">
              <a:extLst>
                <a:ext uri="{FF2B5EF4-FFF2-40B4-BE49-F238E27FC236}">
                  <a16:creationId xmlns:a16="http://schemas.microsoft.com/office/drawing/2014/main" id="{E7A181FF-8997-0EA3-2A70-14CFE8038B22}"/>
                </a:ext>
              </a:extLst>
            </p:cNvPr>
            <p:cNvSpPr>
              <a:spLocks noChangeShapeType="1"/>
            </p:cNvSpPr>
            <p:nvPr/>
          </p:nvSpPr>
          <p:spPr bwMode="auto">
            <a:xfrm>
              <a:off x="2588096" y="3092896"/>
              <a:ext cx="3200400" cy="838200"/>
            </a:xfrm>
            <a:prstGeom prst="line">
              <a:avLst/>
            </a:prstGeom>
            <a:noFill/>
            <a:ln w="28575">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7" name="Text Box 1038">
              <a:extLst>
                <a:ext uri="{FF2B5EF4-FFF2-40B4-BE49-F238E27FC236}">
                  <a16:creationId xmlns:a16="http://schemas.microsoft.com/office/drawing/2014/main" id="{A5481685-B652-F1D5-D7E1-D59558010C1B}"/>
                </a:ext>
              </a:extLst>
            </p:cNvPr>
            <p:cNvSpPr txBox="1">
              <a:spLocks noChangeArrowheads="1"/>
            </p:cNvSpPr>
            <p:nvPr/>
          </p:nvSpPr>
          <p:spPr bwMode="auto">
            <a:xfrm>
              <a:off x="4225309" y="3136830"/>
              <a:ext cx="1511888" cy="369332"/>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flatTx/>
            </a:bodyPr>
            <a:lstStyle/>
            <a:p>
              <a:pPr algn="ctr"/>
              <a:r>
                <a:rPr lang="en-GB" altLang="it-IT" dirty="0">
                  <a:solidFill>
                    <a:schemeClr val="accent2"/>
                  </a:solidFill>
                </a:rPr>
                <a:t>Low resistivity</a:t>
              </a:r>
            </a:p>
          </p:txBody>
        </p:sp>
        <p:sp>
          <p:nvSpPr>
            <p:cNvPr id="28" name="Text Box 1039">
              <a:extLst>
                <a:ext uri="{FF2B5EF4-FFF2-40B4-BE49-F238E27FC236}">
                  <a16:creationId xmlns:a16="http://schemas.microsoft.com/office/drawing/2014/main" id="{F1F7100A-4654-F146-FCE8-9679E38D26CE}"/>
                </a:ext>
              </a:extLst>
            </p:cNvPr>
            <p:cNvSpPr txBox="1">
              <a:spLocks noChangeArrowheads="1"/>
            </p:cNvSpPr>
            <p:nvPr/>
          </p:nvSpPr>
          <p:spPr bwMode="auto">
            <a:xfrm>
              <a:off x="4374666" y="4127430"/>
              <a:ext cx="1556067" cy="369332"/>
            </a:xfrm>
            <a:prstGeom prst="rect">
              <a:avLst/>
            </a:prstGeom>
            <a:noFill/>
            <a:ln>
              <a:noFill/>
            </a:ln>
            <a:effectLst/>
            <a:extLst>
              <a:ext uri="{909E8E84-426E-40DD-AFC4-6F175D3DCCD1}">
                <a14:hiddenFill xmlns:a14="http://schemas.microsoft.com/office/drawing/2010/main">
                  <a:solidFill>
                    <a:srgbClr val="D8ECB3"/>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flatTx/>
            </a:bodyPr>
            <a:lstStyle/>
            <a:p>
              <a:pPr algn="ctr"/>
              <a:r>
                <a:rPr lang="en-GB" altLang="it-IT" dirty="0">
                  <a:solidFill>
                    <a:schemeClr val="accent2"/>
                  </a:solidFill>
                </a:rPr>
                <a:t>High resistivity</a:t>
              </a:r>
            </a:p>
          </p:txBody>
        </p:sp>
        <p:sp>
          <p:nvSpPr>
            <p:cNvPr id="29" name="Line 1052">
              <a:extLst>
                <a:ext uri="{FF2B5EF4-FFF2-40B4-BE49-F238E27FC236}">
                  <a16:creationId xmlns:a16="http://schemas.microsoft.com/office/drawing/2014/main" id="{0CC04F2E-B259-49FE-607C-B318EDC44199}"/>
                </a:ext>
              </a:extLst>
            </p:cNvPr>
            <p:cNvSpPr>
              <a:spLocks noChangeShapeType="1"/>
            </p:cNvSpPr>
            <p:nvPr/>
          </p:nvSpPr>
          <p:spPr bwMode="auto">
            <a:xfrm>
              <a:off x="2511896" y="3092896"/>
              <a:ext cx="3124200" cy="2209800"/>
            </a:xfrm>
            <a:prstGeom prst="line">
              <a:avLst/>
            </a:prstGeom>
            <a:noFill/>
            <a:ln w="28575">
              <a:solidFill>
                <a:srgbClr val="FF0000"/>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30" name="CasellaDiTesto 25">
            <a:extLst>
              <a:ext uri="{FF2B5EF4-FFF2-40B4-BE49-F238E27FC236}">
                <a16:creationId xmlns:a16="http://schemas.microsoft.com/office/drawing/2014/main" id="{B490086F-451E-E6BD-8826-FE939531DB64}"/>
              </a:ext>
            </a:extLst>
          </p:cNvPr>
          <p:cNvSpPr txBox="1"/>
          <p:nvPr/>
        </p:nvSpPr>
        <p:spPr>
          <a:xfrm>
            <a:off x="1388581" y="3205898"/>
            <a:ext cx="4591521" cy="1015663"/>
          </a:xfrm>
          <a:prstGeom prst="rect">
            <a:avLst/>
          </a:prstGeom>
          <a:noFill/>
        </p:spPr>
        <p:txBody>
          <a:bodyPr wrap="square" rtlCol="0">
            <a:spAutoFit/>
          </a:bodyPr>
          <a:lstStyle/>
          <a:p>
            <a:r>
              <a:rPr lang="it-IT" sz="2000" dirty="0"/>
              <a:t>Net </a:t>
            </a:r>
            <a:r>
              <a:rPr lang="it-IT" sz="2000" dirty="0" err="1"/>
              <a:t>result</a:t>
            </a:r>
            <a:r>
              <a:rPr lang="it-IT" sz="2000" dirty="0"/>
              <a:t> </a:t>
            </a:r>
            <a:r>
              <a:rPr lang="it-IT" sz="2000" dirty="0" err="1"/>
              <a:t>is</a:t>
            </a:r>
            <a:r>
              <a:rPr lang="it-IT" sz="2000" dirty="0"/>
              <a:t> </a:t>
            </a:r>
            <a:r>
              <a:rPr lang="it-IT" sz="2000" dirty="0">
                <a:solidFill>
                  <a:srgbClr val="C00000"/>
                </a:solidFill>
              </a:rPr>
              <a:t>a </a:t>
            </a:r>
            <a:r>
              <a:rPr lang="it-IT" sz="2000" dirty="0" err="1">
                <a:solidFill>
                  <a:srgbClr val="C00000"/>
                </a:solidFill>
              </a:rPr>
              <a:t>decrease</a:t>
            </a:r>
            <a:r>
              <a:rPr lang="it-IT" sz="2000" dirty="0">
                <a:solidFill>
                  <a:srgbClr val="C00000"/>
                </a:solidFill>
              </a:rPr>
              <a:t> of the </a:t>
            </a:r>
            <a:r>
              <a:rPr lang="it-IT" sz="2000" dirty="0" err="1">
                <a:solidFill>
                  <a:srgbClr val="C00000"/>
                </a:solidFill>
              </a:rPr>
              <a:t>efficiency</a:t>
            </a:r>
            <a:r>
              <a:rPr lang="it-IT" sz="2000" dirty="0">
                <a:solidFill>
                  <a:srgbClr val="C00000"/>
                </a:solidFill>
              </a:rPr>
              <a:t> vs. rate of </a:t>
            </a:r>
            <a:r>
              <a:rPr lang="it-IT" sz="2000" dirty="0" err="1">
                <a:solidFill>
                  <a:srgbClr val="C00000"/>
                </a:solidFill>
              </a:rPr>
              <a:t>impinging</a:t>
            </a:r>
            <a:r>
              <a:rPr lang="it-IT" sz="2000" dirty="0">
                <a:solidFill>
                  <a:srgbClr val="C00000"/>
                </a:solidFill>
              </a:rPr>
              <a:t> </a:t>
            </a:r>
            <a:r>
              <a:rPr lang="it-IT" sz="2000" dirty="0" err="1">
                <a:solidFill>
                  <a:srgbClr val="C00000"/>
                </a:solidFill>
              </a:rPr>
              <a:t>particles</a:t>
            </a:r>
            <a:r>
              <a:rPr lang="it-IT" sz="2000" dirty="0"/>
              <a:t>, </a:t>
            </a:r>
            <a:r>
              <a:rPr lang="it-IT" sz="2000" dirty="0" err="1"/>
              <a:t>depending</a:t>
            </a:r>
            <a:r>
              <a:rPr lang="it-IT" sz="2000" dirty="0"/>
              <a:t> on the </a:t>
            </a:r>
            <a:r>
              <a:rPr lang="it-IT" sz="2000" dirty="0" err="1"/>
              <a:t>resistivity</a:t>
            </a:r>
            <a:r>
              <a:rPr lang="it-IT" sz="2000" dirty="0"/>
              <a:t> </a:t>
            </a:r>
            <a:r>
              <a:rPr lang="it-IT" sz="2000" dirty="0" err="1"/>
              <a:t>value</a:t>
            </a:r>
            <a:r>
              <a:rPr lang="it-IT" sz="2000" dirty="0"/>
              <a:t>.</a:t>
            </a:r>
          </a:p>
        </p:txBody>
      </p:sp>
      <p:sp>
        <p:nvSpPr>
          <p:cNvPr id="31" name="Freccia in giù 26">
            <a:extLst>
              <a:ext uri="{FF2B5EF4-FFF2-40B4-BE49-F238E27FC236}">
                <a16:creationId xmlns:a16="http://schemas.microsoft.com/office/drawing/2014/main" id="{4F8D8A22-373A-D430-2E4C-CFAFC284F8EA}"/>
              </a:ext>
            </a:extLst>
          </p:cNvPr>
          <p:cNvSpPr/>
          <p:nvPr/>
        </p:nvSpPr>
        <p:spPr>
          <a:xfrm>
            <a:off x="3459822" y="2810496"/>
            <a:ext cx="288032" cy="40295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27">
            <a:extLst>
              <a:ext uri="{FF2B5EF4-FFF2-40B4-BE49-F238E27FC236}">
                <a16:creationId xmlns:a16="http://schemas.microsoft.com/office/drawing/2014/main" id="{C1E8A0D3-12C9-49CC-CA17-839E99635862}"/>
              </a:ext>
            </a:extLst>
          </p:cNvPr>
          <p:cNvSpPr txBox="1"/>
          <p:nvPr/>
        </p:nvSpPr>
        <p:spPr>
          <a:xfrm>
            <a:off x="1497058" y="5241867"/>
            <a:ext cx="4411036" cy="707886"/>
          </a:xfrm>
          <a:prstGeom prst="rect">
            <a:avLst/>
          </a:prstGeom>
          <a:noFill/>
        </p:spPr>
        <p:txBody>
          <a:bodyPr wrap="square" rtlCol="0">
            <a:spAutoFit/>
          </a:bodyPr>
          <a:lstStyle/>
          <a:p>
            <a:r>
              <a:rPr lang="it-IT" sz="2000" dirty="0">
                <a:solidFill>
                  <a:srgbClr val="245794"/>
                </a:solidFill>
              </a:rPr>
              <a:t>Note: </a:t>
            </a:r>
            <a:r>
              <a:rPr lang="it-IT" sz="2000" dirty="0" err="1">
                <a:solidFill>
                  <a:srgbClr val="245794"/>
                </a:solidFill>
              </a:rPr>
              <a:t>this</a:t>
            </a:r>
            <a:r>
              <a:rPr lang="it-IT" sz="2000" dirty="0">
                <a:solidFill>
                  <a:srgbClr val="245794"/>
                </a:solidFill>
              </a:rPr>
              <a:t> </a:t>
            </a:r>
            <a:r>
              <a:rPr lang="it-IT" sz="2000" dirty="0" err="1">
                <a:solidFill>
                  <a:srgbClr val="245794"/>
                </a:solidFill>
              </a:rPr>
              <a:t>is</a:t>
            </a:r>
            <a:r>
              <a:rPr lang="it-IT" sz="2000" dirty="0">
                <a:solidFill>
                  <a:srgbClr val="245794"/>
                </a:solidFill>
              </a:rPr>
              <a:t> a </a:t>
            </a:r>
            <a:r>
              <a:rPr lang="it-IT" sz="2000" dirty="0" err="1">
                <a:solidFill>
                  <a:srgbClr val="245794"/>
                </a:solidFill>
              </a:rPr>
              <a:t>result</a:t>
            </a:r>
            <a:r>
              <a:rPr lang="it-IT" sz="2000" dirty="0">
                <a:solidFill>
                  <a:srgbClr val="245794"/>
                </a:solidFill>
              </a:rPr>
              <a:t> of the </a:t>
            </a:r>
            <a:r>
              <a:rPr lang="it-IT" sz="2000" dirty="0" err="1">
                <a:solidFill>
                  <a:srgbClr val="245794"/>
                </a:solidFill>
              </a:rPr>
              <a:t>beginning</a:t>
            </a:r>
            <a:r>
              <a:rPr lang="it-IT" sz="2000" dirty="0">
                <a:solidFill>
                  <a:srgbClr val="245794"/>
                </a:solidFill>
              </a:rPr>
              <a:t> of 1990s: </a:t>
            </a:r>
            <a:r>
              <a:rPr lang="it-IT" sz="2000" dirty="0" err="1">
                <a:solidFill>
                  <a:srgbClr val="245794"/>
                </a:solidFill>
              </a:rPr>
              <a:t>now</a:t>
            </a:r>
            <a:r>
              <a:rPr lang="it-IT" sz="2000" dirty="0">
                <a:solidFill>
                  <a:srgbClr val="245794"/>
                </a:solidFill>
              </a:rPr>
              <a:t> </a:t>
            </a:r>
            <a:r>
              <a:rPr lang="it-IT" sz="2000" dirty="0" err="1">
                <a:solidFill>
                  <a:srgbClr val="245794"/>
                </a:solidFill>
              </a:rPr>
              <a:t>we</a:t>
            </a:r>
            <a:r>
              <a:rPr lang="it-IT" sz="2000" dirty="0">
                <a:solidFill>
                  <a:srgbClr val="245794"/>
                </a:solidFill>
              </a:rPr>
              <a:t> can do </a:t>
            </a:r>
            <a:r>
              <a:rPr lang="it-IT" sz="2000" dirty="0" err="1">
                <a:solidFill>
                  <a:srgbClr val="245794"/>
                </a:solidFill>
              </a:rPr>
              <a:t>much</a:t>
            </a:r>
            <a:r>
              <a:rPr lang="it-IT" sz="2000" dirty="0">
                <a:solidFill>
                  <a:srgbClr val="245794"/>
                </a:solidFill>
              </a:rPr>
              <a:t> </a:t>
            </a:r>
            <a:r>
              <a:rPr lang="it-IT" sz="2000" dirty="0" err="1">
                <a:solidFill>
                  <a:srgbClr val="245794"/>
                </a:solidFill>
              </a:rPr>
              <a:t>better</a:t>
            </a:r>
            <a:r>
              <a:rPr lang="it-IT" sz="2000" dirty="0">
                <a:solidFill>
                  <a:srgbClr val="245794"/>
                </a:solidFill>
              </a:rPr>
              <a:t>!</a:t>
            </a:r>
          </a:p>
        </p:txBody>
      </p:sp>
      <p:sp>
        <p:nvSpPr>
          <p:cNvPr id="33" name="Freccia a destra 28">
            <a:extLst>
              <a:ext uri="{FF2B5EF4-FFF2-40B4-BE49-F238E27FC236}">
                <a16:creationId xmlns:a16="http://schemas.microsoft.com/office/drawing/2014/main" id="{EB4E9FDE-6B9C-F7C6-B5F5-4D9C21134CB1}"/>
              </a:ext>
            </a:extLst>
          </p:cNvPr>
          <p:cNvSpPr/>
          <p:nvPr/>
        </p:nvSpPr>
        <p:spPr>
          <a:xfrm rot="20162614">
            <a:off x="5869393" y="5065914"/>
            <a:ext cx="677416" cy="30777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325247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44692" y="6224727"/>
            <a:ext cx="1103630" cy="299720"/>
          </a:xfrm>
          <a:prstGeom prst="rect">
            <a:avLst/>
          </a:prstGeom>
        </p:spPr>
        <p:txBody>
          <a:bodyPr vert="horz" wrap="square" lIns="0" tIns="12700" rIns="0" bIns="0" rtlCol="0">
            <a:spAutoFit/>
          </a:bodyPr>
          <a:lstStyle/>
          <a:p>
            <a:pPr marL="12700">
              <a:lnSpc>
                <a:spcPct val="100000"/>
              </a:lnSpc>
              <a:spcBef>
                <a:spcPts val="100"/>
              </a:spcBef>
            </a:pPr>
            <a:r>
              <a:rPr sz="1800" spc="-5" dirty="0">
                <a:solidFill>
                  <a:srgbClr val="00339F"/>
                </a:solidFill>
                <a:latin typeface="Arial MT"/>
                <a:cs typeface="Arial MT"/>
              </a:rPr>
              <a:t>h</a:t>
            </a:r>
            <a:r>
              <a:rPr sz="1800" spc="-15" dirty="0">
                <a:solidFill>
                  <a:srgbClr val="00339F"/>
                </a:solidFill>
                <a:latin typeface="Arial MT"/>
                <a:cs typeface="Arial MT"/>
              </a:rPr>
              <a:t>o</a:t>
            </a:r>
            <a:r>
              <a:rPr sz="1800" dirty="0">
                <a:solidFill>
                  <a:srgbClr val="00339F"/>
                </a:solidFill>
                <a:latin typeface="Arial MT"/>
                <a:cs typeface="Arial MT"/>
              </a:rPr>
              <a:t>me.c</a:t>
            </a:r>
            <a:r>
              <a:rPr sz="1800" spc="-15" dirty="0">
                <a:solidFill>
                  <a:srgbClr val="00339F"/>
                </a:solidFill>
                <a:latin typeface="Arial MT"/>
                <a:cs typeface="Arial MT"/>
              </a:rPr>
              <a:t>e</a:t>
            </a:r>
            <a:r>
              <a:rPr sz="1800" spc="-5" dirty="0">
                <a:solidFill>
                  <a:srgbClr val="00339F"/>
                </a:solidFill>
                <a:latin typeface="Arial MT"/>
                <a:cs typeface="Arial MT"/>
              </a:rPr>
              <a:t>rn</a:t>
            </a:r>
            <a:endParaRPr sz="1800">
              <a:latin typeface="Arial MT"/>
              <a:cs typeface="Arial MT"/>
            </a:endParaRPr>
          </a:p>
        </p:txBody>
      </p:sp>
      <p:sp>
        <p:nvSpPr>
          <p:cNvPr id="3" name="object 3"/>
          <p:cNvSpPr/>
          <p:nvPr/>
        </p:nvSpPr>
        <p:spPr>
          <a:xfrm>
            <a:off x="5105400" y="2133600"/>
            <a:ext cx="1727200" cy="1714500"/>
          </a:xfrm>
          <a:custGeom>
            <a:avLst/>
            <a:gdLst/>
            <a:ahLst/>
            <a:cxnLst/>
            <a:rect l="l" t="t" r="r" b="b"/>
            <a:pathLst>
              <a:path w="1727200" h="1714500">
                <a:moveTo>
                  <a:pt x="1726732" y="0"/>
                </a:moveTo>
                <a:lnTo>
                  <a:pt x="0" y="0"/>
                </a:lnTo>
                <a:lnTo>
                  <a:pt x="0" y="1714500"/>
                </a:lnTo>
                <a:lnTo>
                  <a:pt x="514651" y="1714500"/>
                </a:lnTo>
                <a:lnTo>
                  <a:pt x="806516" y="1409700"/>
                </a:lnTo>
                <a:lnTo>
                  <a:pt x="772624" y="1409700"/>
                </a:lnTo>
                <a:lnTo>
                  <a:pt x="724056" y="1397000"/>
                </a:lnTo>
                <a:lnTo>
                  <a:pt x="676857" y="1371600"/>
                </a:lnTo>
                <a:lnTo>
                  <a:pt x="661829" y="1358900"/>
                </a:lnTo>
                <a:lnTo>
                  <a:pt x="333168" y="1358900"/>
                </a:lnTo>
                <a:lnTo>
                  <a:pt x="300757" y="1244600"/>
                </a:lnTo>
                <a:lnTo>
                  <a:pt x="268629" y="1130300"/>
                </a:lnTo>
                <a:lnTo>
                  <a:pt x="233340" y="1016000"/>
                </a:lnTo>
                <a:lnTo>
                  <a:pt x="217508" y="952500"/>
                </a:lnTo>
                <a:lnTo>
                  <a:pt x="203909" y="901700"/>
                </a:lnTo>
                <a:lnTo>
                  <a:pt x="192830" y="850900"/>
                </a:lnTo>
                <a:lnTo>
                  <a:pt x="184559" y="800100"/>
                </a:lnTo>
                <a:lnTo>
                  <a:pt x="179385" y="762000"/>
                </a:lnTo>
                <a:lnTo>
                  <a:pt x="177596" y="723900"/>
                </a:lnTo>
                <a:lnTo>
                  <a:pt x="179791" y="673100"/>
                </a:lnTo>
                <a:lnTo>
                  <a:pt x="185845" y="622300"/>
                </a:lnTo>
                <a:lnTo>
                  <a:pt x="195607" y="584200"/>
                </a:lnTo>
                <a:lnTo>
                  <a:pt x="208926" y="533400"/>
                </a:lnTo>
                <a:lnTo>
                  <a:pt x="225651" y="495300"/>
                </a:lnTo>
                <a:lnTo>
                  <a:pt x="245631" y="457200"/>
                </a:lnTo>
                <a:lnTo>
                  <a:pt x="268717" y="419100"/>
                </a:lnTo>
                <a:lnTo>
                  <a:pt x="294757" y="381000"/>
                </a:lnTo>
                <a:lnTo>
                  <a:pt x="323600" y="342900"/>
                </a:lnTo>
                <a:lnTo>
                  <a:pt x="355096" y="317500"/>
                </a:lnTo>
                <a:lnTo>
                  <a:pt x="389094" y="279400"/>
                </a:lnTo>
                <a:lnTo>
                  <a:pt x="425443" y="254000"/>
                </a:lnTo>
                <a:lnTo>
                  <a:pt x="463992" y="228600"/>
                </a:lnTo>
                <a:lnTo>
                  <a:pt x="504592" y="215900"/>
                </a:lnTo>
                <a:lnTo>
                  <a:pt x="547091" y="203200"/>
                </a:lnTo>
                <a:lnTo>
                  <a:pt x="591338" y="177800"/>
                </a:lnTo>
                <a:lnTo>
                  <a:pt x="637182" y="177800"/>
                </a:lnTo>
                <a:lnTo>
                  <a:pt x="684474" y="165100"/>
                </a:lnTo>
                <a:lnTo>
                  <a:pt x="1726732" y="165100"/>
                </a:lnTo>
                <a:lnTo>
                  <a:pt x="1726732" y="0"/>
                </a:lnTo>
                <a:close/>
              </a:path>
              <a:path w="1727200" h="1714500">
                <a:moveTo>
                  <a:pt x="1278207" y="736600"/>
                </a:moveTo>
                <a:lnTo>
                  <a:pt x="1276911" y="736600"/>
                </a:lnTo>
                <a:lnTo>
                  <a:pt x="1272715" y="800100"/>
                </a:lnTo>
                <a:lnTo>
                  <a:pt x="1259767" y="863600"/>
                </a:lnTo>
                <a:lnTo>
                  <a:pt x="1241419" y="927100"/>
                </a:lnTo>
                <a:lnTo>
                  <a:pt x="1221019" y="965200"/>
                </a:lnTo>
                <a:lnTo>
                  <a:pt x="1201918" y="1003300"/>
                </a:lnTo>
                <a:lnTo>
                  <a:pt x="1187465" y="1028700"/>
                </a:lnTo>
                <a:lnTo>
                  <a:pt x="1172548" y="1041400"/>
                </a:lnTo>
                <a:lnTo>
                  <a:pt x="1150601" y="1079500"/>
                </a:lnTo>
                <a:lnTo>
                  <a:pt x="1120813" y="1117600"/>
                </a:lnTo>
                <a:lnTo>
                  <a:pt x="1082377" y="1155700"/>
                </a:lnTo>
                <a:lnTo>
                  <a:pt x="1034484" y="1206500"/>
                </a:lnTo>
                <a:lnTo>
                  <a:pt x="1007187" y="1231900"/>
                </a:lnTo>
                <a:lnTo>
                  <a:pt x="973892" y="1270000"/>
                </a:lnTo>
                <a:lnTo>
                  <a:pt x="894206" y="1358900"/>
                </a:lnTo>
                <a:lnTo>
                  <a:pt x="805222" y="1447800"/>
                </a:lnTo>
                <a:lnTo>
                  <a:pt x="716738" y="1549400"/>
                </a:lnTo>
                <a:lnTo>
                  <a:pt x="675744" y="1587500"/>
                </a:lnTo>
                <a:lnTo>
                  <a:pt x="638549" y="1625600"/>
                </a:lnTo>
                <a:lnTo>
                  <a:pt x="606376" y="1663700"/>
                </a:lnTo>
                <a:lnTo>
                  <a:pt x="580450" y="1689100"/>
                </a:lnTo>
                <a:lnTo>
                  <a:pt x="561997" y="1714500"/>
                </a:lnTo>
                <a:lnTo>
                  <a:pt x="1494687" y="1714500"/>
                </a:lnTo>
                <a:lnTo>
                  <a:pt x="1435647" y="1447800"/>
                </a:lnTo>
                <a:lnTo>
                  <a:pt x="884698" y="1447800"/>
                </a:lnTo>
                <a:lnTo>
                  <a:pt x="854297" y="1435100"/>
                </a:lnTo>
                <a:lnTo>
                  <a:pt x="860876" y="1435100"/>
                </a:lnTo>
                <a:lnTo>
                  <a:pt x="873070" y="1422400"/>
                </a:lnTo>
                <a:lnTo>
                  <a:pt x="878930" y="1409700"/>
                </a:lnTo>
                <a:lnTo>
                  <a:pt x="1071732" y="1409700"/>
                </a:lnTo>
                <a:lnTo>
                  <a:pt x="1121195" y="1397000"/>
                </a:lnTo>
                <a:lnTo>
                  <a:pt x="1168450" y="1384300"/>
                </a:lnTo>
                <a:lnTo>
                  <a:pt x="1213273" y="1358900"/>
                </a:lnTo>
                <a:lnTo>
                  <a:pt x="1255440" y="1333500"/>
                </a:lnTo>
                <a:lnTo>
                  <a:pt x="1294727" y="1308100"/>
                </a:lnTo>
                <a:lnTo>
                  <a:pt x="1330911" y="1270000"/>
                </a:lnTo>
                <a:lnTo>
                  <a:pt x="1363766" y="1231900"/>
                </a:lnTo>
                <a:lnTo>
                  <a:pt x="1387853" y="1231900"/>
                </a:lnTo>
                <a:lnTo>
                  <a:pt x="1278207" y="736600"/>
                </a:lnTo>
                <a:close/>
              </a:path>
              <a:path w="1727200" h="1714500">
                <a:moveTo>
                  <a:pt x="1222783" y="419100"/>
                </a:moveTo>
                <a:lnTo>
                  <a:pt x="1174654" y="419100"/>
                </a:lnTo>
                <a:lnTo>
                  <a:pt x="1187637" y="431800"/>
                </a:lnTo>
                <a:lnTo>
                  <a:pt x="1201716" y="444500"/>
                </a:lnTo>
                <a:lnTo>
                  <a:pt x="1220932" y="469900"/>
                </a:lnTo>
                <a:lnTo>
                  <a:pt x="1239645" y="508000"/>
                </a:lnTo>
                <a:lnTo>
                  <a:pt x="1257784" y="558800"/>
                </a:lnTo>
                <a:lnTo>
                  <a:pt x="1275275" y="609600"/>
                </a:lnTo>
                <a:lnTo>
                  <a:pt x="1292045" y="673100"/>
                </a:lnTo>
                <a:lnTo>
                  <a:pt x="1308022" y="736600"/>
                </a:lnTo>
                <a:lnTo>
                  <a:pt x="1313859" y="774700"/>
                </a:lnTo>
                <a:lnTo>
                  <a:pt x="1321505" y="800100"/>
                </a:lnTo>
                <a:lnTo>
                  <a:pt x="1330747" y="850900"/>
                </a:lnTo>
                <a:lnTo>
                  <a:pt x="1341374" y="901700"/>
                </a:lnTo>
                <a:lnTo>
                  <a:pt x="1353170" y="952500"/>
                </a:lnTo>
                <a:lnTo>
                  <a:pt x="1365925" y="1003300"/>
                </a:lnTo>
                <a:lnTo>
                  <a:pt x="1379424" y="1066800"/>
                </a:lnTo>
                <a:lnTo>
                  <a:pt x="1393455" y="1130300"/>
                </a:lnTo>
                <a:lnTo>
                  <a:pt x="1422261" y="1257300"/>
                </a:lnTo>
                <a:lnTo>
                  <a:pt x="1450639" y="1384300"/>
                </a:lnTo>
                <a:lnTo>
                  <a:pt x="1476885" y="1498600"/>
                </a:lnTo>
                <a:lnTo>
                  <a:pt x="1499296" y="1600200"/>
                </a:lnTo>
                <a:lnTo>
                  <a:pt x="1516168" y="1676400"/>
                </a:lnTo>
                <a:lnTo>
                  <a:pt x="1521995" y="1701800"/>
                </a:lnTo>
                <a:lnTo>
                  <a:pt x="1525798" y="1714500"/>
                </a:lnTo>
                <a:lnTo>
                  <a:pt x="1726732" y="1714500"/>
                </a:lnTo>
                <a:lnTo>
                  <a:pt x="1726732" y="1193800"/>
                </a:lnTo>
                <a:lnTo>
                  <a:pt x="1432466" y="1193800"/>
                </a:lnTo>
                <a:lnTo>
                  <a:pt x="1423397" y="1155700"/>
                </a:lnTo>
                <a:lnTo>
                  <a:pt x="1451547" y="1092200"/>
                </a:lnTo>
                <a:lnTo>
                  <a:pt x="1469737" y="1041400"/>
                </a:lnTo>
                <a:lnTo>
                  <a:pt x="1480636" y="1003300"/>
                </a:lnTo>
                <a:lnTo>
                  <a:pt x="1486914" y="965200"/>
                </a:lnTo>
                <a:lnTo>
                  <a:pt x="1491641" y="927100"/>
                </a:lnTo>
                <a:lnTo>
                  <a:pt x="1492143" y="876300"/>
                </a:lnTo>
                <a:lnTo>
                  <a:pt x="1488331" y="825500"/>
                </a:lnTo>
                <a:lnTo>
                  <a:pt x="1480112" y="774700"/>
                </a:lnTo>
                <a:lnTo>
                  <a:pt x="1467397" y="736600"/>
                </a:lnTo>
                <a:lnTo>
                  <a:pt x="1450092" y="685800"/>
                </a:lnTo>
                <a:lnTo>
                  <a:pt x="1428109" y="635000"/>
                </a:lnTo>
                <a:lnTo>
                  <a:pt x="1401355" y="584200"/>
                </a:lnTo>
                <a:lnTo>
                  <a:pt x="1375958" y="546100"/>
                </a:lnTo>
                <a:lnTo>
                  <a:pt x="1347254" y="520700"/>
                </a:lnTo>
                <a:lnTo>
                  <a:pt x="1315406" y="482600"/>
                </a:lnTo>
                <a:lnTo>
                  <a:pt x="1280577" y="457200"/>
                </a:lnTo>
                <a:lnTo>
                  <a:pt x="1242932" y="431800"/>
                </a:lnTo>
                <a:lnTo>
                  <a:pt x="1222783" y="419100"/>
                </a:lnTo>
                <a:close/>
              </a:path>
              <a:path w="1727200" h="1714500">
                <a:moveTo>
                  <a:pt x="1387853" y="1231900"/>
                </a:moveTo>
                <a:lnTo>
                  <a:pt x="1363766" y="1231900"/>
                </a:lnTo>
                <a:lnTo>
                  <a:pt x="1371539" y="1270000"/>
                </a:lnTo>
                <a:lnTo>
                  <a:pt x="1338638" y="1308100"/>
                </a:lnTo>
                <a:lnTo>
                  <a:pt x="1302289" y="1333500"/>
                </a:lnTo>
                <a:lnTo>
                  <a:pt x="1262697" y="1358900"/>
                </a:lnTo>
                <a:lnTo>
                  <a:pt x="1220064" y="1384300"/>
                </a:lnTo>
                <a:lnTo>
                  <a:pt x="1174592" y="1409700"/>
                </a:lnTo>
                <a:lnTo>
                  <a:pt x="1126484" y="1422400"/>
                </a:lnTo>
                <a:lnTo>
                  <a:pt x="1075944" y="1435100"/>
                </a:lnTo>
                <a:lnTo>
                  <a:pt x="1023174" y="1447800"/>
                </a:lnTo>
                <a:lnTo>
                  <a:pt x="1435647" y="1447800"/>
                </a:lnTo>
                <a:lnTo>
                  <a:pt x="1387853" y="1231900"/>
                </a:lnTo>
                <a:close/>
              </a:path>
              <a:path w="1727200" h="1714500">
                <a:moveTo>
                  <a:pt x="1071732" y="1409700"/>
                </a:moveTo>
                <a:lnTo>
                  <a:pt x="899267" y="1409700"/>
                </a:lnTo>
                <a:lnTo>
                  <a:pt x="921062" y="1422400"/>
                </a:lnTo>
                <a:lnTo>
                  <a:pt x="1020286" y="1422400"/>
                </a:lnTo>
                <a:lnTo>
                  <a:pt x="1071732" y="1409700"/>
                </a:lnTo>
                <a:close/>
              </a:path>
              <a:path w="1727200" h="1714500">
                <a:moveTo>
                  <a:pt x="1025415" y="1181100"/>
                </a:moveTo>
                <a:lnTo>
                  <a:pt x="1024120" y="1181100"/>
                </a:lnTo>
                <a:lnTo>
                  <a:pt x="981507" y="1206500"/>
                </a:lnTo>
                <a:lnTo>
                  <a:pt x="935580" y="1231900"/>
                </a:lnTo>
                <a:lnTo>
                  <a:pt x="886701" y="1244600"/>
                </a:lnTo>
                <a:lnTo>
                  <a:pt x="835229" y="1257300"/>
                </a:lnTo>
                <a:lnTo>
                  <a:pt x="781525" y="1270000"/>
                </a:lnTo>
                <a:lnTo>
                  <a:pt x="592150" y="1270000"/>
                </a:lnTo>
                <a:lnTo>
                  <a:pt x="606688" y="1282700"/>
                </a:lnTo>
                <a:lnTo>
                  <a:pt x="641532" y="1308100"/>
                </a:lnTo>
                <a:lnTo>
                  <a:pt x="685124" y="1333500"/>
                </a:lnTo>
                <a:lnTo>
                  <a:pt x="736492" y="1358900"/>
                </a:lnTo>
                <a:lnTo>
                  <a:pt x="794666" y="1384300"/>
                </a:lnTo>
                <a:lnTo>
                  <a:pt x="789029" y="1397000"/>
                </a:lnTo>
                <a:lnTo>
                  <a:pt x="783639" y="1397000"/>
                </a:lnTo>
                <a:lnTo>
                  <a:pt x="778252" y="1409700"/>
                </a:lnTo>
                <a:lnTo>
                  <a:pt x="806516" y="1409700"/>
                </a:lnTo>
                <a:lnTo>
                  <a:pt x="1025415" y="1181100"/>
                </a:lnTo>
                <a:close/>
              </a:path>
              <a:path w="1727200" h="1714500">
                <a:moveTo>
                  <a:pt x="255382" y="990600"/>
                </a:moveTo>
                <a:lnTo>
                  <a:pt x="254086" y="990600"/>
                </a:lnTo>
                <a:lnTo>
                  <a:pt x="362983" y="1358900"/>
                </a:lnTo>
                <a:lnTo>
                  <a:pt x="661829" y="1358900"/>
                </a:lnTo>
                <a:lnTo>
                  <a:pt x="631774" y="1333500"/>
                </a:lnTo>
                <a:lnTo>
                  <a:pt x="589554" y="1295400"/>
                </a:lnTo>
                <a:lnTo>
                  <a:pt x="550944" y="1257300"/>
                </a:lnTo>
                <a:lnTo>
                  <a:pt x="624566" y="1257300"/>
                </a:lnTo>
                <a:lnTo>
                  <a:pt x="576042" y="1244600"/>
                </a:lnTo>
                <a:lnTo>
                  <a:pt x="529341" y="1231900"/>
                </a:lnTo>
                <a:lnTo>
                  <a:pt x="484746" y="1206500"/>
                </a:lnTo>
                <a:lnTo>
                  <a:pt x="442542" y="1181100"/>
                </a:lnTo>
                <a:lnTo>
                  <a:pt x="403011" y="1155700"/>
                </a:lnTo>
                <a:lnTo>
                  <a:pt x="366437" y="1130300"/>
                </a:lnTo>
                <a:lnTo>
                  <a:pt x="333103" y="1104900"/>
                </a:lnTo>
                <a:lnTo>
                  <a:pt x="303294" y="1066800"/>
                </a:lnTo>
                <a:lnTo>
                  <a:pt x="277292" y="1028700"/>
                </a:lnTo>
                <a:lnTo>
                  <a:pt x="255382" y="990600"/>
                </a:lnTo>
                <a:close/>
              </a:path>
              <a:path w="1727200" h="1714500">
                <a:moveTo>
                  <a:pt x="624566" y="1257300"/>
                </a:moveTo>
                <a:lnTo>
                  <a:pt x="550944" y="1257300"/>
                </a:lnTo>
                <a:lnTo>
                  <a:pt x="564034" y="1270000"/>
                </a:lnTo>
                <a:lnTo>
                  <a:pt x="674630" y="1270000"/>
                </a:lnTo>
                <a:lnTo>
                  <a:pt x="624566" y="1257300"/>
                </a:lnTo>
                <a:close/>
              </a:path>
              <a:path w="1727200" h="1714500">
                <a:moveTo>
                  <a:pt x="777283" y="1231900"/>
                </a:moveTo>
                <a:lnTo>
                  <a:pt x="682409" y="1231900"/>
                </a:lnTo>
                <a:lnTo>
                  <a:pt x="729853" y="1244600"/>
                </a:lnTo>
                <a:lnTo>
                  <a:pt x="777283" y="1231900"/>
                </a:lnTo>
                <a:close/>
              </a:path>
              <a:path w="1727200" h="1714500">
                <a:moveTo>
                  <a:pt x="832258" y="203200"/>
                </a:moveTo>
                <a:lnTo>
                  <a:pt x="636477" y="203200"/>
                </a:lnTo>
                <a:lnTo>
                  <a:pt x="548373" y="228600"/>
                </a:lnTo>
                <a:lnTo>
                  <a:pt x="506775" y="241300"/>
                </a:lnTo>
                <a:lnTo>
                  <a:pt x="467067" y="266700"/>
                </a:lnTo>
                <a:lnTo>
                  <a:pt x="429440" y="292100"/>
                </a:lnTo>
                <a:lnTo>
                  <a:pt x="394084" y="317500"/>
                </a:lnTo>
                <a:lnTo>
                  <a:pt x="361191" y="342900"/>
                </a:lnTo>
                <a:lnTo>
                  <a:pt x="330950" y="381000"/>
                </a:lnTo>
                <a:lnTo>
                  <a:pt x="303553" y="419100"/>
                </a:lnTo>
                <a:lnTo>
                  <a:pt x="279190" y="457200"/>
                </a:lnTo>
                <a:lnTo>
                  <a:pt x="258052" y="495300"/>
                </a:lnTo>
                <a:lnTo>
                  <a:pt x="240330" y="533400"/>
                </a:lnTo>
                <a:lnTo>
                  <a:pt x="226214" y="584200"/>
                </a:lnTo>
                <a:lnTo>
                  <a:pt x="215895" y="622300"/>
                </a:lnTo>
                <a:lnTo>
                  <a:pt x="209564" y="673100"/>
                </a:lnTo>
                <a:lnTo>
                  <a:pt x="207411" y="723900"/>
                </a:lnTo>
                <a:lnTo>
                  <a:pt x="209553" y="762000"/>
                </a:lnTo>
                <a:lnTo>
                  <a:pt x="215852" y="812800"/>
                </a:lnTo>
                <a:lnTo>
                  <a:pt x="226124" y="850900"/>
                </a:lnTo>
                <a:lnTo>
                  <a:pt x="240181" y="901700"/>
                </a:lnTo>
                <a:lnTo>
                  <a:pt x="257836" y="939800"/>
                </a:lnTo>
                <a:lnTo>
                  <a:pt x="278902" y="977900"/>
                </a:lnTo>
                <a:lnTo>
                  <a:pt x="303194" y="1016000"/>
                </a:lnTo>
                <a:lnTo>
                  <a:pt x="330524" y="1054100"/>
                </a:lnTo>
                <a:lnTo>
                  <a:pt x="360705" y="1092200"/>
                </a:lnTo>
                <a:lnTo>
                  <a:pt x="393551" y="1117600"/>
                </a:lnTo>
                <a:lnTo>
                  <a:pt x="428876" y="1143000"/>
                </a:lnTo>
                <a:lnTo>
                  <a:pt x="466491" y="1168400"/>
                </a:lnTo>
                <a:lnTo>
                  <a:pt x="506212" y="1193800"/>
                </a:lnTo>
                <a:lnTo>
                  <a:pt x="547851" y="1206500"/>
                </a:lnTo>
                <a:lnTo>
                  <a:pt x="591221" y="1219200"/>
                </a:lnTo>
                <a:lnTo>
                  <a:pt x="636136" y="1231900"/>
                </a:lnTo>
                <a:lnTo>
                  <a:pt x="823521" y="1231900"/>
                </a:lnTo>
                <a:lnTo>
                  <a:pt x="868382" y="1219200"/>
                </a:lnTo>
                <a:lnTo>
                  <a:pt x="911683" y="1206500"/>
                </a:lnTo>
                <a:lnTo>
                  <a:pt x="953239" y="1193800"/>
                </a:lnTo>
                <a:lnTo>
                  <a:pt x="992867" y="1168400"/>
                </a:lnTo>
                <a:lnTo>
                  <a:pt x="525015" y="1168400"/>
                </a:lnTo>
                <a:lnTo>
                  <a:pt x="510377" y="1155700"/>
                </a:lnTo>
                <a:lnTo>
                  <a:pt x="497314" y="1155700"/>
                </a:lnTo>
                <a:lnTo>
                  <a:pt x="485466" y="1143000"/>
                </a:lnTo>
                <a:lnTo>
                  <a:pt x="474471" y="1143000"/>
                </a:lnTo>
                <a:lnTo>
                  <a:pt x="454212" y="1092200"/>
                </a:lnTo>
                <a:lnTo>
                  <a:pt x="438437" y="1041400"/>
                </a:lnTo>
                <a:lnTo>
                  <a:pt x="426959" y="1003300"/>
                </a:lnTo>
                <a:lnTo>
                  <a:pt x="419587" y="952500"/>
                </a:lnTo>
                <a:lnTo>
                  <a:pt x="416136" y="901700"/>
                </a:lnTo>
                <a:lnTo>
                  <a:pt x="1218377" y="901700"/>
                </a:lnTo>
                <a:lnTo>
                  <a:pt x="1232366" y="850900"/>
                </a:lnTo>
                <a:lnTo>
                  <a:pt x="1239179" y="825500"/>
                </a:lnTo>
                <a:lnTo>
                  <a:pt x="426500" y="825500"/>
                </a:lnTo>
                <a:lnTo>
                  <a:pt x="376082" y="812800"/>
                </a:lnTo>
                <a:lnTo>
                  <a:pt x="337214" y="787400"/>
                </a:lnTo>
                <a:lnTo>
                  <a:pt x="312202" y="749300"/>
                </a:lnTo>
                <a:lnTo>
                  <a:pt x="303352" y="698500"/>
                </a:lnTo>
                <a:lnTo>
                  <a:pt x="312769" y="660400"/>
                </a:lnTo>
                <a:lnTo>
                  <a:pt x="338834" y="622300"/>
                </a:lnTo>
                <a:lnTo>
                  <a:pt x="378268" y="596900"/>
                </a:lnTo>
                <a:lnTo>
                  <a:pt x="427796" y="584200"/>
                </a:lnTo>
                <a:lnTo>
                  <a:pt x="1230609" y="584200"/>
                </a:lnTo>
                <a:lnTo>
                  <a:pt x="1223106" y="558800"/>
                </a:lnTo>
                <a:lnTo>
                  <a:pt x="1213226" y="533400"/>
                </a:lnTo>
                <a:lnTo>
                  <a:pt x="578168" y="533400"/>
                </a:lnTo>
                <a:lnTo>
                  <a:pt x="554831" y="508000"/>
                </a:lnTo>
                <a:lnTo>
                  <a:pt x="590181" y="482600"/>
                </a:lnTo>
                <a:lnTo>
                  <a:pt x="628668" y="444500"/>
                </a:lnTo>
                <a:lnTo>
                  <a:pt x="670067" y="419100"/>
                </a:lnTo>
                <a:lnTo>
                  <a:pt x="714155" y="393700"/>
                </a:lnTo>
                <a:lnTo>
                  <a:pt x="760707" y="368300"/>
                </a:lnTo>
                <a:lnTo>
                  <a:pt x="809499" y="355600"/>
                </a:lnTo>
                <a:lnTo>
                  <a:pt x="912910" y="330200"/>
                </a:lnTo>
                <a:lnTo>
                  <a:pt x="1562297" y="330200"/>
                </a:lnTo>
                <a:lnTo>
                  <a:pt x="1563498" y="317500"/>
                </a:lnTo>
                <a:lnTo>
                  <a:pt x="1085046" y="317500"/>
                </a:lnTo>
                <a:lnTo>
                  <a:pt x="1070909" y="304800"/>
                </a:lnTo>
                <a:lnTo>
                  <a:pt x="1056526" y="304800"/>
                </a:lnTo>
                <a:lnTo>
                  <a:pt x="1016662" y="279400"/>
                </a:lnTo>
                <a:lnTo>
                  <a:pt x="973962" y="254000"/>
                </a:lnTo>
                <a:lnTo>
                  <a:pt x="928768" y="228600"/>
                </a:lnTo>
                <a:lnTo>
                  <a:pt x="832258" y="203200"/>
                </a:lnTo>
                <a:close/>
              </a:path>
              <a:path w="1727200" h="1714500">
                <a:moveTo>
                  <a:pt x="1726732" y="304800"/>
                </a:moveTo>
                <a:lnTo>
                  <a:pt x="1593220" y="304800"/>
                </a:lnTo>
                <a:lnTo>
                  <a:pt x="1587873" y="355600"/>
                </a:lnTo>
                <a:lnTo>
                  <a:pt x="1574747" y="495300"/>
                </a:lnTo>
                <a:lnTo>
                  <a:pt x="1558218" y="660400"/>
                </a:lnTo>
                <a:lnTo>
                  <a:pt x="1542658" y="800100"/>
                </a:lnTo>
                <a:lnTo>
                  <a:pt x="1533562" y="876300"/>
                </a:lnTo>
                <a:lnTo>
                  <a:pt x="1523616" y="939800"/>
                </a:lnTo>
                <a:lnTo>
                  <a:pt x="1512576" y="990600"/>
                </a:lnTo>
                <a:lnTo>
                  <a:pt x="1500200" y="1041400"/>
                </a:lnTo>
                <a:lnTo>
                  <a:pt x="1486244" y="1079500"/>
                </a:lnTo>
                <a:lnTo>
                  <a:pt x="1470465" y="1117600"/>
                </a:lnTo>
                <a:lnTo>
                  <a:pt x="1452620" y="1155700"/>
                </a:lnTo>
                <a:lnTo>
                  <a:pt x="1432466" y="1193800"/>
                </a:lnTo>
                <a:lnTo>
                  <a:pt x="1726732" y="1193800"/>
                </a:lnTo>
                <a:lnTo>
                  <a:pt x="1726732" y="304800"/>
                </a:lnTo>
                <a:close/>
              </a:path>
              <a:path w="1727200" h="1714500">
                <a:moveTo>
                  <a:pt x="1218377" y="901700"/>
                </a:moveTo>
                <a:lnTo>
                  <a:pt x="447247" y="901700"/>
                </a:lnTo>
                <a:lnTo>
                  <a:pt x="451351" y="952500"/>
                </a:lnTo>
                <a:lnTo>
                  <a:pt x="459873" y="1003300"/>
                </a:lnTo>
                <a:lnTo>
                  <a:pt x="474119" y="1054100"/>
                </a:lnTo>
                <a:lnTo>
                  <a:pt x="495397" y="1104900"/>
                </a:lnTo>
                <a:lnTo>
                  <a:pt x="525015" y="1168400"/>
                </a:lnTo>
                <a:lnTo>
                  <a:pt x="992867" y="1168400"/>
                </a:lnTo>
                <a:lnTo>
                  <a:pt x="1030382" y="1143000"/>
                </a:lnTo>
                <a:lnTo>
                  <a:pt x="1065601" y="1117600"/>
                </a:lnTo>
                <a:lnTo>
                  <a:pt x="1098339" y="1092200"/>
                </a:lnTo>
                <a:lnTo>
                  <a:pt x="1128412" y="1054100"/>
                </a:lnTo>
                <a:lnTo>
                  <a:pt x="1155636" y="1016000"/>
                </a:lnTo>
                <a:lnTo>
                  <a:pt x="1179828" y="977900"/>
                </a:lnTo>
                <a:lnTo>
                  <a:pt x="1200803" y="939800"/>
                </a:lnTo>
                <a:lnTo>
                  <a:pt x="1218377" y="901700"/>
                </a:lnTo>
                <a:close/>
              </a:path>
              <a:path w="1727200" h="1714500">
                <a:moveTo>
                  <a:pt x="947630" y="647700"/>
                </a:moveTo>
                <a:lnTo>
                  <a:pt x="946881" y="660400"/>
                </a:lnTo>
                <a:lnTo>
                  <a:pt x="946496" y="673100"/>
                </a:lnTo>
                <a:lnTo>
                  <a:pt x="946354" y="685800"/>
                </a:lnTo>
                <a:lnTo>
                  <a:pt x="946334" y="711200"/>
                </a:lnTo>
                <a:lnTo>
                  <a:pt x="946759" y="736600"/>
                </a:lnTo>
                <a:lnTo>
                  <a:pt x="947792" y="762000"/>
                </a:lnTo>
                <a:lnTo>
                  <a:pt x="949067" y="787400"/>
                </a:lnTo>
                <a:lnTo>
                  <a:pt x="950221" y="812800"/>
                </a:lnTo>
                <a:lnTo>
                  <a:pt x="453902" y="812800"/>
                </a:lnTo>
                <a:lnTo>
                  <a:pt x="426500" y="825500"/>
                </a:lnTo>
                <a:lnTo>
                  <a:pt x="1108384" y="825500"/>
                </a:lnTo>
                <a:lnTo>
                  <a:pt x="1087805" y="800100"/>
                </a:lnTo>
                <a:lnTo>
                  <a:pt x="1049557" y="749300"/>
                </a:lnTo>
                <a:lnTo>
                  <a:pt x="1005523" y="711200"/>
                </a:lnTo>
                <a:lnTo>
                  <a:pt x="967587" y="673100"/>
                </a:lnTo>
                <a:lnTo>
                  <a:pt x="947630" y="647700"/>
                </a:lnTo>
                <a:close/>
              </a:path>
              <a:path w="1727200" h="1714500">
                <a:moveTo>
                  <a:pt x="1230609" y="584200"/>
                </a:moveTo>
                <a:lnTo>
                  <a:pt x="427796" y="584200"/>
                </a:lnTo>
                <a:lnTo>
                  <a:pt x="448882" y="596900"/>
                </a:lnTo>
                <a:lnTo>
                  <a:pt x="1121339" y="596900"/>
                </a:lnTo>
                <a:lnTo>
                  <a:pt x="1119639" y="622300"/>
                </a:lnTo>
                <a:lnTo>
                  <a:pt x="1118424" y="660400"/>
                </a:lnTo>
                <a:lnTo>
                  <a:pt x="1117696" y="698500"/>
                </a:lnTo>
                <a:lnTo>
                  <a:pt x="1117615" y="711200"/>
                </a:lnTo>
                <a:lnTo>
                  <a:pt x="1117554" y="749300"/>
                </a:lnTo>
                <a:lnTo>
                  <a:pt x="1117655" y="762000"/>
                </a:lnTo>
                <a:lnTo>
                  <a:pt x="1118100" y="787400"/>
                </a:lnTo>
                <a:lnTo>
                  <a:pt x="1118546" y="800100"/>
                </a:lnTo>
                <a:lnTo>
                  <a:pt x="1118748" y="825500"/>
                </a:lnTo>
                <a:lnTo>
                  <a:pt x="1239179" y="825500"/>
                </a:lnTo>
                <a:lnTo>
                  <a:pt x="1242586" y="812800"/>
                </a:lnTo>
                <a:lnTo>
                  <a:pt x="1248853" y="762000"/>
                </a:lnTo>
                <a:lnTo>
                  <a:pt x="1250982" y="723900"/>
                </a:lnTo>
                <a:lnTo>
                  <a:pt x="1247645" y="660400"/>
                </a:lnTo>
                <a:lnTo>
                  <a:pt x="1238113" y="609600"/>
                </a:lnTo>
                <a:lnTo>
                  <a:pt x="1230609" y="584200"/>
                </a:lnTo>
                <a:close/>
              </a:path>
              <a:path w="1727200" h="1714500">
                <a:moveTo>
                  <a:pt x="1562297" y="330200"/>
                </a:moveTo>
                <a:lnTo>
                  <a:pt x="1067967" y="330200"/>
                </a:lnTo>
                <a:lnTo>
                  <a:pt x="1162817" y="355600"/>
                </a:lnTo>
                <a:lnTo>
                  <a:pt x="1207551" y="381000"/>
                </a:lnTo>
                <a:lnTo>
                  <a:pt x="1250262" y="406400"/>
                </a:lnTo>
                <a:lnTo>
                  <a:pt x="1290781" y="431800"/>
                </a:lnTo>
                <a:lnTo>
                  <a:pt x="1328936" y="457200"/>
                </a:lnTo>
                <a:lnTo>
                  <a:pt x="1364555" y="495300"/>
                </a:lnTo>
                <a:lnTo>
                  <a:pt x="1397468" y="533400"/>
                </a:lnTo>
                <a:lnTo>
                  <a:pt x="1426725" y="571500"/>
                </a:lnTo>
                <a:lnTo>
                  <a:pt x="1453067" y="622300"/>
                </a:lnTo>
                <a:lnTo>
                  <a:pt x="1475735" y="673100"/>
                </a:lnTo>
                <a:lnTo>
                  <a:pt x="1493975" y="723900"/>
                </a:lnTo>
                <a:lnTo>
                  <a:pt x="1507028" y="774700"/>
                </a:lnTo>
                <a:lnTo>
                  <a:pt x="1514138" y="825500"/>
                </a:lnTo>
                <a:lnTo>
                  <a:pt x="1515434" y="825500"/>
                </a:lnTo>
                <a:lnTo>
                  <a:pt x="1562297" y="330200"/>
                </a:lnTo>
                <a:close/>
              </a:path>
              <a:path w="1727200" h="1714500">
                <a:moveTo>
                  <a:pt x="543656" y="774700"/>
                </a:moveTo>
                <a:lnTo>
                  <a:pt x="505582" y="774700"/>
                </a:lnTo>
                <a:lnTo>
                  <a:pt x="500382" y="800100"/>
                </a:lnTo>
                <a:lnTo>
                  <a:pt x="491209" y="800100"/>
                </a:lnTo>
                <a:lnTo>
                  <a:pt x="475594" y="812800"/>
                </a:lnTo>
                <a:lnTo>
                  <a:pt x="541875" y="812800"/>
                </a:lnTo>
                <a:lnTo>
                  <a:pt x="542826" y="800100"/>
                </a:lnTo>
                <a:lnTo>
                  <a:pt x="543656" y="774700"/>
                </a:lnTo>
                <a:close/>
              </a:path>
              <a:path w="1727200" h="1714500">
                <a:moveTo>
                  <a:pt x="723429" y="787400"/>
                </a:moveTo>
                <a:lnTo>
                  <a:pt x="681883" y="787400"/>
                </a:lnTo>
                <a:lnTo>
                  <a:pt x="681883" y="812800"/>
                </a:lnTo>
                <a:lnTo>
                  <a:pt x="722063" y="812800"/>
                </a:lnTo>
                <a:lnTo>
                  <a:pt x="723014" y="800100"/>
                </a:lnTo>
                <a:lnTo>
                  <a:pt x="723429" y="787400"/>
                </a:lnTo>
                <a:close/>
              </a:path>
              <a:path w="1727200" h="1714500">
                <a:moveTo>
                  <a:pt x="771329" y="711200"/>
                </a:moveTo>
                <a:lnTo>
                  <a:pt x="754469" y="711200"/>
                </a:lnTo>
                <a:lnTo>
                  <a:pt x="754469" y="736600"/>
                </a:lnTo>
                <a:lnTo>
                  <a:pt x="754692" y="749300"/>
                </a:lnTo>
                <a:lnTo>
                  <a:pt x="755279" y="774700"/>
                </a:lnTo>
                <a:lnTo>
                  <a:pt x="756109" y="800100"/>
                </a:lnTo>
                <a:lnTo>
                  <a:pt x="757060" y="812800"/>
                </a:lnTo>
                <a:lnTo>
                  <a:pt x="853001" y="812800"/>
                </a:lnTo>
                <a:lnTo>
                  <a:pt x="838595" y="800100"/>
                </a:lnTo>
                <a:lnTo>
                  <a:pt x="817509" y="762000"/>
                </a:lnTo>
                <a:lnTo>
                  <a:pt x="793751" y="736600"/>
                </a:lnTo>
                <a:lnTo>
                  <a:pt x="771329" y="711200"/>
                </a:lnTo>
                <a:close/>
              </a:path>
              <a:path w="1727200" h="1714500">
                <a:moveTo>
                  <a:pt x="924292" y="596900"/>
                </a:moveTo>
                <a:lnTo>
                  <a:pt x="825550" y="596900"/>
                </a:lnTo>
                <a:lnTo>
                  <a:pt x="848294" y="609600"/>
                </a:lnTo>
                <a:lnTo>
                  <a:pt x="863990" y="622300"/>
                </a:lnTo>
                <a:lnTo>
                  <a:pt x="869844" y="647700"/>
                </a:lnTo>
                <a:lnTo>
                  <a:pt x="862573" y="673100"/>
                </a:lnTo>
                <a:lnTo>
                  <a:pt x="844731" y="685800"/>
                </a:lnTo>
                <a:lnTo>
                  <a:pt x="822270" y="698500"/>
                </a:lnTo>
                <a:lnTo>
                  <a:pt x="801144" y="711200"/>
                </a:lnTo>
                <a:lnTo>
                  <a:pt x="820087" y="723900"/>
                </a:lnTo>
                <a:lnTo>
                  <a:pt x="846683" y="762000"/>
                </a:lnTo>
                <a:lnTo>
                  <a:pt x="873519" y="787400"/>
                </a:lnTo>
                <a:lnTo>
                  <a:pt x="893181" y="812800"/>
                </a:lnTo>
                <a:lnTo>
                  <a:pt x="922997" y="812800"/>
                </a:lnTo>
                <a:lnTo>
                  <a:pt x="924495" y="787400"/>
                </a:lnTo>
                <a:lnTo>
                  <a:pt x="925264" y="749300"/>
                </a:lnTo>
                <a:lnTo>
                  <a:pt x="925453" y="723900"/>
                </a:lnTo>
                <a:lnTo>
                  <a:pt x="925574" y="685800"/>
                </a:lnTo>
                <a:lnTo>
                  <a:pt x="925497" y="635000"/>
                </a:lnTo>
                <a:lnTo>
                  <a:pt x="925426" y="622300"/>
                </a:lnTo>
                <a:lnTo>
                  <a:pt x="925041" y="609600"/>
                </a:lnTo>
                <a:lnTo>
                  <a:pt x="924292" y="596900"/>
                </a:lnTo>
                <a:close/>
              </a:path>
              <a:path w="1727200" h="1714500">
                <a:moveTo>
                  <a:pt x="467658" y="609600"/>
                </a:moveTo>
                <a:lnTo>
                  <a:pt x="395020" y="609600"/>
                </a:lnTo>
                <a:lnTo>
                  <a:pt x="366218" y="635000"/>
                </a:lnTo>
                <a:lnTo>
                  <a:pt x="345195" y="660400"/>
                </a:lnTo>
                <a:lnTo>
                  <a:pt x="337054" y="698500"/>
                </a:lnTo>
                <a:lnTo>
                  <a:pt x="345420" y="749300"/>
                </a:lnTo>
                <a:lnTo>
                  <a:pt x="367034" y="774700"/>
                </a:lnTo>
                <a:lnTo>
                  <a:pt x="396667" y="800100"/>
                </a:lnTo>
                <a:lnTo>
                  <a:pt x="455421" y="800100"/>
                </a:lnTo>
                <a:lnTo>
                  <a:pt x="475434" y="787400"/>
                </a:lnTo>
                <a:lnTo>
                  <a:pt x="491075" y="787400"/>
                </a:lnTo>
                <a:lnTo>
                  <a:pt x="504286" y="774700"/>
                </a:lnTo>
                <a:lnTo>
                  <a:pt x="543656" y="774700"/>
                </a:lnTo>
                <a:lnTo>
                  <a:pt x="544243" y="749300"/>
                </a:lnTo>
                <a:lnTo>
                  <a:pt x="544466" y="736600"/>
                </a:lnTo>
                <a:lnTo>
                  <a:pt x="544466" y="673100"/>
                </a:lnTo>
                <a:lnTo>
                  <a:pt x="544243" y="660400"/>
                </a:lnTo>
                <a:lnTo>
                  <a:pt x="543656" y="635000"/>
                </a:lnTo>
                <a:lnTo>
                  <a:pt x="495200" y="635000"/>
                </a:lnTo>
                <a:lnTo>
                  <a:pt x="483011" y="622300"/>
                </a:lnTo>
                <a:lnTo>
                  <a:pt x="467658" y="609600"/>
                </a:lnTo>
                <a:close/>
              </a:path>
              <a:path w="1727200" h="1714500">
                <a:moveTo>
                  <a:pt x="722063" y="596900"/>
                </a:moveTo>
                <a:lnTo>
                  <a:pt x="677996" y="596900"/>
                </a:lnTo>
                <a:lnTo>
                  <a:pt x="677996" y="609600"/>
                </a:lnTo>
                <a:lnTo>
                  <a:pt x="576873" y="609600"/>
                </a:lnTo>
                <a:lnTo>
                  <a:pt x="575739" y="647700"/>
                </a:lnTo>
                <a:lnTo>
                  <a:pt x="575668" y="660400"/>
                </a:lnTo>
                <a:lnTo>
                  <a:pt x="575577" y="685800"/>
                </a:lnTo>
                <a:lnTo>
                  <a:pt x="657250" y="685800"/>
                </a:lnTo>
                <a:lnTo>
                  <a:pt x="655954" y="698500"/>
                </a:lnTo>
                <a:lnTo>
                  <a:pt x="657250" y="711200"/>
                </a:lnTo>
                <a:lnTo>
                  <a:pt x="575577" y="711200"/>
                </a:lnTo>
                <a:lnTo>
                  <a:pt x="575577" y="800100"/>
                </a:lnTo>
                <a:lnTo>
                  <a:pt x="659438" y="800100"/>
                </a:lnTo>
                <a:lnTo>
                  <a:pt x="681883" y="787400"/>
                </a:lnTo>
                <a:lnTo>
                  <a:pt x="723429" y="787400"/>
                </a:lnTo>
                <a:lnTo>
                  <a:pt x="723844" y="774700"/>
                </a:lnTo>
                <a:lnTo>
                  <a:pt x="724431" y="749300"/>
                </a:lnTo>
                <a:lnTo>
                  <a:pt x="724654" y="736600"/>
                </a:lnTo>
                <a:lnTo>
                  <a:pt x="724654" y="673100"/>
                </a:lnTo>
                <a:lnTo>
                  <a:pt x="724431" y="660400"/>
                </a:lnTo>
                <a:lnTo>
                  <a:pt x="723844" y="635000"/>
                </a:lnTo>
                <a:lnTo>
                  <a:pt x="723014" y="609600"/>
                </a:lnTo>
                <a:lnTo>
                  <a:pt x="722063" y="596900"/>
                </a:lnTo>
                <a:close/>
              </a:path>
              <a:path w="1727200" h="1714500">
                <a:moveTo>
                  <a:pt x="1092820" y="596900"/>
                </a:moveTo>
                <a:lnTo>
                  <a:pt x="935969" y="596900"/>
                </a:lnTo>
                <a:lnTo>
                  <a:pt x="956542" y="609600"/>
                </a:lnTo>
                <a:lnTo>
                  <a:pt x="994788" y="647700"/>
                </a:lnTo>
                <a:lnTo>
                  <a:pt x="1038821" y="698500"/>
                </a:lnTo>
                <a:lnTo>
                  <a:pt x="1076756" y="736600"/>
                </a:lnTo>
                <a:lnTo>
                  <a:pt x="1096706" y="762000"/>
                </a:lnTo>
                <a:lnTo>
                  <a:pt x="1096706" y="698500"/>
                </a:lnTo>
                <a:lnTo>
                  <a:pt x="1096281" y="673100"/>
                </a:lnTo>
                <a:lnTo>
                  <a:pt x="1095249" y="647700"/>
                </a:lnTo>
                <a:lnTo>
                  <a:pt x="1093973" y="622300"/>
                </a:lnTo>
                <a:lnTo>
                  <a:pt x="1092820" y="596900"/>
                </a:lnTo>
                <a:close/>
              </a:path>
              <a:path w="1727200" h="1714500">
                <a:moveTo>
                  <a:pt x="821720" y="609600"/>
                </a:moveTo>
                <a:lnTo>
                  <a:pt x="755765" y="609600"/>
                </a:lnTo>
                <a:lnTo>
                  <a:pt x="755562" y="622300"/>
                </a:lnTo>
                <a:lnTo>
                  <a:pt x="754671" y="660400"/>
                </a:lnTo>
                <a:lnTo>
                  <a:pt x="754469" y="673100"/>
                </a:lnTo>
                <a:lnTo>
                  <a:pt x="754469" y="698500"/>
                </a:lnTo>
                <a:lnTo>
                  <a:pt x="797172" y="698500"/>
                </a:lnTo>
                <a:lnTo>
                  <a:pt x="817345" y="685800"/>
                </a:lnTo>
                <a:lnTo>
                  <a:pt x="832657" y="673100"/>
                </a:lnTo>
                <a:lnTo>
                  <a:pt x="838733" y="647700"/>
                </a:lnTo>
                <a:lnTo>
                  <a:pt x="833932" y="622300"/>
                </a:lnTo>
                <a:lnTo>
                  <a:pt x="821720" y="609600"/>
                </a:lnTo>
                <a:close/>
              </a:path>
              <a:path w="1727200" h="1714500">
                <a:moveTo>
                  <a:pt x="541875" y="596900"/>
                </a:moveTo>
                <a:lnTo>
                  <a:pt x="489597" y="596900"/>
                </a:lnTo>
                <a:lnTo>
                  <a:pt x="505582" y="609600"/>
                </a:lnTo>
                <a:lnTo>
                  <a:pt x="502907" y="609600"/>
                </a:lnTo>
                <a:lnTo>
                  <a:pt x="500715" y="622300"/>
                </a:lnTo>
                <a:lnTo>
                  <a:pt x="499008" y="622300"/>
                </a:lnTo>
                <a:lnTo>
                  <a:pt x="497791" y="635000"/>
                </a:lnTo>
                <a:lnTo>
                  <a:pt x="543656" y="635000"/>
                </a:lnTo>
                <a:lnTo>
                  <a:pt x="542826" y="609600"/>
                </a:lnTo>
                <a:lnTo>
                  <a:pt x="541875" y="596900"/>
                </a:lnTo>
                <a:close/>
              </a:path>
              <a:path w="1727200" h="1714500">
                <a:moveTo>
                  <a:pt x="1018187" y="355600"/>
                </a:moveTo>
                <a:lnTo>
                  <a:pt x="915544" y="355600"/>
                </a:lnTo>
                <a:lnTo>
                  <a:pt x="817565" y="381000"/>
                </a:lnTo>
                <a:lnTo>
                  <a:pt x="771505" y="393700"/>
                </a:lnTo>
                <a:lnTo>
                  <a:pt x="727653" y="419100"/>
                </a:lnTo>
                <a:lnTo>
                  <a:pt x="686203" y="444500"/>
                </a:lnTo>
                <a:lnTo>
                  <a:pt x="647344" y="469900"/>
                </a:lnTo>
                <a:lnTo>
                  <a:pt x="611268" y="495300"/>
                </a:lnTo>
                <a:lnTo>
                  <a:pt x="578168" y="533400"/>
                </a:lnTo>
                <a:lnTo>
                  <a:pt x="1213226" y="533400"/>
                </a:lnTo>
                <a:lnTo>
                  <a:pt x="1203347" y="508000"/>
                </a:lnTo>
                <a:lnTo>
                  <a:pt x="1179554" y="457200"/>
                </a:lnTo>
                <a:lnTo>
                  <a:pt x="1152450" y="419100"/>
                </a:lnTo>
                <a:lnTo>
                  <a:pt x="1222783" y="419100"/>
                </a:lnTo>
                <a:lnTo>
                  <a:pt x="1202634" y="406400"/>
                </a:lnTo>
                <a:lnTo>
                  <a:pt x="1159846" y="393700"/>
                </a:lnTo>
                <a:lnTo>
                  <a:pt x="1114733" y="381000"/>
                </a:lnTo>
                <a:lnTo>
                  <a:pt x="1067459" y="368300"/>
                </a:lnTo>
                <a:lnTo>
                  <a:pt x="1018187" y="355600"/>
                </a:lnTo>
                <a:close/>
              </a:path>
              <a:path w="1727200" h="1714500">
                <a:moveTo>
                  <a:pt x="884112" y="190500"/>
                </a:moveTo>
                <a:lnTo>
                  <a:pt x="934732" y="215900"/>
                </a:lnTo>
                <a:lnTo>
                  <a:pt x="983549" y="228600"/>
                </a:lnTo>
                <a:lnTo>
                  <a:pt x="1030000" y="254000"/>
                </a:lnTo>
                <a:lnTo>
                  <a:pt x="1073526" y="292100"/>
                </a:lnTo>
                <a:lnTo>
                  <a:pt x="1113566" y="317500"/>
                </a:lnTo>
                <a:lnTo>
                  <a:pt x="1563498" y="317500"/>
                </a:lnTo>
                <a:lnTo>
                  <a:pt x="1564700" y="304800"/>
                </a:lnTo>
                <a:lnTo>
                  <a:pt x="1726732" y="304800"/>
                </a:lnTo>
                <a:lnTo>
                  <a:pt x="1726732" y="203200"/>
                </a:lnTo>
                <a:lnTo>
                  <a:pt x="884112" y="190500"/>
                </a:lnTo>
                <a:close/>
              </a:path>
              <a:path w="1727200" h="1714500">
                <a:moveTo>
                  <a:pt x="729853" y="190500"/>
                </a:moveTo>
                <a:lnTo>
                  <a:pt x="682602" y="203200"/>
                </a:lnTo>
                <a:lnTo>
                  <a:pt x="781622" y="203200"/>
                </a:lnTo>
                <a:lnTo>
                  <a:pt x="729853" y="190500"/>
                </a:lnTo>
                <a:close/>
              </a:path>
              <a:path w="1727200" h="1714500">
                <a:moveTo>
                  <a:pt x="1726732" y="165100"/>
                </a:moveTo>
                <a:lnTo>
                  <a:pt x="1687879" y="165100"/>
                </a:lnTo>
                <a:lnTo>
                  <a:pt x="1712672" y="177800"/>
                </a:lnTo>
                <a:lnTo>
                  <a:pt x="1726732" y="177800"/>
                </a:lnTo>
                <a:lnTo>
                  <a:pt x="1726732" y="165100"/>
                </a:lnTo>
                <a:close/>
              </a:path>
            </a:pathLst>
          </a:custGeom>
          <a:solidFill>
            <a:srgbClr val="00339F"/>
          </a:solidFill>
        </p:spPr>
        <p:txBody>
          <a:bodyPr wrap="square" lIns="0" tIns="0" rIns="0" bIns="0" rtlCol="0"/>
          <a:lstStyle/>
          <a:p>
            <a:endParaRPr/>
          </a:p>
        </p:txBody>
      </p:sp>
      <p:sp>
        <p:nvSpPr>
          <p:cNvPr id="6" name="Slide Number Placeholder 5">
            <a:extLst>
              <a:ext uri="{FF2B5EF4-FFF2-40B4-BE49-F238E27FC236}">
                <a16:creationId xmlns:a16="http://schemas.microsoft.com/office/drawing/2014/main" id="{5EAFA716-3894-AB31-4430-E297B8E316E5}"/>
              </a:ext>
            </a:extLst>
          </p:cNvPr>
          <p:cNvSpPr>
            <a:spLocks noGrp="1"/>
          </p:cNvSpPr>
          <p:nvPr>
            <p:ph type="sldNum" sz="quarter" idx="7"/>
          </p:nvPr>
        </p:nvSpPr>
        <p:spPr/>
        <p:txBody>
          <a:bodyPr/>
          <a:lstStyle/>
          <a:p>
            <a:pPr marL="38100">
              <a:lnSpc>
                <a:spcPct val="100000"/>
              </a:lnSpc>
            </a:pPr>
            <a:fld id="{81D60167-4931-47E6-BA6A-407CBD079E47}" type="slidenum">
              <a:rPr lang="en-US" spc="-5" smtClean="0"/>
              <a:t>48</a:t>
            </a:fld>
            <a:endParaRPr lang="en-US" spc="-5" dirty="0"/>
          </a:p>
        </p:txBody>
      </p:sp>
      <p:sp>
        <p:nvSpPr>
          <p:cNvPr id="4" name="Footer Placeholder 3">
            <a:extLst>
              <a:ext uri="{FF2B5EF4-FFF2-40B4-BE49-F238E27FC236}">
                <a16:creationId xmlns:a16="http://schemas.microsoft.com/office/drawing/2014/main" id="{FFB42C7B-0707-BED1-42B4-4ABE4D817924}"/>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magine 18">
            <a:extLst>
              <a:ext uri="{FF2B5EF4-FFF2-40B4-BE49-F238E27FC236}">
                <a16:creationId xmlns:a16="http://schemas.microsoft.com/office/drawing/2014/main" id="{D5B956A1-C49F-00F7-3836-9E14AB5B1C3A}"/>
              </a:ext>
            </a:extLst>
          </p:cNvPr>
          <p:cNvPicPr>
            <a:picLocks noChangeAspect="1"/>
          </p:cNvPicPr>
          <p:nvPr/>
        </p:nvPicPr>
        <p:blipFill>
          <a:blip r:embed="rId3"/>
          <a:srcRect l="17313" t="40280" r="27115"/>
          <a:stretch>
            <a:fillRect/>
          </a:stretch>
        </p:blipFill>
        <p:spPr>
          <a:xfrm>
            <a:off x="80502" y="3910939"/>
            <a:ext cx="2476230" cy="901592"/>
          </a:xfrm>
          <a:prstGeom prst="rect">
            <a:avLst/>
          </a:prstGeom>
        </p:spPr>
      </p:pic>
      <p:sp>
        <p:nvSpPr>
          <p:cNvPr id="2" name="Title 1">
            <a:extLst>
              <a:ext uri="{FF2B5EF4-FFF2-40B4-BE49-F238E27FC236}">
                <a16:creationId xmlns:a16="http://schemas.microsoft.com/office/drawing/2014/main" id="{D5EC8042-69E0-F8F1-97EC-56BF7B998584}"/>
              </a:ext>
            </a:extLst>
          </p:cNvPr>
          <p:cNvSpPr>
            <a:spLocks noGrp="1"/>
          </p:cNvSpPr>
          <p:nvPr>
            <p:ph type="title"/>
          </p:nvPr>
        </p:nvSpPr>
        <p:spPr>
          <a:xfrm>
            <a:off x="395427" y="203149"/>
            <a:ext cx="5852973" cy="553998"/>
          </a:xfrm>
        </p:spPr>
        <p:txBody>
          <a:bodyPr/>
          <a:lstStyle/>
          <a:p>
            <a:r>
              <a:rPr lang="en-US" dirty="0"/>
              <a:t>Time Resolution</a:t>
            </a:r>
          </a:p>
        </p:txBody>
      </p:sp>
      <p:sp>
        <p:nvSpPr>
          <p:cNvPr id="4" name="Footer Placeholder 3">
            <a:extLst>
              <a:ext uri="{FF2B5EF4-FFF2-40B4-BE49-F238E27FC236}">
                <a16:creationId xmlns:a16="http://schemas.microsoft.com/office/drawing/2014/main" id="{15566BAC-8A84-05D0-51C0-F25387B240FC}"/>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E9C86196-2296-CD51-79D0-44A43605F474}"/>
              </a:ext>
            </a:extLst>
          </p:cNvPr>
          <p:cNvSpPr>
            <a:spLocks noGrp="1"/>
          </p:cNvSpPr>
          <p:nvPr>
            <p:ph type="sldNum" sz="quarter" idx="7"/>
          </p:nvPr>
        </p:nvSpPr>
        <p:spPr/>
        <p:txBody>
          <a:bodyPr/>
          <a:lstStyle/>
          <a:p>
            <a:pPr marL="38100">
              <a:lnSpc>
                <a:spcPct val="100000"/>
              </a:lnSpc>
            </a:pPr>
            <a:fld id="{81D60167-4931-47E6-BA6A-407CBD079E47}" type="slidenum">
              <a:rPr lang="en-US" spc="-5" smtClean="0"/>
              <a:t>5</a:t>
            </a:fld>
            <a:endParaRPr lang="en-US" spc="-5" dirty="0"/>
          </a:p>
        </p:txBody>
      </p:sp>
      <p:grpSp>
        <p:nvGrpSpPr>
          <p:cNvPr id="6" name="Gruppo 17">
            <a:extLst>
              <a:ext uri="{FF2B5EF4-FFF2-40B4-BE49-F238E27FC236}">
                <a16:creationId xmlns:a16="http://schemas.microsoft.com/office/drawing/2014/main" id="{D7D7FEDE-A4AA-2876-6F84-126F1D706A37}"/>
              </a:ext>
            </a:extLst>
          </p:cNvPr>
          <p:cNvGrpSpPr/>
          <p:nvPr/>
        </p:nvGrpSpPr>
        <p:grpSpPr>
          <a:xfrm>
            <a:off x="249936" y="1302694"/>
            <a:ext cx="2645664" cy="2720822"/>
            <a:chOff x="387000" y="1556792"/>
            <a:chExt cx="3968976" cy="4032448"/>
          </a:xfrm>
        </p:grpSpPr>
        <p:grpSp>
          <p:nvGrpSpPr>
            <p:cNvPr id="7" name="Gruppo 15">
              <a:extLst>
                <a:ext uri="{FF2B5EF4-FFF2-40B4-BE49-F238E27FC236}">
                  <a16:creationId xmlns:a16="http://schemas.microsoft.com/office/drawing/2014/main" id="{54114F2B-46EF-2D03-266C-99B53A122C8F}"/>
                </a:ext>
              </a:extLst>
            </p:cNvPr>
            <p:cNvGrpSpPr/>
            <p:nvPr/>
          </p:nvGrpSpPr>
          <p:grpSpPr>
            <a:xfrm>
              <a:off x="387000" y="1556792"/>
              <a:ext cx="3968976" cy="3974264"/>
              <a:chOff x="387000" y="1904403"/>
              <a:chExt cx="3968976" cy="3974264"/>
            </a:xfrm>
          </p:grpSpPr>
          <p:pic>
            <p:nvPicPr>
              <p:cNvPr id="9" name="Immagine 4">
                <a:extLst>
                  <a:ext uri="{FF2B5EF4-FFF2-40B4-BE49-F238E27FC236}">
                    <a16:creationId xmlns:a16="http://schemas.microsoft.com/office/drawing/2014/main" id="{33F77480-A2FC-6808-D3EA-76E17839CAC4}"/>
                  </a:ext>
                </a:extLst>
              </p:cNvPr>
              <p:cNvPicPr>
                <a:picLocks noChangeAspect="1"/>
              </p:cNvPicPr>
              <p:nvPr/>
            </p:nvPicPr>
            <p:blipFill>
              <a:blip r:embed="rId4"/>
              <a:stretch>
                <a:fillRect/>
              </a:stretch>
            </p:blipFill>
            <p:spPr>
              <a:xfrm>
                <a:off x="387000" y="1904403"/>
                <a:ext cx="3714795" cy="3974264"/>
              </a:xfrm>
              <a:prstGeom prst="rect">
                <a:avLst/>
              </a:prstGeom>
            </p:spPr>
          </p:pic>
          <p:sp>
            <p:nvSpPr>
              <p:cNvPr id="10" name="Rettangolo 11">
                <a:extLst>
                  <a:ext uri="{FF2B5EF4-FFF2-40B4-BE49-F238E27FC236}">
                    <a16:creationId xmlns:a16="http://schemas.microsoft.com/office/drawing/2014/main" id="{924B72E7-AD3F-C3C9-4B93-53291DA78C7F}"/>
                  </a:ext>
                </a:extLst>
              </p:cNvPr>
              <p:cNvSpPr/>
              <p:nvPr/>
            </p:nvSpPr>
            <p:spPr>
              <a:xfrm>
                <a:off x="539552" y="2256063"/>
                <a:ext cx="2376264" cy="3808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3">
                <a:extLst>
                  <a:ext uri="{FF2B5EF4-FFF2-40B4-BE49-F238E27FC236}">
                    <a16:creationId xmlns:a16="http://schemas.microsoft.com/office/drawing/2014/main" id="{EA98F6A0-6920-5FE8-31B4-5A0E86A927ED}"/>
                  </a:ext>
                </a:extLst>
              </p:cNvPr>
              <p:cNvSpPr/>
              <p:nvPr/>
            </p:nvSpPr>
            <p:spPr>
              <a:xfrm>
                <a:off x="3779912" y="3336183"/>
                <a:ext cx="576064" cy="3808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ettangolo 14">
                <a:extLst>
                  <a:ext uri="{FF2B5EF4-FFF2-40B4-BE49-F238E27FC236}">
                    <a16:creationId xmlns:a16="http://schemas.microsoft.com/office/drawing/2014/main" id="{42E319E1-3AF3-EA29-3A56-2830C7F2EF4E}"/>
                  </a:ext>
                </a:extLst>
              </p:cNvPr>
              <p:cNvSpPr/>
              <p:nvPr/>
            </p:nvSpPr>
            <p:spPr>
              <a:xfrm>
                <a:off x="3203848" y="4797151"/>
                <a:ext cx="1008112" cy="7078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8" name="Rettangolo 16">
              <a:extLst>
                <a:ext uri="{FF2B5EF4-FFF2-40B4-BE49-F238E27FC236}">
                  <a16:creationId xmlns:a16="http://schemas.microsoft.com/office/drawing/2014/main" id="{416B787F-C686-E362-14FF-7572D85228E7}"/>
                </a:ext>
              </a:extLst>
            </p:cNvPr>
            <p:cNvSpPr/>
            <p:nvPr/>
          </p:nvSpPr>
          <p:spPr>
            <a:xfrm>
              <a:off x="683568" y="5104475"/>
              <a:ext cx="1463528" cy="4847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3" name="CasellaDiTesto 9">
            <a:extLst>
              <a:ext uri="{FF2B5EF4-FFF2-40B4-BE49-F238E27FC236}">
                <a16:creationId xmlns:a16="http://schemas.microsoft.com/office/drawing/2014/main" id="{2697BABE-7FB4-507A-8760-7B33704364C9}"/>
              </a:ext>
            </a:extLst>
          </p:cNvPr>
          <p:cNvSpPr txBox="1"/>
          <p:nvPr/>
        </p:nvSpPr>
        <p:spPr>
          <a:xfrm>
            <a:off x="72008" y="764704"/>
            <a:ext cx="11891392" cy="707886"/>
          </a:xfrm>
          <a:prstGeom prst="rect">
            <a:avLst/>
          </a:prstGeom>
          <a:noFill/>
        </p:spPr>
        <p:txBody>
          <a:bodyPr wrap="square" rtlCol="0">
            <a:spAutoFit/>
          </a:bodyPr>
          <a:lstStyle/>
          <a:p>
            <a:r>
              <a:rPr lang="en-GB" sz="2000" dirty="0"/>
              <a:t>Time resolution in cylindrical gaseous detectors is limited by the variable amount of time the electrons need to drift from the points where they are produced to the region where multiplication takes place.   </a:t>
            </a:r>
            <a:endParaRPr lang="en-GB" dirty="0"/>
          </a:p>
        </p:txBody>
      </p:sp>
      <p:sp>
        <p:nvSpPr>
          <p:cNvPr id="15" name="CasellaDiTesto 3">
            <a:extLst>
              <a:ext uri="{FF2B5EF4-FFF2-40B4-BE49-F238E27FC236}">
                <a16:creationId xmlns:a16="http://schemas.microsoft.com/office/drawing/2014/main" id="{5E7EC677-83AA-D3B1-5742-C344D62D2386}"/>
              </a:ext>
            </a:extLst>
          </p:cNvPr>
          <p:cNvSpPr txBox="1"/>
          <p:nvPr/>
        </p:nvSpPr>
        <p:spPr>
          <a:xfrm>
            <a:off x="3053805" y="1662943"/>
            <a:ext cx="8903499" cy="226215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GB" dirty="0">
                <a:solidFill>
                  <a:srgbClr val="00329E"/>
                </a:solidFill>
              </a:rPr>
              <a:t>Electrons drift and arrive at the wire, one after another, depending on drift distance. </a:t>
            </a:r>
          </a:p>
          <a:p>
            <a:pPr marL="285750" indent="-285750">
              <a:spcAft>
                <a:spcPts val="600"/>
              </a:spcAft>
              <a:buFont typeface="Arial" panose="020B0604020202020204" pitchFamily="34" charset="0"/>
              <a:buChar char="•"/>
            </a:pPr>
            <a:r>
              <a:rPr lang="en-GB" dirty="0">
                <a:solidFill>
                  <a:srgbClr val="00329E"/>
                </a:solidFill>
              </a:rPr>
              <a:t>The signal on the wire comprises a series of signals (and typically the first is used for timing)</a:t>
            </a:r>
          </a:p>
          <a:p>
            <a:pPr marL="285750" indent="-285750">
              <a:spcAft>
                <a:spcPts val="600"/>
              </a:spcAft>
              <a:buFont typeface="Arial" panose="020B0604020202020204" pitchFamily="34" charset="0"/>
              <a:buChar char="•"/>
            </a:pPr>
            <a:r>
              <a:rPr lang="en-GB" dirty="0">
                <a:solidFill>
                  <a:srgbClr val="00329E"/>
                </a:solidFill>
              </a:rPr>
              <a:t>A 1 cm drift length variability, considering a drift velocity </a:t>
            </a:r>
            <a:r>
              <a:rPr lang="en-GB" dirty="0" err="1">
                <a:solidFill>
                  <a:srgbClr val="00329E"/>
                </a:solidFill>
              </a:rPr>
              <a:t>v</a:t>
            </a:r>
            <a:r>
              <a:rPr lang="en-GB" baseline="-25000" dirty="0" err="1">
                <a:solidFill>
                  <a:srgbClr val="00329E"/>
                </a:solidFill>
              </a:rPr>
              <a:t>d</a:t>
            </a:r>
            <a:r>
              <a:rPr lang="en-GB" dirty="0">
                <a:solidFill>
                  <a:srgbClr val="00329E"/>
                </a:solidFill>
              </a:rPr>
              <a:t> ≈ 5 cm/</a:t>
            </a:r>
            <a:r>
              <a:rPr lang="en-GB" dirty="0" err="1">
                <a:solidFill>
                  <a:srgbClr val="00329E"/>
                </a:solidFill>
              </a:rPr>
              <a:t>μs</a:t>
            </a:r>
            <a:r>
              <a:rPr lang="en-GB" dirty="0">
                <a:solidFill>
                  <a:srgbClr val="00329E"/>
                </a:solidFill>
              </a:rPr>
              <a:t>, implies a time uncertainty of around 200 ns.</a:t>
            </a:r>
          </a:p>
          <a:p>
            <a:r>
              <a:rPr lang="it-IT" dirty="0">
                <a:solidFill>
                  <a:srgbClr val="1B416F"/>
                </a:solidFill>
              </a:rPr>
              <a:t> </a:t>
            </a:r>
          </a:p>
          <a:p>
            <a:endParaRPr lang="it-IT" dirty="0">
              <a:solidFill>
                <a:srgbClr val="FF0000"/>
              </a:solidFill>
            </a:endParaRPr>
          </a:p>
        </p:txBody>
      </p:sp>
      <p:cxnSp>
        <p:nvCxnSpPr>
          <p:cNvPr id="18" name="Connettore 2 21">
            <a:extLst>
              <a:ext uri="{FF2B5EF4-FFF2-40B4-BE49-F238E27FC236}">
                <a16:creationId xmlns:a16="http://schemas.microsoft.com/office/drawing/2014/main" id="{4AA29350-3FD5-72E6-D706-B11DA46AC657}"/>
              </a:ext>
            </a:extLst>
          </p:cNvPr>
          <p:cNvCxnSpPr>
            <a:cxnSpLocks/>
          </p:cNvCxnSpPr>
          <p:nvPr/>
        </p:nvCxnSpPr>
        <p:spPr>
          <a:xfrm flipH="1">
            <a:off x="887609" y="3062756"/>
            <a:ext cx="776546" cy="8619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CasellaDiTesto 9">
            <a:extLst>
              <a:ext uri="{FF2B5EF4-FFF2-40B4-BE49-F238E27FC236}">
                <a16:creationId xmlns:a16="http://schemas.microsoft.com/office/drawing/2014/main" id="{D55EF131-F727-D360-5584-E86FF7F5CEB5}"/>
              </a:ext>
            </a:extLst>
          </p:cNvPr>
          <p:cNvSpPr txBox="1"/>
          <p:nvPr/>
        </p:nvSpPr>
        <p:spPr>
          <a:xfrm>
            <a:off x="2726166" y="3630314"/>
            <a:ext cx="9569466" cy="707886"/>
          </a:xfrm>
          <a:prstGeom prst="rect">
            <a:avLst/>
          </a:prstGeom>
          <a:noFill/>
        </p:spPr>
        <p:txBody>
          <a:bodyPr wrap="square" rtlCol="0">
            <a:spAutoFit/>
          </a:bodyPr>
          <a:lstStyle/>
          <a:p>
            <a:r>
              <a:rPr lang="en-GB" sz="2000" dirty="0">
                <a:solidFill>
                  <a:srgbClr val="00329E"/>
                </a:solidFill>
              </a:rPr>
              <a:t>It was clear from the beginning that the way to increase time resolution was using a </a:t>
            </a:r>
            <a:r>
              <a:rPr lang="it-IT" sz="2000" b="1" dirty="0" err="1">
                <a:solidFill>
                  <a:srgbClr val="FF0000"/>
                </a:solidFill>
              </a:rPr>
              <a:t>uniform</a:t>
            </a:r>
            <a:r>
              <a:rPr lang="it-IT" sz="2000" b="1" dirty="0">
                <a:solidFill>
                  <a:srgbClr val="FF0000"/>
                </a:solidFill>
              </a:rPr>
              <a:t> </a:t>
            </a:r>
            <a:r>
              <a:rPr lang="it-IT" sz="2000" b="1" dirty="0" err="1">
                <a:solidFill>
                  <a:srgbClr val="FF0000"/>
                </a:solidFill>
              </a:rPr>
              <a:t>electric</a:t>
            </a:r>
            <a:r>
              <a:rPr lang="it-IT" sz="2000" b="1" dirty="0">
                <a:solidFill>
                  <a:srgbClr val="FF0000"/>
                </a:solidFill>
              </a:rPr>
              <a:t> field.</a:t>
            </a:r>
          </a:p>
        </p:txBody>
      </p:sp>
      <p:grpSp>
        <p:nvGrpSpPr>
          <p:cNvPr id="23" name="Gruppo 10">
            <a:extLst>
              <a:ext uri="{FF2B5EF4-FFF2-40B4-BE49-F238E27FC236}">
                <a16:creationId xmlns:a16="http://schemas.microsoft.com/office/drawing/2014/main" id="{2D50E31C-B99C-1F3F-72B5-E34CA2D8FCB1}"/>
              </a:ext>
            </a:extLst>
          </p:cNvPr>
          <p:cNvGrpSpPr/>
          <p:nvPr/>
        </p:nvGrpSpPr>
        <p:grpSpPr>
          <a:xfrm>
            <a:off x="8698992" y="4043413"/>
            <a:ext cx="3130169" cy="2262158"/>
            <a:chOff x="2215715" y="3231018"/>
            <a:chExt cx="4748065" cy="3294326"/>
          </a:xfrm>
        </p:grpSpPr>
        <p:pic>
          <p:nvPicPr>
            <p:cNvPr id="24" name="Immagine 12">
              <a:extLst>
                <a:ext uri="{FF2B5EF4-FFF2-40B4-BE49-F238E27FC236}">
                  <a16:creationId xmlns:a16="http://schemas.microsoft.com/office/drawing/2014/main" id="{665A6D13-65A3-6ED9-87B3-A4FF2A1E0CA9}"/>
                </a:ext>
              </a:extLst>
            </p:cNvPr>
            <p:cNvPicPr>
              <a:picLocks noChangeAspect="1"/>
            </p:cNvPicPr>
            <p:nvPr/>
          </p:nvPicPr>
          <p:blipFill>
            <a:blip r:embed="rId5"/>
            <a:stretch>
              <a:fillRect/>
            </a:stretch>
          </p:blipFill>
          <p:spPr>
            <a:xfrm>
              <a:off x="2215715" y="3262855"/>
              <a:ext cx="4748065" cy="3262489"/>
            </a:xfrm>
            <a:prstGeom prst="rect">
              <a:avLst/>
            </a:prstGeom>
          </p:spPr>
        </p:pic>
        <p:sp>
          <p:nvSpPr>
            <p:cNvPr id="25" name="CasellaDiTesto 4">
              <a:extLst>
                <a:ext uri="{FF2B5EF4-FFF2-40B4-BE49-F238E27FC236}">
                  <a16:creationId xmlns:a16="http://schemas.microsoft.com/office/drawing/2014/main" id="{9B673F2D-1411-C3FF-6C91-24BC194F4D48}"/>
                </a:ext>
              </a:extLst>
            </p:cNvPr>
            <p:cNvSpPr txBox="1"/>
            <p:nvPr/>
          </p:nvSpPr>
          <p:spPr>
            <a:xfrm>
              <a:off x="2851956" y="3231018"/>
              <a:ext cx="2252933" cy="310931"/>
            </a:xfrm>
            <a:prstGeom prst="rect">
              <a:avLst/>
            </a:prstGeom>
            <a:solidFill>
              <a:schemeClr val="bg1"/>
            </a:solidFill>
          </p:spPr>
          <p:txBody>
            <a:bodyPr wrap="square" rtlCol="0">
              <a:spAutoFit/>
            </a:bodyPr>
            <a:lstStyle/>
            <a:p>
              <a:r>
                <a:rPr lang="it-IT" sz="1200" dirty="0"/>
                <a:t>HV </a:t>
              </a:r>
              <a:r>
                <a:rPr lang="it-IT" sz="1200" dirty="0" err="1"/>
                <a:t>electrodes</a:t>
              </a:r>
              <a:endParaRPr lang="it-IT" sz="1200" dirty="0"/>
            </a:p>
          </p:txBody>
        </p:sp>
      </p:grpSp>
      <p:sp>
        <p:nvSpPr>
          <p:cNvPr id="26" name="CasellaDiTesto 11">
            <a:extLst>
              <a:ext uri="{FF2B5EF4-FFF2-40B4-BE49-F238E27FC236}">
                <a16:creationId xmlns:a16="http://schemas.microsoft.com/office/drawing/2014/main" id="{5F007D56-ABBF-DFB6-6827-C9E9C71CCC30}"/>
              </a:ext>
            </a:extLst>
          </p:cNvPr>
          <p:cNvSpPr txBox="1"/>
          <p:nvPr/>
        </p:nvSpPr>
        <p:spPr>
          <a:xfrm>
            <a:off x="259080" y="4852371"/>
            <a:ext cx="8672178" cy="1323439"/>
          </a:xfrm>
          <a:prstGeom prst="rect">
            <a:avLst/>
          </a:prstGeom>
          <a:noFill/>
        </p:spPr>
        <p:txBody>
          <a:bodyPr wrap="square">
            <a:spAutoFit/>
          </a:bodyPr>
          <a:lstStyle/>
          <a:p>
            <a:pPr marL="342900" indent="-342900">
              <a:buFont typeface="Wingdings" panose="05000000000000000000" pitchFamily="2" charset="2"/>
              <a:buChar char="ü"/>
            </a:pPr>
            <a:r>
              <a:rPr lang="en-GB" sz="2000" dirty="0">
                <a:solidFill>
                  <a:srgbClr val="00329E"/>
                </a:solidFill>
              </a:rPr>
              <a:t>If the electric field is intense enough everywhere, avalanches can grow everywhere</a:t>
            </a:r>
          </a:p>
          <a:p>
            <a:pPr marL="342900" indent="-342900">
              <a:buFont typeface="Wingdings" panose="05000000000000000000" pitchFamily="2" charset="2"/>
              <a:buChar char="ü"/>
            </a:pPr>
            <a:r>
              <a:rPr lang="en-GB" sz="2000" dirty="0">
                <a:solidFill>
                  <a:srgbClr val="00329E"/>
                </a:solidFill>
              </a:rPr>
              <a:t>All clusters drift toward the </a:t>
            </a:r>
            <a:r>
              <a:rPr lang="en-GB" sz="2000" b="1" dirty="0">
                <a:solidFill>
                  <a:srgbClr val="FF0000"/>
                </a:solidFill>
              </a:rPr>
              <a:t>anode with the same velocity and simultaneously originate avalanches.</a:t>
            </a:r>
          </a:p>
        </p:txBody>
      </p:sp>
    </p:spTree>
    <p:extLst>
      <p:ext uri="{BB962C8B-B14F-4D97-AF65-F5344CB8AC3E}">
        <p14:creationId xmlns:p14="http://schemas.microsoft.com/office/powerpoint/2010/main" val="3957797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CF05C-537B-602F-E4BE-0B8DDA9F4D5E}"/>
              </a:ext>
            </a:extLst>
          </p:cNvPr>
          <p:cNvSpPr>
            <a:spLocks noGrp="1"/>
          </p:cNvSpPr>
          <p:nvPr>
            <p:ph type="title"/>
          </p:nvPr>
        </p:nvSpPr>
        <p:spPr>
          <a:xfrm>
            <a:off x="395427" y="203149"/>
            <a:ext cx="5700573" cy="1107996"/>
          </a:xfrm>
        </p:spPr>
        <p:txBody>
          <a:bodyPr/>
          <a:lstStyle/>
          <a:p>
            <a:r>
              <a:rPr lang="en-US" dirty="0"/>
              <a:t>How thick should be?</a:t>
            </a:r>
          </a:p>
        </p:txBody>
      </p:sp>
      <p:sp>
        <p:nvSpPr>
          <p:cNvPr id="4" name="Footer Placeholder 3">
            <a:extLst>
              <a:ext uri="{FF2B5EF4-FFF2-40B4-BE49-F238E27FC236}">
                <a16:creationId xmlns:a16="http://schemas.microsoft.com/office/drawing/2014/main" id="{CB5402C6-6F8A-8C94-76BE-4DA2A13B1243}"/>
              </a:ext>
            </a:extLst>
          </p:cNvPr>
          <p:cNvSpPr>
            <a:spLocks noGrp="1"/>
          </p:cNvSpPr>
          <p:nvPr>
            <p:ph type="ftr" sz="quarter" idx="5"/>
          </p:nvPr>
        </p:nvSpPr>
        <p:spPr/>
        <p:txBody>
          <a:bodyPr/>
          <a:lstStyle/>
          <a:p>
            <a:pPr algn="ctr">
              <a:lnSpc>
                <a:spcPts val="1425"/>
              </a:lnSpc>
            </a:pPr>
            <a:r>
              <a:rPr lang="en-US"/>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29214793-BDD3-94AE-D2D0-374CF6781678}"/>
              </a:ext>
            </a:extLst>
          </p:cNvPr>
          <p:cNvSpPr>
            <a:spLocks noGrp="1"/>
          </p:cNvSpPr>
          <p:nvPr>
            <p:ph type="sldNum" sz="quarter" idx="7"/>
          </p:nvPr>
        </p:nvSpPr>
        <p:spPr/>
        <p:txBody>
          <a:bodyPr/>
          <a:lstStyle/>
          <a:p>
            <a:pPr marL="38100">
              <a:lnSpc>
                <a:spcPct val="100000"/>
              </a:lnSpc>
            </a:pPr>
            <a:fld id="{81D60167-4931-47E6-BA6A-407CBD079E47}" type="slidenum">
              <a:rPr lang="en-US" spc="-5" smtClean="0"/>
              <a:t>6</a:t>
            </a:fld>
            <a:endParaRPr lang="en-US" spc="-5" dirty="0"/>
          </a:p>
        </p:txBody>
      </p:sp>
      <p:sp>
        <p:nvSpPr>
          <p:cNvPr id="6" name="CasellaDiTesto 4">
            <a:extLst>
              <a:ext uri="{FF2B5EF4-FFF2-40B4-BE49-F238E27FC236}">
                <a16:creationId xmlns:a16="http://schemas.microsoft.com/office/drawing/2014/main" id="{6B00C5A5-D859-8FC3-E758-CB8B0925B5B5}"/>
              </a:ext>
            </a:extLst>
          </p:cNvPr>
          <p:cNvSpPr txBox="1"/>
          <p:nvPr/>
        </p:nvSpPr>
        <p:spPr>
          <a:xfrm>
            <a:off x="304800" y="957202"/>
            <a:ext cx="11734800" cy="1015663"/>
          </a:xfrm>
          <a:prstGeom prst="rect">
            <a:avLst/>
          </a:prstGeom>
          <a:noFill/>
        </p:spPr>
        <p:txBody>
          <a:bodyPr wrap="square" rtlCol="0">
            <a:spAutoFit/>
          </a:bodyPr>
          <a:lstStyle/>
          <a:p>
            <a:r>
              <a:rPr lang="en-GB" sz="2000" dirty="0">
                <a:solidFill>
                  <a:srgbClr val="00329E"/>
                </a:solidFill>
              </a:rPr>
              <a:t>In a Parallel Plate gaseous detector, the whole detector volume is at </a:t>
            </a:r>
            <a:r>
              <a:rPr lang="en-GB" sz="2000" dirty="0">
                <a:solidFill>
                  <a:srgbClr val="FF0000"/>
                </a:solidFill>
              </a:rPr>
              <a:t>the SAME time drift region and multiplication region, </a:t>
            </a:r>
            <a:r>
              <a:rPr lang="en-GB" sz="2000" dirty="0">
                <a:solidFill>
                  <a:srgbClr val="00329E"/>
                </a:solidFill>
              </a:rPr>
              <a:t>to reach electrical field similar required for the amplification, like wire detectors (~ 5-6x10^6 V/m in case of gas gap of 1 cm 50-60 kV are needed, challenging and costly power supply. </a:t>
            </a:r>
          </a:p>
        </p:txBody>
      </p:sp>
      <p:pic>
        <p:nvPicPr>
          <p:cNvPr id="7" name="Picture 4107">
            <a:extLst>
              <a:ext uri="{FF2B5EF4-FFF2-40B4-BE49-F238E27FC236}">
                <a16:creationId xmlns:a16="http://schemas.microsoft.com/office/drawing/2014/main" id="{C8F05867-8A02-D091-8197-9E571B75A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83486"/>
            <a:ext cx="3573637" cy="2054683"/>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4">
            <a:extLst>
              <a:ext uri="{FF2B5EF4-FFF2-40B4-BE49-F238E27FC236}">
                <a16:creationId xmlns:a16="http://schemas.microsoft.com/office/drawing/2014/main" id="{8104DFF6-2564-31A1-4335-B91029DBAFD2}"/>
              </a:ext>
            </a:extLst>
          </p:cNvPr>
          <p:cNvSpPr txBox="1"/>
          <p:nvPr/>
        </p:nvSpPr>
        <p:spPr>
          <a:xfrm>
            <a:off x="4648200" y="2640127"/>
            <a:ext cx="6341368" cy="1015663"/>
          </a:xfrm>
          <a:prstGeom prst="rect">
            <a:avLst/>
          </a:prstGeom>
          <a:noFill/>
        </p:spPr>
        <p:txBody>
          <a:bodyPr wrap="square" rtlCol="0">
            <a:spAutoFit/>
          </a:bodyPr>
          <a:lstStyle/>
          <a:p>
            <a:r>
              <a:rPr lang="en-GB" sz="2000" dirty="0">
                <a:solidFill>
                  <a:srgbClr val="00329E"/>
                </a:solidFill>
              </a:rPr>
              <a:t>suitable solution is to reduce the gap thickness</a:t>
            </a:r>
          </a:p>
          <a:p>
            <a:pPr marL="285750" indent="-285750">
              <a:buFontTx/>
              <a:buChar char="-"/>
            </a:pPr>
            <a:r>
              <a:rPr lang="en-GB" sz="2000" dirty="0">
                <a:solidFill>
                  <a:srgbClr val="00329E"/>
                </a:solidFill>
              </a:rPr>
              <a:t>Typically, down to 1-2 mm</a:t>
            </a:r>
          </a:p>
          <a:p>
            <a:pPr marL="285750" indent="-285750">
              <a:buFontTx/>
              <a:buChar char="-"/>
            </a:pPr>
            <a:r>
              <a:rPr lang="en-GB" sz="2000" dirty="0">
                <a:solidFill>
                  <a:srgbClr val="00329E"/>
                </a:solidFill>
              </a:rPr>
              <a:t>1 mm gas gap </a:t>
            </a:r>
            <a:r>
              <a:rPr lang="en-GB" sz="2000" dirty="0">
                <a:solidFill>
                  <a:srgbClr val="00329E"/>
                </a:solidFill>
                <a:sym typeface="Wingdings" panose="05000000000000000000" pitchFamily="2" charset="2"/>
              </a:rPr>
              <a:t> ≈ 5 kV of applied voltage</a:t>
            </a:r>
            <a:endParaRPr lang="en-GB" sz="2000" dirty="0">
              <a:solidFill>
                <a:srgbClr val="00329E"/>
              </a:solidFill>
            </a:endParaRPr>
          </a:p>
        </p:txBody>
      </p:sp>
      <p:sp>
        <p:nvSpPr>
          <p:cNvPr id="10" name="CasellaDiTesto 10">
            <a:extLst>
              <a:ext uri="{FF2B5EF4-FFF2-40B4-BE49-F238E27FC236}">
                <a16:creationId xmlns:a16="http://schemas.microsoft.com/office/drawing/2014/main" id="{972F9DD8-69B4-717C-AD79-02A04325BF04}"/>
              </a:ext>
            </a:extLst>
          </p:cNvPr>
          <p:cNvSpPr txBox="1"/>
          <p:nvPr/>
        </p:nvSpPr>
        <p:spPr>
          <a:xfrm>
            <a:off x="419810" y="4081207"/>
            <a:ext cx="11467389" cy="707886"/>
          </a:xfrm>
          <a:prstGeom prst="rect">
            <a:avLst/>
          </a:prstGeom>
          <a:noFill/>
        </p:spPr>
        <p:txBody>
          <a:bodyPr wrap="square" rtlCol="0">
            <a:spAutoFit/>
          </a:bodyPr>
          <a:lstStyle/>
          <a:p>
            <a:r>
              <a:rPr lang="en-GB" sz="2000" dirty="0">
                <a:solidFill>
                  <a:srgbClr val="00329E"/>
                </a:solidFill>
              </a:rPr>
              <a:t>Primary ionization follows Poisson statistics, therefore the probability of NOT having any primary ion-electron pair in a thickness g (intrinsic inefficiency) is:</a:t>
            </a:r>
          </a:p>
        </p:txBody>
      </p:sp>
      <mc:AlternateContent xmlns:mc="http://schemas.openxmlformats.org/markup-compatibility/2006" xmlns:a14="http://schemas.microsoft.com/office/drawing/2010/main">
        <mc:Choice Requires="a14">
          <p:sp>
            <p:nvSpPr>
              <p:cNvPr id="11" name="CasellaDiTesto 11">
                <a:extLst>
                  <a:ext uri="{FF2B5EF4-FFF2-40B4-BE49-F238E27FC236}">
                    <a16:creationId xmlns:a16="http://schemas.microsoft.com/office/drawing/2014/main" id="{90F13AE7-C038-9247-5111-59434A98A252}"/>
                  </a:ext>
                </a:extLst>
              </p:cNvPr>
              <p:cNvSpPr txBox="1"/>
              <p:nvPr/>
            </p:nvSpPr>
            <p:spPr>
              <a:xfrm>
                <a:off x="571417" y="4933109"/>
                <a:ext cx="840096" cy="451086"/>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it-IT" sz="2800" i="1" smtClean="0">
                              <a:latin typeface="Cambria Math" panose="02040503050406030204" pitchFamily="18" charset="0"/>
                            </a:rPr>
                          </m:ctrlPr>
                        </m:sSupPr>
                        <m:e>
                          <m:r>
                            <a:rPr lang="it-IT" sz="2800" b="0" i="1" smtClean="0">
                              <a:latin typeface="Cambria Math" panose="02040503050406030204" pitchFamily="18" charset="0"/>
                            </a:rPr>
                            <m:t>1−</m:t>
                          </m:r>
                          <m:r>
                            <m:rPr>
                              <m:sty m:val="p"/>
                            </m:rPr>
                            <a:rPr lang="el-GR" sz="2800" b="0" i="1" smtClean="0">
                              <a:latin typeface="Cambria Math" panose="02040503050406030204" pitchFamily="18" charset="0"/>
                            </a:rPr>
                            <m:t>ε</m:t>
                          </m:r>
                          <m:r>
                            <a:rPr lang="it-IT" sz="2800" b="0" i="1" smtClean="0">
                              <a:latin typeface="Cambria Math" panose="02040503050406030204" pitchFamily="18" charset="0"/>
                            </a:rPr>
                            <m:t>=</m:t>
                          </m:r>
                          <m:r>
                            <a:rPr lang="it-IT" sz="2800" b="0" i="1" smtClean="0">
                              <a:latin typeface="Cambria Math" panose="02040503050406030204" pitchFamily="18" charset="0"/>
                            </a:rPr>
                            <m:t>𝑒</m:t>
                          </m:r>
                        </m:e>
                        <m:sup>
                          <m:r>
                            <a:rPr lang="it-IT" sz="2800" b="0" i="1" smtClean="0">
                              <a:latin typeface="Cambria Math" panose="02040503050406030204" pitchFamily="18" charset="0"/>
                            </a:rPr>
                            <m:t>−</m:t>
                          </m:r>
                          <m:r>
                            <m:rPr>
                              <m:sty m:val="p"/>
                            </m:rPr>
                            <a:rPr lang="el-GR" sz="2800" b="0" i="1" smtClean="0">
                              <a:latin typeface="Cambria Math" panose="02040503050406030204" pitchFamily="18" charset="0"/>
                            </a:rPr>
                            <m:t>λ</m:t>
                          </m:r>
                          <m:r>
                            <a:rPr lang="it-IT" sz="2800" b="0" i="1" smtClean="0">
                              <a:latin typeface="Cambria Math" panose="02040503050406030204" pitchFamily="18" charset="0"/>
                            </a:rPr>
                            <m:t>𝑔</m:t>
                          </m:r>
                        </m:sup>
                      </m:sSup>
                    </m:oMath>
                  </m:oMathPara>
                </a14:m>
                <a:endParaRPr lang="it-IT" sz="2800" dirty="0"/>
              </a:p>
            </p:txBody>
          </p:sp>
        </mc:Choice>
        <mc:Fallback xmlns="">
          <p:sp>
            <p:nvSpPr>
              <p:cNvPr id="11" name="CasellaDiTesto 11">
                <a:extLst>
                  <a:ext uri="{FF2B5EF4-FFF2-40B4-BE49-F238E27FC236}">
                    <a16:creationId xmlns:a16="http://schemas.microsoft.com/office/drawing/2014/main" id="{90F13AE7-C038-9247-5111-59434A98A252}"/>
                  </a:ext>
                </a:extLst>
              </p:cNvPr>
              <p:cNvSpPr txBox="1">
                <a:spLocks noRot="1" noChangeAspect="1" noMove="1" noResize="1" noEditPoints="1" noAdjustHandles="1" noChangeArrowheads="1" noChangeShapeType="1" noTextEdit="1"/>
              </p:cNvSpPr>
              <p:nvPr/>
            </p:nvSpPr>
            <p:spPr>
              <a:xfrm>
                <a:off x="571417" y="4933109"/>
                <a:ext cx="840096" cy="451086"/>
              </a:xfrm>
              <a:prstGeom prst="rect">
                <a:avLst/>
              </a:prstGeom>
              <a:blipFill>
                <a:blip r:embed="rId3"/>
                <a:stretch>
                  <a:fillRect l="-14925" r="-140299" b="-8333"/>
                </a:stretch>
              </a:blipFill>
            </p:spPr>
            <p:txBody>
              <a:bodyPr/>
              <a:lstStyle/>
              <a:p>
                <a:r>
                  <a:rPr lang="en-US">
                    <a:noFill/>
                  </a:rPr>
                  <a:t> </a:t>
                </a:r>
              </a:p>
            </p:txBody>
          </p:sp>
        </mc:Fallback>
      </mc:AlternateContent>
      <p:sp>
        <p:nvSpPr>
          <p:cNvPr id="12" name="CasellaDiTesto 12">
            <a:extLst>
              <a:ext uri="{FF2B5EF4-FFF2-40B4-BE49-F238E27FC236}">
                <a16:creationId xmlns:a16="http://schemas.microsoft.com/office/drawing/2014/main" id="{36EEC4B0-3C5D-178F-AE84-E21E10E88217}"/>
              </a:ext>
            </a:extLst>
          </p:cNvPr>
          <p:cNvSpPr txBox="1"/>
          <p:nvPr/>
        </p:nvSpPr>
        <p:spPr>
          <a:xfrm>
            <a:off x="2724067" y="4862842"/>
            <a:ext cx="5760640" cy="646331"/>
          </a:xfrm>
          <a:prstGeom prst="rect">
            <a:avLst/>
          </a:prstGeom>
          <a:noFill/>
        </p:spPr>
        <p:txBody>
          <a:bodyPr wrap="square" rtlCol="0">
            <a:spAutoFit/>
          </a:bodyPr>
          <a:lstStyle/>
          <a:p>
            <a:r>
              <a:rPr lang="en-GB" dirty="0">
                <a:solidFill>
                  <a:srgbClr val="00329E"/>
                </a:solidFill>
              </a:rPr>
              <a:t>Where </a:t>
            </a:r>
            <a:r>
              <a:rPr lang="en-GB" dirty="0" err="1">
                <a:solidFill>
                  <a:srgbClr val="00329E"/>
                </a:solidFill>
              </a:rPr>
              <a:t>λ</a:t>
            </a:r>
            <a:r>
              <a:rPr lang="en-GB" dirty="0">
                <a:solidFill>
                  <a:srgbClr val="00329E"/>
                </a:solidFill>
              </a:rPr>
              <a:t> is the number of primaries per unit </a:t>
            </a:r>
            <a:r>
              <a:rPr lang="en-GB" dirty="0" err="1">
                <a:solidFill>
                  <a:srgbClr val="00329E"/>
                </a:solidFill>
              </a:rPr>
              <a:t>lenght</a:t>
            </a:r>
            <a:r>
              <a:rPr lang="en-GB" dirty="0">
                <a:solidFill>
                  <a:srgbClr val="00329E"/>
                </a:solidFill>
              </a:rPr>
              <a:t> (around 5-6/mm for the gas typically used in these devices).</a:t>
            </a:r>
          </a:p>
        </p:txBody>
      </p:sp>
      <mc:AlternateContent xmlns:mc="http://schemas.openxmlformats.org/markup-compatibility/2006" xmlns:a14="http://schemas.microsoft.com/office/drawing/2010/main">
        <mc:Choice Requires="a14">
          <p:sp>
            <p:nvSpPr>
              <p:cNvPr id="13" name="CasellaDiTesto 13">
                <a:extLst>
                  <a:ext uri="{FF2B5EF4-FFF2-40B4-BE49-F238E27FC236}">
                    <a16:creationId xmlns:a16="http://schemas.microsoft.com/office/drawing/2014/main" id="{8A62389A-D39D-305F-44B2-6E3990F8A876}"/>
                  </a:ext>
                </a:extLst>
              </p:cNvPr>
              <p:cNvSpPr txBox="1"/>
              <p:nvPr/>
            </p:nvSpPr>
            <p:spPr>
              <a:xfrm>
                <a:off x="747348" y="5665429"/>
                <a:ext cx="2983061" cy="400110"/>
              </a:xfrm>
              <a:prstGeom prst="rect">
                <a:avLst/>
              </a:prstGeom>
              <a:noFill/>
            </p:spPr>
            <p:txBody>
              <a:bodyPr wrap="none" rtlCol="0">
                <a:spAutoFit/>
              </a:bodyPr>
              <a:lstStyle/>
              <a:p>
                <a:r>
                  <a:rPr lang="it-IT" sz="2000" b="1" dirty="0">
                    <a:solidFill>
                      <a:srgbClr val="FF0000"/>
                    </a:solidFill>
                  </a:rPr>
                  <a:t>For 1 mm, </a:t>
                </a:r>
                <a14:m>
                  <m:oMath xmlns:m="http://schemas.openxmlformats.org/officeDocument/2006/math">
                    <m:r>
                      <a:rPr lang="it-IT" sz="2000" b="1" i="1" smtClean="0">
                        <a:solidFill>
                          <a:srgbClr val="FF0000"/>
                        </a:solidFill>
                        <a:latin typeface="Cambria Math" panose="02040503050406030204" pitchFamily="18" charset="0"/>
                      </a:rPr>
                      <m:t>𝟏</m:t>
                    </m:r>
                    <m:r>
                      <a:rPr lang="it-IT" sz="2000" b="1" i="1" smtClean="0">
                        <a:solidFill>
                          <a:srgbClr val="FF0000"/>
                        </a:solidFill>
                        <a:latin typeface="Cambria Math" panose="02040503050406030204" pitchFamily="18" charset="0"/>
                      </a:rPr>
                      <m:t>−</m:t>
                    </m:r>
                    <m:r>
                      <a:rPr lang="el-GR" sz="2000" b="1" i="1" smtClean="0">
                        <a:solidFill>
                          <a:srgbClr val="FF0000"/>
                        </a:solidFill>
                        <a:latin typeface="Cambria Math" panose="02040503050406030204" pitchFamily="18" charset="0"/>
                      </a:rPr>
                      <m:t>𝜺</m:t>
                    </m:r>
                    <m:r>
                      <a:rPr lang="it-IT" sz="2000" b="1" i="1" smtClean="0">
                        <a:solidFill>
                          <a:srgbClr val="FF0000"/>
                        </a:solidFill>
                        <a:latin typeface="Cambria Math" panose="02040503050406030204" pitchFamily="18" charset="0"/>
                      </a:rPr>
                      <m:t>=</m:t>
                    </m:r>
                    <m:r>
                      <a:rPr lang="it-IT" sz="2000" b="1" i="1" smtClean="0">
                        <a:solidFill>
                          <a:srgbClr val="FF0000"/>
                        </a:solidFill>
                        <a:latin typeface="Cambria Math" panose="02040503050406030204" pitchFamily="18" charset="0"/>
                      </a:rPr>
                      <m:t>𝟎</m:t>
                    </m:r>
                    <m:r>
                      <a:rPr lang="it-IT" sz="2000" b="1" i="1" smtClean="0">
                        <a:solidFill>
                          <a:srgbClr val="FF0000"/>
                        </a:solidFill>
                        <a:latin typeface="Cambria Math" panose="02040503050406030204" pitchFamily="18" charset="0"/>
                      </a:rPr>
                      <m:t>.</m:t>
                    </m:r>
                    <m:r>
                      <a:rPr lang="it-IT" sz="2000" b="1" i="1" smtClean="0">
                        <a:solidFill>
                          <a:srgbClr val="FF0000"/>
                        </a:solidFill>
                        <a:latin typeface="Cambria Math" panose="02040503050406030204" pitchFamily="18" charset="0"/>
                      </a:rPr>
                      <m:t>𝟔</m:t>
                    </m:r>
                    <m:r>
                      <a:rPr lang="it-IT" sz="2000" b="1" i="1" smtClean="0">
                        <a:solidFill>
                          <a:srgbClr val="FF0000"/>
                        </a:solidFill>
                        <a:latin typeface="Cambria Math" panose="02040503050406030204" pitchFamily="18" charset="0"/>
                      </a:rPr>
                      <m:t> % </m:t>
                    </m:r>
                  </m:oMath>
                </a14:m>
                <a:endParaRPr lang="it-IT" sz="2000" b="1" dirty="0">
                  <a:solidFill>
                    <a:srgbClr val="FF0000"/>
                  </a:solidFill>
                </a:endParaRPr>
              </a:p>
            </p:txBody>
          </p:sp>
        </mc:Choice>
        <mc:Fallback xmlns="">
          <p:sp>
            <p:nvSpPr>
              <p:cNvPr id="13" name="CasellaDiTesto 13">
                <a:extLst>
                  <a:ext uri="{FF2B5EF4-FFF2-40B4-BE49-F238E27FC236}">
                    <a16:creationId xmlns:a16="http://schemas.microsoft.com/office/drawing/2014/main" id="{8A62389A-D39D-305F-44B2-6E3990F8A876}"/>
                  </a:ext>
                </a:extLst>
              </p:cNvPr>
              <p:cNvSpPr txBox="1">
                <a:spLocks noRot="1" noChangeAspect="1" noMove="1" noResize="1" noEditPoints="1" noAdjustHandles="1" noChangeArrowheads="1" noChangeShapeType="1" noTextEdit="1"/>
              </p:cNvSpPr>
              <p:nvPr/>
            </p:nvSpPr>
            <p:spPr>
              <a:xfrm>
                <a:off x="747348" y="5665429"/>
                <a:ext cx="2983061" cy="400110"/>
              </a:xfrm>
              <a:prstGeom prst="rect">
                <a:avLst/>
              </a:prstGeom>
              <a:blipFill>
                <a:blip r:embed="rId4"/>
                <a:stretch>
                  <a:fillRect l="-2553" t="-6061" r="-426" b="-242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CasellaDiTesto 14">
                <a:extLst>
                  <a:ext uri="{FF2B5EF4-FFF2-40B4-BE49-F238E27FC236}">
                    <a16:creationId xmlns:a16="http://schemas.microsoft.com/office/drawing/2014/main" id="{FD00A193-A74C-A5D3-9E98-56B4131639DC}"/>
                  </a:ext>
                </a:extLst>
              </p:cNvPr>
              <p:cNvSpPr txBox="1"/>
              <p:nvPr/>
            </p:nvSpPr>
            <p:spPr>
              <a:xfrm>
                <a:off x="4916291" y="5679257"/>
                <a:ext cx="2875787" cy="400110"/>
              </a:xfrm>
              <a:prstGeom prst="rect">
                <a:avLst/>
              </a:prstGeom>
              <a:noFill/>
            </p:spPr>
            <p:txBody>
              <a:bodyPr wrap="none" rtlCol="0">
                <a:spAutoFit/>
              </a:bodyPr>
              <a:lstStyle/>
              <a:p>
                <a:r>
                  <a:rPr lang="it-IT" sz="2000" dirty="0">
                    <a:solidFill>
                      <a:srgbClr val="00329E"/>
                    </a:solidFill>
                  </a:rPr>
                  <a:t>For 0.5 mm, </a:t>
                </a:r>
                <a14:m>
                  <m:oMath xmlns:m="http://schemas.openxmlformats.org/officeDocument/2006/math">
                    <m:r>
                      <a:rPr lang="it-IT" sz="2000" b="0" i="1" smtClean="0">
                        <a:solidFill>
                          <a:srgbClr val="00329E"/>
                        </a:solidFill>
                        <a:latin typeface="Cambria Math" panose="02040503050406030204" pitchFamily="18" charset="0"/>
                      </a:rPr>
                      <m:t>1−</m:t>
                    </m:r>
                    <m:r>
                      <m:rPr>
                        <m:sty m:val="p"/>
                      </m:rPr>
                      <a:rPr lang="el-GR" sz="2000" b="0" i="1" smtClean="0">
                        <a:solidFill>
                          <a:srgbClr val="00329E"/>
                        </a:solidFill>
                        <a:latin typeface="Cambria Math" panose="02040503050406030204" pitchFamily="18" charset="0"/>
                      </a:rPr>
                      <m:t>ε</m:t>
                    </m:r>
                    <m:r>
                      <a:rPr lang="it-IT" sz="2000" b="0" i="1" smtClean="0">
                        <a:solidFill>
                          <a:srgbClr val="00329E"/>
                        </a:solidFill>
                        <a:latin typeface="Cambria Math" panose="02040503050406030204" pitchFamily="18" charset="0"/>
                      </a:rPr>
                      <m:t>=8 % </m:t>
                    </m:r>
                  </m:oMath>
                </a14:m>
                <a:endParaRPr lang="it-IT" sz="2000" dirty="0">
                  <a:solidFill>
                    <a:srgbClr val="00329E"/>
                  </a:solidFill>
                </a:endParaRPr>
              </a:p>
            </p:txBody>
          </p:sp>
        </mc:Choice>
        <mc:Fallback xmlns="">
          <p:sp>
            <p:nvSpPr>
              <p:cNvPr id="14" name="CasellaDiTesto 14">
                <a:extLst>
                  <a:ext uri="{FF2B5EF4-FFF2-40B4-BE49-F238E27FC236}">
                    <a16:creationId xmlns:a16="http://schemas.microsoft.com/office/drawing/2014/main" id="{FD00A193-A74C-A5D3-9E98-56B4131639DC}"/>
                  </a:ext>
                </a:extLst>
              </p:cNvPr>
              <p:cNvSpPr txBox="1">
                <a:spLocks noRot="1" noChangeAspect="1" noMove="1" noResize="1" noEditPoints="1" noAdjustHandles="1" noChangeArrowheads="1" noChangeShapeType="1" noTextEdit="1"/>
              </p:cNvSpPr>
              <p:nvPr/>
            </p:nvSpPr>
            <p:spPr>
              <a:xfrm>
                <a:off x="4916291" y="5679257"/>
                <a:ext cx="2875787" cy="400110"/>
              </a:xfrm>
              <a:prstGeom prst="rect">
                <a:avLst/>
              </a:prstGeom>
              <a:blipFill>
                <a:blip r:embed="rId5"/>
                <a:stretch>
                  <a:fillRect l="-1754" t="-9375" r="-439" b="-28125"/>
                </a:stretch>
              </a:blipFill>
            </p:spPr>
            <p:txBody>
              <a:bodyPr/>
              <a:lstStyle/>
              <a:p>
                <a:r>
                  <a:rPr lang="en-US">
                    <a:noFill/>
                  </a:rPr>
                  <a:t> </a:t>
                </a:r>
              </a:p>
            </p:txBody>
          </p:sp>
        </mc:Fallback>
      </mc:AlternateContent>
      <p:sp>
        <p:nvSpPr>
          <p:cNvPr id="15" name="CasellaDiTesto 15">
            <a:extLst>
              <a:ext uri="{FF2B5EF4-FFF2-40B4-BE49-F238E27FC236}">
                <a16:creationId xmlns:a16="http://schemas.microsoft.com/office/drawing/2014/main" id="{587DF2E4-524C-1673-D1CB-33952356A996}"/>
              </a:ext>
            </a:extLst>
          </p:cNvPr>
          <p:cNvSpPr txBox="1"/>
          <p:nvPr/>
        </p:nvSpPr>
        <p:spPr>
          <a:xfrm>
            <a:off x="7792078" y="5686066"/>
            <a:ext cx="591829" cy="400110"/>
          </a:xfrm>
          <a:prstGeom prst="rect">
            <a:avLst/>
          </a:prstGeom>
          <a:noFill/>
        </p:spPr>
        <p:txBody>
          <a:bodyPr wrap="none" rtlCol="0">
            <a:spAutoFit/>
          </a:bodyPr>
          <a:lstStyle/>
          <a:p>
            <a:r>
              <a:rPr lang="it-IT" sz="2000" dirty="0">
                <a:solidFill>
                  <a:srgbClr val="FF0000"/>
                </a:solidFill>
              </a:rPr>
              <a:t>(!!!)</a:t>
            </a:r>
          </a:p>
        </p:txBody>
      </p:sp>
    </p:spTree>
    <p:extLst>
      <p:ext uri="{BB962C8B-B14F-4D97-AF65-F5344CB8AC3E}">
        <p14:creationId xmlns:p14="http://schemas.microsoft.com/office/powerpoint/2010/main" val="26302325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0317D-E119-765A-C798-290A856CE8DA}"/>
              </a:ext>
            </a:extLst>
          </p:cNvPr>
          <p:cNvSpPr>
            <a:spLocks noGrp="1"/>
          </p:cNvSpPr>
          <p:nvPr>
            <p:ph type="title"/>
          </p:nvPr>
        </p:nvSpPr>
        <p:spPr>
          <a:xfrm>
            <a:off x="395427" y="203149"/>
            <a:ext cx="7376973" cy="1107996"/>
          </a:xfrm>
        </p:spPr>
        <p:txBody>
          <a:bodyPr/>
          <a:lstStyle/>
          <a:p>
            <a:r>
              <a:rPr lang="en-US" dirty="0" err="1"/>
              <a:t>Keuffel’s</a:t>
            </a:r>
            <a:r>
              <a:rPr lang="en-US" dirty="0"/>
              <a:t> Parallel Plate Chamber</a:t>
            </a:r>
          </a:p>
        </p:txBody>
      </p:sp>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7</a:t>
            </a:fld>
            <a:endParaRPr lang="en-US" spc="-5" dirty="0"/>
          </a:p>
        </p:txBody>
      </p:sp>
      <p:sp>
        <p:nvSpPr>
          <p:cNvPr id="8" name="TextBox 7">
            <a:extLst>
              <a:ext uri="{FF2B5EF4-FFF2-40B4-BE49-F238E27FC236}">
                <a16:creationId xmlns:a16="http://schemas.microsoft.com/office/drawing/2014/main" id="{25B4CAAB-1414-C668-46A4-D02FAD89EBA3}"/>
              </a:ext>
            </a:extLst>
          </p:cNvPr>
          <p:cNvSpPr txBox="1"/>
          <p:nvPr/>
        </p:nvSpPr>
        <p:spPr>
          <a:xfrm>
            <a:off x="228600" y="1066800"/>
            <a:ext cx="10972800" cy="923330"/>
          </a:xfrm>
          <a:prstGeom prst="rect">
            <a:avLst/>
          </a:prstGeom>
          <a:noFill/>
        </p:spPr>
        <p:txBody>
          <a:bodyPr wrap="square">
            <a:spAutoFit/>
          </a:bodyPr>
          <a:lstStyle/>
          <a:p>
            <a:r>
              <a:rPr lang="en-US" dirty="0" err="1">
                <a:solidFill>
                  <a:srgbClr val="00329E"/>
                </a:solidFill>
              </a:rPr>
              <a:t>Keuffel’s</a:t>
            </a:r>
            <a:r>
              <a:rPr lang="en-US" dirty="0">
                <a:solidFill>
                  <a:srgbClr val="00329E"/>
                </a:solidFill>
              </a:rPr>
              <a:t> spark counters, introduced in 1949, featured two metal electrodes (</a:t>
            </a:r>
            <a:r>
              <a:rPr lang="en-GB" altLang="it-IT" dirty="0">
                <a:solidFill>
                  <a:srgbClr val="00329E"/>
                </a:solidFill>
              </a:rPr>
              <a:t>Molybdenum disks) separated by  3 mm and with an area of  31 cm</a:t>
            </a:r>
            <a:r>
              <a:rPr lang="en-GB" altLang="it-IT" baseline="30000" dirty="0">
                <a:solidFill>
                  <a:srgbClr val="00329E"/>
                </a:solidFill>
              </a:rPr>
              <a:t>2</a:t>
            </a:r>
            <a:r>
              <a:rPr lang="en-US" dirty="0">
                <a:solidFill>
                  <a:srgbClr val="00329E"/>
                </a:solidFill>
              </a:rPr>
              <a:t>, using a </a:t>
            </a:r>
            <a:r>
              <a:rPr lang="en-US" dirty="0" err="1">
                <a:solidFill>
                  <a:srgbClr val="00329E"/>
                </a:solidFill>
              </a:rPr>
              <a:t>Xilene</a:t>
            </a:r>
            <a:r>
              <a:rPr lang="en-US" dirty="0">
                <a:solidFill>
                  <a:srgbClr val="00329E"/>
                </a:solidFill>
              </a:rPr>
              <a:t> (</a:t>
            </a:r>
            <a:r>
              <a:rPr lang="en-GB" altLang="it-IT" dirty="0">
                <a:solidFill>
                  <a:srgbClr val="00329E"/>
                </a:solidFill>
              </a:rPr>
              <a:t>C</a:t>
            </a:r>
            <a:r>
              <a:rPr lang="en-GB" altLang="it-IT" baseline="-25000" dirty="0">
                <a:solidFill>
                  <a:srgbClr val="00329E"/>
                </a:solidFill>
              </a:rPr>
              <a:t>6</a:t>
            </a:r>
            <a:r>
              <a:rPr lang="en-GB" altLang="it-IT" dirty="0">
                <a:solidFill>
                  <a:srgbClr val="00329E"/>
                </a:solidFill>
              </a:rPr>
              <a:t>H</a:t>
            </a:r>
            <a:r>
              <a:rPr lang="en-GB" altLang="it-IT" baseline="-25000" dirty="0">
                <a:solidFill>
                  <a:srgbClr val="00329E"/>
                </a:solidFill>
              </a:rPr>
              <a:t>12</a:t>
            </a:r>
            <a:r>
              <a:rPr lang="en-GB" altLang="it-IT" dirty="0">
                <a:solidFill>
                  <a:srgbClr val="00329E"/>
                </a:solidFill>
              </a:rPr>
              <a:t>(CH</a:t>
            </a:r>
            <a:r>
              <a:rPr lang="en-GB" altLang="it-IT" baseline="-25000" dirty="0">
                <a:solidFill>
                  <a:srgbClr val="00329E"/>
                </a:solidFill>
              </a:rPr>
              <a:t>3</a:t>
            </a:r>
            <a:r>
              <a:rPr lang="en-GB" altLang="it-IT" dirty="0">
                <a:solidFill>
                  <a:srgbClr val="00329E"/>
                </a:solidFill>
              </a:rPr>
              <a:t>)</a:t>
            </a:r>
            <a:r>
              <a:rPr lang="en-GB" altLang="it-IT" baseline="-25000" dirty="0">
                <a:solidFill>
                  <a:srgbClr val="00329E"/>
                </a:solidFill>
              </a:rPr>
              <a:t>2</a:t>
            </a:r>
            <a:r>
              <a:rPr lang="en-US" dirty="0">
                <a:solidFill>
                  <a:srgbClr val="00329E"/>
                </a:solidFill>
              </a:rPr>
              <a:t>), </a:t>
            </a:r>
            <a:r>
              <a:rPr lang="en-US" dirty="0" err="1">
                <a:solidFill>
                  <a:srgbClr val="00329E"/>
                </a:solidFill>
              </a:rPr>
              <a:t>Ar</a:t>
            </a:r>
            <a:r>
              <a:rPr lang="en-US" dirty="0">
                <a:solidFill>
                  <a:srgbClr val="00329E"/>
                </a:solidFill>
              </a:rPr>
              <a:t> gas mixture, where the primary electrons deposited in the gap provoke a fast discharge and therefore a detectable signal.  </a:t>
            </a:r>
          </a:p>
        </p:txBody>
      </p:sp>
      <p:pic>
        <p:nvPicPr>
          <p:cNvPr id="9" name="Picture 1042">
            <a:extLst>
              <a:ext uri="{FF2B5EF4-FFF2-40B4-BE49-F238E27FC236}">
                <a16:creationId xmlns:a16="http://schemas.microsoft.com/office/drawing/2014/main" id="{EA2FCD8D-AD6C-EC92-F5A7-8C6DBD37DE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049508"/>
            <a:ext cx="3350565" cy="37416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close-up of a text&#10;&#10;Description automatically generated">
            <a:extLst>
              <a:ext uri="{FF2B5EF4-FFF2-40B4-BE49-F238E27FC236}">
                <a16:creationId xmlns:a16="http://schemas.microsoft.com/office/drawing/2014/main" id="{FC9833E5-B155-30F7-833D-36DDA4D32C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9244" y="2041704"/>
            <a:ext cx="3953156" cy="3063696"/>
          </a:xfrm>
          <a:prstGeom prst="rect">
            <a:avLst/>
          </a:prstGeom>
        </p:spPr>
      </p:pic>
      <p:pic>
        <p:nvPicPr>
          <p:cNvPr id="13" name="Picture 12" descr="A black text on a white background&#10;&#10;Description automatically generated">
            <a:extLst>
              <a:ext uri="{FF2B5EF4-FFF2-40B4-BE49-F238E27FC236}">
                <a16:creationId xmlns:a16="http://schemas.microsoft.com/office/drawing/2014/main" id="{E4C59AEC-F06C-2AF0-C9F7-278D62358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2352" y="5105400"/>
            <a:ext cx="3953156" cy="1197926"/>
          </a:xfrm>
          <a:prstGeom prst="rect">
            <a:avLst/>
          </a:prstGeom>
        </p:spPr>
      </p:pic>
      <p:pic>
        <p:nvPicPr>
          <p:cNvPr id="15" name="Picture 14" descr="A graph of a voltage&#10;&#10;Description automatically generated">
            <a:extLst>
              <a:ext uri="{FF2B5EF4-FFF2-40B4-BE49-F238E27FC236}">
                <a16:creationId xmlns:a16="http://schemas.microsoft.com/office/drawing/2014/main" id="{98DABC83-A1EE-FE46-2599-55B6E3ECBB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42473" y="4075222"/>
            <a:ext cx="4115670" cy="2200458"/>
          </a:xfrm>
          <a:prstGeom prst="rect">
            <a:avLst/>
          </a:prstGeom>
        </p:spPr>
      </p:pic>
      <p:pic>
        <p:nvPicPr>
          <p:cNvPr id="17" name="Picture 16" descr="A graph of an average voltage&#10;&#10;Description automatically generated">
            <a:extLst>
              <a:ext uri="{FF2B5EF4-FFF2-40B4-BE49-F238E27FC236}">
                <a16:creationId xmlns:a16="http://schemas.microsoft.com/office/drawing/2014/main" id="{92BBE1DF-3D22-BD8E-536D-0FF6F24915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473" y="1752600"/>
            <a:ext cx="3935622" cy="2341190"/>
          </a:xfrm>
          <a:prstGeom prst="rect">
            <a:avLst/>
          </a:prstGeom>
        </p:spPr>
      </p:pic>
      <p:sp>
        <p:nvSpPr>
          <p:cNvPr id="18" name="Rectangle 17">
            <a:extLst>
              <a:ext uri="{FF2B5EF4-FFF2-40B4-BE49-F238E27FC236}">
                <a16:creationId xmlns:a16="http://schemas.microsoft.com/office/drawing/2014/main" id="{47892471-431E-EE3A-F1DD-D1A785CF87E2}"/>
              </a:ext>
            </a:extLst>
          </p:cNvPr>
          <p:cNvSpPr/>
          <p:nvPr/>
        </p:nvSpPr>
        <p:spPr>
          <a:xfrm>
            <a:off x="6553200" y="5486400"/>
            <a:ext cx="1230679"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9C90C82-41F1-E268-101B-5C447CA8D9B0}"/>
              </a:ext>
            </a:extLst>
          </p:cNvPr>
          <p:cNvSpPr/>
          <p:nvPr/>
        </p:nvSpPr>
        <p:spPr>
          <a:xfrm>
            <a:off x="3889803" y="5644927"/>
            <a:ext cx="1901397" cy="304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278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0317D-E119-765A-C798-290A856CE8DA}"/>
              </a:ext>
            </a:extLst>
          </p:cNvPr>
          <p:cNvSpPr>
            <a:spLocks noGrp="1"/>
          </p:cNvSpPr>
          <p:nvPr>
            <p:ph type="title"/>
          </p:nvPr>
        </p:nvSpPr>
        <p:spPr>
          <a:xfrm>
            <a:off x="395427" y="203149"/>
            <a:ext cx="7376973" cy="1107996"/>
          </a:xfrm>
        </p:spPr>
        <p:txBody>
          <a:bodyPr/>
          <a:lstStyle/>
          <a:p>
            <a:r>
              <a:rPr lang="en-US" dirty="0" err="1"/>
              <a:t>Keuffel’s</a:t>
            </a:r>
            <a:r>
              <a:rPr lang="en-US" dirty="0"/>
              <a:t> Parallel Plate Chamber</a:t>
            </a:r>
          </a:p>
        </p:txBody>
      </p:sp>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8</a:t>
            </a:fld>
            <a:endParaRPr lang="en-US" spc="-5" dirty="0"/>
          </a:p>
        </p:txBody>
      </p:sp>
      <p:sp>
        <p:nvSpPr>
          <p:cNvPr id="3" name="CasellaDiTesto 4">
            <a:extLst>
              <a:ext uri="{FF2B5EF4-FFF2-40B4-BE49-F238E27FC236}">
                <a16:creationId xmlns:a16="http://schemas.microsoft.com/office/drawing/2014/main" id="{7E3D88A6-5321-F1AE-7CB4-28856852DDF4}"/>
              </a:ext>
            </a:extLst>
          </p:cNvPr>
          <p:cNvSpPr txBox="1"/>
          <p:nvPr/>
        </p:nvSpPr>
        <p:spPr>
          <a:xfrm>
            <a:off x="693991" y="894840"/>
            <a:ext cx="4622292" cy="2000548"/>
          </a:xfrm>
          <a:prstGeom prst="rect">
            <a:avLst/>
          </a:prstGeom>
          <a:noFill/>
        </p:spPr>
        <p:txBody>
          <a:bodyPr wrap="square">
            <a:spAutoFit/>
          </a:bodyPr>
          <a:lstStyle/>
          <a:p>
            <a:pPr algn="just"/>
            <a:r>
              <a:rPr lang="en-GB" altLang="it-IT" sz="2400" dirty="0">
                <a:solidFill>
                  <a:srgbClr val="FF0000"/>
                </a:solidFill>
              </a:rPr>
              <a:t>Characteristics of </a:t>
            </a:r>
            <a:r>
              <a:rPr lang="en-GB" altLang="it-IT" sz="2400" dirty="0" err="1">
                <a:solidFill>
                  <a:srgbClr val="FF0000"/>
                </a:solidFill>
              </a:rPr>
              <a:t>Keuffel’s</a:t>
            </a:r>
            <a:r>
              <a:rPr lang="en-GB" altLang="it-IT" sz="2400" dirty="0">
                <a:solidFill>
                  <a:srgbClr val="FF0000"/>
                </a:solidFill>
              </a:rPr>
              <a:t> PPC:</a:t>
            </a:r>
          </a:p>
          <a:p>
            <a:pPr algn="just"/>
            <a:endParaRPr lang="en-GB" altLang="it-IT" sz="2000" dirty="0"/>
          </a:p>
          <a:p>
            <a:pPr marL="342900" indent="-342900" algn="just">
              <a:buFont typeface="Wingdings" panose="05000000000000000000" pitchFamily="2" charset="2"/>
              <a:buChar char="ü"/>
            </a:pPr>
            <a:r>
              <a:rPr lang="en-GB" altLang="it-IT" sz="2000" dirty="0">
                <a:solidFill>
                  <a:srgbClr val="00329E"/>
                </a:solidFill>
              </a:rPr>
              <a:t>large signals ≈ 100 V (on 50 </a:t>
            </a:r>
            <a:r>
              <a:rPr lang="en-GB" altLang="it-IT" sz="2000" dirty="0">
                <a:solidFill>
                  <a:srgbClr val="00329E"/>
                </a:solidFill>
                <a:sym typeface="Symbol" panose="05050102010706020507" pitchFamily="18" charset="2"/>
              </a:rPr>
              <a:t>)</a:t>
            </a:r>
          </a:p>
          <a:p>
            <a:pPr marL="342900" indent="-342900" algn="just">
              <a:buFont typeface="Wingdings" panose="05000000000000000000" pitchFamily="2" charset="2"/>
              <a:buChar char="ü"/>
            </a:pPr>
            <a:r>
              <a:rPr lang="en-GB" altLang="it-IT" sz="2000" dirty="0">
                <a:solidFill>
                  <a:srgbClr val="00329E"/>
                </a:solidFill>
              </a:rPr>
              <a:t>time resolution ≈ 5 </a:t>
            </a:r>
            <a:r>
              <a:rPr lang="en-GB" altLang="it-IT" sz="2000" dirty="0">
                <a:solidFill>
                  <a:srgbClr val="00329E"/>
                </a:solidFill>
                <a:sym typeface="Symbol" panose="05050102010706020507" pitchFamily="18" charset="2"/>
              </a:rPr>
              <a:t> </a:t>
            </a:r>
            <a:r>
              <a:rPr lang="en-GB" altLang="it-IT" sz="2000" dirty="0">
                <a:solidFill>
                  <a:srgbClr val="00329E"/>
                </a:solidFill>
              </a:rPr>
              <a:t>10</a:t>
            </a:r>
            <a:r>
              <a:rPr lang="en-GB" altLang="it-IT" sz="2000" baseline="30000" dirty="0">
                <a:solidFill>
                  <a:srgbClr val="00329E"/>
                </a:solidFill>
              </a:rPr>
              <a:t>-9</a:t>
            </a:r>
            <a:r>
              <a:rPr lang="en-GB" altLang="it-IT" sz="2000" dirty="0">
                <a:solidFill>
                  <a:srgbClr val="00329E"/>
                </a:solidFill>
              </a:rPr>
              <a:t> s</a:t>
            </a:r>
          </a:p>
          <a:p>
            <a:pPr marL="342900" indent="-342900" algn="just">
              <a:buFont typeface="Wingdings" panose="05000000000000000000" pitchFamily="2" charset="2"/>
              <a:buChar char="ü"/>
            </a:pPr>
            <a:r>
              <a:rPr lang="en-GB" altLang="it-IT" sz="2000" dirty="0">
                <a:solidFill>
                  <a:srgbClr val="00329E"/>
                </a:solidFill>
              </a:rPr>
              <a:t>efficiency ≈ 90%</a:t>
            </a:r>
          </a:p>
          <a:p>
            <a:pPr marL="342900" indent="-342900" algn="just">
              <a:buFont typeface="Wingdings" panose="05000000000000000000" pitchFamily="2" charset="2"/>
              <a:buChar char="ü"/>
            </a:pPr>
            <a:r>
              <a:rPr lang="en-GB" altLang="it-IT" sz="2000" dirty="0">
                <a:solidFill>
                  <a:srgbClr val="00329E"/>
                </a:solidFill>
              </a:rPr>
              <a:t>plateau from 0.9 to 3 kV</a:t>
            </a:r>
          </a:p>
        </p:txBody>
      </p:sp>
      <p:sp>
        <p:nvSpPr>
          <p:cNvPr id="6" name="CasellaDiTesto 10">
            <a:extLst>
              <a:ext uri="{FF2B5EF4-FFF2-40B4-BE49-F238E27FC236}">
                <a16:creationId xmlns:a16="http://schemas.microsoft.com/office/drawing/2014/main" id="{44E37162-6D47-7A94-C3AE-B108C00DF3B7}"/>
              </a:ext>
            </a:extLst>
          </p:cNvPr>
          <p:cNvSpPr txBox="1"/>
          <p:nvPr/>
        </p:nvSpPr>
        <p:spPr>
          <a:xfrm>
            <a:off x="676657" y="2921168"/>
            <a:ext cx="4089132" cy="1446550"/>
          </a:xfrm>
          <a:prstGeom prst="rect">
            <a:avLst/>
          </a:prstGeom>
          <a:noFill/>
        </p:spPr>
        <p:txBody>
          <a:bodyPr wrap="square">
            <a:spAutoFit/>
          </a:bodyPr>
          <a:lstStyle/>
          <a:p>
            <a:r>
              <a:rPr lang="en-GB" altLang="it-IT" sz="2400" dirty="0">
                <a:solidFill>
                  <a:srgbClr val="FF0000"/>
                </a:solidFill>
              </a:rPr>
              <a:t>Problems:</a:t>
            </a:r>
          </a:p>
          <a:p>
            <a:endParaRPr lang="en-GB" altLang="it-IT" sz="2400" dirty="0">
              <a:solidFill>
                <a:srgbClr val="FF0000"/>
              </a:solidFill>
            </a:endParaRPr>
          </a:p>
          <a:p>
            <a:r>
              <a:rPr lang="en-GB" altLang="it-IT" sz="2000" dirty="0">
                <a:solidFill>
                  <a:srgbClr val="00329E"/>
                </a:solidFill>
              </a:rPr>
              <a:t>To get intense electric fields, the electrodes are at few mm distance </a:t>
            </a:r>
          </a:p>
        </p:txBody>
      </p:sp>
      <p:sp>
        <p:nvSpPr>
          <p:cNvPr id="7" name="Text Box 20">
            <a:extLst>
              <a:ext uri="{FF2B5EF4-FFF2-40B4-BE49-F238E27FC236}">
                <a16:creationId xmlns:a16="http://schemas.microsoft.com/office/drawing/2014/main" id="{48F8F401-6FE8-4D05-1B4A-5EF4A81857C6}"/>
              </a:ext>
            </a:extLst>
          </p:cNvPr>
          <p:cNvSpPr txBox="1">
            <a:spLocks noChangeArrowheads="1"/>
          </p:cNvSpPr>
          <p:nvPr/>
        </p:nvSpPr>
        <p:spPr bwMode="auto">
          <a:xfrm>
            <a:off x="655541" y="4356494"/>
            <a:ext cx="4234324"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it-IT" sz="2400" dirty="0">
                <a:solidFill>
                  <a:srgbClr val="FF0000"/>
                </a:solidFill>
              </a:rPr>
              <a:t>Detector lifetime: </a:t>
            </a:r>
            <a:r>
              <a:rPr lang="en-GB" altLang="it-IT" sz="2400" u="sng" dirty="0">
                <a:solidFill>
                  <a:srgbClr val="FF0000"/>
                </a:solidFill>
              </a:rPr>
              <a:t>few months</a:t>
            </a:r>
          </a:p>
          <a:p>
            <a:endParaRPr lang="en-GB" altLang="it-IT" sz="2400" dirty="0">
              <a:solidFill>
                <a:srgbClr val="FF0000"/>
              </a:solidFill>
            </a:endParaRPr>
          </a:p>
          <a:p>
            <a:r>
              <a:rPr lang="en-GB" altLang="it-IT" sz="2000" dirty="0">
                <a:solidFill>
                  <a:srgbClr val="00329E"/>
                </a:solidFill>
              </a:rPr>
              <a:t>Limited because of the formation of a (micro) point on the electrodes where a discharge always originates</a:t>
            </a:r>
          </a:p>
        </p:txBody>
      </p:sp>
      <p:sp>
        <p:nvSpPr>
          <p:cNvPr id="10" name="CasellaDiTesto 23">
            <a:extLst>
              <a:ext uri="{FF2B5EF4-FFF2-40B4-BE49-F238E27FC236}">
                <a16:creationId xmlns:a16="http://schemas.microsoft.com/office/drawing/2014/main" id="{FE52C70E-DB74-2D00-E054-F569350ACF94}"/>
              </a:ext>
            </a:extLst>
          </p:cNvPr>
          <p:cNvSpPr txBox="1"/>
          <p:nvPr/>
        </p:nvSpPr>
        <p:spPr>
          <a:xfrm>
            <a:off x="5708845" y="1059120"/>
            <a:ext cx="5628672" cy="4093428"/>
          </a:xfrm>
          <a:prstGeom prst="rect">
            <a:avLst/>
          </a:prstGeom>
          <a:noFill/>
        </p:spPr>
        <p:txBody>
          <a:bodyPr wrap="square" rtlCol="0">
            <a:spAutoFit/>
          </a:bodyPr>
          <a:lstStyle/>
          <a:p>
            <a:r>
              <a:rPr lang="en-US" sz="2400" dirty="0">
                <a:solidFill>
                  <a:srgbClr val="FF0000"/>
                </a:solidFill>
              </a:rPr>
              <a:t>Extremely laborious surface preparation</a:t>
            </a:r>
          </a:p>
          <a:p>
            <a:endParaRPr lang="it-IT" sz="2000" dirty="0">
              <a:solidFill>
                <a:srgbClr val="C00000"/>
              </a:solidFill>
            </a:endParaRPr>
          </a:p>
          <a:p>
            <a:pPr marL="285750" indent="-285750">
              <a:buFont typeface="Wingdings" panose="05000000000000000000" pitchFamily="2" charset="2"/>
              <a:buChar char="ü"/>
            </a:pPr>
            <a:r>
              <a:rPr lang="en-US" dirty="0">
                <a:solidFill>
                  <a:srgbClr val="00329E"/>
                </a:solidFill>
              </a:rPr>
              <a:t>cleaning of the electrodes with increasingly fine sandpaper;</a:t>
            </a:r>
            <a:endParaRPr lang="it-IT" dirty="0">
              <a:solidFill>
                <a:srgbClr val="00329E"/>
              </a:solidFill>
            </a:endParaRPr>
          </a:p>
          <a:p>
            <a:pPr marL="285750" indent="-285750">
              <a:buFont typeface="Wingdings" panose="05000000000000000000" pitchFamily="2" charset="2"/>
              <a:buChar char="ü"/>
            </a:pPr>
            <a:r>
              <a:rPr lang="en-US" dirty="0">
                <a:solidFill>
                  <a:srgbClr val="00329E"/>
                </a:solidFill>
              </a:rPr>
              <a:t>washing with xylene</a:t>
            </a:r>
            <a:endParaRPr lang="it-IT" dirty="0">
              <a:solidFill>
                <a:srgbClr val="00329E"/>
              </a:solidFill>
            </a:endParaRPr>
          </a:p>
          <a:p>
            <a:pPr marL="285750" indent="-285750">
              <a:buFont typeface="Wingdings" panose="05000000000000000000" pitchFamily="2" charset="2"/>
              <a:buChar char="ü"/>
            </a:pPr>
            <a:r>
              <a:rPr lang="en-US" dirty="0">
                <a:solidFill>
                  <a:srgbClr val="00329E"/>
                </a:solidFill>
              </a:rPr>
              <a:t>vacuum tube assembly</a:t>
            </a:r>
            <a:endParaRPr lang="it-IT" dirty="0">
              <a:solidFill>
                <a:srgbClr val="00329E"/>
              </a:solidFill>
            </a:endParaRPr>
          </a:p>
          <a:p>
            <a:pPr marL="285750" indent="-285750">
              <a:buFont typeface="Wingdings" panose="05000000000000000000" pitchFamily="2" charset="2"/>
              <a:buChar char="ü"/>
            </a:pPr>
            <a:r>
              <a:rPr lang="en-US" dirty="0">
                <a:solidFill>
                  <a:srgbClr val="00329E"/>
                </a:solidFill>
              </a:rPr>
              <a:t>re-washing with xylene, alcohol, and distilled water;</a:t>
            </a:r>
            <a:endParaRPr lang="it-IT" dirty="0">
              <a:solidFill>
                <a:srgbClr val="00329E"/>
              </a:solidFill>
            </a:endParaRPr>
          </a:p>
          <a:p>
            <a:pPr marL="285750" indent="-285750">
              <a:buFont typeface="Wingdings" panose="05000000000000000000" pitchFamily="2" charset="2"/>
              <a:buChar char="ü"/>
            </a:pPr>
            <a:r>
              <a:rPr lang="en-US" dirty="0">
                <a:solidFill>
                  <a:srgbClr val="00329E"/>
                </a:solidFill>
              </a:rPr>
              <a:t>evacuation of the tube under vacuum and heating for two hours at 200 °C</a:t>
            </a:r>
            <a:endParaRPr lang="it-IT" dirty="0">
              <a:solidFill>
                <a:srgbClr val="00329E"/>
              </a:solidFill>
            </a:endParaRPr>
          </a:p>
          <a:p>
            <a:pPr marL="285750" indent="-285750">
              <a:buFont typeface="Wingdings" panose="05000000000000000000" pitchFamily="2" charset="2"/>
              <a:buChar char="ü"/>
            </a:pPr>
            <a:r>
              <a:rPr lang="en-US" dirty="0">
                <a:solidFill>
                  <a:srgbClr val="00329E"/>
                </a:solidFill>
              </a:rPr>
              <a:t>introduction of hydrogen (to reduce any oxides)</a:t>
            </a:r>
            <a:endParaRPr lang="it-IT" dirty="0">
              <a:solidFill>
                <a:srgbClr val="00329E"/>
              </a:solidFill>
            </a:endParaRPr>
          </a:p>
          <a:p>
            <a:pPr marL="285750" indent="-285750">
              <a:buFont typeface="Wingdings" panose="05000000000000000000" pitchFamily="2" charset="2"/>
              <a:buChar char="ü"/>
            </a:pPr>
            <a:r>
              <a:rPr lang="en-US" dirty="0">
                <a:solidFill>
                  <a:srgbClr val="00329E"/>
                </a:solidFill>
              </a:rPr>
              <a:t>evacuation down to 10⁻⁵ mm Hg (or better)</a:t>
            </a:r>
            <a:endParaRPr lang="it-IT" dirty="0">
              <a:solidFill>
                <a:srgbClr val="00329E"/>
              </a:solidFill>
            </a:endParaRPr>
          </a:p>
          <a:p>
            <a:pPr marL="285750" indent="-285750">
              <a:buFont typeface="Wingdings" panose="05000000000000000000" pitchFamily="2" charset="2"/>
              <a:buChar char="ü"/>
            </a:pPr>
            <a:r>
              <a:rPr lang="en-US" dirty="0">
                <a:solidFill>
                  <a:srgbClr val="00329E"/>
                </a:solidFill>
              </a:rPr>
              <a:t>cooling</a:t>
            </a:r>
            <a:endParaRPr lang="it-IT" dirty="0">
              <a:solidFill>
                <a:srgbClr val="00329E"/>
              </a:solidFill>
            </a:endParaRPr>
          </a:p>
          <a:p>
            <a:pPr marL="285750" indent="-285750">
              <a:buFont typeface="Wingdings" panose="05000000000000000000" pitchFamily="2" charset="2"/>
              <a:buChar char="ü"/>
            </a:pPr>
            <a:r>
              <a:rPr lang="en-US" dirty="0">
                <a:solidFill>
                  <a:srgbClr val="00329E"/>
                </a:solidFill>
              </a:rPr>
              <a:t>filling with the active mixture: first xylene and then </a:t>
            </a:r>
            <a:r>
              <a:rPr lang="en-US" dirty="0" err="1">
                <a:solidFill>
                  <a:srgbClr val="00329E"/>
                </a:solidFill>
              </a:rPr>
              <a:t>Ar</a:t>
            </a:r>
            <a:r>
              <a:rPr lang="en-US" dirty="0">
                <a:solidFill>
                  <a:srgbClr val="00329E"/>
                </a:solidFill>
              </a:rPr>
              <a:t>, to form a layer of xylene on the electrodes</a:t>
            </a:r>
            <a:endParaRPr lang="it-IT" dirty="0">
              <a:solidFill>
                <a:srgbClr val="00329E"/>
              </a:solidFill>
            </a:endParaRPr>
          </a:p>
        </p:txBody>
      </p:sp>
    </p:spTree>
    <p:extLst>
      <p:ext uri="{BB962C8B-B14F-4D97-AF65-F5344CB8AC3E}">
        <p14:creationId xmlns:p14="http://schemas.microsoft.com/office/powerpoint/2010/main" val="704678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0317D-E119-765A-C798-290A856CE8DA}"/>
              </a:ext>
            </a:extLst>
          </p:cNvPr>
          <p:cNvSpPr>
            <a:spLocks noGrp="1"/>
          </p:cNvSpPr>
          <p:nvPr>
            <p:ph type="title"/>
          </p:nvPr>
        </p:nvSpPr>
        <p:spPr>
          <a:xfrm>
            <a:off x="395427" y="203149"/>
            <a:ext cx="7376973" cy="553998"/>
          </a:xfrm>
        </p:spPr>
        <p:txBody>
          <a:bodyPr/>
          <a:lstStyle/>
          <a:p>
            <a:r>
              <a:rPr lang="en-US" dirty="0"/>
              <a:t>PPC and rate capability</a:t>
            </a:r>
          </a:p>
        </p:txBody>
      </p:sp>
      <p:sp>
        <p:nvSpPr>
          <p:cNvPr id="4" name="Footer Placeholder 3">
            <a:extLst>
              <a:ext uri="{FF2B5EF4-FFF2-40B4-BE49-F238E27FC236}">
                <a16:creationId xmlns:a16="http://schemas.microsoft.com/office/drawing/2014/main" id="{8D2A0EDC-A918-A977-DBFD-D7ABF1BE7182}"/>
              </a:ext>
            </a:extLst>
          </p:cNvPr>
          <p:cNvSpPr>
            <a:spLocks noGrp="1"/>
          </p:cNvSpPr>
          <p:nvPr>
            <p:ph type="ftr" sz="quarter" idx="5"/>
          </p:nvPr>
        </p:nvSpPr>
        <p:spPr>
          <a:xfrm>
            <a:off x="3005137" y="6436112"/>
            <a:ext cx="6181725" cy="379095"/>
          </a:xfrm>
        </p:spPr>
        <p:txBody>
          <a:bodyPr/>
          <a:lstStyle/>
          <a:p>
            <a:pPr algn="ctr">
              <a:lnSpc>
                <a:spcPts val="1425"/>
              </a:lnSpc>
            </a:pPr>
            <a:r>
              <a:rPr lang="en-US" dirty="0"/>
              <a:t>M. Bianco, PhD Lectures | Gaseous Detectors | 13th-14th May 2026, Siena</a:t>
            </a:r>
            <a:endParaRPr lang="en-US" spc="-15" dirty="0"/>
          </a:p>
        </p:txBody>
      </p:sp>
      <p:sp>
        <p:nvSpPr>
          <p:cNvPr id="5" name="Slide Number Placeholder 4">
            <a:extLst>
              <a:ext uri="{FF2B5EF4-FFF2-40B4-BE49-F238E27FC236}">
                <a16:creationId xmlns:a16="http://schemas.microsoft.com/office/drawing/2014/main" id="{CC7DB5AF-BF6C-6B1B-2A9B-6F76F66E4DA6}"/>
              </a:ext>
            </a:extLst>
          </p:cNvPr>
          <p:cNvSpPr>
            <a:spLocks noGrp="1"/>
          </p:cNvSpPr>
          <p:nvPr>
            <p:ph type="sldNum" sz="quarter" idx="7"/>
          </p:nvPr>
        </p:nvSpPr>
        <p:spPr/>
        <p:txBody>
          <a:bodyPr/>
          <a:lstStyle/>
          <a:p>
            <a:pPr marL="38100">
              <a:lnSpc>
                <a:spcPct val="100000"/>
              </a:lnSpc>
            </a:pPr>
            <a:fld id="{81D60167-4931-47E6-BA6A-407CBD079E47}" type="slidenum">
              <a:rPr lang="en-US" spc="-5" smtClean="0"/>
              <a:t>9</a:t>
            </a:fld>
            <a:endParaRPr lang="en-US" spc="-5" dirty="0"/>
          </a:p>
        </p:txBody>
      </p:sp>
      <p:pic>
        <p:nvPicPr>
          <p:cNvPr id="8" name="Immagine 22" descr="Immagine che contiene diagramma, linea, Piano, design&#10;&#10;Il contenuto generato dall'IA potrebbe non essere corretto.">
            <a:extLst>
              <a:ext uri="{FF2B5EF4-FFF2-40B4-BE49-F238E27FC236}">
                <a16:creationId xmlns:a16="http://schemas.microsoft.com/office/drawing/2014/main" id="{73026BB2-C7E1-2A2D-76E3-D8F47A149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33" y="1286061"/>
            <a:ext cx="3162958" cy="2170886"/>
          </a:xfrm>
          <a:prstGeom prst="rect">
            <a:avLst/>
          </a:prstGeom>
        </p:spPr>
      </p:pic>
      <p:sp>
        <p:nvSpPr>
          <p:cNvPr id="9" name="CasellaDiTesto 4">
            <a:extLst>
              <a:ext uri="{FF2B5EF4-FFF2-40B4-BE49-F238E27FC236}">
                <a16:creationId xmlns:a16="http://schemas.microsoft.com/office/drawing/2014/main" id="{AE77CEA0-DFF7-EC5A-2AA5-BF2FDA50466F}"/>
              </a:ext>
            </a:extLst>
          </p:cNvPr>
          <p:cNvSpPr txBox="1"/>
          <p:nvPr/>
        </p:nvSpPr>
        <p:spPr>
          <a:xfrm>
            <a:off x="261484" y="850231"/>
            <a:ext cx="8338886" cy="400110"/>
          </a:xfrm>
          <a:prstGeom prst="rect">
            <a:avLst/>
          </a:prstGeom>
          <a:noFill/>
        </p:spPr>
        <p:txBody>
          <a:bodyPr wrap="none" rtlCol="0">
            <a:spAutoFit/>
          </a:bodyPr>
          <a:lstStyle/>
          <a:p>
            <a:r>
              <a:rPr lang="en-GB" sz="2000" dirty="0">
                <a:solidFill>
                  <a:srgbClr val="00329E"/>
                </a:solidFill>
              </a:rPr>
              <a:t>A typical PPC is a planar capacitor: hence the equivalent circuit is an RC circuit.</a:t>
            </a:r>
          </a:p>
        </p:txBody>
      </p:sp>
      <p:sp>
        <p:nvSpPr>
          <p:cNvPr id="11" name="CasellaDiTesto 16">
            <a:extLst>
              <a:ext uri="{FF2B5EF4-FFF2-40B4-BE49-F238E27FC236}">
                <a16:creationId xmlns:a16="http://schemas.microsoft.com/office/drawing/2014/main" id="{B7EC651C-5A3F-AF38-EDCF-416D74D5FC5E}"/>
              </a:ext>
            </a:extLst>
          </p:cNvPr>
          <p:cNvSpPr txBox="1"/>
          <p:nvPr/>
        </p:nvSpPr>
        <p:spPr>
          <a:xfrm>
            <a:off x="4083913" y="3225364"/>
            <a:ext cx="7905233" cy="707886"/>
          </a:xfrm>
          <a:prstGeom prst="rect">
            <a:avLst/>
          </a:prstGeom>
          <a:noFill/>
        </p:spPr>
        <p:txBody>
          <a:bodyPr wrap="square">
            <a:spAutoFit/>
          </a:bodyPr>
          <a:lstStyle/>
          <a:p>
            <a:r>
              <a:rPr lang="en-GB" altLang="it-IT" sz="2000" dirty="0">
                <a:solidFill>
                  <a:srgbClr val="FF0000"/>
                </a:solidFill>
              </a:rPr>
              <a:t>Differently to what happens in cylindrical gaseous detectors, </a:t>
            </a:r>
            <a:r>
              <a:rPr lang="en-GB" altLang="it-IT" sz="2000" u="sng" dirty="0">
                <a:solidFill>
                  <a:srgbClr val="FF0000"/>
                </a:solidFill>
              </a:rPr>
              <a:t>in planar gaseous detectors a discharge continues until the applied HV is removed.</a:t>
            </a:r>
          </a:p>
        </p:txBody>
      </p:sp>
      <p:sp>
        <p:nvSpPr>
          <p:cNvPr id="12" name="CasellaDiTesto 17">
            <a:extLst>
              <a:ext uri="{FF2B5EF4-FFF2-40B4-BE49-F238E27FC236}">
                <a16:creationId xmlns:a16="http://schemas.microsoft.com/office/drawing/2014/main" id="{236784A2-C3F5-0BE9-6738-FE1BC7866260}"/>
              </a:ext>
            </a:extLst>
          </p:cNvPr>
          <p:cNvSpPr txBox="1"/>
          <p:nvPr/>
        </p:nvSpPr>
        <p:spPr>
          <a:xfrm>
            <a:off x="4131033" y="1857248"/>
            <a:ext cx="7905233" cy="707886"/>
          </a:xfrm>
          <a:prstGeom prst="rect">
            <a:avLst/>
          </a:prstGeom>
          <a:noFill/>
        </p:spPr>
        <p:txBody>
          <a:bodyPr wrap="square" rtlCol="0">
            <a:spAutoFit/>
          </a:bodyPr>
          <a:lstStyle/>
          <a:p>
            <a:r>
              <a:rPr lang="en-GB" sz="2000" dirty="0">
                <a:solidFill>
                  <a:srgbClr val="00329E"/>
                </a:solidFill>
              </a:rPr>
              <a:t>A discharge in the gas volume behaves like a short circuit connecting anode and cathode of the capacitor.</a:t>
            </a:r>
          </a:p>
        </p:txBody>
      </p:sp>
      <p:sp>
        <p:nvSpPr>
          <p:cNvPr id="13" name="Ovale 18">
            <a:extLst>
              <a:ext uri="{FF2B5EF4-FFF2-40B4-BE49-F238E27FC236}">
                <a16:creationId xmlns:a16="http://schemas.microsoft.com/office/drawing/2014/main" id="{2F18B5BB-80BE-B472-C97A-EB312D5DBCF5}"/>
              </a:ext>
            </a:extLst>
          </p:cNvPr>
          <p:cNvSpPr/>
          <p:nvPr/>
        </p:nvSpPr>
        <p:spPr>
          <a:xfrm>
            <a:off x="1365060" y="2348880"/>
            <a:ext cx="1334732" cy="1152128"/>
          </a:xfrm>
          <a:prstGeom prst="ellipse">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9">
            <a:extLst>
              <a:ext uri="{FF2B5EF4-FFF2-40B4-BE49-F238E27FC236}">
                <a16:creationId xmlns:a16="http://schemas.microsoft.com/office/drawing/2014/main" id="{5B1686B5-8393-36E4-5B10-30E58A3E58E4}"/>
              </a:ext>
            </a:extLst>
          </p:cNvPr>
          <p:cNvSpPr txBox="1"/>
          <p:nvPr/>
        </p:nvSpPr>
        <p:spPr>
          <a:xfrm>
            <a:off x="486650" y="3354432"/>
            <a:ext cx="545342" cy="369332"/>
          </a:xfrm>
          <a:prstGeom prst="rect">
            <a:avLst/>
          </a:prstGeom>
          <a:noFill/>
        </p:spPr>
        <p:txBody>
          <a:bodyPr wrap="none" rtlCol="0">
            <a:spAutoFit/>
          </a:bodyPr>
          <a:lstStyle/>
          <a:p>
            <a:r>
              <a:rPr lang="it-IT" dirty="0">
                <a:solidFill>
                  <a:srgbClr val="FF0000"/>
                </a:solidFill>
              </a:rPr>
              <a:t>PPC</a:t>
            </a:r>
          </a:p>
        </p:txBody>
      </p:sp>
      <p:sp>
        <p:nvSpPr>
          <p:cNvPr id="15" name="Freccia a destra 20">
            <a:extLst>
              <a:ext uri="{FF2B5EF4-FFF2-40B4-BE49-F238E27FC236}">
                <a16:creationId xmlns:a16="http://schemas.microsoft.com/office/drawing/2014/main" id="{92D9A1DC-B897-B9AA-D5B7-0F3C14A380B6}"/>
              </a:ext>
            </a:extLst>
          </p:cNvPr>
          <p:cNvSpPr/>
          <p:nvPr/>
        </p:nvSpPr>
        <p:spPr>
          <a:xfrm rot="20818869">
            <a:off x="1139307" y="3116577"/>
            <a:ext cx="451504" cy="25202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reccia in giù 23">
            <a:extLst>
              <a:ext uri="{FF2B5EF4-FFF2-40B4-BE49-F238E27FC236}">
                <a16:creationId xmlns:a16="http://schemas.microsoft.com/office/drawing/2014/main" id="{BDF4B2AE-F7E8-5CB4-3B86-7C72DEDA4CE4}"/>
              </a:ext>
            </a:extLst>
          </p:cNvPr>
          <p:cNvSpPr/>
          <p:nvPr/>
        </p:nvSpPr>
        <p:spPr>
          <a:xfrm>
            <a:off x="7876543" y="2729460"/>
            <a:ext cx="440967" cy="2804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25">
            <a:extLst>
              <a:ext uri="{FF2B5EF4-FFF2-40B4-BE49-F238E27FC236}">
                <a16:creationId xmlns:a16="http://schemas.microsoft.com/office/drawing/2014/main" id="{A58AAEC0-474E-4983-6F9C-09D62A4D6C6F}"/>
              </a:ext>
            </a:extLst>
          </p:cNvPr>
          <p:cNvSpPr txBox="1"/>
          <p:nvPr/>
        </p:nvSpPr>
        <p:spPr>
          <a:xfrm>
            <a:off x="260332" y="4256603"/>
            <a:ext cx="11728814" cy="707886"/>
          </a:xfrm>
          <a:prstGeom prst="rect">
            <a:avLst/>
          </a:prstGeom>
          <a:noFill/>
        </p:spPr>
        <p:txBody>
          <a:bodyPr wrap="square">
            <a:spAutoFit/>
          </a:bodyPr>
          <a:lstStyle/>
          <a:p>
            <a:r>
              <a:rPr lang="en-GB" altLang="it-IT" sz="2000" dirty="0">
                <a:solidFill>
                  <a:srgbClr val="00329E"/>
                </a:solidFill>
              </a:rPr>
              <a:t>After the passage of an ionizing particle, the applied HV was removed for a certain time (0.01-0.05 s) </a:t>
            </a:r>
            <a:r>
              <a:rPr lang="en-GB" altLang="it-IT" sz="2000" dirty="0">
                <a:solidFill>
                  <a:srgbClr val="00329E"/>
                </a:solidFill>
                <a:sym typeface="Wingdings" panose="05000000000000000000" pitchFamily="2" charset="2"/>
              </a:rPr>
              <a:t> suitable switch-off electronic circuits </a:t>
            </a:r>
            <a:endParaRPr lang="en-GB" altLang="it-IT" sz="2000" dirty="0">
              <a:solidFill>
                <a:srgbClr val="00329E"/>
              </a:solidFill>
            </a:endParaRPr>
          </a:p>
        </p:txBody>
      </p:sp>
      <p:sp>
        <p:nvSpPr>
          <p:cNvPr id="18" name="Text Box 12">
            <a:extLst>
              <a:ext uri="{FF2B5EF4-FFF2-40B4-BE49-F238E27FC236}">
                <a16:creationId xmlns:a16="http://schemas.microsoft.com/office/drawing/2014/main" id="{1EA1C66B-7C96-404C-202D-B8A1B3AAAEC8}"/>
              </a:ext>
            </a:extLst>
          </p:cNvPr>
          <p:cNvSpPr txBox="1">
            <a:spLocks noChangeArrowheads="1"/>
          </p:cNvSpPr>
          <p:nvPr/>
        </p:nvSpPr>
        <p:spPr bwMode="auto">
          <a:xfrm>
            <a:off x="260332" y="5003712"/>
            <a:ext cx="115430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it-IT" sz="2000" dirty="0">
                <a:solidFill>
                  <a:srgbClr val="00329E"/>
                </a:solidFill>
              </a:rPr>
              <a:t>The time needed to charge up again a capacitor is related to the time constant of the circuit </a:t>
            </a:r>
            <a:r>
              <a:rPr lang="el-GR" altLang="it-IT" sz="2000" dirty="0">
                <a:solidFill>
                  <a:srgbClr val="00329E"/>
                </a:solidFill>
              </a:rPr>
              <a:t>τ</a:t>
            </a:r>
            <a:r>
              <a:rPr lang="it-IT" altLang="it-IT" sz="2000" dirty="0">
                <a:solidFill>
                  <a:srgbClr val="00329E"/>
                </a:solidFill>
              </a:rPr>
              <a:t>=RC</a:t>
            </a:r>
          </a:p>
        </p:txBody>
      </p:sp>
      <p:sp>
        <p:nvSpPr>
          <p:cNvPr id="19" name="CasellaDiTesto 27">
            <a:extLst>
              <a:ext uri="{FF2B5EF4-FFF2-40B4-BE49-F238E27FC236}">
                <a16:creationId xmlns:a16="http://schemas.microsoft.com/office/drawing/2014/main" id="{5D72F176-B571-24BD-0012-C4D185B9C830}"/>
              </a:ext>
            </a:extLst>
          </p:cNvPr>
          <p:cNvSpPr txBox="1"/>
          <p:nvPr/>
        </p:nvSpPr>
        <p:spPr>
          <a:xfrm>
            <a:off x="1979712" y="5816148"/>
            <a:ext cx="7827527" cy="400110"/>
          </a:xfrm>
          <a:prstGeom prst="rect">
            <a:avLst/>
          </a:prstGeom>
          <a:noFill/>
        </p:spPr>
        <p:txBody>
          <a:bodyPr wrap="none" rtlCol="0">
            <a:spAutoFit/>
          </a:bodyPr>
          <a:lstStyle/>
          <a:p>
            <a:r>
              <a:rPr lang="it-IT" altLang="it-IT" sz="2000" b="1" dirty="0">
                <a:solidFill>
                  <a:srgbClr val="C00000"/>
                </a:solidFill>
              </a:rPr>
              <a:t>The maximum frequency of </a:t>
            </a:r>
            <a:r>
              <a:rPr lang="it-IT" altLang="it-IT" sz="2000" b="1" dirty="0" err="1">
                <a:solidFill>
                  <a:srgbClr val="C00000"/>
                </a:solidFill>
              </a:rPr>
              <a:t>particle</a:t>
            </a:r>
            <a:r>
              <a:rPr lang="it-IT" altLang="it-IT" sz="2000" b="1" dirty="0">
                <a:solidFill>
                  <a:srgbClr val="C00000"/>
                </a:solidFill>
              </a:rPr>
              <a:t> </a:t>
            </a:r>
            <a:r>
              <a:rPr lang="it-IT" altLang="it-IT" sz="2000" b="1" dirty="0" err="1">
                <a:solidFill>
                  <a:srgbClr val="C00000"/>
                </a:solidFill>
              </a:rPr>
              <a:t>detection</a:t>
            </a:r>
            <a:r>
              <a:rPr lang="it-IT" altLang="it-IT" sz="2000" b="1" dirty="0">
                <a:solidFill>
                  <a:srgbClr val="C00000"/>
                </a:solidFill>
              </a:rPr>
              <a:t> (</a:t>
            </a:r>
            <a:r>
              <a:rPr lang="it-IT" altLang="it-IT" sz="2000" b="1" u="sng" dirty="0">
                <a:solidFill>
                  <a:srgbClr val="C00000"/>
                </a:solidFill>
              </a:rPr>
              <a:t>rate capability</a:t>
            </a:r>
            <a:r>
              <a:rPr lang="it-IT" altLang="it-IT" sz="2000" b="1" dirty="0">
                <a:solidFill>
                  <a:srgbClr val="C00000"/>
                </a:solidFill>
              </a:rPr>
              <a:t>) </a:t>
            </a:r>
            <a:r>
              <a:rPr lang="it-IT" altLang="it-IT" sz="2000" b="1" dirty="0" err="1">
                <a:solidFill>
                  <a:srgbClr val="C00000"/>
                </a:solidFill>
              </a:rPr>
              <a:t>is</a:t>
            </a:r>
            <a:r>
              <a:rPr lang="it-IT" altLang="it-IT" sz="2000" b="1" dirty="0">
                <a:solidFill>
                  <a:srgbClr val="C00000"/>
                </a:solidFill>
              </a:rPr>
              <a:t> limited</a:t>
            </a:r>
            <a:r>
              <a:rPr lang="it-IT" altLang="it-IT" dirty="0">
                <a:solidFill>
                  <a:schemeClr val="accent2"/>
                </a:solidFill>
              </a:rPr>
              <a:t>.</a:t>
            </a:r>
            <a:endParaRPr lang="en-GB" altLang="it-IT" dirty="0"/>
          </a:p>
        </p:txBody>
      </p:sp>
      <p:sp>
        <p:nvSpPr>
          <p:cNvPr id="20" name="Freccia in giù 28">
            <a:extLst>
              <a:ext uri="{FF2B5EF4-FFF2-40B4-BE49-F238E27FC236}">
                <a16:creationId xmlns:a16="http://schemas.microsoft.com/office/drawing/2014/main" id="{12C493FB-BC01-DD47-0755-5DB80AD850B9}"/>
              </a:ext>
            </a:extLst>
          </p:cNvPr>
          <p:cNvSpPr/>
          <p:nvPr/>
        </p:nvSpPr>
        <p:spPr>
          <a:xfrm>
            <a:off x="5811392" y="5483664"/>
            <a:ext cx="440967" cy="28048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7818974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24528</TotalTime>
  <Words>5598</Words>
  <Application>Microsoft Macintosh PowerPoint</Application>
  <PresentationFormat>Widescreen</PresentationFormat>
  <Paragraphs>597</Paragraphs>
  <Slides>48</Slides>
  <Notes>32</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61" baseType="lpstr">
      <vt:lpstr>Arial</vt:lpstr>
      <vt:lpstr>Arial MT</vt:lpstr>
      <vt:lpstr>Calibri</vt:lpstr>
      <vt:lpstr>Cambria Math</vt:lpstr>
      <vt:lpstr>CMBX12</vt:lpstr>
      <vt:lpstr>CMR12</vt:lpstr>
      <vt:lpstr>Comic Sans MS</vt:lpstr>
      <vt:lpstr>ElsevierSans</vt:lpstr>
      <vt:lpstr>Symbol</vt:lpstr>
      <vt:lpstr>Times New Roman</vt:lpstr>
      <vt:lpstr>Wingdings</vt:lpstr>
      <vt:lpstr>Office Theme</vt:lpstr>
      <vt:lpstr>Equation</vt:lpstr>
      <vt:lpstr>      Gaseous particle detectors     </vt:lpstr>
      <vt:lpstr>Lecture #4: Resistive Plate Chambers</vt:lpstr>
      <vt:lpstr>Ionization</vt:lpstr>
      <vt:lpstr>Drift Tube</vt:lpstr>
      <vt:lpstr>Time Resolution</vt:lpstr>
      <vt:lpstr>How thick should be?</vt:lpstr>
      <vt:lpstr>Keuffel’s Parallel Plate Chamber</vt:lpstr>
      <vt:lpstr>Keuffel’s Parallel Plate Chamber</vt:lpstr>
      <vt:lpstr>PPC and rate capability</vt:lpstr>
      <vt:lpstr>Introducing resistive elements</vt:lpstr>
      <vt:lpstr>Introducing resistive elements</vt:lpstr>
      <vt:lpstr>Pestov Spark Chambers</vt:lpstr>
      <vt:lpstr>Resistive Plate Chambers</vt:lpstr>
      <vt:lpstr>Resistive Plate Chambers</vt:lpstr>
      <vt:lpstr>The RPC detector: gas mixture</vt:lpstr>
      <vt:lpstr>Streamer mode and rate capability</vt:lpstr>
      <vt:lpstr>The RPC detector: gas mixture and rate capability</vt:lpstr>
      <vt:lpstr>Streamer mode and rate capability</vt:lpstr>
      <vt:lpstr>Why planar detector perform so well in timing ?</vt:lpstr>
      <vt:lpstr>Why planar detector perform so well in timing ?</vt:lpstr>
      <vt:lpstr>Why planar detector perform so well in timing ?</vt:lpstr>
      <vt:lpstr>Why planar detector perform so well in timing ?</vt:lpstr>
      <vt:lpstr>Why planar detector perform so well in timing ?</vt:lpstr>
      <vt:lpstr>Why planar detector perform so well in timing ?</vt:lpstr>
      <vt:lpstr>Multigap RPCs</vt:lpstr>
      <vt:lpstr>Multigap RPCs</vt:lpstr>
      <vt:lpstr>Multigap RPCs</vt:lpstr>
      <vt:lpstr>Multigap RPCs</vt:lpstr>
      <vt:lpstr>Manufacturing RPC</vt:lpstr>
      <vt:lpstr>Manufacturing RPC</vt:lpstr>
      <vt:lpstr>Manufacturing RPC</vt:lpstr>
      <vt:lpstr>Manufacturing RPC</vt:lpstr>
      <vt:lpstr>Manufacturing RPC</vt:lpstr>
      <vt:lpstr>Manufacturing RPC</vt:lpstr>
      <vt:lpstr>An historical achievement </vt:lpstr>
      <vt:lpstr>RPC in HEP and not only</vt:lpstr>
      <vt:lpstr>RPC in HEP and not only</vt:lpstr>
      <vt:lpstr>RPC drawback: Aging </vt:lpstr>
      <vt:lpstr>RPC drawback: Aging </vt:lpstr>
      <vt:lpstr>RPC drawback: Aging </vt:lpstr>
      <vt:lpstr>RPC drawback: GHG </vt:lpstr>
      <vt:lpstr>RPC drawback: GHG </vt:lpstr>
      <vt:lpstr>RPC drawback: GHG </vt:lpstr>
      <vt:lpstr>ATLAS RPC Personal experience</vt:lpstr>
      <vt:lpstr>References</vt:lpstr>
      <vt:lpstr>Backup</vt:lpstr>
      <vt:lpstr>Back to rate capability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is Arial Bold 50pt  up to three lines</dc:title>
  <dc:creator>Eraldo Oliveri</dc:creator>
  <cp:lastModifiedBy>Michele Bianco</cp:lastModifiedBy>
  <cp:revision>51</cp:revision>
  <dcterms:created xsi:type="dcterms:W3CDTF">2023-06-26T14:19:48Z</dcterms:created>
  <dcterms:modified xsi:type="dcterms:W3CDTF">2026-05-13T06:13:21Z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2021-04-29T00:00:00Z</vt:filetime>
  </property>
  <property fmtid="{D5CDD505-2E9C-101B-9397-08002B2CF9AE}" pid="3" name="Creator">
    <vt:lpwstr>Microsoft PowerPoint v16</vt:lpwstr>
  </property>
  <property fmtid="{D5CDD505-2E9C-101B-9397-08002B2CF9AE}" pid="4" name="LastSaved">
    <vt:filetime>2023-06-26T00:00:00Z</vt:filetime>
  </property>
</Properties>
</file>