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88.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69"/>
  </p:notesMasterIdLst>
  <p:sldIdLst>
    <p:sldId id="346" r:id="rId2"/>
    <p:sldId id="347" r:id="rId3"/>
    <p:sldId id="280" r:id="rId4"/>
    <p:sldId id="281" r:id="rId5"/>
    <p:sldId id="282" r:id="rId6"/>
    <p:sldId id="284" r:id="rId7"/>
    <p:sldId id="348" r:id="rId8"/>
    <p:sldId id="285" r:id="rId9"/>
    <p:sldId id="286" r:id="rId10"/>
    <p:sldId id="287" r:id="rId11"/>
    <p:sldId id="288" r:id="rId12"/>
    <p:sldId id="290" r:id="rId13"/>
    <p:sldId id="289" r:id="rId14"/>
    <p:sldId id="291" r:id="rId15"/>
    <p:sldId id="292" r:id="rId16"/>
    <p:sldId id="293" r:id="rId17"/>
    <p:sldId id="297" r:id="rId18"/>
    <p:sldId id="298" r:id="rId19"/>
    <p:sldId id="294" r:id="rId20"/>
    <p:sldId id="323" r:id="rId21"/>
    <p:sldId id="326" r:id="rId22"/>
    <p:sldId id="321" r:id="rId23"/>
    <p:sldId id="324" r:id="rId24"/>
    <p:sldId id="360" r:id="rId25"/>
    <p:sldId id="361" r:id="rId26"/>
    <p:sldId id="362" r:id="rId27"/>
    <p:sldId id="365" r:id="rId28"/>
    <p:sldId id="363" r:id="rId29"/>
    <p:sldId id="364" r:id="rId30"/>
    <p:sldId id="349" r:id="rId31"/>
    <p:sldId id="350" r:id="rId32"/>
    <p:sldId id="351" r:id="rId33"/>
    <p:sldId id="352" r:id="rId34"/>
    <p:sldId id="310" r:id="rId35"/>
    <p:sldId id="337" r:id="rId36"/>
    <p:sldId id="338" r:id="rId37"/>
    <p:sldId id="331" r:id="rId38"/>
    <p:sldId id="344" r:id="rId39"/>
    <p:sldId id="307" r:id="rId40"/>
    <p:sldId id="308" r:id="rId41"/>
    <p:sldId id="332" r:id="rId42"/>
    <p:sldId id="335" r:id="rId43"/>
    <p:sldId id="345" r:id="rId44"/>
    <p:sldId id="333" r:id="rId45"/>
    <p:sldId id="334" r:id="rId46"/>
    <p:sldId id="309" r:id="rId47"/>
    <p:sldId id="366" r:id="rId48"/>
    <p:sldId id="342" r:id="rId49"/>
    <p:sldId id="343" r:id="rId50"/>
    <p:sldId id="301" r:id="rId51"/>
    <p:sldId id="336" r:id="rId52"/>
    <p:sldId id="353" r:id="rId53"/>
    <p:sldId id="354" r:id="rId54"/>
    <p:sldId id="355" r:id="rId55"/>
    <p:sldId id="356" r:id="rId56"/>
    <p:sldId id="357" r:id="rId57"/>
    <p:sldId id="358" r:id="rId58"/>
    <p:sldId id="359" r:id="rId59"/>
    <p:sldId id="295" r:id="rId60"/>
    <p:sldId id="302" r:id="rId61"/>
    <p:sldId id="303" r:id="rId62"/>
    <p:sldId id="296" r:id="rId63"/>
    <p:sldId id="306" r:id="rId64"/>
    <p:sldId id="339" r:id="rId65"/>
    <p:sldId id="340" r:id="rId66"/>
    <p:sldId id="341" r:id="rId67"/>
    <p:sldId id="277" r:id="rId68"/>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159E"/>
    <a:srgbClr val="FF40FF"/>
    <a:srgbClr val="0032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71"/>
    <p:restoredTop sz="93991"/>
  </p:normalViewPr>
  <p:slideViewPr>
    <p:cSldViewPr>
      <p:cViewPr varScale="1">
        <p:scale>
          <a:sx n="148" d="100"/>
          <a:sy n="148" d="100"/>
        </p:scale>
        <p:origin x="200" y="232"/>
      </p:cViewPr>
      <p:guideLst>
        <p:guide orient="horz" pos="2880"/>
        <p:guide pos="2160"/>
      </p:guideLst>
    </p:cSldViewPr>
  </p:slideViewPr>
  <p:outlineViewPr>
    <p:cViewPr>
      <p:scale>
        <a:sx n="33" d="100"/>
        <a:sy n="33" d="100"/>
      </p:scale>
      <p:origin x="0" y="-1215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FC4E716C-ECF9-7849-989B-EE85B97CBBD7}" type="datetimeFigureOut">
              <a:rPr lang="en-US" smtClean="0"/>
              <a:t>5/10/26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12AF4267-DB0D-CC47-B461-22F65216A3D2}" type="slidenum">
              <a:rPr lang="en-US" smtClean="0"/>
              <a:t>‹#›</a:t>
            </a:fld>
            <a:endParaRPr lang="en-US"/>
          </a:p>
        </p:txBody>
      </p:sp>
    </p:spTree>
    <p:extLst>
      <p:ext uri="{BB962C8B-B14F-4D97-AF65-F5344CB8AC3E}">
        <p14:creationId xmlns:p14="http://schemas.microsoft.com/office/powerpoint/2010/main" val="288743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21</a:t>
            </a:fld>
            <a:endParaRPr lang="en-US"/>
          </a:p>
        </p:txBody>
      </p:sp>
    </p:spTree>
    <p:extLst>
      <p:ext uri="{BB962C8B-B14F-4D97-AF65-F5344CB8AC3E}">
        <p14:creationId xmlns:p14="http://schemas.microsoft.com/office/powerpoint/2010/main" val="3927075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30</a:t>
            </a:fld>
            <a:endParaRPr lang="en-US"/>
          </a:p>
        </p:txBody>
      </p:sp>
    </p:spTree>
    <p:extLst>
      <p:ext uri="{BB962C8B-B14F-4D97-AF65-F5344CB8AC3E}">
        <p14:creationId xmlns:p14="http://schemas.microsoft.com/office/powerpoint/2010/main" val="1992050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51</a:t>
            </a:fld>
            <a:endParaRPr lang="en-US"/>
          </a:p>
        </p:txBody>
      </p:sp>
    </p:spTree>
    <p:extLst>
      <p:ext uri="{BB962C8B-B14F-4D97-AF65-F5344CB8AC3E}">
        <p14:creationId xmlns:p14="http://schemas.microsoft.com/office/powerpoint/2010/main" val="2388087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25th June 2023</a:t>
            </a:r>
          </a:p>
        </p:txBody>
      </p:sp>
      <p:sp>
        <p:nvSpPr>
          <p:cNvPr id="6" name="Holder 6"/>
          <p:cNvSpPr>
            <a:spLocks noGrp="1"/>
          </p:cNvSpPr>
          <p:nvPr>
            <p:ph type="sldNum" sz="quarter" idx="7"/>
          </p:nvPr>
        </p:nvSpPr>
        <p:spPr/>
        <p:txBody>
          <a:bodyPr lIns="0" tIns="0" rIns="0" bIns="0"/>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339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25th June 2023</a:t>
            </a:r>
          </a:p>
        </p:txBody>
      </p:sp>
      <p:sp>
        <p:nvSpPr>
          <p:cNvPr id="6" name="Holder 6"/>
          <p:cNvSpPr>
            <a:spLocks noGrp="1"/>
          </p:cNvSpPr>
          <p:nvPr>
            <p:ph type="sldNum" sz="quarter" idx="7"/>
          </p:nvPr>
        </p:nvSpPr>
        <p:spPr/>
        <p:txBody>
          <a:bodyPr lIns="0" tIns="0" rIns="0" bIns="0"/>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339F"/>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t>25th June 2023</a:t>
            </a:r>
          </a:p>
        </p:txBody>
      </p:sp>
      <p:sp>
        <p:nvSpPr>
          <p:cNvPr id="7" name="Holder 7"/>
          <p:cNvSpPr>
            <a:spLocks noGrp="1"/>
          </p:cNvSpPr>
          <p:nvPr>
            <p:ph type="sldNum" sz="quarter" idx="7"/>
          </p:nvPr>
        </p:nvSpPr>
        <p:spPr/>
        <p:txBody>
          <a:bodyPr lIns="0" tIns="0" rIns="0" bIns="0"/>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339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en-US"/>
              <a:t>25th June 2023</a:t>
            </a:r>
          </a:p>
        </p:txBody>
      </p:sp>
      <p:sp>
        <p:nvSpPr>
          <p:cNvPr id="5" name="Holder 5"/>
          <p:cNvSpPr>
            <a:spLocks noGrp="1"/>
          </p:cNvSpPr>
          <p:nvPr>
            <p:ph type="sldNum" sz="quarter" idx="7"/>
          </p:nvPr>
        </p:nvSpPr>
        <p:spPr/>
        <p:txBody>
          <a:bodyPr lIns="0" tIns="0" rIns="0" bIns="0"/>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25th June 2023</a:t>
            </a:r>
          </a:p>
        </p:txBody>
      </p:sp>
      <p:sp>
        <p:nvSpPr>
          <p:cNvPr id="4" name="Holder 4"/>
          <p:cNvSpPr>
            <a:spLocks noGrp="1"/>
          </p:cNvSpPr>
          <p:nvPr>
            <p:ph type="sldNum" sz="quarter" idx="7"/>
          </p:nvPr>
        </p:nvSpPr>
        <p:spPr/>
        <p:txBody>
          <a:bodyPr lIns="0" tIns="0" rIns="0" bIns="0"/>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6315455"/>
            <a:ext cx="12191999" cy="542542"/>
          </a:xfrm>
          <a:prstGeom prst="rect">
            <a:avLst/>
          </a:prstGeom>
        </p:spPr>
      </p:pic>
      <p:sp>
        <p:nvSpPr>
          <p:cNvPr id="2" name="Holder 2"/>
          <p:cNvSpPr>
            <a:spLocks noGrp="1"/>
          </p:cNvSpPr>
          <p:nvPr>
            <p:ph type="title"/>
          </p:nvPr>
        </p:nvSpPr>
        <p:spPr>
          <a:xfrm>
            <a:off x="395427" y="203149"/>
            <a:ext cx="3201035" cy="574675"/>
          </a:xfrm>
          <a:prstGeom prst="rect">
            <a:avLst/>
          </a:prstGeom>
        </p:spPr>
        <p:txBody>
          <a:bodyPr wrap="square" lIns="0" tIns="0" rIns="0" bIns="0">
            <a:spAutoFit/>
          </a:bodyPr>
          <a:lstStyle>
            <a:lvl1pPr>
              <a:defRPr sz="3600" b="1" i="0">
                <a:solidFill>
                  <a:srgbClr val="00339F"/>
                </a:solidFill>
                <a:latin typeface="Arial"/>
                <a:cs typeface="Arial"/>
              </a:defRPr>
            </a:lvl1pPr>
          </a:lstStyle>
          <a:p>
            <a:endParaRPr/>
          </a:p>
        </p:txBody>
      </p:sp>
      <p:sp>
        <p:nvSpPr>
          <p:cNvPr id="3" name="Holder 3"/>
          <p:cNvSpPr>
            <a:spLocks noGrp="1"/>
          </p:cNvSpPr>
          <p:nvPr>
            <p:ph type="body" idx="1"/>
          </p:nvPr>
        </p:nvSpPr>
        <p:spPr>
          <a:xfrm>
            <a:off x="399999" y="2288540"/>
            <a:ext cx="11392001" cy="209422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453509" y="6354378"/>
            <a:ext cx="6181725" cy="379095"/>
          </a:xfrm>
          <a:prstGeom prst="rect">
            <a:avLst/>
          </a:prstGeom>
        </p:spPr>
        <p:txBody>
          <a:bodyPr wrap="square" lIns="0" tIns="0" rIns="0" bIns="0">
            <a:spAutoFit/>
          </a:bodyPr>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r>
              <a:rPr lang="en-US"/>
              <a:t>25th June 2023</a:t>
            </a:r>
          </a:p>
        </p:txBody>
      </p:sp>
      <p:sp>
        <p:nvSpPr>
          <p:cNvPr id="6" name="Holder 6"/>
          <p:cNvSpPr>
            <a:spLocks noGrp="1"/>
          </p:cNvSpPr>
          <p:nvPr>
            <p:ph type="sldNum" sz="quarter" idx="7"/>
          </p:nvPr>
        </p:nvSpPr>
        <p:spPr>
          <a:xfrm>
            <a:off x="11611991" y="6460127"/>
            <a:ext cx="217170" cy="167004"/>
          </a:xfrm>
          <a:prstGeom prst="rect">
            <a:avLst/>
          </a:prstGeom>
        </p:spPr>
        <p:txBody>
          <a:bodyPr wrap="square" lIns="0" tIns="0" rIns="0" bIns="0">
            <a:spAutoFit/>
          </a:bodyPr>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s>
</file>

<file path=ppt/slides/_rels/slide14.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9" Type="http://schemas.openxmlformats.org/officeDocument/2006/relationships/image" Target="../media/image73.png"/><Relationship Id="rId21" Type="http://schemas.openxmlformats.org/officeDocument/2006/relationships/image" Target="../media/image55.png"/><Relationship Id="rId34" Type="http://schemas.openxmlformats.org/officeDocument/2006/relationships/image" Target="../media/image68.png"/><Relationship Id="rId42" Type="http://schemas.openxmlformats.org/officeDocument/2006/relationships/image" Target="../media/image76.png"/><Relationship Id="rId7" Type="http://schemas.openxmlformats.org/officeDocument/2006/relationships/image" Target="../media/image41.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41"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71.png"/><Relationship Id="rId40" Type="http://schemas.openxmlformats.org/officeDocument/2006/relationships/image" Target="../media/image74.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36" Type="http://schemas.openxmlformats.org/officeDocument/2006/relationships/image" Target="../media/image70.pn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69.png"/><Relationship Id="rId43" Type="http://schemas.openxmlformats.org/officeDocument/2006/relationships/image" Target="../media/image77.png"/><Relationship Id="rId8" Type="http://schemas.openxmlformats.org/officeDocument/2006/relationships/image" Target="../media/image42.png"/><Relationship Id="rId3" Type="http://schemas.openxmlformats.org/officeDocument/2006/relationships/image" Target="../media/image37.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7.png"/><Relationship Id="rId38"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jpg"/></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indico.cern.ch/event/121649/" TargetMode="External"/><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31.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3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jpg"/><Relationship Id="rId4" Type="http://schemas.openxmlformats.org/officeDocument/2006/relationships/image" Target="../media/image1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39.xml.rels><?xml version="1.0" encoding="UTF-8" standalone="yes"?>
<Relationships xmlns="http://schemas.openxmlformats.org/package/2006/relationships"><Relationship Id="rId8" Type="http://schemas.openxmlformats.org/officeDocument/2006/relationships/hyperlink" Target="https://indico.cern.ch/event/122157/attachments/69728/99910/M_Capeans.pdf" TargetMode="External"/><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hyperlink" Target="https://indico.cern.ch/event/122157/attachments/69728/99910/M_Capeans.pdf" TargetMode="External"/><Relationship Id="rId3" Type="http://schemas.openxmlformats.org/officeDocument/2006/relationships/image" Target="../media/image144.jpg"/><Relationship Id="rId7" Type="http://schemas.openxmlformats.org/officeDocument/2006/relationships/image" Target="../media/image148.png"/><Relationship Id="rId2" Type="http://schemas.openxmlformats.org/officeDocument/2006/relationships/image" Target="../media/image143.jp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jpg"/><Relationship Id="rId4" Type="http://schemas.openxmlformats.org/officeDocument/2006/relationships/image" Target="../media/image145.jpg"/></Relationships>
</file>

<file path=ppt/slides/_rels/slide4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4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36.png"/><Relationship Id="rId4" Type="http://schemas.openxmlformats.org/officeDocument/2006/relationships/image" Target="../media/image135.png"/></Relationships>
</file>

<file path=ppt/slides/_rels/slide4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jpg"/></Relationships>
</file>

<file path=ppt/slides/_rels/slide45.xml.rels><?xml version="1.0" encoding="UTF-8" standalone="yes"?>
<Relationships xmlns="http://schemas.openxmlformats.org/package/2006/relationships"><Relationship Id="rId2" Type="http://schemas.openxmlformats.org/officeDocument/2006/relationships/hyperlink" Target="https://indico.cern.ch/event/1237829"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hyperlink" Target="https://doi.org/10.1007/978-3-030-35318-6_4"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64.jpeg"/><Relationship Id="rId1" Type="http://schemas.openxmlformats.org/officeDocument/2006/relationships/slideLayout" Target="../slideLayouts/slideLayout2.xml"/><Relationship Id="rId4" Type="http://schemas.openxmlformats.org/officeDocument/2006/relationships/image" Target="../media/image165.emf"/></Relationships>
</file>

<file path=ppt/slides/_rels/slide54.xml.rels><?xml version="1.0" encoding="UTF-8" standalone="yes"?>
<Relationships xmlns="http://schemas.openxmlformats.org/package/2006/relationships"><Relationship Id="rId3" Type="http://schemas.openxmlformats.org/officeDocument/2006/relationships/image" Target="../media/image167.jpg"/><Relationship Id="rId7" Type="http://schemas.openxmlformats.org/officeDocument/2006/relationships/image" Target="../media/image171.jpg"/><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jpg"/></Relationships>
</file>

<file path=ppt/slides/_rels/slide5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jpeg"/><Relationship Id="rId1" Type="http://schemas.openxmlformats.org/officeDocument/2006/relationships/slideLayout" Target="../slideLayouts/slideLayout2.xml"/><Relationship Id="rId6" Type="http://schemas.openxmlformats.org/officeDocument/2006/relationships/image" Target="../media/image176.jpg"/><Relationship Id="rId5" Type="http://schemas.openxmlformats.org/officeDocument/2006/relationships/image" Target="../media/image175.jpg"/><Relationship Id="rId4" Type="http://schemas.openxmlformats.org/officeDocument/2006/relationships/image" Target="../media/image174.jpg"/></Relationships>
</file>

<file path=ppt/slides/_rels/slide5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79.jpg"/></Relationships>
</file>

<file path=ppt/slides/_rels/slide5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2.xml"/><Relationship Id="rId5" Type="http://schemas.openxmlformats.org/officeDocument/2006/relationships/image" Target="../media/image185.jpeg"/><Relationship Id="rId4" Type="http://schemas.openxmlformats.org/officeDocument/2006/relationships/image" Target="../media/image184.jpeg"/></Relationships>
</file>

<file path=ppt/slides/_rels/slide5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emf"/><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189.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image" Target="../media/image193.emf"/><Relationship Id="rId1" Type="http://schemas.openxmlformats.org/officeDocument/2006/relationships/slideLayout" Target="../slideLayouts/slideLayout2.xml"/><Relationship Id="rId4" Type="http://schemas.openxmlformats.org/officeDocument/2006/relationships/hyperlink" Target="https://indico.cern.ch/event/996326/contributions/4200962/attachments/2191650/3704305/dEdx.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6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6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 Id="rId5" Type="http://schemas.openxmlformats.org/officeDocument/2006/relationships/image" Target="../media/image201.jpg"/><Relationship Id="rId4" Type="http://schemas.openxmlformats.org/officeDocument/2006/relationships/image" Target="../media/image200.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33028" y="152400"/>
            <a:ext cx="8882380" cy="3693319"/>
          </a:xfrm>
          <a:prstGeom prst="rect">
            <a:avLst/>
          </a:prstGeom>
        </p:spPr>
        <p:txBody>
          <a:bodyPr vert="horz" wrap="square" lIns="0" tIns="12700" rIns="0" bIns="0" rtlCol="0">
            <a:spAutoFit/>
          </a:bodyPr>
          <a:lstStyle/>
          <a:p>
            <a:pPr algn="ctr" rtl="0">
              <a:lnSpc>
                <a:spcPts val="4105"/>
              </a:lnSpc>
              <a:spcBef>
                <a:spcPts val="100"/>
              </a:spcBef>
            </a:pPr>
            <a:r>
              <a:rPr lang="en-US" sz="2800" dirty="0">
                <a:solidFill>
                  <a:srgbClr val="00329E"/>
                </a:solidFill>
              </a:rPr>
              <a:t> </a:t>
            </a:r>
            <a:br>
              <a:rPr lang="en-US" sz="800" b="0" dirty="0"/>
            </a:br>
            <a:br>
              <a:rPr lang="en-US" sz="800" b="0" dirty="0"/>
            </a:br>
            <a:br>
              <a:rPr lang="en-US" sz="800" b="0" dirty="0"/>
            </a:br>
            <a:br>
              <a:rPr lang="en-US" sz="800" b="0" dirty="0"/>
            </a:br>
            <a:br>
              <a:rPr lang="en-US" sz="800" b="0" dirty="0"/>
            </a:br>
            <a:r>
              <a:rPr lang="it" sz="4400" dirty="0">
                <a:solidFill>
                  <a:srgbClr val="00329E"/>
                </a:solidFill>
              </a:rPr>
              <a:t>Gaseous particle detectors  </a:t>
            </a:r>
            <a:br>
              <a:rPr lang="it" sz="3600" dirty="0">
                <a:solidFill>
                  <a:srgbClr val="00329E"/>
                </a:solidFill>
              </a:rPr>
            </a:br>
            <a:r>
              <a:rPr lang="en-US" dirty="0"/>
              <a:t> </a:t>
            </a:r>
            <a:r>
              <a:rPr lang="en-US" b="0" spc="-20" dirty="0">
                <a:latin typeface="Symbol"/>
                <a:cs typeface="Symbol"/>
              </a:rPr>
              <a:t> </a:t>
            </a:r>
            <a:endParaRPr lang="en-US" dirty="0"/>
          </a:p>
        </p:txBody>
      </p:sp>
      <p:sp>
        <p:nvSpPr>
          <p:cNvPr id="4" name="object 4"/>
          <p:cNvSpPr txBox="1"/>
          <p:nvPr/>
        </p:nvSpPr>
        <p:spPr>
          <a:xfrm>
            <a:off x="2438400" y="5170374"/>
            <a:ext cx="7796530" cy="289823"/>
          </a:xfrm>
          <a:prstGeom prst="rect">
            <a:avLst/>
          </a:prstGeom>
        </p:spPr>
        <p:txBody>
          <a:bodyPr vert="horz" wrap="square" lIns="0" tIns="12700" rIns="0" bIns="0" rtlCol="0">
            <a:spAutoFit/>
          </a:bodyPr>
          <a:lstStyle/>
          <a:p>
            <a:pPr marL="12700" algn="ctr">
              <a:lnSpc>
                <a:spcPct val="100000"/>
              </a:lnSpc>
              <a:spcBef>
                <a:spcPts val="100"/>
              </a:spcBef>
            </a:pPr>
            <a:r>
              <a:rPr lang="en-US" sz="1800" b="1" spc="-5" dirty="0">
                <a:solidFill>
                  <a:srgbClr val="171717"/>
                </a:solidFill>
                <a:latin typeface="Arial"/>
                <a:cs typeface="Arial"/>
              </a:rPr>
              <a:t>Michele Bianco</a:t>
            </a:r>
            <a:r>
              <a:rPr sz="1800" b="1" spc="-10" dirty="0">
                <a:solidFill>
                  <a:srgbClr val="171717"/>
                </a:solidFill>
                <a:latin typeface="Arial"/>
                <a:cs typeface="Arial"/>
              </a:rPr>
              <a:t>,</a:t>
            </a:r>
            <a:r>
              <a:rPr sz="1800" b="1" spc="45" dirty="0">
                <a:solidFill>
                  <a:srgbClr val="171717"/>
                </a:solidFill>
                <a:latin typeface="Arial"/>
                <a:cs typeface="Arial"/>
              </a:rPr>
              <a:t> </a:t>
            </a:r>
            <a:r>
              <a:rPr sz="1800" b="1" spc="-5" dirty="0">
                <a:solidFill>
                  <a:srgbClr val="171717"/>
                </a:solidFill>
                <a:latin typeface="Arial"/>
                <a:cs typeface="Arial"/>
              </a:rPr>
              <a:t>CERN</a:t>
            </a:r>
            <a:r>
              <a:rPr sz="1800" b="1" spc="20" dirty="0">
                <a:solidFill>
                  <a:srgbClr val="171717"/>
                </a:solidFill>
                <a:latin typeface="Arial"/>
                <a:cs typeface="Arial"/>
              </a:rPr>
              <a:t> </a:t>
            </a:r>
            <a:r>
              <a:rPr lang="en-US" sz="1800" b="1" spc="20" dirty="0">
                <a:solidFill>
                  <a:srgbClr val="171717"/>
                </a:solidFill>
                <a:latin typeface="Arial"/>
                <a:cs typeface="Arial"/>
              </a:rPr>
              <a:t>EP-</a:t>
            </a:r>
            <a:r>
              <a:rPr lang="en-US" b="1" spc="-15" dirty="0">
                <a:solidFill>
                  <a:srgbClr val="171717"/>
                </a:solidFill>
                <a:latin typeface="Arial"/>
                <a:cs typeface="Arial"/>
              </a:rPr>
              <a:t>CMX</a:t>
            </a:r>
            <a:r>
              <a:rPr sz="1800" b="1" spc="-15" dirty="0">
                <a:solidFill>
                  <a:srgbClr val="171717"/>
                </a:solidFill>
                <a:latin typeface="Arial"/>
                <a:cs typeface="Arial"/>
              </a:rPr>
              <a:t>-</a:t>
            </a:r>
            <a:r>
              <a:rPr lang="en-US" sz="1800" b="1" spc="-15" dirty="0">
                <a:solidFill>
                  <a:srgbClr val="171717"/>
                </a:solidFill>
                <a:latin typeface="Arial"/>
                <a:cs typeface="Arial"/>
              </a:rPr>
              <a:t>IC</a:t>
            </a:r>
            <a:endParaRPr sz="1800" dirty="0">
              <a:latin typeface="Arial"/>
              <a:cs typeface="Arial"/>
            </a:endParaRPr>
          </a:p>
        </p:txBody>
      </p:sp>
      <p:sp>
        <p:nvSpPr>
          <p:cNvPr id="5" name="object 5"/>
          <p:cNvSpPr txBox="1"/>
          <p:nvPr/>
        </p:nvSpPr>
        <p:spPr>
          <a:xfrm>
            <a:off x="492555" y="5867400"/>
            <a:ext cx="11363325" cy="320601"/>
          </a:xfrm>
          <a:prstGeom prst="rect">
            <a:avLst/>
          </a:prstGeom>
        </p:spPr>
        <p:txBody>
          <a:bodyPr vert="horz" wrap="square" lIns="0" tIns="12700" rIns="0" bIns="0" rtlCol="0">
            <a:spAutoFit/>
          </a:bodyPr>
          <a:lstStyle/>
          <a:p>
            <a:pPr marL="38100" algn="ctr">
              <a:lnSpc>
                <a:spcPct val="100000"/>
              </a:lnSpc>
              <a:spcBef>
                <a:spcPts val="100"/>
              </a:spcBef>
            </a:pPr>
            <a:r>
              <a:rPr lang="en-US" sz="2000" b="1" spc="-25" dirty="0">
                <a:solidFill>
                  <a:srgbClr val="171717"/>
                </a:solidFill>
                <a:latin typeface="Arial"/>
                <a:cs typeface="Arial"/>
              </a:rPr>
              <a:t>PhD Lectures 2026, Siena</a:t>
            </a:r>
            <a:r>
              <a:rPr sz="2000" b="1" dirty="0">
                <a:solidFill>
                  <a:srgbClr val="171717"/>
                </a:solidFill>
                <a:latin typeface="Arial"/>
                <a:cs typeface="Arial"/>
              </a:rPr>
              <a:t>,</a:t>
            </a:r>
            <a:r>
              <a:rPr sz="2000" b="1" spc="-45" dirty="0">
                <a:solidFill>
                  <a:srgbClr val="171717"/>
                </a:solidFill>
                <a:latin typeface="Arial"/>
                <a:cs typeface="Arial"/>
              </a:rPr>
              <a:t> </a:t>
            </a:r>
            <a:r>
              <a:rPr lang="en-US" sz="2000" b="1" spc="-45" dirty="0">
                <a:solidFill>
                  <a:srgbClr val="171717"/>
                </a:solidFill>
                <a:latin typeface="Arial"/>
                <a:cs typeface="Arial"/>
              </a:rPr>
              <a:t>13</a:t>
            </a:r>
            <a:r>
              <a:rPr lang="en-US" sz="2000" b="1" spc="-45" baseline="30000" dirty="0">
                <a:solidFill>
                  <a:srgbClr val="171717"/>
                </a:solidFill>
                <a:latin typeface="Arial"/>
                <a:cs typeface="Arial"/>
              </a:rPr>
              <a:t>th</a:t>
            </a:r>
            <a:r>
              <a:rPr lang="en-US" sz="2000" b="1" spc="-45" dirty="0">
                <a:solidFill>
                  <a:srgbClr val="171717"/>
                </a:solidFill>
                <a:latin typeface="Arial"/>
                <a:cs typeface="Arial"/>
              </a:rPr>
              <a:t>-</a:t>
            </a:r>
            <a:r>
              <a:rPr lang="en-US" sz="2000" b="1" spc="15" dirty="0">
                <a:solidFill>
                  <a:srgbClr val="171717"/>
                </a:solidFill>
                <a:latin typeface="Arial"/>
                <a:cs typeface="Arial"/>
              </a:rPr>
              <a:t>14</a:t>
            </a:r>
            <a:r>
              <a:rPr sz="1950" b="1" spc="22" baseline="25641" dirty="0">
                <a:solidFill>
                  <a:srgbClr val="171717"/>
                </a:solidFill>
                <a:latin typeface="Arial"/>
                <a:cs typeface="Arial"/>
              </a:rPr>
              <a:t>th</a:t>
            </a:r>
            <a:r>
              <a:rPr sz="2000" b="1" spc="-20" dirty="0">
                <a:solidFill>
                  <a:srgbClr val="171717"/>
                </a:solidFill>
                <a:latin typeface="Arial"/>
                <a:cs typeface="Arial"/>
              </a:rPr>
              <a:t> </a:t>
            </a:r>
            <a:r>
              <a:rPr lang="en-US" sz="2000" b="1" spc="-20" dirty="0">
                <a:solidFill>
                  <a:srgbClr val="171717"/>
                </a:solidFill>
                <a:latin typeface="Arial"/>
                <a:cs typeface="Arial"/>
              </a:rPr>
              <a:t>May </a:t>
            </a:r>
            <a:r>
              <a:rPr sz="2000" b="1" dirty="0">
                <a:solidFill>
                  <a:srgbClr val="171717"/>
                </a:solidFill>
                <a:latin typeface="Arial"/>
                <a:cs typeface="Arial"/>
              </a:rPr>
              <a:t>202</a:t>
            </a:r>
            <a:r>
              <a:rPr lang="en-US" sz="2000" b="1" dirty="0">
                <a:solidFill>
                  <a:srgbClr val="171717"/>
                </a:solidFill>
                <a:latin typeface="Arial"/>
                <a:cs typeface="Arial"/>
              </a:rPr>
              <a:t>6</a:t>
            </a:r>
            <a:endParaRPr sz="2000" dirty="0">
              <a:latin typeface="Arial"/>
              <a:cs typeface="Arial"/>
            </a:endParaRPr>
          </a:p>
        </p:txBody>
      </p:sp>
      <p:sp>
        <p:nvSpPr>
          <p:cNvPr id="8" name="Footer Placeholder 7">
            <a:extLst>
              <a:ext uri="{FF2B5EF4-FFF2-40B4-BE49-F238E27FC236}">
                <a16:creationId xmlns:a16="http://schemas.microsoft.com/office/drawing/2014/main" id="{B825BBA4-B5B1-3918-ABC8-68CC558D2679}"/>
              </a:ext>
            </a:extLst>
          </p:cNvPr>
          <p:cNvSpPr>
            <a:spLocks noGrp="1"/>
          </p:cNvSpPr>
          <p:nvPr>
            <p:ph type="ftr" sz="quarter" idx="5"/>
          </p:nvPr>
        </p:nvSpPr>
        <p:spPr>
          <a:xfrm>
            <a:off x="2971800" y="6486305"/>
            <a:ext cx="6181725" cy="379095"/>
          </a:xfrm>
        </p:spPr>
        <p:txBody>
          <a:bodyPr/>
          <a:lstStyle/>
          <a:p>
            <a:pPr algn="ctr">
              <a:lnSpc>
                <a:spcPts val="1425"/>
              </a:lnSpc>
            </a:pPr>
            <a:r>
              <a:rPr lang="en-US"/>
              <a:t>M. Bianco, PhD Lectures | Gaseous Detectors | 13th-14th May 2026, Siena</a:t>
            </a:r>
            <a:endParaRPr lang="en-US" spc="-1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291373" cy="553998"/>
          </a:xfrm>
        </p:spPr>
        <p:txBody>
          <a:bodyPr/>
          <a:lstStyle/>
          <a:p>
            <a:r>
              <a:rPr lang="en-US" dirty="0"/>
              <a:t>Cathodic Readout: </a:t>
            </a:r>
            <a:r>
              <a:rPr lang="en-US" spc="-25" dirty="0"/>
              <a:t>B</a:t>
            </a:r>
            <a:r>
              <a:rPr lang="en-US" spc="10" dirty="0"/>
              <a:t>a</a:t>
            </a:r>
            <a:r>
              <a:rPr lang="en-US" spc="5" dirty="0"/>
              <a:t>s</a:t>
            </a:r>
            <a:r>
              <a:rPr lang="en-US" spc="140" dirty="0"/>
              <a:t>ic Principle</a:t>
            </a:r>
            <a:endParaRPr lang="en-US" dirty="0"/>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pic>
        <p:nvPicPr>
          <p:cNvPr id="7" name="Picture 6" descr="A picture containing origami, diagram&#10;&#10;Description automatically generated">
            <a:extLst>
              <a:ext uri="{FF2B5EF4-FFF2-40B4-BE49-F238E27FC236}">
                <a16:creationId xmlns:a16="http://schemas.microsoft.com/office/drawing/2014/main" id="{1D5B3BC3-9CD7-C21D-7D89-31317DD85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676400"/>
            <a:ext cx="6181725" cy="3186175"/>
          </a:xfrm>
          <a:prstGeom prst="rect">
            <a:avLst/>
          </a:prstGeom>
        </p:spPr>
      </p:pic>
      <p:sp>
        <p:nvSpPr>
          <p:cNvPr id="8" name="Rectangle 7">
            <a:extLst>
              <a:ext uri="{FF2B5EF4-FFF2-40B4-BE49-F238E27FC236}">
                <a16:creationId xmlns:a16="http://schemas.microsoft.com/office/drawing/2014/main" id="{A6949D68-831E-1371-1FA5-CF9DB5E227CD}"/>
              </a:ext>
            </a:extLst>
          </p:cNvPr>
          <p:cNvSpPr/>
          <p:nvPr/>
        </p:nvSpPr>
        <p:spPr>
          <a:xfrm>
            <a:off x="395427" y="914400"/>
            <a:ext cx="2804973"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A844A3-08D2-1A74-6339-6E3E52D94877}"/>
              </a:ext>
            </a:extLst>
          </p:cNvPr>
          <p:cNvSpPr txBox="1"/>
          <p:nvPr/>
        </p:nvSpPr>
        <p:spPr>
          <a:xfrm>
            <a:off x="7275836" y="2438400"/>
            <a:ext cx="4553325" cy="1754326"/>
          </a:xfrm>
          <a:prstGeom prst="rect">
            <a:avLst/>
          </a:prstGeom>
          <a:noFill/>
        </p:spPr>
        <p:txBody>
          <a:bodyPr wrap="square" rtlCol="0">
            <a:spAutoFit/>
          </a:bodyPr>
          <a:lstStyle/>
          <a:p>
            <a:r>
              <a:rPr lang="en-US" dirty="0"/>
              <a:t>A charge +Q between two conductors induced two negative charge profiles (image charge)</a:t>
            </a:r>
          </a:p>
          <a:p>
            <a:endParaRPr lang="en-US" dirty="0"/>
          </a:p>
          <a:p>
            <a:r>
              <a:rPr lang="en-US" dirty="0"/>
              <a:t>A charge moving between the electrodes modify the induced charge profile on the conductors generating a detectable signals</a:t>
            </a:r>
          </a:p>
        </p:txBody>
      </p:sp>
      <p:sp>
        <p:nvSpPr>
          <p:cNvPr id="3" name="Slide Number Placeholder 2">
            <a:extLst>
              <a:ext uri="{FF2B5EF4-FFF2-40B4-BE49-F238E27FC236}">
                <a16:creationId xmlns:a16="http://schemas.microsoft.com/office/drawing/2014/main" id="{DCFC58B1-65B2-95BB-7818-E95CE589018B}"/>
              </a:ext>
            </a:extLst>
          </p:cNvPr>
          <p:cNvSpPr>
            <a:spLocks noGrp="1"/>
          </p:cNvSpPr>
          <p:nvPr>
            <p:ph type="sldNum" sz="quarter" idx="7"/>
          </p:nvPr>
        </p:nvSpPr>
        <p:spPr/>
        <p:txBody>
          <a:bodyPr/>
          <a:lstStyle/>
          <a:p>
            <a:pPr marL="38100">
              <a:lnSpc>
                <a:spcPct val="100000"/>
              </a:lnSpc>
            </a:pPr>
            <a:fld id="{81D60167-4931-47E6-BA6A-407CBD079E47}" type="slidenum">
              <a:rPr lang="en-US" spc="-5" smtClean="0"/>
              <a:t>10</a:t>
            </a:fld>
            <a:endParaRPr lang="en-US" spc="-5" dirty="0"/>
          </a:p>
        </p:txBody>
      </p:sp>
    </p:spTree>
    <p:extLst>
      <p:ext uri="{BB962C8B-B14F-4D97-AF65-F5344CB8AC3E}">
        <p14:creationId xmlns:p14="http://schemas.microsoft.com/office/powerpoint/2010/main" val="3084398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6233973" cy="635051"/>
          </a:xfrm>
        </p:spPr>
        <p:txBody>
          <a:bodyPr/>
          <a:lstStyle/>
          <a:p>
            <a:r>
              <a:rPr lang="en-US" dirty="0"/>
              <a:t>Cathode Strip Chambers</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9" name="object 7">
            <a:extLst>
              <a:ext uri="{FF2B5EF4-FFF2-40B4-BE49-F238E27FC236}">
                <a16:creationId xmlns:a16="http://schemas.microsoft.com/office/drawing/2014/main" id="{93806627-B374-DB06-9B03-841EC7778C6A}"/>
              </a:ext>
            </a:extLst>
          </p:cNvPr>
          <p:cNvSpPr txBox="1"/>
          <p:nvPr/>
        </p:nvSpPr>
        <p:spPr>
          <a:xfrm>
            <a:off x="457201" y="1226820"/>
            <a:ext cx="4190999" cy="4410374"/>
          </a:xfrm>
          <a:prstGeom prst="rect">
            <a:avLst/>
          </a:prstGeom>
        </p:spPr>
        <p:txBody>
          <a:bodyPr vert="horz" wrap="square" lIns="0" tIns="27939" rIns="0" bIns="0" rtlCol="0">
            <a:spAutoFit/>
          </a:bodyPr>
          <a:lstStyle/>
          <a:p>
            <a:pPr marL="285750" marR="5080" indent="-285750">
              <a:lnSpc>
                <a:spcPts val="2100"/>
              </a:lnSpc>
              <a:spcBef>
                <a:spcPts val="219"/>
              </a:spcBef>
              <a:buFont typeface="Arial" panose="020B0604020202020204" pitchFamily="34" charset="0"/>
              <a:buChar char="•"/>
              <a:tabLst>
                <a:tab pos="298450" algn="l"/>
              </a:tabLst>
            </a:pPr>
            <a:r>
              <a:rPr sz="1800" dirty="0">
                <a:latin typeface="Times New Roman" panose="02020603050405020304" pitchFamily="18" charset="0"/>
                <a:cs typeface="Times New Roman" panose="02020603050405020304" pitchFamily="18" charset="0"/>
              </a:rPr>
              <a:t>In</a:t>
            </a:r>
            <a:r>
              <a:rPr sz="1800" spc="-5" dirty="0">
                <a:latin typeface="Times New Roman" panose="02020603050405020304" pitchFamily="18" charset="0"/>
                <a:cs typeface="Times New Roman" panose="02020603050405020304" pitchFamily="18" charset="0"/>
              </a:rPr>
              <a:t> 1968</a:t>
            </a:r>
            <a:r>
              <a:rPr sz="18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Charpak</a:t>
            </a:r>
            <a:r>
              <a:rPr sz="1800" spc="10"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with </a:t>
            </a:r>
            <a:r>
              <a:rPr sz="1800" spc="-80" dirty="0">
                <a:latin typeface="Times New Roman" panose="02020603050405020304" pitchFamily="18" charset="0"/>
                <a:cs typeface="Times New Roman" panose="02020603050405020304" pitchFamily="18" charset="0"/>
              </a:rPr>
              <a:t>co-­‐authors</a:t>
            </a:r>
            <a:r>
              <a:rPr sz="18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investigated</a:t>
            </a:r>
            <a:r>
              <a:rPr sz="1800" dirty="0">
                <a:latin typeface="Times New Roman" panose="02020603050405020304" pitchFamily="18" charset="0"/>
                <a:cs typeface="Times New Roman" panose="02020603050405020304" pitchFamily="18" charset="0"/>
              </a:rPr>
              <a:t> a </a:t>
            </a:r>
            <a:r>
              <a:rPr sz="1800" spc="-5" dirty="0">
                <a:latin typeface="Times New Roman" panose="02020603050405020304" pitchFamily="18" charset="0"/>
                <a:cs typeface="Times New Roman" panose="02020603050405020304" pitchFamily="18" charset="0"/>
              </a:rPr>
              <a:t>possibility</a:t>
            </a:r>
            <a:r>
              <a:rPr sz="1800" dirty="0">
                <a:latin typeface="Times New Roman" panose="02020603050405020304" pitchFamily="18" charset="0"/>
                <a:cs typeface="Times New Roman" panose="02020603050405020304" pitchFamily="18" charset="0"/>
              </a:rPr>
              <a:t> of detection </a:t>
            </a:r>
            <a:r>
              <a:rPr sz="1800" spc="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coordinates</a:t>
            </a:r>
            <a:r>
              <a:rPr sz="1800" spc="-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by detecting the</a:t>
            </a:r>
            <a:r>
              <a:rPr sz="1800" spc="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positive</a:t>
            </a:r>
            <a:r>
              <a:rPr sz="18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signals</a:t>
            </a:r>
            <a:r>
              <a:rPr sz="1800" dirty="0">
                <a:latin typeface="Times New Roman" panose="02020603050405020304" pitchFamily="18" charset="0"/>
                <a:cs typeface="Times New Roman" panose="02020603050405020304" pitchFamily="18" charset="0"/>
              </a:rPr>
              <a:t> from</a:t>
            </a:r>
            <a:r>
              <a:rPr sz="1800" spc="-5" dirty="0">
                <a:latin typeface="Times New Roman" panose="02020603050405020304" pitchFamily="18" charset="0"/>
                <a:cs typeface="Times New Roman" panose="02020603050405020304" pitchFamily="18" charset="0"/>
              </a:rPr>
              <a:t> segmented</a:t>
            </a:r>
            <a:r>
              <a:rPr sz="1800" spc="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cathodes</a:t>
            </a:r>
            <a:r>
              <a:rPr sz="1800" spc="-5" dirty="0">
                <a:latin typeface="Times New Roman" panose="02020603050405020304" pitchFamily="18" charset="0"/>
                <a:cs typeface="Times New Roman" panose="02020603050405020304" pitchFamily="18" charset="0"/>
              </a:rPr>
              <a:t> (strips).</a:t>
            </a:r>
            <a:endParaRPr sz="1800" dirty="0">
              <a:latin typeface="Times New Roman" panose="02020603050405020304" pitchFamily="18" charset="0"/>
              <a:cs typeface="Times New Roman" panose="02020603050405020304" pitchFamily="18" charset="0"/>
            </a:endParaRPr>
          </a:p>
          <a:p>
            <a:pPr marL="285750" marR="410209" indent="-285750">
              <a:lnSpc>
                <a:spcPts val="2100"/>
              </a:lnSpc>
              <a:spcBef>
                <a:spcPts val="100"/>
              </a:spcBef>
              <a:buFont typeface="Arial" panose="020B0604020202020204" pitchFamily="34" charset="0"/>
              <a:buChar char="•"/>
              <a:tabLst>
                <a:tab pos="298450" algn="l"/>
              </a:tabLst>
            </a:pPr>
            <a:r>
              <a:rPr sz="1800" dirty="0">
                <a:latin typeface="Times New Roman" panose="02020603050405020304" pitchFamily="18" charset="0"/>
                <a:cs typeface="Times New Roman" panose="02020603050405020304" pitchFamily="18" charset="0"/>
              </a:rPr>
              <a:t>It </a:t>
            </a:r>
            <a:r>
              <a:rPr sz="1800" spc="-5" dirty="0">
                <a:latin typeface="Times New Roman" panose="02020603050405020304" pitchFamily="18" charset="0"/>
                <a:cs typeface="Times New Roman" panose="02020603050405020304" pitchFamily="18" charset="0"/>
              </a:rPr>
              <a:t>was found that the center of gravity of charge distribution gives very high </a:t>
            </a:r>
            <a:r>
              <a:rPr sz="1800" spc="-38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space resolution</a:t>
            </a:r>
            <a:r>
              <a:rPr sz="18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along</a:t>
            </a:r>
            <a:r>
              <a:rPr sz="1800" dirty="0">
                <a:latin typeface="Times New Roman" panose="02020603050405020304" pitchFamily="18" charset="0"/>
                <a:cs typeface="Times New Roman" panose="02020603050405020304" pitchFamily="18" charset="0"/>
              </a:rPr>
              <a:t> the wire(~50 </a:t>
            </a:r>
            <a:r>
              <a:rPr sz="1800" spc="-5" dirty="0">
                <a:latin typeface="Times New Roman" panose="02020603050405020304" pitchFamily="18" charset="0"/>
                <a:cs typeface="Times New Roman" panose="02020603050405020304" pitchFamily="18" charset="0"/>
              </a:rPr>
              <a:t>μm).</a:t>
            </a:r>
            <a:endParaRPr sz="1800" dirty="0">
              <a:latin typeface="Times New Roman" panose="02020603050405020304" pitchFamily="18" charset="0"/>
              <a:cs typeface="Times New Roman" panose="02020603050405020304" pitchFamily="18" charset="0"/>
            </a:endParaRPr>
          </a:p>
          <a:p>
            <a:pPr marL="285750" marR="196215" indent="-285750">
              <a:lnSpc>
                <a:spcPts val="2100"/>
              </a:lnSpc>
              <a:spcBef>
                <a:spcPts val="100"/>
              </a:spcBef>
              <a:buFont typeface="Arial" panose="020B0604020202020204" pitchFamily="34" charset="0"/>
              <a:buChar char="•"/>
              <a:tabLst>
                <a:tab pos="298450" algn="l"/>
              </a:tabLst>
            </a:pPr>
            <a:r>
              <a:rPr sz="1800" dirty="0">
                <a:latin typeface="Times New Roman" panose="02020603050405020304" pitchFamily="18" charset="0"/>
                <a:cs typeface="Times New Roman" panose="02020603050405020304" pitchFamily="18" charset="0"/>
              </a:rPr>
              <a:t>The</a:t>
            </a:r>
            <a:r>
              <a:rPr sz="1800" spc="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space</a:t>
            </a:r>
            <a:r>
              <a:rPr sz="1800" spc="1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resolution</a:t>
            </a:r>
            <a:r>
              <a:rPr sz="1800" spc="1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mostly</a:t>
            </a:r>
            <a:r>
              <a:rPr sz="1800" spc="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depends</a:t>
            </a:r>
            <a:r>
              <a:rPr sz="1800" spc="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on</a:t>
            </a:r>
            <a:r>
              <a:rPr sz="1800" spc="10"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a</a:t>
            </a:r>
            <a:r>
              <a:rPr sz="1800" spc="5" dirty="0">
                <a:latin typeface="Times New Roman" panose="02020603050405020304" pitchFamily="18" charset="0"/>
                <a:cs typeface="Times New Roman" panose="02020603050405020304" pitchFamily="18" charset="0"/>
              </a:rPr>
              <a:t> </a:t>
            </a:r>
            <a:r>
              <a:rPr sz="1800" spc="-70" dirty="0">
                <a:latin typeface="Times New Roman" panose="02020603050405020304" pitchFamily="18" charset="0"/>
                <a:cs typeface="Times New Roman" panose="02020603050405020304" pitchFamily="18" charset="0"/>
              </a:rPr>
              <a:t>wire-­‐cathode</a:t>
            </a:r>
            <a:r>
              <a:rPr sz="1800" spc="1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distance</a:t>
            </a:r>
            <a:r>
              <a:rPr sz="1800" spc="10"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and</a:t>
            </a:r>
            <a:r>
              <a:rPr sz="1800" spc="10"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the</a:t>
            </a:r>
            <a:r>
              <a:rPr sz="1800" spc="1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strip </a:t>
            </a:r>
            <a:r>
              <a:rPr sz="1800" spc="-37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width.</a:t>
            </a:r>
          </a:p>
          <a:p>
            <a:pPr marL="285750" marR="551815" indent="-285750">
              <a:lnSpc>
                <a:spcPts val="2200"/>
              </a:lnSpc>
              <a:spcBef>
                <a:spcPts val="20"/>
              </a:spcBef>
              <a:buClr>
                <a:srgbClr val="FFFFFF"/>
              </a:buClr>
              <a:buFont typeface="Arial" panose="020B0604020202020204" pitchFamily="34" charset="0"/>
              <a:buChar char="•"/>
              <a:tabLst>
                <a:tab pos="298450" algn="l"/>
              </a:tabLst>
            </a:pPr>
            <a:r>
              <a:rPr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The </a:t>
            </a:r>
            <a:r>
              <a:rPr sz="1800" spc="-5" dirty="0">
                <a:latin typeface="Times New Roman" panose="02020603050405020304" pitchFamily="18" charset="0"/>
                <a:cs typeface="Times New Roman" panose="02020603050405020304" pitchFamily="18" charset="0"/>
              </a:rPr>
              <a:t>method</a:t>
            </a:r>
            <a:r>
              <a:rPr sz="1800" spc="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needs </a:t>
            </a:r>
            <a:r>
              <a:rPr sz="1800" spc="-5" dirty="0">
                <a:latin typeface="Times New Roman" panose="02020603050405020304" pitchFamily="18" charset="0"/>
                <a:cs typeface="Times New Roman" panose="02020603050405020304" pitchFamily="18" charset="0"/>
              </a:rPr>
              <a:t>measurements </a:t>
            </a:r>
            <a:r>
              <a:rPr sz="1800" dirty="0">
                <a:latin typeface="Times New Roman" panose="02020603050405020304" pitchFamily="18" charset="0"/>
                <a:cs typeface="Times New Roman" panose="02020603050405020304" pitchFamily="18" charset="0"/>
              </a:rPr>
              <a:t>of</a:t>
            </a:r>
            <a:r>
              <a:rPr sz="1800" spc="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strip</a:t>
            </a:r>
            <a:r>
              <a:rPr sz="1800" spc="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signals </a:t>
            </a:r>
            <a:r>
              <a:rPr sz="1800" dirty="0">
                <a:latin typeface="Times New Roman" panose="02020603050405020304" pitchFamily="18" charset="0"/>
                <a:cs typeface="Times New Roman" panose="02020603050405020304" pitchFamily="18" charset="0"/>
              </a:rPr>
              <a:t>with</a:t>
            </a:r>
            <a:r>
              <a:rPr sz="1800" spc="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precision</a:t>
            </a:r>
            <a:r>
              <a:rPr sz="1800" spc="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of</a:t>
            </a:r>
            <a:r>
              <a:rPr sz="1800" spc="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~1%. </a:t>
            </a:r>
            <a:r>
              <a:rPr sz="1800" spc="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That</a:t>
            </a:r>
            <a:r>
              <a:rPr sz="1800" spc="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was</a:t>
            </a:r>
            <a:r>
              <a:rPr sz="1800" spc="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the</a:t>
            </a:r>
            <a:r>
              <a:rPr sz="1800" spc="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main</a:t>
            </a:r>
            <a:r>
              <a:rPr sz="1800" spc="1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reason</a:t>
            </a:r>
            <a:r>
              <a:rPr sz="1800" spc="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of</a:t>
            </a:r>
            <a:r>
              <a:rPr sz="1800" spc="1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sometime</a:t>
            </a:r>
            <a:r>
              <a:rPr sz="1800" spc="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delay</a:t>
            </a:r>
            <a:r>
              <a:rPr sz="1800" spc="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in</a:t>
            </a:r>
            <a:r>
              <a:rPr sz="1800" spc="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developing</a:t>
            </a:r>
            <a:r>
              <a:rPr sz="1800" spc="1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CSC</a:t>
            </a:r>
            <a:r>
              <a:rPr sz="1800" spc="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technique.</a:t>
            </a:r>
            <a:endParaRPr sz="1800" dirty="0">
              <a:latin typeface="Times New Roman" panose="02020603050405020304" pitchFamily="18" charset="0"/>
              <a:cs typeface="Times New Roman" panose="02020603050405020304" pitchFamily="18" charset="0"/>
            </a:endParaRPr>
          </a:p>
        </p:txBody>
      </p:sp>
      <p:pic>
        <p:nvPicPr>
          <p:cNvPr id="11" name="Picture 10" descr="A picture containing stitch, line&#10;&#10;Description automatically generated">
            <a:extLst>
              <a:ext uri="{FF2B5EF4-FFF2-40B4-BE49-F238E27FC236}">
                <a16:creationId xmlns:a16="http://schemas.microsoft.com/office/drawing/2014/main" id="{CBABF407-C78F-4457-089B-1AAA51E70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339" y="970293"/>
            <a:ext cx="3175401" cy="4917414"/>
          </a:xfrm>
          <a:prstGeom prst="rect">
            <a:avLst/>
          </a:prstGeom>
        </p:spPr>
      </p:pic>
      <p:pic>
        <p:nvPicPr>
          <p:cNvPr id="14" name="object 8">
            <a:extLst>
              <a:ext uri="{FF2B5EF4-FFF2-40B4-BE49-F238E27FC236}">
                <a16:creationId xmlns:a16="http://schemas.microsoft.com/office/drawing/2014/main" id="{2F242B75-55A0-8CF8-604E-7817703BFB0E}"/>
              </a:ext>
            </a:extLst>
          </p:cNvPr>
          <p:cNvPicPr/>
          <p:nvPr/>
        </p:nvPicPr>
        <p:blipFill>
          <a:blip r:embed="rId3" cstate="print"/>
          <a:stretch>
            <a:fillRect/>
          </a:stretch>
        </p:blipFill>
        <p:spPr>
          <a:xfrm>
            <a:off x="8519160" y="1442010"/>
            <a:ext cx="3294761" cy="4592307"/>
          </a:xfrm>
          <a:prstGeom prst="rect">
            <a:avLst/>
          </a:prstGeom>
        </p:spPr>
      </p:pic>
      <p:sp>
        <p:nvSpPr>
          <p:cNvPr id="3" name="Slide Number Placeholder 2">
            <a:extLst>
              <a:ext uri="{FF2B5EF4-FFF2-40B4-BE49-F238E27FC236}">
                <a16:creationId xmlns:a16="http://schemas.microsoft.com/office/drawing/2014/main" id="{491D5B8E-75E4-E219-378D-9DBF898A1197}"/>
              </a:ext>
            </a:extLst>
          </p:cNvPr>
          <p:cNvSpPr>
            <a:spLocks noGrp="1"/>
          </p:cNvSpPr>
          <p:nvPr>
            <p:ph type="sldNum" sz="quarter" idx="7"/>
          </p:nvPr>
        </p:nvSpPr>
        <p:spPr/>
        <p:txBody>
          <a:bodyPr/>
          <a:lstStyle/>
          <a:p>
            <a:pPr marL="38100">
              <a:lnSpc>
                <a:spcPct val="100000"/>
              </a:lnSpc>
            </a:pPr>
            <a:fld id="{81D60167-4931-47E6-BA6A-407CBD079E47}" type="slidenum">
              <a:rPr lang="en-US" spc="-5" smtClean="0"/>
              <a:t>11</a:t>
            </a:fld>
            <a:endParaRPr lang="en-US" spc="-5" dirty="0"/>
          </a:p>
        </p:txBody>
      </p:sp>
    </p:spTree>
    <p:extLst>
      <p:ext uri="{BB962C8B-B14F-4D97-AF65-F5344CB8AC3E}">
        <p14:creationId xmlns:p14="http://schemas.microsoft.com/office/powerpoint/2010/main" val="3372249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6233973" cy="635051"/>
          </a:xfrm>
        </p:spPr>
        <p:txBody>
          <a:bodyPr/>
          <a:lstStyle/>
          <a:p>
            <a:r>
              <a:rPr lang="en-US" dirty="0"/>
              <a:t>Cathode Strip Chambers</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3" name="object 4">
            <a:extLst>
              <a:ext uri="{FF2B5EF4-FFF2-40B4-BE49-F238E27FC236}">
                <a16:creationId xmlns:a16="http://schemas.microsoft.com/office/drawing/2014/main" id="{AEB997F2-4C0C-46F5-B096-4A6FABCA5DBC}"/>
              </a:ext>
            </a:extLst>
          </p:cNvPr>
          <p:cNvSpPr txBox="1"/>
          <p:nvPr/>
        </p:nvSpPr>
        <p:spPr>
          <a:xfrm>
            <a:off x="330259" y="951390"/>
            <a:ext cx="7746941" cy="3064942"/>
          </a:xfrm>
          <a:prstGeom prst="rect">
            <a:avLst/>
          </a:prstGeom>
        </p:spPr>
        <p:txBody>
          <a:bodyPr vert="horz" wrap="square" lIns="0" tIns="139700" rIns="0" bIns="0" rtlCol="0">
            <a:spAutoFit/>
          </a:bodyPr>
          <a:lstStyle/>
          <a:p>
            <a:pPr marL="12700">
              <a:lnSpc>
                <a:spcPct val="100000"/>
              </a:lnSpc>
              <a:spcBef>
                <a:spcPts val="1570"/>
              </a:spcBef>
            </a:pPr>
            <a:r>
              <a:rPr sz="2000" b="1" spc="-5" dirty="0">
                <a:solidFill>
                  <a:srgbClr val="FF0000"/>
                </a:solidFill>
                <a:latin typeface="Times New Roman" panose="02020603050405020304" pitchFamily="18" charset="0"/>
                <a:cs typeface="Times New Roman" panose="02020603050405020304" pitchFamily="18" charset="0"/>
              </a:rPr>
              <a:t>Segmented</a:t>
            </a:r>
            <a:r>
              <a:rPr sz="2000" b="1" spc="-45" dirty="0">
                <a:solidFill>
                  <a:srgbClr val="FF0000"/>
                </a:solidFill>
                <a:latin typeface="Times New Roman" panose="02020603050405020304" pitchFamily="18" charset="0"/>
                <a:cs typeface="Times New Roman" panose="02020603050405020304" pitchFamily="18" charset="0"/>
              </a:rPr>
              <a:t> </a:t>
            </a:r>
            <a:r>
              <a:rPr sz="2000" b="1" dirty="0">
                <a:solidFill>
                  <a:srgbClr val="FF0000"/>
                </a:solidFill>
                <a:latin typeface="Times New Roman" panose="02020603050405020304" pitchFamily="18" charset="0"/>
                <a:cs typeface="Times New Roman" panose="02020603050405020304" pitchFamily="18" charset="0"/>
              </a:rPr>
              <a:t>cathodes:</a:t>
            </a:r>
            <a:endParaRPr sz="2000" dirty="0">
              <a:latin typeface="Times New Roman" panose="02020603050405020304" pitchFamily="18" charset="0"/>
              <a:cs typeface="Times New Roman" panose="02020603050405020304" pitchFamily="18" charset="0"/>
            </a:endParaRPr>
          </a:p>
          <a:p>
            <a:pPr marL="628015" indent="-158750">
              <a:lnSpc>
                <a:spcPct val="100000"/>
              </a:lnSpc>
              <a:spcBef>
                <a:spcPts val="595"/>
              </a:spcBef>
              <a:buChar char="•"/>
              <a:tabLst>
                <a:tab pos="628650" algn="l"/>
              </a:tabLst>
            </a:pPr>
            <a:r>
              <a:rPr sz="2000" dirty="0">
                <a:solidFill>
                  <a:srgbClr val="00329E"/>
                </a:solidFill>
                <a:latin typeface="Times New Roman" panose="02020603050405020304" pitchFamily="18" charset="0"/>
                <a:cs typeface="Times New Roman" panose="02020603050405020304" pitchFamily="18" charset="0"/>
              </a:rPr>
              <a:t>cathode</a:t>
            </a:r>
            <a:r>
              <a:rPr sz="2000" spc="-45" dirty="0">
                <a:solidFill>
                  <a:srgbClr val="00329E"/>
                </a:solidFill>
                <a:latin typeface="Times New Roman" panose="02020603050405020304" pitchFamily="18" charset="0"/>
                <a:cs typeface="Times New Roman" panose="02020603050405020304" pitchFamily="18" charset="0"/>
              </a:rPr>
              <a:t> </a:t>
            </a:r>
            <a:r>
              <a:rPr sz="2000" spc="-5" dirty="0">
                <a:solidFill>
                  <a:srgbClr val="00329E"/>
                </a:solidFill>
                <a:latin typeface="Times New Roman" panose="02020603050405020304" pitchFamily="18" charset="0"/>
                <a:cs typeface="Times New Roman" panose="02020603050405020304" pitchFamily="18" charset="0"/>
              </a:rPr>
              <a:t>strips</a:t>
            </a:r>
            <a:r>
              <a:rPr sz="2000" spc="-30" dirty="0">
                <a:solidFill>
                  <a:srgbClr val="00329E"/>
                </a:solidFill>
                <a:latin typeface="Times New Roman" panose="02020603050405020304" pitchFamily="18" charset="0"/>
                <a:cs typeface="Times New Roman" panose="02020603050405020304" pitchFamily="18" charset="0"/>
              </a:rPr>
              <a:t> </a:t>
            </a:r>
            <a:r>
              <a:rPr sz="2000" dirty="0">
                <a:solidFill>
                  <a:srgbClr val="00329E"/>
                </a:solidFill>
                <a:latin typeface="Times New Roman" panose="02020603050405020304" pitchFamily="18" charset="0"/>
                <a:cs typeface="Times New Roman" panose="02020603050405020304" pitchFamily="18" charset="0"/>
              </a:rPr>
              <a:t>(</a:t>
            </a:r>
            <a:r>
              <a:rPr lang="en-US" sz="2000" dirty="0">
                <a:solidFill>
                  <a:srgbClr val="00329E"/>
                </a:solidFill>
                <a:latin typeface="Times New Roman" panose="02020603050405020304" pitchFamily="18" charset="0"/>
                <a:cs typeface="Times New Roman" panose="02020603050405020304" pitchFamily="18" charset="0"/>
              </a:rPr>
              <a:t>often </a:t>
            </a:r>
            <a:r>
              <a:rPr sz="2000" dirty="0">
                <a:solidFill>
                  <a:srgbClr val="00329E"/>
                </a:solidFill>
                <a:latin typeface="Times New Roman" panose="02020603050405020304" pitchFamily="18" charset="0"/>
                <a:cs typeface="Times New Roman" panose="02020603050405020304" pitchFamily="18" charset="0"/>
              </a:rPr>
              <a:t>perpendicular</a:t>
            </a:r>
            <a:r>
              <a:rPr sz="2000" spc="-40" dirty="0">
                <a:solidFill>
                  <a:srgbClr val="00329E"/>
                </a:solidFill>
                <a:latin typeface="Times New Roman" panose="02020603050405020304" pitchFamily="18" charset="0"/>
                <a:cs typeface="Times New Roman" panose="02020603050405020304" pitchFamily="18" charset="0"/>
              </a:rPr>
              <a:t> </a:t>
            </a:r>
            <a:r>
              <a:rPr sz="2000" dirty="0">
                <a:solidFill>
                  <a:srgbClr val="00329E"/>
                </a:solidFill>
                <a:latin typeface="Times New Roman" panose="02020603050405020304" pitchFamily="18" charset="0"/>
                <a:cs typeface="Times New Roman" panose="02020603050405020304" pitchFamily="18" charset="0"/>
              </a:rPr>
              <a:t>and</a:t>
            </a:r>
            <a:r>
              <a:rPr sz="2000" spc="-15" dirty="0">
                <a:solidFill>
                  <a:srgbClr val="00329E"/>
                </a:solidFill>
                <a:latin typeface="Times New Roman" panose="02020603050405020304" pitchFamily="18" charset="0"/>
                <a:cs typeface="Times New Roman" panose="02020603050405020304" pitchFamily="18" charset="0"/>
              </a:rPr>
              <a:t> </a:t>
            </a:r>
            <a:r>
              <a:rPr sz="2000" dirty="0">
                <a:solidFill>
                  <a:srgbClr val="00329E"/>
                </a:solidFill>
                <a:latin typeface="Times New Roman" panose="02020603050405020304" pitchFamily="18" charset="0"/>
                <a:cs typeface="Times New Roman" panose="02020603050405020304" pitchFamily="18" charset="0"/>
              </a:rPr>
              <a:t>parallel</a:t>
            </a:r>
            <a:r>
              <a:rPr sz="2000" spc="-25" dirty="0">
                <a:solidFill>
                  <a:srgbClr val="00329E"/>
                </a:solidFill>
                <a:latin typeface="Times New Roman" panose="02020603050405020304" pitchFamily="18" charset="0"/>
                <a:cs typeface="Times New Roman" panose="02020603050405020304" pitchFamily="18" charset="0"/>
              </a:rPr>
              <a:t> </a:t>
            </a:r>
            <a:r>
              <a:rPr sz="2000" spc="-5" dirty="0">
                <a:solidFill>
                  <a:srgbClr val="00329E"/>
                </a:solidFill>
                <a:latin typeface="Times New Roman" panose="02020603050405020304" pitchFamily="18" charset="0"/>
                <a:cs typeface="Times New Roman" panose="02020603050405020304" pitchFamily="18" charset="0"/>
              </a:rPr>
              <a:t>to</a:t>
            </a:r>
            <a:r>
              <a:rPr sz="2000" spc="-20" dirty="0">
                <a:solidFill>
                  <a:srgbClr val="00329E"/>
                </a:solidFill>
                <a:latin typeface="Times New Roman" panose="02020603050405020304" pitchFamily="18" charset="0"/>
                <a:cs typeface="Times New Roman" panose="02020603050405020304" pitchFamily="18" charset="0"/>
              </a:rPr>
              <a:t> </a:t>
            </a:r>
            <a:r>
              <a:rPr sz="2000" dirty="0">
                <a:solidFill>
                  <a:srgbClr val="00329E"/>
                </a:solidFill>
                <a:latin typeface="Times New Roman" panose="02020603050405020304" pitchFamily="18" charset="0"/>
                <a:cs typeface="Times New Roman" panose="02020603050405020304" pitchFamily="18" charset="0"/>
              </a:rPr>
              <a:t>anode</a:t>
            </a:r>
            <a:r>
              <a:rPr sz="2000" spc="-15" dirty="0">
                <a:solidFill>
                  <a:srgbClr val="00329E"/>
                </a:solidFill>
                <a:latin typeface="Times New Roman" panose="02020603050405020304" pitchFamily="18" charset="0"/>
                <a:cs typeface="Times New Roman" panose="02020603050405020304" pitchFamily="18" charset="0"/>
              </a:rPr>
              <a:t> </a:t>
            </a:r>
            <a:r>
              <a:rPr sz="2000" dirty="0">
                <a:solidFill>
                  <a:srgbClr val="00329E"/>
                </a:solidFill>
                <a:latin typeface="Times New Roman" panose="02020603050405020304" pitchFamily="18" charset="0"/>
                <a:cs typeface="Times New Roman" panose="02020603050405020304" pitchFamily="18" charset="0"/>
              </a:rPr>
              <a:t>wires)</a:t>
            </a:r>
          </a:p>
          <a:p>
            <a:pPr marL="628015" indent="-158750">
              <a:lnSpc>
                <a:spcPct val="100000"/>
              </a:lnSpc>
              <a:spcBef>
                <a:spcPts val="600"/>
              </a:spcBef>
              <a:buChar char="•"/>
              <a:tabLst>
                <a:tab pos="628650" algn="l"/>
              </a:tabLst>
            </a:pPr>
            <a:r>
              <a:rPr sz="2000" dirty="0">
                <a:solidFill>
                  <a:srgbClr val="00329E"/>
                </a:solidFill>
                <a:latin typeface="Times New Roman" panose="02020603050405020304" pitchFamily="18" charset="0"/>
                <a:cs typeface="Times New Roman" panose="02020603050405020304" pitchFamily="18" charset="0"/>
              </a:rPr>
              <a:t>cathode</a:t>
            </a:r>
            <a:r>
              <a:rPr sz="2000" spc="-80" dirty="0">
                <a:solidFill>
                  <a:srgbClr val="00329E"/>
                </a:solidFill>
                <a:latin typeface="Times New Roman" panose="02020603050405020304" pitchFamily="18" charset="0"/>
                <a:cs typeface="Times New Roman" panose="02020603050405020304" pitchFamily="18" charset="0"/>
              </a:rPr>
              <a:t> </a:t>
            </a:r>
            <a:r>
              <a:rPr sz="2000" dirty="0">
                <a:solidFill>
                  <a:srgbClr val="00329E"/>
                </a:solidFill>
                <a:latin typeface="Times New Roman" panose="02020603050405020304" pitchFamily="18" charset="0"/>
                <a:cs typeface="Times New Roman" panose="02020603050405020304" pitchFamily="18" charset="0"/>
              </a:rPr>
              <a:t>wires</a:t>
            </a:r>
          </a:p>
          <a:p>
            <a:pPr marL="628015" indent="-158750">
              <a:lnSpc>
                <a:spcPct val="100000"/>
              </a:lnSpc>
              <a:spcBef>
                <a:spcPts val="600"/>
              </a:spcBef>
              <a:buChar char="•"/>
              <a:tabLst>
                <a:tab pos="628650" algn="l"/>
              </a:tabLst>
            </a:pPr>
            <a:r>
              <a:rPr lang="en-US" sz="2000" dirty="0">
                <a:solidFill>
                  <a:srgbClr val="00329E"/>
                </a:solidFill>
                <a:latin typeface="Times New Roman" panose="02020603050405020304" pitchFamily="18" charset="0"/>
                <a:cs typeface="Times New Roman" panose="02020603050405020304" pitchFamily="18" charset="0"/>
              </a:rPr>
              <a:t>P</a:t>
            </a:r>
            <a:r>
              <a:rPr sz="2000" dirty="0">
                <a:solidFill>
                  <a:srgbClr val="00329E"/>
                </a:solidFill>
                <a:latin typeface="Times New Roman" panose="02020603050405020304" pitchFamily="18" charset="0"/>
                <a:cs typeface="Times New Roman" panose="02020603050405020304" pitchFamily="18" charset="0"/>
              </a:rPr>
              <a:t>ads</a:t>
            </a:r>
            <a:r>
              <a:rPr lang="en-US" sz="2000" dirty="0">
                <a:solidFill>
                  <a:srgbClr val="00329E"/>
                </a:solidFill>
                <a:latin typeface="Times New Roman" panose="02020603050405020304" pitchFamily="18" charset="0"/>
                <a:cs typeface="Times New Roman" panose="02020603050405020304" pitchFamily="18" charset="0"/>
              </a:rPr>
              <a:t>/Strips</a:t>
            </a:r>
          </a:p>
          <a:p>
            <a:pPr marL="11113">
              <a:lnSpc>
                <a:spcPct val="100000"/>
              </a:lnSpc>
              <a:spcBef>
                <a:spcPts val="600"/>
              </a:spcBef>
              <a:tabLst>
                <a:tab pos="628650" algn="l"/>
              </a:tabLst>
            </a:pPr>
            <a:r>
              <a:rPr lang="en-US" sz="2000" dirty="0">
                <a:solidFill>
                  <a:srgbClr val="00329E"/>
                </a:solidFill>
                <a:latin typeface="Times New Roman" panose="02020603050405020304" pitchFamily="18" charset="0"/>
                <a:cs typeface="Times New Roman" panose="02020603050405020304" pitchFamily="18" charset="0"/>
              </a:rPr>
              <a:t>Avalanche induces signals on cathode strips/pads with amplitude varying with the distance to the avalanche</a:t>
            </a:r>
          </a:p>
          <a:p>
            <a:pPr marL="11113">
              <a:spcBef>
                <a:spcPts val="600"/>
              </a:spcBef>
              <a:tabLst>
                <a:tab pos="628650" algn="l"/>
              </a:tabLst>
            </a:pPr>
            <a:r>
              <a:rPr lang="en-US" sz="2000" dirty="0">
                <a:solidFill>
                  <a:srgbClr val="00329E"/>
                </a:solidFill>
                <a:latin typeface="Times New Roman" panose="02020603050405020304" pitchFamily="18" charset="0"/>
                <a:cs typeface="Times New Roman" panose="02020603050405020304" pitchFamily="18" charset="0"/>
              </a:rPr>
              <a:t>Analog readout (ADC), allow for center-of-gravity method</a:t>
            </a:r>
          </a:p>
          <a:p>
            <a:pPr marL="11113">
              <a:lnSpc>
                <a:spcPct val="100000"/>
              </a:lnSpc>
              <a:spcBef>
                <a:spcPts val="600"/>
              </a:spcBef>
              <a:tabLst>
                <a:tab pos="628650" algn="l"/>
              </a:tabLst>
            </a:pPr>
            <a:endParaRPr sz="2000" dirty="0">
              <a:solidFill>
                <a:srgbClr val="00329E"/>
              </a:solidFill>
              <a:latin typeface="Arial MT"/>
              <a:cs typeface="Arial MT"/>
            </a:endParaRPr>
          </a:p>
        </p:txBody>
      </p:sp>
      <p:pic>
        <p:nvPicPr>
          <p:cNvPr id="6" name="object 3">
            <a:extLst>
              <a:ext uri="{FF2B5EF4-FFF2-40B4-BE49-F238E27FC236}">
                <a16:creationId xmlns:a16="http://schemas.microsoft.com/office/drawing/2014/main" id="{CF024C78-EDA0-B139-54A4-1893AA349478}"/>
              </a:ext>
            </a:extLst>
          </p:cNvPr>
          <p:cNvPicPr/>
          <p:nvPr/>
        </p:nvPicPr>
        <p:blipFill>
          <a:blip r:embed="rId2" cstate="print"/>
          <a:stretch>
            <a:fillRect/>
          </a:stretch>
        </p:blipFill>
        <p:spPr>
          <a:xfrm>
            <a:off x="8382000" y="685800"/>
            <a:ext cx="3710693" cy="2039377"/>
          </a:xfrm>
          <a:prstGeom prst="rect">
            <a:avLst/>
          </a:prstGeom>
        </p:spPr>
      </p:pic>
      <p:sp>
        <p:nvSpPr>
          <p:cNvPr id="10" name="object 5">
            <a:extLst>
              <a:ext uri="{FF2B5EF4-FFF2-40B4-BE49-F238E27FC236}">
                <a16:creationId xmlns:a16="http://schemas.microsoft.com/office/drawing/2014/main" id="{2B959AD1-E63A-8345-975A-80D9A83B25BF}"/>
              </a:ext>
            </a:extLst>
          </p:cNvPr>
          <p:cNvSpPr txBox="1"/>
          <p:nvPr/>
        </p:nvSpPr>
        <p:spPr>
          <a:xfrm>
            <a:off x="8839200" y="2895600"/>
            <a:ext cx="1838325" cy="727075"/>
          </a:xfrm>
          <a:prstGeom prst="rect">
            <a:avLst/>
          </a:prstGeom>
        </p:spPr>
        <p:txBody>
          <a:bodyPr vert="horz" wrap="square" lIns="0" tIns="146050" rIns="0" bIns="0" rtlCol="0">
            <a:spAutoFit/>
          </a:bodyPr>
          <a:lstStyle/>
          <a:p>
            <a:pPr algn="ctr">
              <a:lnSpc>
                <a:spcPct val="100000"/>
              </a:lnSpc>
              <a:spcBef>
                <a:spcPts val="1150"/>
              </a:spcBef>
            </a:pPr>
            <a:r>
              <a:rPr sz="2000" spc="10" dirty="0">
                <a:solidFill>
                  <a:srgbClr val="000096"/>
                </a:solidFill>
                <a:latin typeface="Cambria Math"/>
                <a:cs typeface="Cambria Math"/>
              </a:rPr>
              <a:t>𝜎~50</a:t>
            </a:r>
            <a:r>
              <a:rPr sz="2000" dirty="0">
                <a:solidFill>
                  <a:srgbClr val="000096"/>
                </a:solidFill>
                <a:latin typeface="Cambria Math"/>
                <a:cs typeface="Cambria Math"/>
              </a:rPr>
              <a:t> −</a:t>
            </a:r>
            <a:r>
              <a:rPr sz="2000" spc="415" dirty="0">
                <a:solidFill>
                  <a:srgbClr val="000096"/>
                </a:solidFill>
                <a:latin typeface="Cambria Math"/>
                <a:cs typeface="Cambria Math"/>
              </a:rPr>
              <a:t> </a:t>
            </a:r>
            <a:r>
              <a:rPr sz="2000" spc="-5" dirty="0">
                <a:solidFill>
                  <a:srgbClr val="000096"/>
                </a:solidFill>
                <a:latin typeface="Cambria Math"/>
                <a:cs typeface="Cambria Math"/>
              </a:rPr>
              <a:t>100</a:t>
            </a:r>
            <a:r>
              <a:rPr sz="2000" spc="-15" dirty="0">
                <a:solidFill>
                  <a:srgbClr val="000096"/>
                </a:solidFill>
                <a:latin typeface="Cambria Math"/>
                <a:cs typeface="Cambria Math"/>
              </a:rPr>
              <a:t> </a:t>
            </a:r>
            <a:r>
              <a:rPr sz="2000" spc="5" dirty="0">
                <a:solidFill>
                  <a:srgbClr val="000096"/>
                </a:solidFill>
                <a:latin typeface="Cambria Math"/>
                <a:cs typeface="Cambria Math"/>
              </a:rPr>
              <a:t>𝜇𝑚</a:t>
            </a:r>
            <a:endParaRPr sz="2000" dirty="0">
              <a:latin typeface="Cambria Math"/>
              <a:cs typeface="Cambria Math"/>
            </a:endParaRPr>
          </a:p>
          <a:p>
            <a:pPr marL="16510" algn="ctr">
              <a:lnSpc>
                <a:spcPct val="100000"/>
              </a:lnSpc>
              <a:spcBef>
                <a:spcPts val="630"/>
              </a:spcBef>
            </a:pPr>
            <a:r>
              <a:rPr sz="1200" spc="-10" dirty="0">
                <a:solidFill>
                  <a:srgbClr val="000096"/>
                </a:solidFill>
                <a:latin typeface="Arial MT"/>
                <a:cs typeface="Arial MT"/>
              </a:rPr>
              <a:t>with</a:t>
            </a:r>
            <a:r>
              <a:rPr sz="1200" spc="-20" dirty="0">
                <a:solidFill>
                  <a:srgbClr val="000096"/>
                </a:solidFill>
                <a:latin typeface="Arial MT"/>
                <a:cs typeface="Arial MT"/>
              </a:rPr>
              <a:t> </a:t>
            </a:r>
            <a:r>
              <a:rPr sz="1200" spc="-5" dirty="0">
                <a:solidFill>
                  <a:srgbClr val="000096"/>
                </a:solidFill>
                <a:latin typeface="Arial MT"/>
                <a:cs typeface="Arial MT"/>
              </a:rPr>
              <a:t>clusterization</a:t>
            </a:r>
            <a:endParaRPr sz="1200" dirty="0">
              <a:latin typeface="Arial MT"/>
              <a:cs typeface="Arial MT"/>
            </a:endParaRPr>
          </a:p>
        </p:txBody>
      </p:sp>
      <p:sp>
        <p:nvSpPr>
          <p:cNvPr id="12" name="object 10">
            <a:extLst>
              <a:ext uri="{FF2B5EF4-FFF2-40B4-BE49-F238E27FC236}">
                <a16:creationId xmlns:a16="http://schemas.microsoft.com/office/drawing/2014/main" id="{0343850F-1BEB-73EA-3DBF-55F24B3CCC38}"/>
              </a:ext>
            </a:extLst>
          </p:cNvPr>
          <p:cNvSpPr txBox="1"/>
          <p:nvPr/>
        </p:nvSpPr>
        <p:spPr>
          <a:xfrm>
            <a:off x="330259" y="3617644"/>
            <a:ext cx="8535670"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0096"/>
                </a:solidFill>
                <a:latin typeface="Times New Roman" panose="02020603050405020304" pitchFamily="18" charset="0"/>
                <a:cs typeface="Times New Roman" panose="02020603050405020304" pitchFamily="18" charset="0"/>
              </a:rPr>
              <a:t>Problem</a:t>
            </a:r>
            <a:r>
              <a:rPr sz="2000" spc="-15" dirty="0">
                <a:solidFill>
                  <a:srgbClr val="000096"/>
                </a:solidFill>
                <a:latin typeface="Times New Roman" panose="02020603050405020304" pitchFamily="18" charset="0"/>
                <a:cs typeface="Times New Roman" panose="02020603050405020304" pitchFamily="18" charset="0"/>
              </a:rPr>
              <a:t> </a:t>
            </a:r>
            <a:r>
              <a:rPr sz="2000" dirty="0">
                <a:solidFill>
                  <a:srgbClr val="000096"/>
                </a:solidFill>
                <a:latin typeface="Times New Roman" panose="02020603050405020304" pitchFamily="18" charset="0"/>
                <a:cs typeface="Times New Roman" panose="02020603050405020304" pitchFamily="18" charset="0"/>
              </a:rPr>
              <a:t>at</a:t>
            </a:r>
            <a:r>
              <a:rPr sz="2000" spc="-15" dirty="0">
                <a:solidFill>
                  <a:srgbClr val="000096"/>
                </a:solidFill>
                <a:latin typeface="Times New Roman" panose="02020603050405020304" pitchFamily="18" charset="0"/>
                <a:cs typeface="Times New Roman" panose="02020603050405020304" pitchFamily="18" charset="0"/>
              </a:rPr>
              <a:t> </a:t>
            </a:r>
            <a:r>
              <a:rPr sz="2000" dirty="0">
                <a:solidFill>
                  <a:srgbClr val="000096"/>
                </a:solidFill>
                <a:latin typeface="Times New Roman" panose="02020603050405020304" pitchFamily="18" charset="0"/>
                <a:cs typeface="Times New Roman" panose="02020603050405020304" pitchFamily="18" charset="0"/>
              </a:rPr>
              <a:t>higher</a:t>
            </a:r>
            <a:r>
              <a:rPr sz="2000" spc="-15" dirty="0">
                <a:solidFill>
                  <a:srgbClr val="000096"/>
                </a:solidFill>
                <a:latin typeface="Times New Roman" panose="02020603050405020304" pitchFamily="18" charset="0"/>
                <a:cs typeface="Times New Roman" panose="02020603050405020304" pitchFamily="18" charset="0"/>
              </a:rPr>
              <a:t> </a:t>
            </a:r>
            <a:r>
              <a:rPr sz="2000" spc="-5" dirty="0">
                <a:solidFill>
                  <a:srgbClr val="000096"/>
                </a:solidFill>
                <a:latin typeface="Times New Roman" panose="02020603050405020304" pitchFamily="18" charset="0"/>
                <a:cs typeface="Times New Roman" panose="02020603050405020304" pitchFamily="18" charset="0"/>
              </a:rPr>
              <a:t>particle</a:t>
            </a:r>
            <a:r>
              <a:rPr sz="2000" spc="-10" dirty="0">
                <a:solidFill>
                  <a:srgbClr val="000096"/>
                </a:solidFill>
                <a:latin typeface="Times New Roman" panose="02020603050405020304" pitchFamily="18" charset="0"/>
                <a:cs typeface="Times New Roman" panose="02020603050405020304" pitchFamily="18" charset="0"/>
              </a:rPr>
              <a:t> </a:t>
            </a:r>
            <a:r>
              <a:rPr sz="2000" dirty="0">
                <a:solidFill>
                  <a:srgbClr val="000096"/>
                </a:solidFill>
                <a:latin typeface="Times New Roman" panose="02020603050405020304" pitchFamily="18" charset="0"/>
                <a:cs typeface="Times New Roman" panose="02020603050405020304" pitchFamily="18" charset="0"/>
              </a:rPr>
              <a:t>rates:</a:t>
            </a:r>
            <a:r>
              <a:rPr sz="2000" spc="-40" dirty="0">
                <a:solidFill>
                  <a:srgbClr val="000096"/>
                </a:solidFill>
                <a:latin typeface="Times New Roman" panose="02020603050405020304" pitchFamily="18" charset="0"/>
                <a:cs typeface="Times New Roman" panose="02020603050405020304" pitchFamily="18" charset="0"/>
              </a:rPr>
              <a:t> </a:t>
            </a:r>
            <a:r>
              <a:rPr sz="2000" spc="-5" dirty="0">
                <a:solidFill>
                  <a:srgbClr val="FF0000"/>
                </a:solidFill>
                <a:latin typeface="Times New Roman" panose="02020603050405020304" pitchFamily="18" charset="0"/>
                <a:cs typeface="Times New Roman" panose="02020603050405020304" pitchFamily="18" charset="0"/>
              </a:rPr>
              <a:t>ambiguities </a:t>
            </a:r>
            <a:r>
              <a:rPr sz="2000" spc="-5" dirty="0">
                <a:solidFill>
                  <a:srgbClr val="000096"/>
                </a:solidFill>
                <a:latin typeface="Times New Roman" panose="02020603050405020304" pitchFamily="18" charset="0"/>
                <a:cs typeface="Times New Roman" panose="02020603050405020304" pitchFamily="18" charset="0"/>
              </a:rPr>
              <a:t>(if</a:t>
            </a:r>
            <a:r>
              <a:rPr sz="2000" spc="-20" dirty="0">
                <a:solidFill>
                  <a:srgbClr val="000096"/>
                </a:solidFill>
                <a:latin typeface="Times New Roman" panose="02020603050405020304" pitchFamily="18" charset="0"/>
                <a:cs typeface="Times New Roman" panose="02020603050405020304" pitchFamily="18" charset="0"/>
              </a:rPr>
              <a:t> </a:t>
            </a:r>
            <a:r>
              <a:rPr sz="2000" dirty="0">
                <a:solidFill>
                  <a:srgbClr val="000096"/>
                </a:solidFill>
                <a:latin typeface="Times New Roman" panose="02020603050405020304" pitchFamily="18" charset="0"/>
                <a:cs typeface="Times New Roman" panose="02020603050405020304" pitchFamily="18" charset="0"/>
              </a:rPr>
              <a:t>&gt;1</a:t>
            </a:r>
            <a:r>
              <a:rPr sz="2000" spc="-5" dirty="0">
                <a:solidFill>
                  <a:srgbClr val="000096"/>
                </a:solidFill>
                <a:latin typeface="Times New Roman" panose="02020603050405020304" pitchFamily="18" charset="0"/>
                <a:cs typeface="Times New Roman" panose="02020603050405020304" pitchFamily="18" charset="0"/>
              </a:rPr>
              <a:t> particle</a:t>
            </a:r>
            <a:r>
              <a:rPr sz="2000" spc="-20" dirty="0">
                <a:solidFill>
                  <a:srgbClr val="000096"/>
                </a:solidFill>
                <a:latin typeface="Times New Roman" panose="02020603050405020304" pitchFamily="18" charset="0"/>
                <a:cs typeface="Times New Roman" panose="02020603050405020304" pitchFamily="18" charset="0"/>
              </a:rPr>
              <a:t> </a:t>
            </a:r>
            <a:r>
              <a:rPr sz="2000" dirty="0">
                <a:solidFill>
                  <a:srgbClr val="000096"/>
                </a:solidFill>
                <a:latin typeface="Times New Roman" panose="02020603050405020304" pitchFamily="18" charset="0"/>
                <a:cs typeface="Times New Roman" panose="02020603050405020304" pitchFamily="18" charset="0"/>
              </a:rPr>
              <a:t>at</a:t>
            </a:r>
            <a:r>
              <a:rPr sz="2000" spc="-20" dirty="0">
                <a:solidFill>
                  <a:srgbClr val="000096"/>
                </a:solidFill>
                <a:latin typeface="Times New Roman" panose="02020603050405020304" pitchFamily="18" charset="0"/>
                <a:cs typeface="Times New Roman" panose="02020603050405020304" pitchFamily="18" charset="0"/>
              </a:rPr>
              <a:t> </a:t>
            </a:r>
            <a:r>
              <a:rPr sz="2000" spc="-5" dirty="0">
                <a:solidFill>
                  <a:srgbClr val="000096"/>
                </a:solidFill>
                <a:latin typeface="Times New Roman" panose="02020603050405020304" pitchFamily="18" charset="0"/>
                <a:cs typeface="Times New Roman" panose="02020603050405020304" pitchFamily="18" charset="0"/>
              </a:rPr>
              <a:t>the </a:t>
            </a:r>
            <a:r>
              <a:rPr sz="2000" dirty="0">
                <a:solidFill>
                  <a:srgbClr val="000096"/>
                </a:solidFill>
                <a:latin typeface="Times New Roman" panose="02020603050405020304" pitchFamily="18" charset="0"/>
                <a:cs typeface="Times New Roman" panose="02020603050405020304" pitchFamily="18" charset="0"/>
              </a:rPr>
              <a:t>same</a:t>
            </a:r>
            <a:r>
              <a:rPr sz="2000" spc="-5" dirty="0">
                <a:solidFill>
                  <a:srgbClr val="000096"/>
                </a:solidFill>
                <a:latin typeface="Times New Roman" panose="02020603050405020304" pitchFamily="18" charset="0"/>
                <a:cs typeface="Times New Roman" panose="02020603050405020304" pitchFamily="18" charset="0"/>
              </a:rPr>
              <a:t> time)</a:t>
            </a:r>
            <a:endParaRPr sz="2000" dirty="0">
              <a:latin typeface="Times New Roman" panose="02020603050405020304" pitchFamily="18" charset="0"/>
              <a:cs typeface="Times New Roman" panose="02020603050405020304" pitchFamily="18" charset="0"/>
            </a:endParaRPr>
          </a:p>
        </p:txBody>
      </p:sp>
      <p:pic>
        <p:nvPicPr>
          <p:cNvPr id="13" name="object 11">
            <a:extLst>
              <a:ext uri="{FF2B5EF4-FFF2-40B4-BE49-F238E27FC236}">
                <a16:creationId xmlns:a16="http://schemas.microsoft.com/office/drawing/2014/main" id="{798A2B8E-B7FA-0097-ADC4-B7B4EE73FC20}"/>
              </a:ext>
            </a:extLst>
          </p:cNvPr>
          <p:cNvPicPr/>
          <p:nvPr/>
        </p:nvPicPr>
        <p:blipFill>
          <a:blip r:embed="rId3" cstate="print"/>
          <a:stretch>
            <a:fillRect/>
          </a:stretch>
        </p:blipFill>
        <p:spPr>
          <a:xfrm>
            <a:off x="1577340" y="4572000"/>
            <a:ext cx="1499615" cy="1473707"/>
          </a:xfrm>
          <a:prstGeom prst="rect">
            <a:avLst/>
          </a:prstGeom>
        </p:spPr>
      </p:pic>
      <p:sp>
        <p:nvSpPr>
          <p:cNvPr id="15" name="object 12">
            <a:extLst>
              <a:ext uri="{FF2B5EF4-FFF2-40B4-BE49-F238E27FC236}">
                <a16:creationId xmlns:a16="http://schemas.microsoft.com/office/drawing/2014/main" id="{1D7B19D3-E80F-D51D-2E2D-3582A1033E54}"/>
              </a:ext>
            </a:extLst>
          </p:cNvPr>
          <p:cNvSpPr txBox="1"/>
          <p:nvPr/>
        </p:nvSpPr>
        <p:spPr>
          <a:xfrm>
            <a:off x="4399217" y="5048041"/>
            <a:ext cx="2527935" cy="628377"/>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000096"/>
                </a:solidFill>
                <a:latin typeface="Times New Roman" panose="02020603050405020304" pitchFamily="18" charset="0"/>
                <a:cs typeface="Times New Roman" panose="02020603050405020304" pitchFamily="18" charset="0"/>
              </a:rPr>
              <a:t>multiple</a:t>
            </a:r>
            <a:r>
              <a:rPr sz="2000" spc="-10" dirty="0">
                <a:solidFill>
                  <a:srgbClr val="000096"/>
                </a:solidFill>
                <a:latin typeface="Times New Roman" panose="02020603050405020304" pitchFamily="18" charset="0"/>
                <a:cs typeface="Times New Roman" panose="02020603050405020304" pitchFamily="18" charset="0"/>
              </a:rPr>
              <a:t> </a:t>
            </a:r>
            <a:r>
              <a:rPr sz="2000" dirty="0">
                <a:solidFill>
                  <a:srgbClr val="000096"/>
                </a:solidFill>
                <a:latin typeface="Times New Roman" panose="02020603050405020304" pitchFamily="18" charset="0"/>
                <a:cs typeface="Times New Roman" panose="02020603050405020304" pitchFamily="18" charset="0"/>
              </a:rPr>
              <a:t>projections,</a:t>
            </a:r>
            <a:r>
              <a:rPr sz="2000" spc="-50" dirty="0">
                <a:solidFill>
                  <a:srgbClr val="000096"/>
                </a:solidFill>
                <a:latin typeface="Times New Roman" panose="02020603050405020304" pitchFamily="18" charset="0"/>
                <a:cs typeface="Times New Roman" panose="02020603050405020304" pitchFamily="18" charset="0"/>
              </a:rPr>
              <a:t> </a:t>
            </a:r>
            <a:r>
              <a:rPr sz="2000" dirty="0">
                <a:solidFill>
                  <a:srgbClr val="000096"/>
                </a:solidFill>
                <a:latin typeface="Times New Roman" panose="02020603050405020304" pitchFamily="18" charset="0"/>
                <a:cs typeface="Times New Roman" panose="02020603050405020304" pitchFamily="18" charset="0"/>
              </a:rPr>
              <a:t>pads,</a:t>
            </a:r>
            <a:r>
              <a:rPr sz="2000" spc="-45" dirty="0">
                <a:solidFill>
                  <a:srgbClr val="000096"/>
                </a:solidFill>
                <a:latin typeface="Times New Roman" panose="02020603050405020304" pitchFamily="18" charset="0"/>
                <a:cs typeface="Times New Roman" panose="02020603050405020304" pitchFamily="18" charset="0"/>
              </a:rPr>
              <a:t> </a:t>
            </a:r>
            <a:r>
              <a:rPr sz="2000" spc="-5" dirty="0">
                <a:solidFill>
                  <a:srgbClr val="000096"/>
                </a:solidFill>
                <a:latin typeface="Times New Roman" panose="02020603050405020304" pitchFamily="18" charset="0"/>
                <a:cs typeface="Times New Roman" panose="02020603050405020304" pitchFamily="18" charset="0"/>
              </a:rPr>
              <a:t>pixels</a:t>
            </a:r>
            <a:endParaRPr sz="2000" dirty="0">
              <a:latin typeface="Times New Roman" panose="02020603050405020304" pitchFamily="18" charset="0"/>
              <a:cs typeface="Times New Roman" panose="02020603050405020304" pitchFamily="18" charset="0"/>
            </a:endParaRPr>
          </a:p>
        </p:txBody>
      </p:sp>
      <p:sp>
        <p:nvSpPr>
          <p:cNvPr id="16" name="Right Arrow 15">
            <a:extLst>
              <a:ext uri="{FF2B5EF4-FFF2-40B4-BE49-F238E27FC236}">
                <a16:creationId xmlns:a16="http://schemas.microsoft.com/office/drawing/2014/main" id="{F2916675-CB62-EBE7-ADBA-A3A377F865CF}"/>
              </a:ext>
            </a:extLst>
          </p:cNvPr>
          <p:cNvSpPr/>
          <p:nvPr/>
        </p:nvSpPr>
        <p:spPr>
          <a:xfrm>
            <a:off x="3267897" y="5267450"/>
            <a:ext cx="906335" cy="238251"/>
          </a:xfrm>
          <a:prstGeom prst="rightArrow">
            <a:avLst/>
          </a:prstGeom>
          <a:solidFill>
            <a:srgbClr val="00329E"/>
          </a:solidFill>
          <a:ln>
            <a:solidFill>
              <a:srgbClr val="003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text, line, diagram, screenshot&#10;&#10;Description automatically generated">
            <a:extLst>
              <a:ext uri="{FF2B5EF4-FFF2-40B4-BE49-F238E27FC236}">
                <a16:creationId xmlns:a16="http://schemas.microsoft.com/office/drawing/2014/main" id="{86AD79A8-7CA4-314B-2FDD-1A624C046B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0312" y="4271515"/>
            <a:ext cx="2783375" cy="1991869"/>
          </a:xfrm>
          <a:prstGeom prst="rect">
            <a:avLst/>
          </a:prstGeom>
        </p:spPr>
      </p:pic>
      <p:sp>
        <p:nvSpPr>
          <p:cNvPr id="7" name="Slide Number Placeholder 6">
            <a:extLst>
              <a:ext uri="{FF2B5EF4-FFF2-40B4-BE49-F238E27FC236}">
                <a16:creationId xmlns:a16="http://schemas.microsoft.com/office/drawing/2014/main" id="{D766F188-DAD0-58A1-2179-9E266F9CE3DF}"/>
              </a:ext>
            </a:extLst>
          </p:cNvPr>
          <p:cNvSpPr>
            <a:spLocks noGrp="1"/>
          </p:cNvSpPr>
          <p:nvPr>
            <p:ph type="sldNum" sz="quarter" idx="7"/>
          </p:nvPr>
        </p:nvSpPr>
        <p:spPr/>
        <p:txBody>
          <a:bodyPr/>
          <a:lstStyle/>
          <a:p>
            <a:pPr marL="38100">
              <a:lnSpc>
                <a:spcPct val="100000"/>
              </a:lnSpc>
            </a:pPr>
            <a:fld id="{81D60167-4931-47E6-BA6A-407CBD079E47}" type="slidenum">
              <a:rPr lang="en-US" spc="-5" smtClean="0"/>
              <a:t>12</a:t>
            </a:fld>
            <a:endParaRPr lang="en-US" spc="-5" dirty="0"/>
          </a:p>
        </p:txBody>
      </p:sp>
    </p:spTree>
    <p:extLst>
      <p:ext uri="{BB962C8B-B14F-4D97-AF65-F5344CB8AC3E}">
        <p14:creationId xmlns:p14="http://schemas.microsoft.com/office/powerpoint/2010/main" val="3227307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1661993"/>
          </a:xfrm>
        </p:spPr>
        <p:txBody>
          <a:bodyPr/>
          <a:lstStyle/>
          <a:p>
            <a:r>
              <a:rPr lang="en-US" dirty="0"/>
              <a:t>CMS Cathode Strip Chambers</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14" name="object 22">
            <a:extLst>
              <a:ext uri="{FF2B5EF4-FFF2-40B4-BE49-F238E27FC236}">
                <a16:creationId xmlns:a16="http://schemas.microsoft.com/office/drawing/2014/main" id="{57E3D71B-7853-3706-1E34-774585D3B350}"/>
              </a:ext>
            </a:extLst>
          </p:cNvPr>
          <p:cNvSpPr txBox="1"/>
          <p:nvPr/>
        </p:nvSpPr>
        <p:spPr>
          <a:xfrm>
            <a:off x="395427" y="3657173"/>
            <a:ext cx="5929173" cy="2453236"/>
          </a:xfrm>
          <a:prstGeom prst="rect">
            <a:avLst/>
          </a:prstGeom>
        </p:spPr>
        <p:txBody>
          <a:bodyPr vert="horz" wrap="square" lIns="0" tIns="13970" rIns="0" bIns="0" rtlCol="0">
            <a:spAutoFit/>
          </a:bodyPr>
          <a:lstStyle/>
          <a:p>
            <a:pPr marL="354965" marR="83820" indent="-342900">
              <a:lnSpc>
                <a:spcPct val="99500"/>
              </a:lnSpc>
              <a:spcBef>
                <a:spcPts val="110"/>
              </a:spcBef>
              <a:buFont typeface="Wingdings" pitchFamily="2" charset="2"/>
              <a:buChar char="§"/>
              <a:tabLst>
                <a:tab pos="354965" algn="l"/>
                <a:tab pos="355600" algn="l"/>
              </a:tabLst>
            </a:pPr>
            <a:r>
              <a:rPr lang="en-US" sz="1600" spc="-5" dirty="0">
                <a:latin typeface="Times New Roman" panose="02020603050405020304" pitchFamily="18" charset="0"/>
                <a:cs typeface="Times New Roman" panose="02020603050405020304" pitchFamily="18" charset="0"/>
              </a:rPr>
              <a:t>M</a:t>
            </a:r>
            <a:r>
              <a:rPr sz="1600" spc="-5" dirty="0">
                <a:latin typeface="Times New Roman" panose="02020603050405020304" pitchFamily="18" charset="0"/>
                <a:cs typeface="Times New Roman" panose="02020603050405020304" pitchFamily="18" charset="0"/>
              </a:rPr>
              <a:t>ain </a:t>
            </a:r>
            <a:r>
              <a:rPr sz="1600" dirty="0">
                <a:latin typeface="Times New Roman" panose="02020603050405020304" pitchFamily="18" charset="0"/>
                <a:cs typeface="Times New Roman" panose="02020603050405020304" pitchFamily="18" charset="0"/>
              </a:rPr>
              <a:t>goal </a:t>
            </a:r>
            <a:r>
              <a:rPr sz="1600" spc="-5" dirty="0">
                <a:latin typeface="Times New Roman" panose="02020603050405020304" pitchFamily="18" charset="0"/>
                <a:cs typeface="Times New Roman" panose="02020603050405020304" pitchFamily="18" charset="0"/>
              </a:rPr>
              <a:t>of </a:t>
            </a:r>
            <a:r>
              <a:rPr sz="1600" dirty="0">
                <a:latin typeface="Times New Roman" panose="02020603050405020304" pitchFamily="18" charset="0"/>
                <a:cs typeface="Times New Roman" panose="02020603050405020304" pitchFamily="18" charset="0"/>
              </a:rPr>
              <a:t>endcap </a:t>
            </a:r>
            <a:r>
              <a:rPr sz="1600" spc="-5" dirty="0">
                <a:latin typeface="Times New Roman" panose="02020603050405020304" pitchFamily="18" charset="0"/>
                <a:cs typeface="Times New Roman" panose="02020603050405020304" pitchFamily="18" charset="0"/>
              </a:rPr>
              <a:t>muon detectors </a:t>
            </a:r>
            <a:r>
              <a:rPr sz="1600" dirty="0">
                <a:latin typeface="Times New Roman" panose="02020603050405020304" pitchFamily="18" charset="0"/>
                <a:cs typeface="Times New Roman" panose="02020603050405020304" pitchFamily="18" charset="0"/>
              </a:rPr>
              <a:t>is </a:t>
            </a:r>
            <a:r>
              <a:rPr sz="1600" spc="-5" dirty="0">
                <a:latin typeface="Times New Roman" panose="02020603050405020304" pitchFamily="18" charset="0"/>
                <a:cs typeface="Times New Roman" panose="02020603050405020304" pitchFamily="18" charset="0"/>
              </a:rPr>
              <a:t>to define</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the bending angle of</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muon</a:t>
            </a:r>
            <a:r>
              <a:rPr sz="1600" dirty="0">
                <a:latin typeface="Times New Roman" panose="02020603050405020304" pitchFamily="18" charset="0"/>
                <a:cs typeface="Times New Roman" panose="02020603050405020304" pitchFamily="18" charset="0"/>
              </a:rPr>
              <a:t> in </a:t>
            </a:r>
            <a:r>
              <a:rPr sz="1600" spc="-5" dirty="0">
                <a:latin typeface="Times New Roman" panose="02020603050405020304" pitchFamily="18" charset="0"/>
                <a:cs typeface="Times New Roman" panose="02020603050405020304" pitchFamily="18" charset="0"/>
              </a:rPr>
              <a:t>the magnetic </a:t>
            </a:r>
            <a:r>
              <a:rPr sz="1600" spc="-52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field</a:t>
            </a:r>
            <a:r>
              <a:rPr sz="1600" spc="-1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of steel</a:t>
            </a:r>
            <a:r>
              <a:rPr sz="1600" spc="-5" dirty="0">
                <a:latin typeface="Times New Roman" panose="02020603050405020304" pitchFamily="18" charset="0"/>
                <a:cs typeface="Times New Roman" panose="02020603050405020304" pitchFamily="18" charset="0"/>
              </a:rPr>
              <a:t> disks.</a:t>
            </a:r>
            <a:endParaRPr sz="1600" dirty="0">
              <a:latin typeface="Times New Roman" panose="02020603050405020304" pitchFamily="18" charset="0"/>
              <a:cs typeface="Times New Roman" panose="02020603050405020304" pitchFamily="18" charset="0"/>
            </a:endParaRPr>
          </a:p>
          <a:p>
            <a:pPr marL="355600" indent="-342900">
              <a:lnSpc>
                <a:spcPts val="2100"/>
              </a:lnSpc>
              <a:buFont typeface="Wingdings" pitchFamily="2" charset="2"/>
              <a:buChar char="§"/>
              <a:tabLst>
                <a:tab pos="354965" algn="l"/>
                <a:tab pos="355600" algn="l"/>
              </a:tabLst>
            </a:pPr>
            <a:r>
              <a:rPr sz="1600" spc="-5" dirty="0">
                <a:latin typeface="Times New Roman" panose="02020603050405020304" pitchFamily="18" charset="0"/>
                <a:cs typeface="Times New Roman" panose="02020603050405020304" pitchFamily="18" charset="0"/>
              </a:rPr>
              <a:t>It</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means</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that</a:t>
            </a:r>
            <a:r>
              <a:rPr sz="1600" spc="-1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a</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detector</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need</a:t>
            </a:r>
            <a:r>
              <a:rPr sz="1600" spc="-1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a</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good</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space</a:t>
            </a:r>
            <a:r>
              <a:rPr lang="en-US" sz="1600" spc="-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resolution</a:t>
            </a:r>
            <a:r>
              <a:rPr sz="1600" spc="-1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in</a:t>
            </a:r>
            <a:r>
              <a:rPr sz="1600" spc="-1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direction</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perpendicular </a:t>
            </a:r>
            <a:r>
              <a:rPr sz="1600" dirty="0">
                <a:latin typeface="Times New Roman" panose="02020603050405020304" pitchFamily="18" charset="0"/>
                <a:cs typeface="Times New Roman" panose="02020603050405020304" pitchFamily="18" charset="0"/>
              </a:rPr>
              <a:t>to</a:t>
            </a:r>
            <a:r>
              <a:rPr sz="1600" spc="-5" dirty="0">
                <a:latin typeface="Times New Roman" panose="02020603050405020304" pitchFamily="18" charset="0"/>
                <a:cs typeface="Times New Roman" panose="02020603050405020304" pitchFamily="18" charset="0"/>
              </a:rPr>
              <a:t> the </a:t>
            </a:r>
            <a:r>
              <a:rPr sz="1600" dirty="0">
                <a:latin typeface="Times New Roman" panose="02020603050405020304" pitchFamily="18" charset="0"/>
                <a:cs typeface="Times New Roman" panose="02020603050405020304" pitchFamily="18" charset="0"/>
              </a:rPr>
              <a:t>radius </a:t>
            </a:r>
            <a:r>
              <a:rPr sz="1600" spc="-52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of</a:t>
            </a:r>
            <a:r>
              <a:rPr sz="1600" spc="-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a</a:t>
            </a:r>
            <a:r>
              <a:rPr sz="1600" spc="-5" dirty="0">
                <a:latin typeface="Times New Roman" panose="02020603050405020304" pitchFamily="18" charset="0"/>
                <a:cs typeface="Times New Roman" panose="02020603050405020304" pitchFamily="18" charset="0"/>
              </a:rPr>
              <a:t> disk</a:t>
            </a:r>
            <a:r>
              <a:rPr lang="en-US" sz="1600" spc="-5" dirty="0">
                <a:latin typeface="Times New Roman" panose="02020603050405020304" pitchFamily="18" charset="0"/>
                <a:cs typeface="Times New Roman" panose="02020603050405020304" pitchFamily="18" charset="0"/>
              </a:rPr>
              <a:t> (strip segmentation)</a:t>
            </a:r>
            <a:r>
              <a:rPr sz="1600" spc="-5"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Second</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coordinate </a:t>
            </a:r>
            <a:r>
              <a:rPr sz="1600" dirty="0">
                <a:latin typeface="Times New Roman" panose="02020603050405020304" pitchFamily="18" charset="0"/>
                <a:cs typeface="Times New Roman" panose="02020603050405020304" pitchFamily="18" charset="0"/>
              </a:rPr>
              <a:t>is</a:t>
            </a:r>
            <a:r>
              <a:rPr sz="1600" spc="-15" dirty="0">
                <a:latin typeface="Times New Roman" panose="02020603050405020304" pitchFamily="18" charset="0"/>
                <a:cs typeface="Times New Roman" panose="02020603050405020304" pitchFamily="18" charset="0"/>
              </a:rPr>
              <a:t> </a:t>
            </a:r>
            <a:r>
              <a:rPr lang="en-US" sz="1600" spc="-15" dirty="0">
                <a:latin typeface="Times New Roman" panose="02020603050405020304" pitchFamily="18" charset="0"/>
                <a:cs typeface="Times New Roman" panose="02020603050405020304" pitchFamily="18" charset="0"/>
              </a:rPr>
              <a:t>not very</a:t>
            </a:r>
            <a:r>
              <a:rPr sz="1600" spc="-1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critical.</a:t>
            </a:r>
            <a:endParaRPr lang="en-US" sz="1600" dirty="0">
              <a:latin typeface="Times New Roman" panose="02020603050405020304" pitchFamily="18" charset="0"/>
              <a:cs typeface="Times New Roman" panose="02020603050405020304" pitchFamily="18" charset="0"/>
            </a:endParaRPr>
          </a:p>
          <a:p>
            <a:pPr marL="355600" indent="-342900">
              <a:lnSpc>
                <a:spcPts val="2100"/>
              </a:lnSpc>
              <a:buFont typeface="Wingdings" pitchFamily="2" charset="2"/>
              <a:buChar char="§"/>
              <a:tabLst>
                <a:tab pos="354965" algn="l"/>
                <a:tab pos="355600" algn="l"/>
              </a:tabLst>
            </a:pPr>
            <a:r>
              <a:rPr lang="en-US" sz="1600" dirty="0">
                <a:latin typeface="Times New Roman" panose="02020603050405020304" pitchFamily="18" charset="0"/>
                <a:cs typeface="Times New Roman" panose="02020603050405020304" pitchFamily="18" charset="0"/>
              </a:rPr>
              <a:t>3</a:t>
            </a:r>
            <a:r>
              <a:rPr lang="en-US" sz="1600" spc="-10"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CSC </a:t>
            </a:r>
            <a:r>
              <a:rPr lang="en-US" sz="1600" spc="-465"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rings</a:t>
            </a:r>
            <a:r>
              <a:rPr lang="en-US" sz="1600" spc="-15"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in</a:t>
            </a:r>
            <a:r>
              <a:rPr lang="en-US" sz="1600" spc="-15"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the</a:t>
            </a:r>
            <a:r>
              <a:rPr lang="en-US" sz="1600" spc="-10"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station</a:t>
            </a:r>
            <a:r>
              <a:rPr lang="en-US" sz="1600" spc="-1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1, and 2 </a:t>
            </a:r>
            <a:r>
              <a:rPr lang="en-US" sz="1600" spc="-5" dirty="0">
                <a:latin typeface="Times New Roman" panose="02020603050405020304" pitchFamily="18" charset="0"/>
                <a:cs typeface="Times New Roman" panose="02020603050405020304" pitchFamily="18" charset="0"/>
              </a:rPr>
              <a:t>rings in the stations </a:t>
            </a:r>
            <a:r>
              <a:rPr lang="en-US" sz="1600" spc="-47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2-4.</a:t>
            </a:r>
          </a:p>
          <a:p>
            <a:pPr marL="355600" indent="-342900">
              <a:lnSpc>
                <a:spcPts val="2100"/>
              </a:lnSpc>
              <a:buFont typeface="Wingdings" pitchFamily="2" charset="2"/>
              <a:buChar char="§"/>
              <a:tabLst>
                <a:tab pos="354965" algn="l"/>
                <a:tab pos="355600" algn="l"/>
              </a:tabLst>
            </a:pPr>
            <a:r>
              <a:rPr lang="en-US" sz="1600" dirty="0">
                <a:latin typeface="Times New Roman" panose="02020603050405020304" pitchFamily="18" charset="0"/>
                <a:cs typeface="Times New Roman" panose="02020603050405020304" pitchFamily="18" charset="0"/>
              </a:rPr>
              <a:t>Trapezoid</a:t>
            </a:r>
            <a:r>
              <a:rPr lang="en-US" sz="1600" spc="-1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in </a:t>
            </a:r>
            <a:r>
              <a:rPr lang="en-US" sz="1600" spc="-46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shape</a:t>
            </a:r>
            <a:r>
              <a:rPr lang="en-US" sz="1600" spc="-15"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with</a:t>
            </a:r>
            <a:r>
              <a:rPr lang="en-US" sz="1600" spc="-1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6</a:t>
            </a:r>
            <a:r>
              <a:rPr lang="en-US" sz="1600" spc="-15"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sensitive</a:t>
            </a:r>
            <a:r>
              <a:rPr lang="en-US" sz="1600" spc="-1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gas </a:t>
            </a:r>
            <a:r>
              <a:rPr lang="en-US" sz="1600" spc="-47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gaps</a:t>
            </a:r>
            <a:r>
              <a:rPr lang="en-US" sz="1600" spc="-10"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each.</a:t>
            </a:r>
          </a:p>
          <a:p>
            <a:pPr marL="355600" indent="-342900">
              <a:lnSpc>
                <a:spcPts val="2100"/>
              </a:lnSpc>
              <a:buFont typeface="Wingdings" pitchFamily="2" charset="2"/>
              <a:buChar char="§"/>
              <a:tabLst>
                <a:tab pos="354965" algn="l"/>
                <a:tab pos="355600" algn="l"/>
              </a:tabLst>
            </a:pPr>
            <a:r>
              <a:rPr lang="en-US" sz="1600" dirty="0">
                <a:latin typeface="Times New Roman" panose="02020603050405020304" pitchFamily="18" charset="0"/>
                <a:cs typeface="Times New Roman" panose="02020603050405020304" pitchFamily="18" charset="0"/>
              </a:rPr>
              <a:t>Strips</a:t>
            </a:r>
            <a:r>
              <a:rPr lang="en-US" sz="1600" spc="-3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radially and wires</a:t>
            </a:r>
            <a:r>
              <a:rPr lang="en-US" sz="1600" spc="-20"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stretched</a:t>
            </a:r>
            <a:r>
              <a:rPr lang="en-US" sz="1600"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across strips </a:t>
            </a:r>
            <a:r>
              <a:rPr lang="en-US" sz="1600" dirty="0">
                <a:latin typeface="Times New Roman" panose="02020603050405020304" pitchFamily="18" charset="0"/>
                <a:cs typeface="Times New Roman" panose="02020603050405020304" pitchFamily="18" charset="0"/>
              </a:rPr>
              <a:t>and </a:t>
            </a:r>
            <a:r>
              <a:rPr lang="en-US" sz="1600" spc="-5" dirty="0">
                <a:latin typeface="Times New Roman" panose="02020603050405020304" pitchFamily="18" charset="0"/>
                <a:cs typeface="Times New Roman" panose="02020603050405020304" pitchFamily="18" charset="0"/>
              </a:rPr>
              <a:t>joint </a:t>
            </a:r>
            <a:r>
              <a:rPr lang="en-US" sz="1600" dirty="0">
                <a:latin typeface="Times New Roman" panose="02020603050405020304" pitchFamily="18" charset="0"/>
                <a:cs typeface="Times New Roman" panose="02020603050405020304" pitchFamily="18" charset="0"/>
              </a:rPr>
              <a:t>in </a:t>
            </a:r>
            <a:r>
              <a:rPr lang="en-US" sz="1600" spc="-46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wire</a:t>
            </a:r>
            <a:r>
              <a:rPr lang="en-US" sz="1600" spc="-5" dirty="0">
                <a:latin typeface="Times New Roman" panose="02020603050405020304" pitchFamily="18" charset="0"/>
                <a:cs typeface="Times New Roman" panose="02020603050405020304" pitchFamily="18" charset="0"/>
              </a:rPr>
              <a:t> groups.</a:t>
            </a:r>
            <a:endParaRPr sz="1600" dirty="0">
              <a:latin typeface="Times New Roman" panose="02020603050405020304" pitchFamily="18" charset="0"/>
              <a:cs typeface="Times New Roman" panose="02020603050405020304" pitchFamily="18" charset="0"/>
            </a:endParaRPr>
          </a:p>
        </p:txBody>
      </p:sp>
      <p:pic>
        <p:nvPicPr>
          <p:cNvPr id="15" name="object 23">
            <a:extLst>
              <a:ext uri="{FF2B5EF4-FFF2-40B4-BE49-F238E27FC236}">
                <a16:creationId xmlns:a16="http://schemas.microsoft.com/office/drawing/2014/main" id="{783078FB-97D9-B238-8AC3-7EF358EDE7BD}"/>
              </a:ext>
            </a:extLst>
          </p:cNvPr>
          <p:cNvPicPr/>
          <p:nvPr/>
        </p:nvPicPr>
        <p:blipFill>
          <a:blip r:embed="rId2" cstate="print"/>
          <a:stretch>
            <a:fillRect/>
          </a:stretch>
        </p:blipFill>
        <p:spPr>
          <a:xfrm>
            <a:off x="184745" y="895760"/>
            <a:ext cx="3090690" cy="2436395"/>
          </a:xfrm>
          <a:prstGeom prst="rect">
            <a:avLst/>
          </a:prstGeom>
        </p:spPr>
      </p:pic>
      <p:pic>
        <p:nvPicPr>
          <p:cNvPr id="16" name="object 24">
            <a:extLst>
              <a:ext uri="{FF2B5EF4-FFF2-40B4-BE49-F238E27FC236}">
                <a16:creationId xmlns:a16="http://schemas.microsoft.com/office/drawing/2014/main" id="{E0CA0582-28D8-93D6-C4E3-AFE0BB95B173}"/>
              </a:ext>
            </a:extLst>
          </p:cNvPr>
          <p:cNvPicPr/>
          <p:nvPr/>
        </p:nvPicPr>
        <p:blipFill>
          <a:blip r:embed="rId3" cstate="print"/>
          <a:stretch>
            <a:fillRect/>
          </a:stretch>
        </p:blipFill>
        <p:spPr>
          <a:xfrm>
            <a:off x="7457989" y="820528"/>
            <a:ext cx="2133599" cy="2547617"/>
          </a:xfrm>
          <a:prstGeom prst="rect">
            <a:avLst/>
          </a:prstGeom>
        </p:spPr>
      </p:pic>
      <p:grpSp>
        <p:nvGrpSpPr>
          <p:cNvPr id="5" name="Group 4">
            <a:extLst>
              <a:ext uri="{FF2B5EF4-FFF2-40B4-BE49-F238E27FC236}">
                <a16:creationId xmlns:a16="http://schemas.microsoft.com/office/drawing/2014/main" id="{706F313B-6F3E-1C72-D5F0-0F83458360A0}"/>
              </a:ext>
            </a:extLst>
          </p:cNvPr>
          <p:cNvGrpSpPr/>
          <p:nvPr/>
        </p:nvGrpSpPr>
        <p:grpSpPr>
          <a:xfrm>
            <a:off x="9127444" y="500513"/>
            <a:ext cx="3037239" cy="3122762"/>
            <a:chOff x="8382000" y="427272"/>
            <a:chExt cx="3037239" cy="3122762"/>
          </a:xfrm>
        </p:grpSpPr>
        <p:grpSp>
          <p:nvGrpSpPr>
            <p:cNvPr id="17" name="object 6">
              <a:extLst>
                <a:ext uri="{FF2B5EF4-FFF2-40B4-BE49-F238E27FC236}">
                  <a16:creationId xmlns:a16="http://schemas.microsoft.com/office/drawing/2014/main" id="{9A432AF3-3961-9CBB-1DF2-5D77200D76AD}"/>
                </a:ext>
              </a:extLst>
            </p:cNvPr>
            <p:cNvGrpSpPr/>
            <p:nvPr/>
          </p:nvGrpSpPr>
          <p:grpSpPr>
            <a:xfrm>
              <a:off x="8382000" y="533400"/>
              <a:ext cx="3037239" cy="3016634"/>
              <a:chOff x="4933603" y="1172094"/>
              <a:chExt cx="3209290" cy="3271520"/>
            </a:xfrm>
          </p:grpSpPr>
          <p:pic>
            <p:nvPicPr>
              <p:cNvPr id="18" name="object 7">
                <a:extLst>
                  <a:ext uri="{FF2B5EF4-FFF2-40B4-BE49-F238E27FC236}">
                    <a16:creationId xmlns:a16="http://schemas.microsoft.com/office/drawing/2014/main" id="{D7F0447B-3E7B-0C78-9B18-9D1F5882D3B5}"/>
                  </a:ext>
                </a:extLst>
              </p:cNvPr>
              <p:cNvPicPr/>
              <p:nvPr/>
            </p:nvPicPr>
            <p:blipFill>
              <a:blip r:embed="rId4" cstate="print"/>
              <a:stretch>
                <a:fillRect/>
              </a:stretch>
            </p:blipFill>
            <p:spPr>
              <a:xfrm>
                <a:off x="4933603" y="1172094"/>
                <a:ext cx="3208712" cy="3271057"/>
              </a:xfrm>
              <a:prstGeom prst="rect">
                <a:avLst/>
              </a:prstGeom>
            </p:spPr>
          </p:pic>
          <p:sp>
            <p:nvSpPr>
              <p:cNvPr id="19" name="object 8">
                <a:extLst>
                  <a:ext uri="{FF2B5EF4-FFF2-40B4-BE49-F238E27FC236}">
                    <a16:creationId xmlns:a16="http://schemas.microsoft.com/office/drawing/2014/main" id="{C61402CE-8D29-5A5E-8B7F-705648DC8348}"/>
                  </a:ext>
                </a:extLst>
              </p:cNvPr>
              <p:cNvSpPr/>
              <p:nvPr/>
            </p:nvSpPr>
            <p:spPr>
              <a:xfrm>
                <a:off x="5225884" y="1426255"/>
                <a:ext cx="2623820" cy="2686050"/>
              </a:xfrm>
              <a:custGeom>
                <a:avLst/>
                <a:gdLst/>
                <a:ahLst/>
                <a:cxnLst/>
                <a:rect l="l" t="t" r="r" b="b"/>
                <a:pathLst>
                  <a:path w="2623820" h="2686050">
                    <a:moveTo>
                      <a:pt x="0" y="1342970"/>
                    </a:moveTo>
                    <a:lnTo>
                      <a:pt x="865" y="1293736"/>
                    </a:lnTo>
                    <a:lnTo>
                      <a:pt x="3440" y="1244949"/>
                    </a:lnTo>
                    <a:lnTo>
                      <a:pt x="7696" y="1196638"/>
                    </a:lnTo>
                    <a:lnTo>
                      <a:pt x="13604" y="1148835"/>
                    </a:lnTo>
                    <a:lnTo>
                      <a:pt x="21132" y="1101569"/>
                    </a:lnTo>
                    <a:lnTo>
                      <a:pt x="30253" y="1054871"/>
                    </a:lnTo>
                    <a:lnTo>
                      <a:pt x="40936" y="1008771"/>
                    </a:lnTo>
                    <a:lnTo>
                      <a:pt x="53151" y="963300"/>
                    </a:lnTo>
                    <a:lnTo>
                      <a:pt x="66870" y="918487"/>
                    </a:lnTo>
                    <a:lnTo>
                      <a:pt x="82061" y="874364"/>
                    </a:lnTo>
                    <a:lnTo>
                      <a:pt x="98697" y="830960"/>
                    </a:lnTo>
                    <a:lnTo>
                      <a:pt x="116746" y="788306"/>
                    </a:lnTo>
                    <a:lnTo>
                      <a:pt x="136180" y="746432"/>
                    </a:lnTo>
                    <a:lnTo>
                      <a:pt x="156968" y="705369"/>
                    </a:lnTo>
                    <a:lnTo>
                      <a:pt x="179082" y="665147"/>
                    </a:lnTo>
                    <a:lnTo>
                      <a:pt x="202491" y="625796"/>
                    </a:lnTo>
                    <a:lnTo>
                      <a:pt x="227166" y="587347"/>
                    </a:lnTo>
                    <a:lnTo>
                      <a:pt x="253077" y="549829"/>
                    </a:lnTo>
                    <a:lnTo>
                      <a:pt x="280195" y="513274"/>
                    </a:lnTo>
                    <a:lnTo>
                      <a:pt x="308489" y="477711"/>
                    </a:lnTo>
                    <a:lnTo>
                      <a:pt x="337931" y="443171"/>
                    </a:lnTo>
                    <a:lnTo>
                      <a:pt x="368491" y="409685"/>
                    </a:lnTo>
                    <a:lnTo>
                      <a:pt x="400139" y="377282"/>
                    </a:lnTo>
                    <a:lnTo>
                      <a:pt x="432845" y="345994"/>
                    </a:lnTo>
                    <a:lnTo>
                      <a:pt x="466580" y="315849"/>
                    </a:lnTo>
                    <a:lnTo>
                      <a:pt x="501313" y="286880"/>
                    </a:lnTo>
                    <a:lnTo>
                      <a:pt x="537017" y="259115"/>
                    </a:lnTo>
                    <a:lnTo>
                      <a:pt x="573660" y="232586"/>
                    </a:lnTo>
                    <a:lnTo>
                      <a:pt x="611214" y="207322"/>
                    </a:lnTo>
                    <a:lnTo>
                      <a:pt x="649648" y="183354"/>
                    </a:lnTo>
                    <a:lnTo>
                      <a:pt x="688933" y="160713"/>
                    </a:lnTo>
                    <a:lnTo>
                      <a:pt x="729039" y="139429"/>
                    </a:lnTo>
                    <a:lnTo>
                      <a:pt x="769937" y="119531"/>
                    </a:lnTo>
                    <a:lnTo>
                      <a:pt x="811597" y="101051"/>
                    </a:lnTo>
                    <a:lnTo>
                      <a:pt x="853990" y="84019"/>
                    </a:lnTo>
                    <a:lnTo>
                      <a:pt x="897085" y="68465"/>
                    </a:lnTo>
                    <a:lnTo>
                      <a:pt x="940853" y="54419"/>
                    </a:lnTo>
                    <a:lnTo>
                      <a:pt x="985265" y="41913"/>
                    </a:lnTo>
                    <a:lnTo>
                      <a:pt x="1030291" y="30975"/>
                    </a:lnTo>
                    <a:lnTo>
                      <a:pt x="1075901" y="21637"/>
                    </a:lnTo>
                    <a:lnTo>
                      <a:pt x="1122065" y="13928"/>
                    </a:lnTo>
                    <a:lnTo>
                      <a:pt x="1168754" y="7880"/>
                    </a:lnTo>
                    <a:lnTo>
                      <a:pt x="1215939" y="3522"/>
                    </a:lnTo>
                    <a:lnTo>
                      <a:pt x="1263590" y="885"/>
                    </a:lnTo>
                    <a:lnTo>
                      <a:pt x="1311676" y="0"/>
                    </a:lnTo>
                    <a:lnTo>
                      <a:pt x="1359763" y="885"/>
                    </a:lnTo>
                    <a:lnTo>
                      <a:pt x="1407413" y="3522"/>
                    </a:lnTo>
                    <a:lnTo>
                      <a:pt x="1454598" y="7880"/>
                    </a:lnTo>
                    <a:lnTo>
                      <a:pt x="1501287" y="13928"/>
                    </a:lnTo>
                    <a:lnTo>
                      <a:pt x="1547452" y="21637"/>
                    </a:lnTo>
                    <a:lnTo>
                      <a:pt x="1593062" y="30975"/>
                    </a:lnTo>
                    <a:lnTo>
                      <a:pt x="1638087" y="41913"/>
                    </a:lnTo>
                    <a:lnTo>
                      <a:pt x="1682499" y="54419"/>
                    </a:lnTo>
                    <a:lnTo>
                      <a:pt x="1726268" y="68465"/>
                    </a:lnTo>
                    <a:lnTo>
                      <a:pt x="1769363" y="84019"/>
                    </a:lnTo>
                    <a:lnTo>
                      <a:pt x="1811755" y="101051"/>
                    </a:lnTo>
                    <a:lnTo>
                      <a:pt x="1853415" y="119531"/>
                    </a:lnTo>
                    <a:lnTo>
                      <a:pt x="1894313" y="139429"/>
                    </a:lnTo>
                    <a:lnTo>
                      <a:pt x="1934420" y="160713"/>
                    </a:lnTo>
                    <a:lnTo>
                      <a:pt x="1973705" y="183354"/>
                    </a:lnTo>
                    <a:lnTo>
                      <a:pt x="2012139" y="207322"/>
                    </a:lnTo>
                    <a:lnTo>
                      <a:pt x="2049692" y="232586"/>
                    </a:lnTo>
                    <a:lnTo>
                      <a:pt x="2086336" y="259115"/>
                    </a:lnTo>
                    <a:lnTo>
                      <a:pt x="2122039" y="286880"/>
                    </a:lnTo>
                    <a:lnTo>
                      <a:pt x="2156773" y="315849"/>
                    </a:lnTo>
                    <a:lnTo>
                      <a:pt x="2190508" y="345994"/>
                    </a:lnTo>
                    <a:lnTo>
                      <a:pt x="2223214" y="377282"/>
                    </a:lnTo>
                    <a:lnTo>
                      <a:pt x="2254862" y="409685"/>
                    </a:lnTo>
                    <a:lnTo>
                      <a:pt x="2285421" y="443171"/>
                    </a:lnTo>
                    <a:lnTo>
                      <a:pt x="2314863" y="477711"/>
                    </a:lnTo>
                    <a:lnTo>
                      <a:pt x="2343158" y="513274"/>
                    </a:lnTo>
                    <a:lnTo>
                      <a:pt x="2370275" y="549829"/>
                    </a:lnTo>
                    <a:lnTo>
                      <a:pt x="2396187" y="587347"/>
                    </a:lnTo>
                    <a:lnTo>
                      <a:pt x="2420862" y="625796"/>
                    </a:lnTo>
                    <a:lnTo>
                      <a:pt x="2444271" y="665147"/>
                    </a:lnTo>
                    <a:lnTo>
                      <a:pt x="2466384" y="705369"/>
                    </a:lnTo>
                    <a:lnTo>
                      <a:pt x="2487173" y="746432"/>
                    </a:lnTo>
                    <a:lnTo>
                      <a:pt x="2506606" y="788306"/>
                    </a:lnTo>
                    <a:lnTo>
                      <a:pt x="2524656" y="830960"/>
                    </a:lnTo>
                    <a:lnTo>
                      <a:pt x="2541291" y="874364"/>
                    </a:lnTo>
                    <a:lnTo>
                      <a:pt x="2556483" y="918487"/>
                    </a:lnTo>
                    <a:lnTo>
                      <a:pt x="2570201" y="963300"/>
                    </a:lnTo>
                    <a:lnTo>
                      <a:pt x="2582416" y="1008771"/>
                    </a:lnTo>
                    <a:lnTo>
                      <a:pt x="2593099" y="1054871"/>
                    </a:lnTo>
                    <a:lnTo>
                      <a:pt x="2602220" y="1101569"/>
                    </a:lnTo>
                    <a:lnTo>
                      <a:pt x="2609749" y="1148835"/>
                    </a:lnTo>
                    <a:lnTo>
                      <a:pt x="2615656" y="1196638"/>
                    </a:lnTo>
                    <a:lnTo>
                      <a:pt x="2619912" y="1244949"/>
                    </a:lnTo>
                    <a:lnTo>
                      <a:pt x="2622488" y="1293736"/>
                    </a:lnTo>
                    <a:lnTo>
                      <a:pt x="2623353" y="1342970"/>
                    </a:lnTo>
                    <a:lnTo>
                      <a:pt x="2622488" y="1392204"/>
                    </a:lnTo>
                    <a:lnTo>
                      <a:pt x="2619912" y="1440991"/>
                    </a:lnTo>
                    <a:lnTo>
                      <a:pt x="2615656" y="1489301"/>
                    </a:lnTo>
                    <a:lnTo>
                      <a:pt x="2609749" y="1537105"/>
                    </a:lnTo>
                    <a:lnTo>
                      <a:pt x="2602220" y="1584371"/>
                    </a:lnTo>
                    <a:lnTo>
                      <a:pt x="2593099" y="1631069"/>
                    </a:lnTo>
                    <a:lnTo>
                      <a:pt x="2582416" y="1677169"/>
                    </a:lnTo>
                    <a:lnTo>
                      <a:pt x="2570201" y="1722640"/>
                    </a:lnTo>
                    <a:lnTo>
                      <a:pt x="2556483" y="1767453"/>
                    </a:lnTo>
                    <a:lnTo>
                      <a:pt x="2541291" y="1811576"/>
                    </a:lnTo>
                    <a:lnTo>
                      <a:pt x="2524656" y="1854980"/>
                    </a:lnTo>
                    <a:lnTo>
                      <a:pt x="2506606" y="1897634"/>
                    </a:lnTo>
                    <a:lnTo>
                      <a:pt x="2487173" y="1939508"/>
                    </a:lnTo>
                    <a:lnTo>
                      <a:pt x="2466384" y="1980571"/>
                    </a:lnTo>
                    <a:lnTo>
                      <a:pt x="2444271" y="2020793"/>
                    </a:lnTo>
                    <a:lnTo>
                      <a:pt x="2420862" y="2060144"/>
                    </a:lnTo>
                    <a:lnTo>
                      <a:pt x="2396187" y="2098594"/>
                    </a:lnTo>
                    <a:lnTo>
                      <a:pt x="2370275" y="2136111"/>
                    </a:lnTo>
                    <a:lnTo>
                      <a:pt x="2343158" y="2172666"/>
                    </a:lnTo>
                    <a:lnTo>
                      <a:pt x="2314863" y="2208229"/>
                    </a:lnTo>
                    <a:lnTo>
                      <a:pt x="2285421" y="2242769"/>
                    </a:lnTo>
                    <a:lnTo>
                      <a:pt x="2254862" y="2276255"/>
                    </a:lnTo>
                    <a:lnTo>
                      <a:pt x="2223214" y="2308658"/>
                    </a:lnTo>
                    <a:lnTo>
                      <a:pt x="2190508" y="2339947"/>
                    </a:lnTo>
                    <a:lnTo>
                      <a:pt x="2156773" y="2370091"/>
                    </a:lnTo>
                    <a:lnTo>
                      <a:pt x="2122039" y="2399061"/>
                    </a:lnTo>
                    <a:lnTo>
                      <a:pt x="2086336" y="2426825"/>
                    </a:lnTo>
                    <a:lnTo>
                      <a:pt x="2049692" y="2453355"/>
                    </a:lnTo>
                    <a:lnTo>
                      <a:pt x="2012139" y="2478618"/>
                    </a:lnTo>
                    <a:lnTo>
                      <a:pt x="1973705" y="2502586"/>
                    </a:lnTo>
                    <a:lnTo>
                      <a:pt x="1934420" y="2525227"/>
                    </a:lnTo>
                    <a:lnTo>
                      <a:pt x="1894313" y="2546511"/>
                    </a:lnTo>
                    <a:lnTo>
                      <a:pt x="1853415" y="2566409"/>
                    </a:lnTo>
                    <a:lnTo>
                      <a:pt x="1811755" y="2584889"/>
                    </a:lnTo>
                    <a:lnTo>
                      <a:pt x="1769363" y="2601921"/>
                    </a:lnTo>
                    <a:lnTo>
                      <a:pt x="1726268" y="2617475"/>
                    </a:lnTo>
                    <a:lnTo>
                      <a:pt x="1682499" y="2631521"/>
                    </a:lnTo>
                    <a:lnTo>
                      <a:pt x="1638087" y="2644028"/>
                    </a:lnTo>
                    <a:lnTo>
                      <a:pt x="1593062" y="2654965"/>
                    </a:lnTo>
                    <a:lnTo>
                      <a:pt x="1547452" y="2664304"/>
                    </a:lnTo>
                    <a:lnTo>
                      <a:pt x="1501287" y="2672012"/>
                    </a:lnTo>
                    <a:lnTo>
                      <a:pt x="1454598" y="2678060"/>
                    </a:lnTo>
                    <a:lnTo>
                      <a:pt x="1407413" y="2682418"/>
                    </a:lnTo>
                    <a:lnTo>
                      <a:pt x="1359763" y="2685055"/>
                    </a:lnTo>
                    <a:lnTo>
                      <a:pt x="1311676" y="2685941"/>
                    </a:lnTo>
                    <a:lnTo>
                      <a:pt x="1263590" y="2685055"/>
                    </a:lnTo>
                    <a:lnTo>
                      <a:pt x="1215939" y="2682418"/>
                    </a:lnTo>
                    <a:lnTo>
                      <a:pt x="1168754" y="2678060"/>
                    </a:lnTo>
                    <a:lnTo>
                      <a:pt x="1122065" y="2672012"/>
                    </a:lnTo>
                    <a:lnTo>
                      <a:pt x="1075901" y="2664304"/>
                    </a:lnTo>
                    <a:lnTo>
                      <a:pt x="1030291" y="2654965"/>
                    </a:lnTo>
                    <a:lnTo>
                      <a:pt x="985265" y="2644028"/>
                    </a:lnTo>
                    <a:lnTo>
                      <a:pt x="940853" y="2631521"/>
                    </a:lnTo>
                    <a:lnTo>
                      <a:pt x="897085" y="2617475"/>
                    </a:lnTo>
                    <a:lnTo>
                      <a:pt x="853990" y="2601921"/>
                    </a:lnTo>
                    <a:lnTo>
                      <a:pt x="811597" y="2584889"/>
                    </a:lnTo>
                    <a:lnTo>
                      <a:pt x="769937" y="2566409"/>
                    </a:lnTo>
                    <a:lnTo>
                      <a:pt x="729039" y="2546511"/>
                    </a:lnTo>
                    <a:lnTo>
                      <a:pt x="688933" y="2525227"/>
                    </a:lnTo>
                    <a:lnTo>
                      <a:pt x="649648" y="2502586"/>
                    </a:lnTo>
                    <a:lnTo>
                      <a:pt x="611214" y="2478618"/>
                    </a:lnTo>
                    <a:lnTo>
                      <a:pt x="573660" y="2453355"/>
                    </a:lnTo>
                    <a:lnTo>
                      <a:pt x="537017" y="2426825"/>
                    </a:lnTo>
                    <a:lnTo>
                      <a:pt x="501313" y="2399061"/>
                    </a:lnTo>
                    <a:lnTo>
                      <a:pt x="466580" y="2370091"/>
                    </a:lnTo>
                    <a:lnTo>
                      <a:pt x="432845" y="2339947"/>
                    </a:lnTo>
                    <a:lnTo>
                      <a:pt x="400139" y="2308658"/>
                    </a:lnTo>
                    <a:lnTo>
                      <a:pt x="368491" y="2276255"/>
                    </a:lnTo>
                    <a:lnTo>
                      <a:pt x="337931" y="2242769"/>
                    </a:lnTo>
                    <a:lnTo>
                      <a:pt x="308489" y="2208229"/>
                    </a:lnTo>
                    <a:lnTo>
                      <a:pt x="280195" y="2172666"/>
                    </a:lnTo>
                    <a:lnTo>
                      <a:pt x="253077" y="2136111"/>
                    </a:lnTo>
                    <a:lnTo>
                      <a:pt x="227166" y="2098594"/>
                    </a:lnTo>
                    <a:lnTo>
                      <a:pt x="202491" y="2060144"/>
                    </a:lnTo>
                    <a:lnTo>
                      <a:pt x="179082" y="2020793"/>
                    </a:lnTo>
                    <a:lnTo>
                      <a:pt x="156968" y="1980571"/>
                    </a:lnTo>
                    <a:lnTo>
                      <a:pt x="136180" y="1939508"/>
                    </a:lnTo>
                    <a:lnTo>
                      <a:pt x="116746" y="1897634"/>
                    </a:lnTo>
                    <a:lnTo>
                      <a:pt x="98697" y="1854980"/>
                    </a:lnTo>
                    <a:lnTo>
                      <a:pt x="82061" y="1811576"/>
                    </a:lnTo>
                    <a:lnTo>
                      <a:pt x="66870" y="1767453"/>
                    </a:lnTo>
                    <a:lnTo>
                      <a:pt x="53151" y="1722640"/>
                    </a:lnTo>
                    <a:lnTo>
                      <a:pt x="40936" y="1677169"/>
                    </a:lnTo>
                    <a:lnTo>
                      <a:pt x="30253" y="1631069"/>
                    </a:lnTo>
                    <a:lnTo>
                      <a:pt x="21132" y="1584371"/>
                    </a:lnTo>
                    <a:lnTo>
                      <a:pt x="13604" y="1537105"/>
                    </a:lnTo>
                    <a:lnTo>
                      <a:pt x="7696" y="1489301"/>
                    </a:lnTo>
                    <a:lnTo>
                      <a:pt x="3440" y="1440991"/>
                    </a:lnTo>
                    <a:lnTo>
                      <a:pt x="865" y="1392204"/>
                    </a:lnTo>
                    <a:lnTo>
                      <a:pt x="0" y="1342970"/>
                    </a:lnTo>
                    <a:close/>
                  </a:path>
                </a:pathLst>
              </a:custGeom>
              <a:ln w="12699">
                <a:solidFill>
                  <a:srgbClr val="F5DD00"/>
                </a:solidFill>
              </a:ln>
            </p:spPr>
            <p:txBody>
              <a:bodyPr wrap="square" lIns="0" tIns="0" rIns="0" bIns="0" rtlCol="0"/>
              <a:lstStyle/>
              <a:p>
                <a:endParaRPr/>
              </a:p>
            </p:txBody>
          </p:sp>
          <p:pic>
            <p:nvPicPr>
              <p:cNvPr id="20" name="object 9">
                <a:extLst>
                  <a:ext uri="{FF2B5EF4-FFF2-40B4-BE49-F238E27FC236}">
                    <a16:creationId xmlns:a16="http://schemas.microsoft.com/office/drawing/2014/main" id="{AA4B60A7-241E-C9C0-9D2F-F9D13F346F3F}"/>
                  </a:ext>
                </a:extLst>
              </p:cNvPr>
              <p:cNvPicPr/>
              <p:nvPr/>
            </p:nvPicPr>
            <p:blipFill>
              <a:blip r:embed="rId5" cstate="print"/>
              <a:stretch>
                <a:fillRect/>
              </a:stretch>
            </p:blipFill>
            <p:spPr>
              <a:xfrm>
                <a:off x="5897879" y="2157152"/>
                <a:ext cx="1259378" cy="1300942"/>
              </a:xfrm>
              <a:prstGeom prst="rect">
                <a:avLst/>
              </a:prstGeom>
            </p:spPr>
          </p:pic>
          <p:sp>
            <p:nvSpPr>
              <p:cNvPr id="21" name="object 10">
                <a:extLst>
                  <a:ext uri="{FF2B5EF4-FFF2-40B4-BE49-F238E27FC236}">
                    <a16:creationId xmlns:a16="http://schemas.microsoft.com/office/drawing/2014/main" id="{8D1D440E-3F4D-00DB-C79D-CB243B33BB20}"/>
                  </a:ext>
                </a:extLst>
              </p:cNvPr>
              <p:cNvSpPr/>
              <p:nvPr/>
            </p:nvSpPr>
            <p:spPr>
              <a:xfrm>
                <a:off x="6152385" y="2373623"/>
                <a:ext cx="749935" cy="791210"/>
              </a:xfrm>
              <a:custGeom>
                <a:avLst/>
                <a:gdLst/>
                <a:ahLst/>
                <a:cxnLst/>
                <a:rect l="l" t="t" r="r" b="b"/>
                <a:pathLst>
                  <a:path w="749934" h="791210">
                    <a:moveTo>
                      <a:pt x="0" y="395603"/>
                    </a:moveTo>
                    <a:lnTo>
                      <a:pt x="2919" y="345980"/>
                    </a:lnTo>
                    <a:lnTo>
                      <a:pt x="11445" y="298195"/>
                    </a:lnTo>
                    <a:lnTo>
                      <a:pt x="25226" y="252621"/>
                    </a:lnTo>
                    <a:lnTo>
                      <a:pt x="43909" y="209628"/>
                    </a:lnTo>
                    <a:lnTo>
                      <a:pt x="67145" y="169586"/>
                    </a:lnTo>
                    <a:lnTo>
                      <a:pt x="94582" y="132867"/>
                    </a:lnTo>
                    <a:lnTo>
                      <a:pt x="125869" y="99841"/>
                    </a:lnTo>
                    <a:lnTo>
                      <a:pt x="160654" y="70878"/>
                    </a:lnTo>
                    <a:lnTo>
                      <a:pt x="198586" y="46351"/>
                    </a:lnTo>
                    <a:lnTo>
                      <a:pt x="239315" y="26628"/>
                    </a:lnTo>
                    <a:lnTo>
                      <a:pt x="282488" y="12082"/>
                    </a:lnTo>
                    <a:lnTo>
                      <a:pt x="327756" y="3082"/>
                    </a:lnTo>
                    <a:lnTo>
                      <a:pt x="374765" y="0"/>
                    </a:lnTo>
                    <a:lnTo>
                      <a:pt x="421775" y="3082"/>
                    </a:lnTo>
                    <a:lnTo>
                      <a:pt x="467042" y="12082"/>
                    </a:lnTo>
                    <a:lnTo>
                      <a:pt x="510216" y="26628"/>
                    </a:lnTo>
                    <a:lnTo>
                      <a:pt x="550945" y="46351"/>
                    </a:lnTo>
                    <a:lnTo>
                      <a:pt x="588877" y="70878"/>
                    </a:lnTo>
                    <a:lnTo>
                      <a:pt x="623662" y="99841"/>
                    </a:lnTo>
                    <a:lnTo>
                      <a:pt x="654949" y="132867"/>
                    </a:lnTo>
                    <a:lnTo>
                      <a:pt x="682386" y="169586"/>
                    </a:lnTo>
                    <a:lnTo>
                      <a:pt x="705622" y="209628"/>
                    </a:lnTo>
                    <a:lnTo>
                      <a:pt x="724305" y="252621"/>
                    </a:lnTo>
                    <a:lnTo>
                      <a:pt x="738086" y="298195"/>
                    </a:lnTo>
                    <a:lnTo>
                      <a:pt x="746612" y="345980"/>
                    </a:lnTo>
                    <a:lnTo>
                      <a:pt x="749532" y="395603"/>
                    </a:lnTo>
                    <a:lnTo>
                      <a:pt x="746612" y="445227"/>
                    </a:lnTo>
                    <a:lnTo>
                      <a:pt x="738086" y="493011"/>
                    </a:lnTo>
                    <a:lnTo>
                      <a:pt x="724305" y="538585"/>
                    </a:lnTo>
                    <a:lnTo>
                      <a:pt x="705622" y="581579"/>
                    </a:lnTo>
                    <a:lnTo>
                      <a:pt x="682386" y="621620"/>
                    </a:lnTo>
                    <a:lnTo>
                      <a:pt x="654949" y="658340"/>
                    </a:lnTo>
                    <a:lnTo>
                      <a:pt x="623662" y="691366"/>
                    </a:lnTo>
                    <a:lnTo>
                      <a:pt x="588877" y="720328"/>
                    </a:lnTo>
                    <a:lnTo>
                      <a:pt x="550945" y="744856"/>
                    </a:lnTo>
                    <a:lnTo>
                      <a:pt x="510216" y="764579"/>
                    </a:lnTo>
                    <a:lnTo>
                      <a:pt x="467042" y="779125"/>
                    </a:lnTo>
                    <a:lnTo>
                      <a:pt x="421775" y="788125"/>
                    </a:lnTo>
                    <a:lnTo>
                      <a:pt x="374765" y="791207"/>
                    </a:lnTo>
                    <a:lnTo>
                      <a:pt x="327756" y="788125"/>
                    </a:lnTo>
                    <a:lnTo>
                      <a:pt x="282488" y="779125"/>
                    </a:lnTo>
                    <a:lnTo>
                      <a:pt x="239315" y="764579"/>
                    </a:lnTo>
                    <a:lnTo>
                      <a:pt x="198586" y="744856"/>
                    </a:lnTo>
                    <a:lnTo>
                      <a:pt x="160654" y="720328"/>
                    </a:lnTo>
                    <a:lnTo>
                      <a:pt x="125869" y="691366"/>
                    </a:lnTo>
                    <a:lnTo>
                      <a:pt x="94582" y="658340"/>
                    </a:lnTo>
                    <a:lnTo>
                      <a:pt x="67145" y="621620"/>
                    </a:lnTo>
                    <a:lnTo>
                      <a:pt x="43909" y="581579"/>
                    </a:lnTo>
                    <a:lnTo>
                      <a:pt x="25226" y="538585"/>
                    </a:lnTo>
                    <a:lnTo>
                      <a:pt x="11445" y="493011"/>
                    </a:lnTo>
                    <a:lnTo>
                      <a:pt x="2919" y="445227"/>
                    </a:lnTo>
                    <a:lnTo>
                      <a:pt x="0" y="395603"/>
                    </a:lnTo>
                    <a:close/>
                  </a:path>
                </a:pathLst>
              </a:custGeom>
              <a:ln w="12699">
                <a:solidFill>
                  <a:srgbClr val="F5DD00"/>
                </a:solidFill>
              </a:ln>
            </p:spPr>
            <p:txBody>
              <a:bodyPr wrap="square" lIns="0" tIns="0" rIns="0" bIns="0" rtlCol="0"/>
              <a:lstStyle/>
              <a:p>
                <a:endParaRPr/>
              </a:p>
            </p:txBody>
          </p:sp>
          <p:sp>
            <p:nvSpPr>
              <p:cNvPr id="22" name="object 11">
                <a:extLst>
                  <a:ext uri="{FF2B5EF4-FFF2-40B4-BE49-F238E27FC236}">
                    <a16:creationId xmlns:a16="http://schemas.microsoft.com/office/drawing/2014/main" id="{134C32AF-E48C-B751-139E-4C11F80639E1}"/>
                  </a:ext>
                </a:extLst>
              </p:cNvPr>
              <p:cNvSpPr/>
              <p:nvPr/>
            </p:nvSpPr>
            <p:spPr>
              <a:xfrm>
                <a:off x="6527151" y="1426255"/>
                <a:ext cx="10795" cy="1332865"/>
              </a:xfrm>
              <a:custGeom>
                <a:avLst/>
                <a:gdLst/>
                <a:ahLst/>
                <a:cxnLst/>
                <a:rect l="l" t="t" r="r" b="b"/>
                <a:pathLst>
                  <a:path w="10795" h="1332864">
                    <a:moveTo>
                      <a:pt x="10410" y="0"/>
                    </a:moveTo>
                    <a:lnTo>
                      <a:pt x="0" y="1332560"/>
                    </a:lnTo>
                  </a:path>
                </a:pathLst>
              </a:custGeom>
              <a:ln w="31749">
                <a:solidFill>
                  <a:srgbClr val="ECD500"/>
                </a:solidFill>
              </a:ln>
            </p:spPr>
            <p:txBody>
              <a:bodyPr wrap="square" lIns="0" tIns="0" rIns="0" bIns="0" rtlCol="0"/>
              <a:lstStyle/>
              <a:p>
                <a:endParaRPr/>
              </a:p>
            </p:txBody>
          </p:sp>
          <p:sp>
            <p:nvSpPr>
              <p:cNvPr id="23" name="object 12">
                <a:extLst>
                  <a:ext uri="{FF2B5EF4-FFF2-40B4-BE49-F238E27FC236}">
                    <a16:creationId xmlns:a16="http://schemas.microsoft.com/office/drawing/2014/main" id="{8CBE1BAC-09AD-96BD-90E3-A980327B4E1B}"/>
                  </a:ext>
                </a:extLst>
              </p:cNvPr>
              <p:cNvSpPr/>
              <p:nvPr/>
            </p:nvSpPr>
            <p:spPr>
              <a:xfrm>
                <a:off x="6527152" y="1499130"/>
                <a:ext cx="375285" cy="1259840"/>
              </a:xfrm>
              <a:custGeom>
                <a:avLst/>
                <a:gdLst/>
                <a:ahLst/>
                <a:cxnLst/>
                <a:rect l="l" t="t" r="r" b="b"/>
                <a:pathLst>
                  <a:path w="375284" h="1259839">
                    <a:moveTo>
                      <a:pt x="0" y="1259685"/>
                    </a:moveTo>
                    <a:lnTo>
                      <a:pt x="374764" y="0"/>
                    </a:lnTo>
                  </a:path>
                </a:pathLst>
              </a:custGeom>
              <a:ln w="31749">
                <a:solidFill>
                  <a:srgbClr val="ECD500"/>
                </a:solidFill>
              </a:ln>
            </p:spPr>
            <p:txBody>
              <a:bodyPr wrap="square" lIns="0" tIns="0" rIns="0" bIns="0" rtlCol="0"/>
              <a:lstStyle/>
              <a:p>
                <a:endParaRPr/>
              </a:p>
            </p:txBody>
          </p:sp>
          <p:pic>
            <p:nvPicPr>
              <p:cNvPr id="24" name="object 13">
                <a:extLst>
                  <a:ext uri="{FF2B5EF4-FFF2-40B4-BE49-F238E27FC236}">
                    <a16:creationId xmlns:a16="http://schemas.microsoft.com/office/drawing/2014/main" id="{457D1474-89F5-C238-ACBA-2D16AC0CF58E}"/>
                  </a:ext>
                </a:extLst>
              </p:cNvPr>
              <p:cNvPicPr/>
              <p:nvPr/>
            </p:nvPicPr>
            <p:blipFill>
              <a:blip r:embed="rId6" cstate="print"/>
              <a:stretch>
                <a:fillRect/>
              </a:stretch>
            </p:blipFill>
            <p:spPr>
              <a:xfrm>
                <a:off x="6537562" y="1667463"/>
                <a:ext cx="260350" cy="131964"/>
              </a:xfrm>
              <a:prstGeom prst="rect">
                <a:avLst/>
              </a:prstGeom>
            </p:spPr>
          </p:pic>
        </p:grpSp>
        <p:sp>
          <p:nvSpPr>
            <p:cNvPr id="25" name="object 14">
              <a:extLst>
                <a:ext uri="{FF2B5EF4-FFF2-40B4-BE49-F238E27FC236}">
                  <a16:creationId xmlns:a16="http://schemas.microsoft.com/office/drawing/2014/main" id="{3655E8C2-8545-1C64-5CA3-842A0CF9A503}"/>
                </a:ext>
              </a:extLst>
            </p:cNvPr>
            <p:cNvSpPr txBox="1"/>
            <p:nvPr/>
          </p:nvSpPr>
          <p:spPr>
            <a:xfrm>
              <a:off x="9910344" y="427272"/>
              <a:ext cx="208532" cy="289823"/>
            </a:xfrm>
            <a:prstGeom prst="rect">
              <a:avLst/>
            </a:prstGeom>
          </p:spPr>
          <p:txBody>
            <a:bodyPr vert="horz" wrap="square" lIns="0" tIns="12700" rIns="0" bIns="0" rtlCol="0">
              <a:spAutoFit/>
            </a:bodyPr>
            <a:lstStyle/>
            <a:p>
              <a:pPr marL="12700">
                <a:lnSpc>
                  <a:spcPct val="100000"/>
                </a:lnSpc>
                <a:spcBef>
                  <a:spcPts val="100"/>
                </a:spcBef>
              </a:pPr>
              <a:r>
                <a:rPr sz="1800" spc="180" dirty="0">
                  <a:latin typeface="Trebuchet MS"/>
                  <a:cs typeface="Trebuchet MS"/>
                </a:rPr>
                <a:t>φ</a:t>
              </a:r>
              <a:endParaRPr sz="1800" dirty="0">
                <a:latin typeface="Trebuchet MS"/>
                <a:cs typeface="Trebuchet MS"/>
              </a:endParaRPr>
            </a:p>
          </p:txBody>
        </p:sp>
        <p:sp>
          <p:nvSpPr>
            <p:cNvPr id="26" name="object 18">
              <a:extLst>
                <a:ext uri="{FF2B5EF4-FFF2-40B4-BE49-F238E27FC236}">
                  <a16:creationId xmlns:a16="http://schemas.microsoft.com/office/drawing/2014/main" id="{92764965-54CE-7A8F-0BC1-1F58166A0660}"/>
                </a:ext>
              </a:extLst>
            </p:cNvPr>
            <p:cNvSpPr txBox="1"/>
            <p:nvPr/>
          </p:nvSpPr>
          <p:spPr>
            <a:xfrm>
              <a:off x="10418472" y="1767949"/>
              <a:ext cx="713365" cy="289823"/>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panose="02020603050405020304" pitchFamily="18" charset="0"/>
                  <a:cs typeface="Times New Roman" panose="02020603050405020304" pitchFamily="18" charset="0"/>
                </a:rPr>
                <a:t>dB/dR</a:t>
              </a:r>
            </a:p>
          </p:txBody>
        </p:sp>
        <p:grpSp>
          <p:nvGrpSpPr>
            <p:cNvPr id="27" name="object 15">
              <a:extLst>
                <a:ext uri="{FF2B5EF4-FFF2-40B4-BE49-F238E27FC236}">
                  <a16:creationId xmlns:a16="http://schemas.microsoft.com/office/drawing/2014/main" id="{E0812D21-FCE9-B1A1-7475-066F35B610EE}"/>
                </a:ext>
              </a:extLst>
            </p:cNvPr>
            <p:cNvGrpSpPr/>
            <p:nvPr/>
          </p:nvGrpSpPr>
          <p:grpSpPr>
            <a:xfrm>
              <a:off x="10342877" y="2057056"/>
              <a:ext cx="675005" cy="171450"/>
              <a:chOff x="7018197" y="2673243"/>
              <a:chExt cx="675005" cy="171450"/>
            </a:xfrm>
          </p:grpSpPr>
          <p:sp>
            <p:nvSpPr>
              <p:cNvPr id="28" name="object 16">
                <a:extLst>
                  <a:ext uri="{FF2B5EF4-FFF2-40B4-BE49-F238E27FC236}">
                    <a16:creationId xmlns:a16="http://schemas.microsoft.com/office/drawing/2014/main" id="{84630043-5BC9-FE46-453A-9D301C5C4DC9}"/>
                  </a:ext>
                </a:extLst>
              </p:cNvPr>
              <p:cNvSpPr/>
              <p:nvPr/>
            </p:nvSpPr>
            <p:spPr>
              <a:xfrm>
                <a:off x="7037247" y="2758816"/>
                <a:ext cx="617855" cy="0"/>
              </a:xfrm>
              <a:custGeom>
                <a:avLst/>
                <a:gdLst/>
                <a:ahLst/>
                <a:cxnLst/>
                <a:rect l="l" t="t" r="r" b="b"/>
                <a:pathLst>
                  <a:path w="617854">
                    <a:moveTo>
                      <a:pt x="0" y="0"/>
                    </a:moveTo>
                    <a:lnTo>
                      <a:pt x="617830" y="0"/>
                    </a:lnTo>
                  </a:path>
                </a:pathLst>
              </a:custGeom>
              <a:ln w="38099">
                <a:solidFill>
                  <a:srgbClr val="ECD500"/>
                </a:solidFill>
              </a:ln>
            </p:spPr>
            <p:txBody>
              <a:bodyPr wrap="square" lIns="0" tIns="0" rIns="0" bIns="0" rtlCol="0"/>
              <a:lstStyle/>
              <a:p>
                <a:endParaRPr/>
              </a:p>
            </p:txBody>
          </p:sp>
          <p:pic>
            <p:nvPicPr>
              <p:cNvPr id="29" name="object 17">
                <a:extLst>
                  <a:ext uri="{FF2B5EF4-FFF2-40B4-BE49-F238E27FC236}">
                    <a16:creationId xmlns:a16="http://schemas.microsoft.com/office/drawing/2014/main" id="{25B8DCFA-7809-085D-0ADD-296CF0A86245}"/>
                  </a:ext>
                </a:extLst>
              </p:cNvPr>
              <p:cNvPicPr/>
              <p:nvPr/>
            </p:nvPicPr>
            <p:blipFill>
              <a:blip r:embed="rId7" cstate="print"/>
              <a:stretch>
                <a:fillRect/>
              </a:stretch>
            </p:blipFill>
            <p:spPr>
              <a:xfrm>
                <a:off x="7521880" y="2673243"/>
                <a:ext cx="171005" cy="171145"/>
              </a:xfrm>
              <a:prstGeom prst="rect">
                <a:avLst/>
              </a:prstGeom>
            </p:spPr>
          </p:pic>
        </p:grpSp>
        <p:grpSp>
          <p:nvGrpSpPr>
            <p:cNvPr id="30" name="object 19">
              <a:extLst>
                <a:ext uri="{FF2B5EF4-FFF2-40B4-BE49-F238E27FC236}">
                  <a16:creationId xmlns:a16="http://schemas.microsoft.com/office/drawing/2014/main" id="{69B88E2E-4A2F-C02E-1EC4-8DE08157BDEF}"/>
                </a:ext>
              </a:extLst>
            </p:cNvPr>
            <p:cNvGrpSpPr/>
            <p:nvPr/>
          </p:nvGrpSpPr>
          <p:grpSpPr>
            <a:xfrm>
              <a:off x="10643001" y="1708894"/>
              <a:ext cx="271145" cy="118110"/>
              <a:chOff x="7318321" y="2325081"/>
              <a:chExt cx="271145" cy="118110"/>
            </a:xfrm>
          </p:grpSpPr>
          <p:sp>
            <p:nvSpPr>
              <p:cNvPr id="31" name="object 20">
                <a:extLst>
                  <a:ext uri="{FF2B5EF4-FFF2-40B4-BE49-F238E27FC236}">
                    <a16:creationId xmlns:a16="http://schemas.microsoft.com/office/drawing/2014/main" id="{E9E9258E-243C-130E-1BC7-F9390AF8877F}"/>
                  </a:ext>
                </a:extLst>
              </p:cNvPr>
              <p:cNvSpPr/>
              <p:nvPr/>
            </p:nvSpPr>
            <p:spPr>
              <a:xfrm>
                <a:off x="7318321" y="2384035"/>
                <a:ext cx="245745" cy="0"/>
              </a:xfrm>
              <a:custGeom>
                <a:avLst/>
                <a:gdLst/>
                <a:ahLst/>
                <a:cxnLst/>
                <a:rect l="l" t="t" r="r" b="b"/>
                <a:pathLst>
                  <a:path w="245745">
                    <a:moveTo>
                      <a:pt x="0" y="0"/>
                    </a:moveTo>
                    <a:lnTo>
                      <a:pt x="245464" y="0"/>
                    </a:lnTo>
                  </a:path>
                </a:pathLst>
              </a:custGeom>
              <a:ln w="19049">
                <a:solidFill>
                  <a:srgbClr val="ECD500"/>
                </a:solidFill>
              </a:ln>
            </p:spPr>
            <p:txBody>
              <a:bodyPr wrap="square" lIns="0" tIns="0" rIns="0" bIns="0" rtlCol="0"/>
              <a:lstStyle/>
              <a:p>
                <a:endParaRPr/>
              </a:p>
            </p:txBody>
          </p:sp>
          <p:sp>
            <p:nvSpPr>
              <p:cNvPr id="32" name="object 21">
                <a:extLst>
                  <a:ext uri="{FF2B5EF4-FFF2-40B4-BE49-F238E27FC236}">
                    <a16:creationId xmlns:a16="http://schemas.microsoft.com/office/drawing/2014/main" id="{63877F36-DA97-01C6-F56A-E0D5581A247D}"/>
                  </a:ext>
                </a:extLst>
              </p:cNvPr>
              <p:cNvSpPr/>
              <p:nvPr/>
            </p:nvSpPr>
            <p:spPr>
              <a:xfrm>
                <a:off x="7473081" y="2325081"/>
                <a:ext cx="116205" cy="118110"/>
              </a:xfrm>
              <a:custGeom>
                <a:avLst/>
                <a:gdLst/>
                <a:ahLst/>
                <a:cxnLst/>
                <a:rect l="l" t="t" r="r" b="b"/>
                <a:pathLst>
                  <a:path w="116204" h="118110">
                    <a:moveTo>
                      <a:pt x="14845" y="0"/>
                    </a:moveTo>
                    <a:lnTo>
                      <a:pt x="7068" y="2045"/>
                    </a:lnTo>
                    <a:lnTo>
                      <a:pt x="0" y="14163"/>
                    </a:lnTo>
                    <a:lnTo>
                      <a:pt x="2047" y="21939"/>
                    </a:lnTo>
                    <a:lnTo>
                      <a:pt x="65500" y="58953"/>
                    </a:lnTo>
                    <a:lnTo>
                      <a:pt x="2047" y="95967"/>
                    </a:lnTo>
                    <a:lnTo>
                      <a:pt x="0" y="103745"/>
                    </a:lnTo>
                    <a:lnTo>
                      <a:pt x="7068" y="115862"/>
                    </a:lnTo>
                    <a:lnTo>
                      <a:pt x="14845" y="117908"/>
                    </a:lnTo>
                    <a:lnTo>
                      <a:pt x="115909" y="58953"/>
                    </a:lnTo>
                    <a:lnTo>
                      <a:pt x="14845" y="0"/>
                    </a:lnTo>
                    <a:close/>
                  </a:path>
                </a:pathLst>
              </a:custGeom>
              <a:solidFill>
                <a:srgbClr val="ECD500"/>
              </a:solidFill>
            </p:spPr>
            <p:txBody>
              <a:bodyPr wrap="square" lIns="0" tIns="0" rIns="0" bIns="0" rtlCol="0"/>
              <a:lstStyle/>
              <a:p>
                <a:endParaRPr/>
              </a:p>
            </p:txBody>
          </p:sp>
        </p:grpSp>
      </p:grpSp>
      <p:pic>
        <p:nvPicPr>
          <p:cNvPr id="33" name="object 8">
            <a:extLst>
              <a:ext uri="{FF2B5EF4-FFF2-40B4-BE49-F238E27FC236}">
                <a16:creationId xmlns:a16="http://schemas.microsoft.com/office/drawing/2014/main" id="{1F989E44-2828-5050-CADE-B27C5B87736C}"/>
              </a:ext>
            </a:extLst>
          </p:cNvPr>
          <p:cNvPicPr/>
          <p:nvPr/>
        </p:nvPicPr>
        <p:blipFill>
          <a:blip r:embed="rId8" cstate="print"/>
          <a:stretch>
            <a:fillRect/>
          </a:stretch>
        </p:blipFill>
        <p:spPr>
          <a:xfrm>
            <a:off x="9677598" y="3749212"/>
            <a:ext cx="2195112" cy="2177266"/>
          </a:xfrm>
          <a:prstGeom prst="rect">
            <a:avLst/>
          </a:prstGeom>
        </p:spPr>
      </p:pic>
      <p:pic>
        <p:nvPicPr>
          <p:cNvPr id="34" name="object 9">
            <a:extLst>
              <a:ext uri="{FF2B5EF4-FFF2-40B4-BE49-F238E27FC236}">
                <a16:creationId xmlns:a16="http://schemas.microsoft.com/office/drawing/2014/main" id="{BB44B0E5-0964-2C56-CD7E-98E18D2FE993}"/>
              </a:ext>
            </a:extLst>
          </p:cNvPr>
          <p:cNvPicPr/>
          <p:nvPr/>
        </p:nvPicPr>
        <p:blipFill>
          <a:blip r:embed="rId9" cstate="print"/>
          <a:stretch>
            <a:fillRect/>
          </a:stretch>
        </p:blipFill>
        <p:spPr>
          <a:xfrm>
            <a:off x="6934200" y="3600271"/>
            <a:ext cx="1891795" cy="2357728"/>
          </a:xfrm>
          <a:prstGeom prst="rect">
            <a:avLst/>
          </a:prstGeom>
        </p:spPr>
      </p:pic>
      <p:sp>
        <p:nvSpPr>
          <p:cNvPr id="3" name="Slide Number Placeholder 2">
            <a:extLst>
              <a:ext uri="{FF2B5EF4-FFF2-40B4-BE49-F238E27FC236}">
                <a16:creationId xmlns:a16="http://schemas.microsoft.com/office/drawing/2014/main" id="{D138F445-FE01-BE4F-48C0-1E05580505BC}"/>
              </a:ext>
            </a:extLst>
          </p:cNvPr>
          <p:cNvSpPr>
            <a:spLocks noGrp="1"/>
          </p:cNvSpPr>
          <p:nvPr>
            <p:ph type="sldNum" sz="quarter" idx="7"/>
          </p:nvPr>
        </p:nvSpPr>
        <p:spPr/>
        <p:txBody>
          <a:bodyPr/>
          <a:lstStyle/>
          <a:p>
            <a:pPr marL="38100">
              <a:lnSpc>
                <a:spcPct val="100000"/>
              </a:lnSpc>
            </a:pPr>
            <a:fld id="{81D60167-4931-47E6-BA6A-407CBD079E47}" type="slidenum">
              <a:rPr lang="en-US" spc="-5" smtClean="0"/>
              <a:t>13</a:t>
            </a:fld>
            <a:endParaRPr lang="en-US" spc="-5" dirty="0"/>
          </a:p>
        </p:txBody>
      </p:sp>
      <p:pic>
        <p:nvPicPr>
          <p:cNvPr id="7" name="Picture 6" descr="A diagram of a building&#10;&#10;Description automatically generated">
            <a:extLst>
              <a:ext uri="{FF2B5EF4-FFF2-40B4-BE49-F238E27FC236}">
                <a16:creationId xmlns:a16="http://schemas.microsoft.com/office/drawing/2014/main" id="{8C5733AB-29B6-5D7E-560F-35A8752489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6293" y="756083"/>
            <a:ext cx="3802036" cy="2646515"/>
          </a:xfrm>
          <a:prstGeom prst="rect">
            <a:avLst/>
          </a:prstGeom>
        </p:spPr>
      </p:pic>
    </p:spTree>
    <p:extLst>
      <p:ext uri="{BB962C8B-B14F-4D97-AF65-F5344CB8AC3E}">
        <p14:creationId xmlns:p14="http://schemas.microsoft.com/office/powerpoint/2010/main" val="99809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r>
              <a:rPr lang="en-US" dirty="0"/>
              <a:t>CMS Cathode Strip Chambers</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96" name="object 100">
            <a:extLst>
              <a:ext uri="{FF2B5EF4-FFF2-40B4-BE49-F238E27FC236}">
                <a16:creationId xmlns:a16="http://schemas.microsoft.com/office/drawing/2014/main" id="{94DBA378-C37E-08AA-4E84-55F6748156A2}"/>
              </a:ext>
            </a:extLst>
          </p:cNvPr>
          <p:cNvSpPr txBox="1"/>
          <p:nvPr/>
        </p:nvSpPr>
        <p:spPr>
          <a:xfrm>
            <a:off x="5562600" y="725631"/>
            <a:ext cx="8309062" cy="1421543"/>
          </a:xfrm>
          <a:prstGeom prst="rect">
            <a:avLst/>
          </a:prstGeom>
        </p:spPr>
        <p:txBody>
          <a:bodyPr vert="horz" wrap="square" lIns="0" tIns="48895" rIns="0" bIns="0" rtlCol="0">
            <a:spAutoFit/>
          </a:bodyPr>
          <a:lstStyle/>
          <a:p>
            <a:pPr marL="12700">
              <a:lnSpc>
                <a:spcPts val="2130"/>
              </a:lnSpc>
              <a:spcBef>
                <a:spcPts val="370"/>
              </a:spcBef>
            </a:pPr>
            <a:r>
              <a:rPr sz="1800" spc="-5" dirty="0">
                <a:latin typeface="Times New Roman" panose="02020603050405020304" pitchFamily="18" charset="0"/>
                <a:cs typeface="Times New Roman" panose="02020603050405020304" pitchFamily="18" charset="0"/>
              </a:rPr>
              <a:t>CSC </a:t>
            </a:r>
            <a:r>
              <a:rPr sz="1800" dirty="0">
                <a:latin typeface="Times New Roman" panose="02020603050405020304" pitchFamily="18" charset="0"/>
                <a:cs typeface="Times New Roman" panose="02020603050405020304" pitchFamily="18" charset="0"/>
              </a:rPr>
              <a:t>space</a:t>
            </a:r>
            <a:r>
              <a:rPr sz="1800" spc="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resolution</a:t>
            </a:r>
            <a:r>
              <a:rPr sz="1800" spc="-5" dirty="0">
                <a:latin typeface="Times New Roman" panose="02020603050405020304" pitchFamily="18" charset="0"/>
                <a:cs typeface="Times New Roman" panose="02020603050405020304" pitchFamily="18" charset="0"/>
              </a:rPr>
              <a:t> depends</a:t>
            </a:r>
            <a:r>
              <a:rPr sz="1800" dirty="0">
                <a:latin typeface="Times New Roman" panose="02020603050405020304" pitchFamily="18" charset="0"/>
                <a:cs typeface="Times New Roman" panose="02020603050405020304" pitchFamily="18" charset="0"/>
              </a:rPr>
              <a:t> on</a:t>
            </a:r>
            <a:r>
              <a:rPr sz="1800" spc="-5" dirty="0">
                <a:latin typeface="Times New Roman" panose="02020603050405020304" pitchFamily="18" charset="0"/>
                <a:cs typeface="Times New Roman" panose="02020603050405020304" pitchFamily="18" charset="0"/>
              </a:rPr>
              <a:t> where</a:t>
            </a:r>
            <a:r>
              <a:rPr sz="1800" spc="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a </a:t>
            </a:r>
            <a:r>
              <a:rPr sz="1800" spc="-5" dirty="0">
                <a:latin typeface="Times New Roman" panose="02020603050405020304" pitchFamily="18" charset="0"/>
                <a:cs typeface="Times New Roman" panose="02020603050405020304" pitchFamily="18" charset="0"/>
              </a:rPr>
              <a:t>muon</a:t>
            </a:r>
            <a:r>
              <a:rPr sz="18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crossed</a:t>
            </a:r>
            <a:r>
              <a:rPr sz="1800" spc="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the chamber:</a:t>
            </a:r>
            <a:endParaRPr sz="1800" dirty="0">
              <a:latin typeface="Times New Roman" panose="02020603050405020304" pitchFamily="18" charset="0"/>
              <a:cs typeface="Times New Roman" panose="02020603050405020304" pitchFamily="18" charset="0"/>
            </a:endParaRPr>
          </a:p>
          <a:p>
            <a:pPr marL="355600" indent="-342900">
              <a:lnSpc>
                <a:spcPts val="2130"/>
              </a:lnSpc>
              <a:buFont typeface="Arial MT"/>
              <a:buChar char="•"/>
              <a:tabLst>
                <a:tab pos="354965" algn="l"/>
                <a:tab pos="355600" algn="l"/>
              </a:tabLst>
            </a:pPr>
            <a:r>
              <a:rPr lang="en-US" dirty="0">
                <a:latin typeface="Times New Roman" panose="02020603050405020304" pitchFamily="18" charset="0"/>
                <a:cs typeface="Times New Roman" panose="02020603050405020304" pitchFamily="18" charset="0"/>
              </a:rPr>
              <a:t>I</a:t>
            </a:r>
            <a:r>
              <a:rPr sz="1800" dirty="0">
                <a:latin typeface="Times New Roman" panose="02020603050405020304" pitchFamily="18" charset="0"/>
                <a:cs typeface="Times New Roman" panose="02020603050405020304" pitchFamily="18" charset="0"/>
              </a:rPr>
              <a:t>n</a:t>
            </a:r>
            <a:r>
              <a:rPr sz="1800" spc="-1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between</a:t>
            </a:r>
            <a:r>
              <a:rPr sz="1800" spc="-10"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strips</a:t>
            </a:r>
            <a:r>
              <a:rPr sz="1800" spc="-10"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a:t>
            </a:r>
            <a:r>
              <a:rPr sz="1800" spc="-1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the </a:t>
            </a:r>
            <a:r>
              <a:rPr sz="1800" dirty="0">
                <a:latin typeface="Times New Roman" panose="02020603050405020304" pitchFamily="18" charset="0"/>
                <a:cs typeface="Times New Roman" panose="02020603050405020304" pitchFamily="18" charset="0"/>
              </a:rPr>
              <a:t>best</a:t>
            </a:r>
            <a:r>
              <a:rPr sz="1800" spc="-5" dirty="0">
                <a:latin typeface="Times New Roman" panose="02020603050405020304" pitchFamily="18" charset="0"/>
                <a:cs typeface="Times New Roman" panose="02020603050405020304" pitchFamily="18" charset="0"/>
              </a:rPr>
              <a:t> resolution.</a:t>
            </a:r>
            <a:endParaRPr sz="1800" dirty="0">
              <a:latin typeface="Times New Roman" panose="02020603050405020304" pitchFamily="18" charset="0"/>
              <a:cs typeface="Times New Roman" panose="02020603050405020304" pitchFamily="18" charset="0"/>
            </a:endParaRPr>
          </a:p>
          <a:p>
            <a:pPr marL="354965" marR="1440815" indent="-342900">
              <a:lnSpc>
                <a:spcPts val="2100"/>
              </a:lnSpc>
              <a:spcBef>
                <a:spcPts val="160"/>
              </a:spcBef>
              <a:buFont typeface="Arial MT"/>
              <a:buChar char="•"/>
              <a:tabLst>
                <a:tab pos="354965" algn="l"/>
                <a:tab pos="355600" algn="l"/>
              </a:tabLst>
            </a:pPr>
            <a:r>
              <a:rPr lang="en-US" spc="-5" dirty="0">
                <a:latin typeface="Times New Roman" panose="02020603050405020304" pitchFamily="18" charset="0"/>
                <a:cs typeface="Times New Roman" panose="02020603050405020304" pitchFamily="18" charset="0"/>
              </a:rPr>
              <a:t>T</a:t>
            </a:r>
            <a:r>
              <a:rPr sz="1800" spc="-5" dirty="0">
                <a:latin typeface="Times New Roman" panose="02020603050405020304" pitchFamily="18" charset="0"/>
                <a:cs typeface="Times New Roman" panose="02020603050405020304" pitchFamily="18" charset="0"/>
              </a:rPr>
              <a:t>hrough the</a:t>
            </a:r>
            <a:r>
              <a:rPr sz="18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center</a:t>
            </a:r>
            <a:r>
              <a:rPr sz="1800" spc="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of a strip – </a:t>
            </a:r>
            <a:r>
              <a:rPr sz="1800" spc="-5" dirty="0">
                <a:latin typeface="Times New Roman" panose="02020603050405020304" pitchFamily="18" charset="0"/>
                <a:cs typeface="Times New Roman" panose="02020603050405020304" pitchFamily="18" charset="0"/>
              </a:rPr>
              <a:t>the</a:t>
            </a:r>
            <a:r>
              <a:rPr sz="1800" dirty="0">
                <a:latin typeface="Times New Roman" panose="02020603050405020304" pitchFamily="18" charset="0"/>
                <a:cs typeface="Times New Roman" panose="02020603050405020304" pitchFamily="18" charset="0"/>
              </a:rPr>
              <a:t> worst </a:t>
            </a:r>
            <a:r>
              <a:rPr sz="1800" spc="-5" dirty="0">
                <a:latin typeface="Times New Roman" panose="02020603050405020304" pitchFamily="18" charset="0"/>
                <a:cs typeface="Times New Roman" panose="02020603050405020304" pitchFamily="18" charset="0"/>
              </a:rPr>
              <a:t>resolution</a:t>
            </a:r>
            <a:r>
              <a:rPr lang="en-US" sz="1800" spc="-5" dirty="0">
                <a:latin typeface="Times New Roman" panose="02020603050405020304" pitchFamily="18" charset="0"/>
                <a:cs typeface="Times New Roman" panose="02020603050405020304" pitchFamily="18" charset="0"/>
              </a:rPr>
              <a:t> (Due to the electronic noise)</a:t>
            </a:r>
            <a:endParaRPr sz="1800" dirty="0">
              <a:latin typeface="Times New Roman" panose="02020603050405020304" pitchFamily="18" charset="0"/>
              <a:cs typeface="Times New Roman" panose="02020603050405020304" pitchFamily="18" charset="0"/>
            </a:endParaRPr>
          </a:p>
          <a:p>
            <a:pPr marL="354965">
              <a:lnSpc>
                <a:spcPts val="2140"/>
              </a:lnSpc>
            </a:pPr>
            <a:r>
              <a:rPr lang="en-US" sz="1800" dirty="0">
                <a:latin typeface="Times New Roman" panose="02020603050405020304" pitchFamily="18" charset="0"/>
                <a:cs typeface="Times New Roman" panose="02020603050405020304" pitchFamily="18" charset="0"/>
              </a:rPr>
              <a:t>CMS</a:t>
            </a:r>
            <a:r>
              <a:rPr sz="18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CSC</a:t>
            </a:r>
            <a:r>
              <a:rPr sz="18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have strips</a:t>
            </a:r>
            <a:r>
              <a:rPr sz="18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shifted</a:t>
            </a:r>
            <a:r>
              <a:rPr sz="1800" dirty="0">
                <a:latin typeface="Times New Roman" panose="02020603050405020304" pitchFamily="18" charset="0"/>
                <a:cs typeface="Times New Roman" panose="02020603050405020304" pitchFamily="18" charset="0"/>
              </a:rPr>
              <a:t> ½</a:t>
            </a:r>
            <a:r>
              <a:rPr sz="1800" spc="-5" dirty="0">
                <a:latin typeface="Times New Roman" panose="02020603050405020304" pitchFamily="18" charset="0"/>
                <a:cs typeface="Times New Roman" panose="02020603050405020304" pitchFamily="18" charset="0"/>
              </a:rPr>
              <a:t> of</a:t>
            </a:r>
            <a:r>
              <a:rPr sz="18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strip </a:t>
            </a:r>
            <a:r>
              <a:rPr sz="1800" dirty="0">
                <a:latin typeface="Times New Roman" panose="02020603050405020304" pitchFamily="18" charset="0"/>
                <a:cs typeface="Times New Roman" panose="02020603050405020304" pitchFamily="18" charset="0"/>
              </a:rPr>
              <a:t>width in</a:t>
            </a:r>
            <a:r>
              <a:rPr sz="1800" spc="-5" dirty="0">
                <a:latin typeface="Times New Roman" panose="02020603050405020304" pitchFamily="18" charset="0"/>
                <a:cs typeface="Times New Roman" panose="02020603050405020304" pitchFamily="18" charset="0"/>
              </a:rPr>
              <a:t> neighbor</a:t>
            </a:r>
            <a:r>
              <a:rPr sz="18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planes</a:t>
            </a:r>
            <a:endParaRPr sz="1800" dirty="0">
              <a:latin typeface="Times New Roman" panose="02020603050405020304" pitchFamily="18" charset="0"/>
              <a:cs typeface="Times New Roman" panose="02020603050405020304" pitchFamily="18" charset="0"/>
            </a:endParaRPr>
          </a:p>
        </p:txBody>
      </p:sp>
      <p:grpSp>
        <p:nvGrpSpPr>
          <p:cNvPr id="97" name="object 6">
            <a:extLst>
              <a:ext uri="{FF2B5EF4-FFF2-40B4-BE49-F238E27FC236}">
                <a16:creationId xmlns:a16="http://schemas.microsoft.com/office/drawing/2014/main" id="{E6950212-DEDF-62CC-A843-F2F3509596A3}"/>
              </a:ext>
            </a:extLst>
          </p:cNvPr>
          <p:cNvGrpSpPr/>
          <p:nvPr/>
        </p:nvGrpSpPr>
        <p:grpSpPr>
          <a:xfrm>
            <a:off x="442595" y="609601"/>
            <a:ext cx="4434205" cy="2971800"/>
            <a:chOff x="831272" y="1221971"/>
            <a:chExt cx="5058410" cy="3963035"/>
          </a:xfrm>
        </p:grpSpPr>
        <p:pic>
          <p:nvPicPr>
            <p:cNvPr id="98" name="object 7">
              <a:extLst>
                <a:ext uri="{FF2B5EF4-FFF2-40B4-BE49-F238E27FC236}">
                  <a16:creationId xmlns:a16="http://schemas.microsoft.com/office/drawing/2014/main" id="{05BEFE92-2443-6EA9-B0EE-0B03BB8DF963}"/>
                </a:ext>
              </a:extLst>
            </p:cNvPr>
            <p:cNvPicPr/>
            <p:nvPr/>
          </p:nvPicPr>
          <p:blipFill>
            <a:blip r:embed="rId2" cstate="print"/>
            <a:stretch>
              <a:fillRect/>
            </a:stretch>
          </p:blipFill>
          <p:spPr>
            <a:xfrm>
              <a:off x="1030778" y="2140527"/>
              <a:ext cx="922712" cy="527858"/>
            </a:xfrm>
            <a:prstGeom prst="rect">
              <a:avLst/>
            </a:prstGeom>
          </p:spPr>
        </p:pic>
        <p:pic>
          <p:nvPicPr>
            <p:cNvPr id="99" name="object 8">
              <a:extLst>
                <a:ext uri="{FF2B5EF4-FFF2-40B4-BE49-F238E27FC236}">
                  <a16:creationId xmlns:a16="http://schemas.microsoft.com/office/drawing/2014/main" id="{97759D84-D8B4-FC48-824C-5F012F620846}"/>
                </a:ext>
              </a:extLst>
            </p:cNvPr>
            <p:cNvPicPr/>
            <p:nvPr/>
          </p:nvPicPr>
          <p:blipFill>
            <a:blip r:embed="rId3" cstate="print"/>
            <a:stretch>
              <a:fillRect/>
            </a:stretch>
          </p:blipFill>
          <p:spPr>
            <a:xfrm>
              <a:off x="1280445" y="2342391"/>
              <a:ext cx="426816" cy="45718"/>
            </a:xfrm>
            <a:prstGeom prst="rect">
              <a:avLst/>
            </a:prstGeom>
          </p:spPr>
        </p:pic>
        <p:sp>
          <p:nvSpPr>
            <p:cNvPr id="100" name="object 9">
              <a:extLst>
                <a:ext uri="{FF2B5EF4-FFF2-40B4-BE49-F238E27FC236}">
                  <a16:creationId xmlns:a16="http://schemas.microsoft.com/office/drawing/2014/main" id="{851A14FA-89A4-48DC-9EDF-35CD4073791D}"/>
                </a:ext>
              </a:extLst>
            </p:cNvPr>
            <p:cNvSpPr/>
            <p:nvPr/>
          </p:nvSpPr>
          <p:spPr>
            <a:xfrm>
              <a:off x="1280445" y="2342391"/>
              <a:ext cx="427355" cy="45720"/>
            </a:xfrm>
            <a:custGeom>
              <a:avLst/>
              <a:gdLst/>
              <a:ahLst/>
              <a:cxnLst/>
              <a:rect l="l" t="t" r="r" b="b"/>
              <a:pathLst>
                <a:path w="427355" h="45719">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01" name="object 10">
              <a:extLst>
                <a:ext uri="{FF2B5EF4-FFF2-40B4-BE49-F238E27FC236}">
                  <a16:creationId xmlns:a16="http://schemas.microsoft.com/office/drawing/2014/main" id="{27A66FF7-0C96-20A6-2251-E3862E551C69}"/>
                </a:ext>
              </a:extLst>
            </p:cNvPr>
            <p:cNvPicPr/>
            <p:nvPr/>
          </p:nvPicPr>
          <p:blipFill>
            <a:blip r:embed="rId4" cstate="print"/>
            <a:stretch>
              <a:fillRect/>
            </a:stretch>
          </p:blipFill>
          <p:spPr>
            <a:xfrm>
              <a:off x="1550323" y="2140527"/>
              <a:ext cx="922712" cy="527858"/>
            </a:xfrm>
            <a:prstGeom prst="rect">
              <a:avLst/>
            </a:prstGeom>
          </p:spPr>
        </p:pic>
        <p:pic>
          <p:nvPicPr>
            <p:cNvPr id="102" name="object 11">
              <a:extLst>
                <a:ext uri="{FF2B5EF4-FFF2-40B4-BE49-F238E27FC236}">
                  <a16:creationId xmlns:a16="http://schemas.microsoft.com/office/drawing/2014/main" id="{17ABE448-EDC8-DB41-3ADD-1BB385D7605A}"/>
                </a:ext>
              </a:extLst>
            </p:cNvPr>
            <p:cNvPicPr/>
            <p:nvPr/>
          </p:nvPicPr>
          <p:blipFill>
            <a:blip r:embed="rId3" cstate="print"/>
            <a:stretch>
              <a:fillRect/>
            </a:stretch>
          </p:blipFill>
          <p:spPr>
            <a:xfrm>
              <a:off x="1798653" y="2342391"/>
              <a:ext cx="426815" cy="45718"/>
            </a:xfrm>
            <a:prstGeom prst="rect">
              <a:avLst/>
            </a:prstGeom>
          </p:spPr>
        </p:pic>
        <p:sp>
          <p:nvSpPr>
            <p:cNvPr id="103" name="object 12">
              <a:extLst>
                <a:ext uri="{FF2B5EF4-FFF2-40B4-BE49-F238E27FC236}">
                  <a16:creationId xmlns:a16="http://schemas.microsoft.com/office/drawing/2014/main" id="{72029789-BCAB-BDAC-B3EA-853848F11815}"/>
                </a:ext>
              </a:extLst>
            </p:cNvPr>
            <p:cNvSpPr/>
            <p:nvPr/>
          </p:nvSpPr>
          <p:spPr>
            <a:xfrm>
              <a:off x="1798653" y="2342391"/>
              <a:ext cx="427355" cy="45720"/>
            </a:xfrm>
            <a:custGeom>
              <a:avLst/>
              <a:gdLst/>
              <a:ahLst/>
              <a:cxnLst/>
              <a:rect l="l" t="t" r="r" b="b"/>
              <a:pathLst>
                <a:path w="427355" h="45719">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04" name="object 13">
              <a:extLst>
                <a:ext uri="{FF2B5EF4-FFF2-40B4-BE49-F238E27FC236}">
                  <a16:creationId xmlns:a16="http://schemas.microsoft.com/office/drawing/2014/main" id="{CAC5F444-F6DD-EFD1-07A1-F2F5BFE2C353}"/>
                </a:ext>
              </a:extLst>
            </p:cNvPr>
            <p:cNvPicPr/>
            <p:nvPr/>
          </p:nvPicPr>
          <p:blipFill>
            <a:blip r:embed="rId5" cstate="print"/>
            <a:stretch>
              <a:fillRect/>
            </a:stretch>
          </p:blipFill>
          <p:spPr>
            <a:xfrm>
              <a:off x="2098963" y="2152996"/>
              <a:ext cx="922712" cy="527858"/>
            </a:xfrm>
            <a:prstGeom prst="rect">
              <a:avLst/>
            </a:prstGeom>
          </p:spPr>
        </p:pic>
        <p:pic>
          <p:nvPicPr>
            <p:cNvPr id="105" name="object 14">
              <a:extLst>
                <a:ext uri="{FF2B5EF4-FFF2-40B4-BE49-F238E27FC236}">
                  <a16:creationId xmlns:a16="http://schemas.microsoft.com/office/drawing/2014/main" id="{8FA0F3CF-8AF9-C77C-6CA3-EEA1A827E74F}"/>
                </a:ext>
              </a:extLst>
            </p:cNvPr>
            <p:cNvPicPr/>
            <p:nvPr/>
          </p:nvPicPr>
          <p:blipFill>
            <a:blip r:embed="rId6" cstate="print"/>
            <a:stretch>
              <a:fillRect/>
            </a:stretch>
          </p:blipFill>
          <p:spPr>
            <a:xfrm>
              <a:off x="2347245" y="2356009"/>
              <a:ext cx="426816" cy="45718"/>
            </a:xfrm>
            <a:prstGeom prst="rect">
              <a:avLst/>
            </a:prstGeom>
          </p:spPr>
        </p:pic>
        <p:sp>
          <p:nvSpPr>
            <p:cNvPr id="106" name="object 15">
              <a:extLst>
                <a:ext uri="{FF2B5EF4-FFF2-40B4-BE49-F238E27FC236}">
                  <a16:creationId xmlns:a16="http://schemas.microsoft.com/office/drawing/2014/main" id="{0AD019CD-C990-04BA-AF54-721C4CF16C76}"/>
                </a:ext>
              </a:extLst>
            </p:cNvPr>
            <p:cNvSpPr/>
            <p:nvPr/>
          </p:nvSpPr>
          <p:spPr>
            <a:xfrm>
              <a:off x="2347245" y="2356010"/>
              <a:ext cx="427355" cy="45720"/>
            </a:xfrm>
            <a:custGeom>
              <a:avLst/>
              <a:gdLst/>
              <a:ahLst/>
              <a:cxnLst/>
              <a:rect l="l" t="t" r="r" b="b"/>
              <a:pathLst>
                <a:path w="427355" h="45719">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07" name="object 16">
              <a:extLst>
                <a:ext uri="{FF2B5EF4-FFF2-40B4-BE49-F238E27FC236}">
                  <a16:creationId xmlns:a16="http://schemas.microsoft.com/office/drawing/2014/main" id="{1BA193CF-1E4F-ED06-0067-A9357E7D4BE7}"/>
                </a:ext>
              </a:extLst>
            </p:cNvPr>
            <p:cNvPicPr/>
            <p:nvPr/>
          </p:nvPicPr>
          <p:blipFill>
            <a:blip r:embed="rId7" cstate="print"/>
            <a:stretch>
              <a:fillRect/>
            </a:stretch>
          </p:blipFill>
          <p:spPr>
            <a:xfrm>
              <a:off x="2622665" y="2161309"/>
              <a:ext cx="922712" cy="523701"/>
            </a:xfrm>
            <a:prstGeom prst="rect">
              <a:avLst/>
            </a:prstGeom>
          </p:spPr>
        </p:pic>
        <p:pic>
          <p:nvPicPr>
            <p:cNvPr id="108" name="object 17">
              <a:extLst>
                <a:ext uri="{FF2B5EF4-FFF2-40B4-BE49-F238E27FC236}">
                  <a16:creationId xmlns:a16="http://schemas.microsoft.com/office/drawing/2014/main" id="{0E165B2F-CC9B-E990-9558-B9345BFC8628}"/>
                </a:ext>
              </a:extLst>
            </p:cNvPr>
            <p:cNvPicPr/>
            <p:nvPr/>
          </p:nvPicPr>
          <p:blipFill>
            <a:blip r:embed="rId8" cstate="print"/>
            <a:stretch>
              <a:fillRect/>
            </a:stretch>
          </p:blipFill>
          <p:spPr>
            <a:xfrm>
              <a:off x="2872350" y="2362344"/>
              <a:ext cx="426815" cy="45720"/>
            </a:xfrm>
            <a:prstGeom prst="rect">
              <a:avLst/>
            </a:prstGeom>
          </p:spPr>
        </p:pic>
        <p:sp>
          <p:nvSpPr>
            <p:cNvPr id="109" name="object 18">
              <a:extLst>
                <a:ext uri="{FF2B5EF4-FFF2-40B4-BE49-F238E27FC236}">
                  <a16:creationId xmlns:a16="http://schemas.microsoft.com/office/drawing/2014/main" id="{2A1C7BFB-8285-35BB-CFC4-F4653FF14E8A}"/>
                </a:ext>
              </a:extLst>
            </p:cNvPr>
            <p:cNvSpPr/>
            <p:nvPr/>
          </p:nvSpPr>
          <p:spPr>
            <a:xfrm>
              <a:off x="2872349" y="2362344"/>
              <a:ext cx="427355" cy="45720"/>
            </a:xfrm>
            <a:custGeom>
              <a:avLst/>
              <a:gdLst/>
              <a:ahLst/>
              <a:cxnLst/>
              <a:rect l="l" t="t" r="r" b="b"/>
              <a:pathLst>
                <a:path w="427354" h="45719">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10" name="object 19">
              <a:extLst>
                <a:ext uri="{FF2B5EF4-FFF2-40B4-BE49-F238E27FC236}">
                  <a16:creationId xmlns:a16="http://schemas.microsoft.com/office/drawing/2014/main" id="{8211D7D7-3A03-CA10-51B9-437CD658E2F9}"/>
                </a:ext>
              </a:extLst>
            </p:cNvPr>
            <p:cNvPicPr/>
            <p:nvPr/>
          </p:nvPicPr>
          <p:blipFill>
            <a:blip r:embed="rId9" cstate="print"/>
            <a:stretch>
              <a:fillRect/>
            </a:stretch>
          </p:blipFill>
          <p:spPr>
            <a:xfrm>
              <a:off x="3171305" y="2152996"/>
              <a:ext cx="922712" cy="527858"/>
            </a:xfrm>
            <a:prstGeom prst="rect">
              <a:avLst/>
            </a:prstGeom>
          </p:spPr>
        </p:pic>
        <p:pic>
          <p:nvPicPr>
            <p:cNvPr id="111" name="object 20">
              <a:extLst>
                <a:ext uri="{FF2B5EF4-FFF2-40B4-BE49-F238E27FC236}">
                  <a16:creationId xmlns:a16="http://schemas.microsoft.com/office/drawing/2014/main" id="{0333BA63-C89D-F41B-9BE2-E7FC89597113}"/>
                </a:ext>
              </a:extLst>
            </p:cNvPr>
            <p:cNvPicPr/>
            <p:nvPr/>
          </p:nvPicPr>
          <p:blipFill>
            <a:blip r:embed="rId8" cstate="print"/>
            <a:stretch>
              <a:fillRect/>
            </a:stretch>
          </p:blipFill>
          <p:spPr>
            <a:xfrm>
              <a:off x="3420335" y="2354838"/>
              <a:ext cx="426815" cy="45720"/>
            </a:xfrm>
            <a:prstGeom prst="rect">
              <a:avLst/>
            </a:prstGeom>
          </p:spPr>
        </p:pic>
        <p:sp>
          <p:nvSpPr>
            <p:cNvPr id="112" name="object 21">
              <a:extLst>
                <a:ext uri="{FF2B5EF4-FFF2-40B4-BE49-F238E27FC236}">
                  <a16:creationId xmlns:a16="http://schemas.microsoft.com/office/drawing/2014/main" id="{3B0D20D7-3FE4-D5E6-D6E7-46E1471FA776}"/>
                </a:ext>
              </a:extLst>
            </p:cNvPr>
            <p:cNvSpPr/>
            <p:nvPr/>
          </p:nvSpPr>
          <p:spPr>
            <a:xfrm>
              <a:off x="3420334" y="2354839"/>
              <a:ext cx="427355" cy="45720"/>
            </a:xfrm>
            <a:custGeom>
              <a:avLst/>
              <a:gdLst/>
              <a:ahLst/>
              <a:cxnLst/>
              <a:rect l="l" t="t" r="r" b="b"/>
              <a:pathLst>
                <a:path w="427354" h="45719">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13" name="object 22">
              <a:extLst>
                <a:ext uri="{FF2B5EF4-FFF2-40B4-BE49-F238E27FC236}">
                  <a16:creationId xmlns:a16="http://schemas.microsoft.com/office/drawing/2014/main" id="{63B3469C-7DE4-924D-4728-339B9ECAB91E}"/>
                </a:ext>
              </a:extLst>
            </p:cNvPr>
            <p:cNvPicPr/>
            <p:nvPr/>
          </p:nvPicPr>
          <p:blipFill>
            <a:blip r:embed="rId10" cstate="print"/>
            <a:stretch>
              <a:fillRect/>
            </a:stretch>
          </p:blipFill>
          <p:spPr>
            <a:xfrm>
              <a:off x="3690851" y="2152996"/>
              <a:ext cx="922712" cy="527858"/>
            </a:xfrm>
            <a:prstGeom prst="rect">
              <a:avLst/>
            </a:prstGeom>
          </p:spPr>
        </p:pic>
        <p:pic>
          <p:nvPicPr>
            <p:cNvPr id="114" name="object 23">
              <a:extLst>
                <a:ext uri="{FF2B5EF4-FFF2-40B4-BE49-F238E27FC236}">
                  <a16:creationId xmlns:a16="http://schemas.microsoft.com/office/drawing/2014/main" id="{86A3812B-34C5-9DCC-F632-5351E63714C1}"/>
                </a:ext>
              </a:extLst>
            </p:cNvPr>
            <p:cNvPicPr/>
            <p:nvPr/>
          </p:nvPicPr>
          <p:blipFill>
            <a:blip r:embed="rId11" cstate="print"/>
            <a:stretch>
              <a:fillRect/>
            </a:stretch>
          </p:blipFill>
          <p:spPr>
            <a:xfrm>
              <a:off x="3937090" y="2354838"/>
              <a:ext cx="426816" cy="45720"/>
            </a:xfrm>
            <a:prstGeom prst="rect">
              <a:avLst/>
            </a:prstGeom>
          </p:spPr>
        </p:pic>
        <p:sp>
          <p:nvSpPr>
            <p:cNvPr id="115" name="object 24">
              <a:extLst>
                <a:ext uri="{FF2B5EF4-FFF2-40B4-BE49-F238E27FC236}">
                  <a16:creationId xmlns:a16="http://schemas.microsoft.com/office/drawing/2014/main" id="{A70EF9DD-0C77-0206-EBA8-BA38101637ED}"/>
                </a:ext>
              </a:extLst>
            </p:cNvPr>
            <p:cNvSpPr/>
            <p:nvPr/>
          </p:nvSpPr>
          <p:spPr>
            <a:xfrm>
              <a:off x="3937090" y="2354839"/>
              <a:ext cx="427355" cy="45720"/>
            </a:xfrm>
            <a:custGeom>
              <a:avLst/>
              <a:gdLst/>
              <a:ahLst/>
              <a:cxnLst/>
              <a:rect l="l" t="t" r="r" b="b"/>
              <a:pathLst>
                <a:path w="427354" h="45719">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16" name="object 25">
              <a:extLst>
                <a:ext uri="{FF2B5EF4-FFF2-40B4-BE49-F238E27FC236}">
                  <a16:creationId xmlns:a16="http://schemas.microsoft.com/office/drawing/2014/main" id="{1CF9DA64-91A9-1BC9-4470-190C0CD62D1E}"/>
                </a:ext>
              </a:extLst>
            </p:cNvPr>
            <p:cNvPicPr/>
            <p:nvPr/>
          </p:nvPicPr>
          <p:blipFill>
            <a:blip r:embed="rId12" cstate="print"/>
            <a:stretch>
              <a:fillRect/>
            </a:stretch>
          </p:blipFill>
          <p:spPr>
            <a:xfrm>
              <a:off x="4206239" y="2152996"/>
              <a:ext cx="922712" cy="527858"/>
            </a:xfrm>
            <a:prstGeom prst="rect">
              <a:avLst/>
            </a:prstGeom>
          </p:spPr>
        </p:pic>
        <p:pic>
          <p:nvPicPr>
            <p:cNvPr id="117" name="object 26">
              <a:extLst>
                <a:ext uri="{FF2B5EF4-FFF2-40B4-BE49-F238E27FC236}">
                  <a16:creationId xmlns:a16="http://schemas.microsoft.com/office/drawing/2014/main" id="{558C0109-ABD4-76B8-AD4E-4E634BA4AE06}"/>
                </a:ext>
              </a:extLst>
            </p:cNvPr>
            <p:cNvPicPr/>
            <p:nvPr/>
          </p:nvPicPr>
          <p:blipFill>
            <a:blip r:embed="rId13" cstate="print"/>
            <a:stretch>
              <a:fillRect/>
            </a:stretch>
          </p:blipFill>
          <p:spPr>
            <a:xfrm>
              <a:off x="4453844" y="2356009"/>
              <a:ext cx="426816" cy="45718"/>
            </a:xfrm>
            <a:prstGeom prst="rect">
              <a:avLst/>
            </a:prstGeom>
          </p:spPr>
        </p:pic>
        <p:sp>
          <p:nvSpPr>
            <p:cNvPr id="118" name="object 27">
              <a:extLst>
                <a:ext uri="{FF2B5EF4-FFF2-40B4-BE49-F238E27FC236}">
                  <a16:creationId xmlns:a16="http://schemas.microsoft.com/office/drawing/2014/main" id="{C1CEFE51-71E0-FCF7-C67F-98C1D14F1C5A}"/>
                </a:ext>
              </a:extLst>
            </p:cNvPr>
            <p:cNvSpPr/>
            <p:nvPr/>
          </p:nvSpPr>
          <p:spPr>
            <a:xfrm>
              <a:off x="4453844" y="2356010"/>
              <a:ext cx="427355" cy="45720"/>
            </a:xfrm>
            <a:custGeom>
              <a:avLst/>
              <a:gdLst/>
              <a:ahLst/>
              <a:cxnLst/>
              <a:rect l="l" t="t" r="r" b="b"/>
              <a:pathLst>
                <a:path w="427354" h="45719">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19" name="object 28">
              <a:extLst>
                <a:ext uri="{FF2B5EF4-FFF2-40B4-BE49-F238E27FC236}">
                  <a16:creationId xmlns:a16="http://schemas.microsoft.com/office/drawing/2014/main" id="{504A759D-748D-296F-D942-67E36796B893}"/>
                </a:ext>
              </a:extLst>
            </p:cNvPr>
            <p:cNvPicPr/>
            <p:nvPr/>
          </p:nvPicPr>
          <p:blipFill>
            <a:blip r:embed="rId14" cstate="print"/>
            <a:stretch>
              <a:fillRect/>
            </a:stretch>
          </p:blipFill>
          <p:spPr>
            <a:xfrm>
              <a:off x="4713316" y="2148840"/>
              <a:ext cx="922712" cy="523701"/>
            </a:xfrm>
            <a:prstGeom prst="rect">
              <a:avLst/>
            </a:prstGeom>
          </p:spPr>
        </p:pic>
        <p:pic>
          <p:nvPicPr>
            <p:cNvPr id="120" name="object 29">
              <a:extLst>
                <a:ext uri="{FF2B5EF4-FFF2-40B4-BE49-F238E27FC236}">
                  <a16:creationId xmlns:a16="http://schemas.microsoft.com/office/drawing/2014/main" id="{40F8DFCD-C84A-DFB5-D4BD-4E3370A7709A}"/>
                </a:ext>
              </a:extLst>
            </p:cNvPr>
            <p:cNvPicPr/>
            <p:nvPr/>
          </p:nvPicPr>
          <p:blipFill>
            <a:blip r:embed="rId3" cstate="print"/>
            <a:stretch>
              <a:fillRect/>
            </a:stretch>
          </p:blipFill>
          <p:spPr>
            <a:xfrm>
              <a:off x="4960189" y="2350516"/>
              <a:ext cx="426815" cy="45720"/>
            </a:xfrm>
            <a:prstGeom prst="rect">
              <a:avLst/>
            </a:prstGeom>
          </p:spPr>
        </p:pic>
        <p:sp>
          <p:nvSpPr>
            <p:cNvPr id="121" name="object 30">
              <a:extLst>
                <a:ext uri="{FF2B5EF4-FFF2-40B4-BE49-F238E27FC236}">
                  <a16:creationId xmlns:a16="http://schemas.microsoft.com/office/drawing/2014/main" id="{6843A9C9-016A-7744-EB71-6295C8277A85}"/>
                </a:ext>
              </a:extLst>
            </p:cNvPr>
            <p:cNvSpPr/>
            <p:nvPr/>
          </p:nvSpPr>
          <p:spPr>
            <a:xfrm>
              <a:off x="4960189" y="2350515"/>
              <a:ext cx="427355" cy="45720"/>
            </a:xfrm>
            <a:custGeom>
              <a:avLst/>
              <a:gdLst/>
              <a:ahLst/>
              <a:cxnLst/>
              <a:rect l="l" t="t" r="r" b="b"/>
              <a:pathLst>
                <a:path w="427354" h="45719">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22" name="object 31">
              <a:extLst>
                <a:ext uri="{FF2B5EF4-FFF2-40B4-BE49-F238E27FC236}">
                  <a16:creationId xmlns:a16="http://schemas.microsoft.com/office/drawing/2014/main" id="{D6EED7C6-B3D0-AD9E-485A-CE8ABCB76F9F}"/>
                </a:ext>
              </a:extLst>
            </p:cNvPr>
            <p:cNvPicPr/>
            <p:nvPr/>
          </p:nvPicPr>
          <p:blipFill>
            <a:blip r:embed="rId15" cstate="print"/>
            <a:stretch>
              <a:fillRect/>
            </a:stretch>
          </p:blipFill>
          <p:spPr>
            <a:xfrm>
              <a:off x="2098963" y="1886989"/>
              <a:ext cx="922712" cy="727363"/>
            </a:xfrm>
            <a:prstGeom prst="rect">
              <a:avLst/>
            </a:prstGeom>
          </p:spPr>
        </p:pic>
        <p:sp>
          <p:nvSpPr>
            <p:cNvPr id="123" name="object 32">
              <a:extLst>
                <a:ext uri="{FF2B5EF4-FFF2-40B4-BE49-F238E27FC236}">
                  <a16:creationId xmlns:a16="http://schemas.microsoft.com/office/drawing/2014/main" id="{3A4AA9F2-F721-FD59-C93B-7B0E4CB29BF1}"/>
                </a:ext>
              </a:extLst>
            </p:cNvPr>
            <p:cNvSpPr/>
            <p:nvPr/>
          </p:nvSpPr>
          <p:spPr>
            <a:xfrm>
              <a:off x="2347245" y="2092534"/>
              <a:ext cx="427355" cy="240029"/>
            </a:xfrm>
            <a:custGeom>
              <a:avLst/>
              <a:gdLst/>
              <a:ahLst/>
              <a:cxnLst/>
              <a:rect l="l" t="t" r="r" b="b"/>
              <a:pathLst>
                <a:path w="427355" h="240030">
                  <a:moveTo>
                    <a:pt x="426816" y="0"/>
                  </a:moveTo>
                  <a:lnTo>
                    <a:pt x="0" y="0"/>
                  </a:lnTo>
                  <a:lnTo>
                    <a:pt x="0" y="239445"/>
                  </a:lnTo>
                  <a:lnTo>
                    <a:pt x="426816" y="239445"/>
                  </a:lnTo>
                  <a:lnTo>
                    <a:pt x="426816" y="0"/>
                  </a:lnTo>
                  <a:close/>
                </a:path>
              </a:pathLst>
            </a:custGeom>
            <a:solidFill>
              <a:srgbClr val="D33023"/>
            </a:solidFill>
          </p:spPr>
          <p:txBody>
            <a:bodyPr wrap="square" lIns="0" tIns="0" rIns="0" bIns="0" rtlCol="0"/>
            <a:lstStyle/>
            <a:p>
              <a:endParaRPr/>
            </a:p>
          </p:txBody>
        </p:sp>
        <p:sp>
          <p:nvSpPr>
            <p:cNvPr id="124" name="object 33">
              <a:extLst>
                <a:ext uri="{FF2B5EF4-FFF2-40B4-BE49-F238E27FC236}">
                  <a16:creationId xmlns:a16="http://schemas.microsoft.com/office/drawing/2014/main" id="{90D2F4DD-CA26-C871-1F3C-1A52B29A554A}"/>
                </a:ext>
              </a:extLst>
            </p:cNvPr>
            <p:cNvSpPr/>
            <p:nvPr/>
          </p:nvSpPr>
          <p:spPr>
            <a:xfrm>
              <a:off x="2347245" y="2092534"/>
              <a:ext cx="427355" cy="240029"/>
            </a:xfrm>
            <a:custGeom>
              <a:avLst/>
              <a:gdLst/>
              <a:ahLst/>
              <a:cxnLst/>
              <a:rect l="l" t="t" r="r" b="b"/>
              <a:pathLst>
                <a:path w="427355" h="240030">
                  <a:moveTo>
                    <a:pt x="0" y="0"/>
                  </a:moveTo>
                  <a:lnTo>
                    <a:pt x="426815" y="0"/>
                  </a:lnTo>
                  <a:lnTo>
                    <a:pt x="426815" y="239445"/>
                  </a:lnTo>
                  <a:lnTo>
                    <a:pt x="0" y="239445"/>
                  </a:lnTo>
                  <a:lnTo>
                    <a:pt x="0" y="0"/>
                  </a:lnTo>
                  <a:close/>
                </a:path>
              </a:pathLst>
            </a:custGeom>
            <a:ln w="12699">
              <a:solidFill>
                <a:srgbClr val="F5DD00"/>
              </a:solidFill>
            </a:ln>
          </p:spPr>
          <p:txBody>
            <a:bodyPr wrap="square" lIns="0" tIns="0" rIns="0" bIns="0" rtlCol="0"/>
            <a:lstStyle/>
            <a:p>
              <a:endParaRPr/>
            </a:p>
          </p:txBody>
        </p:sp>
        <p:pic>
          <p:nvPicPr>
            <p:cNvPr id="125" name="object 34">
              <a:extLst>
                <a:ext uri="{FF2B5EF4-FFF2-40B4-BE49-F238E27FC236}">
                  <a16:creationId xmlns:a16="http://schemas.microsoft.com/office/drawing/2014/main" id="{6FD800D0-0920-96C1-E54F-F9D7BB8D0C36}"/>
                </a:ext>
              </a:extLst>
            </p:cNvPr>
            <p:cNvPicPr/>
            <p:nvPr/>
          </p:nvPicPr>
          <p:blipFill>
            <a:blip r:embed="rId16" cstate="print"/>
            <a:stretch>
              <a:fillRect/>
            </a:stretch>
          </p:blipFill>
          <p:spPr>
            <a:xfrm>
              <a:off x="2622665" y="1221971"/>
              <a:ext cx="922712" cy="1404851"/>
            </a:xfrm>
            <a:prstGeom prst="rect">
              <a:avLst/>
            </a:prstGeom>
          </p:spPr>
        </p:pic>
        <p:sp>
          <p:nvSpPr>
            <p:cNvPr id="126" name="object 35">
              <a:extLst>
                <a:ext uri="{FF2B5EF4-FFF2-40B4-BE49-F238E27FC236}">
                  <a16:creationId xmlns:a16="http://schemas.microsoft.com/office/drawing/2014/main" id="{8CBB04AE-EBFC-F55E-8F0A-015AE3A3FA61}"/>
                </a:ext>
              </a:extLst>
            </p:cNvPr>
            <p:cNvSpPr/>
            <p:nvPr/>
          </p:nvSpPr>
          <p:spPr>
            <a:xfrm>
              <a:off x="2872350" y="1441667"/>
              <a:ext cx="427355" cy="890905"/>
            </a:xfrm>
            <a:custGeom>
              <a:avLst/>
              <a:gdLst/>
              <a:ahLst/>
              <a:cxnLst/>
              <a:rect l="l" t="t" r="r" b="b"/>
              <a:pathLst>
                <a:path w="427354" h="890905">
                  <a:moveTo>
                    <a:pt x="426815" y="0"/>
                  </a:moveTo>
                  <a:lnTo>
                    <a:pt x="0" y="0"/>
                  </a:lnTo>
                  <a:lnTo>
                    <a:pt x="0" y="890311"/>
                  </a:lnTo>
                  <a:lnTo>
                    <a:pt x="426815" y="890311"/>
                  </a:lnTo>
                  <a:lnTo>
                    <a:pt x="426815" y="0"/>
                  </a:lnTo>
                  <a:close/>
                </a:path>
              </a:pathLst>
            </a:custGeom>
            <a:solidFill>
              <a:srgbClr val="D33023"/>
            </a:solidFill>
          </p:spPr>
          <p:txBody>
            <a:bodyPr wrap="square" lIns="0" tIns="0" rIns="0" bIns="0" rtlCol="0"/>
            <a:lstStyle/>
            <a:p>
              <a:endParaRPr/>
            </a:p>
          </p:txBody>
        </p:sp>
        <p:sp>
          <p:nvSpPr>
            <p:cNvPr id="127" name="object 36">
              <a:extLst>
                <a:ext uri="{FF2B5EF4-FFF2-40B4-BE49-F238E27FC236}">
                  <a16:creationId xmlns:a16="http://schemas.microsoft.com/office/drawing/2014/main" id="{799345F5-CB9D-6368-D08F-BB66131B2044}"/>
                </a:ext>
              </a:extLst>
            </p:cNvPr>
            <p:cNvSpPr/>
            <p:nvPr/>
          </p:nvSpPr>
          <p:spPr>
            <a:xfrm>
              <a:off x="2872349" y="1441667"/>
              <a:ext cx="427355" cy="890905"/>
            </a:xfrm>
            <a:custGeom>
              <a:avLst/>
              <a:gdLst/>
              <a:ahLst/>
              <a:cxnLst/>
              <a:rect l="l" t="t" r="r" b="b"/>
              <a:pathLst>
                <a:path w="427354" h="890905">
                  <a:moveTo>
                    <a:pt x="0" y="0"/>
                  </a:moveTo>
                  <a:lnTo>
                    <a:pt x="426815" y="0"/>
                  </a:lnTo>
                  <a:lnTo>
                    <a:pt x="426815" y="890312"/>
                  </a:lnTo>
                  <a:lnTo>
                    <a:pt x="0" y="890312"/>
                  </a:lnTo>
                  <a:lnTo>
                    <a:pt x="0" y="0"/>
                  </a:lnTo>
                  <a:close/>
                </a:path>
              </a:pathLst>
            </a:custGeom>
            <a:ln w="12699">
              <a:solidFill>
                <a:srgbClr val="F5DD00"/>
              </a:solidFill>
            </a:ln>
          </p:spPr>
          <p:txBody>
            <a:bodyPr wrap="square" lIns="0" tIns="0" rIns="0" bIns="0" rtlCol="0"/>
            <a:lstStyle/>
            <a:p>
              <a:endParaRPr/>
            </a:p>
          </p:txBody>
        </p:sp>
        <p:pic>
          <p:nvPicPr>
            <p:cNvPr id="128" name="object 37">
              <a:extLst>
                <a:ext uri="{FF2B5EF4-FFF2-40B4-BE49-F238E27FC236}">
                  <a16:creationId xmlns:a16="http://schemas.microsoft.com/office/drawing/2014/main" id="{121C908E-3380-F6CD-FF78-940753447535}"/>
                </a:ext>
              </a:extLst>
            </p:cNvPr>
            <p:cNvPicPr/>
            <p:nvPr/>
          </p:nvPicPr>
          <p:blipFill>
            <a:blip r:embed="rId17" cstate="print"/>
            <a:stretch>
              <a:fillRect/>
            </a:stretch>
          </p:blipFill>
          <p:spPr>
            <a:xfrm>
              <a:off x="3171305" y="1886989"/>
              <a:ext cx="922712" cy="727363"/>
            </a:xfrm>
            <a:prstGeom prst="rect">
              <a:avLst/>
            </a:prstGeom>
          </p:spPr>
        </p:pic>
        <p:sp>
          <p:nvSpPr>
            <p:cNvPr id="129" name="object 38">
              <a:extLst>
                <a:ext uri="{FF2B5EF4-FFF2-40B4-BE49-F238E27FC236}">
                  <a16:creationId xmlns:a16="http://schemas.microsoft.com/office/drawing/2014/main" id="{1B8DF369-56BF-FFBF-F319-3880A7BA1DAA}"/>
                </a:ext>
              </a:extLst>
            </p:cNvPr>
            <p:cNvSpPr/>
            <p:nvPr/>
          </p:nvSpPr>
          <p:spPr>
            <a:xfrm>
              <a:off x="3420334" y="2094324"/>
              <a:ext cx="427355" cy="240029"/>
            </a:xfrm>
            <a:custGeom>
              <a:avLst/>
              <a:gdLst/>
              <a:ahLst/>
              <a:cxnLst/>
              <a:rect l="l" t="t" r="r" b="b"/>
              <a:pathLst>
                <a:path w="427354" h="240030">
                  <a:moveTo>
                    <a:pt x="426815" y="0"/>
                  </a:moveTo>
                  <a:lnTo>
                    <a:pt x="0" y="0"/>
                  </a:lnTo>
                  <a:lnTo>
                    <a:pt x="0" y="239445"/>
                  </a:lnTo>
                  <a:lnTo>
                    <a:pt x="426815" y="239445"/>
                  </a:lnTo>
                  <a:lnTo>
                    <a:pt x="426815" y="0"/>
                  </a:lnTo>
                  <a:close/>
                </a:path>
              </a:pathLst>
            </a:custGeom>
            <a:solidFill>
              <a:srgbClr val="D33023"/>
            </a:solidFill>
          </p:spPr>
          <p:txBody>
            <a:bodyPr wrap="square" lIns="0" tIns="0" rIns="0" bIns="0" rtlCol="0"/>
            <a:lstStyle/>
            <a:p>
              <a:endParaRPr/>
            </a:p>
          </p:txBody>
        </p:sp>
        <p:sp>
          <p:nvSpPr>
            <p:cNvPr id="130" name="object 39">
              <a:extLst>
                <a:ext uri="{FF2B5EF4-FFF2-40B4-BE49-F238E27FC236}">
                  <a16:creationId xmlns:a16="http://schemas.microsoft.com/office/drawing/2014/main" id="{1A99AB1C-EA9D-CF02-9EF6-E79C8991A7D2}"/>
                </a:ext>
              </a:extLst>
            </p:cNvPr>
            <p:cNvSpPr/>
            <p:nvPr/>
          </p:nvSpPr>
          <p:spPr>
            <a:xfrm>
              <a:off x="3420334" y="2094324"/>
              <a:ext cx="427355" cy="240029"/>
            </a:xfrm>
            <a:custGeom>
              <a:avLst/>
              <a:gdLst/>
              <a:ahLst/>
              <a:cxnLst/>
              <a:rect l="l" t="t" r="r" b="b"/>
              <a:pathLst>
                <a:path w="427354" h="240030">
                  <a:moveTo>
                    <a:pt x="0" y="0"/>
                  </a:moveTo>
                  <a:lnTo>
                    <a:pt x="426815" y="0"/>
                  </a:lnTo>
                  <a:lnTo>
                    <a:pt x="426815" y="239445"/>
                  </a:lnTo>
                  <a:lnTo>
                    <a:pt x="0" y="239445"/>
                  </a:lnTo>
                  <a:lnTo>
                    <a:pt x="0" y="0"/>
                  </a:lnTo>
                  <a:close/>
                </a:path>
              </a:pathLst>
            </a:custGeom>
            <a:ln w="12699">
              <a:solidFill>
                <a:srgbClr val="F5DD00"/>
              </a:solidFill>
            </a:ln>
          </p:spPr>
          <p:txBody>
            <a:bodyPr wrap="square" lIns="0" tIns="0" rIns="0" bIns="0" rtlCol="0"/>
            <a:lstStyle/>
            <a:p>
              <a:endParaRPr/>
            </a:p>
          </p:txBody>
        </p:sp>
        <p:sp>
          <p:nvSpPr>
            <p:cNvPr id="131" name="object 40">
              <a:extLst>
                <a:ext uri="{FF2B5EF4-FFF2-40B4-BE49-F238E27FC236}">
                  <a16:creationId xmlns:a16="http://schemas.microsoft.com/office/drawing/2014/main" id="{C1B394BB-F679-D4BB-072B-07B40C9B830F}"/>
                </a:ext>
              </a:extLst>
            </p:cNvPr>
            <p:cNvSpPr/>
            <p:nvPr/>
          </p:nvSpPr>
          <p:spPr>
            <a:xfrm>
              <a:off x="1280445" y="2769227"/>
              <a:ext cx="4148454" cy="0"/>
            </a:xfrm>
            <a:custGeom>
              <a:avLst/>
              <a:gdLst/>
              <a:ahLst/>
              <a:cxnLst/>
              <a:rect l="l" t="t" r="r" b="b"/>
              <a:pathLst>
                <a:path w="4148454">
                  <a:moveTo>
                    <a:pt x="0" y="0"/>
                  </a:moveTo>
                  <a:lnTo>
                    <a:pt x="4148198" y="1"/>
                  </a:lnTo>
                </a:path>
              </a:pathLst>
            </a:custGeom>
            <a:ln w="31749">
              <a:solidFill>
                <a:srgbClr val="ECD500"/>
              </a:solidFill>
            </a:ln>
          </p:spPr>
          <p:txBody>
            <a:bodyPr wrap="square" lIns="0" tIns="0" rIns="0" bIns="0" rtlCol="0"/>
            <a:lstStyle/>
            <a:p>
              <a:endParaRPr/>
            </a:p>
          </p:txBody>
        </p:sp>
        <p:sp>
          <p:nvSpPr>
            <p:cNvPr id="132" name="object 41">
              <a:extLst>
                <a:ext uri="{FF2B5EF4-FFF2-40B4-BE49-F238E27FC236}">
                  <a16:creationId xmlns:a16="http://schemas.microsoft.com/office/drawing/2014/main" id="{61932213-113B-A1F2-8675-67877BA52B09}"/>
                </a:ext>
              </a:extLst>
            </p:cNvPr>
            <p:cNvSpPr/>
            <p:nvPr/>
          </p:nvSpPr>
          <p:spPr>
            <a:xfrm>
              <a:off x="3095560" y="1342971"/>
              <a:ext cx="0" cy="3816985"/>
            </a:xfrm>
            <a:custGeom>
              <a:avLst/>
              <a:gdLst/>
              <a:ahLst/>
              <a:cxnLst/>
              <a:rect l="l" t="t" r="r" b="b"/>
              <a:pathLst>
                <a:path h="3816985">
                  <a:moveTo>
                    <a:pt x="0" y="0"/>
                  </a:moveTo>
                  <a:lnTo>
                    <a:pt x="0" y="3816544"/>
                  </a:lnTo>
                </a:path>
              </a:pathLst>
            </a:custGeom>
            <a:ln w="19049">
              <a:solidFill>
                <a:srgbClr val="000000"/>
              </a:solidFill>
            </a:ln>
          </p:spPr>
          <p:txBody>
            <a:bodyPr wrap="square" lIns="0" tIns="0" rIns="0" bIns="0" rtlCol="0"/>
            <a:lstStyle/>
            <a:p>
              <a:endParaRPr/>
            </a:p>
          </p:txBody>
        </p:sp>
        <p:pic>
          <p:nvPicPr>
            <p:cNvPr id="133" name="object 42">
              <a:extLst>
                <a:ext uri="{FF2B5EF4-FFF2-40B4-BE49-F238E27FC236}">
                  <a16:creationId xmlns:a16="http://schemas.microsoft.com/office/drawing/2014/main" id="{C781B030-CBE8-F7AE-7B50-43328E32920C}"/>
                </a:ext>
              </a:extLst>
            </p:cNvPr>
            <p:cNvPicPr/>
            <p:nvPr/>
          </p:nvPicPr>
          <p:blipFill>
            <a:blip r:embed="rId18" cstate="print"/>
            <a:stretch>
              <a:fillRect/>
            </a:stretch>
          </p:blipFill>
          <p:spPr>
            <a:xfrm>
              <a:off x="3036606" y="5068812"/>
              <a:ext cx="117908" cy="115909"/>
            </a:xfrm>
            <a:prstGeom prst="rect">
              <a:avLst/>
            </a:prstGeom>
          </p:spPr>
        </p:pic>
        <p:pic>
          <p:nvPicPr>
            <p:cNvPr id="134" name="object 43">
              <a:extLst>
                <a:ext uri="{FF2B5EF4-FFF2-40B4-BE49-F238E27FC236}">
                  <a16:creationId xmlns:a16="http://schemas.microsoft.com/office/drawing/2014/main" id="{C6CA6D3C-2021-7272-DA83-DA90D5FBC0EE}"/>
                </a:ext>
              </a:extLst>
            </p:cNvPr>
            <p:cNvPicPr/>
            <p:nvPr/>
          </p:nvPicPr>
          <p:blipFill>
            <a:blip r:embed="rId19" cstate="print"/>
            <a:stretch>
              <a:fillRect/>
            </a:stretch>
          </p:blipFill>
          <p:spPr>
            <a:xfrm>
              <a:off x="2797232" y="2481349"/>
              <a:ext cx="598516" cy="610985"/>
            </a:xfrm>
            <a:prstGeom prst="rect">
              <a:avLst/>
            </a:prstGeom>
          </p:spPr>
        </p:pic>
        <p:pic>
          <p:nvPicPr>
            <p:cNvPr id="135" name="object 44">
              <a:extLst>
                <a:ext uri="{FF2B5EF4-FFF2-40B4-BE49-F238E27FC236}">
                  <a16:creationId xmlns:a16="http://schemas.microsoft.com/office/drawing/2014/main" id="{5DD48D6D-9D84-5734-89DB-C2377910802E}"/>
                </a:ext>
              </a:extLst>
            </p:cNvPr>
            <p:cNvPicPr/>
            <p:nvPr/>
          </p:nvPicPr>
          <p:blipFill>
            <a:blip r:embed="rId20" cstate="print"/>
            <a:stretch>
              <a:fillRect/>
            </a:stretch>
          </p:blipFill>
          <p:spPr>
            <a:xfrm>
              <a:off x="3033408" y="2679593"/>
              <a:ext cx="127212" cy="137628"/>
            </a:xfrm>
            <a:prstGeom prst="rect">
              <a:avLst/>
            </a:prstGeom>
          </p:spPr>
        </p:pic>
        <p:sp>
          <p:nvSpPr>
            <p:cNvPr id="136" name="object 45">
              <a:extLst>
                <a:ext uri="{FF2B5EF4-FFF2-40B4-BE49-F238E27FC236}">
                  <a16:creationId xmlns:a16="http://schemas.microsoft.com/office/drawing/2014/main" id="{E39ED4D7-7D4F-9C72-890D-BD69A4CFF766}"/>
                </a:ext>
              </a:extLst>
            </p:cNvPr>
            <p:cNvSpPr/>
            <p:nvPr/>
          </p:nvSpPr>
          <p:spPr>
            <a:xfrm>
              <a:off x="1280445" y="3664540"/>
              <a:ext cx="4148454" cy="0"/>
            </a:xfrm>
            <a:custGeom>
              <a:avLst/>
              <a:gdLst/>
              <a:ahLst/>
              <a:cxnLst/>
              <a:rect l="l" t="t" r="r" b="b"/>
              <a:pathLst>
                <a:path w="4148454">
                  <a:moveTo>
                    <a:pt x="0" y="0"/>
                  </a:moveTo>
                  <a:lnTo>
                    <a:pt x="4148198" y="0"/>
                  </a:lnTo>
                </a:path>
              </a:pathLst>
            </a:custGeom>
            <a:ln w="31749">
              <a:solidFill>
                <a:srgbClr val="ECD500"/>
              </a:solidFill>
            </a:ln>
          </p:spPr>
          <p:txBody>
            <a:bodyPr wrap="square" lIns="0" tIns="0" rIns="0" bIns="0" rtlCol="0"/>
            <a:lstStyle/>
            <a:p>
              <a:endParaRPr/>
            </a:p>
          </p:txBody>
        </p:sp>
        <p:pic>
          <p:nvPicPr>
            <p:cNvPr id="137" name="object 46">
              <a:extLst>
                <a:ext uri="{FF2B5EF4-FFF2-40B4-BE49-F238E27FC236}">
                  <a16:creationId xmlns:a16="http://schemas.microsoft.com/office/drawing/2014/main" id="{4D37A367-7F24-A7EC-01BD-48F63A5F666E}"/>
                </a:ext>
              </a:extLst>
            </p:cNvPr>
            <p:cNvPicPr/>
            <p:nvPr/>
          </p:nvPicPr>
          <p:blipFill>
            <a:blip r:embed="rId21" cstate="print"/>
            <a:stretch>
              <a:fillRect/>
            </a:stretch>
          </p:blipFill>
          <p:spPr>
            <a:xfrm>
              <a:off x="1354974" y="3882044"/>
              <a:ext cx="922712" cy="527858"/>
            </a:xfrm>
            <a:prstGeom prst="rect">
              <a:avLst/>
            </a:prstGeom>
          </p:spPr>
        </p:pic>
        <p:pic>
          <p:nvPicPr>
            <p:cNvPr id="138" name="object 47">
              <a:extLst>
                <a:ext uri="{FF2B5EF4-FFF2-40B4-BE49-F238E27FC236}">
                  <a16:creationId xmlns:a16="http://schemas.microsoft.com/office/drawing/2014/main" id="{707ABBFA-E1C9-EB7A-D664-3F4E99D79FE9}"/>
                </a:ext>
              </a:extLst>
            </p:cNvPr>
            <p:cNvPicPr/>
            <p:nvPr/>
          </p:nvPicPr>
          <p:blipFill>
            <a:blip r:embed="rId22" cstate="print"/>
            <a:stretch>
              <a:fillRect/>
            </a:stretch>
          </p:blipFill>
          <p:spPr>
            <a:xfrm>
              <a:off x="1603155" y="4085331"/>
              <a:ext cx="426816" cy="45718"/>
            </a:xfrm>
            <a:prstGeom prst="rect">
              <a:avLst/>
            </a:prstGeom>
          </p:spPr>
        </p:pic>
        <p:sp>
          <p:nvSpPr>
            <p:cNvPr id="139" name="object 48">
              <a:extLst>
                <a:ext uri="{FF2B5EF4-FFF2-40B4-BE49-F238E27FC236}">
                  <a16:creationId xmlns:a16="http://schemas.microsoft.com/office/drawing/2014/main" id="{6596126C-F02A-999F-3DC4-9B4D76AEA7B9}"/>
                </a:ext>
              </a:extLst>
            </p:cNvPr>
            <p:cNvSpPr/>
            <p:nvPr/>
          </p:nvSpPr>
          <p:spPr>
            <a:xfrm>
              <a:off x="1603155" y="4085331"/>
              <a:ext cx="427355" cy="45720"/>
            </a:xfrm>
            <a:custGeom>
              <a:avLst/>
              <a:gdLst/>
              <a:ahLst/>
              <a:cxnLst/>
              <a:rect l="l" t="t" r="r" b="b"/>
              <a:pathLst>
                <a:path w="427355" h="45720">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40" name="object 49">
              <a:extLst>
                <a:ext uri="{FF2B5EF4-FFF2-40B4-BE49-F238E27FC236}">
                  <a16:creationId xmlns:a16="http://schemas.microsoft.com/office/drawing/2014/main" id="{C481A3AE-C672-3071-09DE-B961630EC566}"/>
                </a:ext>
              </a:extLst>
            </p:cNvPr>
            <p:cNvPicPr/>
            <p:nvPr/>
          </p:nvPicPr>
          <p:blipFill>
            <a:blip r:embed="rId23" cstate="print"/>
            <a:stretch>
              <a:fillRect/>
            </a:stretch>
          </p:blipFill>
          <p:spPr>
            <a:xfrm>
              <a:off x="1845425" y="3886199"/>
              <a:ext cx="922712" cy="523701"/>
            </a:xfrm>
            <a:prstGeom prst="rect">
              <a:avLst/>
            </a:prstGeom>
          </p:spPr>
        </p:pic>
        <p:pic>
          <p:nvPicPr>
            <p:cNvPr id="141" name="object 50">
              <a:extLst>
                <a:ext uri="{FF2B5EF4-FFF2-40B4-BE49-F238E27FC236}">
                  <a16:creationId xmlns:a16="http://schemas.microsoft.com/office/drawing/2014/main" id="{3981557C-A71B-23CC-BD5F-1AA5F6F08FDE}"/>
                </a:ext>
              </a:extLst>
            </p:cNvPr>
            <p:cNvPicPr/>
            <p:nvPr/>
          </p:nvPicPr>
          <p:blipFill>
            <a:blip r:embed="rId24" cstate="print"/>
            <a:stretch>
              <a:fillRect/>
            </a:stretch>
          </p:blipFill>
          <p:spPr>
            <a:xfrm>
              <a:off x="2095341" y="4087367"/>
              <a:ext cx="426816" cy="45718"/>
            </a:xfrm>
            <a:prstGeom prst="rect">
              <a:avLst/>
            </a:prstGeom>
          </p:spPr>
        </p:pic>
        <p:sp>
          <p:nvSpPr>
            <p:cNvPr id="142" name="object 51">
              <a:extLst>
                <a:ext uri="{FF2B5EF4-FFF2-40B4-BE49-F238E27FC236}">
                  <a16:creationId xmlns:a16="http://schemas.microsoft.com/office/drawing/2014/main" id="{C068B0E2-3E03-DB29-A51A-58E393289E36}"/>
                </a:ext>
              </a:extLst>
            </p:cNvPr>
            <p:cNvSpPr/>
            <p:nvPr/>
          </p:nvSpPr>
          <p:spPr>
            <a:xfrm>
              <a:off x="2095341" y="4087368"/>
              <a:ext cx="427355" cy="45720"/>
            </a:xfrm>
            <a:custGeom>
              <a:avLst/>
              <a:gdLst/>
              <a:ahLst/>
              <a:cxnLst/>
              <a:rect l="l" t="t" r="r" b="b"/>
              <a:pathLst>
                <a:path w="427355" h="45720">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43" name="object 52">
              <a:extLst>
                <a:ext uri="{FF2B5EF4-FFF2-40B4-BE49-F238E27FC236}">
                  <a16:creationId xmlns:a16="http://schemas.microsoft.com/office/drawing/2014/main" id="{527DCC30-F969-B651-B260-50E17F2DE04F}"/>
                </a:ext>
              </a:extLst>
            </p:cNvPr>
            <p:cNvPicPr/>
            <p:nvPr/>
          </p:nvPicPr>
          <p:blipFill>
            <a:blip r:embed="rId25" cstate="print"/>
            <a:stretch>
              <a:fillRect/>
            </a:stretch>
          </p:blipFill>
          <p:spPr>
            <a:xfrm>
              <a:off x="2356657" y="3894512"/>
              <a:ext cx="918556" cy="523701"/>
            </a:xfrm>
            <a:prstGeom prst="rect">
              <a:avLst/>
            </a:prstGeom>
          </p:spPr>
        </p:pic>
        <p:pic>
          <p:nvPicPr>
            <p:cNvPr id="144" name="object 53">
              <a:extLst>
                <a:ext uri="{FF2B5EF4-FFF2-40B4-BE49-F238E27FC236}">
                  <a16:creationId xmlns:a16="http://schemas.microsoft.com/office/drawing/2014/main" id="{B1FED81F-D333-E3ED-18F5-6CB9CDBDD23B}"/>
                </a:ext>
              </a:extLst>
            </p:cNvPr>
            <p:cNvPicPr/>
            <p:nvPr/>
          </p:nvPicPr>
          <p:blipFill>
            <a:blip r:embed="rId26" cstate="print"/>
            <a:stretch>
              <a:fillRect/>
            </a:stretch>
          </p:blipFill>
          <p:spPr>
            <a:xfrm>
              <a:off x="2602532" y="4094626"/>
              <a:ext cx="426816" cy="45718"/>
            </a:xfrm>
            <a:prstGeom prst="rect">
              <a:avLst/>
            </a:prstGeom>
          </p:spPr>
        </p:pic>
        <p:sp>
          <p:nvSpPr>
            <p:cNvPr id="145" name="object 54">
              <a:extLst>
                <a:ext uri="{FF2B5EF4-FFF2-40B4-BE49-F238E27FC236}">
                  <a16:creationId xmlns:a16="http://schemas.microsoft.com/office/drawing/2014/main" id="{FBF3E089-7D0F-6E72-61D4-A2DDA6F7EA01}"/>
                </a:ext>
              </a:extLst>
            </p:cNvPr>
            <p:cNvSpPr/>
            <p:nvPr/>
          </p:nvSpPr>
          <p:spPr>
            <a:xfrm>
              <a:off x="2602532" y="4094626"/>
              <a:ext cx="427355" cy="45720"/>
            </a:xfrm>
            <a:custGeom>
              <a:avLst/>
              <a:gdLst/>
              <a:ahLst/>
              <a:cxnLst/>
              <a:rect l="l" t="t" r="r" b="b"/>
              <a:pathLst>
                <a:path w="427355" h="45720">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46" name="object 55">
              <a:extLst>
                <a:ext uri="{FF2B5EF4-FFF2-40B4-BE49-F238E27FC236}">
                  <a16:creationId xmlns:a16="http://schemas.microsoft.com/office/drawing/2014/main" id="{5D723E13-7AE8-2C38-2C0D-7F1D3514C226}"/>
                </a:ext>
              </a:extLst>
            </p:cNvPr>
            <p:cNvPicPr/>
            <p:nvPr/>
          </p:nvPicPr>
          <p:blipFill>
            <a:blip r:embed="rId27" cstate="print"/>
            <a:stretch>
              <a:fillRect/>
            </a:stretch>
          </p:blipFill>
          <p:spPr>
            <a:xfrm>
              <a:off x="2905297" y="3894512"/>
              <a:ext cx="922712" cy="523701"/>
            </a:xfrm>
            <a:prstGeom prst="rect">
              <a:avLst/>
            </a:prstGeom>
          </p:spPr>
        </p:pic>
        <p:pic>
          <p:nvPicPr>
            <p:cNvPr id="147" name="object 56">
              <a:extLst>
                <a:ext uri="{FF2B5EF4-FFF2-40B4-BE49-F238E27FC236}">
                  <a16:creationId xmlns:a16="http://schemas.microsoft.com/office/drawing/2014/main" id="{91FF3699-D0C7-24D0-038A-4D38D3EB6A9A}"/>
                </a:ext>
              </a:extLst>
            </p:cNvPr>
            <p:cNvPicPr/>
            <p:nvPr/>
          </p:nvPicPr>
          <p:blipFill>
            <a:blip r:embed="rId26" cstate="print"/>
            <a:stretch>
              <a:fillRect/>
            </a:stretch>
          </p:blipFill>
          <p:spPr>
            <a:xfrm>
              <a:off x="3154270" y="4094626"/>
              <a:ext cx="426815" cy="45718"/>
            </a:xfrm>
            <a:prstGeom prst="rect">
              <a:avLst/>
            </a:prstGeom>
          </p:spPr>
        </p:pic>
        <p:sp>
          <p:nvSpPr>
            <p:cNvPr id="148" name="object 57">
              <a:extLst>
                <a:ext uri="{FF2B5EF4-FFF2-40B4-BE49-F238E27FC236}">
                  <a16:creationId xmlns:a16="http://schemas.microsoft.com/office/drawing/2014/main" id="{2A40DD30-AE04-F6A5-3D43-5B132092237E}"/>
                </a:ext>
              </a:extLst>
            </p:cNvPr>
            <p:cNvSpPr/>
            <p:nvPr/>
          </p:nvSpPr>
          <p:spPr>
            <a:xfrm>
              <a:off x="3154270" y="4094626"/>
              <a:ext cx="427355" cy="45720"/>
            </a:xfrm>
            <a:custGeom>
              <a:avLst/>
              <a:gdLst/>
              <a:ahLst/>
              <a:cxnLst/>
              <a:rect l="l" t="t" r="r" b="b"/>
              <a:pathLst>
                <a:path w="427354" h="45720">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49" name="object 58">
              <a:extLst>
                <a:ext uri="{FF2B5EF4-FFF2-40B4-BE49-F238E27FC236}">
                  <a16:creationId xmlns:a16="http://schemas.microsoft.com/office/drawing/2014/main" id="{6635B13D-5C38-7379-0807-0AAB28615873}"/>
                </a:ext>
              </a:extLst>
            </p:cNvPr>
            <p:cNvPicPr/>
            <p:nvPr/>
          </p:nvPicPr>
          <p:blipFill>
            <a:blip r:embed="rId28" cstate="print"/>
            <a:stretch>
              <a:fillRect/>
            </a:stretch>
          </p:blipFill>
          <p:spPr>
            <a:xfrm>
              <a:off x="3424843" y="3886199"/>
              <a:ext cx="922712" cy="523701"/>
            </a:xfrm>
            <a:prstGeom prst="rect">
              <a:avLst/>
            </a:prstGeom>
          </p:spPr>
        </p:pic>
        <p:pic>
          <p:nvPicPr>
            <p:cNvPr id="150" name="object 59">
              <a:extLst>
                <a:ext uri="{FF2B5EF4-FFF2-40B4-BE49-F238E27FC236}">
                  <a16:creationId xmlns:a16="http://schemas.microsoft.com/office/drawing/2014/main" id="{429DB8DB-E6DD-6C5A-B504-861B5449F4DE}"/>
                </a:ext>
              </a:extLst>
            </p:cNvPr>
            <p:cNvPicPr/>
            <p:nvPr/>
          </p:nvPicPr>
          <p:blipFill>
            <a:blip r:embed="rId24" cstate="print"/>
            <a:stretch>
              <a:fillRect/>
            </a:stretch>
          </p:blipFill>
          <p:spPr>
            <a:xfrm>
              <a:off x="3671632" y="4087367"/>
              <a:ext cx="426816" cy="45718"/>
            </a:xfrm>
            <a:prstGeom prst="rect">
              <a:avLst/>
            </a:prstGeom>
          </p:spPr>
        </p:pic>
        <p:sp>
          <p:nvSpPr>
            <p:cNvPr id="151" name="object 60">
              <a:extLst>
                <a:ext uri="{FF2B5EF4-FFF2-40B4-BE49-F238E27FC236}">
                  <a16:creationId xmlns:a16="http://schemas.microsoft.com/office/drawing/2014/main" id="{7C01D5CD-6D92-5E6E-8714-CA3D060F1977}"/>
                </a:ext>
              </a:extLst>
            </p:cNvPr>
            <p:cNvSpPr/>
            <p:nvPr/>
          </p:nvSpPr>
          <p:spPr>
            <a:xfrm>
              <a:off x="3671632" y="4087368"/>
              <a:ext cx="427355" cy="45720"/>
            </a:xfrm>
            <a:custGeom>
              <a:avLst/>
              <a:gdLst/>
              <a:ahLst/>
              <a:cxnLst/>
              <a:rect l="l" t="t" r="r" b="b"/>
              <a:pathLst>
                <a:path w="427354" h="45720">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52" name="object 61">
              <a:extLst>
                <a:ext uri="{FF2B5EF4-FFF2-40B4-BE49-F238E27FC236}">
                  <a16:creationId xmlns:a16="http://schemas.microsoft.com/office/drawing/2014/main" id="{B8CBDAD0-BF61-B75C-6465-137BE30C1993}"/>
                </a:ext>
              </a:extLst>
            </p:cNvPr>
            <p:cNvPicPr/>
            <p:nvPr/>
          </p:nvPicPr>
          <p:blipFill>
            <a:blip r:embed="rId29" cstate="print"/>
            <a:stretch>
              <a:fillRect/>
            </a:stretch>
          </p:blipFill>
          <p:spPr>
            <a:xfrm>
              <a:off x="3931919" y="3886199"/>
              <a:ext cx="922712" cy="523701"/>
            </a:xfrm>
            <a:prstGeom prst="rect">
              <a:avLst/>
            </a:prstGeom>
          </p:spPr>
        </p:pic>
        <p:pic>
          <p:nvPicPr>
            <p:cNvPr id="153" name="object 62">
              <a:extLst>
                <a:ext uri="{FF2B5EF4-FFF2-40B4-BE49-F238E27FC236}">
                  <a16:creationId xmlns:a16="http://schemas.microsoft.com/office/drawing/2014/main" id="{D6E6DE95-ABDC-5950-099D-B89EB930C3BD}"/>
                </a:ext>
              </a:extLst>
            </p:cNvPr>
            <p:cNvPicPr/>
            <p:nvPr/>
          </p:nvPicPr>
          <p:blipFill>
            <a:blip r:embed="rId24" cstate="print"/>
            <a:stretch>
              <a:fillRect/>
            </a:stretch>
          </p:blipFill>
          <p:spPr>
            <a:xfrm>
              <a:off x="4177976" y="4087367"/>
              <a:ext cx="426816" cy="45718"/>
            </a:xfrm>
            <a:prstGeom prst="rect">
              <a:avLst/>
            </a:prstGeom>
          </p:spPr>
        </p:pic>
        <p:sp>
          <p:nvSpPr>
            <p:cNvPr id="154" name="object 63">
              <a:extLst>
                <a:ext uri="{FF2B5EF4-FFF2-40B4-BE49-F238E27FC236}">
                  <a16:creationId xmlns:a16="http://schemas.microsoft.com/office/drawing/2014/main" id="{93F86E37-639F-4817-4524-EE990BE9018D}"/>
                </a:ext>
              </a:extLst>
            </p:cNvPr>
            <p:cNvSpPr/>
            <p:nvPr/>
          </p:nvSpPr>
          <p:spPr>
            <a:xfrm>
              <a:off x="4177976" y="4087368"/>
              <a:ext cx="427355" cy="45720"/>
            </a:xfrm>
            <a:custGeom>
              <a:avLst/>
              <a:gdLst/>
              <a:ahLst/>
              <a:cxnLst/>
              <a:rect l="l" t="t" r="r" b="b"/>
              <a:pathLst>
                <a:path w="427354" h="45720">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55" name="object 64">
              <a:extLst>
                <a:ext uri="{FF2B5EF4-FFF2-40B4-BE49-F238E27FC236}">
                  <a16:creationId xmlns:a16="http://schemas.microsoft.com/office/drawing/2014/main" id="{02E62A5F-E3B8-A20C-0F1E-31E353E00BFB}"/>
                </a:ext>
              </a:extLst>
            </p:cNvPr>
            <p:cNvPicPr/>
            <p:nvPr/>
          </p:nvPicPr>
          <p:blipFill>
            <a:blip r:embed="rId30" cstate="print"/>
            <a:stretch>
              <a:fillRect/>
            </a:stretch>
          </p:blipFill>
          <p:spPr>
            <a:xfrm>
              <a:off x="4455622" y="3886199"/>
              <a:ext cx="922712" cy="523701"/>
            </a:xfrm>
            <a:prstGeom prst="rect">
              <a:avLst/>
            </a:prstGeom>
          </p:spPr>
        </p:pic>
        <p:pic>
          <p:nvPicPr>
            <p:cNvPr id="156" name="object 65">
              <a:extLst>
                <a:ext uri="{FF2B5EF4-FFF2-40B4-BE49-F238E27FC236}">
                  <a16:creationId xmlns:a16="http://schemas.microsoft.com/office/drawing/2014/main" id="{6F2067C8-E647-9B16-D8B8-2AFAEDA0CA4B}"/>
                </a:ext>
              </a:extLst>
            </p:cNvPr>
            <p:cNvPicPr/>
            <p:nvPr/>
          </p:nvPicPr>
          <p:blipFill>
            <a:blip r:embed="rId24" cstate="print"/>
            <a:stretch>
              <a:fillRect/>
            </a:stretch>
          </p:blipFill>
          <p:spPr>
            <a:xfrm>
              <a:off x="4705141" y="4086845"/>
              <a:ext cx="426815" cy="45718"/>
            </a:xfrm>
            <a:prstGeom prst="rect">
              <a:avLst/>
            </a:prstGeom>
          </p:spPr>
        </p:pic>
        <p:sp>
          <p:nvSpPr>
            <p:cNvPr id="157" name="object 66">
              <a:extLst>
                <a:ext uri="{FF2B5EF4-FFF2-40B4-BE49-F238E27FC236}">
                  <a16:creationId xmlns:a16="http://schemas.microsoft.com/office/drawing/2014/main" id="{3D58508E-CCDA-240F-B923-1E3C52B9D5E5}"/>
                </a:ext>
              </a:extLst>
            </p:cNvPr>
            <p:cNvSpPr/>
            <p:nvPr/>
          </p:nvSpPr>
          <p:spPr>
            <a:xfrm>
              <a:off x="4705141" y="4086846"/>
              <a:ext cx="427355" cy="45720"/>
            </a:xfrm>
            <a:custGeom>
              <a:avLst/>
              <a:gdLst/>
              <a:ahLst/>
              <a:cxnLst/>
              <a:rect l="l" t="t" r="r" b="b"/>
              <a:pathLst>
                <a:path w="427354" h="45720">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58" name="object 67">
              <a:extLst>
                <a:ext uri="{FF2B5EF4-FFF2-40B4-BE49-F238E27FC236}">
                  <a16:creationId xmlns:a16="http://schemas.microsoft.com/office/drawing/2014/main" id="{F794D5CB-F8C5-C086-F5AF-9B94F03B9B0E}"/>
                </a:ext>
              </a:extLst>
            </p:cNvPr>
            <p:cNvPicPr/>
            <p:nvPr/>
          </p:nvPicPr>
          <p:blipFill>
            <a:blip r:embed="rId31" cstate="print"/>
            <a:stretch>
              <a:fillRect/>
            </a:stretch>
          </p:blipFill>
          <p:spPr>
            <a:xfrm>
              <a:off x="831272" y="3882044"/>
              <a:ext cx="922712" cy="527858"/>
            </a:xfrm>
            <a:prstGeom prst="rect">
              <a:avLst/>
            </a:prstGeom>
          </p:spPr>
        </p:pic>
        <p:pic>
          <p:nvPicPr>
            <p:cNvPr id="159" name="object 68">
              <a:extLst>
                <a:ext uri="{FF2B5EF4-FFF2-40B4-BE49-F238E27FC236}">
                  <a16:creationId xmlns:a16="http://schemas.microsoft.com/office/drawing/2014/main" id="{3B202C92-156D-E808-FD21-29098AA0B55A}"/>
                </a:ext>
              </a:extLst>
            </p:cNvPr>
            <p:cNvPicPr/>
            <p:nvPr/>
          </p:nvPicPr>
          <p:blipFill>
            <a:blip r:embed="rId13" cstate="print"/>
            <a:stretch>
              <a:fillRect/>
            </a:stretch>
          </p:blipFill>
          <p:spPr>
            <a:xfrm>
              <a:off x="1077447" y="4084463"/>
              <a:ext cx="426816" cy="45720"/>
            </a:xfrm>
            <a:prstGeom prst="rect">
              <a:avLst/>
            </a:prstGeom>
          </p:spPr>
        </p:pic>
        <p:sp>
          <p:nvSpPr>
            <p:cNvPr id="160" name="object 69">
              <a:extLst>
                <a:ext uri="{FF2B5EF4-FFF2-40B4-BE49-F238E27FC236}">
                  <a16:creationId xmlns:a16="http://schemas.microsoft.com/office/drawing/2014/main" id="{70739708-4F52-85B2-1E34-F1C810ACEF9D}"/>
                </a:ext>
              </a:extLst>
            </p:cNvPr>
            <p:cNvSpPr/>
            <p:nvPr/>
          </p:nvSpPr>
          <p:spPr>
            <a:xfrm>
              <a:off x="1077447" y="4084463"/>
              <a:ext cx="427355" cy="45720"/>
            </a:xfrm>
            <a:custGeom>
              <a:avLst/>
              <a:gdLst/>
              <a:ahLst/>
              <a:cxnLst/>
              <a:rect l="l" t="t" r="r" b="b"/>
              <a:pathLst>
                <a:path w="427355" h="45720">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61" name="object 70">
              <a:extLst>
                <a:ext uri="{FF2B5EF4-FFF2-40B4-BE49-F238E27FC236}">
                  <a16:creationId xmlns:a16="http://schemas.microsoft.com/office/drawing/2014/main" id="{C049D4AA-5678-95EE-CC91-458FA7E02BD7}"/>
                </a:ext>
              </a:extLst>
            </p:cNvPr>
            <p:cNvPicPr/>
            <p:nvPr/>
          </p:nvPicPr>
          <p:blipFill>
            <a:blip r:embed="rId32" cstate="print"/>
            <a:stretch>
              <a:fillRect/>
            </a:stretch>
          </p:blipFill>
          <p:spPr>
            <a:xfrm>
              <a:off x="4966854" y="3882044"/>
              <a:ext cx="922712" cy="527858"/>
            </a:xfrm>
            <a:prstGeom prst="rect">
              <a:avLst/>
            </a:prstGeom>
          </p:spPr>
        </p:pic>
        <p:pic>
          <p:nvPicPr>
            <p:cNvPr id="162" name="object 71">
              <a:extLst>
                <a:ext uri="{FF2B5EF4-FFF2-40B4-BE49-F238E27FC236}">
                  <a16:creationId xmlns:a16="http://schemas.microsoft.com/office/drawing/2014/main" id="{29F14F23-806E-8D3F-23E2-56E31A5F410E}"/>
                </a:ext>
              </a:extLst>
            </p:cNvPr>
            <p:cNvPicPr/>
            <p:nvPr/>
          </p:nvPicPr>
          <p:blipFill>
            <a:blip r:embed="rId13" cstate="print"/>
            <a:stretch>
              <a:fillRect/>
            </a:stretch>
          </p:blipFill>
          <p:spPr>
            <a:xfrm>
              <a:off x="5215237" y="4085331"/>
              <a:ext cx="426815" cy="45718"/>
            </a:xfrm>
            <a:prstGeom prst="rect">
              <a:avLst/>
            </a:prstGeom>
          </p:spPr>
        </p:pic>
        <p:sp>
          <p:nvSpPr>
            <p:cNvPr id="163" name="object 72">
              <a:extLst>
                <a:ext uri="{FF2B5EF4-FFF2-40B4-BE49-F238E27FC236}">
                  <a16:creationId xmlns:a16="http://schemas.microsoft.com/office/drawing/2014/main" id="{9F4A07CF-E1B4-04B6-1FC2-CC1A04844138}"/>
                </a:ext>
              </a:extLst>
            </p:cNvPr>
            <p:cNvSpPr/>
            <p:nvPr/>
          </p:nvSpPr>
          <p:spPr>
            <a:xfrm>
              <a:off x="5215237" y="4085331"/>
              <a:ext cx="427355" cy="45720"/>
            </a:xfrm>
            <a:custGeom>
              <a:avLst/>
              <a:gdLst/>
              <a:ahLst/>
              <a:cxnLst/>
              <a:rect l="l" t="t" r="r" b="b"/>
              <a:pathLst>
                <a:path w="427354" h="45720">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64" name="object 73">
              <a:extLst>
                <a:ext uri="{FF2B5EF4-FFF2-40B4-BE49-F238E27FC236}">
                  <a16:creationId xmlns:a16="http://schemas.microsoft.com/office/drawing/2014/main" id="{CEA9055F-6E6E-9DDD-A093-6AE490E0C263}"/>
                </a:ext>
              </a:extLst>
            </p:cNvPr>
            <p:cNvPicPr/>
            <p:nvPr/>
          </p:nvPicPr>
          <p:blipFill>
            <a:blip r:embed="rId33" cstate="print"/>
            <a:stretch>
              <a:fillRect/>
            </a:stretch>
          </p:blipFill>
          <p:spPr>
            <a:xfrm>
              <a:off x="960119" y="2963486"/>
              <a:ext cx="4792286" cy="552796"/>
            </a:xfrm>
            <a:prstGeom prst="rect">
              <a:avLst/>
            </a:prstGeom>
          </p:spPr>
        </p:pic>
        <p:pic>
          <p:nvPicPr>
            <p:cNvPr id="165" name="object 74">
              <a:extLst>
                <a:ext uri="{FF2B5EF4-FFF2-40B4-BE49-F238E27FC236}">
                  <a16:creationId xmlns:a16="http://schemas.microsoft.com/office/drawing/2014/main" id="{90DDE4E0-3681-3527-B4E7-2EAEA786BF65}"/>
                </a:ext>
              </a:extLst>
            </p:cNvPr>
            <p:cNvPicPr/>
            <p:nvPr/>
          </p:nvPicPr>
          <p:blipFill>
            <a:blip r:embed="rId34" cstate="print"/>
            <a:stretch>
              <a:fillRect/>
            </a:stretch>
          </p:blipFill>
          <p:spPr>
            <a:xfrm>
              <a:off x="1280445" y="3164830"/>
              <a:ext cx="4148199" cy="72875"/>
            </a:xfrm>
            <a:prstGeom prst="rect">
              <a:avLst/>
            </a:prstGeom>
          </p:spPr>
        </p:pic>
        <p:sp>
          <p:nvSpPr>
            <p:cNvPr id="166" name="object 75">
              <a:extLst>
                <a:ext uri="{FF2B5EF4-FFF2-40B4-BE49-F238E27FC236}">
                  <a16:creationId xmlns:a16="http://schemas.microsoft.com/office/drawing/2014/main" id="{A1CE8ED5-FEDE-243C-5BDF-133731664568}"/>
                </a:ext>
              </a:extLst>
            </p:cNvPr>
            <p:cNvSpPr/>
            <p:nvPr/>
          </p:nvSpPr>
          <p:spPr>
            <a:xfrm>
              <a:off x="1280445" y="3164829"/>
              <a:ext cx="4148454" cy="73025"/>
            </a:xfrm>
            <a:custGeom>
              <a:avLst/>
              <a:gdLst/>
              <a:ahLst/>
              <a:cxnLst/>
              <a:rect l="l" t="t" r="r" b="b"/>
              <a:pathLst>
                <a:path w="4148454" h="73025">
                  <a:moveTo>
                    <a:pt x="0" y="0"/>
                  </a:moveTo>
                  <a:lnTo>
                    <a:pt x="4148198" y="0"/>
                  </a:lnTo>
                  <a:lnTo>
                    <a:pt x="4148198" y="72875"/>
                  </a:lnTo>
                  <a:lnTo>
                    <a:pt x="0" y="72875"/>
                  </a:lnTo>
                  <a:lnTo>
                    <a:pt x="0" y="0"/>
                  </a:lnTo>
                  <a:close/>
                </a:path>
              </a:pathLst>
            </a:custGeom>
            <a:ln w="12699">
              <a:solidFill>
                <a:srgbClr val="F5DD00"/>
              </a:solidFill>
            </a:ln>
          </p:spPr>
          <p:txBody>
            <a:bodyPr wrap="square" lIns="0" tIns="0" rIns="0" bIns="0" rtlCol="0"/>
            <a:lstStyle/>
            <a:p>
              <a:endParaRPr/>
            </a:p>
          </p:txBody>
        </p:sp>
        <p:pic>
          <p:nvPicPr>
            <p:cNvPr id="167" name="object 76">
              <a:extLst>
                <a:ext uri="{FF2B5EF4-FFF2-40B4-BE49-F238E27FC236}">
                  <a16:creationId xmlns:a16="http://schemas.microsoft.com/office/drawing/2014/main" id="{3A820DB0-940A-2347-FEC2-17C35533369C}"/>
                </a:ext>
              </a:extLst>
            </p:cNvPr>
            <p:cNvPicPr/>
            <p:nvPr/>
          </p:nvPicPr>
          <p:blipFill>
            <a:blip r:embed="rId35" cstate="print"/>
            <a:stretch>
              <a:fillRect/>
            </a:stretch>
          </p:blipFill>
          <p:spPr>
            <a:xfrm>
              <a:off x="2805545" y="3395748"/>
              <a:ext cx="598516" cy="606828"/>
            </a:xfrm>
            <a:prstGeom prst="rect">
              <a:avLst/>
            </a:prstGeom>
          </p:spPr>
        </p:pic>
        <p:pic>
          <p:nvPicPr>
            <p:cNvPr id="168" name="object 77">
              <a:extLst>
                <a:ext uri="{FF2B5EF4-FFF2-40B4-BE49-F238E27FC236}">
                  <a16:creationId xmlns:a16="http://schemas.microsoft.com/office/drawing/2014/main" id="{581430CA-90B2-169C-8CCE-DDD2166EC059}"/>
                </a:ext>
              </a:extLst>
            </p:cNvPr>
            <p:cNvPicPr/>
            <p:nvPr/>
          </p:nvPicPr>
          <p:blipFill>
            <a:blip r:embed="rId20" cstate="print"/>
            <a:stretch>
              <a:fillRect/>
            </a:stretch>
          </p:blipFill>
          <p:spPr>
            <a:xfrm>
              <a:off x="3040068" y="3591996"/>
              <a:ext cx="127211" cy="137628"/>
            </a:xfrm>
            <a:prstGeom prst="rect">
              <a:avLst/>
            </a:prstGeom>
          </p:spPr>
        </p:pic>
        <p:pic>
          <p:nvPicPr>
            <p:cNvPr id="169" name="object 78">
              <a:extLst>
                <a:ext uri="{FF2B5EF4-FFF2-40B4-BE49-F238E27FC236}">
                  <a16:creationId xmlns:a16="http://schemas.microsoft.com/office/drawing/2014/main" id="{32E48367-2C19-BA3A-68AB-E6A3F3F80DCB}"/>
                </a:ext>
              </a:extLst>
            </p:cNvPr>
            <p:cNvPicPr/>
            <p:nvPr/>
          </p:nvPicPr>
          <p:blipFill>
            <a:blip r:embed="rId36" cstate="print"/>
            <a:stretch>
              <a:fillRect/>
            </a:stretch>
          </p:blipFill>
          <p:spPr>
            <a:xfrm>
              <a:off x="2352502" y="4002577"/>
              <a:ext cx="943494" cy="1159625"/>
            </a:xfrm>
            <a:prstGeom prst="rect">
              <a:avLst/>
            </a:prstGeom>
          </p:spPr>
        </p:pic>
        <p:sp>
          <p:nvSpPr>
            <p:cNvPr id="170" name="object 79">
              <a:extLst>
                <a:ext uri="{FF2B5EF4-FFF2-40B4-BE49-F238E27FC236}">
                  <a16:creationId xmlns:a16="http://schemas.microsoft.com/office/drawing/2014/main" id="{79FF9AD4-7B84-CB09-61F5-A4C59ED4F7F7}"/>
                </a:ext>
              </a:extLst>
            </p:cNvPr>
            <p:cNvSpPr/>
            <p:nvPr/>
          </p:nvSpPr>
          <p:spPr>
            <a:xfrm>
              <a:off x="2602532" y="4216303"/>
              <a:ext cx="444500" cy="655955"/>
            </a:xfrm>
            <a:custGeom>
              <a:avLst/>
              <a:gdLst/>
              <a:ahLst/>
              <a:cxnLst/>
              <a:rect l="l" t="t" r="r" b="b"/>
              <a:pathLst>
                <a:path w="444500" h="655954">
                  <a:moveTo>
                    <a:pt x="443886" y="0"/>
                  </a:moveTo>
                  <a:lnTo>
                    <a:pt x="0" y="0"/>
                  </a:lnTo>
                  <a:lnTo>
                    <a:pt x="0" y="655869"/>
                  </a:lnTo>
                  <a:lnTo>
                    <a:pt x="443886" y="655869"/>
                  </a:lnTo>
                  <a:lnTo>
                    <a:pt x="443886" y="0"/>
                  </a:lnTo>
                  <a:close/>
                </a:path>
              </a:pathLst>
            </a:custGeom>
            <a:solidFill>
              <a:srgbClr val="FF2600"/>
            </a:solidFill>
          </p:spPr>
          <p:txBody>
            <a:bodyPr wrap="square" lIns="0" tIns="0" rIns="0" bIns="0" rtlCol="0"/>
            <a:lstStyle/>
            <a:p>
              <a:endParaRPr/>
            </a:p>
          </p:txBody>
        </p:sp>
        <p:sp>
          <p:nvSpPr>
            <p:cNvPr id="171" name="object 80">
              <a:extLst>
                <a:ext uri="{FF2B5EF4-FFF2-40B4-BE49-F238E27FC236}">
                  <a16:creationId xmlns:a16="http://schemas.microsoft.com/office/drawing/2014/main" id="{EDE18759-C0E0-F2B6-54BC-214096B5AC66}"/>
                </a:ext>
              </a:extLst>
            </p:cNvPr>
            <p:cNvSpPr/>
            <p:nvPr/>
          </p:nvSpPr>
          <p:spPr>
            <a:xfrm>
              <a:off x="2602532" y="4216303"/>
              <a:ext cx="444500" cy="655955"/>
            </a:xfrm>
            <a:custGeom>
              <a:avLst/>
              <a:gdLst/>
              <a:ahLst/>
              <a:cxnLst/>
              <a:rect l="l" t="t" r="r" b="b"/>
              <a:pathLst>
                <a:path w="444500" h="655954">
                  <a:moveTo>
                    <a:pt x="0" y="0"/>
                  </a:moveTo>
                  <a:lnTo>
                    <a:pt x="443885" y="0"/>
                  </a:lnTo>
                  <a:lnTo>
                    <a:pt x="443885" y="655868"/>
                  </a:lnTo>
                  <a:lnTo>
                    <a:pt x="0" y="655868"/>
                  </a:lnTo>
                  <a:lnTo>
                    <a:pt x="0" y="0"/>
                  </a:lnTo>
                  <a:close/>
                </a:path>
              </a:pathLst>
            </a:custGeom>
            <a:ln w="12699">
              <a:solidFill>
                <a:srgbClr val="F5DD00"/>
              </a:solidFill>
            </a:ln>
          </p:spPr>
          <p:txBody>
            <a:bodyPr wrap="square" lIns="0" tIns="0" rIns="0" bIns="0" rtlCol="0"/>
            <a:lstStyle/>
            <a:p>
              <a:endParaRPr/>
            </a:p>
          </p:txBody>
        </p:sp>
        <p:pic>
          <p:nvPicPr>
            <p:cNvPr id="172" name="object 81">
              <a:extLst>
                <a:ext uri="{FF2B5EF4-FFF2-40B4-BE49-F238E27FC236}">
                  <a16:creationId xmlns:a16="http://schemas.microsoft.com/office/drawing/2014/main" id="{FF5DAE71-CD08-460C-FABF-F0E0B27FCCCD}"/>
                </a:ext>
              </a:extLst>
            </p:cNvPr>
            <p:cNvPicPr/>
            <p:nvPr/>
          </p:nvPicPr>
          <p:blipFill>
            <a:blip r:embed="rId37" cstate="print"/>
            <a:stretch>
              <a:fillRect/>
            </a:stretch>
          </p:blipFill>
          <p:spPr>
            <a:xfrm>
              <a:off x="2888672" y="4002577"/>
              <a:ext cx="939338" cy="1159625"/>
            </a:xfrm>
            <a:prstGeom prst="rect">
              <a:avLst/>
            </a:prstGeom>
          </p:spPr>
        </p:pic>
        <p:sp>
          <p:nvSpPr>
            <p:cNvPr id="173" name="object 82">
              <a:extLst>
                <a:ext uri="{FF2B5EF4-FFF2-40B4-BE49-F238E27FC236}">
                  <a16:creationId xmlns:a16="http://schemas.microsoft.com/office/drawing/2014/main" id="{680E0AC9-9071-9B5D-C7FC-6575E63992C7}"/>
                </a:ext>
              </a:extLst>
            </p:cNvPr>
            <p:cNvSpPr/>
            <p:nvPr/>
          </p:nvSpPr>
          <p:spPr>
            <a:xfrm>
              <a:off x="3137200" y="4216303"/>
              <a:ext cx="444500" cy="655955"/>
            </a:xfrm>
            <a:custGeom>
              <a:avLst/>
              <a:gdLst/>
              <a:ahLst/>
              <a:cxnLst/>
              <a:rect l="l" t="t" r="r" b="b"/>
              <a:pathLst>
                <a:path w="444500" h="655954">
                  <a:moveTo>
                    <a:pt x="443885" y="0"/>
                  </a:moveTo>
                  <a:lnTo>
                    <a:pt x="0" y="0"/>
                  </a:lnTo>
                  <a:lnTo>
                    <a:pt x="0" y="655869"/>
                  </a:lnTo>
                  <a:lnTo>
                    <a:pt x="443885" y="655869"/>
                  </a:lnTo>
                  <a:lnTo>
                    <a:pt x="443885" y="0"/>
                  </a:lnTo>
                  <a:close/>
                </a:path>
              </a:pathLst>
            </a:custGeom>
            <a:solidFill>
              <a:srgbClr val="FF2600"/>
            </a:solidFill>
          </p:spPr>
          <p:txBody>
            <a:bodyPr wrap="square" lIns="0" tIns="0" rIns="0" bIns="0" rtlCol="0"/>
            <a:lstStyle/>
            <a:p>
              <a:endParaRPr/>
            </a:p>
          </p:txBody>
        </p:sp>
        <p:sp>
          <p:nvSpPr>
            <p:cNvPr id="174" name="object 83">
              <a:extLst>
                <a:ext uri="{FF2B5EF4-FFF2-40B4-BE49-F238E27FC236}">
                  <a16:creationId xmlns:a16="http://schemas.microsoft.com/office/drawing/2014/main" id="{369A2A38-BCA4-E5F6-5C08-238F211B2BD7}"/>
                </a:ext>
              </a:extLst>
            </p:cNvPr>
            <p:cNvSpPr/>
            <p:nvPr/>
          </p:nvSpPr>
          <p:spPr>
            <a:xfrm>
              <a:off x="3137201" y="4216303"/>
              <a:ext cx="444500" cy="655955"/>
            </a:xfrm>
            <a:custGeom>
              <a:avLst/>
              <a:gdLst/>
              <a:ahLst/>
              <a:cxnLst/>
              <a:rect l="l" t="t" r="r" b="b"/>
              <a:pathLst>
                <a:path w="444500" h="655954">
                  <a:moveTo>
                    <a:pt x="0" y="0"/>
                  </a:moveTo>
                  <a:lnTo>
                    <a:pt x="443885" y="0"/>
                  </a:lnTo>
                  <a:lnTo>
                    <a:pt x="443885" y="655868"/>
                  </a:lnTo>
                  <a:lnTo>
                    <a:pt x="0" y="655868"/>
                  </a:lnTo>
                  <a:lnTo>
                    <a:pt x="0" y="0"/>
                  </a:lnTo>
                  <a:close/>
                </a:path>
              </a:pathLst>
            </a:custGeom>
            <a:ln w="12699">
              <a:solidFill>
                <a:srgbClr val="F5DD00"/>
              </a:solidFill>
            </a:ln>
          </p:spPr>
          <p:txBody>
            <a:bodyPr wrap="square" lIns="0" tIns="0" rIns="0" bIns="0" rtlCol="0"/>
            <a:lstStyle/>
            <a:p>
              <a:endParaRPr/>
            </a:p>
          </p:txBody>
        </p:sp>
        <p:pic>
          <p:nvPicPr>
            <p:cNvPr id="175" name="object 84">
              <a:extLst>
                <a:ext uri="{FF2B5EF4-FFF2-40B4-BE49-F238E27FC236}">
                  <a16:creationId xmlns:a16="http://schemas.microsoft.com/office/drawing/2014/main" id="{4506F209-6F39-113C-0DCF-B5294D871120}"/>
                </a:ext>
              </a:extLst>
            </p:cNvPr>
            <p:cNvPicPr/>
            <p:nvPr/>
          </p:nvPicPr>
          <p:blipFill>
            <a:blip r:embed="rId38" cstate="print"/>
            <a:stretch>
              <a:fillRect/>
            </a:stretch>
          </p:blipFill>
          <p:spPr>
            <a:xfrm>
              <a:off x="1845425" y="4015047"/>
              <a:ext cx="922712" cy="573578"/>
            </a:xfrm>
            <a:prstGeom prst="rect">
              <a:avLst/>
            </a:prstGeom>
          </p:spPr>
        </p:pic>
        <p:sp>
          <p:nvSpPr>
            <p:cNvPr id="176" name="object 85">
              <a:extLst>
                <a:ext uri="{FF2B5EF4-FFF2-40B4-BE49-F238E27FC236}">
                  <a16:creationId xmlns:a16="http://schemas.microsoft.com/office/drawing/2014/main" id="{0911E7C3-B72F-DDCE-BACF-DEF0A9E3A345}"/>
                </a:ext>
              </a:extLst>
            </p:cNvPr>
            <p:cNvSpPr/>
            <p:nvPr/>
          </p:nvSpPr>
          <p:spPr>
            <a:xfrm>
              <a:off x="2095341" y="4216303"/>
              <a:ext cx="427355" cy="93980"/>
            </a:xfrm>
            <a:custGeom>
              <a:avLst/>
              <a:gdLst/>
              <a:ahLst/>
              <a:cxnLst/>
              <a:rect l="l" t="t" r="r" b="b"/>
              <a:pathLst>
                <a:path w="427355" h="93979">
                  <a:moveTo>
                    <a:pt x="426816" y="0"/>
                  </a:moveTo>
                  <a:lnTo>
                    <a:pt x="0" y="0"/>
                  </a:lnTo>
                  <a:lnTo>
                    <a:pt x="0" y="93695"/>
                  </a:lnTo>
                  <a:lnTo>
                    <a:pt x="426816" y="93695"/>
                  </a:lnTo>
                  <a:lnTo>
                    <a:pt x="426816" y="0"/>
                  </a:lnTo>
                  <a:close/>
                </a:path>
              </a:pathLst>
            </a:custGeom>
            <a:solidFill>
              <a:srgbClr val="FF2600"/>
            </a:solidFill>
          </p:spPr>
          <p:txBody>
            <a:bodyPr wrap="square" lIns="0" tIns="0" rIns="0" bIns="0" rtlCol="0"/>
            <a:lstStyle/>
            <a:p>
              <a:endParaRPr/>
            </a:p>
          </p:txBody>
        </p:sp>
        <p:sp>
          <p:nvSpPr>
            <p:cNvPr id="177" name="object 86">
              <a:extLst>
                <a:ext uri="{FF2B5EF4-FFF2-40B4-BE49-F238E27FC236}">
                  <a16:creationId xmlns:a16="http://schemas.microsoft.com/office/drawing/2014/main" id="{1CE4BD69-8B60-A8BB-0DCB-D4AFF8BA9FD8}"/>
                </a:ext>
              </a:extLst>
            </p:cNvPr>
            <p:cNvSpPr/>
            <p:nvPr/>
          </p:nvSpPr>
          <p:spPr>
            <a:xfrm>
              <a:off x="2095341" y="4216303"/>
              <a:ext cx="427355" cy="93980"/>
            </a:xfrm>
            <a:custGeom>
              <a:avLst/>
              <a:gdLst/>
              <a:ahLst/>
              <a:cxnLst/>
              <a:rect l="l" t="t" r="r" b="b"/>
              <a:pathLst>
                <a:path w="427355" h="93979">
                  <a:moveTo>
                    <a:pt x="0" y="0"/>
                  </a:moveTo>
                  <a:lnTo>
                    <a:pt x="426815" y="0"/>
                  </a:lnTo>
                  <a:lnTo>
                    <a:pt x="426815" y="93695"/>
                  </a:lnTo>
                  <a:lnTo>
                    <a:pt x="0" y="93695"/>
                  </a:lnTo>
                  <a:lnTo>
                    <a:pt x="0" y="0"/>
                  </a:lnTo>
                  <a:close/>
                </a:path>
              </a:pathLst>
            </a:custGeom>
            <a:ln w="12699">
              <a:solidFill>
                <a:srgbClr val="F5DD00"/>
              </a:solidFill>
            </a:ln>
          </p:spPr>
          <p:txBody>
            <a:bodyPr wrap="square" lIns="0" tIns="0" rIns="0" bIns="0" rtlCol="0"/>
            <a:lstStyle/>
            <a:p>
              <a:endParaRPr/>
            </a:p>
          </p:txBody>
        </p:sp>
        <p:pic>
          <p:nvPicPr>
            <p:cNvPr id="178" name="object 87">
              <a:extLst>
                <a:ext uri="{FF2B5EF4-FFF2-40B4-BE49-F238E27FC236}">
                  <a16:creationId xmlns:a16="http://schemas.microsoft.com/office/drawing/2014/main" id="{9D8438F8-DF8A-3498-0C91-6A4B8DC859AD}"/>
                </a:ext>
              </a:extLst>
            </p:cNvPr>
            <p:cNvPicPr/>
            <p:nvPr/>
          </p:nvPicPr>
          <p:blipFill>
            <a:blip r:embed="rId39" cstate="print"/>
            <a:stretch>
              <a:fillRect/>
            </a:stretch>
          </p:blipFill>
          <p:spPr>
            <a:xfrm>
              <a:off x="3437312" y="4019203"/>
              <a:ext cx="922712" cy="577734"/>
            </a:xfrm>
            <a:prstGeom prst="rect">
              <a:avLst/>
            </a:prstGeom>
          </p:spPr>
        </p:pic>
        <p:sp>
          <p:nvSpPr>
            <p:cNvPr id="179" name="object 88">
              <a:extLst>
                <a:ext uri="{FF2B5EF4-FFF2-40B4-BE49-F238E27FC236}">
                  <a16:creationId xmlns:a16="http://schemas.microsoft.com/office/drawing/2014/main" id="{E46CC766-BC7A-27C1-0422-1F12568461C6}"/>
                </a:ext>
              </a:extLst>
            </p:cNvPr>
            <p:cNvSpPr/>
            <p:nvPr/>
          </p:nvSpPr>
          <p:spPr>
            <a:xfrm>
              <a:off x="3684322" y="4222950"/>
              <a:ext cx="427355" cy="93980"/>
            </a:xfrm>
            <a:custGeom>
              <a:avLst/>
              <a:gdLst/>
              <a:ahLst/>
              <a:cxnLst/>
              <a:rect l="l" t="t" r="r" b="b"/>
              <a:pathLst>
                <a:path w="427354" h="93979">
                  <a:moveTo>
                    <a:pt x="426815" y="0"/>
                  </a:moveTo>
                  <a:lnTo>
                    <a:pt x="0" y="0"/>
                  </a:lnTo>
                  <a:lnTo>
                    <a:pt x="0" y="93694"/>
                  </a:lnTo>
                  <a:lnTo>
                    <a:pt x="426815" y="93694"/>
                  </a:lnTo>
                  <a:lnTo>
                    <a:pt x="426815" y="0"/>
                  </a:lnTo>
                  <a:close/>
                </a:path>
              </a:pathLst>
            </a:custGeom>
            <a:solidFill>
              <a:srgbClr val="FF2600"/>
            </a:solidFill>
          </p:spPr>
          <p:txBody>
            <a:bodyPr wrap="square" lIns="0" tIns="0" rIns="0" bIns="0" rtlCol="0"/>
            <a:lstStyle/>
            <a:p>
              <a:endParaRPr/>
            </a:p>
          </p:txBody>
        </p:sp>
        <p:sp>
          <p:nvSpPr>
            <p:cNvPr id="180" name="object 89">
              <a:extLst>
                <a:ext uri="{FF2B5EF4-FFF2-40B4-BE49-F238E27FC236}">
                  <a16:creationId xmlns:a16="http://schemas.microsoft.com/office/drawing/2014/main" id="{1727B752-1E6E-963E-46B0-8156979BF291}"/>
                </a:ext>
              </a:extLst>
            </p:cNvPr>
            <p:cNvSpPr/>
            <p:nvPr/>
          </p:nvSpPr>
          <p:spPr>
            <a:xfrm>
              <a:off x="3684321" y="4222950"/>
              <a:ext cx="427355" cy="93980"/>
            </a:xfrm>
            <a:custGeom>
              <a:avLst/>
              <a:gdLst/>
              <a:ahLst/>
              <a:cxnLst/>
              <a:rect l="l" t="t" r="r" b="b"/>
              <a:pathLst>
                <a:path w="427354" h="93979">
                  <a:moveTo>
                    <a:pt x="0" y="0"/>
                  </a:moveTo>
                  <a:lnTo>
                    <a:pt x="426815" y="0"/>
                  </a:lnTo>
                  <a:lnTo>
                    <a:pt x="426815" y="93695"/>
                  </a:lnTo>
                  <a:lnTo>
                    <a:pt x="0" y="93695"/>
                  </a:lnTo>
                  <a:lnTo>
                    <a:pt x="0" y="0"/>
                  </a:lnTo>
                  <a:close/>
                </a:path>
              </a:pathLst>
            </a:custGeom>
            <a:ln w="12699">
              <a:solidFill>
                <a:srgbClr val="F5DD00"/>
              </a:solidFill>
            </a:ln>
          </p:spPr>
          <p:txBody>
            <a:bodyPr wrap="square" lIns="0" tIns="0" rIns="0" bIns="0" rtlCol="0"/>
            <a:lstStyle/>
            <a:p>
              <a:endParaRPr/>
            </a:p>
          </p:txBody>
        </p:sp>
        <p:pic>
          <p:nvPicPr>
            <p:cNvPr id="181" name="object 90">
              <a:extLst>
                <a:ext uri="{FF2B5EF4-FFF2-40B4-BE49-F238E27FC236}">
                  <a16:creationId xmlns:a16="http://schemas.microsoft.com/office/drawing/2014/main" id="{A49A5721-B82F-067E-7C9E-4FC4BE27DBF4}"/>
                </a:ext>
              </a:extLst>
            </p:cNvPr>
            <p:cNvPicPr/>
            <p:nvPr/>
          </p:nvPicPr>
          <p:blipFill>
            <a:blip r:embed="rId40" cstate="print"/>
            <a:stretch>
              <a:fillRect/>
            </a:stretch>
          </p:blipFill>
          <p:spPr>
            <a:xfrm>
              <a:off x="1550323" y="2057399"/>
              <a:ext cx="922712" cy="527858"/>
            </a:xfrm>
            <a:prstGeom prst="rect">
              <a:avLst/>
            </a:prstGeom>
          </p:spPr>
        </p:pic>
        <p:sp>
          <p:nvSpPr>
            <p:cNvPr id="182" name="object 91">
              <a:extLst>
                <a:ext uri="{FF2B5EF4-FFF2-40B4-BE49-F238E27FC236}">
                  <a16:creationId xmlns:a16="http://schemas.microsoft.com/office/drawing/2014/main" id="{590C79D3-C77D-DE2E-27BD-98CD5EE8DE14}"/>
                </a:ext>
              </a:extLst>
            </p:cNvPr>
            <p:cNvSpPr/>
            <p:nvPr/>
          </p:nvSpPr>
          <p:spPr>
            <a:xfrm>
              <a:off x="1798653" y="2259102"/>
              <a:ext cx="427355" cy="45720"/>
            </a:xfrm>
            <a:custGeom>
              <a:avLst/>
              <a:gdLst/>
              <a:ahLst/>
              <a:cxnLst/>
              <a:rect l="l" t="t" r="r" b="b"/>
              <a:pathLst>
                <a:path w="427355" h="45719">
                  <a:moveTo>
                    <a:pt x="426815" y="0"/>
                  </a:moveTo>
                  <a:lnTo>
                    <a:pt x="0" y="0"/>
                  </a:lnTo>
                  <a:lnTo>
                    <a:pt x="0" y="45718"/>
                  </a:lnTo>
                  <a:lnTo>
                    <a:pt x="426815" y="45718"/>
                  </a:lnTo>
                  <a:lnTo>
                    <a:pt x="426815" y="0"/>
                  </a:lnTo>
                  <a:close/>
                </a:path>
              </a:pathLst>
            </a:custGeom>
            <a:solidFill>
              <a:srgbClr val="FF2600"/>
            </a:solidFill>
          </p:spPr>
          <p:txBody>
            <a:bodyPr wrap="square" lIns="0" tIns="0" rIns="0" bIns="0" rtlCol="0"/>
            <a:lstStyle/>
            <a:p>
              <a:endParaRPr/>
            </a:p>
          </p:txBody>
        </p:sp>
        <p:sp>
          <p:nvSpPr>
            <p:cNvPr id="183" name="object 92">
              <a:extLst>
                <a:ext uri="{FF2B5EF4-FFF2-40B4-BE49-F238E27FC236}">
                  <a16:creationId xmlns:a16="http://schemas.microsoft.com/office/drawing/2014/main" id="{AEF1D2F9-93CC-0A5F-D7EA-F13D07856389}"/>
                </a:ext>
              </a:extLst>
            </p:cNvPr>
            <p:cNvSpPr/>
            <p:nvPr/>
          </p:nvSpPr>
          <p:spPr>
            <a:xfrm>
              <a:off x="1798653" y="2259102"/>
              <a:ext cx="427355" cy="45720"/>
            </a:xfrm>
            <a:custGeom>
              <a:avLst/>
              <a:gdLst/>
              <a:ahLst/>
              <a:cxnLst/>
              <a:rect l="l" t="t" r="r" b="b"/>
              <a:pathLst>
                <a:path w="427355" h="45719">
                  <a:moveTo>
                    <a:pt x="0" y="0"/>
                  </a:moveTo>
                  <a:lnTo>
                    <a:pt x="426815" y="0"/>
                  </a:lnTo>
                  <a:lnTo>
                    <a:pt x="426815" y="45718"/>
                  </a:lnTo>
                  <a:lnTo>
                    <a:pt x="0" y="45718"/>
                  </a:lnTo>
                  <a:lnTo>
                    <a:pt x="0" y="0"/>
                  </a:lnTo>
                  <a:close/>
                </a:path>
              </a:pathLst>
            </a:custGeom>
            <a:ln w="12699">
              <a:solidFill>
                <a:srgbClr val="F5DD00"/>
              </a:solidFill>
            </a:ln>
          </p:spPr>
          <p:txBody>
            <a:bodyPr wrap="square" lIns="0" tIns="0" rIns="0" bIns="0" rtlCol="0"/>
            <a:lstStyle/>
            <a:p>
              <a:endParaRPr/>
            </a:p>
          </p:txBody>
        </p:sp>
        <p:pic>
          <p:nvPicPr>
            <p:cNvPr id="184" name="object 93">
              <a:extLst>
                <a:ext uri="{FF2B5EF4-FFF2-40B4-BE49-F238E27FC236}">
                  <a16:creationId xmlns:a16="http://schemas.microsoft.com/office/drawing/2014/main" id="{C70365FF-FE5D-BB41-4412-22132EACB1EE}"/>
                </a:ext>
              </a:extLst>
            </p:cNvPr>
            <p:cNvPicPr/>
            <p:nvPr/>
          </p:nvPicPr>
          <p:blipFill>
            <a:blip r:embed="rId41" cstate="print"/>
            <a:stretch>
              <a:fillRect/>
            </a:stretch>
          </p:blipFill>
          <p:spPr>
            <a:xfrm>
              <a:off x="3690851" y="2057400"/>
              <a:ext cx="922712" cy="536170"/>
            </a:xfrm>
            <a:prstGeom prst="rect">
              <a:avLst/>
            </a:prstGeom>
          </p:spPr>
        </p:pic>
        <p:sp>
          <p:nvSpPr>
            <p:cNvPr id="185" name="object 94">
              <a:extLst>
                <a:ext uri="{FF2B5EF4-FFF2-40B4-BE49-F238E27FC236}">
                  <a16:creationId xmlns:a16="http://schemas.microsoft.com/office/drawing/2014/main" id="{A2B7A005-E32E-7291-9E63-B8DF1B7E5DDA}"/>
                </a:ext>
              </a:extLst>
            </p:cNvPr>
            <p:cNvSpPr/>
            <p:nvPr/>
          </p:nvSpPr>
          <p:spPr>
            <a:xfrm>
              <a:off x="3937090" y="2259102"/>
              <a:ext cx="427355" cy="58419"/>
            </a:xfrm>
            <a:custGeom>
              <a:avLst/>
              <a:gdLst/>
              <a:ahLst/>
              <a:cxnLst/>
              <a:rect l="l" t="t" r="r" b="b"/>
              <a:pathLst>
                <a:path w="427354" h="58419">
                  <a:moveTo>
                    <a:pt x="426816" y="0"/>
                  </a:moveTo>
                  <a:lnTo>
                    <a:pt x="0" y="0"/>
                  </a:lnTo>
                  <a:lnTo>
                    <a:pt x="0" y="57840"/>
                  </a:lnTo>
                  <a:lnTo>
                    <a:pt x="426816" y="57840"/>
                  </a:lnTo>
                  <a:lnTo>
                    <a:pt x="426816" y="0"/>
                  </a:lnTo>
                  <a:close/>
                </a:path>
              </a:pathLst>
            </a:custGeom>
            <a:solidFill>
              <a:srgbClr val="FF2600"/>
            </a:solidFill>
          </p:spPr>
          <p:txBody>
            <a:bodyPr wrap="square" lIns="0" tIns="0" rIns="0" bIns="0" rtlCol="0"/>
            <a:lstStyle/>
            <a:p>
              <a:endParaRPr/>
            </a:p>
          </p:txBody>
        </p:sp>
        <p:sp>
          <p:nvSpPr>
            <p:cNvPr id="186" name="object 95">
              <a:extLst>
                <a:ext uri="{FF2B5EF4-FFF2-40B4-BE49-F238E27FC236}">
                  <a16:creationId xmlns:a16="http://schemas.microsoft.com/office/drawing/2014/main" id="{F75D2365-1E8C-DF8F-5DE9-819F51475E7F}"/>
                </a:ext>
              </a:extLst>
            </p:cNvPr>
            <p:cNvSpPr/>
            <p:nvPr/>
          </p:nvSpPr>
          <p:spPr>
            <a:xfrm>
              <a:off x="3937090" y="2259102"/>
              <a:ext cx="427355" cy="58419"/>
            </a:xfrm>
            <a:custGeom>
              <a:avLst/>
              <a:gdLst/>
              <a:ahLst/>
              <a:cxnLst/>
              <a:rect l="l" t="t" r="r" b="b"/>
              <a:pathLst>
                <a:path w="427354" h="58419">
                  <a:moveTo>
                    <a:pt x="0" y="0"/>
                  </a:moveTo>
                  <a:lnTo>
                    <a:pt x="426815" y="0"/>
                  </a:lnTo>
                  <a:lnTo>
                    <a:pt x="426815" y="57841"/>
                  </a:lnTo>
                  <a:lnTo>
                    <a:pt x="0" y="57841"/>
                  </a:lnTo>
                  <a:lnTo>
                    <a:pt x="0" y="0"/>
                  </a:lnTo>
                  <a:close/>
                </a:path>
              </a:pathLst>
            </a:custGeom>
            <a:ln w="12699">
              <a:solidFill>
                <a:srgbClr val="F5DD00"/>
              </a:solidFill>
            </a:ln>
          </p:spPr>
          <p:txBody>
            <a:bodyPr wrap="square" lIns="0" tIns="0" rIns="0" bIns="0" rtlCol="0"/>
            <a:lstStyle/>
            <a:p>
              <a:endParaRPr/>
            </a:p>
          </p:txBody>
        </p:sp>
      </p:grpSp>
      <p:sp>
        <p:nvSpPr>
          <p:cNvPr id="187" name="object 96">
            <a:extLst>
              <a:ext uri="{FF2B5EF4-FFF2-40B4-BE49-F238E27FC236}">
                <a16:creationId xmlns:a16="http://schemas.microsoft.com/office/drawing/2014/main" id="{FB0925C4-088C-EDDE-4B17-D58BA8BE1571}"/>
              </a:ext>
            </a:extLst>
          </p:cNvPr>
          <p:cNvSpPr txBox="1"/>
          <p:nvPr/>
        </p:nvSpPr>
        <p:spPr>
          <a:xfrm>
            <a:off x="4798104" y="1307476"/>
            <a:ext cx="549275"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Times New Roman" panose="02020603050405020304" pitchFamily="18" charset="0"/>
                <a:cs typeface="Times New Roman" panose="02020603050405020304" pitchFamily="18" charset="0"/>
              </a:rPr>
              <a:t>Stri</a:t>
            </a:r>
            <a:r>
              <a:rPr sz="1400" spc="-5" dirty="0">
                <a:latin typeface="Times New Roman" panose="02020603050405020304" pitchFamily="18" charset="0"/>
                <a:cs typeface="Times New Roman" panose="02020603050405020304" pitchFamily="18" charset="0"/>
              </a:rPr>
              <a:t>p</a:t>
            </a:r>
            <a:r>
              <a:rPr sz="1400" dirty="0">
                <a:latin typeface="Times New Roman" panose="02020603050405020304" pitchFamily="18" charset="0"/>
                <a:cs typeface="Times New Roman" panose="02020603050405020304" pitchFamily="18" charset="0"/>
              </a:rPr>
              <a:t>s</a:t>
            </a:r>
          </a:p>
        </p:txBody>
      </p:sp>
      <p:sp>
        <p:nvSpPr>
          <p:cNvPr id="188" name="object 97">
            <a:extLst>
              <a:ext uri="{FF2B5EF4-FFF2-40B4-BE49-F238E27FC236}">
                <a16:creationId xmlns:a16="http://schemas.microsoft.com/office/drawing/2014/main" id="{611EBB5E-965B-7537-F9E5-993455FBFBF3}"/>
              </a:ext>
            </a:extLst>
          </p:cNvPr>
          <p:cNvSpPr txBox="1"/>
          <p:nvPr/>
        </p:nvSpPr>
        <p:spPr>
          <a:xfrm>
            <a:off x="4795089" y="2641992"/>
            <a:ext cx="549275"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Times New Roman" panose="02020603050405020304" pitchFamily="18" charset="0"/>
                <a:cs typeface="Times New Roman" panose="02020603050405020304" pitchFamily="18" charset="0"/>
              </a:rPr>
              <a:t>Stri</a:t>
            </a:r>
            <a:r>
              <a:rPr sz="1400" spc="-5" dirty="0">
                <a:latin typeface="Times New Roman" panose="02020603050405020304" pitchFamily="18" charset="0"/>
                <a:cs typeface="Times New Roman" panose="02020603050405020304" pitchFamily="18" charset="0"/>
              </a:rPr>
              <a:t>p</a:t>
            </a:r>
            <a:r>
              <a:rPr sz="1400" dirty="0">
                <a:latin typeface="Times New Roman" panose="02020603050405020304" pitchFamily="18" charset="0"/>
                <a:cs typeface="Times New Roman" panose="02020603050405020304" pitchFamily="18" charset="0"/>
              </a:rPr>
              <a:t>s</a:t>
            </a:r>
          </a:p>
        </p:txBody>
      </p:sp>
      <p:sp>
        <p:nvSpPr>
          <p:cNvPr id="189" name="object 99">
            <a:extLst>
              <a:ext uri="{FF2B5EF4-FFF2-40B4-BE49-F238E27FC236}">
                <a16:creationId xmlns:a16="http://schemas.microsoft.com/office/drawing/2014/main" id="{C6BA8024-975B-AB3A-657C-876A8D7C7E1B}"/>
              </a:ext>
            </a:extLst>
          </p:cNvPr>
          <p:cNvSpPr txBox="1"/>
          <p:nvPr/>
        </p:nvSpPr>
        <p:spPr>
          <a:xfrm>
            <a:off x="5187" y="1660594"/>
            <a:ext cx="690245" cy="913070"/>
          </a:xfrm>
          <a:prstGeom prst="rect">
            <a:avLst/>
          </a:prstGeom>
        </p:spPr>
        <p:txBody>
          <a:bodyPr vert="horz" wrap="square" lIns="0" tIns="12700" rIns="0" bIns="0" rtlCol="0">
            <a:spAutoFit/>
          </a:bodyPr>
          <a:lstStyle/>
          <a:p>
            <a:pPr marL="114300">
              <a:lnSpc>
                <a:spcPct val="100000"/>
              </a:lnSpc>
              <a:spcBef>
                <a:spcPts val="100"/>
              </a:spcBef>
            </a:pPr>
            <a:r>
              <a:rPr sz="1400" dirty="0">
                <a:latin typeface="Times New Roman" panose="02020603050405020304" pitchFamily="18" charset="0"/>
                <a:cs typeface="Times New Roman" panose="02020603050405020304" pitchFamily="18" charset="0"/>
              </a:rPr>
              <a:t>Wire</a:t>
            </a:r>
            <a:endParaRPr lang="en-US" sz="1400" dirty="0">
              <a:latin typeface="Times New Roman" panose="02020603050405020304" pitchFamily="18" charset="0"/>
              <a:cs typeface="Times New Roman" panose="02020603050405020304" pitchFamily="18" charset="0"/>
            </a:endParaRPr>
          </a:p>
          <a:p>
            <a:pPr marL="114300">
              <a:lnSpc>
                <a:spcPct val="100000"/>
              </a:lnSpc>
              <a:spcBef>
                <a:spcPts val="100"/>
              </a:spcBef>
            </a:pPr>
            <a:endParaRPr lang="en-US" sz="1400" dirty="0">
              <a:latin typeface="Times New Roman" panose="02020603050405020304" pitchFamily="18" charset="0"/>
              <a:cs typeface="Times New Roman" panose="02020603050405020304" pitchFamily="18" charset="0"/>
            </a:endParaRPr>
          </a:p>
          <a:p>
            <a:pPr marL="114300">
              <a:lnSpc>
                <a:spcPct val="100000"/>
              </a:lnSpc>
              <a:spcBef>
                <a:spcPts val="100"/>
              </a:spcBef>
            </a:pPr>
            <a:endParaRPr lang="en-US" sz="1400" dirty="0">
              <a:latin typeface="Times New Roman" panose="02020603050405020304" pitchFamily="18" charset="0"/>
              <a:cs typeface="Times New Roman" panose="02020603050405020304" pitchFamily="18" charset="0"/>
            </a:endParaRPr>
          </a:p>
          <a:p>
            <a:pPr marL="114300">
              <a:lnSpc>
                <a:spcPct val="100000"/>
              </a:lnSpc>
              <a:spcBef>
                <a:spcPts val="100"/>
              </a:spcBef>
            </a:pPr>
            <a:r>
              <a:rPr sz="1400" dirty="0">
                <a:latin typeface="Times New Roman" panose="02020603050405020304" pitchFamily="18" charset="0"/>
                <a:cs typeface="Times New Roman" panose="02020603050405020304" pitchFamily="18" charset="0"/>
              </a:rPr>
              <a:t>Wire</a:t>
            </a:r>
          </a:p>
        </p:txBody>
      </p:sp>
      <p:sp>
        <p:nvSpPr>
          <p:cNvPr id="190" name="object 101">
            <a:extLst>
              <a:ext uri="{FF2B5EF4-FFF2-40B4-BE49-F238E27FC236}">
                <a16:creationId xmlns:a16="http://schemas.microsoft.com/office/drawing/2014/main" id="{ABBCB949-6C29-5015-5532-6307FAB270E1}"/>
              </a:ext>
            </a:extLst>
          </p:cNvPr>
          <p:cNvSpPr txBox="1"/>
          <p:nvPr/>
        </p:nvSpPr>
        <p:spPr>
          <a:xfrm>
            <a:off x="2537592" y="1584872"/>
            <a:ext cx="878075" cy="228268"/>
          </a:xfrm>
          <a:prstGeom prst="rect">
            <a:avLst/>
          </a:prstGeom>
        </p:spPr>
        <p:txBody>
          <a:bodyPr vert="horz" wrap="square" lIns="0" tIns="12700" rIns="0" bIns="0" rtlCol="0">
            <a:spAutoFit/>
          </a:bodyPr>
          <a:lstStyle/>
          <a:p>
            <a:pPr marL="12700">
              <a:lnSpc>
                <a:spcPct val="100000"/>
              </a:lnSpc>
              <a:spcBef>
                <a:spcPts val="100"/>
              </a:spcBef>
            </a:pPr>
            <a:r>
              <a:rPr sz="1400" spc="-15" dirty="0">
                <a:latin typeface="Times New Roman" panose="02020603050405020304" pitchFamily="18" charset="0"/>
                <a:cs typeface="Times New Roman" panose="02020603050405020304" pitchFamily="18" charset="0"/>
              </a:rPr>
              <a:t>A</a:t>
            </a:r>
            <a:r>
              <a:rPr sz="1400" dirty="0">
                <a:latin typeface="Times New Roman" panose="02020603050405020304" pitchFamily="18" charset="0"/>
                <a:cs typeface="Times New Roman" panose="02020603050405020304" pitchFamily="18" charset="0"/>
              </a:rPr>
              <a:t>val</a:t>
            </a:r>
            <a:r>
              <a:rPr sz="1400" spc="-5" dirty="0">
                <a:latin typeface="Times New Roman" panose="02020603050405020304" pitchFamily="18" charset="0"/>
                <a:cs typeface="Times New Roman" panose="02020603050405020304" pitchFamily="18" charset="0"/>
              </a:rPr>
              <a:t>a</a:t>
            </a:r>
            <a:r>
              <a:rPr sz="1400" dirty="0">
                <a:latin typeface="Times New Roman" panose="02020603050405020304" pitchFamily="18" charset="0"/>
                <a:cs typeface="Times New Roman" panose="02020603050405020304" pitchFamily="18" charset="0"/>
              </a:rPr>
              <a:t>nche</a:t>
            </a:r>
          </a:p>
        </p:txBody>
      </p:sp>
      <p:pic>
        <p:nvPicPr>
          <p:cNvPr id="192" name="Picture 191" descr="A picture containing text, line, plot, diagram&#10;&#10;Description automatically generated">
            <a:extLst>
              <a:ext uri="{FF2B5EF4-FFF2-40B4-BE49-F238E27FC236}">
                <a16:creationId xmlns:a16="http://schemas.microsoft.com/office/drawing/2014/main" id="{FFEEB818-F5F0-FE31-AEBB-38CF3C0FE3DE}"/>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6858000" y="3100757"/>
            <a:ext cx="3908395" cy="3148707"/>
          </a:xfrm>
          <a:prstGeom prst="rect">
            <a:avLst/>
          </a:prstGeom>
        </p:spPr>
      </p:pic>
      <p:pic>
        <p:nvPicPr>
          <p:cNvPr id="194" name="Picture 193" descr="A picture containing line, child art, diagram, design&#10;&#10;Description automatically generated">
            <a:extLst>
              <a:ext uri="{FF2B5EF4-FFF2-40B4-BE49-F238E27FC236}">
                <a16:creationId xmlns:a16="http://schemas.microsoft.com/office/drawing/2014/main" id="{6235DB1E-872D-03A4-59A9-C336796C6A99}"/>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982572" y="4497226"/>
            <a:ext cx="2892248" cy="1752238"/>
          </a:xfrm>
          <a:prstGeom prst="rect">
            <a:avLst/>
          </a:prstGeom>
        </p:spPr>
      </p:pic>
      <p:sp>
        <p:nvSpPr>
          <p:cNvPr id="195" name="TextBox 194">
            <a:extLst>
              <a:ext uri="{FF2B5EF4-FFF2-40B4-BE49-F238E27FC236}">
                <a16:creationId xmlns:a16="http://schemas.microsoft.com/office/drawing/2014/main" id="{DDA681A2-7790-4DFC-7F7B-5B87C55B00A2}"/>
              </a:ext>
            </a:extLst>
          </p:cNvPr>
          <p:cNvSpPr txBox="1"/>
          <p:nvPr/>
        </p:nvSpPr>
        <p:spPr>
          <a:xfrm>
            <a:off x="313751" y="3811489"/>
            <a:ext cx="4227439" cy="584775"/>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Center of gravity of induced charge readout</a:t>
            </a:r>
          </a:p>
          <a:p>
            <a:pPr algn="ctr"/>
            <a:r>
              <a:rPr lang="en-US" sz="1600" dirty="0">
                <a:latin typeface="Times New Roman" panose="02020603050405020304" pitchFamily="18" charset="0"/>
                <a:cs typeface="Times New Roman" panose="02020603050405020304" pitchFamily="18" charset="0"/>
              </a:rPr>
              <a:t>Strong angular dependence on position accuracy </a:t>
            </a:r>
          </a:p>
        </p:txBody>
      </p:sp>
      <p:sp>
        <p:nvSpPr>
          <p:cNvPr id="197" name="TextBox 196">
            <a:extLst>
              <a:ext uri="{FF2B5EF4-FFF2-40B4-BE49-F238E27FC236}">
                <a16:creationId xmlns:a16="http://schemas.microsoft.com/office/drawing/2014/main" id="{037A70E9-E64B-179C-17CF-658D38951913}"/>
              </a:ext>
            </a:extLst>
          </p:cNvPr>
          <p:cNvSpPr txBox="1"/>
          <p:nvPr/>
        </p:nvSpPr>
        <p:spPr>
          <a:xfrm>
            <a:off x="4354126" y="1845016"/>
            <a:ext cx="1325895" cy="502702"/>
          </a:xfrm>
          <a:prstGeom prst="rect">
            <a:avLst/>
          </a:prstGeom>
          <a:noFill/>
        </p:spPr>
        <p:txBody>
          <a:bodyPr wrap="square">
            <a:spAutoFit/>
          </a:bodyPr>
          <a:lstStyle/>
          <a:p>
            <a:pPr marL="12700" marR="5080" algn="ctr">
              <a:lnSpc>
                <a:spcPts val="1600"/>
              </a:lnSpc>
              <a:spcBef>
                <a:spcPts val="1190"/>
              </a:spcBef>
            </a:pPr>
            <a:r>
              <a:rPr lang="en-US" sz="1400" spc="-5" dirty="0">
                <a:latin typeface="Times New Roman" panose="02020603050405020304" pitchFamily="18" charset="0"/>
                <a:cs typeface="Times New Roman" panose="02020603050405020304" pitchFamily="18" charset="0"/>
              </a:rPr>
              <a:t>Common  </a:t>
            </a:r>
            <a:r>
              <a:rPr lang="en-US" sz="1400" dirty="0">
                <a:latin typeface="Times New Roman" panose="02020603050405020304" pitchFamily="18" charset="0"/>
                <a:cs typeface="Times New Roman" panose="02020603050405020304" pitchFamily="18" charset="0"/>
              </a:rPr>
              <a:t>cathode</a:t>
            </a:r>
          </a:p>
        </p:txBody>
      </p:sp>
      <p:sp>
        <p:nvSpPr>
          <p:cNvPr id="199" name="TextBox 198">
            <a:extLst>
              <a:ext uri="{FF2B5EF4-FFF2-40B4-BE49-F238E27FC236}">
                <a16:creationId xmlns:a16="http://schemas.microsoft.com/office/drawing/2014/main" id="{3A0154B1-BC91-7CAD-912E-C47A486DD61A}"/>
              </a:ext>
            </a:extLst>
          </p:cNvPr>
          <p:cNvSpPr txBox="1"/>
          <p:nvPr/>
        </p:nvSpPr>
        <p:spPr>
          <a:xfrm>
            <a:off x="7086600" y="2490039"/>
            <a:ext cx="3679795" cy="584775"/>
          </a:xfrm>
          <a:prstGeom prst="rect">
            <a:avLst/>
          </a:prstGeom>
          <a:solidFill>
            <a:srgbClr val="00329E"/>
          </a:solidFill>
        </p:spPr>
        <p:txBody>
          <a:bodyPr wrap="square" rtlCol="0">
            <a:spAutoFit/>
          </a:bodyPr>
          <a:lstStyle/>
          <a:p>
            <a:pPr algn="ctr"/>
            <a:r>
              <a:rPr lang="en-US" sz="1600" dirty="0">
                <a:solidFill>
                  <a:srgbClr val="FFFF00"/>
                </a:solidFill>
                <a:latin typeface="Times New Roman" panose="02020603050405020304" pitchFamily="18" charset="0"/>
                <a:cs typeface="Times New Roman" panose="02020603050405020304" pitchFamily="18" charset="0"/>
              </a:rPr>
              <a:t>Position accuracy as a function of track angle to the normal to the chamber </a:t>
            </a:r>
          </a:p>
        </p:txBody>
      </p:sp>
      <p:sp>
        <p:nvSpPr>
          <p:cNvPr id="3" name="Slide Number Placeholder 2">
            <a:extLst>
              <a:ext uri="{FF2B5EF4-FFF2-40B4-BE49-F238E27FC236}">
                <a16:creationId xmlns:a16="http://schemas.microsoft.com/office/drawing/2014/main" id="{BE2773E4-796B-7682-D10E-5849812FBEB1}"/>
              </a:ext>
            </a:extLst>
          </p:cNvPr>
          <p:cNvSpPr>
            <a:spLocks noGrp="1"/>
          </p:cNvSpPr>
          <p:nvPr>
            <p:ph type="sldNum" sz="quarter" idx="7"/>
          </p:nvPr>
        </p:nvSpPr>
        <p:spPr/>
        <p:txBody>
          <a:bodyPr/>
          <a:lstStyle/>
          <a:p>
            <a:pPr marL="38100">
              <a:lnSpc>
                <a:spcPct val="100000"/>
              </a:lnSpc>
            </a:pPr>
            <a:fld id="{81D60167-4931-47E6-BA6A-407CBD079E47}" type="slidenum">
              <a:rPr lang="en-US" spc="-5" smtClean="0"/>
              <a:t>14</a:t>
            </a:fld>
            <a:endParaRPr lang="en-US" spc="-5" dirty="0"/>
          </a:p>
        </p:txBody>
      </p:sp>
    </p:spTree>
    <p:extLst>
      <p:ext uri="{BB962C8B-B14F-4D97-AF65-F5344CB8AC3E}">
        <p14:creationId xmlns:p14="http://schemas.microsoft.com/office/powerpoint/2010/main" val="2356009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Title 1">
            <a:extLst>
              <a:ext uri="{FF2B5EF4-FFF2-40B4-BE49-F238E27FC236}">
                <a16:creationId xmlns:a16="http://schemas.microsoft.com/office/drawing/2014/main" id="{2100105B-8DAE-FD26-B4EE-C071D38F9364}"/>
              </a:ext>
            </a:extLst>
          </p:cNvPr>
          <p:cNvSpPr>
            <a:spLocks noGrp="1"/>
          </p:cNvSpPr>
          <p:nvPr>
            <p:ph type="title"/>
          </p:nvPr>
        </p:nvSpPr>
        <p:spPr>
          <a:xfrm>
            <a:off x="395288" y="203200"/>
            <a:ext cx="8824912" cy="554038"/>
          </a:xfrm>
        </p:spPr>
        <p:txBody>
          <a:bodyPr/>
          <a:lstStyle/>
          <a:p>
            <a:r>
              <a:rPr lang="en-US" dirty="0"/>
              <a:t>CMS CSC in Magnetic field</a:t>
            </a:r>
          </a:p>
        </p:txBody>
      </p:sp>
      <p:pic>
        <p:nvPicPr>
          <p:cNvPr id="7" name="object 6">
            <a:extLst>
              <a:ext uri="{FF2B5EF4-FFF2-40B4-BE49-F238E27FC236}">
                <a16:creationId xmlns:a16="http://schemas.microsoft.com/office/drawing/2014/main" id="{621BAB50-96A6-0610-0553-298BFDBE8DE7}"/>
              </a:ext>
            </a:extLst>
          </p:cNvPr>
          <p:cNvPicPr/>
          <p:nvPr/>
        </p:nvPicPr>
        <p:blipFill>
          <a:blip r:embed="rId2" cstate="print"/>
          <a:stretch>
            <a:fillRect/>
          </a:stretch>
        </p:blipFill>
        <p:spPr>
          <a:xfrm>
            <a:off x="395288" y="2919575"/>
            <a:ext cx="3402873" cy="2329906"/>
          </a:xfrm>
          <a:prstGeom prst="rect">
            <a:avLst/>
          </a:prstGeom>
        </p:spPr>
      </p:pic>
      <p:sp>
        <p:nvSpPr>
          <p:cNvPr id="8" name="object 8">
            <a:extLst>
              <a:ext uri="{FF2B5EF4-FFF2-40B4-BE49-F238E27FC236}">
                <a16:creationId xmlns:a16="http://schemas.microsoft.com/office/drawing/2014/main" id="{980C41DB-C87E-7C7F-DA88-E93643AABB31}"/>
              </a:ext>
            </a:extLst>
          </p:cNvPr>
          <p:cNvSpPr txBox="1"/>
          <p:nvPr/>
        </p:nvSpPr>
        <p:spPr>
          <a:xfrm>
            <a:off x="396963" y="1135925"/>
            <a:ext cx="3946437" cy="1131078"/>
          </a:xfrm>
          <a:prstGeom prst="rect">
            <a:avLst/>
          </a:prstGeom>
        </p:spPr>
        <p:txBody>
          <a:bodyPr vert="horz" wrap="square" lIns="0" tIns="27939" rIns="0" bIns="0" rtlCol="0">
            <a:spAutoFit/>
          </a:bodyPr>
          <a:lstStyle/>
          <a:p>
            <a:pPr marL="88900" marR="5080" indent="-76200">
              <a:lnSpc>
                <a:spcPts val="2100"/>
              </a:lnSpc>
              <a:spcBef>
                <a:spcPts val="219"/>
              </a:spcBef>
              <a:buFont typeface="Arial MT"/>
              <a:buChar char="•"/>
              <a:tabLst>
                <a:tab pos="296863" algn="l"/>
                <a:tab pos="298450" algn="l"/>
              </a:tabLst>
            </a:pPr>
            <a:r>
              <a:rPr sz="1600" spc="-5" dirty="0">
                <a:latin typeface="Times New Roman" panose="02020603050405020304" pitchFamily="18" charset="0"/>
                <a:cs typeface="Times New Roman" panose="02020603050405020304" pitchFamily="18" charset="0"/>
              </a:rPr>
              <a:t>Primary electrons arrive </a:t>
            </a:r>
            <a:r>
              <a:rPr lang="en-US" sz="1600" spc="-5" dirty="0">
                <a:latin typeface="Times New Roman" panose="02020603050405020304" pitchFamily="18" charset="0"/>
                <a:cs typeface="Times New Roman" panose="02020603050405020304" pitchFamily="18" charset="0"/>
              </a:rPr>
              <a:t>on</a:t>
            </a:r>
            <a:r>
              <a:rPr sz="1600" spc="-5" dirty="0">
                <a:latin typeface="Times New Roman" panose="02020603050405020304" pitchFamily="18" charset="0"/>
                <a:cs typeface="Times New Roman" panose="02020603050405020304" pitchFamily="18" charset="0"/>
              </a:rPr>
              <a:t> </a:t>
            </a:r>
            <a:r>
              <a:rPr sz="1600" spc="-52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a</a:t>
            </a:r>
            <a:r>
              <a:rPr sz="1600" spc="-1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wire</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not </a:t>
            </a:r>
            <a:r>
              <a:rPr sz="1600" dirty="0">
                <a:latin typeface="Times New Roman" panose="02020603050405020304" pitchFamily="18" charset="0"/>
                <a:cs typeface="Times New Roman" panose="02020603050405020304" pitchFamily="18" charset="0"/>
              </a:rPr>
              <a:t>in</a:t>
            </a:r>
            <a:r>
              <a:rPr sz="1600" spc="-1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a</a:t>
            </a:r>
            <a:r>
              <a:rPr sz="1600" spc="-1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single </a:t>
            </a:r>
            <a:r>
              <a:rPr sz="1600" dirty="0">
                <a:latin typeface="Times New Roman" panose="02020603050405020304" pitchFamily="18" charset="0"/>
                <a:cs typeface="Times New Roman" panose="02020603050405020304" pitchFamily="18" charset="0"/>
              </a:rPr>
              <a:t>spot</a:t>
            </a:r>
            <a:r>
              <a:rPr lang="en-US" sz="1600" dirty="0">
                <a:latin typeface="Times New Roman" panose="02020603050405020304" pitchFamily="18" charset="0"/>
                <a:cs typeface="Times New Roman" panose="02020603050405020304" pitchFamily="18" charset="0"/>
              </a:rPr>
              <a:t> but</a:t>
            </a:r>
            <a:r>
              <a:rPr sz="1600" spc="-2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distributed</a:t>
            </a:r>
            <a:r>
              <a:rPr sz="1600" spc="-2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along</a:t>
            </a:r>
            <a:r>
              <a:rPr sz="1600" spc="-1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the </a:t>
            </a:r>
            <a:r>
              <a:rPr sz="1600" spc="-52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wire</a:t>
            </a:r>
          </a:p>
          <a:p>
            <a:pPr marL="88900" marR="49530" indent="-76200">
              <a:lnSpc>
                <a:spcPts val="2100"/>
              </a:lnSpc>
              <a:spcBef>
                <a:spcPts val="100"/>
              </a:spcBef>
              <a:buFont typeface="Arial MT"/>
              <a:buChar char="•"/>
              <a:tabLst>
                <a:tab pos="296863" algn="l"/>
                <a:tab pos="298450" algn="l"/>
              </a:tabLst>
            </a:pPr>
            <a:r>
              <a:rPr sz="1600" spc="-5" dirty="0">
                <a:latin typeface="Times New Roman" panose="02020603050405020304" pitchFamily="18" charset="0"/>
                <a:cs typeface="Times New Roman" panose="02020603050405020304" pitchFamily="18" charset="0"/>
              </a:rPr>
              <a:t>The</a:t>
            </a:r>
            <a:r>
              <a:rPr sz="1600" spc="-2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charge</a:t>
            </a:r>
            <a:r>
              <a:rPr sz="1600" spc="-2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distribution</a:t>
            </a:r>
            <a:r>
              <a:rPr sz="1600" spc="-2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on </a:t>
            </a:r>
            <a:r>
              <a:rPr sz="1600" spc="-52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the</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strips</a:t>
            </a:r>
            <a:r>
              <a:rPr sz="1600" spc="-1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gets</a:t>
            </a:r>
            <a:r>
              <a:rPr sz="1600" spc="-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wider</a:t>
            </a:r>
            <a:r>
              <a:rPr sz="1600" spc="-2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r</a:t>
            </a:r>
            <a:r>
              <a:rPr lang="en-US" sz="1600" dirty="0">
                <a:latin typeface="Times New Roman" panose="02020603050405020304" pitchFamily="18" charset="0"/>
                <a:cs typeface="Times New Roman" panose="02020603050405020304" pitchFamily="18" charset="0"/>
              </a:rPr>
              <a:t>educing the</a:t>
            </a:r>
            <a:r>
              <a:rPr sz="1600" spc="-2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space</a:t>
            </a:r>
            <a:r>
              <a:rPr sz="1600" spc="-1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resolution</a:t>
            </a:r>
            <a:r>
              <a:rPr sz="1600" spc="-5" dirty="0">
                <a:solidFill>
                  <a:srgbClr val="FFFF00"/>
                </a:solidFill>
                <a:latin typeface="Comic Sans MS"/>
                <a:cs typeface="Comic Sans MS"/>
              </a:rPr>
              <a:t>.</a:t>
            </a:r>
            <a:endParaRPr sz="1600" dirty="0">
              <a:latin typeface="Comic Sans MS"/>
              <a:cs typeface="Comic Sans MS"/>
            </a:endParaRPr>
          </a:p>
        </p:txBody>
      </p:sp>
      <p:pic>
        <p:nvPicPr>
          <p:cNvPr id="9" name="object 6">
            <a:extLst>
              <a:ext uri="{FF2B5EF4-FFF2-40B4-BE49-F238E27FC236}">
                <a16:creationId xmlns:a16="http://schemas.microsoft.com/office/drawing/2014/main" id="{8AE40E78-3CAD-82B2-7D14-3205B2546876}"/>
              </a:ext>
            </a:extLst>
          </p:cNvPr>
          <p:cNvPicPr/>
          <p:nvPr/>
        </p:nvPicPr>
        <p:blipFill>
          <a:blip r:embed="rId3" cstate="print"/>
          <a:stretch>
            <a:fillRect/>
          </a:stretch>
        </p:blipFill>
        <p:spPr>
          <a:xfrm>
            <a:off x="4326531" y="2917534"/>
            <a:ext cx="4411207" cy="2311268"/>
          </a:xfrm>
          <a:prstGeom prst="rect">
            <a:avLst/>
          </a:prstGeom>
        </p:spPr>
      </p:pic>
      <p:sp>
        <p:nvSpPr>
          <p:cNvPr id="10" name="object 7">
            <a:extLst>
              <a:ext uri="{FF2B5EF4-FFF2-40B4-BE49-F238E27FC236}">
                <a16:creationId xmlns:a16="http://schemas.microsoft.com/office/drawing/2014/main" id="{8DC1FDD5-6769-9F99-3663-4520341CADDD}"/>
              </a:ext>
            </a:extLst>
          </p:cNvPr>
          <p:cNvSpPr txBox="1"/>
          <p:nvPr/>
        </p:nvSpPr>
        <p:spPr>
          <a:xfrm>
            <a:off x="4109872" y="908320"/>
            <a:ext cx="4645660" cy="1802288"/>
          </a:xfrm>
          <a:prstGeom prst="rect">
            <a:avLst/>
          </a:prstGeom>
        </p:spPr>
        <p:txBody>
          <a:bodyPr vert="horz" wrap="square" lIns="0" tIns="12700" rIns="0" bIns="0" rtlCol="0">
            <a:spAutoFit/>
          </a:bodyPr>
          <a:lstStyle/>
          <a:p>
            <a:pPr marL="12700">
              <a:lnSpc>
                <a:spcPct val="100000"/>
              </a:lnSpc>
              <a:spcBef>
                <a:spcPts val="100"/>
              </a:spcBef>
            </a:pPr>
            <a:r>
              <a:rPr lang="en-US" sz="1800" dirty="0">
                <a:latin typeface="Times New Roman" panose="02020603050405020304" pitchFamily="18" charset="0"/>
                <a:cs typeface="Times New Roman" panose="02020603050405020304" pitchFamily="18" charset="0"/>
              </a:rPr>
              <a:t>CSC in</a:t>
            </a:r>
            <a:r>
              <a:rPr sz="1800" spc="-10"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CMS</a:t>
            </a:r>
            <a:r>
              <a:rPr sz="1800" spc="-10"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axial</a:t>
            </a:r>
            <a:r>
              <a:rPr sz="1800" spc="-1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magnetic </a:t>
            </a:r>
            <a:r>
              <a:rPr sz="1800" dirty="0">
                <a:latin typeface="Times New Roman" panose="02020603050405020304" pitchFamily="18" charset="0"/>
                <a:cs typeface="Times New Roman" panose="02020603050405020304" pitchFamily="18" charset="0"/>
              </a:rPr>
              <a:t>ﬁeld:</a:t>
            </a:r>
            <a:endParaRPr lang="en-US" sz="1800" dirty="0">
              <a:latin typeface="Times New Roman" panose="02020603050405020304" pitchFamily="18" charset="0"/>
              <a:cs typeface="Times New Roman" panose="02020603050405020304" pitchFamily="18" charset="0"/>
            </a:endParaRPr>
          </a:p>
          <a:p>
            <a:pPr marL="298450" indent="-285750">
              <a:lnSpc>
                <a:spcPct val="100000"/>
              </a:lnSpc>
              <a:spcBef>
                <a:spcPts val="100"/>
              </a:spcBef>
              <a:buFont typeface="Arial" panose="020B0604020202020204" pitchFamily="34" charset="0"/>
              <a:buChar char="•"/>
            </a:pPr>
            <a:r>
              <a:rPr sz="1600" spc="-5" dirty="0">
                <a:latin typeface="Times New Roman" panose="02020603050405020304" pitchFamily="18" charset="0"/>
                <a:cs typeface="Times New Roman" panose="02020603050405020304" pitchFamily="18" charset="0"/>
              </a:rPr>
              <a:t>Once primary </a:t>
            </a:r>
            <a:r>
              <a:rPr sz="1600" dirty="0">
                <a:latin typeface="Times New Roman" panose="02020603050405020304" pitchFamily="18" charset="0"/>
                <a:cs typeface="Times New Roman" panose="02020603050405020304" pitchFamily="18" charset="0"/>
              </a:rPr>
              <a:t>electrons drift </a:t>
            </a:r>
            <a:r>
              <a:rPr sz="1600" spc="-5" dirty="0">
                <a:latin typeface="Times New Roman" panose="02020603050405020304" pitchFamily="18" charset="0"/>
                <a:cs typeface="Times New Roman" panose="02020603050405020304" pitchFamily="18" charset="0"/>
              </a:rPr>
              <a:t>along magnetic </a:t>
            </a:r>
            <a:r>
              <a:rPr sz="1600" spc="-33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ﬁeld</a:t>
            </a:r>
            <a:r>
              <a:rPr sz="1600" spc="-5" dirty="0">
                <a:latin typeface="Times New Roman" panose="02020603050405020304" pitchFamily="18" charset="0"/>
                <a:cs typeface="Times New Roman" panose="02020603050405020304" pitchFamily="18" charset="0"/>
              </a:rPr>
              <a:t> lines </a:t>
            </a:r>
            <a:r>
              <a:rPr sz="1600" dirty="0">
                <a:latin typeface="Times New Roman" panose="02020603050405020304" pitchFamily="18" charset="0"/>
                <a:cs typeface="Times New Roman" panose="02020603050405020304" pitchFamily="18" charset="0"/>
              </a:rPr>
              <a:t>nothing bad</a:t>
            </a:r>
            <a:r>
              <a:rPr sz="1600" spc="-5" dirty="0">
                <a:latin typeface="Times New Roman" panose="02020603050405020304" pitchFamily="18" charset="0"/>
                <a:cs typeface="Times New Roman" panose="02020603050405020304" pitchFamily="18" charset="0"/>
              </a:rPr>
              <a:t> happens.</a:t>
            </a:r>
            <a:endParaRPr sz="1600" dirty="0">
              <a:latin typeface="Times New Roman" panose="02020603050405020304" pitchFamily="18" charset="0"/>
              <a:cs typeface="Times New Roman" panose="02020603050405020304" pitchFamily="18" charset="0"/>
            </a:endParaRPr>
          </a:p>
          <a:p>
            <a:pPr marL="295275" marR="235585" indent="-285750">
              <a:lnSpc>
                <a:spcPts val="1900"/>
              </a:lnSpc>
              <a:spcBef>
                <a:spcPts val="60"/>
              </a:spcBef>
              <a:buFont typeface="Arial" panose="020B0604020202020204" pitchFamily="34" charset="0"/>
              <a:buChar char="•"/>
              <a:tabLst>
                <a:tab pos="854075" algn="l"/>
              </a:tabLst>
            </a:pPr>
            <a:r>
              <a:rPr sz="1600" spc="-5" dirty="0">
                <a:latin typeface="Times New Roman" panose="02020603050405020304" pitchFamily="18" charset="0"/>
                <a:cs typeface="Times New Roman" panose="02020603050405020304" pitchFamily="18" charset="0"/>
              </a:rPr>
              <a:t>But </a:t>
            </a:r>
            <a:r>
              <a:rPr sz="1600" dirty="0">
                <a:latin typeface="Times New Roman" panose="02020603050405020304" pitchFamily="18" charset="0"/>
                <a:cs typeface="Times New Roman" panose="02020603050405020304" pitchFamily="18" charset="0"/>
              </a:rPr>
              <a:t>near the wire </a:t>
            </a:r>
            <a:r>
              <a:rPr sz="1600" spc="-5" dirty="0">
                <a:latin typeface="Times New Roman" panose="02020603050405020304" pitchFamily="18" charset="0"/>
                <a:cs typeface="Times New Roman" panose="02020603050405020304" pitchFamily="18" charset="0"/>
              </a:rPr>
              <a:t>plane </a:t>
            </a:r>
            <a:r>
              <a:rPr sz="1600" dirty="0">
                <a:latin typeface="Times New Roman" panose="02020603050405020304" pitchFamily="18" charset="0"/>
                <a:cs typeface="Times New Roman" panose="02020603050405020304" pitchFamily="18" charset="0"/>
              </a:rPr>
              <a:t>they </a:t>
            </a:r>
            <a:r>
              <a:rPr sz="1600" spc="-5" dirty="0">
                <a:latin typeface="Times New Roman" panose="02020603050405020304" pitchFamily="18" charset="0"/>
                <a:cs typeface="Times New Roman" panose="02020603050405020304" pitchFamily="18" charset="0"/>
              </a:rPr>
              <a:t>start moving </a:t>
            </a:r>
            <a:r>
              <a:rPr sz="1600" spc="-33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almost perpendicular</a:t>
            </a:r>
            <a:r>
              <a:rPr sz="1600" dirty="0">
                <a:latin typeface="Times New Roman" panose="02020603050405020304" pitchFamily="18" charset="0"/>
                <a:cs typeface="Times New Roman" panose="02020603050405020304" pitchFamily="18" charset="0"/>
              </a:rPr>
              <a:t> to the</a:t>
            </a:r>
            <a:r>
              <a:rPr sz="1600" spc="-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B</a:t>
            </a:r>
            <a:r>
              <a:rPr sz="1600" spc="-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ﬁeld.</a:t>
            </a:r>
            <a:endParaRPr lang="en-US" sz="1600" dirty="0">
              <a:latin typeface="Times New Roman" panose="02020603050405020304" pitchFamily="18" charset="0"/>
              <a:cs typeface="Times New Roman" panose="02020603050405020304" pitchFamily="18" charset="0"/>
            </a:endParaRPr>
          </a:p>
          <a:p>
            <a:pPr marL="295275" marR="235585" indent="-285750">
              <a:lnSpc>
                <a:spcPts val="1900"/>
              </a:lnSpc>
              <a:spcBef>
                <a:spcPts val="60"/>
              </a:spcBef>
              <a:buFont typeface="Arial" panose="020B0604020202020204" pitchFamily="34" charset="0"/>
              <a:buChar char="•"/>
              <a:tabLst>
                <a:tab pos="854075" algn="l"/>
              </a:tabLst>
            </a:pPr>
            <a:r>
              <a:rPr sz="1600" dirty="0">
                <a:latin typeface="Times New Roman" panose="02020603050405020304" pitchFamily="18" charset="0"/>
                <a:cs typeface="Times New Roman" panose="02020603050405020304" pitchFamily="18" charset="0"/>
              </a:rPr>
              <a:t>Then the </a:t>
            </a:r>
            <a:r>
              <a:rPr sz="1600" spc="-5" dirty="0">
                <a:latin typeface="Times New Roman" panose="02020603050405020304" pitchFamily="18" charset="0"/>
                <a:cs typeface="Times New Roman" panose="02020603050405020304" pitchFamily="18" charset="0"/>
              </a:rPr>
              <a:t>Lorenz force makes </a:t>
            </a:r>
            <a:r>
              <a:rPr sz="1600" dirty="0">
                <a:latin typeface="Times New Roman" panose="02020603050405020304" pitchFamily="18" charset="0"/>
                <a:cs typeface="Times New Roman" panose="02020603050405020304" pitchFamily="18" charset="0"/>
              </a:rPr>
              <a:t>them drift to </a:t>
            </a:r>
            <a:r>
              <a:rPr sz="1600" spc="-33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a</a:t>
            </a:r>
            <a:r>
              <a:rPr sz="1600" spc="34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diﬀerent</a:t>
            </a:r>
            <a:r>
              <a:rPr sz="1600" spc="-5" dirty="0">
                <a:latin typeface="Times New Roman" panose="02020603050405020304" pitchFamily="18" charset="0"/>
                <a:cs typeface="Times New Roman" panose="02020603050405020304" pitchFamily="18" charset="0"/>
              </a:rPr>
              <a:t> place</a:t>
            </a:r>
            <a:r>
              <a:rPr sz="1600" dirty="0">
                <a:latin typeface="Times New Roman" panose="02020603050405020304" pitchFamily="18" charset="0"/>
                <a:cs typeface="Times New Roman" panose="02020603050405020304" pitchFamily="18" charset="0"/>
              </a:rPr>
              <a:t> (Δx)</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along</a:t>
            </a:r>
            <a:r>
              <a:rPr sz="1600" dirty="0">
                <a:latin typeface="Times New Roman" panose="02020603050405020304" pitchFamily="18" charset="0"/>
                <a:cs typeface="Times New Roman" panose="02020603050405020304" pitchFamily="18" charset="0"/>
              </a:rPr>
              <a:t> a</a:t>
            </a:r>
            <a:r>
              <a:rPr sz="1600" spc="-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wire.</a:t>
            </a:r>
          </a:p>
        </p:txBody>
      </p:sp>
      <p:grpSp>
        <p:nvGrpSpPr>
          <p:cNvPr id="11" name="object 9">
            <a:extLst>
              <a:ext uri="{FF2B5EF4-FFF2-40B4-BE49-F238E27FC236}">
                <a16:creationId xmlns:a16="http://schemas.microsoft.com/office/drawing/2014/main" id="{B850FF94-6F61-7A30-BDE5-0C07CA4BD37A}"/>
              </a:ext>
            </a:extLst>
          </p:cNvPr>
          <p:cNvGrpSpPr/>
          <p:nvPr/>
        </p:nvGrpSpPr>
        <p:grpSpPr>
          <a:xfrm>
            <a:off x="9356725" y="757238"/>
            <a:ext cx="2835275" cy="2010410"/>
            <a:chOff x="5430761" y="1426923"/>
            <a:chExt cx="2835275" cy="2010410"/>
          </a:xfrm>
        </p:grpSpPr>
        <p:pic>
          <p:nvPicPr>
            <p:cNvPr id="12" name="object 10">
              <a:extLst>
                <a:ext uri="{FF2B5EF4-FFF2-40B4-BE49-F238E27FC236}">
                  <a16:creationId xmlns:a16="http://schemas.microsoft.com/office/drawing/2014/main" id="{D51E0397-317B-47AC-AB48-FE7454240FAA}"/>
                </a:ext>
              </a:extLst>
            </p:cNvPr>
            <p:cNvPicPr/>
            <p:nvPr/>
          </p:nvPicPr>
          <p:blipFill>
            <a:blip r:embed="rId4" cstate="print"/>
            <a:stretch>
              <a:fillRect/>
            </a:stretch>
          </p:blipFill>
          <p:spPr>
            <a:xfrm>
              <a:off x="5430761" y="1426923"/>
              <a:ext cx="2834882" cy="2010190"/>
            </a:xfrm>
            <a:prstGeom prst="rect">
              <a:avLst/>
            </a:prstGeom>
          </p:spPr>
        </p:pic>
        <p:pic>
          <p:nvPicPr>
            <p:cNvPr id="13" name="object 11">
              <a:extLst>
                <a:ext uri="{FF2B5EF4-FFF2-40B4-BE49-F238E27FC236}">
                  <a16:creationId xmlns:a16="http://schemas.microsoft.com/office/drawing/2014/main" id="{325FCF6F-0729-ABDB-6348-951356FE741F}"/>
                </a:ext>
              </a:extLst>
            </p:cNvPr>
            <p:cNvPicPr/>
            <p:nvPr/>
          </p:nvPicPr>
          <p:blipFill>
            <a:blip r:embed="rId5" cstate="print"/>
            <a:stretch>
              <a:fillRect/>
            </a:stretch>
          </p:blipFill>
          <p:spPr>
            <a:xfrm>
              <a:off x="5698374" y="1708265"/>
              <a:ext cx="835428" cy="1729046"/>
            </a:xfrm>
            <a:prstGeom prst="rect">
              <a:avLst/>
            </a:prstGeom>
          </p:spPr>
        </p:pic>
        <p:sp>
          <p:nvSpPr>
            <p:cNvPr id="14" name="object 12">
              <a:extLst>
                <a:ext uri="{FF2B5EF4-FFF2-40B4-BE49-F238E27FC236}">
                  <a16:creationId xmlns:a16="http://schemas.microsoft.com/office/drawing/2014/main" id="{815FFA25-D38A-4D58-A77E-29A1B18B386A}"/>
                </a:ext>
              </a:extLst>
            </p:cNvPr>
            <p:cNvSpPr/>
            <p:nvPr/>
          </p:nvSpPr>
          <p:spPr>
            <a:xfrm>
              <a:off x="6006645" y="1957198"/>
              <a:ext cx="219075" cy="1145540"/>
            </a:xfrm>
            <a:custGeom>
              <a:avLst/>
              <a:gdLst/>
              <a:ahLst/>
              <a:cxnLst/>
              <a:rect l="l" t="t" r="r" b="b"/>
              <a:pathLst>
                <a:path w="219075" h="1145539">
                  <a:moveTo>
                    <a:pt x="163960" y="0"/>
                  </a:moveTo>
                  <a:lnTo>
                    <a:pt x="54653" y="0"/>
                  </a:lnTo>
                  <a:lnTo>
                    <a:pt x="54653" y="1035862"/>
                  </a:lnTo>
                  <a:lnTo>
                    <a:pt x="0" y="1035862"/>
                  </a:lnTo>
                  <a:lnTo>
                    <a:pt x="109306" y="1145169"/>
                  </a:lnTo>
                  <a:lnTo>
                    <a:pt x="218612" y="1035862"/>
                  </a:lnTo>
                  <a:lnTo>
                    <a:pt x="163960" y="1035862"/>
                  </a:lnTo>
                  <a:lnTo>
                    <a:pt x="163960" y="0"/>
                  </a:lnTo>
                  <a:close/>
                </a:path>
              </a:pathLst>
            </a:custGeom>
            <a:solidFill>
              <a:srgbClr val="000000"/>
            </a:solidFill>
          </p:spPr>
          <p:txBody>
            <a:bodyPr wrap="square" lIns="0" tIns="0" rIns="0" bIns="0" rtlCol="0"/>
            <a:lstStyle/>
            <a:p>
              <a:endParaRPr/>
            </a:p>
          </p:txBody>
        </p:sp>
        <p:sp>
          <p:nvSpPr>
            <p:cNvPr id="15" name="object 13">
              <a:extLst>
                <a:ext uri="{FF2B5EF4-FFF2-40B4-BE49-F238E27FC236}">
                  <a16:creationId xmlns:a16="http://schemas.microsoft.com/office/drawing/2014/main" id="{BE4DA0C0-C002-BB5F-37B6-1B9287DF22E2}"/>
                </a:ext>
              </a:extLst>
            </p:cNvPr>
            <p:cNvSpPr/>
            <p:nvPr/>
          </p:nvSpPr>
          <p:spPr>
            <a:xfrm>
              <a:off x="6006644" y="1957198"/>
              <a:ext cx="219075" cy="1145540"/>
            </a:xfrm>
            <a:custGeom>
              <a:avLst/>
              <a:gdLst/>
              <a:ahLst/>
              <a:cxnLst/>
              <a:rect l="l" t="t" r="r" b="b"/>
              <a:pathLst>
                <a:path w="219075" h="1145539">
                  <a:moveTo>
                    <a:pt x="0" y="1035862"/>
                  </a:moveTo>
                  <a:lnTo>
                    <a:pt x="54652" y="1035862"/>
                  </a:lnTo>
                  <a:lnTo>
                    <a:pt x="54652" y="0"/>
                  </a:lnTo>
                  <a:lnTo>
                    <a:pt x="163960" y="0"/>
                  </a:lnTo>
                  <a:lnTo>
                    <a:pt x="163960" y="1035862"/>
                  </a:lnTo>
                  <a:lnTo>
                    <a:pt x="218612" y="1035862"/>
                  </a:lnTo>
                  <a:lnTo>
                    <a:pt x="109306" y="1145168"/>
                  </a:lnTo>
                  <a:lnTo>
                    <a:pt x="0" y="1035862"/>
                  </a:lnTo>
                  <a:close/>
                </a:path>
              </a:pathLst>
            </a:custGeom>
            <a:ln w="57149">
              <a:solidFill>
                <a:srgbClr val="FFFFFF"/>
              </a:solidFill>
            </a:ln>
          </p:spPr>
          <p:txBody>
            <a:bodyPr wrap="square" lIns="0" tIns="0" rIns="0" bIns="0" rtlCol="0"/>
            <a:lstStyle/>
            <a:p>
              <a:endParaRPr/>
            </a:p>
          </p:txBody>
        </p:sp>
      </p:grpSp>
      <p:sp>
        <p:nvSpPr>
          <p:cNvPr id="16" name="object 14">
            <a:extLst>
              <a:ext uri="{FF2B5EF4-FFF2-40B4-BE49-F238E27FC236}">
                <a16:creationId xmlns:a16="http://schemas.microsoft.com/office/drawing/2014/main" id="{1D2AEE51-3208-D67B-8F91-37AE85969BA9}"/>
              </a:ext>
            </a:extLst>
          </p:cNvPr>
          <p:cNvSpPr txBox="1"/>
          <p:nvPr/>
        </p:nvSpPr>
        <p:spPr>
          <a:xfrm>
            <a:off x="9127831" y="2625596"/>
            <a:ext cx="1331935" cy="259045"/>
          </a:xfrm>
          <a:prstGeom prst="rect">
            <a:avLst/>
          </a:prstGeom>
        </p:spPr>
        <p:txBody>
          <a:bodyPr vert="horz" wrap="square" lIns="0" tIns="12700" rIns="0" bIns="0" rtlCol="0">
            <a:spAutoFit/>
          </a:bodyPr>
          <a:lstStyle/>
          <a:p>
            <a:pPr marL="574675">
              <a:lnSpc>
                <a:spcPct val="100000"/>
              </a:lnSpc>
              <a:spcBef>
                <a:spcPts val="100"/>
              </a:spcBef>
            </a:pPr>
            <a:r>
              <a:rPr sz="1600" b="1" dirty="0">
                <a:latin typeface="Candara"/>
                <a:cs typeface="Candara"/>
              </a:rPr>
              <a:t>B</a:t>
            </a:r>
            <a:r>
              <a:rPr sz="1600" b="1" spc="-40" dirty="0">
                <a:latin typeface="Candara"/>
                <a:cs typeface="Candara"/>
              </a:rPr>
              <a:t> </a:t>
            </a:r>
            <a:r>
              <a:rPr sz="1600" b="1" spc="-5" dirty="0">
                <a:latin typeface="Candara"/>
                <a:cs typeface="Candara"/>
              </a:rPr>
              <a:t>ﬁeld</a:t>
            </a:r>
            <a:endParaRPr sz="1600" dirty="0">
              <a:latin typeface="Candara"/>
              <a:cs typeface="Candara"/>
            </a:endParaRPr>
          </a:p>
        </p:txBody>
      </p:sp>
      <p:sp>
        <p:nvSpPr>
          <p:cNvPr id="17" name="object 15">
            <a:extLst>
              <a:ext uri="{FF2B5EF4-FFF2-40B4-BE49-F238E27FC236}">
                <a16:creationId xmlns:a16="http://schemas.microsoft.com/office/drawing/2014/main" id="{A745F99E-B5CD-AF66-FEC1-F835A5AB474D}"/>
              </a:ext>
            </a:extLst>
          </p:cNvPr>
          <p:cNvSpPr txBox="1"/>
          <p:nvPr/>
        </p:nvSpPr>
        <p:spPr>
          <a:xfrm>
            <a:off x="9792123" y="5515412"/>
            <a:ext cx="1805305" cy="566822"/>
          </a:xfrm>
          <a:prstGeom prst="rect">
            <a:avLst/>
          </a:prstGeom>
        </p:spPr>
        <p:txBody>
          <a:bodyPr vert="horz" wrap="square" lIns="0" tIns="12700" rIns="0" bIns="0" rtlCol="0">
            <a:spAutoFit/>
          </a:bodyPr>
          <a:lstStyle/>
          <a:p>
            <a:pPr marL="92710" marR="30480" indent="-55244">
              <a:lnSpc>
                <a:spcPct val="100000"/>
              </a:lnSpc>
              <a:spcBef>
                <a:spcPts val="100"/>
              </a:spcBef>
            </a:pPr>
            <a:r>
              <a:rPr sz="1600" dirty="0">
                <a:latin typeface="Times New Roman" panose="02020603050405020304" pitchFamily="18" charset="0"/>
                <a:cs typeface="Times New Roman" panose="02020603050405020304" pitchFamily="18" charset="0"/>
              </a:rPr>
              <a:t>ME11</a:t>
            </a:r>
            <a:r>
              <a:rPr sz="1600" spc="-4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have</a:t>
            </a:r>
            <a:r>
              <a:rPr sz="1600" spc="-4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wires </a:t>
            </a:r>
            <a:r>
              <a:rPr sz="1600" spc="-42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tilted</a:t>
            </a:r>
            <a:r>
              <a:rPr sz="1600" spc="-1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at</a:t>
            </a:r>
            <a:r>
              <a:rPr sz="1600" spc="-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29</a:t>
            </a:r>
            <a:r>
              <a:rPr sz="1600" baseline="25641" dirty="0">
                <a:latin typeface="Times New Roman" panose="02020603050405020304" pitchFamily="18" charset="0"/>
                <a:cs typeface="Times New Roman" panose="02020603050405020304" pitchFamily="18" charset="0"/>
              </a:rPr>
              <a:t>o</a:t>
            </a:r>
            <a:r>
              <a:rPr sz="2000" dirty="0">
                <a:solidFill>
                  <a:srgbClr val="FFFF00"/>
                </a:solidFill>
                <a:latin typeface="Candara"/>
                <a:cs typeface="Candara"/>
              </a:rPr>
              <a:t>.</a:t>
            </a:r>
            <a:endParaRPr sz="2000" dirty="0">
              <a:latin typeface="Candara"/>
              <a:cs typeface="Candara"/>
            </a:endParaRPr>
          </a:p>
        </p:txBody>
      </p:sp>
      <p:pic>
        <p:nvPicPr>
          <p:cNvPr id="18" name="object 16">
            <a:extLst>
              <a:ext uri="{FF2B5EF4-FFF2-40B4-BE49-F238E27FC236}">
                <a16:creationId xmlns:a16="http://schemas.microsoft.com/office/drawing/2014/main" id="{C84DD51F-AE0E-DB99-DA58-8CB57903A330}"/>
              </a:ext>
            </a:extLst>
          </p:cNvPr>
          <p:cNvPicPr/>
          <p:nvPr/>
        </p:nvPicPr>
        <p:blipFill>
          <a:blip r:embed="rId6" cstate="print"/>
          <a:stretch>
            <a:fillRect/>
          </a:stretch>
        </p:blipFill>
        <p:spPr>
          <a:xfrm>
            <a:off x="9390424" y="2938213"/>
            <a:ext cx="2039575" cy="2329906"/>
          </a:xfrm>
          <a:prstGeom prst="rect">
            <a:avLst/>
          </a:prstGeom>
        </p:spPr>
      </p:pic>
      <p:sp>
        <p:nvSpPr>
          <p:cNvPr id="20" name="TextBox 19">
            <a:extLst>
              <a:ext uri="{FF2B5EF4-FFF2-40B4-BE49-F238E27FC236}">
                <a16:creationId xmlns:a16="http://schemas.microsoft.com/office/drawing/2014/main" id="{32F0E146-9A42-2B95-D8AF-920093D289E9}"/>
              </a:ext>
            </a:extLst>
          </p:cNvPr>
          <p:cNvSpPr txBox="1"/>
          <p:nvPr/>
        </p:nvSpPr>
        <p:spPr>
          <a:xfrm>
            <a:off x="4091449" y="5260214"/>
            <a:ext cx="5036382" cy="830997"/>
          </a:xfrm>
          <a:prstGeom prst="rect">
            <a:avLst/>
          </a:prstGeom>
          <a:noFill/>
        </p:spPr>
        <p:txBody>
          <a:bodyPr wrap="square">
            <a:spAutoFit/>
          </a:bodyPr>
          <a:lstStyle/>
          <a:p>
            <a:pPr algn="ctr"/>
            <a:r>
              <a:rPr lang="en-US" sz="1600" dirty="0">
                <a:latin typeface="Times New Roman" panose="02020603050405020304" pitchFamily="18" charset="0"/>
                <a:cs typeface="Times New Roman" panose="02020603050405020304" pitchFamily="18" charset="0"/>
              </a:rPr>
              <a:t>If a </a:t>
            </a:r>
            <a:r>
              <a:rPr lang="en-US" sz="1600" spc="-5" dirty="0">
                <a:latin typeface="Times New Roman" panose="02020603050405020304" pitchFamily="18" charset="0"/>
                <a:cs typeface="Times New Roman" panose="02020603050405020304" pitchFamily="18" charset="0"/>
              </a:rPr>
              <a:t>chamber </a:t>
            </a:r>
            <a:r>
              <a:rPr lang="en-US" sz="1600" dirty="0">
                <a:latin typeface="Times New Roman" panose="02020603050405020304" pitchFamily="18" charset="0"/>
                <a:cs typeface="Times New Roman" panose="02020603050405020304" pitchFamily="18" charset="0"/>
              </a:rPr>
              <a:t>has wires </a:t>
            </a:r>
            <a:r>
              <a:rPr lang="en-US" sz="1600" spc="-5" dirty="0">
                <a:latin typeface="Times New Roman" panose="02020603050405020304" pitchFamily="18" charset="0"/>
                <a:cs typeface="Times New Roman" panose="02020603050405020304" pitchFamily="18" charset="0"/>
              </a:rPr>
              <a:t>tilted </a:t>
            </a:r>
            <a:r>
              <a:rPr lang="en-US" sz="1600" dirty="0">
                <a:latin typeface="Times New Roman" panose="02020603050405020304" pitchFamily="18" charset="0"/>
                <a:cs typeface="Times New Roman" panose="02020603050405020304" pitchFamily="18" charset="0"/>
              </a:rPr>
              <a:t>at an </a:t>
            </a:r>
            <a:r>
              <a:rPr lang="en-US" sz="1600" spc="-38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angle </a:t>
            </a:r>
            <a:r>
              <a:rPr lang="en-US" sz="1600" spc="-5" dirty="0">
                <a:latin typeface="Times New Roman" panose="02020603050405020304" pitchFamily="18" charset="0"/>
                <a:cs typeface="Times New Roman" panose="02020603050405020304" pitchFamily="18" charset="0"/>
              </a:rPr>
              <a:t>so </a:t>
            </a:r>
            <a:r>
              <a:rPr lang="en-US" sz="1600" dirty="0">
                <a:latin typeface="Times New Roman" panose="02020603050405020304" pitchFamily="18" charset="0"/>
                <a:cs typeface="Times New Roman" panose="02020603050405020304" pitchFamily="18" charset="0"/>
              </a:rPr>
              <a:t>that the drift in the wire </a:t>
            </a:r>
            <a:r>
              <a:rPr lang="en-US" sz="1600" spc="5"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plane</a:t>
            </a:r>
            <a:r>
              <a:rPr lang="en-US" sz="1600" spc="-1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happens</a:t>
            </a:r>
            <a:r>
              <a:rPr lang="en-US" sz="1600" spc="-15"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along </a:t>
            </a:r>
            <a:r>
              <a:rPr lang="en-US" sz="1600" dirty="0">
                <a:latin typeface="Times New Roman" panose="02020603050405020304" pitchFamily="18" charset="0"/>
                <a:cs typeface="Times New Roman" panose="02020603050405020304" pitchFamily="18" charset="0"/>
              </a:rPr>
              <a:t>x</a:t>
            </a:r>
            <a:r>
              <a:rPr lang="en-US" sz="1600" spc="-1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axis</a:t>
            </a:r>
            <a:r>
              <a:rPr lang="en-US" sz="1600" spc="-10"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(along </a:t>
            </a:r>
            <a:r>
              <a:rPr lang="en-US" sz="1600" spc="-375"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strip </a:t>
            </a:r>
            <a:r>
              <a:rPr lang="en-US" sz="1600" dirty="0">
                <a:latin typeface="Times New Roman" panose="02020603050405020304" pitchFamily="18" charset="0"/>
                <a:cs typeface="Times New Roman" panose="02020603050405020304" pitchFamily="18" charset="0"/>
              </a:rPr>
              <a:t>direction) then there is no degradation</a:t>
            </a:r>
            <a:r>
              <a:rPr lang="en-US" sz="1600" spc="-1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in</a:t>
            </a:r>
            <a:r>
              <a:rPr lang="en-US" sz="1600" spc="-5" dirty="0">
                <a:latin typeface="Times New Roman" panose="02020603050405020304" pitchFamily="18" charset="0"/>
                <a:cs typeface="Times New Roman" panose="02020603050405020304" pitchFamily="18" charset="0"/>
              </a:rPr>
              <a:t> space resolution</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8D0AADE5-558A-ACFE-ADDF-0FFFBC08BCF1}"/>
              </a:ext>
            </a:extLst>
          </p:cNvPr>
          <p:cNvSpPr>
            <a:spLocks noGrp="1"/>
          </p:cNvSpPr>
          <p:nvPr>
            <p:ph type="sldNum" sz="quarter" idx="7"/>
          </p:nvPr>
        </p:nvSpPr>
        <p:spPr/>
        <p:txBody>
          <a:bodyPr/>
          <a:lstStyle/>
          <a:p>
            <a:pPr marL="38100">
              <a:lnSpc>
                <a:spcPct val="100000"/>
              </a:lnSpc>
            </a:pPr>
            <a:fld id="{81D60167-4931-47E6-BA6A-407CBD079E47}" type="slidenum">
              <a:rPr lang="en-US" spc="-5" smtClean="0"/>
              <a:t>15</a:t>
            </a:fld>
            <a:endParaRPr lang="en-US" spc="-5" dirty="0"/>
          </a:p>
        </p:txBody>
      </p:sp>
    </p:spTree>
    <p:extLst>
      <p:ext uri="{BB962C8B-B14F-4D97-AF65-F5344CB8AC3E}">
        <p14:creationId xmlns:p14="http://schemas.microsoft.com/office/powerpoint/2010/main" val="664060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r>
              <a:rPr lang="en-US" dirty="0"/>
              <a:t>ATLAS TGC / </a:t>
            </a:r>
            <a:r>
              <a:rPr lang="en-US" dirty="0" err="1"/>
              <a:t>sTGC</a:t>
            </a:r>
            <a:endParaRPr lang="en-US" dirty="0"/>
          </a:p>
        </p:txBody>
      </p:sp>
      <p:sp>
        <p:nvSpPr>
          <p:cNvPr id="3" name="Text Placeholder 2">
            <a:extLst>
              <a:ext uri="{FF2B5EF4-FFF2-40B4-BE49-F238E27FC236}">
                <a16:creationId xmlns:a16="http://schemas.microsoft.com/office/drawing/2014/main" id="{9F0DAC7B-DA00-70BD-5C15-40D500E5F931}"/>
              </a:ext>
            </a:extLst>
          </p:cNvPr>
          <p:cNvSpPr>
            <a:spLocks noGrp="1"/>
          </p:cNvSpPr>
          <p:nvPr>
            <p:ph type="body" idx="1"/>
          </p:nvPr>
        </p:nvSpPr>
        <p:spPr>
          <a:xfrm>
            <a:off x="388728" y="1143000"/>
            <a:ext cx="11392001" cy="1661993"/>
          </a:xfrm>
        </p:spPr>
        <p:txBody>
          <a:bodyPr/>
          <a:lstStyle/>
          <a:p>
            <a:r>
              <a:rPr lang="en-US" dirty="0">
                <a:latin typeface="Times New Roman" panose="02020603050405020304" pitchFamily="18" charset="0"/>
                <a:cs typeface="Times New Roman" panose="02020603050405020304" pitchFamily="18" charset="0"/>
              </a:rPr>
              <a:t>The ATLAS Thin Gap Chambers (</a:t>
            </a:r>
            <a:r>
              <a:rPr lang="en-US" b="1" dirty="0">
                <a:latin typeface="Times New Roman" panose="02020603050405020304" pitchFamily="18" charset="0"/>
                <a:cs typeface="Times New Roman" panose="02020603050405020304" pitchFamily="18" charset="0"/>
              </a:rPr>
              <a:t>TGC</a:t>
            </a:r>
            <a:r>
              <a:rPr lang="en-US" dirty="0">
                <a:latin typeface="Times New Roman" panose="02020603050405020304" pitchFamily="18" charset="0"/>
                <a:cs typeface="Times New Roman" panose="02020603050405020304" pitchFamily="18" charset="0"/>
              </a:rPr>
              <a:t>) operating in a saturated mode have a structure similar to Multi-Wire Proportional Chambers (MWPCs), except that the anode-to-anode, i.e. wire-to-wire, distance is larger than the cathode-to-anode distance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TGC were ﬁrst used on a large scale in the OPAL experiment. With the use of a highly quenching gas mixture of CO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and n-pentane (n-C</a:t>
            </a:r>
            <a:r>
              <a:rPr lang="en-US" baseline="-25000" dirty="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 H</a:t>
            </a:r>
            <a:r>
              <a:rPr lang="en-US" baseline="-25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 55%:45%, this type of cell geometry allows operation in saturated mode. Saturated mode has the advantage of small sensitivity to mechanical deformations, which is important for large detectors.</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7" name="TextBox 6">
            <a:extLst>
              <a:ext uri="{FF2B5EF4-FFF2-40B4-BE49-F238E27FC236}">
                <a16:creationId xmlns:a16="http://schemas.microsoft.com/office/drawing/2014/main" id="{6E4D89EE-2B27-2946-2683-BA40FABD8EB4}"/>
              </a:ext>
            </a:extLst>
          </p:cNvPr>
          <p:cNvSpPr txBox="1"/>
          <p:nvPr/>
        </p:nvSpPr>
        <p:spPr>
          <a:xfrm>
            <a:off x="388728" y="5547955"/>
            <a:ext cx="5097672" cy="523220"/>
          </a:xfrm>
          <a:prstGeom prst="rect">
            <a:avLst/>
          </a:prstGeom>
          <a:solidFill>
            <a:srgbClr val="00329E"/>
          </a:solidFill>
        </p:spPr>
        <p:txBody>
          <a:bodyPr wrap="square">
            <a:spAutoFit/>
          </a:bodyPr>
          <a:lstStyle/>
          <a:p>
            <a:pPr algn="ctr"/>
            <a:r>
              <a:rPr lang="en-US" sz="1400" dirty="0">
                <a:solidFill>
                  <a:srgbClr val="FFFF00"/>
                </a:solidFill>
                <a:latin typeface="Times New Roman" panose="02020603050405020304" pitchFamily="18" charset="0"/>
                <a:cs typeface="Times New Roman" panose="02020603050405020304" pitchFamily="18" charset="0"/>
              </a:rPr>
              <a:t>TGC structure showing anode wires, graphite cathodes, G-10 layers, and a read-out strip orthogonal to the wires</a:t>
            </a:r>
          </a:p>
        </p:txBody>
      </p:sp>
      <p:pic>
        <p:nvPicPr>
          <p:cNvPr id="9" name="Picture 8" descr="A diagram of electrical wiring&#10;&#10;Description automatically generated">
            <a:extLst>
              <a:ext uri="{FF2B5EF4-FFF2-40B4-BE49-F238E27FC236}">
                <a16:creationId xmlns:a16="http://schemas.microsoft.com/office/drawing/2014/main" id="{B2E72EE7-5851-56E7-04B0-96551BCF5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478" y="2904793"/>
            <a:ext cx="3091621" cy="2481806"/>
          </a:xfrm>
          <a:prstGeom prst="rect">
            <a:avLst/>
          </a:prstGeom>
          <a:ln>
            <a:solidFill>
              <a:srgbClr val="00329E"/>
            </a:solidFill>
          </a:ln>
        </p:spPr>
      </p:pic>
      <p:pic>
        <p:nvPicPr>
          <p:cNvPr id="11" name="Picture 10" descr="A diagram of a diagram of a string&#10;&#10;Description automatically generated">
            <a:extLst>
              <a:ext uri="{FF2B5EF4-FFF2-40B4-BE49-F238E27FC236}">
                <a16:creationId xmlns:a16="http://schemas.microsoft.com/office/drawing/2014/main" id="{F92D7C2C-D97A-9233-A15A-2F2E59B99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900" y="2904793"/>
            <a:ext cx="3073400" cy="2481806"/>
          </a:xfrm>
          <a:prstGeom prst="rect">
            <a:avLst/>
          </a:prstGeom>
          <a:ln>
            <a:solidFill>
              <a:srgbClr val="00329E"/>
            </a:solidFill>
          </a:ln>
        </p:spPr>
      </p:pic>
      <p:sp>
        <p:nvSpPr>
          <p:cNvPr id="13" name="TextBox 12">
            <a:extLst>
              <a:ext uri="{FF2B5EF4-FFF2-40B4-BE49-F238E27FC236}">
                <a16:creationId xmlns:a16="http://schemas.microsoft.com/office/drawing/2014/main" id="{C67ED5C0-6F77-3090-CDC4-979B96BBC81F}"/>
              </a:ext>
            </a:extLst>
          </p:cNvPr>
          <p:cNvSpPr txBox="1"/>
          <p:nvPr/>
        </p:nvSpPr>
        <p:spPr>
          <a:xfrm>
            <a:off x="6500304" y="5547955"/>
            <a:ext cx="5439791" cy="523220"/>
          </a:xfrm>
          <a:prstGeom prst="rect">
            <a:avLst/>
          </a:prstGeom>
          <a:solidFill>
            <a:srgbClr val="00329E"/>
          </a:solidFill>
        </p:spPr>
        <p:txBody>
          <a:bodyPr wrap="square">
            <a:spAutoFit/>
          </a:bodyPr>
          <a:lstStyle/>
          <a:p>
            <a:r>
              <a:rPr lang="en-US" sz="1400" dirty="0">
                <a:solidFill>
                  <a:srgbClr val="FFFF00"/>
                </a:solidFill>
                <a:latin typeface="Times New Roman" panose="02020603050405020304" pitchFamily="18" charset="0"/>
                <a:cs typeface="Times New Roman" panose="02020603050405020304" pitchFamily="18" charset="0"/>
              </a:rPr>
              <a:t>Equipotential lines in the ATLAS thin gap chamber. The applied voltage is 3200 V, wire spacing is 1.8 mm, and wire-to-cathode gap is 1.4 mm.</a:t>
            </a:r>
          </a:p>
        </p:txBody>
      </p:sp>
      <p:sp>
        <p:nvSpPr>
          <p:cNvPr id="6" name="Slide Number Placeholder 5">
            <a:extLst>
              <a:ext uri="{FF2B5EF4-FFF2-40B4-BE49-F238E27FC236}">
                <a16:creationId xmlns:a16="http://schemas.microsoft.com/office/drawing/2014/main" id="{B81E215E-E8F9-0C5B-8A26-43B3AC4C9A73}"/>
              </a:ext>
            </a:extLst>
          </p:cNvPr>
          <p:cNvSpPr>
            <a:spLocks noGrp="1"/>
          </p:cNvSpPr>
          <p:nvPr>
            <p:ph type="sldNum" sz="quarter" idx="7"/>
          </p:nvPr>
        </p:nvSpPr>
        <p:spPr/>
        <p:txBody>
          <a:bodyPr/>
          <a:lstStyle/>
          <a:p>
            <a:pPr marL="38100">
              <a:lnSpc>
                <a:spcPct val="100000"/>
              </a:lnSpc>
            </a:pPr>
            <a:fld id="{81D60167-4931-47E6-BA6A-407CBD079E47}" type="slidenum">
              <a:rPr lang="en-US" spc="-5" smtClean="0"/>
              <a:t>16</a:t>
            </a:fld>
            <a:endParaRPr lang="en-US" spc="-5" dirty="0"/>
          </a:p>
        </p:txBody>
      </p:sp>
    </p:spTree>
    <p:extLst>
      <p:ext uri="{BB962C8B-B14F-4D97-AF65-F5344CB8AC3E}">
        <p14:creationId xmlns:p14="http://schemas.microsoft.com/office/powerpoint/2010/main" val="1161119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r>
              <a:rPr lang="en-US" dirty="0"/>
              <a:t>ATLAS TGC / </a:t>
            </a:r>
            <a:r>
              <a:rPr lang="en-US" dirty="0" err="1"/>
              <a:t>sTGC</a:t>
            </a:r>
            <a:endParaRPr lang="en-US" dirty="0"/>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7" name="TextBox 6">
            <a:extLst>
              <a:ext uri="{FF2B5EF4-FFF2-40B4-BE49-F238E27FC236}">
                <a16:creationId xmlns:a16="http://schemas.microsoft.com/office/drawing/2014/main" id="{E8172090-F081-3D13-9537-3E3889522A03}"/>
              </a:ext>
            </a:extLst>
          </p:cNvPr>
          <p:cNvSpPr txBox="1"/>
          <p:nvPr/>
        </p:nvSpPr>
        <p:spPr>
          <a:xfrm>
            <a:off x="395427" y="5140157"/>
            <a:ext cx="5852973" cy="954107"/>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Longitudinal view of the TGC system. The TGCs in the FI station at 7000 mm from the interaction point are used for the second coordinate measurement only. The trigger function is provided by the triplet at 13 000 mm and the two doublets at 14 000–14 500 mm and 14 500–15 000 mm, respectively.</a:t>
            </a:r>
          </a:p>
        </p:txBody>
      </p:sp>
      <p:pic>
        <p:nvPicPr>
          <p:cNvPr id="9" name="Picture 8" descr="A graph of a graph showing the same number of lines&#10;&#10;Description automatically generated">
            <a:extLst>
              <a:ext uri="{FF2B5EF4-FFF2-40B4-BE49-F238E27FC236}">
                <a16:creationId xmlns:a16="http://schemas.microsoft.com/office/drawing/2014/main" id="{6382D273-46EB-CB6E-CD1A-35DEFB127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47908"/>
            <a:ext cx="4419600" cy="4089618"/>
          </a:xfrm>
          <a:prstGeom prst="rect">
            <a:avLst/>
          </a:prstGeom>
        </p:spPr>
      </p:pic>
      <p:sp>
        <p:nvSpPr>
          <p:cNvPr id="10" name="TextBox 9">
            <a:extLst>
              <a:ext uri="{FF2B5EF4-FFF2-40B4-BE49-F238E27FC236}">
                <a16:creationId xmlns:a16="http://schemas.microsoft.com/office/drawing/2014/main" id="{53AEE6E4-60E4-F0D6-EF56-4AD38B563ACF}"/>
              </a:ext>
            </a:extLst>
          </p:cNvPr>
          <p:cNvSpPr txBox="1"/>
          <p:nvPr/>
        </p:nvSpPr>
        <p:spPr>
          <a:xfrm>
            <a:off x="90627" y="1568065"/>
            <a:ext cx="2601290" cy="307777"/>
          </a:xfrm>
          <a:prstGeom prst="rect">
            <a:avLst/>
          </a:prstGeom>
          <a:solidFill>
            <a:srgbClr val="FFFF00"/>
          </a:solidFill>
          <a:ln>
            <a:solidFill>
              <a:srgbClr val="FF0000"/>
            </a:solidFill>
          </a:ln>
        </p:spPr>
        <p:txBody>
          <a:bodyPr wrap="none" rtlCol="0">
            <a:spAutoFit/>
          </a:bodyPr>
          <a:lstStyle/>
          <a:p>
            <a:r>
              <a:rPr lang="en-US" sz="1400" b="1" dirty="0">
                <a:solidFill>
                  <a:srgbClr val="FF0000"/>
                </a:solidFill>
                <a:latin typeface="Times New Roman" panose="02020603050405020304" pitchFamily="18" charset="0"/>
                <a:cs typeface="Times New Roman" panose="02020603050405020304" pitchFamily="18" charset="0"/>
              </a:rPr>
              <a:t>Second coordinate (</a:t>
            </a:r>
            <a:r>
              <a:rPr lang="en-US" sz="1400" b="1" dirty="0" err="1">
                <a:solidFill>
                  <a:srgbClr val="FF0000"/>
                </a:solidFill>
                <a:latin typeface="Times New Roman" panose="02020603050405020304" pitchFamily="18" charset="0"/>
                <a:cs typeface="Times New Roman" panose="02020603050405020304" pitchFamily="18" charset="0"/>
              </a:rPr>
              <a:t>w.r.t.</a:t>
            </a:r>
            <a:r>
              <a:rPr lang="en-US" sz="1400" b="1" dirty="0">
                <a:solidFill>
                  <a:srgbClr val="FF0000"/>
                </a:solidFill>
                <a:latin typeface="Times New Roman" panose="02020603050405020304" pitchFamily="18" charset="0"/>
                <a:cs typeface="Times New Roman" panose="02020603050405020304" pitchFamily="18" charset="0"/>
              </a:rPr>
              <a:t> MDT)</a:t>
            </a:r>
          </a:p>
        </p:txBody>
      </p:sp>
      <p:sp>
        <p:nvSpPr>
          <p:cNvPr id="11" name="TextBox 10">
            <a:extLst>
              <a:ext uri="{FF2B5EF4-FFF2-40B4-BE49-F238E27FC236}">
                <a16:creationId xmlns:a16="http://schemas.microsoft.com/office/drawing/2014/main" id="{A06DAF8E-AF9E-62E1-EE29-3B21A23DBFE5}"/>
              </a:ext>
            </a:extLst>
          </p:cNvPr>
          <p:cNvSpPr txBox="1"/>
          <p:nvPr/>
        </p:nvSpPr>
        <p:spPr>
          <a:xfrm>
            <a:off x="4185755" y="807862"/>
            <a:ext cx="2601290" cy="523220"/>
          </a:xfrm>
          <a:prstGeom prst="rect">
            <a:avLst/>
          </a:prstGeom>
          <a:solidFill>
            <a:srgbClr val="FFFF00"/>
          </a:solidFill>
          <a:ln>
            <a:solidFill>
              <a:srgbClr val="FF0000"/>
            </a:solidFill>
          </a:ln>
        </p:spPr>
        <p:txBody>
          <a:bodyPr wrap="square" rtlCol="0">
            <a:spAutoFit/>
          </a:bodyPr>
          <a:lstStyle/>
          <a:p>
            <a:pPr algn="ctr"/>
            <a:r>
              <a:rPr lang="en-US" sz="1400" b="1" dirty="0">
                <a:solidFill>
                  <a:srgbClr val="FF0000"/>
                </a:solidFill>
                <a:latin typeface="Times New Roman" panose="02020603050405020304" pitchFamily="18" charset="0"/>
                <a:cs typeface="Times New Roman" panose="02020603050405020304" pitchFamily="18" charset="0"/>
              </a:rPr>
              <a:t>Second coordinate (</a:t>
            </a:r>
            <a:r>
              <a:rPr lang="en-US" sz="1400" b="1" dirty="0" err="1">
                <a:solidFill>
                  <a:srgbClr val="FF0000"/>
                </a:solidFill>
                <a:latin typeface="Times New Roman" panose="02020603050405020304" pitchFamily="18" charset="0"/>
                <a:cs typeface="Times New Roman" panose="02020603050405020304" pitchFamily="18" charset="0"/>
              </a:rPr>
              <a:t>w.r.t.</a:t>
            </a:r>
            <a:r>
              <a:rPr lang="en-US" sz="1400" b="1" dirty="0">
                <a:solidFill>
                  <a:srgbClr val="FF0000"/>
                </a:solidFill>
                <a:latin typeface="Times New Roman" panose="02020603050405020304" pitchFamily="18" charset="0"/>
                <a:cs typeface="Times New Roman" panose="02020603050405020304" pitchFamily="18" charset="0"/>
              </a:rPr>
              <a:t> MDT) and Trigger</a:t>
            </a:r>
          </a:p>
        </p:txBody>
      </p:sp>
      <p:cxnSp>
        <p:nvCxnSpPr>
          <p:cNvPr id="13" name="Straight Arrow Connector 12">
            <a:extLst>
              <a:ext uri="{FF2B5EF4-FFF2-40B4-BE49-F238E27FC236}">
                <a16:creationId xmlns:a16="http://schemas.microsoft.com/office/drawing/2014/main" id="{718274FE-652F-F0D5-5471-0ADF37CCDFBE}"/>
              </a:ext>
            </a:extLst>
          </p:cNvPr>
          <p:cNvCxnSpPr>
            <a:cxnSpLocks/>
          </p:cNvCxnSpPr>
          <p:nvPr/>
        </p:nvCxnSpPr>
        <p:spPr>
          <a:xfrm>
            <a:off x="1066800" y="2033363"/>
            <a:ext cx="228600" cy="12350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5F37E7B-DECD-DF0A-970A-33E71BDBEBE1}"/>
              </a:ext>
            </a:extLst>
          </p:cNvPr>
          <p:cNvCxnSpPr>
            <a:cxnSpLocks/>
          </p:cNvCxnSpPr>
          <p:nvPr/>
        </p:nvCxnSpPr>
        <p:spPr>
          <a:xfrm flipH="1">
            <a:off x="4114800" y="1451167"/>
            <a:ext cx="1500554" cy="12993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diagram of a machine&#10;&#10;Description automatically generated">
            <a:extLst>
              <a:ext uri="{FF2B5EF4-FFF2-40B4-BE49-F238E27FC236}">
                <a16:creationId xmlns:a16="http://schemas.microsoft.com/office/drawing/2014/main" id="{E56FDE17-9D8C-1D19-1A07-8BAA74ECA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4779" y="1431343"/>
            <a:ext cx="5196258" cy="3484234"/>
          </a:xfrm>
          <a:prstGeom prst="rect">
            <a:avLst/>
          </a:prstGeom>
        </p:spPr>
      </p:pic>
      <p:sp>
        <p:nvSpPr>
          <p:cNvPr id="20" name="TextBox 19">
            <a:extLst>
              <a:ext uri="{FF2B5EF4-FFF2-40B4-BE49-F238E27FC236}">
                <a16:creationId xmlns:a16="http://schemas.microsoft.com/office/drawing/2014/main" id="{3E12E3AA-3FA9-DB79-2FA4-D83FC540D5A9}"/>
              </a:ext>
            </a:extLst>
          </p:cNvPr>
          <p:cNvSpPr txBox="1"/>
          <p:nvPr/>
        </p:nvSpPr>
        <p:spPr>
          <a:xfrm>
            <a:off x="7838110" y="1263884"/>
            <a:ext cx="2865143" cy="307777"/>
          </a:xfrm>
          <a:prstGeom prst="rect">
            <a:avLst/>
          </a:prstGeom>
          <a:solidFill>
            <a:srgbClr val="FFFF00"/>
          </a:solidFill>
          <a:ln>
            <a:solidFill>
              <a:srgbClr val="FF0000"/>
            </a:solidFill>
          </a:ln>
        </p:spPr>
        <p:txBody>
          <a:bodyPr wrap="none" rtlCol="0">
            <a:spAutoFit/>
          </a:bodyPr>
          <a:lstStyle/>
          <a:p>
            <a:r>
              <a:rPr lang="en-US" sz="1400" b="1" dirty="0" err="1">
                <a:solidFill>
                  <a:srgbClr val="FF0000"/>
                </a:solidFill>
                <a:latin typeface="Times New Roman" panose="02020603050405020304" pitchFamily="18" charset="0"/>
                <a:cs typeface="Times New Roman" panose="02020603050405020304" pitchFamily="18" charset="0"/>
              </a:rPr>
              <a:t>sTGC</a:t>
            </a:r>
            <a:r>
              <a:rPr lang="en-US" sz="1400" b="1" dirty="0">
                <a:solidFill>
                  <a:srgbClr val="FF0000"/>
                </a:solidFill>
                <a:latin typeface="Times New Roman" panose="02020603050405020304" pitchFamily="18" charset="0"/>
                <a:cs typeface="Times New Roman" panose="02020603050405020304" pitchFamily="18" charset="0"/>
              </a:rPr>
              <a:t> in the ATLAS Muon Trigger</a:t>
            </a:r>
          </a:p>
        </p:txBody>
      </p:sp>
      <p:cxnSp>
        <p:nvCxnSpPr>
          <p:cNvPr id="21" name="Straight Arrow Connector 20">
            <a:extLst>
              <a:ext uri="{FF2B5EF4-FFF2-40B4-BE49-F238E27FC236}">
                <a16:creationId xmlns:a16="http://schemas.microsoft.com/office/drawing/2014/main" id="{9D44BE5B-C19B-F125-52CF-93D0717FD549}"/>
              </a:ext>
            </a:extLst>
          </p:cNvPr>
          <p:cNvCxnSpPr>
            <a:cxnSpLocks/>
          </p:cNvCxnSpPr>
          <p:nvPr/>
        </p:nvCxnSpPr>
        <p:spPr>
          <a:xfrm flipH="1">
            <a:off x="8610600" y="1650310"/>
            <a:ext cx="728064" cy="21596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2BA42F3-817C-D851-4031-99C578F3F6A2}"/>
              </a:ext>
            </a:extLst>
          </p:cNvPr>
          <p:cNvSpPr txBox="1"/>
          <p:nvPr/>
        </p:nvSpPr>
        <p:spPr>
          <a:xfrm>
            <a:off x="6823052" y="5124290"/>
            <a:ext cx="5020394" cy="738664"/>
          </a:xfrm>
          <a:prstGeom prst="rect">
            <a:avLst/>
          </a:prstGeom>
          <a:noFill/>
        </p:spPr>
        <p:txBody>
          <a:bodyPr wrap="square">
            <a:spAutoFit/>
          </a:bodyPr>
          <a:lstStyle/>
          <a:p>
            <a:pPr algn="ctr"/>
            <a:r>
              <a:rPr lang="en-US" sz="1400" dirty="0">
                <a:latin typeface="Times New Roman" panose="02020603050405020304" pitchFamily="18" charset="0"/>
                <a:cs typeface="Times New Roman" panose="02020603050405020304" pitchFamily="18" charset="0"/>
              </a:rPr>
              <a:t>ATLAS NSW and </a:t>
            </a:r>
            <a:r>
              <a:rPr lang="en-US" sz="1400" dirty="0" err="1">
                <a:latin typeface="Times New Roman" panose="02020603050405020304" pitchFamily="18" charset="0"/>
                <a:cs typeface="Times New Roman" panose="02020603050405020304" pitchFamily="18" charset="0"/>
              </a:rPr>
              <a:t>sTGC</a:t>
            </a:r>
            <a:r>
              <a:rPr lang="en-US" sz="1400" dirty="0">
                <a:latin typeface="Times New Roman" panose="02020603050405020304" pitchFamily="18" charset="0"/>
                <a:cs typeface="Times New Roman" panose="02020603050405020304" pitchFamily="18" charset="0"/>
              </a:rPr>
              <a:t> system in the Muon selection logic, </a:t>
            </a:r>
            <a:r>
              <a:rPr lang="en-US" sz="1400" dirty="0" err="1">
                <a:latin typeface="Times New Roman" panose="02020603050405020304" pitchFamily="18" charset="0"/>
                <a:cs typeface="Times New Roman" panose="02020603050405020304" pitchFamily="18" charset="0"/>
              </a:rPr>
              <a:t>sTGC</a:t>
            </a:r>
            <a:r>
              <a:rPr lang="en-US" sz="1400" dirty="0">
                <a:latin typeface="Times New Roman" panose="02020603050405020304" pitchFamily="18" charset="0"/>
                <a:cs typeface="Times New Roman" panose="02020603050405020304" pitchFamily="18" charset="0"/>
              </a:rPr>
              <a:t> together with Micromegas chambers enhance the capability to select prompt muons. </a:t>
            </a:r>
          </a:p>
        </p:txBody>
      </p:sp>
      <p:sp>
        <p:nvSpPr>
          <p:cNvPr id="3" name="Slide Number Placeholder 2">
            <a:extLst>
              <a:ext uri="{FF2B5EF4-FFF2-40B4-BE49-F238E27FC236}">
                <a16:creationId xmlns:a16="http://schemas.microsoft.com/office/drawing/2014/main" id="{F52569F7-0FA5-AF25-88AE-0F7722158B12}"/>
              </a:ext>
            </a:extLst>
          </p:cNvPr>
          <p:cNvSpPr>
            <a:spLocks noGrp="1"/>
          </p:cNvSpPr>
          <p:nvPr>
            <p:ph type="sldNum" sz="quarter" idx="7"/>
          </p:nvPr>
        </p:nvSpPr>
        <p:spPr/>
        <p:txBody>
          <a:bodyPr/>
          <a:lstStyle/>
          <a:p>
            <a:pPr marL="38100">
              <a:lnSpc>
                <a:spcPct val="100000"/>
              </a:lnSpc>
            </a:pPr>
            <a:fld id="{81D60167-4931-47E6-BA6A-407CBD079E47}" type="slidenum">
              <a:rPr lang="en-US" spc="-5" smtClean="0"/>
              <a:t>17</a:t>
            </a:fld>
            <a:endParaRPr lang="en-US" spc="-5" dirty="0"/>
          </a:p>
        </p:txBody>
      </p:sp>
    </p:spTree>
    <p:extLst>
      <p:ext uri="{BB962C8B-B14F-4D97-AF65-F5344CB8AC3E}">
        <p14:creationId xmlns:p14="http://schemas.microsoft.com/office/powerpoint/2010/main" val="2002362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r>
              <a:rPr lang="en-US" dirty="0"/>
              <a:t>ATLAS TGC / </a:t>
            </a:r>
            <a:r>
              <a:rPr lang="en-US" dirty="0" err="1"/>
              <a:t>sTGC</a:t>
            </a:r>
            <a:endParaRPr lang="en-US" dirty="0"/>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7" name="TextBox 6">
            <a:extLst>
              <a:ext uri="{FF2B5EF4-FFF2-40B4-BE49-F238E27FC236}">
                <a16:creationId xmlns:a16="http://schemas.microsoft.com/office/drawing/2014/main" id="{AD4197DE-E443-70AD-A692-DA273DFB749C}"/>
              </a:ext>
            </a:extLst>
          </p:cNvPr>
          <p:cNvSpPr txBox="1"/>
          <p:nvPr/>
        </p:nvSpPr>
        <p:spPr>
          <a:xfrm>
            <a:off x="398583" y="5497115"/>
            <a:ext cx="4419600" cy="584775"/>
          </a:xfrm>
          <a:prstGeom prst="rect">
            <a:avLst/>
          </a:prstGeom>
          <a:noFill/>
        </p:spPr>
        <p:txBody>
          <a:bodyPr wrap="square">
            <a:spAutoFit/>
          </a:bodyPr>
          <a:lstStyle/>
          <a:p>
            <a:pPr algn="ctr"/>
            <a:r>
              <a:rPr lang="en-US" sz="1600" dirty="0">
                <a:latin typeface="Times New Roman" panose="02020603050405020304" pitchFamily="18" charset="0"/>
                <a:cs typeface="Times New Roman" panose="02020603050405020304" pitchFamily="18" charset="0"/>
              </a:rPr>
              <a:t>Gap structure of the small-strip thin-gap chambers (</a:t>
            </a:r>
            <a:r>
              <a:rPr lang="en-US" sz="1600" dirty="0" err="1">
                <a:latin typeface="Times New Roman" panose="02020603050405020304" pitchFamily="18" charset="0"/>
                <a:cs typeface="Times New Roman" panose="02020603050405020304" pitchFamily="18" charset="0"/>
              </a:rPr>
              <a:t>sTGC</a:t>
            </a:r>
            <a:r>
              <a:rPr lang="en-US" sz="1600" dirty="0">
                <a:latin typeface="Times New Roman" panose="02020603050405020304" pitchFamily="18" charset="0"/>
                <a:cs typeface="Times New Roman" panose="02020603050405020304" pitchFamily="18" charset="0"/>
              </a:rPr>
              <a:t>) showing the wires, readout pads and strips</a:t>
            </a:r>
          </a:p>
        </p:txBody>
      </p:sp>
      <p:pic>
        <p:nvPicPr>
          <p:cNvPr id="9" name="Picture 8" descr="Diagram of a piece of electrical wiring&#10;&#10;Description automatically generated">
            <a:extLst>
              <a:ext uri="{FF2B5EF4-FFF2-40B4-BE49-F238E27FC236}">
                <a16:creationId xmlns:a16="http://schemas.microsoft.com/office/drawing/2014/main" id="{4E063E4E-6210-A6EF-0809-AC6A5B289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442283"/>
            <a:ext cx="3845166" cy="2810592"/>
          </a:xfrm>
          <a:prstGeom prst="rect">
            <a:avLst/>
          </a:prstGeom>
        </p:spPr>
      </p:pic>
      <p:sp>
        <p:nvSpPr>
          <p:cNvPr id="11" name="TextBox 10">
            <a:extLst>
              <a:ext uri="{FF2B5EF4-FFF2-40B4-BE49-F238E27FC236}">
                <a16:creationId xmlns:a16="http://schemas.microsoft.com/office/drawing/2014/main" id="{8EB0DF63-DCB5-8B84-D818-384D76C18B3F}"/>
              </a:ext>
            </a:extLst>
          </p:cNvPr>
          <p:cNvSpPr txBox="1"/>
          <p:nvPr/>
        </p:nvSpPr>
        <p:spPr>
          <a:xfrm>
            <a:off x="228600" y="872623"/>
            <a:ext cx="11145001" cy="1569660"/>
          </a:xfrm>
          <a:prstGeom prst="rect">
            <a:avLst/>
          </a:prstGeom>
          <a:noFill/>
        </p:spPr>
        <p:txBody>
          <a:bodyPr wrap="square">
            <a:spAutoFit/>
          </a:bodyPr>
          <a:lstStyle/>
          <a:p>
            <a:r>
              <a:rPr lang="en-US" sz="1600" dirty="0">
                <a:effectLst/>
                <a:latin typeface="Times New Roman" panose="02020603050405020304" pitchFamily="18" charset="0"/>
                <a:cs typeface="Times New Roman" panose="02020603050405020304" pitchFamily="18" charset="0"/>
              </a:rPr>
              <a:t>The basic Small strip Thin Gap Chamber (</a:t>
            </a:r>
            <a:r>
              <a:rPr lang="en-US" sz="1600" b="1" dirty="0" err="1">
                <a:effectLst/>
                <a:latin typeface="Times New Roman" panose="02020603050405020304" pitchFamily="18" charset="0"/>
                <a:cs typeface="Times New Roman" panose="02020603050405020304" pitchFamily="18" charset="0"/>
              </a:rPr>
              <a:t>sTGC</a:t>
            </a:r>
            <a:r>
              <a:rPr lang="en-US" sz="1600" dirty="0">
                <a:effectLst/>
                <a:latin typeface="Times New Roman" panose="02020603050405020304" pitchFamily="18" charset="0"/>
                <a:cs typeface="Times New Roman" panose="02020603050405020304" pitchFamily="18" charset="0"/>
              </a:rPr>
              <a:t>) structure consists of a grid of 50 </a:t>
            </a:r>
            <a:r>
              <a:rPr lang="el-GR" sz="1600" dirty="0">
                <a:effectLst/>
                <a:latin typeface="Times New Roman" panose="02020603050405020304" pitchFamily="18" charset="0"/>
                <a:cs typeface="Times New Roman" panose="02020603050405020304" pitchFamily="18" charset="0"/>
              </a:rPr>
              <a:t>μ</a:t>
            </a:r>
            <a:r>
              <a:rPr lang="en-US" sz="1600" dirty="0">
                <a:effectLst/>
                <a:latin typeface="Times New Roman" panose="02020603050405020304" pitchFamily="18" charset="0"/>
                <a:cs typeface="Times New Roman" panose="02020603050405020304" pitchFamily="18" charset="0"/>
              </a:rPr>
              <a:t>m gold-plated tungsten wires with a 1.8 mm pitch, sandwiched between two cathode planes at a distance of 1.4 mm from the wire plane. The cathode planes are made of a graphite-epoxy mixture with a typical surface resistivity of 100 k</a:t>
            </a:r>
            <a:r>
              <a:rPr lang="el-GR" sz="1600" dirty="0">
                <a:effectLst/>
                <a:latin typeface="Times New Roman" panose="02020603050405020304" pitchFamily="18" charset="0"/>
                <a:cs typeface="Times New Roman" panose="02020603050405020304" pitchFamily="18" charset="0"/>
              </a:rPr>
              <a:t>Ω/</a:t>
            </a:r>
            <a:r>
              <a:rPr lang="en-US" sz="1600" dirty="0">
                <a:effectLst/>
                <a:latin typeface="Times New Roman" panose="02020603050405020304" pitchFamily="18" charset="0"/>
                <a:cs typeface="Times New Roman" panose="02020603050405020304" pitchFamily="18" charset="0"/>
              </a:rPr>
              <a:t>❏</a:t>
            </a:r>
            <a:r>
              <a:rPr lang="el-GR" sz="1600" dirty="0">
                <a:effectLst/>
                <a:latin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cs typeface="Times New Roman" panose="02020603050405020304" pitchFamily="18" charset="0"/>
              </a:rPr>
              <a:t>sprayed on a 100 </a:t>
            </a:r>
            <a:r>
              <a:rPr lang="el-GR" sz="1600" dirty="0">
                <a:effectLst/>
                <a:latin typeface="Times New Roman" panose="02020603050405020304" pitchFamily="18" charset="0"/>
                <a:cs typeface="Times New Roman" panose="02020603050405020304" pitchFamily="18" charset="0"/>
              </a:rPr>
              <a:t>μ</a:t>
            </a:r>
            <a:r>
              <a:rPr lang="en-US" sz="1600" dirty="0">
                <a:effectLst/>
                <a:latin typeface="Times New Roman" panose="02020603050405020304" pitchFamily="18" charset="0"/>
                <a:cs typeface="Times New Roman" panose="02020603050405020304" pitchFamily="18" charset="0"/>
              </a:rPr>
              <a:t>m thick G-10 plane, behind which there are on one side strips (that run perpendicular to the wires) and on the other pads (covering large rectangular surfaces), on a 1.6 mm thick PCB with the shielding ground on the opposite side. The strips have a 3.2 mm pitch, much smaller than the strip pitch of the ATLAS TGC, hence the name ’Small TGC’ for this technology.</a:t>
            </a:r>
            <a:endParaRPr lang="en-US" sz="1600" dirty="0">
              <a:latin typeface="Times New Roman" panose="02020603050405020304" pitchFamily="18" charset="0"/>
              <a:cs typeface="Times New Roman" panose="02020603050405020304" pitchFamily="18" charset="0"/>
            </a:endParaRPr>
          </a:p>
        </p:txBody>
      </p:sp>
      <p:pic>
        <p:nvPicPr>
          <p:cNvPr id="14" name="Picture 13" descr="A diagram of a normal distribution&#10;&#10;Description automatically generated">
            <a:extLst>
              <a:ext uri="{FF2B5EF4-FFF2-40B4-BE49-F238E27FC236}">
                <a16:creationId xmlns:a16="http://schemas.microsoft.com/office/drawing/2014/main" id="{9377381F-08F8-C1A9-DE08-CFC8B7F82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2416630"/>
            <a:ext cx="3351125" cy="3164951"/>
          </a:xfrm>
          <a:prstGeom prst="rect">
            <a:avLst/>
          </a:prstGeom>
        </p:spPr>
      </p:pic>
      <p:sp>
        <p:nvSpPr>
          <p:cNvPr id="16" name="TextBox 15">
            <a:extLst>
              <a:ext uri="{FF2B5EF4-FFF2-40B4-BE49-F238E27FC236}">
                <a16:creationId xmlns:a16="http://schemas.microsoft.com/office/drawing/2014/main" id="{7722173F-4CA4-91E1-1F36-422242D04A3B}"/>
              </a:ext>
            </a:extLst>
          </p:cNvPr>
          <p:cNvSpPr txBox="1"/>
          <p:nvPr/>
        </p:nvSpPr>
        <p:spPr>
          <a:xfrm>
            <a:off x="6677862" y="5581581"/>
            <a:ext cx="4798925" cy="584775"/>
          </a:xfrm>
          <a:prstGeom prst="rect">
            <a:avLst/>
          </a:prstGeom>
          <a:noFill/>
        </p:spPr>
        <p:txBody>
          <a:bodyPr wrap="square">
            <a:spAutoFit/>
          </a:bodyPr>
          <a:lstStyle/>
          <a:p>
            <a:pPr algn="ctr"/>
            <a:r>
              <a:rPr lang="en-US" sz="1600" dirty="0">
                <a:latin typeface="Times New Roman" panose="02020603050405020304" pitchFamily="18" charset="0"/>
                <a:cs typeface="Times New Roman" panose="02020603050405020304" pitchFamily="18" charset="0"/>
              </a:rPr>
              <a:t>Residual distribution of </a:t>
            </a:r>
            <a:r>
              <a:rPr lang="en-US" sz="1600" dirty="0" err="1">
                <a:latin typeface="Times New Roman" panose="02020603050405020304" pitchFamily="18" charset="0"/>
                <a:cs typeface="Times New Roman" panose="02020603050405020304" pitchFamily="18" charset="0"/>
              </a:rPr>
              <a:t>sTGC</a:t>
            </a:r>
            <a:r>
              <a:rPr lang="en-US" sz="1600" dirty="0">
                <a:latin typeface="Times New Roman" panose="02020603050405020304" pitchFamily="18" charset="0"/>
                <a:cs typeface="Times New Roman" panose="02020603050405020304" pitchFamily="18" charset="0"/>
              </a:rPr>
              <a:t> vs Pixel Tracking system with the result for the intrinsic resolution parameter </a:t>
            </a:r>
            <a:r>
              <a:rPr lang="el-GR" sz="1600" i="1" dirty="0">
                <a:latin typeface="Times New Roman" panose="02020603050405020304" pitchFamily="18" charset="0"/>
                <a:cs typeface="Times New Roman" panose="02020603050405020304" pitchFamily="18" charset="0"/>
              </a:rPr>
              <a:t>σ</a:t>
            </a:r>
            <a:endParaRPr lang="en-US" sz="16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249942DA-C8C7-9B2C-853A-0811A01CC49D}"/>
              </a:ext>
            </a:extLst>
          </p:cNvPr>
          <p:cNvSpPr>
            <a:spLocks noGrp="1"/>
          </p:cNvSpPr>
          <p:nvPr>
            <p:ph type="sldNum" sz="quarter" idx="7"/>
          </p:nvPr>
        </p:nvSpPr>
        <p:spPr/>
        <p:txBody>
          <a:bodyPr/>
          <a:lstStyle/>
          <a:p>
            <a:pPr marL="38100">
              <a:lnSpc>
                <a:spcPct val="100000"/>
              </a:lnSpc>
            </a:pPr>
            <a:fld id="{81D60167-4931-47E6-BA6A-407CBD079E47}" type="slidenum">
              <a:rPr lang="en-US" spc="-5" smtClean="0"/>
              <a:t>18</a:t>
            </a:fld>
            <a:endParaRPr lang="en-US" spc="-5" dirty="0"/>
          </a:p>
        </p:txBody>
      </p:sp>
    </p:spTree>
    <p:extLst>
      <p:ext uri="{BB962C8B-B14F-4D97-AF65-F5344CB8AC3E}">
        <p14:creationId xmlns:p14="http://schemas.microsoft.com/office/powerpoint/2010/main" val="2123419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r>
              <a:rPr lang="en-US" dirty="0"/>
              <a:t>Straw Tubes</a:t>
            </a:r>
          </a:p>
        </p:txBody>
      </p:sp>
      <p:sp>
        <p:nvSpPr>
          <p:cNvPr id="3" name="Text Placeholder 2">
            <a:extLst>
              <a:ext uri="{FF2B5EF4-FFF2-40B4-BE49-F238E27FC236}">
                <a16:creationId xmlns:a16="http://schemas.microsoft.com/office/drawing/2014/main" id="{9F0DAC7B-DA00-70BD-5C15-40D500E5F931}"/>
              </a:ext>
            </a:extLst>
          </p:cNvPr>
          <p:cNvSpPr>
            <a:spLocks noGrp="1"/>
          </p:cNvSpPr>
          <p:nvPr>
            <p:ph type="body" idx="1"/>
          </p:nvPr>
        </p:nvSpPr>
        <p:spPr>
          <a:xfrm>
            <a:off x="290461" y="914400"/>
            <a:ext cx="11392001" cy="1384995"/>
          </a:xfrm>
        </p:spPr>
        <p:txBody>
          <a:bodyPr/>
          <a:lstStyle/>
          <a:p>
            <a:r>
              <a:rPr lang="en-US" dirty="0">
                <a:effectLst/>
                <a:latin typeface="Times New Roman" panose="02020603050405020304" pitchFamily="18" charset="0"/>
              </a:rPr>
              <a:t>Despite the revolution started with the multiwire proportional chambers (MWPC), single wire tubes are still widely used, mostly as drift tubes</a:t>
            </a:r>
          </a:p>
          <a:p>
            <a:endParaRPr lang="en-US" dirty="0">
              <a:latin typeface="Times New Roman" panose="02020603050405020304" pitchFamily="18" charset="0"/>
            </a:endParaRPr>
          </a:p>
          <a:p>
            <a:r>
              <a:rPr lang="en-US" dirty="0">
                <a:latin typeface="Times New Roman" panose="02020603050405020304" pitchFamily="18" charset="0"/>
              </a:rPr>
              <a:t>S</a:t>
            </a:r>
            <a:r>
              <a:rPr lang="en-US" dirty="0">
                <a:effectLst/>
                <a:latin typeface="Times New Roman" panose="02020603050405020304" pitchFamily="18" charset="0"/>
              </a:rPr>
              <a:t>traw tubes, has become very popular since several years. Straw tubes offer high-rate capability due to small diameters and</a:t>
            </a:r>
            <a:br>
              <a:rPr lang="en-US" dirty="0"/>
            </a:br>
            <a:r>
              <a:rPr lang="en-US" dirty="0">
                <a:effectLst/>
                <a:latin typeface="Times New Roman" panose="02020603050405020304" pitchFamily="18" charset="0"/>
              </a:rPr>
              <a:t>relatively little material in the particle path</a:t>
            </a:r>
            <a:endParaRPr lang="en-US" dirty="0"/>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pic>
        <p:nvPicPr>
          <p:cNvPr id="9" name="Picture 8" descr="Diagram of a diagram of a signal processing&#10;&#10;Description automatically generated">
            <a:extLst>
              <a:ext uri="{FF2B5EF4-FFF2-40B4-BE49-F238E27FC236}">
                <a16:creationId xmlns:a16="http://schemas.microsoft.com/office/drawing/2014/main" id="{52336FBD-D89C-1ECA-C1B3-2B1D077610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027" y="2544825"/>
            <a:ext cx="5156148" cy="3139320"/>
          </a:xfrm>
          <a:prstGeom prst="rect">
            <a:avLst/>
          </a:prstGeom>
          <a:ln>
            <a:solidFill>
              <a:srgbClr val="00329E"/>
            </a:solidFill>
          </a:ln>
        </p:spPr>
      </p:pic>
      <p:sp>
        <p:nvSpPr>
          <p:cNvPr id="14" name="TextBox 13">
            <a:extLst>
              <a:ext uri="{FF2B5EF4-FFF2-40B4-BE49-F238E27FC236}">
                <a16:creationId xmlns:a16="http://schemas.microsoft.com/office/drawing/2014/main" id="{FAC3762F-921C-4EF0-F7D5-EE7BD330BD6E}"/>
              </a:ext>
            </a:extLst>
          </p:cNvPr>
          <p:cNvSpPr txBox="1"/>
          <p:nvPr/>
        </p:nvSpPr>
        <p:spPr>
          <a:xfrm>
            <a:off x="290461" y="2544824"/>
            <a:ext cx="6099348" cy="3139321"/>
          </a:xfrm>
          <a:prstGeom prst="rect">
            <a:avLst/>
          </a:prstGeom>
          <a:noFill/>
          <a:ln>
            <a:solidFill>
              <a:srgbClr val="00329E"/>
            </a:solidFill>
          </a:ln>
        </p:spPr>
        <p:txBody>
          <a:bodyPr wrap="square">
            <a:spAutoFit/>
          </a:bodyPr>
          <a:lstStyle/>
          <a:p>
            <a:pPr marL="285750" indent="-285750">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Sort of proportional drift tube</a:t>
            </a:r>
          </a:p>
          <a:p>
            <a:pPr marL="742950" lvl="1" indent="-285750">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Tracking detector</a:t>
            </a:r>
          </a:p>
          <a:p>
            <a:pPr marL="285750" indent="-285750">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Difference</a:t>
            </a:r>
          </a:p>
          <a:p>
            <a:pPr marL="742950" lvl="1" indent="-285750">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Low material budget</a:t>
            </a:r>
          </a:p>
          <a:p>
            <a:pPr marL="742950" lvl="1" indent="-285750">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Smaller in diameter (2-10 mm)</a:t>
            </a:r>
          </a:p>
          <a:p>
            <a:pPr marL="742950" lvl="1" indent="-285750">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Large number of detector elements crossed by particle</a:t>
            </a:r>
          </a:p>
          <a:p>
            <a:pPr marL="742950" lvl="1" indent="-285750">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Can be used also for particle identification (TRT) </a:t>
            </a:r>
          </a:p>
          <a:p>
            <a:pPr marL="1200150" lvl="2" indent="-285750">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(tuned to sustain high particle rate)</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How to recognize</a:t>
            </a:r>
          </a:p>
          <a:p>
            <a:pPr marL="742950" lvl="1" indent="-285750">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Fancy detector which looks like a stock of hay</a:t>
            </a:r>
          </a:p>
          <a:p>
            <a:pPr marL="742950" lvl="1" indent="-285750">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Distributor of straws for drinking your favorite potion</a:t>
            </a:r>
            <a:endParaRPr lang="en-US"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918CA309-2319-38B4-E1C3-AAD96100C324}"/>
              </a:ext>
            </a:extLst>
          </p:cNvPr>
          <p:cNvSpPr>
            <a:spLocks noGrp="1"/>
          </p:cNvSpPr>
          <p:nvPr>
            <p:ph type="sldNum" sz="quarter" idx="7"/>
          </p:nvPr>
        </p:nvSpPr>
        <p:spPr/>
        <p:txBody>
          <a:bodyPr/>
          <a:lstStyle/>
          <a:p>
            <a:pPr marL="38100">
              <a:lnSpc>
                <a:spcPct val="100000"/>
              </a:lnSpc>
            </a:pPr>
            <a:fld id="{81D60167-4931-47E6-BA6A-407CBD079E47}" type="slidenum">
              <a:rPr lang="en-US" spc="-5" smtClean="0"/>
              <a:t>19</a:t>
            </a:fld>
            <a:endParaRPr lang="en-US" spc="-5" dirty="0"/>
          </a:p>
        </p:txBody>
      </p:sp>
    </p:spTree>
    <p:extLst>
      <p:ext uri="{BB962C8B-B14F-4D97-AF65-F5344CB8AC3E}">
        <p14:creationId xmlns:p14="http://schemas.microsoft.com/office/powerpoint/2010/main" val="1400667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9967773" cy="1107996"/>
          </a:xfrm>
        </p:spPr>
        <p:txBody>
          <a:bodyPr/>
          <a:lstStyle/>
          <a:p>
            <a:r>
              <a:rPr lang="it" sz="3600" dirty="0"/>
              <a:t>Lecture #3: Wire chambers (and not only)</a:t>
            </a:r>
            <a:endParaRPr lang="en-US" dirty="0"/>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8" name="Text Placeholder 2">
            <a:extLst>
              <a:ext uri="{FF2B5EF4-FFF2-40B4-BE49-F238E27FC236}">
                <a16:creationId xmlns:a16="http://schemas.microsoft.com/office/drawing/2014/main" id="{B4DC4FCC-1786-8ED3-3E04-D6AD350B1527}"/>
              </a:ext>
            </a:extLst>
          </p:cNvPr>
          <p:cNvSpPr>
            <a:spLocks noGrp="1"/>
          </p:cNvSpPr>
          <p:nvPr>
            <p:ph type="body" idx="1"/>
          </p:nvPr>
        </p:nvSpPr>
        <p:spPr>
          <a:xfrm>
            <a:off x="394509" y="1031163"/>
            <a:ext cx="11392001" cy="4708981"/>
          </a:xfrm>
        </p:spPr>
        <p:txBody>
          <a:bodyPr/>
          <a:lstStyle/>
          <a:p>
            <a:pPr marL="577850" marR="0" lvl="0" indent="-260350" algn="l" rtl="0">
              <a:lnSpc>
                <a:spcPct val="100000"/>
              </a:lnSpc>
              <a:spcBef>
                <a:spcPts val="0"/>
              </a:spcBef>
              <a:spcAft>
                <a:spcPts val="0"/>
              </a:spcAft>
              <a:buClr>
                <a:srgbClr val="1155CC"/>
              </a:buClr>
              <a:buSzPts val="1700"/>
              <a:buFont typeface="Arial"/>
              <a:buChar char="●"/>
            </a:pPr>
            <a:r>
              <a:rPr lang="en-US" sz="2400" b="0" i="0" u="none" strike="noStrike" cap="none" dirty="0">
                <a:solidFill>
                  <a:srgbClr val="15159E"/>
                </a:solidFill>
                <a:latin typeface="Arial"/>
                <a:ea typeface="Arial"/>
                <a:cs typeface="Arial"/>
                <a:sym typeface="Arial"/>
              </a:rPr>
              <a:t>Ionization and proportional gaseous detectors</a:t>
            </a:r>
          </a:p>
          <a:p>
            <a:pPr marL="1117600" lvl="1" indent="-342900" algn="l" rtl="0">
              <a:buClr>
                <a:srgbClr val="1155CC"/>
              </a:buClr>
              <a:buSzPts val="1700"/>
              <a:buFont typeface="Courier New" panose="02070309020205020404" pitchFamily="49" charset="0"/>
              <a:buChar char="o"/>
            </a:pPr>
            <a:r>
              <a:rPr lang="en-US" sz="2000" dirty="0">
                <a:solidFill>
                  <a:schemeClr val="dk1"/>
                </a:solidFill>
              </a:rPr>
              <a:t>(Recap from lecture 1)</a:t>
            </a:r>
          </a:p>
          <a:p>
            <a:pPr marL="577850" marR="0" lvl="0" indent="-260350" algn="l" rtl="0">
              <a:lnSpc>
                <a:spcPct val="100000"/>
              </a:lnSpc>
              <a:spcBef>
                <a:spcPts val="0"/>
              </a:spcBef>
              <a:spcAft>
                <a:spcPts val="0"/>
              </a:spcAft>
              <a:buClr>
                <a:srgbClr val="1155CC"/>
              </a:buClr>
              <a:buSzPts val="1700"/>
              <a:buFont typeface="Arial"/>
              <a:buChar char="●"/>
            </a:pPr>
            <a:endParaRPr lang="en-US" sz="2400" b="0" i="0" u="none" strike="noStrike" cap="none" dirty="0">
              <a:solidFill>
                <a:srgbClr val="00329E"/>
              </a:solidFill>
              <a:latin typeface="Arial"/>
              <a:ea typeface="Arial"/>
              <a:cs typeface="Arial"/>
              <a:sym typeface="Arial"/>
            </a:endParaRPr>
          </a:p>
          <a:p>
            <a:pPr marL="577850" marR="0" lvl="0" indent="-260350" algn="l" rtl="0">
              <a:lnSpc>
                <a:spcPct val="100000"/>
              </a:lnSpc>
              <a:spcBef>
                <a:spcPts val="0"/>
              </a:spcBef>
              <a:spcAft>
                <a:spcPts val="0"/>
              </a:spcAft>
              <a:buClr>
                <a:srgbClr val="1155CC"/>
              </a:buClr>
              <a:buSzPts val="1600"/>
              <a:buFont typeface="Arial"/>
              <a:buChar char="●"/>
            </a:pPr>
            <a:r>
              <a:rPr lang="en-US" sz="2400" b="0" i="0" u="none" strike="noStrike" cap="none" dirty="0">
                <a:solidFill>
                  <a:srgbClr val="15159E"/>
                </a:solidFill>
                <a:latin typeface="Arial"/>
                <a:ea typeface="Arial"/>
                <a:cs typeface="Arial"/>
                <a:sym typeface="Arial"/>
              </a:rPr>
              <a:t>Multiwire Proportional Chamber </a:t>
            </a:r>
            <a:endParaRPr lang="en-US" sz="2400" dirty="0">
              <a:solidFill>
                <a:schemeClr val="dk1"/>
              </a:solidFill>
            </a:endParaRPr>
          </a:p>
          <a:p>
            <a:pPr marL="577850" marR="0" lvl="0" indent="-260350" algn="l" rtl="0">
              <a:lnSpc>
                <a:spcPct val="100000"/>
              </a:lnSpc>
              <a:spcBef>
                <a:spcPts val="0"/>
              </a:spcBef>
              <a:spcAft>
                <a:spcPts val="0"/>
              </a:spcAft>
              <a:buClr>
                <a:srgbClr val="1155CC"/>
              </a:buClr>
              <a:buSzPts val="1700"/>
              <a:buChar char="●"/>
            </a:pPr>
            <a:r>
              <a:rPr lang="en-US" sz="2400" dirty="0">
                <a:solidFill>
                  <a:srgbClr val="15159E"/>
                </a:solidFill>
              </a:rPr>
              <a:t>Cathode Readout</a:t>
            </a:r>
          </a:p>
          <a:p>
            <a:pPr marL="1200150" lvl="0" indent="-285750" algn="l" rtl="0">
              <a:spcBef>
                <a:spcPts val="0"/>
              </a:spcBef>
              <a:spcAft>
                <a:spcPts val="0"/>
              </a:spcAft>
              <a:buClr>
                <a:schemeClr val="tx2"/>
              </a:buClr>
              <a:buFont typeface="Courier New" panose="02070309020205020404" pitchFamily="49" charset="0"/>
              <a:buChar char="o"/>
            </a:pPr>
            <a:r>
              <a:rPr lang="en-US" sz="2000" dirty="0">
                <a:solidFill>
                  <a:schemeClr val="dk1"/>
                </a:solidFill>
              </a:rPr>
              <a:t>CMS Cathodic Strip Chamber (CSC) and ATLAS Thin Gap Chambers  (TGC)</a:t>
            </a:r>
            <a:endParaRPr lang="en-US" sz="2000" dirty="0">
              <a:solidFill>
                <a:srgbClr val="1155CC"/>
              </a:solidFill>
            </a:endParaRPr>
          </a:p>
          <a:p>
            <a:pPr marL="577850" indent="-260350" algn="l" rtl="0">
              <a:buClr>
                <a:srgbClr val="1155CC"/>
              </a:buClr>
              <a:buSzPts val="1700"/>
              <a:buFontTx/>
              <a:buChar char="●"/>
            </a:pPr>
            <a:r>
              <a:rPr lang="en-US" sz="2400" dirty="0">
                <a:solidFill>
                  <a:srgbClr val="15159E"/>
                </a:solidFill>
              </a:rPr>
              <a:t>Straw Tubes</a:t>
            </a:r>
          </a:p>
          <a:p>
            <a:pPr marL="577850" lvl="0" indent="-260350" algn="l" rtl="0">
              <a:spcBef>
                <a:spcPts val="0"/>
              </a:spcBef>
              <a:spcAft>
                <a:spcPts val="0"/>
              </a:spcAft>
              <a:buClr>
                <a:srgbClr val="1155CC"/>
              </a:buClr>
              <a:buSzPts val="1700"/>
              <a:buChar char="●"/>
            </a:pPr>
            <a:r>
              <a:rPr lang="en-US" sz="2400" dirty="0">
                <a:solidFill>
                  <a:srgbClr val="15159E"/>
                </a:solidFill>
              </a:rPr>
              <a:t>Large Volume Chambers</a:t>
            </a:r>
          </a:p>
          <a:p>
            <a:pPr marL="1200150" lvl="0" indent="-285750" algn="l" rtl="0">
              <a:spcBef>
                <a:spcPts val="0"/>
              </a:spcBef>
              <a:spcAft>
                <a:spcPts val="0"/>
              </a:spcAft>
              <a:buClr>
                <a:schemeClr val="tx2"/>
              </a:buClr>
              <a:buFont typeface="Courier New" panose="02070309020205020404" pitchFamily="49" charset="0"/>
              <a:buChar char="o"/>
            </a:pPr>
            <a:r>
              <a:rPr lang="en-US" sz="1800" dirty="0">
                <a:solidFill>
                  <a:schemeClr val="dk1"/>
                </a:solidFill>
              </a:rPr>
              <a:t>Drift chambers, Time Projection Chambers</a:t>
            </a:r>
            <a:endParaRPr lang="en-US" sz="2000" dirty="0">
              <a:solidFill>
                <a:schemeClr val="dk1"/>
              </a:solidFill>
            </a:endParaRPr>
          </a:p>
          <a:p>
            <a:pPr marL="577850" marR="0" lvl="0" indent="-260350" algn="l" rtl="0">
              <a:lnSpc>
                <a:spcPct val="100000"/>
              </a:lnSpc>
              <a:spcBef>
                <a:spcPts val="0"/>
              </a:spcBef>
              <a:spcAft>
                <a:spcPts val="0"/>
              </a:spcAft>
              <a:buClr>
                <a:srgbClr val="1155CC"/>
              </a:buClr>
              <a:buSzPts val="1700"/>
              <a:buChar char="●"/>
            </a:pPr>
            <a:r>
              <a:rPr lang="en-US" sz="2400" dirty="0">
                <a:solidFill>
                  <a:srgbClr val="15159E"/>
                </a:solidFill>
              </a:rPr>
              <a:t>Limitations of Wire-based Detectors</a:t>
            </a:r>
          </a:p>
          <a:p>
            <a:pPr marL="1200150" lvl="0" indent="-285750" algn="l" rtl="0">
              <a:spcBef>
                <a:spcPts val="0"/>
              </a:spcBef>
              <a:spcAft>
                <a:spcPts val="0"/>
              </a:spcAft>
              <a:buClr>
                <a:schemeClr val="tx2"/>
              </a:buClr>
              <a:buFont typeface="Courier New" panose="02070309020205020404" pitchFamily="49" charset="0"/>
              <a:buChar char="o"/>
            </a:pPr>
            <a:r>
              <a:rPr lang="en-US" sz="2000" dirty="0">
                <a:solidFill>
                  <a:schemeClr val="dk1"/>
                </a:solidFill>
              </a:rPr>
              <a:t>Rate limitation vs gas mixtures, Aging/discharge</a:t>
            </a:r>
          </a:p>
          <a:p>
            <a:pPr marL="457200" marR="0" lvl="0" indent="0" algn="l" rtl="0">
              <a:lnSpc>
                <a:spcPct val="100000"/>
              </a:lnSpc>
              <a:spcBef>
                <a:spcPts val="0"/>
              </a:spcBef>
              <a:spcAft>
                <a:spcPts val="0"/>
              </a:spcAft>
              <a:buNone/>
            </a:pPr>
            <a:endParaRPr lang="en-US" sz="1800" dirty="0">
              <a:solidFill>
                <a:srgbClr val="1155CC"/>
              </a:solidFill>
            </a:endParaRPr>
          </a:p>
          <a:p>
            <a:pPr marL="577850" lvl="0" indent="-260350" algn="l" rtl="0">
              <a:spcBef>
                <a:spcPts val="0"/>
              </a:spcBef>
              <a:spcAft>
                <a:spcPts val="0"/>
              </a:spcAft>
              <a:buClr>
                <a:schemeClr val="accent1">
                  <a:lumMod val="75000"/>
                </a:schemeClr>
              </a:buClr>
              <a:buSzPct val="94000"/>
              <a:buChar char="●"/>
            </a:pPr>
            <a:r>
              <a:rPr lang="en-US" sz="2400" dirty="0">
                <a:solidFill>
                  <a:srgbClr val="15159E"/>
                </a:solidFill>
              </a:rPr>
              <a:t>Toward a new family of gaseous detectors  </a:t>
            </a:r>
            <a:endParaRPr lang="en-US" sz="2400" dirty="0">
              <a:solidFill>
                <a:schemeClr val="dk1"/>
              </a:solidFill>
            </a:endParaRPr>
          </a:p>
          <a:p>
            <a:endParaRPr lang="en-US" dirty="0"/>
          </a:p>
        </p:txBody>
      </p:sp>
      <p:sp>
        <p:nvSpPr>
          <p:cNvPr id="9" name="Slide Number Placeholder 8">
            <a:extLst>
              <a:ext uri="{FF2B5EF4-FFF2-40B4-BE49-F238E27FC236}">
                <a16:creationId xmlns:a16="http://schemas.microsoft.com/office/drawing/2014/main" id="{3893CA8C-D5CD-D7E0-FED3-B2B0AF58025A}"/>
              </a:ext>
            </a:extLst>
          </p:cNvPr>
          <p:cNvSpPr>
            <a:spLocks noGrp="1"/>
          </p:cNvSpPr>
          <p:nvPr>
            <p:ph type="sldNum" sz="quarter" idx="7"/>
          </p:nvPr>
        </p:nvSpPr>
        <p:spPr/>
        <p:txBody>
          <a:bodyPr/>
          <a:lstStyle/>
          <a:p>
            <a:pPr marL="38100">
              <a:lnSpc>
                <a:spcPct val="100000"/>
              </a:lnSpc>
            </a:pPr>
            <a:fld id="{81D60167-4931-47E6-BA6A-407CBD079E47}" type="slidenum">
              <a:rPr lang="en-US" spc="-5" smtClean="0"/>
              <a:t>2</a:t>
            </a:fld>
            <a:endParaRPr lang="en-US" spc="-5" dirty="0"/>
          </a:p>
        </p:txBody>
      </p:sp>
      <p:sp>
        <p:nvSpPr>
          <p:cNvPr id="4" name="TextBox 3">
            <a:extLst>
              <a:ext uri="{FF2B5EF4-FFF2-40B4-BE49-F238E27FC236}">
                <a16:creationId xmlns:a16="http://schemas.microsoft.com/office/drawing/2014/main" id="{94CE8774-14C8-FBCF-F47F-BE2E59CC738F}"/>
              </a:ext>
            </a:extLst>
          </p:cNvPr>
          <p:cNvSpPr txBox="1"/>
          <p:nvPr/>
        </p:nvSpPr>
        <p:spPr>
          <a:xfrm>
            <a:off x="375358" y="5715000"/>
            <a:ext cx="6863641" cy="615553"/>
          </a:xfrm>
          <a:prstGeom prst="rect">
            <a:avLst/>
          </a:prstGeom>
          <a:noFill/>
        </p:spPr>
        <p:txBody>
          <a:bodyPr wrap="square">
            <a:spAutoFit/>
          </a:bodyPr>
          <a:lstStyle/>
          <a:p>
            <a:pPr marL="577850" lvl="0" indent="-260350" algn="l" rtl="0">
              <a:spcBef>
                <a:spcPts val="0"/>
              </a:spcBef>
              <a:spcAft>
                <a:spcPts val="0"/>
              </a:spcAft>
              <a:buClr>
                <a:srgbClr val="1155CC"/>
              </a:buClr>
              <a:buSzPts val="1700"/>
              <a:buChar char="●"/>
            </a:pPr>
            <a:r>
              <a:rPr lang="en-US" sz="1800" dirty="0">
                <a:solidFill>
                  <a:schemeClr val="accent6">
                    <a:lumMod val="50000"/>
                  </a:schemeClr>
                </a:solidFill>
              </a:rPr>
              <a:t>Spare </a:t>
            </a:r>
            <a:r>
              <a:rPr lang="en-US" dirty="0">
                <a:solidFill>
                  <a:schemeClr val="accent6">
                    <a:lumMod val="50000"/>
                  </a:schemeClr>
                </a:solidFill>
              </a:rPr>
              <a:t>material: </a:t>
            </a:r>
            <a:r>
              <a:rPr lang="en-US" sz="1800" dirty="0">
                <a:solidFill>
                  <a:schemeClr val="accent6">
                    <a:lumMod val="50000"/>
                  </a:schemeClr>
                </a:solidFill>
              </a:rPr>
              <a:t>Very precision tracking with gaseous detectors </a:t>
            </a:r>
          </a:p>
          <a:p>
            <a:pPr marL="1200150" lvl="0" indent="-285750" algn="l" rtl="0">
              <a:spcBef>
                <a:spcPts val="0"/>
              </a:spcBef>
              <a:spcAft>
                <a:spcPts val="0"/>
              </a:spcAft>
              <a:buClr>
                <a:schemeClr val="tx2"/>
              </a:buClr>
              <a:buFont typeface="Courier New" panose="02070309020205020404" pitchFamily="49" charset="0"/>
              <a:buChar char="o"/>
            </a:pPr>
            <a:r>
              <a:rPr lang="en-US" sz="1600" dirty="0">
                <a:solidFill>
                  <a:schemeClr val="dk1"/>
                </a:solidFill>
              </a:rPr>
              <a:t>Straw tubes + TRT;  Cluster counting technique</a:t>
            </a:r>
            <a:endParaRPr lang="en-US" sz="1600" dirty="0">
              <a:solidFill>
                <a:srgbClr val="1155CC"/>
              </a:solidFill>
            </a:endParaRPr>
          </a:p>
        </p:txBody>
      </p:sp>
    </p:spTree>
    <p:extLst>
      <p:ext uri="{BB962C8B-B14F-4D97-AF65-F5344CB8AC3E}">
        <p14:creationId xmlns:p14="http://schemas.microsoft.com/office/powerpoint/2010/main" val="1274485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a:extLst>
              <a:ext uri="{FF2B5EF4-FFF2-40B4-BE49-F238E27FC236}">
                <a16:creationId xmlns:a16="http://schemas.microsoft.com/office/drawing/2014/main" id="{C7885138-C81A-70D9-90D7-C3ABFFEDAFE7}"/>
              </a:ext>
            </a:extLst>
          </p:cNvPr>
          <p:cNvPicPr>
            <a:picLocks noChangeAspect="1" noChangeArrowheads="1"/>
          </p:cNvPicPr>
          <p:nvPr/>
        </p:nvPicPr>
        <p:blipFill>
          <a:blip r:embed="rId2" cstate="print"/>
          <a:srcRect/>
          <a:stretch>
            <a:fillRect/>
          </a:stretch>
        </p:blipFill>
        <p:spPr bwMode="auto">
          <a:xfrm>
            <a:off x="1681024" y="2660738"/>
            <a:ext cx="3240360" cy="3443861"/>
          </a:xfrm>
          <a:prstGeom prst="rect">
            <a:avLst/>
          </a:prstGeom>
          <a:noFill/>
          <a:ln w="9525">
            <a:noFill/>
            <a:miter lim="800000"/>
            <a:headEnd/>
            <a:tailEnd/>
          </a:ln>
        </p:spPr>
      </p:pic>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r>
              <a:rPr lang="en-US" dirty="0"/>
              <a:t>Straw Tubes</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pic>
        <p:nvPicPr>
          <p:cNvPr id="8" name="Picture 2">
            <a:extLst>
              <a:ext uri="{FF2B5EF4-FFF2-40B4-BE49-F238E27FC236}">
                <a16:creationId xmlns:a16="http://schemas.microsoft.com/office/drawing/2014/main" id="{B25E0D8B-B566-5229-5D6B-BA2F4E417BC3}"/>
              </a:ext>
            </a:extLst>
          </p:cNvPr>
          <p:cNvPicPr>
            <a:picLocks noChangeAspect="1" noChangeArrowheads="1"/>
          </p:cNvPicPr>
          <p:nvPr/>
        </p:nvPicPr>
        <p:blipFill>
          <a:blip r:embed="rId3" cstate="print"/>
          <a:srcRect/>
          <a:stretch>
            <a:fillRect/>
          </a:stretch>
        </p:blipFill>
        <p:spPr bwMode="auto">
          <a:xfrm>
            <a:off x="395536" y="1628800"/>
            <a:ext cx="2016224" cy="1252150"/>
          </a:xfrm>
          <a:prstGeom prst="rect">
            <a:avLst/>
          </a:prstGeom>
          <a:noFill/>
          <a:ln w="9525">
            <a:noFill/>
            <a:miter lim="800000"/>
            <a:headEnd/>
            <a:tailEnd/>
          </a:ln>
        </p:spPr>
      </p:pic>
      <p:sp>
        <p:nvSpPr>
          <p:cNvPr id="10" name="TextBox 9">
            <a:extLst>
              <a:ext uri="{FF2B5EF4-FFF2-40B4-BE49-F238E27FC236}">
                <a16:creationId xmlns:a16="http://schemas.microsoft.com/office/drawing/2014/main" id="{AE86BBDC-319C-3454-704A-0A7A8AF845DD}"/>
              </a:ext>
            </a:extLst>
          </p:cNvPr>
          <p:cNvSpPr txBox="1"/>
          <p:nvPr/>
        </p:nvSpPr>
        <p:spPr>
          <a:xfrm>
            <a:off x="0" y="1268760"/>
            <a:ext cx="398506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Gluing 2 overlapping strips (COMPASS)</a:t>
            </a:r>
          </a:p>
        </p:txBody>
      </p:sp>
      <p:sp>
        <p:nvSpPr>
          <p:cNvPr id="11" name="TextBox 10">
            <a:extLst>
              <a:ext uri="{FF2B5EF4-FFF2-40B4-BE49-F238E27FC236}">
                <a16:creationId xmlns:a16="http://schemas.microsoft.com/office/drawing/2014/main" id="{2916849B-2620-9C88-56D4-9ABC80BCE721}"/>
              </a:ext>
            </a:extLst>
          </p:cNvPr>
          <p:cNvSpPr txBox="1"/>
          <p:nvPr/>
        </p:nvSpPr>
        <p:spPr>
          <a:xfrm>
            <a:off x="5561639" y="899191"/>
            <a:ext cx="2808313"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1 strip ultrasonically or thermally welded (NA62)</a:t>
            </a:r>
          </a:p>
        </p:txBody>
      </p:sp>
      <p:pic>
        <p:nvPicPr>
          <p:cNvPr id="12" name="Picture 11">
            <a:extLst>
              <a:ext uri="{FF2B5EF4-FFF2-40B4-BE49-F238E27FC236}">
                <a16:creationId xmlns:a16="http://schemas.microsoft.com/office/drawing/2014/main" id="{884F292B-251D-14DB-7693-92509F66CCC0}"/>
              </a:ext>
            </a:extLst>
          </p:cNvPr>
          <p:cNvPicPr/>
          <p:nvPr/>
        </p:nvPicPr>
        <p:blipFill>
          <a:blip r:embed="rId4" cstate="print"/>
          <a:srcRect b="4169"/>
          <a:stretch>
            <a:fillRect/>
          </a:stretch>
        </p:blipFill>
        <p:spPr bwMode="auto">
          <a:xfrm>
            <a:off x="5021700" y="4382669"/>
            <a:ext cx="3366724" cy="1728192"/>
          </a:xfrm>
          <a:prstGeom prst="rect">
            <a:avLst/>
          </a:prstGeom>
          <a:noFill/>
          <a:ln w="9525">
            <a:noFill/>
            <a:miter lim="800000"/>
            <a:headEnd/>
            <a:tailEnd/>
          </a:ln>
        </p:spPr>
      </p:pic>
      <p:pic>
        <p:nvPicPr>
          <p:cNvPr id="13" name="Picture 2" descr="D:\seminar\na62_straw.jpg">
            <a:extLst>
              <a:ext uri="{FF2B5EF4-FFF2-40B4-BE49-F238E27FC236}">
                <a16:creationId xmlns:a16="http://schemas.microsoft.com/office/drawing/2014/main" id="{020D0A9E-FAA6-4B6B-5C01-21B8144CE194}"/>
              </a:ext>
            </a:extLst>
          </p:cNvPr>
          <p:cNvPicPr>
            <a:picLocks noChangeAspect="1" noChangeArrowheads="1"/>
          </p:cNvPicPr>
          <p:nvPr/>
        </p:nvPicPr>
        <p:blipFill>
          <a:blip r:embed="rId5" cstate="print"/>
          <a:srcRect/>
          <a:stretch>
            <a:fillRect/>
          </a:stretch>
        </p:blipFill>
        <p:spPr bwMode="auto">
          <a:xfrm>
            <a:off x="5021700" y="1786055"/>
            <a:ext cx="3366724" cy="2525043"/>
          </a:xfrm>
          <a:prstGeom prst="rect">
            <a:avLst/>
          </a:prstGeom>
          <a:noFill/>
        </p:spPr>
      </p:pic>
      <p:sp>
        <p:nvSpPr>
          <p:cNvPr id="16" name="TextBox 15">
            <a:extLst>
              <a:ext uri="{FF2B5EF4-FFF2-40B4-BE49-F238E27FC236}">
                <a16:creationId xmlns:a16="http://schemas.microsoft.com/office/drawing/2014/main" id="{64B734D6-B933-3D15-5CDD-CBD418D94B33}"/>
              </a:ext>
            </a:extLst>
          </p:cNvPr>
          <p:cNvSpPr txBox="1"/>
          <p:nvPr/>
        </p:nvSpPr>
        <p:spPr>
          <a:xfrm>
            <a:off x="251520" y="3789040"/>
            <a:ext cx="1512168" cy="2031325"/>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Glued and reinforced by carbon fibres</a:t>
            </a:r>
          </a:p>
          <a:p>
            <a:r>
              <a:rPr lang="en-GB" dirty="0">
                <a:latin typeface="Times New Roman" panose="02020603050405020304" pitchFamily="18" charset="0"/>
                <a:cs typeface="Times New Roman" panose="02020603050405020304" pitchFamily="18" charset="0"/>
              </a:rPr>
              <a:t>(also improving cathode resistivity)</a:t>
            </a:r>
          </a:p>
        </p:txBody>
      </p:sp>
      <p:pic>
        <p:nvPicPr>
          <p:cNvPr id="23" name="Picture 22" descr="A large machine in a factory&#10;&#10;Description automatically generated">
            <a:extLst>
              <a:ext uri="{FF2B5EF4-FFF2-40B4-BE49-F238E27FC236}">
                <a16:creationId xmlns:a16="http://schemas.microsoft.com/office/drawing/2014/main" id="{BAF7F62F-63F6-7D19-82D8-5CDFC8C66D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9534" y="3579556"/>
            <a:ext cx="3375727" cy="2525043"/>
          </a:xfrm>
          <a:prstGeom prst="rect">
            <a:avLst/>
          </a:prstGeom>
        </p:spPr>
      </p:pic>
      <p:sp>
        <p:nvSpPr>
          <p:cNvPr id="25" name="TextBox 24">
            <a:extLst>
              <a:ext uri="{FF2B5EF4-FFF2-40B4-BE49-F238E27FC236}">
                <a16:creationId xmlns:a16="http://schemas.microsoft.com/office/drawing/2014/main" id="{84EBCFC6-34B3-D1C6-2336-428E51715054}"/>
              </a:ext>
            </a:extLst>
          </p:cNvPr>
          <p:cNvSpPr txBox="1"/>
          <p:nvPr/>
        </p:nvSpPr>
        <p:spPr>
          <a:xfrm>
            <a:off x="8324472" y="589455"/>
            <a:ext cx="3745849" cy="523220"/>
          </a:xfrm>
          <a:prstGeom prst="rect">
            <a:avLst/>
          </a:prstGeom>
          <a:noFill/>
        </p:spPr>
        <p:txBody>
          <a:bodyPr wrap="square">
            <a:spAutoFit/>
          </a:bodyPr>
          <a:lstStyle/>
          <a:p>
            <a:r>
              <a:rPr lang="en-US" sz="1400" dirty="0">
                <a:effectLst/>
                <a:latin typeface="Times New Roman" panose="02020603050405020304" pitchFamily="18" charset="0"/>
                <a:cs typeface="Times New Roman" panose="02020603050405020304" pitchFamily="18" charset="0"/>
              </a:rPr>
              <a:t>NA62 straws manufactured from 36 </a:t>
            </a:r>
            <a:r>
              <a:rPr lang="el-GR" sz="1400" dirty="0">
                <a:effectLst/>
                <a:latin typeface="Times New Roman" panose="02020603050405020304" pitchFamily="18" charset="0"/>
                <a:cs typeface="Times New Roman" panose="02020603050405020304" pitchFamily="18" charset="0"/>
              </a:rPr>
              <a:t>μ</a:t>
            </a:r>
            <a:r>
              <a:rPr lang="en-US" sz="1400" dirty="0">
                <a:effectLst/>
                <a:latin typeface="Times New Roman" panose="02020603050405020304" pitchFamily="18" charset="0"/>
                <a:cs typeface="Times New Roman" panose="02020603050405020304" pitchFamily="18" charset="0"/>
              </a:rPr>
              <a:t>m thin PET foils coated with two thin layers of Cu and Au. </a:t>
            </a:r>
            <a:endParaRPr lang="en-US" sz="1400" dirty="0">
              <a:latin typeface="Times New Roman" panose="02020603050405020304" pitchFamily="18" charset="0"/>
              <a:cs typeface="Times New Roman" panose="02020603050405020304" pitchFamily="18" charset="0"/>
            </a:endParaRPr>
          </a:p>
        </p:txBody>
      </p:sp>
      <p:pic>
        <p:nvPicPr>
          <p:cNvPr id="27" name="Picture 26" descr="Close-up of a pipe chime&#10;&#10;Description automatically generated">
            <a:extLst>
              <a:ext uri="{FF2B5EF4-FFF2-40B4-BE49-F238E27FC236}">
                <a16:creationId xmlns:a16="http://schemas.microsoft.com/office/drawing/2014/main" id="{154F6D8D-F838-398C-FDD0-2F7210ADF6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09534" y="1325970"/>
            <a:ext cx="3319627" cy="2207739"/>
          </a:xfrm>
          <a:prstGeom prst="rect">
            <a:avLst/>
          </a:prstGeom>
        </p:spPr>
      </p:pic>
      <p:sp>
        <p:nvSpPr>
          <p:cNvPr id="3" name="Slide Number Placeholder 2">
            <a:extLst>
              <a:ext uri="{FF2B5EF4-FFF2-40B4-BE49-F238E27FC236}">
                <a16:creationId xmlns:a16="http://schemas.microsoft.com/office/drawing/2014/main" id="{D8445B1D-0D9C-B9E3-3680-BE437022187A}"/>
              </a:ext>
            </a:extLst>
          </p:cNvPr>
          <p:cNvSpPr>
            <a:spLocks noGrp="1"/>
          </p:cNvSpPr>
          <p:nvPr>
            <p:ph type="sldNum" sz="quarter" idx="7"/>
          </p:nvPr>
        </p:nvSpPr>
        <p:spPr/>
        <p:txBody>
          <a:bodyPr/>
          <a:lstStyle/>
          <a:p>
            <a:pPr marL="38100">
              <a:lnSpc>
                <a:spcPct val="100000"/>
              </a:lnSpc>
            </a:pPr>
            <a:fld id="{81D60167-4931-47E6-BA6A-407CBD079E47}" type="slidenum">
              <a:rPr lang="en-US" spc="-5" smtClean="0"/>
              <a:t>20</a:t>
            </a:fld>
            <a:endParaRPr lang="en-US" spc="-5" dirty="0"/>
          </a:p>
        </p:txBody>
      </p:sp>
    </p:spTree>
    <p:extLst>
      <p:ext uri="{BB962C8B-B14F-4D97-AF65-F5344CB8AC3E}">
        <p14:creationId xmlns:p14="http://schemas.microsoft.com/office/powerpoint/2010/main" val="1266984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7" name="Title 1">
            <a:extLst>
              <a:ext uri="{FF2B5EF4-FFF2-40B4-BE49-F238E27FC236}">
                <a16:creationId xmlns:a16="http://schemas.microsoft.com/office/drawing/2014/main" id="{886541FC-CF8E-A6BD-DEE6-1CAD8B3D9566}"/>
              </a:ext>
            </a:extLst>
          </p:cNvPr>
          <p:cNvSpPr>
            <a:spLocks noGrp="1"/>
          </p:cNvSpPr>
          <p:nvPr>
            <p:ph type="title"/>
          </p:nvPr>
        </p:nvSpPr>
        <p:spPr>
          <a:xfrm>
            <a:off x="395427" y="203149"/>
            <a:ext cx="4938573" cy="1107996"/>
          </a:xfrm>
        </p:spPr>
        <p:txBody>
          <a:bodyPr/>
          <a:lstStyle/>
          <a:p>
            <a:r>
              <a:rPr lang="en-US" dirty="0"/>
              <a:t>How does it work?</a:t>
            </a:r>
          </a:p>
        </p:txBody>
      </p:sp>
      <p:pic>
        <p:nvPicPr>
          <p:cNvPr id="9" name="Content Placeholder 3" descr="straw_tim2.gif">
            <a:extLst>
              <a:ext uri="{FF2B5EF4-FFF2-40B4-BE49-F238E27FC236}">
                <a16:creationId xmlns:a16="http://schemas.microsoft.com/office/drawing/2014/main" id="{7E0C97DC-F702-5DE7-F783-821581B2B9EE}"/>
              </a:ext>
            </a:extLst>
          </p:cNvPr>
          <p:cNvPicPr>
            <a:picLocks noChangeAspect="1"/>
          </p:cNvPicPr>
          <p:nvPr/>
        </p:nvPicPr>
        <p:blipFill>
          <a:blip r:embed="rId3" cstate="print"/>
          <a:stretch>
            <a:fillRect/>
          </a:stretch>
        </p:blipFill>
        <p:spPr>
          <a:xfrm>
            <a:off x="678532" y="990600"/>
            <a:ext cx="2819400" cy="2735954"/>
          </a:xfrm>
          <a:prstGeom prst="rect">
            <a:avLst/>
          </a:prstGeom>
        </p:spPr>
      </p:pic>
      <p:sp>
        <p:nvSpPr>
          <p:cNvPr id="14" name="Content Placeholder 2">
            <a:extLst>
              <a:ext uri="{FF2B5EF4-FFF2-40B4-BE49-F238E27FC236}">
                <a16:creationId xmlns:a16="http://schemas.microsoft.com/office/drawing/2014/main" id="{21D8630C-881F-A8B0-8907-951431263D25}"/>
              </a:ext>
            </a:extLst>
          </p:cNvPr>
          <p:cNvSpPr txBox="1">
            <a:spLocks/>
          </p:cNvSpPr>
          <p:nvPr/>
        </p:nvSpPr>
        <p:spPr>
          <a:xfrm>
            <a:off x="0" y="3810000"/>
            <a:ext cx="4176464" cy="2486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1400" dirty="0">
                <a:latin typeface="Times New Roman" panose="02020603050405020304" pitchFamily="18" charset="0"/>
                <a:cs typeface="Times New Roman" panose="02020603050405020304" pitchFamily="18" charset="0"/>
              </a:rPr>
              <a:t>Falling edge has the same time for all straws on track.</a:t>
            </a:r>
          </a:p>
          <a:p>
            <a:pPr marL="342900" indent="-342900">
              <a:spcBef>
                <a:spcPct val="20000"/>
              </a:spcBef>
              <a:buFont typeface="Arial" pitchFamily="34" charset="0"/>
              <a:buChar char="•"/>
              <a:defRPr/>
            </a:pPr>
            <a:r>
              <a:rPr lang="en-US" sz="1400" dirty="0">
                <a:latin typeface="Times New Roman" panose="02020603050405020304" pitchFamily="18" charset="0"/>
                <a:cs typeface="Times New Roman" panose="02020603050405020304" pitchFamily="18" charset="0"/>
              </a:rPr>
              <a:t>Rising edge gives the arrival time of the first cluster</a:t>
            </a:r>
          </a:p>
          <a:p>
            <a:pPr marL="342900" indent="-342900">
              <a:spcBef>
                <a:spcPct val="20000"/>
              </a:spcBef>
              <a:buFont typeface="Arial" pitchFamily="34" charset="0"/>
              <a:buChar char="•"/>
              <a:defRPr/>
            </a:pPr>
            <a:r>
              <a:rPr lang="en-US" sz="1400" dirty="0">
                <a:latin typeface="Times New Roman" panose="02020603050405020304" pitchFamily="18" charset="0"/>
                <a:cs typeface="Times New Roman" panose="02020603050405020304" pitchFamily="18" charset="0"/>
              </a:rPr>
              <a:t>The closer is the track to the wall, the bigger is the signal (clusters closer)</a:t>
            </a:r>
          </a:p>
          <a:p>
            <a:pPr marL="342900" indent="-342900">
              <a:spcBef>
                <a:spcPct val="20000"/>
              </a:spcBef>
              <a:buFont typeface="Arial" pitchFamily="34" charset="0"/>
              <a:buChar char="•"/>
              <a:defRPr/>
            </a:pPr>
            <a:r>
              <a:rPr lang="en-US" sz="1400" dirty="0">
                <a:latin typeface="Times New Roman" panose="02020603050405020304" pitchFamily="18" charset="0"/>
                <a:cs typeface="Times New Roman" panose="02020603050405020304" pitchFamily="18" charset="0"/>
              </a:rPr>
              <a:t>Don’t want to see clusters =&gt; shaping must be chosen in relation to gas properties</a:t>
            </a:r>
          </a:p>
          <a:p>
            <a:pPr marL="342900" indent="-342900">
              <a:spcBef>
                <a:spcPct val="20000"/>
              </a:spcBef>
              <a:buFont typeface="Arial" pitchFamily="34" charset="0"/>
              <a:buChar char="•"/>
              <a:defRPr/>
            </a:pPr>
            <a:r>
              <a:rPr lang="en-US" sz="1400" dirty="0">
                <a:latin typeface="Times New Roman" panose="02020603050405020304" pitchFamily="18" charset="0"/>
                <a:cs typeface="Times New Roman" panose="02020603050405020304" pitchFamily="18" charset="0"/>
              </a:rPr>
              <a:t>Tracks from drift time measurements</a:t>
            </a:r>
          </a:p>
        </p:txBody>
      </p:sp>
      <p:sp>
        <p:nvSpPr>
          <p:cNvPr id="17" name="Content Placeholder 2">
            <a:extLst>
              <a:ext uri="{FF2B5EF4-FFF2-40B4-BE49-F238E27FC236}">
                <a16:creationId xmlns:a16="http://schemas.microsoft.com/office/drawing/2014/main" id="{5C6D2EA7-7EEE-AF1A-F6CD-FECBCC917364}"/>
              </a:ext>
            </a:extLst>
          </p:cNvPr>
          <p:cNvSpPr txBox="1">
            <a:spLocks/>
          </p:cNvSpPr>
          <p:nvPr/>
        </p:nvSpPr>
        <p:spPr>
          <a:xfrm>
            <a:off x="4209121" y="838200"/>
            <a:ext cx="4176464" cy="5181600"/>
          </a:xfrm>
          <a:prstGeom prst="rect">
            <a:avLst/>
          </a:prstGeom>
        </p:spPr>
        <p:txBody>
          <a:bodyPr wrap="square" lIns="0" tIns="0" rIns="0" bIns="0">
            <a:normAutofit lnSpcReduction="10000"/>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defRPr/>
            </a:pPr>
            <a:r>
              <a:rPr lang="en-US" sz="1900" b="1" kern="0" dirty="0">
                <a:solidFill>
                  <a:srgbClr val="00329E"/>
                </a:solidFill>
                <a:latin typeface="Times New Roman" panose="02020603050405020304" pitchFamily="18" charset="0"/>
                <a:cs typeface="Times New Roman" panose="02020603050405020304" pitchFamily="18" charset="0"/>
              </a:rPr>
              <a:t>Precise tracks from drift time measurement</a:t>
            </a:r>
          </a:p>
          <a:p>
            <a:pPr marL="742950" lvl="1" indent="-285750">
              <a:buFont typeface="Arial" panose="020B0604020202020204" pitchFamily="34" charset="0"/>
              <a:buChar char="•"/>
              <a:defRPr/>
            </a:pPr>
            <a:r>
              <a:rPr lang="en-US" kern="0" dirty="0">
                <a:solidFill>
                  <a:sysClr val="windowText" lastClr="000000"/>
                </a:solidFill>
                <a:latin typeface="Times New Roman" panose="02020603050405020304" pitchFamily="18" charset="0"/>
                <a:cs typeface="Times New Roman" panose="02020603050405020304" pitchFamily="18" charset="0"/>
              </a:rPr>
              <a:t>Arrival of the first cluster</a:t>
            </a:r>
          </a:p>
          <a:p>
            <a:pPr marL="285750" indent="-285750">
              <a:buFont typeface="Arial" panose="020B0604020202020204" pitchFamily="34" charset="0"/>
              <a:buChar char="•"/>
              <a:defRPr/>
            </a:pPr>
            <a:r>
              <a:rPr lang="en-US" sz="1900" b="1" kern="0" dirty="0">
                <a:solidFill>
                  <a:srgbClr val="00329E"/>
                </a:solidFill>
                <a:latin typeface="Times New Roman" panose="02020603050405020304" pitchFamily="18" charset="0"/>
                <a:cs typeface="Times New Roman" panose="02020603050405020304" pitchFamily="18" charset="0"/>
              </a:rPr>
              <a:t>Track selection, identification and validation from the trailing edge</a:t>
            </a:r>
          </a:p>
          <a:p>
            <a:pPr marL="742950" lvl="1" indent="-285750">
              <a:buFont typeface="Arial" panose="020B0604020202020204" pitchFamily="34" charset="0"/>
              <a:buChar char="•"/>
              <a:defRPr/>
            </a:pPr>
            <a:r>
              <a:rPr lang="en-US" kern="0" dirty="0">
                <a:solidFill>
                  <a:sysClr val="windowText" lastClr="000000"/>
                </a:solidFill>
                <a:latin typeface="Times New Roman" panose="02020603050405020304" pitchFamily="18" charset="0"/>
                <a:cs typeface="Times New Roman" panose="02020603050405020304" pitchFamily="18" charset="0"/>
              </a:rPr>
              <a:t>Arrival of the last cluster</a:t>
            </a:r>
          </a:p>
          <a:p>
            <a:pPr marL="742950" lvl="1" indent="-285750">
              <a:buFont typeface="Arial" panose="020B0604020202020204" pitchFamily="34" charset="0"/>
              <a:buChar char="•"/>
              <a:defRPr/>
            </a:pPr>
            <a:r>
              <a:rPr lang="en-US" kern="0" dirty="0">
                <a:solidFill>
                  <a:sysClr val="windowText" lastClr="000000"/>
                </a:solidFill>
                <a:latin typeface="Times New Roman" panose="02020603050405020304" pitchFamily="18" charset="0"/>
                <a:cs typeface="Times New Roman" panose="02020603050405020304" pitchFamily="18" charset="0"/>
              </a:rPr>
              <a:t>ID attached to trailing edge should be used for matching with trigger ID</a:t>
            </a:r>
          </a:p>
          <a:p>
            <a:pPr marL="742950" lvl="1" indent="-285750">
              <a:buFont typeface="Arial" panose="020B0604020202020204" pitchFamily="34" charset="0"/>
              <a:buChar char="•"/>
              <a:defRPr/>
            </a:pPr>
            <a:r>
              <a:rPr lang="en-US" kern="0" dirty="0">
                <a:solidFill>
                  <a:sysClr val="windowText" lastClr="000000"/>
                </a:solidFill>
                <a:latin typeface="Times New Roman" panose="02020603050405020304" pitchFamily="18" charset="0"/>
                <a:cs typeface="Times New Roman" panose="02020603050405020304" pitchFamily="18" charset="0"/>
              </a:rPr>
              <a:t>All straws with matched IDs within time window (for straw propagation time) are on the track</a:t>
            </a:r>
          </a:p>
          <a:p>
            <a:pPr marL="742950" lvl="1" indent="-285750">
              <a:buFont typeface="Arial" panose="020B0604020202020204" pitchFamily="34" charset="0"/>
              <a:buChar char="•"/>
              <a:defRPr/>
            </a:pPr>
            <a:r>
              <a:rPr lang="en-US" kern="0" dirty="0">
                <a:solidFill>
                  <a:sysClr val="windowText" lastClr="000000"/>
                </a:solidFill>
                <a:latin typeface="Times New Roman" panose="02020603050405020304" pitchFamily="18" charset="0"/>
                <a:cs typeface="Times New Roman" panose="02020603050405020304" pitchFamily="18" charset="0"/>
              </a:rPr>
              <a:t>Straw propagation time should be subtracted from leading edge before calculating particle position</a:t>
            </a:r>
          </a:p>
          <a:p>
            <a:pPr marL="285750" indent="-285750">
              <a:buFont typeface="Arial" panose="020B0604020202020204" pitchFamily="34" charset="0"/>
              <a:buChar char="•"/>
              <a:defRPr/>
            </a:pPr>
            <a:r>
              <a:rPr lang="en-US" sz="1900" b="1" kern="0" dirty="0">
                <a:solidFill>
                  <a:srgbClr val="00329E"/>
                </a:solidFill>
                <a:latin typeface="Times New Roman" panose="02020603050405020304" pitchFamily="18" charset="0"/>
                <a:cs typeface="Times New Roman" panose="02020603050405020304" pitchFamily="18" charset="0"/>
              </a:rPr>
              <a:t>Trailing edge can be used for crude z-by-time measurement to help track reconstruction </a:t>
            </a:r>
          </a:p>
          <a:p>
            <a:pPr marL="285750" indent="-285750">
              <a:buFont typeface="Arial" panose="020B0604020202020204" pitchFamily="34" charset="0"/>
              <a:buChar char="•"/>
              <a:defRPr/>
            </a:pPr>
            <a:r>
              <a:rPr lang="en-US" sz="1900" b="1" kern="0" dirty="0">
                <a:solidFill>
                  <a:srgbClr val="00329E"/>
                </a:solidFill>
                <a:latin typeface="Times New Roman" panose="02020603050405020304" pitchFamily="18" charset="0"/>
                <a:cs typeface="Times New Roman" panose="02020603050405020304" pitchFamily="18" charset="0"/>
              </a:rPr>
              <a:t>Trailing edge can be used in fast trigger or as an anti-coincidence (VETO) on multiple tracks</a:t>
            </a:r>
          </a:p>
          <a:p>
            <a:pPr>
              <a:defRPr/>
            </a:pPr>
            <a:endParaRPr lang="en-US" kern="0" dirty="0"/>
          </a:p>
        </p:txBody>
      </p:sp>
      <p:sp>
        <p:nvSpPr>
          <p:cNvPr id="18" name="TextBox 17">
            <a:extLst>
              <a:ext uri="{FF2B5EF4-FFF2-40B4-BE49-F238E27FC236}">
                <a16:creationId xmlns:a16="http://schemas.microsoft.com/office/drawing/2014/main" id="{9FC7115F-061C-8DFD-866A-864F00A4043C}"/>
              </a:ext>
            </a:extLst>
          </p:cNvPr>
          <p:cNvSpPr txBox="1"/>
          <p:nvPr/>
        </p:nvSpPr>
        <p:spPr>
          <a:xfrm>
            <a:off x="5139418" y="314238"/>
            <a:ext cx="2172208" cy="400110"/>
          </a:xfrm>
          <a:prstGeom prst="rect">
            <a:avLst/>
          </a:prstGeom>
          <a:solidFill>
            <a:srgbClr val="00329E"/>
          </a:solidFill>
        </p:spPr>
        <p:txBody>
          <a:bodyPr wrap="square">
            <a:spAutoFit/>
          </a:bodyPr>
          <a:lstStyle/>
          <a:p>
            <a:pPr algn="ctr"/>
            <a:r>
              <a:rPr lang="en-US" sz="2000" b="1" dirty="0">
                <a:solidFill>
                  <a:srgbClr val="FFFF00"/>
                </a:solidFill>
                <a:latin typeface="Times New Roman" panose="02020603050405020304" pitchFamily="18" charset="0"/>
                <a:cs typeface="Times New Roman" panose="02020603050405020304" pitchFamily="18" charset="0"/>
              </a:rPr>
              <a:t>Readout concept</a:t>
            </a:r>
          </a:p>
        </p:txBody>
      </p:sp>
      <p:sp>
        <p:nvSpPr>
          <p:cNvPr id="19" name="Title 1">
            <a:extLst>
              <a:ext uri="{FF2B5EF4-FFF2-40B4-BE49-F238E27FC236}">
                <a16:creationId xmlns:a16="http://schemas.microsoft.com/office/drawing/2014/main" id="{60BF4640-D545-A50E-B8B2-8E988B82AEDB}"/>
              </a:ext>
            </a:extLst>
          </p:cNvPr>
          <p:cNvSpPr txBox="1">
            <a:spLocks/>
          </p:cNvSpPr>
          <p:nvPr/>
        </p:nvSpPr>
        <p:spPr>
          <a:xfrm>
            <a:off x="8854582" y="314238"/>
            <a:ext cx="3201035" cy="400110"/>
          </a:xfrm>
          <a:prstGeom prst="rect">
            <a:avLst/>
          </a:prstGeom>
          <a:solidFill>
            <a:srgbClr val="00329E"/>
          </a:solidFill>
        </p:spPr>
        <p:txBody>
          <a:bodyPr wrap="square" lIns="0" tIns="0" rIns="0" bIns="0">
            <a:normAutofit fontScale="97500"/>
          </a:bodyPr>
          <a:lstStyle>
            <a:lvl1pPr>
              <a:defRPr sz="3600" b="1" i="0">
                <a:solidFill>
                  <a:srgbClr val="00339F"/>
                </a:solidFill>
                <a:latin typeface="Arial"/>
                <a:ea typeface="+mj-ea"/>
                <a:cs typeface="Arial"/>
              </a:defRPr>
            </a:lvl1pPr>
          </a:lstStyle>
          <a:p>
            <a:pPr algn="ctr"/>
            <a:r>
              <a:rPr lang="en-US" sz="2000" kern="0" dirty="0">
                <a:solidFill>
                  <a:srgbClr val="FFFF00"/>
                </a:solidFill>
                <a:latin typeface="Times New Roman" panose="02020603050405020304" pitchFamily="18" charset="0"/>
                <a:cs typeface="Times New Roman" panose="02020603050405020304" pitchFamily="18" charset="0"/>
              </a:rPr>
              <a:t>Improving rate capability</a:t>
            </a:r>
          </a:p>
        </p:txBody>
      </p:sp>
      <p:sp>
        <p:nvSpPr>
          <p:cNvPr id="20" name="Content Placeholder 2">
            <a:extLst>
              <a:ext uri="{FF2B5EF4-FFF2-40B4-BE49-F238E27FC236}">
                <a16:creationId xmlns:a16="http://schemas.microsoft.com/office/drawing/2014/main" id="{88CAE276-8C2F-DF43-7D95-F163AC8B3D91}"/>
              </a:ext>
            </a:extLst>
          </p:cNvPr>
          <p:cNvSpPr txBox="1">
            <a:spLocks/>
          </p:cNvSpPr>
          <p:nvPr/>
        </p:nvSpPr>
        <p:spPr>
          <a:xfrm>
            <a:off x="8754322" y="838200"/>
            <a:ext cx="3301295" cy="4133056"/>
          </a:xfrm>
          <a:prstGeom prst="rect">
            <a:avLst/>
          </a:prstGeom>
        </p:spPr>
        <p:txBody>
          <a:bodyPr wrap="square" lIns="0" tIns="0" rIns="0" bIns="0">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en-US" sz="1900" b="1" kern="0" dirty="0">
                <a:solidFill>
                  <a:srgbClr val="00329E"/>
                </a:solidFill>
                <a:latin typeface="Times New Roman" panose="02020603050405020304" pitchFamily="18" charset="0"/>
                <a:cs typeface="Times New Roman" panose="02020603050405020304" pitchFamily="18" charset="0"/>
              </a:rPr>
              <a:t>Smaller diameter</a:t>
            </a:r>
          </a:p>
          <a:p>
            <a:pPr marL="742950" lvl="1" indent="-285750">
              <a:buFont typeface="Arial" panose="020B0604020202020204" pitchFamily="34" charset="0"/>
              <a:buChar char="•"/>
            </a:pPr>
            <a:r>
              <a:rPr lang="en-US" kern="0" dirty="0">
                <a:solidFill>
                  <a:sysClr val="windowText" lastClr="000000"/>
                </a:solidFill>
                <a:latin typeface="Times New Roman" panose="02020603050405020304" pitchFamily="18" charset="0"/>
                <a:cs typeface="Times New Roman" panose="02020603050405020304" pitchFamily="18" charset="0"/>
              </a:rPr>
              <a:t>Less particles</a:t>
            </a:r>
          </a:p>
          <a:p>
            <a:pPr marL="742950" lvl="1" indent="-285750">
              <a:buFont typeface="Arial" panose="020B0604020202020204" pitchFamily="34" charset="0"/>
              <a:buChar char="•"/>
            </a:pPr>
            <a:r>
              <a:rPr lang="en-US" kern="0" dirty="0">
                <a:solidFill>
                  <a:sysClr val="windowText" lastClr="000000"/>
                </a:solidFill>
                <a:latin typeface="Times New Roman" panose="02020603050405020304" pitchFamily="18" charset="0"/>
                <a:cs typeface="Times New Roman" panose="02020603050405020304" pitchFamily="18" charset="0"/>
              </a:rPr>
              <a:t>Less charge in gas volume</a:t>
            </a:r>
          </a:p>
          <a:p>
            <a:pPr marL="742950" lvl="1" indent="-285750">
              <a:buFont typeface="Arial" panose="020B0604020202020204" pitchFamily="34" charset="0"/>
              <a:buChar char="•"/>
            </a:pPr>
            <a:r>
              <a:rPr lang="en-US" kern="0" dirty="0">
                <a:solidFill>
                  <a:sysClr val="windowText" lastClr="000000"/>
                </a:solidFill>
                <a:latin typeface="Times New Roman" panose="02020603050405020304" pitchFamily="18" charset="0"/>
                <a:cs typeface="Times New Roman" panose="02020603050405020304" pitchFamily="18" charset="0"/>
              </a:rPr>
              <a:t>Shorter collection time</a:t>
            </a:r>
          </a:p>
          <a:p>
            <a:pPr marL="285750" indent="-285750">
              <a:buFont typeface="Arial" panose="020B0604020202020204" pitchFamily="34" charset="0"/>
              <a:buChar char="•"/>
            </a:pPr>
            <a:r>
              <a:rPr lang="en-US" sz="1900" b="1" kern="0" dirty="0">
                <a:solidFill>
                  <a:srgbClr val="00329E"/>
                </a:solidFill>
                <a:latin typeface="Times New Roman" panose="02020603050405020304" pitchFamily="18" charset="0"/>
                <a:cs typeface="Times New Roman" panose="02020603050405020304" pitchFamily="18" charset="0"/>
              </a:rPr>
              <a:t>Segmented straw</a:t>
            </a:r>
          </a:p>
          <a:p>
            <a:pPr marL="742950" lvl="1" indent="-285750">
              <a:buFont typeface="Arial" panose="020B0604020202020204" pitchFamily="34" charset="0"/>
              <a:buChar char="•"/>
            </a:pPr>
            <a:r>
              <a:rPr lang="en-US" kern="0" dirty="0">
                <a:solidFill>
                  <a:sysClr val="windowText" lastClr="000000"/>
                </a:solidFill>
                <a:latin typeface="Times New Roman" panose="02020603050405020304" pitchFamily="18" charset="0"/>
                <a:cs typeface="Times New Roman" panose="02020603050405020304" pitchFamily="18" charset="0"/>
              </a:rPr>
              <a:t>Cathode segmentation</a:t>
            </a:r>
          </a:p>
          <a:p>
            <a:pPr marL="742950" lvl="1" indent="-285750">
              <a:buFont typeface="Arial" panose="020B0604020202020204" pitchFamily="34" charset="0"/>
              <a:buChar char="•"/>
            </a:pPr>
            <a:r>
              <a:rPr lang="en-US" kern="0" dirty="0">
                <a:solidFill>
                  <a:sysClr val="windowText" lastClr="000000"/>
                </a:solidFill>
                <a:latin typeface="Times New Roman" panose="02020603050405020304" pitchFamily="18" charset="0"/>
                <a:cs typeface="Times New Roman" panose="02020603050405020304" pitchFamily="18" charset="0"/>
              </a:rPr>
              <a:t>Highly resistive inner coating</a:t>
            </a:r>
          </a:p>
          <a:p>
            <a:pPr marL="742950" lvl="1" indent="-285750">
              <a:buFont typeface="Arial" panose="020B0604020202020204" pitchFamily="34" charset="0"/>
              <a:buChar char="•"/>
            </a:pPr>
            <a:r>
              <a:rPr lang="en-US" kern="0" dirty="0">
                <a:solidFill>
                  <a:sysClr val="windowText" lastClr="000000"/>
                </a:solidFill>
                <a:latin typeface="Times New Roman" panose="02020603050405020304" pitchFamily="18" charset="0"/>
                <a:cs typeface="Times New Roman" panose="02020603050405020304" pitchFamily="18" charset="0"/>
              </a:rPr>
              <a:t>External metallic rings on which signal is induced</a:t>
            </a:r>
          </a:p>
          <a:p>
            <a:pPr marL="742950" lvl="1" indent="-285750">
              <a:buFont typeface="Arial" panose="020B0604020202020204" pitchFamily="34" charset="0"/>
              <a:buChar char="•"/>
            </a:pPr>
            <a:r>
              <a:rPr lang="en-US" kern="0" dirty="0">
                <a:solidFill>
                  <a:sysClr val="windowText" lastClr="000000"/>
                </a:solidFill>
                <a:latin typeface="Times New Roman" panose="02020603050405020304" pitchFamily="18" charset="0"/>
                <a:cs typeface="Times New Roman" panose="02020603050405020304" pitchFamily="18" charset="0"/>
              </a:rPr>
              <a:t>Anode segmentation</a:t>
            </a:r>
          </a:p>
          <a:p>
            <a:pPr marL="742950" lvl="1" indent="-285750">
              <a:buFont typeface="Arial" panose="020B0604020202020204" pitchFamily="34" charset="0"/>
              <a:buChar char="•"/>
            </a:pPr>
            <a:r>
              <a:rPr lang="en-US" kern="0" dirty="0">
                <a:solidFill>
                  <a:sysClr val="windowText" lastClr="000000"/>
                </a:solidFill>
                <a:latin typeface="Times New Roman" panose="02020603050405020304" pitchFamily="18" charset="0"/>
                <a:cs typeface="Times New Roman" panose="02020603050405020304" pitchFamily="18" charset="0"/>
              </a:rPr>
              <a:t>ATLAS/TRT barrel 2 sections</a:t>
            </a:r>
          </a:p>
          <a:p>
            <a:pPr marL="285750" indent="-285750">
              <a:buFont typeface="Arial" panose="020B0604020202020204" pitchFamily="34" charset="0"/>
              <a:buChar char="•"/>
            </a:pPr>
            <a:r>
              <a:rPr lang="en-US" sz="1900" b="1" kern="0" dirty="0">
                <a:solidFill>
                  <a:srgbClr val="00329E"/>
                </a:solidFill>
                <a:latin typeface="Times New Roman" panose="02020603050405020304" pitchFamily="18" charset="0"/>
                <a:cs typeface="Times New Roman" panose="02020603050405020304" pitchFamily="18" charset="0"/>
              </a:rPr>
              <a:t>Faster gas</a:t>
            </a:r>
          </a:p>
        </p:txBody>
      </p:sp>
      <p:pic>
        <p:nvPicPr>
          <p:cNvPr id="22" name="Picture 21" descr="A diagram of a diagram of a source&#10;&#10;Description automatically generated">
            <a:extLst>
              <a:ext uri="{FF2B5EF4-FFF2-40B4-BE49-F238E27FC236}">
                <a16:creationId xmlns:a16="http://schemas.microsoft.com/office/drawing/2014/main" id="{D89A0EB0-EFE5-A656-67D7-9D278EEB1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582" y="4752336"/>
            <a:ext cx="3165487" cy="1543664"/>
          </a:xfrm>
          <a:prstGeom prst="rect">
            <a:avLst/>
          </a:prstGeom>
        </p:spPr>
      </p:pic>
      <p:sp>
        <p:nvSpPr>
          <p:cNvPr id="26" name="TextBox 25">
            <a:extLst>
              <a:ext uri="{FF2B5EF4-FFF2-40B4-BE49-F238E27FC236}">
                <a16:creationId xmlns:a16="http://schemas.microsoft.com/office/drawing/2014/main" id="{F30F311B-1A74-3F5B-A005-9CC3D2910939}"/>
              </a:ext>
            </a:extLst>
          </p:cNvPr>
          <p:cNvSpPr txBox="1"/>
          <p:nvPr/>
        </p:nvSpPr>
        <p:spPr>
          <a:xfrm>
            <a:off x="139044" y="5970574"/>
            <a:ext cx="7172582" cy="307777"/>
          </a:xfrm>
          <a:prstGeom prst="rect">
            <a:avLst/>
          </a:prstGeom>
          <a:solidFill>
            <a:srgbClr val="FFFF00"/>
          </a:solidFill>
          <a:ln>
            <a:solidFill>
              <a:srgbClr val="FF0000"/>
            </a:solidFill>
          </a:ln>
        </p:spPr>
        <p:txBody>
          <a:bodyPr wrap="square">
            <a:spAutoFit/>
          </a:bodyPr>
          <a:lstStyle/>
          <a:p>
            <a:r>
              <a:rPr lang="en-US" sz="1400" dirty="0">
                <a:solidFill>
                  <a:srgbClr val="FF000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CERN EP-ESE Electronics Seminars </a:t>
            </a:r>
            <a:r>
              <a:rPr lang="en-US" sz="1400" dirty="0">
                <a:solidFill>
                  <a:srgbClr val="0000FF"/>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1400" b="1" dirty="0">
                <a:solidFill>
                  <a:srgbClr val="0000FF"/>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Peter </a:t>
            </a:r>
            <a:r>
              <a:rPr lang="en-US" sz="1400" b="1" dirty="0" err="1">
                <a:solidFill>
                  <a:srgbClr val="0000FF"/>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Lichard</a:t>
            </a:r>
            <a:r>
              <a:rPr lang="en-US" sz="1400" b="1" dirty="0">
                <a:solidFill>
                  <a:srgbClr val="0000FF"/>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1400" i="1" u="sng" dirty="0">
                <a:solidFill>
                  <a:srgbClr val="FF000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Straw detectors and their electronics</a:t>
            </a:r>
            <a:endParaRPr lang="en-US" sz="1400" i="1" u="sng" dirty="0">
              <a:solidFill>
                <a:srgbClr val="FF0000"/>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1F14D72-C2AC-53B2-8840-9B8FDECDCD6D}"/>
              </a:ext>
            </a:extLst>
          </p:cNvPr>
          <p:cNvSpPr>
            <a:spLocks noGrp="1"/>
          </p:cNvSpPr>
          <p:nvPr>
            <p:ph type="sldNum" sz="quarter" idx="7"/>
          </p:nvPr>
        </p:nvSpPr>
        <p:spPr/>
        <p:txBody>
          <a:bodyPr/>
          <a:lstStyle/>
          <a:p>
            <a:pPr marL="38100">
              <a:lnSpc>
                <a:spcPct val="100000"/>
              </a:lnSpc>
            </a:pPr>
            <a:fld id="{81D60167-4931-47E6-BA6A-407CBD079E47}" type="slidenum">
              <a:rPr lang="en-US" spc="-5" smtClean="0"/>
              <a:t>21</a:t>
            </a:fld>
            <a:endParaRPr lang="en-US" spc="-5" dirty="0"/>
          </a:p>
        </p:txBody>
      </p:sp>
    </p:spTree>
    <p:extLst>
      <p:ext uri="{BB962C8B-B14F-4D97-AF65-F5344CB8AC3E}">
        <p14:creationId xmlns:p14="http://schemas.microsoft.com/office/powerpoint/2010/main" val="3866660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r>
              <a:rPr lang="en-US" dirty="0"/>
              <a:t>Straw Tubes PANDA</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10" name="TextBox 9">
            <a:extLst>
              <a:ext uri="{FF2B5EF4-FFF2-40B4-BE49-F238E27FC236}">
                <a16:creationId xmlns:a16="http://schemas.microsoft.com/office/drawing/2014/main" id="{97364B91-C57E-606A-849A-F52A0AC6CC4F}"/>
              </a:ext>
            </a:extLst>
          </p:cNvPr>
          <p:cNvSpPr txBox="1"/>
          <p:nvPr/>
        </p:nvSpPr>
        <p:spPr>
          <a:xfrm>
            <a:off x="228600" y="990600"/>
            <a:ext cx="7543800" cy="2031325"/>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a:t>
            </a:r>
            <a:r>
              <a:rPr lang="en-US" dirty="0">
                <a:effectLst/>
                <a:latin typeface="Times New Roman" panose="02020603050405020304" pitchFamily="18" charset="0"/>
                <a:cs typeface="Times New Roman" panose="02020603050405020304" pitchFamily="18" charset="0"/>
              </a:rPr>
              <a:t>traw tubes of 10.0 mm inner diameter and a total wall thickness of 27 </a:t>
            </a:r>
            <a:r>
              <a:rPr lang="el-GR" dirty="0">
                <a:effectLst/>
                <a:latin typeface="Times New Roman" panose="02020603050405020304" pitchFamily="18" charset="0"/>
                <a:cs typeface="Times New Roman" panose="02020603050405020304" pitchFamily="18" charset="0"/>
              </a:rPr>
              <a:t>μ</a:t>
            </a:r>
            <a:r>
              <a:rPr lang="en-US" dirty="0">
                <a:effectLst/>
                <a:latin typeface="Times New Roman" panose="02020603050405020304" pitchFamily="18" charset="0"/>
                <a:cs typeface="Times New Roman" panose="02020603050405020304" pitchFamily="18" charset="0"/>
              </a:rPr>
              <a:t>m</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a:t>
            </a:r>
            <a:r>
              <a:rPr lang="en-US" dirty="0">
                <a:effectLst/>
                <a:latin typeface="Times New Roman" panose="02020603050405020304" pitchFamily="18" charset="0"/>
                <a:cs typeface="Times New Roman" panose="02020603050405020304" pitchFamily="18" charset="0"/>
              </a:rPr>
              <a:t>wo layers of 12 </a:t>
            </a:r>
            <a:r>
              <a:rPr lang="el-GR" dirty="0">
                <a:effectLst/>
                <a:latin typeface="Times New Roman" panose="02020603050405020304" pitchFamily="18" charset="0"/>
                <a:cs typeface="Times New Roman" panose="02020603050405020304" pitchFamily="18" charset="0"/>
              </a:rPr>
              <a:t>μ</a:t>
            </a:r>
            <a:r>
              <a:rPr lang="en-US" dirty="0">
                <a:effectLst/>
                <a:latin typeface="Times New Roman" panose="02020603050405020304" pitchFamily="18" charset="0"/>
                <a:cs typeface="Times New Roman" panose="02020603050405020304" pitchFamily="18" charset="0"/>
              </a:rPr>
              <a:t>m thick aluminized Mylar by wrapping two long strips around a rotating mandrel and gluing the two half-overlapping strips together</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a:t>
            </a:r>
            <a:r>
              <a:rPr lang="en-US" dirty="0">
                <a:effectLst/>
                <a:latin typeface="Times New Roman" panose="02020603050405020304" pitchFamily="18" charset="0"/>
                <a:cs typeface="Times New Roman" panose="02020603050405020304" pitchFamily="18" charset="0"/>
              </a:rPr>
              <a:t>luminization at the inner tube wall used as a cathode whereas the aluminization of the second, outer strip layer used to screen light incidence</a:t>
            </a:r>
          </a:p>
          <a:p>
            <a:pPr marL="285750" indent="-285750">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20 </a:t>
            </a:r>
            <a:r>
              <a:rPr lang="el-GR" dirty="0">
                <a:effectLst/>
                <a:latin typeface="Times New Roman" panose="02020603050405020304" pitchFamily="18" charset="0"/>
                <a:cs typeface="Times New Roman" panose="02020603050405020304" pitchFamily="18" charset="0"/>
              </a:rPr>
              <a:t>μ</a:t>
            </a:r>
            <a:r>
              <a:rPr lang="en-US" dirty="0">
                <a:effectLst/>
                <a:latin typeface="Times New Roman" panose="02020603050405020304" pitchFamily="18" charset="0"/>
                <a:cs typeface="Times New Roman" panose="02020603050405020304" pitchFamily="18" charset="0"/>
              </a:rPr>
              <a:t>m diameter gold-plated tungsten-rhenium wire used as anode</a:t>
            </a:r>
            <a:br>
              <a:rPr lang="el-GR" dirty="0"/>
            </a:br>
            <a:endParaRPr lang="en-US" dirty="0"/>
          </a:p>
        </p:txBody>
      </p:sp>
      <p:sp>
        <p:nvSpPr>
          <p:cNvPr id="11" name="TextBox 10">
            <a:extLst>
              <a:ext uri="{FF2B5EF4-FFF2-40B4-BE49-F238E27FC236}">
                <a16:creationId xmlns:a16="http://schemas.microsoft.com/office/drawing/2014/main" id="{CD915C93-526C-883F-F8B7-13569CA89C0D}"/>
              </a:ext>
            </a:extLst>
          </p:cNvPr>
          <p:cNvSpPr txBox="1"/>
          <p:nvPr/>
        </p:nvSpPr>
        <p:spPr>
          <a:xfrm>
            <a:off x="228600" y="4871173"/>
            <a:ext cx="11485049" cy="1323439"/>
          </a:xfrm>
          <a:prstGeom prst="rect">
            <a:avLst/>
          </a:prstGeom>
          <a:noFill/>
        </p:spPr>
        <p:txBody>
          <a:bodyPr wrap="square">
            <a:spAutoFit/>
          </a:bodyPr>
          <a:lstStyle/>
          <a:p>
            <a:r>
              <a:rPr lang="en-US" sz="1600" dirty="0">
                <a:effectLst/>
                <a:latin typeface="Times New Roman" panose="02020603050405020304" pitchFamily="18" charset="0"/>
                <a:cs typeface="Times New Roman" panose="02020603050405020304" pitchFamily="18" charset="0"/>
              </a:rPr>
              <a:t>The use of the relatively thin Mylar film as the straw material allows to achieve a very low material budget. In our straws filled with Ar-CO2 (90:10) gas mixture, at 2 bar absolute pressure, the mean thickness in radiation length X</a:t>
            </a:r>
            <a:r>
              <a:rPr lang="en-US" sz="1600" baseline="-25000" dirty="0">
                <a:effectLst/>
                <a:latin typeface="Times New Roman" panose="02020603050405020304" pitchFamily="18" charset="0"/>
                <a:cs typeface="Times New Roman" panose="02020603050405020304" pitchFamily="18" charset="0"/>
              </a:rPr>
              <a:t>0</a:t>
            </a:r>
            <a:r>
              <a:rPr lang="en-US" sz="1600" dirty="0">
                <a:effectLst/>
                <a:latin typeface="Times New Roman" panose="02020603050405020304" pitchFamily="18" charset="0"/>
                <a:cs typeface="Times New Roman" panose="02020603050405020304" pitchFamily="18" charset="0"/>
              </a:rPr>
              <a:t> of the straw is of 4.4 × 10−4 and the contributions from the foil, the gas mixture and the anode wire are 3.0 × 10−4, 1.3 × 10−4 and 0.1 × 10−4, respectively</a:t>
            </a:r>
          </a:p>
          <a:p>
            <a:r>
              <a:rPr lang="en-US" sz="1600" dirty="0">
                <a:effectLst/>
                <a:latin typeface="Times New Roman" panose="02020603050405020304" pitchFamily="18" charset="0"/>
                <a:cs typeface="Times New Roman" panose="02020603050405020304" pitchFamily="18" charset="0"/>
              </a:rPr>
              <a:t>PANDA Forward Tracker consisting of six tracking stations, and each comprising four double layers of  straw tubes, the total material budget of the straw volume is only 2.1% X</a:t>
            </a:r>
            <a:r>
              <a:rPr lang="en-US" sz="1600" baseline="-25000" dirty="0">
                <a:effectLst/>
                <a:latin typeface="Times New Roman" panose="02020603050405020304" pitchFamily="18" charset="0"/>
                <a:cs typeface="Times New Roman" panose="02020603050405020304" pitchFamily="18" charset="0"/>
              </a:rPr>
              <a:t>0</a:t>
            </a:r>
            <a:endParaRPr lang="en-US" sz="1600" baseline="-25000" dirty="0">
              <a:latin typeface="Times New Roman" panose="02020603050405020304" pitchFamily="18" charset="0"/>
              <a:cs typeface="Times New Roman" panose="02020603050405020304" pitchFamily="18" charset="0"/>
            </a:endParaRPr>
          </a:p>
        </p:txBody>
      </p:sp>
      <p:pic>
        <p:nvPicPr>
          <p:cNvPr id="14" name="Picture 13" descr="A diagram of a wire&#10;&#10;Description automatically generated">
            <a:extLst>
              <a:ext uri="{FF2B5EF4-FFF2-40B4-BE49-F238E27FC236}">
                <a16:creationId xmlns:a16="http://schemas.microsoft.com/office/drawing/2014/main" id="{691B0EB9-D114-48D3-F9BB-B0A8F1470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3400" y="343705"/>
            <a:ext cx="3185973" cy="2083742"/>
          </a:xfrm>
          <a:prstGeom prst="rect">
            <a:avLst/>
          </a:prstGeom>
        </p:spPr>
      </p:pic>
      <p:pic>
        <p:nvPicPr>
          <p:cNvPr id="16" name="Picture 15" descr="A close-up of a pen&#10;&#10;Description automatically generated">
            <a:extLst>
              <a:ext uri="{FF2B5EF4-FFF2-40B4-BE49-F238E27FC236}">
                <a16:creationId xmlns:a16="http://schemas.microsoft.com/office/drawing/2014/main" id="{A14C8713-BBF7-C59B-BFD1-22525EC5D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0327" y="2688525"/>
            <a:ext cx="3308777" cy="1728755"/>
          </a:xfrm>
          <a:prstGeom prst="rect">
            <a:avLst/>
          </a:prstGeom>
        </p:spPr>
      </p:pic>
      <p:sp>
        <p:nvSpPr>
          <p:cNvPr id="18" name="TextBox 17">
            <a:extLst>
              <a:ext uri="{FF2B5EF4-FFF2-40B4-BE49-F238E27FC236}">
                <a16:creationId xmlns:a16="http://schemas.microsoft.com/office/drawing/2014/main" id="{B4502A96-288C-3D8B-B0B2-04E76FD2F990}"/>
              </a:ext>
            </a:extLst>
          </p:cNvPr>
          <p:cNvSpPr txBox="1"/>
          <p:nvPr/>
        </p:nvSpPr>
        <p:spPr>
          <a:xfrm>
            <a:off x="240145" y="4557229"/>
            <a:ext cx="3854450" cy="276999"/>
          </a:xfrm>
          <a:prstGeom prst="rect">
            <a:avLst/>
          </a:prstGeom>
          <a:solidFill>
            <a:srgbClr val="00329E"/>
          </a:solidFill>
          <a:ln>
            <a:solidFill>
              <a:srgbClr val="00329E"/>
            </a:solidFill>
          </a:ln>
        </p:spPr>
        <p:txBody>
          <a:bodyPr wrap="square">
            <a:spAutoFit/>
          </a:bodyPr>
          <a:lstStyle/>
          <a:p>
            <a:r>
              <a:rPr lang="en-US" sz="1200" dirty="0">
                <a:solidFill>
                  <a:srgbClr val="FFFF00"/>
                </a:solidFill>
                <a:effectLst/>
                <a:latin typeface="Times New Roman" panose="02020603050405020304" pitchFamily="18" charset="0"/>
                <a:cs typeface="Times New Roman" panose="02020603050405020304" pitchFamily="18" charset="0"/>
              </a:rPr>
              <a:t>Scheme of the stand for tensioning an anode wire in a straw</a:t>
            </a:r>
            <a:endParaRPr lang="en-US" sz="1200" dirty="0">
              <a:solidFill>
                <a:srgbClr val="FFFF00"/>
              </a:solidFill>
              <a:latin typeface="Times New Roman" panose="02020603050405020304" pitchFamily="18" charset="0"/>
              <a:cs typeface="Times New Roman" panose="02020603050405020304" pitchFamily="18" charset="0"/>
            </a:endParaRPr>
          </a:p>
        </p:txBody>
      </p:sp>
      <p:pic>
        <p:nvPicPr>
          <p:cNvPr id="20" name="Picture 19" descr="Diagram of a wire and a roller&#10;&#10;Description automatically generated">
            <a:extLst>
              <a:ext uri="{FF2B5EF4-FFF2-40B4-BE49-F238E27FC236}">
                <a16:creationId xmlns:a16="http://schemas.microsoft.com/office/drawing/2014/main" id="{5C46DEE0-3C96-7FC9-D08F-E34AB9E8A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77" y="2847931"/>
            <a:ext cx="3854450" cy="1569349"/>
          </a:xfrm>
          <a:prstGeom prst="rect">
            <a:avLst/>
          </a:prstGeom>
        </p:spPr>
      </p:pic>
      <p:sp>
        <p:nvSpPr>
          <p:cNvPr id="22" name="TextBox 21">
            <a:extLst>
              <a:ext uri="{FF2B5EF4-FFF2-40B4-BE49-F238E27FC236}">
                <a16:creationId xmlns:a16="http://schemas.microsoft.com/office/drawing/2014/main" id="{F7747271-F035-91FD-44B2-D6EF9771AD8A}"/>
              </a:ext>
            </a:extLst>
          </p:cNvPr>
          <p:cNvSpPr txBox="1"/>
          <p:nvPr/>
        </p:nvSpPr>
        <p:spPr>
          <a:xfrm>
            <a:off x="7985915" y="4557228"/>
            <a:ext cx="3657600" cy="276999"/>
          </a:xfrm>
          <a:prstGeom prst="rect">
            <a:avLst/>
          </a:prstGeom>
          <a:solidFill>
            <a:srgbClr val="00329E"/>
          </a:solidFill>
        </p:spPr>
        <p:txBody>
          <a:bodyPr wrap="square">
            <a:spAutoFit/>
          </a:bodyPr>
          <a:lstStyle/>
          <a:p>
            <a:r>
              <a:rPr lang="en-US" sz="1200" dirty="0">
                <a:solidFill>
                  <a:srgbClr val="FFFF00"/>
                </a:solidFill>
                <a:effectLst/>
                <a:latin typeface="Times New Roman" panose="02020603050405020304" pitchFamily="18" charset="0"/>
                <a:cs typeface="Times New Roman" panose="02020603050405020304" pitchFamily="18" charset="0"/>
              </a:rPr>
              <a:t>Components of an end-plug and the assembled end-plug</a:t>
            </a:r>
            <a:endParaRPr lang="en-US" sz="1200" dirty="0">
              <a:solidFill>
                <a:srgbClr val="FFFF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8DC8DBA7-685C-0728-817C-9A925507B82E}"/>
              </a:ext>
            </a:extLst>
          </p:cNvPr>
          <p:cNvSpPr txBox="1"/>
          <p:nvPr/>
        </p:nvSpPr>
        <p:spPr>
          <a:xfrm>
            <a:off x="5029200" y="4557228"/>
            <a:ext cx="2133600" cy="276999"/>
          </a:xfrm>
          <a:prstGeom prst="rect">
            <a:avLst/>
          </a:prstGeom>
          <a:solidFill>
            <a:srgbClr val="00329E"/>
          </a:solidFill>
        </p:spPr>
        <p:txBody>
          <a:bodyPr wrap="square">
            <a:spAutoFit/>
          </a:bodyPr>
          <a:lstStyle/>
          <a:p>
            <a:r>
              <a:rPr lang="en-US" sz="1200" dirty="0">
                <a:solidFill>
                  <a:srgbClr val="FFFF00"/>
                </a:solidFill>
                <a:effectLst/>
                <a:latin typeface="Times New Roman" panose="02020603050405020304" pitchFamily="18" charset="0"/>
                <a:cs typeface="Times New Roman" panose="02020603050405020304" pitchFamily="18" charset="0"/>
              </a:rPr>
              <a:t>Sealing of a plug with adhesive</a:t>
            </a:r>
            <a:endParaRPr lang="en-US" sz="1200" dirty="0">
              <a:solidFill>
                <a:srgbClr val="FFFF00"/>
              </a:solidFill>
              <a:latin typeface="Times New Roman" panose="02020603050405020304" pitchFamily="18" charset="0"/>
              <a:cs typeface="Times New Roman" panose="02020603050405020304" pitchFamily="18" charset="0"/>
            </a:endParaRPr>
          </a:p>
        </p:txBody>
      </p:sp>
      <p:pic>
        <p:nvPicPr>
          <p:cNvPr id="26" name="Picture 25" descr="A person holding a needle&#10;&#10;Description automatically generated">
            <a:extLst>
              <a:ext uri="{FF2B5EF4-FFF2-40B4-BE49-F238E27FC236}">
                <a16:creationId xmlns:a16="http://schemas.microsoft.com/office/drawing/2014/main" id="{B2BDA0F2-ACA4-EADF-6940-B4EBCCE24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6175" y="2817913"/>
            <a:ext cx="2279650" cy="1549400"/>
          </a:xfrm>
          <a:prstGeom prst="rect">
            <a:avLst/>
          </a:prstGeom>
        </p:spPr>
      </p:pic>
      <p:sp>
        <p:nvSpPr>
          <p:cNvPr id="3" name="Slide Number Placeholder 2">
            <a:extLst>
              <a:ext uri="{FF2B5EF4-FFF2-40B4-BE49-F238E27FC236}">
                <a16:creationId xmlns:a16="http://schemas.microsoft.com/office/drawing/2014/main" id="{275FBD80-C089-243B-040C-CE29A5FDB4D9}"/>
              </a:ext>
            </a:extLst>
          </p:cNvPr>
          <p:cNvSpPr>
            <a:spLocks noGrp="1"/>
          </p:cNvSpPr>
          <p:nvPr>
            <p:ph type="sldNum" sz="quarter" idx="7"/>
          </p:nvPr>
        </p:nvSpPr>
        <p:spPr/>
        <p:txBody>
          <a:bodyPr/>
          <a:lstStyle/>
          <a:p>
            <a:pPr marL="38100">
              <a:lnSpc>
                <a:spcPct val="100000"/>
              </a:lnSpc>
            </a:pPr>
            <a:fld id="{81D60167-4931-47E6-BA6A-407CBD079E47}" type="slidenum">
              <a:rPr lang="en-US" spc="-5" smtClean="0"/>
              <a:t>22</a:t>
            </a:fld>
            <a:endParaRPr lang="en-US" spc="-5" dirty="0"/>
          </a:p>
        </p:txBody>
      </p:sp>
    </p:spTree>
    <p:extLst>
      <p:ext uri="{BB962C8B-B14F-4D97-AF65-F5344CB8AC3E}">
        <p14:creationId xmlns:p14="http://schemas.microsoft.com/office/powerpoint/2010/main" val="3273945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r>
              <a:rPr lang="en-US" dirty="0"/>
              <a:t>Straw Tubes PANDA</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TextBox 5">
            <a:extLst>
              <a:ext uri="{FF2B5EF4-FFF2-40B4-BE49-F238E27FC236}">
                <a16:creationId xmlns:a16="http://schemas.microsoft.com/office/drawing/2014/main" id="{70533DC8-A3EB-71EC-1E56-48732790B689}"/>
              </a:ext>
            </a:extLst>
          </p:cNvPr>
          <p:cNvSpPr txBox="1"/>
          <p:nvPr/>
        </p:nvSpPr>
        <p:spPr>
          <a:xfrm>
            <a:off x="6324600" y="184647"/>
            <a:ext cx="5867400" cy="830997"/>
          </a:xfrm>
          <a:prstGeom prst="rect">
            <a:avLst/>
          </a:prstGeom>
          <a:noFill/>
        </p:spPr>
        <p:txBody>
          <a:bodyPr wrap="square">
            <a:spAutoFit/>
          </a:bodyPr>
          <a:lstStyle/>
          <a:p>
            <a:pPr algn="ctr"/>
            <a:r>
              <a:rPr lang="en-US" sz="1600" dirty="0">
                <a:latin typeface="Times New Roman" panose="02020603050405020304" pitchFamily="18" charset="0"/>
                <a:cs typeface="Times New Roman" panose="02020603050405020304" pitchFamily="18" charset="0"/>
              </a:rPr>
              <a:t>S</a:t>
            </a:r>
            <a:r>
              <a:rPr lang="en-US" sz="1600" dirty="0">
                <a:effectLst/>
                <a:latin typeface="Times New Roman" panose="02020603050405020304" pitchFamily="18" charset="0"/>
                <a:cs typeface="Times New Roman" panose="02020603050405020304" pitchFamily="18" charset="0"/>
              </a:rPr>
              <a:t>traw tube detectors are grouped into modules constituting independent mechanical and electrical units. A single module consists of 32 straw tube detectors arranged in a planar double layer</a:t>
            </a:r>
            <a:endParaRPr lang="en-US" sz="1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2CD2B02-E8E5-3A21-D572-11DA7F1EB171}"/>
              </a:ext>
            </a:extLst>
          </p:cNvPr>
          <p:cNvSpPr txBox="1"/>
          <p:nvPr/>
        </p:nvSpPr>
        <p:spPr>
          <a:xfrm>
            <a:off x="228600" y="3265576"/>
            <a:ext cx="2743200" cy="461665"/>
          </a:xfrm>
          <a:prstGeom prst="rect">
            <a:avLst/>
          </a:prstGeom>
          <a:noFill/>
        </p:spPr>
        <p:txBody>
          <a:bodyPr wrap="square">
            <a:spAutoFit/>
          </a:bodyPr>
          <a:lstStyle/>
          <a:p>
            <a:pPr algn="ctr"/>
            <a:r>
              <a:rPr lang="en-US" sz="1200" dirty="0">
                <a:effectLst/>
                <a:latin typeface="Times New Roman" panose="02020603050405020304" pitchFamily="18" charset="0"/>
                <a:cs typeface="Times New Roman" panose="02020603050405020304" pitchFamily="18" charset="0"/>
              </a:rPr>
              <a:t>Single layer of 16 straw tubes placed on a reference grooved plate</a:t>
            </a:r>
            <a:endParaRPr lang="en-US" sz="1200" dirty="0">
              <a:latin typeface="Times New Roman" panose="02020603050405020304" pitchFamily="18" charset="0"/>
              <a:cs typeface="Times New Roman" panose="02020603050405020304" pitchFamily="18" charset="0"/>
            </a:endParaRPr>
          </a:p>
        </p:txBody>
      </p:sp>
      <p:pic>
        <p:nvPicPr>
          <p:cNvPr id="12" name="Picture 11" descr="Close-up of a machine&#10;&#10;Description automatically generated">
            <a:extLst>
              <a:ext uri="{FF2B5EF4-FFF2-40B4-BE49-F238E27FC236}">
                <a16:creationId xmlns:a16="http://schemas.microsoft.com/office/drawing/2014/main" id="{3869A4D5-DC6E-6452-9D81-5FCDAC8CC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728" y="807976"/>
            <a:ext cx="1665799" cy="2375489"/>
          </a:xfrm>
          <a:prstGeom prst="rect">
            <a:avLst/>
          </a:prstGeom>
        </p:spPr>
      </p:pic>
      <p:pic>
        <p:nvPicPr>
          <p:cNvPr id="15" name="Picture 14" descr="A close-up of a circuit board&#10;&#10;Description automatically generated">
            <a:extLst>
              <a:ext uri="{FF2B5EF4-FFF2-40B4-BE49-F238E27FC236}">
                <a16:creationId xmlns:a16="http://schemas.microsoft.com/office/drawing/2014/main" id="{C486EB42-8AF0-FD36-1377-9D0497A19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3836811"/>
            <a:ext cx="3048000" cy="2078761"/>
          </a:xfrm>
          <a:prstGeom prst="rect">
            <a:avLst/>
          </a:prstGeom>
        </p:spPr>
      </p:pic>
      <p:sp>
        <p:nvSpPr>
          <p:cNvPr id="17" name="TextBox 16">
            <a:extLst>
              <a:ext uri="{FF2B5EF4-FFF2-40B4-BE49-F238E27FC236}">
                <a16:creationId xmlns:a16="http://schemas.microsoft.com/office/drawing/2014/main" id="{B4A92078-88BA-E362-9548-3ADA3D15594D}"/>
              </a:ext>
            </a:extLst>
          </p:cNvPr>
          <p:cNvSpPr txBox="1"/>
          <p:nvPr/>
        </p:nvSpPr>
        <p:spPr>
          <a:xfrm>
            <a:off x="-228600" y="6002294"/>
            <a:ext cx="3657600" cy="276999"/>
          </a:xfrm>
          <a:prstGeom prst="rect">
            <a:avLst/>
          </a:prstGeom>
          <a:noFill/>
        </p:spPr>
        <p:txBody>
          <a:bodyPr wrap="square">
            <a:spAutoFit/>
          </a:bodyPr>
          <a:lstStyle/>
          <a:p>
            <a:pPr algn="ctr"/>
            <a:r>
              <a:rPr lang="en-US" sz="1200" dirty="0">
                <a:effectLst/>
                <a:latin typeface="Times New Roman" panose="02020603050405020304" pitchFamily="18" charset="0"/>
                <a:cs typeface="Times New Roman" panose="02020603050405020304" pitchFamily="18" charset="0"/>
              </a:rPr>
              <a:t>Double layer </a:t>
            </a:r>
            <a:r>
              <a:rPr lang="en-US" sz="1200" dirty="0">
                <a:latin typeface="Times New Roman" panose="02020603050405020304" pitchFamily="18" charset="0"/>
                <a:cs typeface="Times New Roman" panose="02020603050405020304" pitchFamily="18" charset="0"/>
              </a:rPr>
              <a:t>(32</a:t>
            </a:r>
            <a:r>
              <a:rPr lang="en-US" sz="1200" dirty="0">
                <a:effectLst/>
                <a:latin typeface="Times New Roman" panose="02020603050405020304" pitchFamily="18" charset="0"/>
                <a:cs typeface="Times New Roman" panose="02020603050405020304" pitchFamily="18" charset="0"/>
              </a:rPr>
              <a:t> straw tubes) with FE electronics</a:t>
            </a:r>
            <a:endParaRPr lang="en-US" sz="12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C5B7982-5910-C0CE-04FD-C1C5042E9FDE}"/>
              </a:ext>
            </a:extLst>
          </p:cNvPr>
          <p:cNvSpPr txBox="1"/>
          <p:nvPr/>
        </p:nvSpPr>
        <p:spPr>
          <a:xfrm>
            <a:off x="3655470" y="2191667"/>
            <a:ext cx="3657600" cy="2893100"/>
          </a:xfrm>
          <a:prstGeom prst="rect">
            <a:avLst/>
          </a:prstGeom>
          <a:noFill/>
        </p:spPr>
        <p:txBody>
          <a:bodyPr wrap="square">
            <a:spAutoFit/>
          </a:bodyPr>
          <a:lstStyle/>
          <a:p>
            <a:pPr marL="171450" indent="-1714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a:t>
            </a:r>
            <a:r>
              <a:rPr lang="en-US" sz="1400" dirty="0">
                <a:effectLst/>
                <a:latin typeface="Times New Roman" panose="02020603050405020304" pitchFamily="18" charset="0"/>
                <a:cs typeface="Times New Roman" panose="02020603050405020304" pitchFamily="18" charset="0"/>
              </a:rPr>
              <a:t>lateau curves for 32 straws in one module; two groups of curves, respectively, the first and second straw tube layer in the module looking from the source side</a:t>
            </a:r>
          </a:p>
          <a:p>
            <a:pPr marL="171450" indent="-1714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M</a:t>
            </a:r>
            <a:r>
              <a:rPr lang="en-US" sz="1400" dirty="0">
                <a:effectLst/>
                <a:latin typeface="Times New Roman" panose="02020603050405020304" pitchFamily="18" charset="0"/>
                <a:cs typeface="Times New Roman" panose="02020603050405020304" pitchFamily="18" charset="0"/>
              </a:rPr>
              <a:t>ain step, above 1500 V, correspond to the total absorption of the 5.9 keV X-rays from </a:t>
            </a:r>
            <a:r>
              <a:rPr lang="en-US" sz="1400" baseline="30000" dirty="0">
                <a:effectLst/>
                <a:latin typeface="Times New Roman" panose="02020603050405020304" pitchFamily="18" charset="0"/>
                <a:cs typeface="Times New Roman" panose="02020603050405020304" pitchFamily="18" charset="0"/>
              </a:rPr>
              <a:t>55</a:t>
            </a:r>
            <a:r>
              <a:rPr lang="en-US" sz="1400" dirty="0">
                <a:effectLst/>
                <a:latin typeface="Times New Roman" panose="02020603050405020304" pitchFamily="18" charset="0"/>
                <a:cs typeface="Times New Roman" panose="02020603050405020304" pitchFamily="18" charset="0"/>
              </a:rPr>
              <a:t>Fe, the smaller step, around 1600 V, from the argon escape peak (energy deposit of 2.9 keV)</a:t>
            </a:r>
          </a:p>
          <a:p>
            <a:pPr marL="171450" indent="-1714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L</a:t>
            </a:r>
            <a:r>
              <a:rPr lang="en-US" sz="1400" dirty="0">
                <a:effectLst/>
                <a:latin typeface="Times New Roman" panose="02020603050405020304" pitchFamily="18" charset="0"/>
                <a:cs typeface="Times New Roman" panose="02020603050405020304" pitchFamily="18" charset="0"/>
              </a:rPr>
              <a:t>ow number of counts at low voltages → low level of pick-up noise</a:t>
            </a:r>
          </a:p>
          <a:p>
            <a:pPr marL="171450" indent="-1714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S</a:t>
            </a:r>
            <a:r>
              <a:rPr lang="en-US" sz="1400" dirty="0">
                <a:effectLst/>
                <a:latin typeface="Times New Roman" panose="02020603050405020304" pitchFamily="18" charset="0"/>
                <a:cs typeface="Times New Roman" panose="02020603050405020304" pitchFamily="18" charset="0"/>
              </a:rPr>
              <a:t>ame position of the main step for various straws → equal gas</a:t>
            </a:r>
            <a:endParaRPr lang="en-US" sz="14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003B1A63-D417-F4EA-C097-5C400ED83599}"/>
              </a:ext>
            </a:extLst>
          </p:cNvPr>
          <p:cNvSpPr txBox="1"/>
          <p:nvPr/>
        </p:nvSpPr>
        <p:spPr>
          <a:xfrm>
            <a:off x="7749996" y="1875581"/>
            <a:ext cx="3886200" cy="523220"/>
          </a:xfrm>
          <a:prstGeom prst="rect">
            <a:avLst/>
          </a:prstGeom>
          <a:noFill/>
        </p:spPr>
        <p:txBody>
          <a:bodyPr wrap="square">
            <a:spAutoFit/>
          </a:bodyPr>
          <a:lstStyle/>
          <a:p>
            <a:pPr algn="ctr"/>
            <a:r>
              <a:rPr lang="en-US" sz="1400" dirty="0">
                <a:latin typeface="Times New Roman" panose="02020603050405020304" pitchFamily="18" charset="0"/>
                <a:cs typeface="Times New Roman" panose="02020603050405020304" pitchFamily="18" charset="0"/>
              </a:rPr>
              <a:t>S</a:t>
            </a:r>
            <a:r>
              <a:rPr lang="en-US" sz="1400" dirty="0">
                <a:effectLst/>
                <a:latin typeface="Times New Roman" panose="02020603050405020304" pitchFamily="18" charset="0"/>
                <a:cs typeface="Times New Roman" panose="02020603050405020304" pitchFamily="18" charset="0"/>
              </a:rPr>
              <a:t>traw tube </a:t>
            </a:r>
            <a:r>
              <a:rPr lang="en-US" sz="1400" dirty="0">
                <a:latin typeface="Times New Roman" panose="02020603050405020304" pitchFamily="18" charset="0"/>
                <a:cs typeface="Times New Roman" panose="02020603050405020304" pitchFamily="18" charset="0"/>
              </a:rPr>
              <a:t>performance validation</a:t>
            </a:r>
            <a:r>
              <a:rPr lang="en-US" sz="1400" dirty="0">
                <a:effectLst/>
                <a:latin typeface="Times New Roman" panose="02020603050405020304" pitchFamily="18" charset="0"/>
                <a:cs typeface="Times New Roman" panose="02020603050405020304" pitchFamily="18" charset="0"/>
              </a:rPr>
              <a:t> (as proportional counters), with X-rays from </a:t>
            </a:r>
            <a:r>
              <a:rPr lang="en-US" sz="1400" baseline="30000" dirty="0">
                <a:effectLst/>
                <a:latin typeface="Times New Roman" panose="02020603050405020304" pitchFamily="18" charset="0"/>
                <a:cs typeface="Times New Roman" panose="02020603050405020304" pitchFamily="18" charset="0"/>
              </a:rPr>
              <a:t>55</a:t>
            </a:r>
            <a:r>
              <a:rPr lang="en-US" sz="1400" dirty="0">
                <a:effectLst/>
                <a:latin typeface="Times New Roman" panose="02020603050405020304" pitchFamily="18" charset="0"/>
                <a:cs typeface="Times New Roman" panose="02020603050405020304" pitchFamily="18" charset="0"/>
              </a:rPr>
              <a:t>Fe source</a:t>
            </a:r>
          </a:p>
        </p:txBody>
      </p:sp>
      <p:pic>
        <p:nvPicPr>
          <p:cNvPr id="28" name="Picture 27" descr="A graph showing the growth of a plant&#10;&#10;Description automatically generated">
            <a:extLst>
              <a:ext uri="{FF2B5EF4-FFF2-40B4-BE49-F238E27FC236}">
                <a16:creationId xmlns:a16="http://schemas.microsoft.com/office/drawing/2014/main" id="{0EC719C5-4788-CD7D-079E-CA6357AD5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0242" y="2474874"/>
            <a:ext cx="4725639" cy="2755833"/>
          </a:xfrm>
          <a:prstGeom prst="rect">
            <a:avLst/>
          </a:prstGeom>
        </p:spPr>
      </p:pic>
      <p:sp>
        <p:nvSpPr>
          <p:cNvPr id="3" name="Slide Number Placeholder 2">
            <a:extLst>
              <a:ext uri="{FF2B5EF4-FFF2-40B4-BE49-F238E27FC236}">
                <a16:creationId xmlns:a16="http://schemas.microsoft.com/office/drawing/2014/main" id="{B3469ADF-0428-A5C5-E7B0-8EFCCBF76E95}"/>
              </a:ext>
            </a:extLst>
          </p:cNvPr>
          <p:cNvSpPr>
            <a:spLocks noGrp="1"/>
          </p:cNvSpPr>
          <p:nvPr>
            <p:ph type="sldNum" sz="quarter" idx="7"/>
          </p:nvPr>
        </p:nvSpPr>
        <p:spPr/>
        <p:txBody>
          <a:bodyPr/>
          <a:lstStyle/>
          <a:p>
            <a:pPr marL="38100">
              <a:lnSpc>
                <a:spcPct val="100000"/>
              </a:lnSpc>
            </a:pPr>
            <a:fld id="{81D60167-4931-47E6-BA6A-407CBD079E47}" type="slidenum">
              <a:rPr lang="en-US" spc="-5" smtClean="0"/>
              <a:t>23</a:t>
            </a:fld>
            <a:endParaRPr lang="en-US" spc="-5" dirty="0"/>
          </a:p>
        </p:txBody>
      </p:sp>
    </p:spTree>
    <p:extLst>
      <p:ext uri="{BB962C8B-B14F-4D97-AF65-F5344CB8AC3E}">
        <p14:creationId xmlns:p14="http://schemas.microsoft.com/office/powerpoint/2010/main" val="179702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9713-0A37-E2E7-6E0E-DBCB4B1113C3}"/>
              </a:ext>
            </a:extLst>
          </p:cNvPr>
          <p:cNvSpPr>
            <a:spLocks noGrp="1"/>
          </p:cNvSpPr>
          <p:nvPr>
            <p:ph type="title"/>
          </p:nvPr>
        </p:nvSpPr>
        <p:spPr>
          <a:xfrm>
            <a:off x="395427" y="203149"/>
            <a:ext cx="4405173" cy="1107996"/>
          </a:xfrm>
        </p:spPr>
        <p:txBody>
          <a:bodyPr/>
          <a:lstStyle/>
          <a:p>
            <a:r>
              <a:rPr lang="en-US" dirty="0"/>
              <a:t>Drift Chambers</a:t>
            </a:r>
          </a:p>
        </p:txBody>
      </p:sp>
      <p:sp>
        <p:nvSpPr>
          <p:cNvPr id="4" name="Footer Placeholder 3">
            <a:extLst>
              <a:ext uri="{FF2B5EF4-FFF2-40B4-BE49-F238E27FC236}">
                <a16:creationId xmlns:a16="http://schemas.microsoft.com/office/drawing/2014/main" id="{E5ECECED-F747-BAB6-4237-F807C025002F}"/>
              </a:ext>
            </a:extLst>
          </p:cNvPr>
          <p:cNvSpPr>
            <a:spLocks noGrp="1"/>
          </p:cNvSpPr>
          <p:nvPr>
            <p:ph type="ftr" sz="quarter" idx="5"/>
          </p:nvPr>
        </p:nvSpPr>
        <p:spPr>
          <a:xfrm>
            <a:off x="3005136" y="6437583"/>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7EB31C18-0204-4C2D-C140-592CFD351651}"/>
              </a:ext>
            </a:extLst>
          </p:cNvPr>
          <p:cNvSpPr>
            <a:spLocks noGrp="1"/>
          </p:cNvSpPr>
          <p:nvPr>
            <p:ph type="sldNum" sz="quarter" idx="7"/>
          </p:nvPr>
        </p:nvSpPr>
        <p:spPr/>
        <p:txBody>
          <a:bodyPr/>
          <a:lstStyle/>
          <a:p>
            <a:pPr marL="38100">
              <a:lnSpc>
                <a:spcPct val="100000"/>
              </a:lnSpc>
            </a:pPr>
            <a:fld id="{81D60167-4931-47E6-BA6A-407CBD079E47}" type="slidenum">
              <a:rPr lang="en-US" spc="-5" smtClean="0"/>
              <a:t>24</a:t>
            </a:fld>
            <a:endParaRPr lang="en-US" spc="-5" dirty="0"/>
          </a:p>
        </p:txBody>
      </p:sp>
      <p:sp>
        <p:nvSpPr>
          <p:cNvPr id="6" name="object 4">
            <a:extLst>
              <a:ext uri="{FF2B5EF4-FFF2-40B4-BE49-F238E27FC236}">
                <a16:creationId xmlns:a16="http://schemas.microsoft.com/office/drawing/2014/main" id="{EE139409-CF01-FC89-6C74-943FC86C1437}"/>
              </a:ext>
            </a:extLst>
          </p:cNvPr>
          <p:cNvSpPr txBox="1"/>
          <p:nvPr/>
        </p:nvSpPr>
        <p:spPr>
          <a:xfrm>
            <a:off x="152400" y="838200"/>
            <a:ext cx="8536940" cy="2492990"/>
          </a:xfrm>
          <a:prstGeom prst="rect">
            <a:avLst/>
          </a:prstGeom>
        </p:spPr>
        <p:txBody>
          <a:bodyPr vert="horz" wrap="square" lIns="0" tIns="12700" rIns="0" bIns="0" rtlCol="0">
            <a:spAutoFit/>
          </a:bodyPr>
          <a:lstStyle/>
          <a:p>
            <a:pPr marL="38100" marR="760095">
              <a:lnSpc>
                <a:spcPct val="100000"/>
              </a:lnSpc>
              <a:spcBef>
                <a:spcPts val="100"/>
              </a:spcBef>
            </a:pPr>
            <a:r>
              <a:rPr sz="2000" dirty="0">
                <a:solidFill>
                  <a:srgbClr val="15159E"/>
                </a:solidFill>
                <a:cs typeface="Times New Roman"/>
              </a:rPr>
              <a:t>Drift</a:t>
            </a:r>
            <a:r>
              <a:rPr sz="2000" spc="-20" dirty="0">
                <a:solidFill>
                  <a:srgbClr val="15159E"/>
                </a:solidFill>
                <a:cs typeface="Times New Roman"/>
              </a:rPr>
              <a:t> </a:t>
            </a:r>
            <a:r>
              <a:rPr sz="2000" dirty="0">
                <a:solidFill>
                  <a:srgbClr val="15159E"/>
                </a:solidFill>
                <a:cs typeface="Times New Roman"/>
              </a:rPr>
              <a:t>Chambers</a:t>
            </a:r>
            <a:r>
              <a:rPr sz="2000" spc="-10" dirty="0">
                <a:solidFill>
                  <a:srgbClr val="15159E"/>
                </a:solidFill>
                <a:cs typeface="Times New Roman"/>
              </a:rPr>
              <a:t> </a:t>
            </a:r>
            <a:r>
              <a:rPr sz="2000" dirty="0">
                <a:solidFill>
                  <a:srgbClr val="15159E"/>
                </a:solidFill>
                <a:cs typeface="Times New Roman"/>
              </a:rPr>
              <a:t>are</a:t>
            </a:r>
            <a:r>
              <a:rPr sz="2000" spc="-20" dirty="0">
                <a:solidFill>
                  <a:srgbClr val="15159E"/>
                </a:solidFill>
                <a:cs typeface="Times New Roman"/>
              </a:rPr>
              <a:t> </a:t>
            </a:r>
            <a:r>
              <a:rPr sz="2000" dirty="0">
                <a:solidFill>
                  <a:srgbClr val="15159E"/>
                </a:solidFill>
                <a:cs typeface="Times New Roman"/>
              </a:rPr>
              <a:t>MWPCs</a:t>
            </a:r>
            <a:r>
              <a:rPr sz="2000" spc="-10" dirty="0">
                <a:solidFill>
                  <a:srgbClr val="15159E"/>
                </a:solidFill>
                <a:cs typeface="Times New Roman"/>
              </a:rPr>
              <a:t> </a:t>
            </a:r>
            <a:r>
              <a:rPr sz="2000" dirty="0">
                <a:solidFill>
                  <a:srgbClr val="15159E"/>
                </a:solidFill>
                <a:cs typeface="Times New Roman"/>
              </a:rPr>
              <a:t>where</a:t>
            </a:r>
            <a:r>
              <a:rPr sz="2000" spc="-20" dirty="0">
                <a:solidFill>
                  <a:srgbClr val="15159E"/>
                </a:solidFill>
                <a:cs typeface="Times New Roman"/>
              </a:rPr>
              <a:t> </a:t>
            </a:r>
            <a:r>
              <a:rPr sz="2000" dirty="0">
                <a:solidFill>
                  <a:srgbClr val="15159E"/>
                </a:solidFill>
                <a:cs typeface="Times New Roman"/>
              </a:rPr>
              <a:t>the</a:t>
            </a:r>
            <a:r>
              <a:rPr sz="2000" spc="-15" dirty="0">
                <a:solidFill>
                  <a:srgbClr val="15159E"/>
                </a:solidFill>
                <a:cs typeface="Times New Roman"/>
              </a:rPr>
              <a:t> </a:t>
            </a:r>
            <a:r>
              <a:rPr sz="2000" dirty="0">
                <a:solidFill>
                  <a:srgbClr val="15159E"/>
                </a:solidFill>
                <a:cs typeface="Times New Roman"/>
              </a:rPr>
              <a:t>time</a:t>
            </a:r>
            <a:r>
              <a:rPr sz="2000" spc="-15" dirty="0">
                <a:solidFill>
                  <a:srgbClr val="15159E"/>
                </a:solidFill>
                <a:cs typeface="Times New Roman"/>
              </a:rPr>
              <a:t> </a:t>
            </a:r>
            <a:r>
              <a:rPr sz="2000" dirty="0">
                <a:solidFill>
                  <a:srgbClr val="15159E"/>
                </a:solidFill>
                <a:cs typeface="Times New Roman"/>
              </a:rPr>
              <a:t>it</a:t>
            </a:r>
            <a:r>
              <a:rPr sz="2000" spc="-20" dirty="0">
                <a:solidFill>
                  <a:srgbClr val="15159E"/>
                </a:solidFill>
                <a:cs typeface="Times New Roman"/>
              </a:rPr>
              <a:t> </a:t>
            </a:r>
            <a:r>
              <a:rPr sz="2000" dirty="0">
                <a:solidFill>
                  <a:srgbClr val="15159E"/>
                </a:solidFill>
                <a:cs typeface="Times New Roman"/>
              </a:rPr>
              <a:t>takes</a:t>
            </a:r>
            <a:r>
              <a:rPr sz="2000" spc="-10" dirty="0">
                <a:solidFill>
                  <a:srgbClr val="15159E"/>
                </a:solidFill>
                <a:cs typeface="Times New Roman"/>
              </a:rPr>
              <a:t> </a:t>
            </a:r>
            <a:r>
              <a:rPr sz="2000" dirty="0">
                <a:solidFill>
                  <a:srgbClr val="15159E"/>
                </a:solidFill>
                <a:cs typeface="Times New Roman"/>
              </a:rPr>
              <a:t>for</a:t>
            </a:r>
            <a:r>
              <a:rPr sz="2000" spc="-15" dirty="0">
                <a:solidFill>
                  <a:srgbClr val="15159E"/>
                </a:solidFill>
                <a:cs typeface="Times New Roman"/>
              </a:rPr>
              <a:t> </a:t>
            </a:r>
            <a:r>
              <a:rPr sz="2000" dirty="0">
                <a:solidFill>
                  <a:srgbClr val="15159E"/>
                </a:solidFill>
                <a:cs typeface="Times New Roman"/>
              </a:rPr>
              <a:t>the</a:t>
            </a:r>
            <a:r>
              <a:rPr sz="2000" spc="-15" dirty="0">
                <a:solidFill>
                  <a:srgbClr val="15159E"/>
                </a:solidFill>
                <a:cs typeface="Times New Roman"/>
              </a:rPr>
              <a:t> </a:t>
            </a:r>
            <a:r>
              <a:rPr sz="2000" dirty="0">
                <a:solidFill>
                  <a:srgbClr val="15159E"/>
                </a:solidFill>
                <a:cs typeface="Times New Roman"/>
              </a:rPr>
              <a:t>ions</a:t>
            </a:r>
            <a:r>
              <a:rPr sz="2000" spc="-10" dirty="0">
                <a:solidFill>
                  <a:srgbClr val="15159E"/>
                </a:solidFill>
                <a:cs typeface="Times New Roman"/>
              </a:rPr>
              <a:t> </a:t>
            </a:r>
            <a:r>
              <a:rPr sz="2000" dirty="0">
                <a:solidFill>
                  <a:srgbClr val="15159E"/>
                </a:solidFill>
                <a:cs typeface="Times New Roman"/>
              </a:rPr>
              <a:t>to</a:t>
            </a:r>
            <a:r>
              <a:rPr sz="2000" spc="-15" dirty="0">
                <a:solidFill>
                  <a:srgbClr val="15159E"/>
                </a:solidFill>
                <a:cs typeface="Times New Roman"/>
              </a:rPr>
              <a:t> </a:t>
            </a:r>
            <a:r>
              <a:rPr sz="2000" dirty="0">
                <a:solidFill>
                  <a:srgbClr val="15159E"/>
                </a:solidFill>
                <a:cs typeface="Times New Roman"/>
              </a:rPr>
              <a:t>reach</a:t>
            </a:r>
            <a:r>
              <a:rPr sz="2000" spc="-10" dirty="0">
                <a:solidFill>
                  <a:srgbClr val="15159E"/>
                </a:solidFill>
                <a:cs typeface="Times New Roman"/>
              </a:rPr>
              <a:t> </a:t>
            </a:r>
            <a:r>
              <a:rPr sz="2000" spc="-25" dirty="0">
                <a:solidFill>
                  <a:srgbClr val="15159E"/>
                </a:solidFill>
                <a:cs typeface="Times New Roman"/>
              </a:rPr>
              <a:t>the </a:t>
            </a:r>
            <a:r>
              <a:rPr sz="2000" dirty="0">
                <a:solidFill>
                  <a:srgbClr val="15159E"/>
                </a:solidFill>
                <a:cs typeface="Times New Roman"/>
              </a:rPr>
              <a:t>sense</a:t>
            </a:r>
            <a:r>
              <a:rPr sz="2000" spc="-15" dirty="0">
                <a:solidFill>
                  <a:srgbClr val="15159E"/>
                </a:solidFill>
                <a:cs typeface="Times New Roman"/>
              </a:rPr>
              <a:t> </a:t>
            </a:r>
            <a:r>
              <a:rPr sz="2000" dirty="0">
                <a:solidFill>
                  <a:srgbClr val="15159E"/>
                </a:solidFill>
                <a:cs typeface="Times New Roman"/>
              </a:rPr>
              <a:t>wire</a:t>
            </a:r>
            <a:r>
              <a:rPr sz="2000" spc="-15" dirty="0">
                <a:solidFill>
                  <a:srgbClr val="15159E"/>
                </a:solidFill>
                <a:cs typeface="Times New Roman"/>
              </a:rPr>
              <a:t> </a:t>
            </a:r>
            <a:r>
              <a:rPr sz="2000" dirty="0">
                <a:solidFill>
                  <a:srgbClr val="15159E"/>
                </a:solidFill>
                <a:cs typeface="Times New Roman"/>
              </a:rPr>
              <a:t>is</a:t>
            </a:r>
            <a:r>
              <a:rPr sz="2000" spc="-5" dirty="0">
                <a:solidFill>
                  <a:srgbClr val="15159E"/>
                </a:solidFill>
                <a:cs typeface="Times New Roman"/>
              </a:rPr>
              <a:t> </a:t>
            </a:r>
            <a:r>
              <a:rPr sz="2000" dirty="0">
                <a:solidFill>
                  <a:srgbClr val="15159E"/>
                </a:solidFill>
                <a:cs typeface="Times New Roman"/>
              </a:rPr>
              <a:t>recorded.</a:t>
            </a:r>
            <a:r>
              <a:rPr sz="2000" spc="440" dirty="0">
                <a:solidFill>
                  <a:srgbClr val="15159E"/>
                </a:solidFill>
                <a:cs typeface="Times New Roman"/>
              </a:rPr>
              <a:t> </a:t>
            </a:r>
            <a:r>
              <a:rPr sz="2000" dirty="0">
                <a:solidFill>
                  <a:srgbClr val="15159E"/>
                </a:solidFill>
                <a:cs typeface="Times New Roman"/>
              </a:rPr>
              <a:t>This</a:t>
            </a:r>
            <a:r>
              <a:rPr sz="2000" spc="-5" dirty="0">
                <a:solidFill>
                  <a:srgbClr val="15159E"/>
                </a:solidFill>
                <a:cs typeface="Times New Roman"/>
              </a:rPr>
              <a:t> </a:t>
            </a:r>
            <a:r>
              <a:rPr sz="2000" dirty="0">
                <a:solidFill>
                  <a:srgbClr val="15159E"/>
                </a:solidFill>
                <a:cs typeface="Times New Roman"/>
              </a:rPr>
              <a:t>time</a:t>
            </a:r>
            <a:r>
              <a:rPr sz="2000" spc="-15" dirty="0">
                <a:solidFill>
                  <a:srgbClr val="15159E"/>
                </a:solidFill>
                <a:cs typeface="Times New Roman"/>
              </a:rPr>
              <a:t> </a:t>
            </a:r>
            <a:r>
              <a:rPr sz="2000" dirty="0">
                <a:solidFill>
                  <a:srgbClr val="15159E"/>
                </a:solidFill>
                <a:cs typeface="Times New Roman"/>
              </a:rPr>
              <a:t>info</a:t>
            </a:r>
            <a:r>
              <a:rPr sz="2000" spc="-10" dirty="0">
                <a:solidFill>
                  <a:srgbClr val="15159E"/>
                </a:solidFill>
                <a:cs typeface="Times New Roman"/>
              </a:rPr>
              <a:t> </a:t>
            </a:r>
            <a:r>
              <a:rPr sz="2000" dirty="0">
                <a:solidFill>
                  <a:srgbClr val="15159E"/>
                </a:solidFill>
                <a:cs typeface="Times New Roman"/>
              </a:rPr>
              <a:t>gives</a:t>
            </a:r>
            <a:r>
              <a:rPr sz="2000" spc="-5" dirty="0">
                <a:solidFill>
                  <a:srgbClr val="15159E"/>
                </a:solidFill>
                <a:cs typeface="Times New Roman"/>
              </a:rPr>
              <a:t> </a:t>
            </a:r>
            <a:r>
              <a:rPr sz="2000" dirty="0">
                <a:solidFill>
                  <a:srgbClr val="15159E"/>
                </a:solidFill>
                <a:cs typeface="Times New Roman"/>
              </a:rPr>
              <a:t>position</a:t>
            </a:r>
            <a:r>
              <a:rPr sz="2000" spc="-10" dirty="0">
                <a:solidFill>
                  <a:srgbClr val="15159E"/>
                </a:solidFill>
                <a:cs typeface="Times New Roman"/>
              </a:rPr>
              <a:t> info:</a:t>
            </a:r>
            <a:endParaRPr sz="2000" dirty="0">
              <a:solidFill>
                <a:srgbClr val="15159E"/>
              </a:solidFill>
              <a:cs typeface="Times New Roman"/>
            </a:endParaRPr>
          </a:p>
          <a:p>
            <a:pPr>
              <a:lnSpc>
                <a:spcPct val="100000"/>
              </a:lnSpc>
              <a:spcBef>
                <a:spcPts val="730"/>
              </a:spcBef>
            </a:pPr>
            <a:endParaRPr sz="2000" dirty="0">
              <a:latin typeface="Times New Roman"/>
              <a:cs typeface="Times New Roman"/>
            </a:endParaRPr>
          </a:p>
          <a:p>
            <a:pPr marR="2595880" algn="ctr">
              <a:lnSpc>
                <a:spcPts val="1095"/>
              </a:lnSpc>
            </a:pPr>
            <a:r>
              <a:rPr lang="en-US" sz="1000" i="1" spc="25" dirty="0">
                <a:latin typeface="Times New Roman"/>
                <a:cs typeface="Times New Roman"/>
              </a:rPr>
              <a:t>t</a:t>
            </a:r>
            <a:r>
              <a:rPr lang="en-US" sz="1500" i="1" spc="37" baseline="-13888" dirty="0">
                <a:latin typeface="Times New Roman"/>
                <a:cs typeface="Times New Roman"/>
              </a:rPr>
              <a:t>s</a:t>
            </a:r>
            <a:endParaRPr lang="en-US" sz="1500" baseline="-13888" dirty="0">
              <a:latin typeface="Times New Roman"/>
              <a:cs typeface="Times New Roman"/>
            </a:endParaRPr>
          </a:p>
          <a:p>
            <a:pPr marL="2555875">
              <a:lnSpc>
                <a:spcPts val="2055"/>
              </a:lnSpc>
            </a:pPr>
            <a:r>
              <a:rPr lang="en-US" sz="1800" i="1" dirty="0">
                <a:latin typeface="Times New Roman"/>
                <a:cs typeface="Times New Roman"/>
              </a:rPr>
              <a:t>x</a:t>
            </a:r>
            <a:r>
              <a:rPr lang="en-US" sz="1800" i="1" spc="10" dirty="0">
                <a:latin typeface="Times New Roman"/>
                <a:cs typeface="Times New Roman"/>
              </a:rPr>
              <a:t> </a:t>
            </a:r>
            <a:r>
              <a:rPr lang="en-US" sz="1800" dirty="0">
                <a:latin typeface="Symbol"/>
                <a:cs typeface="Symbol"/>
              </a:rPr>
              <a:t></a:t>
            </a:r>
            <a:r>
              <a:rPr lang="en-US" sz="1800" spc="360" dirty="0">
                <a:latin typeface="Times New Roman"/>
                <a:cs typeface="Times New Roman"/>
              </a:rPr>
              <a:t> </a:t>
            </a:r>
            <a:r>
              <a:rPr lang="en-US" sz="2700" baseline="-9259" dirty="0">
                <a:latin typeface="Symbol"/>
                <a:cs typeface="Symbol"/>
              </a:rPr>
              <a:t></a:t>
            </a:r>
            <a:r>
              <a:rPr lang="en-US" sz="2700" spc="-330" baseline="-9259" dirty="0">
                <a:latin typeface="Times New Roman"/>
                <a:cs typeface="Times New Roman"/>
              </a:rPr>
              <a:t> </a:t>
            </a:r>
            <a:r>
              <a:rPr lang="en-US" sz="1800" i="1" dirty="0">
                <a:latin typeface="Times New Roman"/>
                <a:cs typeface="Times New Roman"/>
              </a:rPr>
              <a:t>v</a:t>
            </a:r>
            <a:r>
              <a:rPr lang="en-US" sz="1800" dirty="0">
                <a:latin typeface="Times New Roman"/>
                <a:cs typeface="Times New Roman"/>
              </a:rPr>
              <a:t>(</a:t>
            </a:r>
            <a:r>
              <a:rPr lang="en-US" sz="1800" i="1" dirty="0">
                <a:latin typeface="Times New Roman"/>
                <a:cs typeface="Times New Roman"/>
              </a:rPr>
              <a:t>t</a:t>
            </a:r>
            <a:r>
              <a:rPr lang="en-US" sz="1800" dirty="0">
                <a:latin typeface="Times New Roman"/>
                <a:cs typeface="Times New Roman"/>
              </a:rPr>
              <a:t>)</a:t>
            </a:r>
            <a:r>
              <a:rPr lang="en-US" sz="1800" i="1" dirty="0">
                <a:latin typeface="Times New Roman"/>
                <a:cs typeface="Times New Roman"/>
              </a:rPr>
              <a:t>dt</a:t>
            </a:r>
            <a:r>
              <a:rPr lang="en-US" sz="1800" i="1" spc="490" dirty="0">
                <a:latin typeface="Times New Roman"/>
                <a:cs typeface="Times New Roman"/>
              </a:rPr>
              <a:t> </a:t>
            </a:r>
            <a:r>
              <a:rPr lang="en-US" sz="2400" baseline="1736" dirty="0">
                <a:latin typeface="Times New Roman"/>
                <a:cs typeface="Times New Roman"/>
              </a:rPr>
              <a:t>t</a:t>
            </a:r>
            <a:r>
              <a:rPr lang="en-US" sz="1575" baseline="-18518" dirty="0">
                <a:latin typeface="Times New Roman"/>
                <a:cs typeface="Times New Roman"/>
              </a:rPr>
              <a:t>0</a:t>
            </a:r>
            <a:r>
              <a:rPr lang="en-US" sz="2400" baseline="1736" dirty="0">
                <a:latin typeface="Times New Roman"/>
                <a:cs typeface="Times New Roman"/>
              </a:rPr>
              <a:t>= start time, t</a:t>
            </a:r>
            <a:r>
              <a:rPr lang="en-US" sz="1575" baseline="-18518" dirty="0">
                <a:latin typeface="Times New Roman"/>
                <a:cs typeface="Times New Roman"/>
              </a:rPr>
              <a:t>s</a:t>
            </a:r>
            <a:r>
              <a:rPr lang="en-US" sz="2400" baseline="1736" dirty="0">
                <a:latin typeface="Times New Roman"/>
                <a:cs typeface="Times New Roman"/>
              </a:rPr>
              <a:t>=stop </a:t>
            </a:r>
            <a:r>
              <a:rPr lang="en-US" sz="2400" spc="-15" baseline="1736" dirty="0">
                <a:latin typeface="Times New Roman"/>
                <a:cs typeface="Times New Roman"/>
              </a:rPr>
              <a:t>time=time</a:t>
            </a:r>
            <a:r>
              <a:rPr lang="en-US" sz="2400" spc="-7" baseline="1736" dirty="0">
                <a:latin typeface="Times New Roman"/>
                <a:cs typeface="Times New Roman"/>
              </a:rPr>
              <a:t> </a:t>
            </a:r>
            <a:r>
              <a:rPr lang="en-US" sz="2400" spc="-15" baseline="1736" dirty="0">
                <a:latin typeface="Times New Roman"/>
                <a:cs typeface="Times New Roman"/>
              </a:rPr>
              <a:t>electrons</a:t>
            </a:r>
            <a:r>
              <a:rPr lang="en-US" sz="2400" baseline="1736" dirty="0">
                <a:latin typeface="Times New Roman"/>
                <a:cs typeface="Times New Roman"/>
              </a:rPr>
              <a:t> reach sense</a:t>
            </a:r>
            <a:r>
              <a:rPr lang="en-US" sz="2400" spc="-7" baseline="1736" dirty="0">
                <a:latin typeface="Times New Roman"/>
                <a:cs typeface="Times New Roman"/>
              </a:rPr>
              <a:t> </a:t>
            </a:r>
            <a:r>
              <a:rPr lang="en-US" sz="2400" spc="-30" baseline="1736" dirty="0">
                <a:latin typeface="Times New Roman"/>
                <a:cs typeface="Times New Roman"/>
              </a:rPr>
              <a:t>wire</a:t>
            </a:r>
            <a:endParaRPr lang="en-US" sz="2400" baseline="1736" dirty="0">
              <a:latin typeface="Times New Roman"/>
              <a:cs typeface="Times New Roman"/>
            </a:endParaRPr>
          </a:p>
          <a:p>
            <a:pPr marR="2593340" algn="ctr">
              <a:lnSpc>
                <a:spcPct val="100000"/>
              </a:lnSpc>
              <a:spcBef>
                <a:spcPts val="110"/>
              </a:spcBef>
            </a:pPr>
            <a:r>
              <a:rPr sz="1200" i="1" spc="-25" dirty="0">
                <a:latin typeface="Times New Roman"/>
                <a:cs typeface="Times New Roman"/>
              </a:rPr>
              <a:t>t</a:t>
            </a:r>
            <a:r>
              <a:rPr sz="1500" spc="-37" baseline="-16666" dirty="0">
                <a:latin typeface="Times New Roman"/>
                <a:cs typeface="Times New Roman"/>
              </a:rPr>
              <a:t>0</a:t>
            </a:r>
            <a:endParaRPr sz="1500" baseline="-16666" dirty="0">
              <a:latin typeface="Times New Roman"/>
              <a:cs typeface="Times New Roman"/>
            </a:endParaRPr>
          </a:p>
          <a:p>
            <a:pPr>
              <a:lnSpc>
                <a:spcPct val="100000"/>
              </a:lnSpc>
              <a:spcBef>
                <a:spcPts val="680"/>
              </a:spcBef>
            </a:pPr>
            <a:endParaRPr sz="1000" dirty="0">
              <a:latin typeface="Times New Roman"/>
              <a:cs typeface="Times New Roman"/>
            </a:endParaRPr>
          </a:p>
          <a:p>
            <a:pPr marL="169545" marR="408940">
              <a:lnSpc>
                <a:spcPct val="100000"/>
              </a:lnSpc>
            </a:pPr>
            <a:r>
              <a:rPr sz="2000" dirty="0">
                <a:solidFill>
                  <a:srgbClr val="15159E"/>
                </a:solidFill>
                <a:latin typeface="Times New Roman"/>
                <a:cs typeface="Times New Roman"/>
              </a:rPr>
              <a:t>By</a:t>
            </a:r>
            <a:r>
              <a:rPr sz="2000" spc="-10" dirty="0">
                <a:solidFill>
                  <a:srgbClr val="15159E"/>
                </a:solidFill>
                <a:latin typeface="Times New Roman"/>
                <a:cs typeface="Times New Roman"/>
              </a:rPr>
              <a:t> </a:t>
            </a:r>
            <a:r>
              <a:rPr sz="2000" dirty="0">
                <a:solidFill>
                  <a:srgbClr val="15159E"/>
                </a:solidFill>
                <a:latin typeface="Times New Roman"/>
                <a:cs typeface="Times New Roman"/>
              </a:rPr>
              <a:t>using</a:t>
            </a:r>
            <a:r>
              <a:rPr sz="2000" spc="-5" dirty="0">
                <a:solidFill>
                  <a:srgbClr val="15159E"/>
                </a:solidFill>
                <a:latin typeface="Times New Roman"/>
                <a:cs typeface="Times New Roman"/>
              </a:rPr>
              <a:t> </a:t>
            </a:r>
            <a:r>
              <a:rPr sz="2000" dirty="0">
                <a:solidFill>
                  <a:srgbClr val="15159E"/>
                </a:solidFill>
                <a:latin typeface="Times New Roman"/>
                <a:cs typeface="Times New Roman"/>
              </a:rPr>
              <a:t>the</a:t>
            </a:r>
            <a:r>
              <a:rPr sz="2000" spc="-15" dirty="0">
                <a:solidFill>
                  <a:srgbClr val="15159E"/>
                </a:solidFill>
                <a:latin typeface="Times New Roman"/>
                <a:cs typeface="Times New Roman"/>
              </a:rPr>
              <a:t> </a:t>
            </a:r>
            <a:r>
              <a:rPr sz="2000" dirty="0">
                <a:solidFill>
                  <a:srgbClr val="15159E"/>
                </a:solidFill>
                <a:latin typeface="Times New Roman"/>
                <a:cs typeface="Times New Roman"/>
              </a:rPr>
              <a:t>drift</a:t>
            </a:r>
            <a:r>
              <a:rPr sz="2000" spc="-10" dirty="0">
                <a:solidFill>
                  <a:srgbClr val="15159E"/>
                </a:solidFill>
                <a:latin typeface="Times New Roman"/>
                <a:cs typeface="Times New Roman"/>
              </a:rPr>
              <a:t> </a:t>
            </a:r>
            <a:r>
              <a:rPr sz="2000" dirty="0">
                <a:solidFill>
                  <a:srgbClr val="15159E"/>
                </a:solidFill>
                <a:latin typeface="Times New Roman"/>
                <a:cs typeface="Times New Roman"/>
              </a:rPr>
              <a:t>time</a:t>
            </a:r>
            <a:r>
              <a:rPr sz="2000" spc="-15" dirty="0">
                <a:solidFill>
                  <a:srgbClr val="15159E"/>
                </a:solidFill>
                <a:latin typeface="Times New Roman"/>
                <a:cs typeface="Times New Roman"/>
              </a:rPr>
              <a:t> </a:t>
            </a:r>
            <a:r>
              <a:rPr lang="en-US" sz="2000" dirty="0">
                <a:solidFill>
                  <a:srgbClr val="15159E"/>
                </a:solidFill>
                <a:latin typeface="Times New Roman"/>
                <a:cs typeface="Times New Roman"/>
              </a:rPr>
              <a:t>information,</a:t>
            </a:r>
            <a:r>
              <a:rPr sz="2000" spc="-5" dirty="0">
                <a:solidFill>
                  <a:srgbClr val="15159E"/>
                </a:solidFill>
                <a:latin typeface="Times New Roman"/>
                <a:cs typeface="Times New Roman"/>
              </a:rPr>
              <a:t> </a:t>
            </a:r>
            <a:r>
              <a:rPr sz="2000" dirty="0">
                <a:solidFill>
                  <a:srgbClr val="15159E"/>
                </a:solidFill>
                <a:latin typeface="Times New Roman"/>
                <a:cs typeface="Times New Roman"/>
              </a:rPr>
              <a:t>we</a:t>
            </a:r>
            <a:r>
              <a:rPr sz="2000" spc="-10" dirty="0">
                <a:solidFill>
                  <a:srgbClr val="15159E"/>
                </a:solidFill>
                <a:latin typeface="Times New Roman"/>
                <a:cs typeface="Times New Roman"/>
              </a:rPr>
              <a:t> </a:t>
            </a:r>
            <a:r>
              <a:rPr sz="2000" dirty="0">
                <a:solidFill>
                  <a:srgbClr val="15159E"/>
                </a:solidFill>
                <a:latin typeface="Times New Roman"/>
                <a:cs typeface="Times New Roman"/>
              </a:rPr>
              <a:t>can</a:t>
            </a:r>
            <a:r>
              <a:rPr sz="2000" spc="-10" dirty="0">
                <a:solidFill>
                  <a:srgbClr val="15159E"/>
                </a:solidFill>
                <a:latin typeface="Times New Roman"/>
                <a:cs typeface="Times New Roman"/>
              </a:rPr>
              <a:t> </a:t>
            </a:r>
            <a:r>
              <a:rPr sz="2000" dirty="0">
                <a:solidFill>
                  <a:srgbClr val="15159E"/>
                </a:solidFill>
                <a:latin typeface="Times New Roman"/>
                <a:cs typeface="Times New Roman"/>
              </a:rPr>
              <a:t>improve</a:t>
            </a:r>
            <a:r>
              <a:rPr sz="2000" spc="-10" dirty="0">
                <a:solidFill>
                  <a:srgbClr val="15159E"/>
                </a:solidFill>
                <a:latin typeface="Times New Roman"/>
                <a:cs typeface="Times New Roman"/>
              </a:rPr>
              <a:t> </a:t>
            </a:r>
            <a:r>
              <a:rPr sz="2000" dirty="0">
                <a:solidFill>
                  <a:srgbClr val="15159E"/>
                </a:solidFill>
                <a:latin typeface="Times New Roman"/>
                <a:cs typeface="Times New Roman"/>
              </a:rPr>
              <a:t>our</a:t>
            </a:r>
            <a:r>
              <a:rPr sz="2000" spc="-10" dirty="0">
                <a:solidFill>
                  <a:srgbClr val="15159E"/>
                </a:solidFill>
                <a:latin typeface="Times New Roman"/>
                <a:cs typeface="Times New Roman"/>
              </a:rPr>
              <a:t> </a:t>
            </a:r>
            <a:r>
              <a:rPr sz="2000" dirty="0">
                <a:solidFill>
                  <a:srgbClr val="15159E"/>
                </a:solidFill>
                <a:latin typeface="Times New Roman"/>
                <a:cs typeface="Times New Roman"/>
              </a:rPr>
              <a:t>spatial</a:t>
            </a:r>
            <a:r>
              <a:rPr sz="2000" spc="-10" dirty="0">
                <a:solidFill>
                  <a:srgbClr val="15159E"/>
                </a:solidFill>
                <a:latin typeface="Times New Roman"/>
                <a:cs typeface="Times New Roman"/>
              </a:rPr>
              <a:t> </a:t>
            </a:r>
            <a:r>
              <a:rPr sz="2000" dirty="0">
                <a:solidFill>
                  <a:srgbClr val="15159E"/>
                </a:solidFill>
                <a:latin typeface="Times New Roman"/>
                <a:cs typeface="Times New Roman"/>
              </a:rPr>
              <a:t>resolution</a:t>
            </a:r>
            <a:r>
              <a:rPr sz="2000" spc="-5" dirty="0">
                <a:solidFill>
                  <a:srgbClr val="15159E"/>
                </a:solidFill>
                <a:latin typeface="Times New Roman"/>
                <a:cs typeface="Times New Roman"/>
              </a:rPr>
              <a:t> </a:t>
            </a:r>
            <a:r>
              <a:rPr sz="2000" dirty="0">
                <a:solidFill>
                  <a:srgbClr val="15159E"/>
                </a:solidFill>
                <a:latin typeface="Times New Roman"/>
                <a:cs typeface="Times New Roman"/>
              </a:rPr>
              <a:t>by</a:t>
            </a:r>
            <a:r>
              <a:rPr sz="2000" spc="-10" dirty="0">
                <a:solidFill>
                  <a:srgbClr val="15159E"/>
                </a:solidFill>
                <a:latin typeface="Times New Roman"/>
                <a:cs typeface="Times New Roman"/>
              </a:rPr>
              <a:t> </a:t>
            </a:r>
            <a:r>
              <a:rPr sz="2000" spc="-50" dirty="0">
                <a:solidFill>
                  <a:srgbClr val="15159E"/>
                </a:solidFill>
                <a:latin typeface="Times New Roman"/>
                <a:cs typeface="Times New Roman"/>
              </a:rPr>
              <a:t>a </a:t>
            </a:r>
            <a:r>
              <a:rPr sz="2000" dirty="0">
                <a:solidFill>
                  <a:srgbClr val="15159E"/>
                </a:solidFill>
                <a:latin typeface="Times New Roman"/>
                <a:cs typeface="Times New Roman"/>
              </a:rPr>
              <a:t>factor</a:t>
            </a:r>
            <a:r>
              <a:rPr sz="2000" spc="-15" dirty="0">
                <a:solidFill>
                  <a:srgbClr val="15159E"/>
                </a:solidFill>
                <a:latin typeface="Times New Roman"/>
                <a:cs typeface="Times New Roman"/>
              </a:rPr>
              <a:t> </a:t>
            </a:r>
            <a:r>
              <a:rPr sz="2000" dirty="0">
                <a:solidFill>
                  <a:srgbClr val="15159E"/>
                </a:solidFill>
                <a:latin typeface="Times New Roman"/>
                <a:cs typeface="Times New Roman"/>
              </a:rPr>
              <a:t>of</a:t>
            </a:r>
            <a:r>
              <a:rPr sz="2000" spc="-10" dirty="0">
                <a:solidFill>
                  <a:srgbClr val="15159E"/>
                </a:solidFill>
                <a:latin typeface="Times New Roman"/>
                <a:cs typeface="Times New Roman"/>
              </a:rPr>
              <a:t> </a:t>
            </a:r>
            <a:r>
              <a:rPr sz="2000" dirty="0">
                <a:solidFill>
                  <a:srgbClr val="15159E"/>
                </a:solidFill>
                <a:latin typeface="Times New Roman"/>
                <a:cs typeface="Times New Roman"/>
              </a:rPr>
              <a:t>10</a:t>
            </a:r>
            <a:r>
              <a:rPr sz="2000" spc="-10" dirty="0">
                <a:solidFill>
                  <a:srgbClr val="15159E"/>
                </a:solidFill>
                <a:latin typeface="Times New Roman"/>
                <a:cs typeface="Times New Roman"/>
              </a:rPr>
              <a:t> </a:t>
            </a:r>
            <a:r>
              <a:rPr sz="2000" dirty="0">
                <a:solidFill>
                  <a:srgbClr val="15159E"/>
                </a:solidFill>
                <a:latin typeface="Times New Roman"/>
                <a:cs typeface="Times New Roman"/>
              </a:rPr>
              <a:t>over</a:t>
            </a:r>
            <a:r>
              <a:rPr sz="2000" spc="-15" dirty="0">
                <a:solidFill>
                  <a:srgbClr val="15159E"/>
                </a:solidFill>
                <a:latin typeface="Times New Roman"/>
                <a:cs typeface="Times New Roman"/>
              </a:rPr>
              <a:t> </a:t>
            </a:r>
            <a:r>
              <a:rPr sz="2000" dirty="0">
                <a:solidFill>
                  <a:srgbClr val="15159E"/>
                </a:solidFill>
                <a:latin typeface="Times New Roman"/>
                <a:cs typeface="Times New Roman"/>
              </a:rPr>
              <a:t>MWPCs</a:t>
            </a:r>
            <a:r>
              <a:rPr sz="2000" spc="-10" dirty="0">
                <a:solidFill>
                  <a:srgbClr val="15159E"/>
                </a:solidFill>
                <a:latin typeface="Times New Roman"/>
                <a:cs typeface="Times New Roman"/>
              </a:rPr>
              <a:t> </a:t>
            </a:r>
            <a:r>
              <a:rPr sz="2000" dirty="0">
                <a:solidFill>
                  <a:srgbClr val="15159E"/>
                </a:solidFill>
                <a:latin typeface="Times New Roman"/>
                <a:cs typeface="Times New Roman"/>
              </a:rPr>
              <a:t>(1mm</a:t>
            </a:r>
            <a:r>
              <a:rPr sz="2000" spc="-15" dirty="0">
                <a:solidFill>
                  <a:srgbClr val="15159E"/>
                </a:solidFill>
                <a:latin typeface="Times New Roman"/>
                <a:cs typeface="Times New Roman"/>
              </a:rPr>
              <a:t> </a:t>
            </a:r>
            <a:r>
              <a:rPr sz="2000" dirty="0">
                <a:solidFill>
                  <a:srgbClr val="15159E"/>
                </a:solidFill>
                <a:latin typeface="Symbol"/>
                <a:cs typeface="Symbol"/>
              </a:rPr>
              <a:t></a:t>
            </a:r>
            <a:r>
              <a:rPr sz="2000" dirty="0">
                <a:solidFill>
                  <a:srgbClr val="15159E"/>
                </a:solidFill>
                <a:latin typeface="Times New Roman"/>
                <a:cs typeface="Times New Roman"/>
              </a:rPr>
              <a:t>100</a:t>
            </a:r>
            <a:r>
              <a:rPr sz="2000" spc="-15" dirty="0">
                <a:solidFill>
                  <a:srgbClr val="15159E"/>
                </a:solidFill>
                <a:latin typeface="Times New Roman"/>
                <a:cs typeface="Times New Roman"/>
              </a:rPr>
              <a:t> </a:t>
            </a:r>
            <a:r>
              <a:rPr sz="2000" spc="-20" dirty="0">
                <a:solidFill>
                  <a:srgbClr val="15159E"/>
                </a:solidFill>
                <a:latin typeface="Symbol"/>
                <a:cs typeface="Symbol"/>
              </a:rPr>
              <a:t></a:t>
            </a:r>
            <a:r>
              <a:rPr sz="2000" spc="-20" dirty="0">
                <a:solidFill>
                  <a:srgbClr val="15159E"/>
                </a:solidFill>
                <a:latin typeface="Times New Roman"/>
                <a:cs typeface="Times New Roman"/>
              </a:rPr>
              <a:t>m).</a:t>
            </a:r>
            <a:endParaRPr sz="2000" dirty="0">
              <a:solidFill>
                <a:srgbClr val="15159E"/>
              </a:solidFill>
              <a:latin typeface="Times New Roman"/>
              <a:cs typeface="Times New Roman"/>
            </a:endParaRPr>
          </a:p>
        </p:txBody>
      </p:sp>
      <p:sp>
        <p:nvSpPr>
          <p:cNvPr id="7" name="object 2">
            <a:extLst>
              <a:ext uri="{FF2B5EF4-FFF2-40B4-BE49-F238E27FC236}">
                <a16:creationId xmlns:a16="http://schemas.microsoft.com/office/drawing/2014/main" id="{D0E7A2F5-7D75-86FC-F0AD-2C574FA8928E}"/>
              </a:ext>
            </a:extLst>
          </p:cNvPr>
          <p:cNvSpPr txBox="1"/>
          <p:nvPr/>
        </p:nvSpPr>
        <p:spPr>
          <a:xfrm>
            <a:off x="8343330" y="5767166"/>
            <a:ext cx="3276600" cy="505267"/>
          </a:xfrm>
          <a:prstGeom prst="rect">
            <a:avLst/>
          </a:prstGeom>
        </p:spPr>
        <p:txBody>
          <a:bodyPr vert="horz" wrap="square" lIns="0" tIns="12700" rIns="0" bIns="0" rtlCol="0">
            <a:spAutoFit/>
          </a:bodyPr>
          <a:lstStyle/>
          <a:p>
            <a:pPr marL="12700" algn="ctr">
              <a:lnSpc>
                <a:spcPct val="100000"/>
              </a:lnSpc>
              <a:spcBef>
                <a:spcPts val="100"/>
              </a:spcBef>
            </a:pPr>
            <a:r>
              <a:rPr sz="1600" dirty="0">
                <a:cs typeface="Arial MT"/>
              </a:rPr>
              <a:t>The</a:t>
            </a:r>
            <a:r>
              <a:rPr sz="1600" spc="-35" dirty="0">
                <a:cs typeface="Arial MT"/>
              </a:rPr>
              <a:t> </a:t>
            </a:r>
            <a:r>
              <a:rPr sz="1600" dirty="0">
                <a:cs typeface="Arial MT"/>
              </a:rPr>
              <a:t>trajectory</a:t>
            </a:r>
            <a:r>
              <a:rPr sz="1600" spc="-35" dirty="0">
                <a:cs typeface="Arial MT"/>
              </a:rPr>
              <a:t> </a:t>
            </a:r>
            <a:r>
              <a:rPr sz="1600" dirty="0">
                <a:cs typeface="Arial MT"/>
              </a:rPr>
              <a:t>is</a:t>
            </a:r>
            <a:r>
              <a:rPr sz="1600" spc="-35" dirty="0">
                <a:cs typeface="Arial MT"/>
              </a:rPr>
              <a:t> </a:t>
            </a:r>
            <a:r>
              <a:rPr sz="1600" dirty="0">
                <a:cs typeface="Arial MT"/>
              </a:rPr>
              <a:t>given</a:t>
            </a:r>
            <a:r>
              <a:rPr sz="1600" spc="-40" dirty="0">
                <a:cs typeface="Arial MT"/>
              </a:rPr>
              <a:t> </a:t>
            </a:r>
            <a:r>
              <a:rPr sz="1600" dirty="0">
                <a:cs typeface="Arial MT"/>
              </a:rPr>
              <a:t>by</a:t>
            </a:r>
            <a:r>
              <a:rPr sz="1600" spc="-45" dirty="0">
                <a:cs typeface="Arial MT"/>
              </a:rPr>
              <a:t> </a:t>
            </a:r>
            <a:r>
              <a:rPr sz="1600" dirty="0">
                <a:cs typeface="Arial MT"/>
              </a:rPr>
              <a:t>the</a:t>
            </a:r>
            <a:r>
              <a:rPr sz="1600" spc="-30" dirty="0">
                <a:cs typeface="Arial MT"/>
              </a:rPr>
              <a:t> </a:t>
            </a:r>
            <a:r>
              <a:rPr sz="1600" dirty="0">
                <a:cs typeface="Arial MT"/>
              </a:rPr>
              <a:t>straight</a:t>
            </a:r>
            <a:r>
              <a:rPr sz="1600" spc="-35" dirty="0">
                <a:cs typeface="Arial MT"/>
              </a:rPr>
              <a:t> </a:t>
            </a:r>
            <a:r>
              <a:rPr sz="1600" dirty="0">
                <a:cs typeface="Arial MT"/>
              </a:rPr>
              <a:t>line</a:t>
            </a:r>
            <a:r>
              <a:rPr sz="1600" spc="-30" dirty="0">
                <a:cs typeface="Arial MT"/>
              </a:rPr>
              <a:t> </a:t>
            </a:r>
            <a:r>
              <a:rPr sz="1600" dirty="0">
                <a:cs typeface="Arial MT"/>
              </a:rPr>
              <a:t>tangent</a:t>
            </a:r>
            <a:r>
              <a:rPr sz="1600" spc="-40" dirty="0">
                <a:cs typeface="Arial MT"/>
              </a:rPr>
              <a:t> </a:t>
            </a:r>
            <a:r>
              <a:rPr sz="1600" dirty="0">
                <a:cs typeface="Arial MT"/>
              </a:rPr>
              <a:t>to</a:t>
            </a:r>
            <a:r>
              <a:rPr sz="1600" spc="-30" dirty="0">
                <a:cs typeface="Arial MT"/>
              </a:rPr>
              <a:t> </a:t>
            </a:r>
            <a:r>
              <a:rPr sz="1600" dirty="0">
                <a:cs typeface="Arial MT"/>
              </a:rPr>
              <a:t>all</a:t>
            </a:r>
            <a:r>
              <a:rPr sz="1600" spc="-30" dirty="0">
                <a:cs typeface="Arial MT"/>
              </a:rPr>
              <a:t> </a:t>
            </a:r>
            <a:r>
              <a:rPr sz="1600" dirty="0">
                <a:cs typeface="Arial MT"/>
              </a:rPr>
              <a:t>the</a:t>
            </a:r>
            <a:r>
              <a:rPr sz="1600" spc="-30" dirty="0">
                <a:cs typeface="Arial MT"/>
              </a:rPr>
              <a:t> </a:t>
            </a:r>
            <a:r>
              <a:rPr sz="1600" spc="-10" dirty="0">
                <a:cs typeface="Arial MT"/>
              </a:rPr>
              <a:t>circles</a:t>
            </a:r>
            <a:endParaRPr sz="1600" dirty="0">
              <a:cs typeface="Arial MT"/>
            </a:endParaRPr>
          </a:p>
        </p:txBody>
      </p:sp>
      <p:pic>
        <p:nvPicPr>
          <p:cNvPr id="8" name="object 6">
            <a:extLst>
              <a:ext uri="{FF2B5EF4-FFF2-40B4-BE49-F238E27FC236}">
                <a16:creationId xmlns:a16="http://schemas.microsoft.com/office/drawing/2014/main" id="{30843C86-D2E5-44DA-2DCF-22DE39C1C238}"/>
              </a:ext>
            </a:extLst>
          </p:cNvPr>
          <p:cNvPicPr/>
          <p:nvPr/>
        </p:nvPicPr>
        <p:blipFill>
          <a:blip r:embed="rId2" cstate="print"/>
          <a:stretch>
            <a:fillRect/>
          </a:stretch>
        </p:blipFill>
        <p:spPr>
          <a:xfrm>
            <a:off x="8915400" y="3550307"/>
            <a:ext cx="2166939" cy="2106459"/>
          </a:xfrm>
          <a:prstGeom prst="rect">
            <a:avLst/>
          </a:prstGeom>
        </p:spPr>
      </p:pic>
      <p:sp>
        <p:nvSpPr>
          <p:cNvPr id="9" name="object 7">
            <a:extLst>
              <a:ext uri="{FF2B5EF4-FFF2-40B4-BE49-F238E27FC236}">
                <a16:creationId xmlns:a16="http://schemas.microsoft.com/office/drawing/2014/main" id="{678198DA-EE5E-A45A-D6D4-B5BC3522FE00}"/>
              </a:ext>
            </a:extLst>
          </p:cNvPr>
          <p:cNvSpPr txBox="1"/>
          <p:nvPr/>
        </p:nvSpPr>
        <p:spPr>
          <a:xfrm>
            <a:off x="8650573" y="2876466"/>
            <a:ext cx="2696591" cy="538609"/>
          </a:xfrm>
          <a:prstGeom prst="rect">
            <a:avLst/>
          </a:prstGeom>
          <a:ln w="22224">
            <a:solidFill>
              <a:srgbClr val="FF2600"/>
            </a:solidFill>
          </a:ln>
        </p:spPr>
        <p:txBody>
          <a:bodyPr vert="horz" wrap="square" lIns="0" tIns="45720" rIns="0" bIns="0" rtlCol="0">
            <a:spAutoFit/>
          </a:bodyPr>
          <a:lstStyle/>
          <a:p>
            <a:pPr marL="91440" marR="103505" algn="ctr">
              <a:lnSpc>
                <a:spcPct val="100000"/>
              </a:lnSpc>
              <a:spcBef>
                <a:spcPts val="360"/>
              </a:spcBef>
            </a:pPr>
            <a:r>
              <a:rPr lang="en-US" sz="1600" dirty="0">
                <a:cs typeface="Times New Roman"/>
              </a:rPr>
              <a:t>D</a:t>
            </a:r>
            <a:r>
              <a:rPr sz="1600" dirty="0">
                <a:cs typeface="Times New Roman"/>
              </a:rPr>
              <a:t>rift</a:t>
            </a:r>
            <a:r>
              <a:rPr sz="1600" spc="-15" dirty="0">
                <a:cs typeface="Times New Roman"/>
              </a:rPr>
              <a:t> </a:t>
            </a:r>
            <a:r>
              <a:rPr sz="1600" dirty="0">
                <a:cs typeface="Times New Roman"/>
              </a:rPr>
              <a:t>times</a:t>
            </a:r>
            <a:r>
              <a:rPr sz="1600" spc="-5" dirty="0">
                <a:cs typeface="Times New Roman"/>
              </a:rPr>
              <a:t> </a:t>
            </a:r>
            <a:r>
              <a:rPr sz="1600" spc="-25" dirty="0">
                <a:cs typeface="Times New Roman"/>
              </a:rPr>
              <a:t>are </a:t>
            </a:r>
            <a:r>
              <a:rPr sz="1600" dirty="0">
                <a:cs typeface="Times New Roman"/>
              </a:rPr>
              <a:t>circles</a:t>
            </a:r>
            <a:r>
              <a:rPr sz="1600" spc="-10" dirty="0">
                <a:cs typeface="Times New Roman"/>
              </a:rPr>
              <a:t> </a:t>
            </a:r>
            <a:r>
              <a:rPr sz="1600" dirty="0">
                <a:cs typeface="Times New Roman"/>
              </a:rPr>
              <a:t>around</a:t>
            </a:r>
            <a:r>
              <a:rPr sz="1600" spc="-10" dirty="0">
                <a:cs typeface="Times New Roman"/>
              </a:rPr>
              <a:t> </a:t>
            </a:r>
            <a:r>
              <a:rPr sz="1600" spc="-25" dirty="0">
                <a:cs typeface="Times New Roman"/>
              </a:rPr>
              <a:t>the </a:t>
            </a:r>
            <a:r>
              <a:rPr sz="1600" dirty="0">
                <a:cs typeface="Times New Roman"/>
              </a:rPr>
              <a:t>sense</a:t>
            </a:r>
            <a:r>
              <a:rPr sz="1600" spc="-15" dirty="0">
                <a:cs typeface="Times New Roman"/>
              </a:rPr>
              <a:t> </a:t>
            </a:r>
            <a:r>
              <a:rPr sz="1600" spc="-20" dirty="0">
                <a:cs typeface="Times New Roman"/>
              </a:rPr>
              <a:t>wires</a:t>
            </a:r>
            <a:endParaRPr sz="1600" dirty="0">
              <a:cs typeface="Times New Roman"/>
            </a:endParaRPr>
          </a:p>
        </p:txBody>
      </p:sp>
      <p:pic>
        <p:nvPicPr>
          <p:cNvPr id="10" name="object 5">
            <a:extLst>
              <a:ext uri="{FF2B5EF4-FFF2-40B4-BE49-F238E27FC236}">
                <a16:creationId xmlns:a16="http://schemas.microsoft.com/office/drawing/2014/main" id="{1FBB359A-DC08-F464-F30C-815E6FA3B7EC}"/>
              </a:ext>
            </a:extLst>
          </p:cNvPr>
          <p:cNvPicPr/>
          <p:nvPr/>
        </p:nvPicPr>
        <p:blipFill>
          <a:blip r:embed="rId3" cstate="print"/>
          <a:stretch>
            <a:fillRect/>
          </a:stretch>
        </p:blipFill>
        <p:spPr>
          <a:xfrm>
            <a:off x="2938460" y="3582634"/>
            <a:ext cx="3407133" cy="2246651"/>
          </a:xfrm>
          <a:prstGeom prst="rect">
            <a:avLst/>
          </a:prstGeom>
        </p:spPr>
      </p:pic>
      <p:sp>
        <p:nvSpPr>
          <p:cNvPr id="11" name="object 8">
            <a:extLst>
              <a:ext uri="{FF2B5EF4-FFF2-40B4-BE49-F238E27FC236}">
                <a16:creationId xmlns:a16="http://schemas.microsoft.com/office/drawing/2014/main" id="{D3316737-4906-85F3-DA59-493BC17ECB99}"/>
              </a:ext>
            </a:extLst>
          </p:cNvPr>
          <p:cNvSpPr txBox="1"/>
          <p:nvPr/>
        </p:nvSpPr>
        <p:spPr>
          <a:xfrm>
            <a:off x="1128134" y="4239998"/>
            <a:ext cx="1581150" cy="727075"/>
          </a:xfrm>
          <a:prstGeom prst="rect">
            <a:avLst/>
          </a:prstGeom>
          <a:ln w="25399">
            <a:solidFill>
              <a:srgbClr val="0433FF"/>
            </a:solidFill>
          </a:ln>
        </p:spPr>
        <p:txBody>
          <a:bodyPr vert="horz" wrap="square" lIns="0" tIns="45720" rIns="0" bIns="0" rtlCol="0">
            <a:spAutoFit/>
          </a:bodyPr>
          <a:lstStyle/>
          <a:p>
            <a:pPr marL="90805" marR="106680">
              <a:lnSpc>
                <a:spcPct val="100000"/>
              </a:lnSpc>
              <a:spcBef>
                <a:spcPts val="360"/>
              </a:spcBef>
            </a:pPr>
            <a:r>
              <a:rPr sz="2000" spc="-10" dirty="0">
                <a:latin typeface="Times New Roman"/>
                <a:cs typeface="Times New Roman"/>
              </a:rPr>
              <a:t>Hex-</a:t>
            </a:r>
            <a:r>
              <a:rPr sz="2000" spc="-20" dirty="0">
                <a:latin typeface="Times New Roman"/>
                <a:cs typeface="Times New Roman"/>
              </a:rPr>
              <a:t>cell</a:t>
            </a:r>
            <a:r>
              <a:rPr sz="2000" spc="500" dirty="0">
                <a:latin typeface="Times New Roman"/>
                <a:cs typeface="Times New Roman"/>
              </a:rPr>
              <a:t> </a:t>
            </a:r>
            <a:r>
              <a:rPr sz="2000" dirty="0">
                <a:latin typeface="Times New Roman"/>
                <a:cs typeface="Times New Roman"/>
              </a:rPr>
              <a:t>drift</a:t>
            </a:r>
            <a:r>
              <a:rPr sz="2000" spc="-10" dirty="0">
                <a:latin typeface="Times New Roman"/>
                <a:cs typeface="Times New Roman"/>
              </a:rPr>
              <a:t> chamber</a:t>
            </a:r>
            <a:endParaRPr sz="2000">
              <a:latin typeface="Times New Roman"/>
              <a:cs typeface="Times New Roman"/>
            </a:endParaRPr>
          </a:p>
        </p:txBody>
      </p:sp>
    </p:spTree>
    <p:extLst>
      <p:ext uri="{BB962C8B-B14F-4D97-AF65-F5344CB8AC3E}">
        <p14:creationId xmlns:p14="http://schemas.microsoft.com/office/powerpoint/2010/main" val="2293097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9713-0A37-E2E7-6E0E-DBCB4B1113C3}"/>
              </a:ext>
            </a:extLst>
          </p:cNvPr>
          <p:cNvSpPr>
            <a:spLocks noGrp="1"/>
          </p:cNvSpPr>
          <p:nvPr>
            <p:ph type="title"/>
          </p:nvPr>
        </p:nvSpPr>
        <p:spPr>
          <a:xfrm>
            <a:off x="395427" y="203149"/>
            <a:ext cx="4405173" cy="1107996"/>
          </a:xfrm>
        </p:spPr>
        <p:txBody>
          <a:bodyPr/>
          <a:lstStyle/>
          <a:p>
            <a:r>
              <a:rPr lang="en-US" dirty="0"/>
              <a:t>Drift Chambers</a:t>
            </a:r>
          </a:p>
        </p:txBody>
      </p:sp>
      <p:sp>
        <p:nvSpPr>
          <p:cNvPr id="4" name="Footer Placeholder 3">
            <a:extLst>
              <a:ext uri="{FF2B5EF4-FFF2-40B4-BE49-F238E27FC236}">
                <a16:creationId xmlns:a16="http://schemas.microsoft.com/office/drawing/2014/main" id="{E5ECECED-F747-BAB6-4237-F807C025002F}"/>
              </a:ext>
            </a:extLst>
          </p:cNvPr>
          <p:cNvSpPr>
            <a:spLocks noGrp="1"/>
          </p:cNvSpPr>
          <p:nvPr>
            <p:ph type="ftr" sz="quarter" idx="5"/>
          </p:nvPr>
        </p:nvSpPr>
        <p:spPr>
          <a:xfrm>
            <a:off x="3005136" y="6437583"/>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7EB31C18-0204-4C2D-C140-592CFD351651}"/>
              </a:ext>
            </a:extLst>
          </p:cNvPr>
          <p:cNvSpPr>
            <a:spLocks noGrp="1"/>
          </p:cNvSpPr>
          <p:nvPr>
            <p:ph type="sldNum" sz="quarter" idx="7"/>
          </p:nvPr>
        </p:nvSpPr>
        <p:spPr/>
        <p:txBody>
          <a:bodyPr/>
          <a:lstStyle/>
          <a:p>
            <a:pPr marL="38100">
              <a:lnSpc>
                <a:spcPct val="100000"/>
              </a:lnSpc>
            </a:pPr>
            <a:fld id="{81D60167-4931-47E6-BA6A-407CBD079E47}" type="slidenum">
              <a:rPr lang="en-US" spc="-5" smtClean="0"/>
              <a:t>25</a:t>
            </a:fld>
            <a:endParaRPr lang="en-US" spc="-5" dirty="0"/>
          </a:p>
        </p:txBody>
      </p:sp>
      <p:sp>
        <p:nvSpPr>
          <p:cNvPr id="7" name="TextBox 6">
            <a:extLst>
              <a:ext uri="{FF2B5EF4-FFF2-40B4-BE49-F238E27FC236}">
                <a16:creationId xmlns:a16="http://schemas.microsoft.com/office/drawing/2014/main" id="{28396F20-1864-DADB-7681-A6EB7F986ABE}"/>
              </a:ext>
            </a:extLst>
          </p:cNvPr>
          <p:cNvSpPr txBox="1"/>
          <p:nvPr/>
        </p:nvSpPr>
        <p:spPr>
          <a:xfrm>
            <a:off x="228600" y="990600"/>
            <a:ext cx="8839200" cy="2308324"/>
          </a:xfrm>
          <a:prstGeom prst="rect">
            <a:avLst/>
          </a:prstGeom>
          <a:noFill/>
        </p:spPr>
        <p:txBody>
          <a:bodyPr wrap="square">
            <a:spAutoFit/>
          </a:bodyPr>
          <a:lstStyle/>
          <a:p>
            <a:r>
              <a:rPr lang="en-US" b="1" dirty="0"/>
              <a:t>Advantages of a Drift Chamber compared to an MWPC:</a:t>
            </a:r>
            <a:endParaRPr lang="en-US" dirty="0"/>
          </a:p>
          <a:p>
            <a:pPr>
              <a:buFont typeface="Arial" panose="020B0604020202020204" pitchFamily="34" charset="0"/>
              <a:buChar char="•"/>
            </a:pPr>
            <a:r>
              <a:rPr lang="en-US" dirty="0">
                <a:solidFill>
                  <a:srgbClr val="15159E"/>
                </a:solidFill>
              </a:rPr>
              <a:t>Easier mechanical construction (larger wire spacing → reduced electrostatic forces) </a:t>
            </a:r>
          </a:p>
          <a:p>
            <a:pPr>
              <a:buFont typeface="Arial" panose="020B0604020202020204" pitchFamily="34" charset="0"/>
              <a:buChar char="•"/>
            </a:pPr>
            <a:r>
              <a:rPr lang="en-US" dirty="0">
                <a:solidFill>
                  <a:srgbClr val="15159E"/>
                </a:solidFill>
              </a:rPr>
              <a:t>Fewer wires → less readout electronics (though more sophisticated/costly) </a:t>
            </a:r>
          </a:p>
          <a:p>
            <a:pPr>
              <a:buFont typeface="Arial" panose="020B0604020202020204" pitchFamily="34" charset="0"/>
              <a:buChar char="•"/>
            </a:pPr>
            <a:r>
              <a:rPr lang="en-US" dirty="0">
                <a:solidFill>
                  <a:srgbClr val="15159E"/>
                </a:solidFill>
              </a:rPr>
              <a:t>Better spatial resolution (no longer limited by wire spacing / √12) </a:t>
            </a:r>
          </a:p>
          <a:p>
            <a:r>
              <a:rPr lang="en-US" b="1" dirty="0"/>
              <a:t>Key parameters:</a:t>
            </a:r>
            <a:endParaRPr lang="en-US" dirty="0"/>
          </a:p>
          <a:p>
            <a:pPr>
              <a:buFont typeface="Arial" panose="020B0604020202020204" pitchFamily="34" charset="0"/>
              <a:buChar char="•"/>
            </a:pPr>
            <a:r>
              <a:rPr lang="en-US" dirty="0">
                <a:solidFill>
                  <a:srgbClr val="15159E"/>
                </a:solidFill>
              </a:rPr>
              <a:t>Diffusion (should be as small as possible) </a:t>
            </a:r>
          </a:p>
          <a:p>
            <a:pPr>
              <a:buFont typeface="Arial" panose="020B0604020202020204" pitchFamily="34" charset="0"/>
              <a:buChar char="•"/>
            </a:pPr>
            <a:r>
              <a:rPr lang="en-US" dirty="0">
                <a:solidFill>
                  <a:srgbClr val="15159E"/>
                </a:solidFill>
              </a:rPr>
              <a:t>Drift velocity (ideally constant) </a:t>
            </a:r>
          </a:p>
          <a:p>
            <a:r>
              <a:rPr lang="en-US" dirty="0">
                <a:solidFill>
                  <a:srgbClr val="15159E"/>
                </a:solidFill>
              </a:rPr>
              <a:t>      Typical drift velocities (</a:t>
            </a:r>
            <a:r>
              <a:rPr lang="en-US" dirty="0" err="1">
                <a:solidFill>
                  <a:srgbClr val="15159E"/>
                </a:solidFill>
              </a:rPr>
              <a:t>Ar</a:t>
            </a:r>
            <a:r>
              <a:rPr lang="en-US" dirty="0">
                <a:solidFill>
                  <a:srgbClr val="15159E"/>
                </a:solidFill>
              </a:rPr>
              <a:t>–isobutane 75%–25%, E ≈ 700–800 V/cm): → ~50 mm/µs</a:t>
            </a:r>
          </a:p>
        </p:txBody>
      </p:sp>
      <p:sp>
        <p:nvSpPr>
          <p:cNvPr id="12" name="TextBox 11">
            <a:extLst>
              <a:ext uri="{FF2B5EF4-FFF2-40B4-BE49-F238E27FC236}">
                <a16:creationId xmlns:a16="http://schemas.microsoft.com/office/drawing/2014/main" id="{2C0A9AE9-7316-29A4-0D3C-8E1D99A058D0}"/>
              </a:ext>
            </a:extLst>
          </p:cNvPr>
          <p:cNvSpPr txBox="1"/>
          <p:nvPr/>
        </p:nvSpPr>
        <p:spPr>
          <a:xfrm>
            <a:off x="289218" y="3732564"/>
            <a:ext cx="11353800" cy="2308324"/>
          </a:xfrm>
          <a:prstGeom prst="rect">
            <a:avLst/>
          </a:prstGeom>
          <a:noFill/>
        </p:spPr>
        <p:txBody>
          <a:bodyPr wrap="square">
            <a:spAutoFit/>
          </a:bodyPr>
          <a:lstStyle/>
          <a:p>
            <a:r>
              <a:rPr lang="en-US" b="1" dirty="0"/>
              <a:t>Additional considerations on drift chambers:</a:t>
            </a:r>
            <a:endParaRPr lang="en-US" dirty="0"/>
          </a:p>
          <a:p>
            <a:pPr>
              <a:buFont typeface="Arial" panose="020B0604020202020204" pitchFamily="34" charset="0"/>
              <a:buChar char="•"/>
            </a:pPr>
            <a:r>
              <a:rPr lang="en-US" dirty="0">
                <a:solidFill>
                  <a:srgbClr val="15159E"/>
                </a:solidFill>
              </a:rPr>
              <a:t>The diffusion coefficient decreases with increasing electric field → at typical fields (~1 kV/cm), the spatial resolution is ~100 </a:t>
            </a:r>
            <a:r>
              <a:rPr lang="el-GR" dirty="0">
                <a:solidFill>
                  <a:srgbClr val="15159E"/>
                </a:solidFill>
              </a:rPr>
              <a:t>μ</a:t>
            </a:r>
            <a:r>
              <a:rPr lang="en-US" dirty="0">
                <a:solidFill>
                  <a:srgbClr val="15159E"/>
                </a:solidFill>
              </a:rPr>
              <a:t>m for a 1 cm drift distance </a:t>
            </a:r>
          </a:p>
          <a:p>
            <a:pPr>
              <a:buFont typeface="Arial" panose="020B0604020202020204" pitchFamily="34" charset="0"/>
              <a:buChar char="•"/>
            </a:pPr>
            <a:r>
              <a:rPr lang="en-US" dirty="0">
                <a:solidFill>
                  <a:srgbClr val="15159E"/>
                </a:solidFill>
              </a:rPr>
              <a:t>In an electric field, increasing E reduces diffusion → “cold” gases (e.g. CO₂) maintain thermal electrons even at high fields  </a:t>
            </a:r>
            <a:r>
              <a:rPr lang="en-US" dirty="0"/>
              <a:t>→ </a:t>
            </a:r>
            <a:r>
              <a:rPr lang="en-US" dirty="0">
                <a:solidFill>
                  <a:srgbClr val="FF0000"/>
                </a:solidFill>
              </a:rPr>
              <a:t>low gas gain (disadvantage) </a:t>
            </a:r>
            <a:r>
              <a:rPr lang="en-US" dirty="0"/>
              <a:t>but </a:t>
            </a:r>
            <a:r>
              <a:rPr lang="en-US" dirty="0">
                <a:solidFill>
                  <a:srgbClr val="FF0000"/>
                </a:solidFill>
              </a:rPr>
              <a:t>long drift times (advantage) </a:t>
            </a:r>
          </a:p>
          <a:p>
            <a:pPr>
              <a:buFont typeface="Arial" panose="020B0604020202020204" pitchFamily="34" charset="0"/>
              <a:buChar char="•"/>
            </a:pPr>
            <a:r>
              <a:rPr lang="en-US" dirty="0">
                <a:solidFill>
                  <a:srgbClr val="15159E"/>
                </a:solidFill>
              </a:rPr>
              <a:t>“Hot” gases (e.g. </a:t>
            </a:r>
            <a:r>
              <a:rPr lang="en-US" dirty="0" err="1">
                <a:solidFill>
                  <a:srgbClr val="15159E"/>
                </a:solidFill>
              </a:rPr>
              <a:t>Ar</a:t>
            </a:r>
            <a:r>
              <a:rPr lang="en-US" dirty="0">
                <a:solidFill>
                  <a:srgbClr val="15159E"/>
                </a:solidFill>
              </a:rPr>
              <a:t>) produce non-thermal electrons even at low fields → anisotropic diffusion, typically D</a:t>
            </a:r>
            <a:r>
              <a:rPr lang="en-US" baseline="-25000" dirty="0">
                <a:solidFill>
                  <a:srgbClr val="15159E"/>
                </a:solidFill>
              </a:rPr>
              <a:t>T</a:t>
            </a:r>
            <a:r>
              <a:rPr lang="en-US" dirty="0">
                <a:solidFill>
                  <a:srgbClr val="15159E"/>
                </a:solidFill>
              </a:rPr>
              <a:t> &gt; D</a:t>
            </a:r>
            <a:r>
              <a:rPr lang="en-US" baseline="-25000" dirty="0">
                <a:solidFill>
                  <a:srgbClr val="15159E"/>
                </a:solidFill>
              </a:rPr>
              <a:t>L</a:t>
            </a:r>
            <a:r>
              <a:rPr lang="en-US" dirty="0">
                <a:solidFill>
                  <a:srgbClr val="15159E"/>
                </a:solidFill>
              </a:rPr>
              <a:t> </a:t>
            </a:r>
          </a:p>
          <a:p>
            <a:pPr>
              <a:buFont typeface="Arial" panose="020B0604020202020204" pitchFamily="34" charset="0"/>
              <a:buChar char="•"/>
            </a:pPr>
            <a:r>
              <a:rPr lang="en-US" dirty="0">
                <a:solidFill>
                  <a:srgbClr val="15159E"/>
                </a:solidFill>
              </a:rPr>
              <a:t>In a magnetic field diffusion along B is unchanged while transverse diffusion is reduced, as electrons follow curved (helical) trajectories with radius </a:t>
            </a:r>
            <a:r>
              <a:rPr lang="en-US" dirty="0" err="1">
                <a:solidFill>
                  <a:srgbClr val="15159E"/>
                </a:solidFill>
              </a:rPr>
              <a:t>v</a:t>
            </a:r>
            <a:r>
              <a:rPr lang="en-US" baseline="-25000" dirty="0" err="1">
                <a:solidFill>
                  <a:srgbClr val="15159E"/>
                </a:solidFill>
              </a:rPr>
              <a:t>T</a:t>
            </a:r>
            <a:r>
              <a:rPr lang="en-US" dirty="0">
                <a:solidFill>
                  <a:srgbClr val="15159E"/>
                </a:solidFill>
              </a:rPr>
              <a:t>/</a:t>
            </a:r>
            <a:r>
              <a:rPr lang="el-GR" dirty="0">
                <a:solidFill>
                  <a:srgbClr val="15159E"/>
                </a:solidFill>
              </a:rPr>
              <a:t>ω</a:t>
            </a:r>
          </a:p>
        </p:txBody>
      </p:sp>
    </p:spTree>
    <p:extLst>
      <p:ext uri="{BB962C8B-B14F-4D97-AF65-F5344CB8AC3E}">
        <p14:creationId xmlns:p14="http://schemas.microsoft.com/office/powerpoint/2010/main" val="1349499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9713-0A37-E2E7-6E0E-DBCB4B1113C3}"/>
              </a:ext>
            </a:extLst>
          </p:cNvPr>
          <p:cNvSpPr>
            <a:spLocks noGrp="1"/>
          </p:cNvSpPr>
          <p:nvPr>
            <p:ph type="title"/>
          </p:nvPr>
        </p:nvSpPr>
        <p:spPr>
          <a:xfrm>
            <a:off x="395427" y="203149"/>
            <a:ext cx="4405173" cy="1107996"/>
          </a:xfrm>
        </p:spPr>
        <p:txBody>
          <a:bodyPr/>
          <a:lstStyle/>
          <a:p>
            <a:r>
              <a:rPr lang="en-US" dirty="0"/>
              <a:t>Drift Chambers</a:t>
            </a:r>
          </a:p>
        </p:txBody>
      </p:sp>
      <p:sp>
        <p:nvSpPr>
          <p:cNvPr id="4" name="Footer Placeholder 3">
            <a:extLst>
              <a:ext uri="{FF2B5EF4-FFF2-40B4-BE49-F238E27FC236}">
                <a16:creationId xmlns:a16="http://schemas.microsoft.com/office/drawing/2014/main" id="{E5ECECED-F747-BAB6-4237-F807C025002F}"/>
              </a:ext>
            </a:extLst>
          </p:cNvPr>
          <p:cNvSpPr>
            <a:spLocks noGrp="1"/>
          </p:cNvSpPr>
          <p:nvPr>
            <p:ph type="ftr" sz="quarter" idx="5"/>
          </p:nvPr>
        </p:nvSpPr>
        <p:spPr>
          <a:xfrm>
            <a:off x="3005136" y="6437583"/>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7EB31C18-0204-4C2D-C140-592CFD351651}"/>
              </a:ext>
            </a:extLst>
          </p:cNvPr>
          <p:cNvSpPr>
            <a:spLocks noGrp="1"/>
          </p:cNvSpPr>
          <p:nvPr>
            <p:ph type="sldNum" sz="quarter" idx="7"/>
          </p:nvPr>
        </p:nvSpPr>
        <p:spPr/>
        <p:txBody>
          <a:bodyPr/>
          <a:lstStyle/>
          <a:p>
            <a:pPr marL="38100">
              <a:lnSpc>
                <a:spcPct val="100000"/>
              </a:lnSpc>
            </a:pPr>
            <a:fld id="{81D60167-4931-47E6-BA6A-407CBD079E47}" type="slidenum">
              <a:rPr lang="en-US" spc="-5" smtClean="0"/>
              <a:t>26</a:t>
            </a:fld>
            <a:endParaRPr lang="en-US" spc="-5" dirty="0"/>
          </a:p>
        </p:txBody>
      </p:sp>
      <p:sp>
        <p:nvSpPr>
          <p:cNvPr id="6" name="Title 1">
            <a:extLst>
              <a:ext uri="{FF2B5EF4-FFF2-40B4-BE49-F238E27FC236}">
                <a16:creationId xmlns:a16="http://schemas.microsoft.com/office/drawing/2014/main" id="{3107989D-4A62-761E-52B6-557488EC2D90}"/>
              </a:ext>
            </a:extLst>
          </p:cNvPr>
          <p:cNvSpPr txBox="1">
            <a:spLocks/>
          </p:cNvSpPr>
          <p:nvPr/>
        </p:nvSpPr>
        <p:spPr>
          <a:xfrm>
            <a:off x="443501" y="1032417"/>
            <a:ext cx="4405173" cy="369332"/>
          </a:xfrm>
          <a:prstGeom prst="rect">
            <a:avLst/>
          </a:prstGeom>
        </p:spPr>
        <p:txBody>
          <a:bodyPr wrap="square" lIns="0" tIns="0" rIns="0" bIns="0">
            <a:spAutoFit/>
          </a:bodyPr>
          <a:lstStyle>
            <a:lvl1pPr>
              <a:defRPr sz="3600" b="1" i="0">
                <a:solidFill>
                  <a:srgbClr val="00339F"/>
                </a:solidFill>
                <a:latin typeface="Arial"/>
                <a:ea typeface="+mj-ea"/>
                <a:cs typeface="Arial"/>
              </a:defRPr>
            </a:lvl1pPr>
          </a:lstStyle>
          <a:p>
            <a:r>
              <a:rPr lang="en-US" sz="2400" kern="0" dirty="0">
                <a:solidFill>
                  <a:srgbClr val="FF0000"/>
                </a:solidFill>
                <a:latin typeface="+mn-lt"/>
              </a:rPr>
              <a:t>Spatial Resolution</a:t>
            </a:r>
          </a:p>
        </p:txBody>
      </p:sp>
      <p:pic>
        <p:nvPicPr>
          <p:cNvPr id="7" name="Picture 6" descr="A math equations and a plus sign&#10;&#10;Description automatically generated">
            <a:extLst>
              <a:ext uri="{FF2B5EF4-FFF2-40B4-BE49-F238E27FC236}">
                <a16:creationId xmlns:a16="http://schemas.microsoft.com/office/drawing/2014/main" id="{DFB041F8-3502-641C-D085-E7369ABA9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501" y="882290"/>
            <a:ext cx="4405174" cy="966990"/>
          </a:xfrm>
          <a:prstGeom prst="rect">
            <a:avLst/>
          </a:prstGeom>
        </p:spPr>
      </p:pic>
      <p:pic>
        <p:nvPicPr>
          <p:cNvPr id="9" name="Picture 8" descr="A graph of gas and gas pressure&#10;&#10;Description automatically generated with medium confidence">
            <a:extLst>
              <a:ext uri="{FF2B5EF4-FFF2-40B4-BE49-F238E27FC236}">
                <a16:creationId xmlns:a16="http://schemas.microsoft.com/office/drawing/2014/main" id="{EB27EF5F-2BD6-A6D0-C62C-3E32714FC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01" y="1849280"/>
            <a:ext cx="7151958" cy="3158346"/>
          </a:xfrm>
          <a:prstGeom prst="rect">
            <a:avLst/>
          </a:prstGeom>
        </p:spPr>
      </p:pic>
      <p:sp>
        <p:nvSpPr>
          <p:cNvPr id="10" name="TextBox 9">
            <a:extLst>
              <a:ext uri="{FF2B5EF4-FFF2-40B4-BE49-F238E27FC236}">
                <a16:creationId xmlns:a16="http://schemas.microsoft.com/office/drawing/2014/main" id="{8569C7C6-4BFA-F2EF-A7AB-F3BD3EFCC75C}"/>
              </a:ext>
            </a:extLst>
          </p:cNvPr>
          <p:cNvSpPr txBox="1"/>
          <p:nvPr/>
        </p:nvSpPr>
        <p:spPr>
          <a:xfrm>
            <a:off x="7365633" y="712663"/>
            <a:ext cx="300082" cy="369332"/>
          </a:xfrm>
          <a:prstGeom prst="rect">
            <a:avLst/>
          </a:prstGeom>
          <a:noFill/>
        </p:spPr>
        <p:txBody>
          <a:bodyPr wrap="none" rtlCol="0">
            <a:spAutoFit/>
          </a:bodyPr>
          <a:lstStyle/>
          <a:p>
            <a:r>
              <a:rPr lang="en-US" dirty="0">
                <a:solidFill>
                  <a:srgbClr val="FF0000"/>
                </a:solidFill>
              </a:rPr>
              <a:t>*</a:t>
            </a:r>
          </a:p>
        </p:txBody>
      </p:sp>
      <p:sp>
        <p:nvSpPr>
          <p:cNvPr id="11" name="TextBox 10">
            <a:extLst>
              <a:ext uri="{FF2B5EF4-FFF2-40B4-BE49-F238E27FC236}">
                <a16:creationId xmlns:a16="http://schemas.microsoft.com/office/drawing/2014/main" id="{E82028BA-4CFD-9749-A570-70D2537EC17E}"/>
              </a:ext>
            </a:extLst>
          </p:cNvPr>
          <p:cNvSpPr txBox="1"/>
          <p:nvPr/>
        </p:nvSpPr>
        <p:spPr>
          <a:xfrm>
            <a:off x="533400" y="5850258"/>
            <a:ext cx="300082" cy="369332"/>
          </a:xfrm>
          <a:prstGeom prst="rect">
            <a:avLst/>
          </a:prstGeom>
          <a:noFill/>
        </p:spPr>
        <p:txBody>
          <a:bodyPr wrap="none" rtlCol="0">
            <a:spAutoFit/>
          </a:bodyPr>
          <a:lstStyle/>
          <a:p>
            <a:r>
              <a:rPr lang="en-US" dirty="0">
                <a:solidFill>
                  <a:srgbClr val="FF0000"/>
                </a:solidFill>
              </a:rPr>
              <a:t>*</a:t>
            </a:r>
          </a:p>
        </p:txBody>
      </p:sp>
      <p:sp>
        <p:nvSpPr>
          <p:cNvPr id="13" name="TextBox 12">
            <a:extLst>
              <a:ext uri="{FF2B5EF4-FFF2-40B4-BE49-F238E27FC236}">
                <a16:creationId xmlns:a16="http://schemas.microsoft.com/office/drawing/2014/main" id="{79935565-1460-49D7-DDB3-1321CF0B5637}"/>
              </a:ext>
            </a:extLst>
          </p:cNvPr>
          <p:cNvSpPr txBox="1"/>
          <p:nvPr/>
        </p:nvSpPr>
        <p:spPr>
          <a:xfrm>
            <a:off x="672101" y="5944109"/>
            <a:ext cx="8380544" cy="276999"/>
          </a:xfrm>
          <a:prstGeom prst="rect">
            <a:avLst/>
          </a:prstGeom>
          <a:noFill/>
        </p:spPr>
        <p:txBody>
          <a:bodyPr wrap="square">
            <a:spAutoFit/>
          </a:bodyPr>
          <a:lstStyle/>
          <a:p>
            <a:r>
              <a:rPr lang="en-US" sz="1200" dirty="0"/>
              <a:t>Particle Detection with Drift Chambers; W. Blum, W. </a:t>
            </a:r>
            <a:r>
              <a:rPr lang="en-US" sz="1200" dirty="0" err="1"/>
              <a:t>Riegler</a:t>
            </a:r>
            <a:r>
              <a:rPr lang="en-US" sz="1200" dirty="0"/>
              <a:t>, L. </a:t>
            </a:r>
            <a:r>
              <a:rPr lang="en-US" sz="1200" dirty="0" err="1"/>
              <a:t>Rolandi</a:t>
            </a:r>
            <a:endParaRPr lang="en-US" sz="1200" dirty="0"/>
          </a:p>
        </p:txBody>
      </p:sp>
      <p:sp>
        <p:nvSpPr>
          <p:cNvPr id="15" name="TextBox 14">
            <a:extLst>
              <a:ext uri="{FF2B5EF4-FFF2-40B4-BE49-F238E27FC236}">
                <a16:creationId xmlns:a16="http://schemas.microsoft.com/office/drawing/2014/main" id="{5DCF2F19-B0FD-C933-2923-8936782D9494}"/>
              </a:ext>
            </a:extLst>
          </p:cNvPr>
          <p:cNvSpPr txBox="1"/>
          <p:nvPr/>
        </p:nvSpPr>
        <p:spPr>
          <a:xfrm>
            <a:off x="94361" y="5242551"/>
            <a:ext cx="11734800" cy="369332"/>
          </a:xfrm>
          <a:prstGeom prst="rect">
            <a:avLst/>
          </a:prstGeom>
          <a:noFill/>
        </p:spPr>
        <p:txBody>
          <a:bodyPr wrap="square">
            <a:spAutoFit/>
          </a:bodyPr>
          <a:lstStyle/>
          <a:p>
            <a:r>
              <a:rPr lang="en-US" dirty="0">
                <a:solidFill>
                  <a:srgbClr val="15159E"/>
                </a:solidFill>
              </a:rPr>
              <a:t>Spatial resolution is not directly determined by wire spacing → fewer wires, less electronics, and simpler support structures</a:t>
            </a:r>
          </a:p>
        </p:txBody>
      </p:sp>
    </p:spTree>
    <p:extLst>
      <p:ext uri="{BB962C8B-B14F-4D97-AF65-F5344CB8AC3E}">
        <p14:creationId xmlns:p14="http://schemas.microsoft.com/office/powerpoint/2010/main" val="712851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FF46F04-DC35-AB67-C0FB-7B57A551DA55}"/>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0370D3B0-D382-F8FE-70FE-9F581246A7BF}"/>
              </a:ext>
            </a:extLst>
          </p:cNvPr>
          <p:cNvSpPr>
            <a:spLocks noGrp="1"/>
          </p:cNvSpPr>
          <p:nvPr>
            <p:ph type="sldNum" sz="quarter" idx="7"/>
          </p:nvPr>
        </p:nvSpPr>
        <p:spPr/>
        <p:txBody>
          <a:bodyPr/>
          <a:lstStyle/>
          <a:p>
            <a:pPr marL="38100">
              <a:lnSpc>
                <a:spcPct val="100000"/>
              </a:lnSpc>
            </a:pPr>
            <a:fld id="{81D60167-4931-47E6-BA6A-407CBD079E47}" type="slidenum">
              <a:rPr lang="en-US" spc="-5" smtClean="0"/>
              <a:t>27</a:t>
            </a:fld>
            <a:endParaRPr lang="en-US" spc="-5" dirty="0"/>
          </a:p>
        </p:txBody>
      </p:sp>
      <p:grpSp>
        <p:nvGrpSpPr>
          <p:cNvPr id="6" name="object 2">
            <a:extLst>
              <a:ext uri="{FF2B5EF4-FFF2-40B4-BE49-F238E27FC236}">
                <a16:creationId xmlns:a16="http://schemas.microsoft.com/office/drawing/2014/main" id="{2A12D995-B84B-482A-0A4D-83F23ADAD965}"/>
              </a:ext>
            </a:extLst>
          </p:cNvPr>
          <p:cNvGrpSpPr/>
          <p:nvPr/>
        </p:nvGrpSpPr>
        <p:grpSpPr>
          <a:xfrm>
            <a:off x="762000" y="838200"/>
            <a:ext cx="8968740" cy="5108627"/>
            <a:chOff x="0" y="654051"/>
            <a:chExt cx="9044940" cy="5232400"/>
          </a:xfrm>
        </p:grpSpPr>
        <p:pic>
          <p:nvPicPr>
            <p:cNvPr id="7" name="object 3">
              <a:extLst>
                <a:ext uri="{FF2B5EF4-FFF2-40B4-BE49-F238E27FC236}">
                  <a16:creationId xmlns:a16="http://schemas.microsoft.com/office/drawing/2014/main" id="{4EB81392-3BF0-9BB9-8203-6CAC1ED13631}"/>
                </a:ext>
              </a:extLst>
            </p:cNvPr>
            <p:cNvPicPr/>
            <p:nvPr/>
          </p:nvPicPr>
          <p:blipFill>
            <a:blip r:embed="rId2" cstate="print"/>
            <a:stretch>
              <a:fillRect/>
            </a:stretch>
          </p:blipFill>
          <p:spPr>
            <a:xfrm>
              <a:off x="0" y="748970"/>
              <a:ext cx="9044366" cy="5137008"/>
            </a:xfrm>
            <a:prstGeom prst="rect">
              <a:avLst/>
            </a:prstGeom>
          </p:spPr>
        </p:pic>
        <p:sp>
          <p:nvSpPr>
            <p:cNvPr id="8" name="object 4">
              <a:extLst>
                <a:ext uri="{FF2B5EF4-FFF2-40B4-BE49-F238E27FC236}">
                  <a16:creationId xmlns:a16="http://schemas.microsoft.com/office/drawing/2014/main" id="{08C177CD-9456-BFF7-FD64-4AACBF8975D7}"/>
                </a:ext>
              </a:extLst>
            </p:cNvPr>
            <p:cNvSpPr/>
            <p:nvPr/>
          </p:nvSpPr>
          <p:spPr>
            <a:xfrm>
              <a:off x="57150" y="654051"/>
              <a:ext cx="2752725" cy="708025"/>
            </a:xfrm>
            <a:custGeom>
              <a:avLst/>
              <a:gdLst/>
              <a:ahLst/>
              <a:cxnLst/>
              <a:rect l="l" t="t" r="r" b="b"/>
              <a:pathLst>
                <a:path w="2752725" h="708025">
                  <a:moveTo>
                    <a:pt x="2752725" y="0"/>
                  </a:moveTo>
                  <a:lnTo>
                    <a:pt x="0" y="0"/>
                  </a:lnTo>
                  <a:lnTo>
                    <a:pt x="0" y="708025"/>
                  </a:lnTo>
                  <a:lnTo>
                    <a:pt x="2752725" y="708025"/>
                  </a:lnTo>
                  <a:lnTo>
                    <a:pt x="2752725" y="0"/>
                  </a:lnTo>
                  <a:close/>
                </a:path>
              </a:pathLst>
            </a:custGeom>
            <a:solidFill>
              <a:srgbClr val="FFFFFF"/>
            </a:solidFill>
          </p:spPr>
          <p:txBody>
            <a:bodyPr wrap="square" lIns="0" tIns="0" rIns="0" bIns="0" rtlCol="0"/>
            <a:lstStyle/>
            <a:p>
              <a:endParaRPr/>
            </a:p>
          </p:txBody>
        </p:sp>
      </p:grpSp>
      <p:sp>
        <p:nvSpPr>
          <p:cNvPr id="9" name="object 5">
            <a:extLst>
              <a:ext uri="{FF2B5EF4-FFF2-40B4-BE49-F238E27FC236}">
                <a16:creationId xmlns:a16="http://schemas.microsoft.com/office/drawing/2014/main" id="{070FE045-8061-A07A-372E-C1A04FAAA1C0}"/>
              </a:ext>
            </a:extLst>
          </p:cNvPr>
          <p:cNvSpPr txBox="1">
            <a:spLocks/>
          </p:cNvSpPr>
          <p:nvPr/>
        </p:nvSpPr>
        <p:spPr>
          <a:xfrm>
            <a:off x="952182" y="1054315"/>
            <a:ext cx="3367862" cy="259045"/>
          </a:xfrm>
          <a:prstGeom prst="rect">
            <a:avLst/>
          </a:prstGeom>
        </p:spPr>
        <p:txBody>
          <a:bodyPr vert="horz" wrap="square" lIns="0" tIns="12700" rIns="0" bIns="0" rtlCol="0">
            <a:spAutoFit/>
          </a:bodyPr>
          <a:lstStyle>
            <a:lvl1pPr>
              <a:defRPr sz="3600" b="1" i="0">
                <a:solidFill>
                  <a:srgbClr val="00339F"/>
                </a:solidFill>
                <a:latin typeface="Arial"/>
                <a:ea typeface="+mj-ea"/>
                <a:cs typeface="Arial"/>
              </a:defRPr>
            </a:lvl1pPr>
          </a:lstStyle>
          <a:p>
            <a:pPr marL="12700" marR="5080">
              <a:spcBef>
                <a:spcPts val="100"/>
              </a:spcBef>
            </a:pPr>
            <a:r>
              <a:rPr lang="en-US" sz="1600" b="0" kern="0" dirty="0">
                <a:solidFill>
                  <a:srgbClr val="000000"/>
                </a:solidFill>
                <a:latin typeface="+mn-lt"/>
                <a:cs typeface="Arial MT"/>
              </a:rPr>
              <a:t>Principle</a:t>
            </a:r>
            <a:r>
              <a:rPr lang="en-US" sz="1600" b="0" kern="0" spc="-55" dirty="0">
                <a:solidFill>
                  <a:srgbClr val="000000"/>
                </a:solidFill>
                <a:latin typeface="+mn-lt"/>
                <a:cs typeface="Arial MT"/>
              </a:rPr>
              <a:t> </a:t>
            </a:r>
            <a:r>
              <a:rPr lang="en-US" sz="1600" b="0" kern="0" dirty="0">
                <a:solidFill>
                  <a:srgbClr val="000000"/>
                </a:solidFill>
                <a:latin typeface="+mn-lt"/>
                <a:cs typeface="Arial MT"/>
              </a:rPr>
              <a:t>of</a:t>
            </a:r>
            <a:r>
              <a:rPr lang="en-US" sz="1600" b="0" kern="0" spc="-55" dirty="0">
                <a:solidFill>
                  <a:srgbClr val="000000"/>
                </a:solidFill>
                <a:latin typeface="+mn-lt"/>
                <a:cs typeface="Arial MT"/>
              </a:rPr>
              <a:t> </a:t>
            </a:r>
            <a:r>
              <a:rPr lang="en-US" sz="1600" b="0" kern="0" spc="-10" dirty="0">
                <a:solidFill>
                  <a:srgbClr val="000000"/>
                </a:solidFill>
                <a:latin typeface="+mn-lt"/>
                <a:cs typeface="Arial MT"/>
              </a:rPr>
              <a:t>charge </a:t>
            </a:r>
            <a:r>
              <a:rPr lang="en-US" sz="1600" b="0" kern="0" dirty="0">
                <a:solidFill>
                  <a:srgbClr val="000000"/>
                </a:solidFill>
                <a:latin typeface="+mn-lt"/>
                <a:cs typeface="Arial MT"/>
              </a:rPr>
              <a:t>division</a:t>
            </a:r>
            <a:r>
              <a:rPr lang="en-US" sz="1600" b="0" kern="0" spc="-85" dirty="0">
                <a:solidFill>
                  <a:srgbClr val="000000"/>
                </a:solidFill>
                <a:latin typeface="+mn-lt"/>
                <a:cs typeface="Arial MT"/>
              </a:rPr>
              <a:t> </a:t>
            </a:r>
            <a:r>
              <a:rPr lang="en-US" sz="1600" b="0" kern="0" spc="-10" dirty="0">
                <a:solidFill>
                  <a:srgbClr val="000000"/>
                </a:solidFill>
                <a:latin typeface="+mn-lt"/>
                <a:cs typeface="Arial MT"/>
              </a:rPr>
              <a:t>method</a:t>
            </a:r>
            <a:endParaRPr lang="en-US" sz="1600" b="0" kern="0" dirty="0">
              <a:latin typeface="+mn-lt"/>
              <a:cs typeface="Arial MT"/>
            </a:endParaRPr>
          </a:p>
        </p:txBody>
      </p:sp>
      <p:sp>
        <p:nvSpPr>
          <p:cNvPr id="10" name="Title 1">
            <a:extLst>
              <a:ext uri="{FF2B5EF4-FFF2-40B4-BE49-F238E27FC236}">
                <a16:creationId xmlns:a16="http://schemas.microsoft.com/office/drawing/2014/main" id="{55ACA6F0-49F8-2F7F-F260-44EB47FE5C35}"/>
              </a:ext>
            </a:extLst>
          </p:cNvPr>
          <p:cNvSpPr>
            <a:spLocks noGrp="1"/>
          </p:cNvSpPr>
          <p:nvPr>
            <p:ph type="title"/>
          </p:nvPr>
        </p:nvSpPr>
        <p:spPr>
          <a:xfrm>
            <a:off x="395427" y="203149"/>
            <a:ext cx="4481373" cy="574675"/>
          </a:xfrm>
        </p:spPr>
        <p:txBody>
          <a:bodyPr/>
          <a:lstStyle/>
          <a:p>
            <a:r>
              <a:rPr lang="en-US" dirty="0"/>
              <a:t>Drift Chambers</a:t>
            </a:r>
          </a:p>
        </p:txBody>
      </p:sp>
    </p:spTree>
    <p:extLst>
      <p:ext uri="{BB962C8B-B14F-4D97-AF65-F5344CB8AC3E}">
        <p14:creationId xmlns:p14="http://schemas.microsoft.com/office/powerpoint/2010/main" val="3367294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9713-0A37-E2E7-6E0E-DBCB4B1113C3}"/>
              </a:ext>
            </a:extLst>
          </p:cNvPr>
          <p:cNvSpPr>
            <a:spLocks noGrp="1"/>
          </p:cNvSpPr>
          <p:nvPr>
            <p:ph type="title"/>
          </p:nvPr>
        </p:nvSpPr>
        <p:spPr>
          <a:xfrm>
            <a:off x="395427" y="203149"/>
            <a:ext cx="4405173" cy="1107996"/>
          </a:xfrm>
        </p:spPr>
        <p:txBody>
          <a:bodyPr/>
          <a:lstStyle/>
          <a:p>
            <a:r>
              <a:rPr lang="en-US" dirty="0"/>
              <a:t>Drift Chambers</a:t>
            </a:r>
          </a:p>
        </p:txBody>
      </p:sp>
      <p:sp>
        <p:nvSpPr>
          <p:cNvPr id="4" name="Footer Placeholder 3">
            <a:extLst>
              <a:ext uri="{FF2B5EF4-FFF2-40B4-BE49-F238E27FC236}">
                <a16:creationId xmlns:a16="http://schemas.microsoft.com/office/drawing/2014/main" id="{E5ECECED-F747-BAB6-4237-F807C025002F}"/>
              </a:ext>
            </a:extLst>
          </p:cNvPr>
          <p:cNvSpPr>
            <a:spLocks noGrp="1"/>
          </p:cNvSpPr>
          <p:nvPr>
            <p:ph type="ftr" sz="quarter" idx="5"/>
          </p:nvPr>
        </p:nvSpPr>
        <p:spPr>
          <a:xfrm>
            <a:off x="3005136" y="6437583"/>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7EB31C18-0204-4C2D-C140-592CFD351651}"/>
              </a:ext>
            </a:extLst>
          </p:cNvPr>
          <p:cNvSpPr>
            <a:spLocks noGrp="1"/>
          </p:cNvSpPr>
          <p:nvPr>
            <p:ph type="sldNum" sz="quarter" idx="7"/>
          </p:nvPr>
        </p:nvSpPr>
        <p:spPr/>
        <p:txBody>
          <a:bodyPr/>
          <a:lstStyle/>
          <a:p>
            <a:pPr marL="38100">
              <a:lnSpc>
                <a:spcPct val="100000"/>
              </a:lnSpc>
            </a:pPr>
            <a:fld id="{81D60167-4931-47E6-BA6A-407CBD079E47}" type="slidenum">
              <a:rPr lang="en-US" spc="-5" smtClean="0"/>
              <a:t>28</a:t>
            </a:fld>
            <a:endParaRPr lang="en-US" spc="-5" dirty="0"/>
          </a:p>
        </p:txBody>
      </p:sp>
      <p:pic>
        <p:nvPicPr>
          <p:cNvPr id="6" name="object 5">
            <a:extLst>
              <a:ext uri="{FF2B5EF4-FFF2-40B4-BE49-F238E27FC236}">
                <a16:creationId xmlns:a16="http://schemas.microsoft.com/office/drawing/2014/main" id="{5C589F7B-D997-FFDB-C461-1CE093F94306}"/>
              </a:ext>
            </a:extLst>
          </p:cNvPr>
          <p:cNvPicPr/>
          <p:nvPr/>
        </p:nvPicPr>
        <p:blipFill>
          <a:blip r:embed="rId2" cstate="print"/>
          <a:stretch>
            <a:fillRect/>
          </a:stretch>
        </p:blipFill>
        <p:spPr>
          <a:xfrm>
            <a:off x="584715" y="2241672"/>
            <a:ext cx="3218559" cy="2941095"/>
          </a:xfrm>
          <a:prstGeom prst="rect">
            <a:avLst/>
          </a:prstGeom>
        </p:spPr>
      </p:pic>
      <p:sp>
        <p:nvSpPr>
          <p:cNvPr id="8" name="TextBox 7">
            <a:extLst>
              <a:ext uri="{FF2B5EF4-FFF2-40B4-BE49-F238E27FC236}">
                <a16:creationId xmlns:a16="http://schemas.microsoft.com/office/drawing/2014/main" id="{769BA837-3DF6-1D43-0687-2B9F1EEB087C}"/>
              </a:ext>
            </a:extLst>
          </p:cNvPr>
          <p:cNvSpPr txBox="1"/>
          <p:nvPr/>
        </p:nvSpPr>
        <p:spPr>
          <a:xfrm>
            <a:off x="304800" y="1089995"/>
            <a:ext cx="7239000" cy="1015663"/>
          </a:xfrm>
          <a:prstGeom prst="rect">
            <a:avLst/>
          </a:prstGeom>
          <a:noFill/>
        </p:spPr>
        <p:txBody>
          <a:bodyPr wrap="square">
            <a:spAutoFit/>
          </a:bodyPr>
          <a:lstStyle/>
          <a:p>
            <a:r>
              <a:rPr lang="en-US" sz="2400" dirty="0"/>
              <a:t>Cylindrical drift chambers</a:t>
            </a:r>
            <a:br>
              <a:rPr lang="en-US" dirty="0"/>
            </a:br>
            <a:r>
              <a:rPr lang="en-US" dirty="0">
                <a:solidFill>
                  <a:srgbClr val="15159E"/>
                </a:solidFill>
              </a:rPr>
              <a:t>In a collider experiment, it is advantageous to use cylindrical drift chambers, as they are gas-tight and allow easy coverage of a large solid angle.</a:t>
            </a:r>
          </a:p>
        </p:txBody>
      </p:sp>
      <p:sp>
        <p:nvSpPr>
          <p:cNvPr id="10" name="TextBox 9">
            <a:extLst>
              <a:ext uri="{FF2B5EF4-FFF2-40B4-BE49-F238E27FC236}">
                <a16:creationId xmlns:a16="http://schemas.microsoft.com/office/drawing/2014/main" id="{F8A0D3C7-D74C-579F-99F7-C069C612675F}"/>
              </a:ext>
            </a:extLst>
          </p:cNvPr>
          <p:cNvSpPr txBox="1"/>
          <p:nvPr/>
        </p:nvSpPr>
        <p:spPr>
          <a:xfrm>
            <a:off x="313879" y="5299599"/>
            <a:ext cx="5020121" cy="830997"/>
          </a:xfrm>
          <a:prstGeom prst="rect">
            <a:avLst/>
          </a:prstGeom>
          <a:noFill/>
        </p:spPr>
        <p:txBody>
          <a:bodyPr wrap="square">
            <a:spAutoFit/>
          </a:bodyPr>
          <a:lstStyle/>
          <a:p>
            <a:r>
              <a:rPr lang="en-US" sz="1600" dirty="0">
                <a:solidFill>
                  <a:srgbClr val="15159E"/>
                </a:solidFill>
              </a:rPr>
              <a:t>Cross section of a cylindrical chamber.</a:t>
            </a:r>
            <a:br>
              <a:rPr lang="en-US" sz="1600" dirty="0">
                <a:solidFill>
                  <a:srgbClr val="15159E"/>
                </a:solidFill>
              </a:rPr>
            </a:br>
            <a:r>
              <a:rPr lang="en-US" sz="1600" dirty="0">
                <a:solidFill>
                  <a:srgbClr val="15159E"/>
                </a:solidFill>
              </a:rPr>
              <a:t>Wire layers (</a:t>
            </a:r>
            <a:r>
              <a:rPr lang="en-US" sz="1600" dirty="0">
                <a:solidFill>
                  <a:srgbClr val="FF0000"/>
                </a:solidFill>
              </a:rPr>
              <a:t>anode/sense wires</a:t>
            </a:r>
            <a:r>
              <a:rPr lang="en-US" sz="1600" dirty="0">
                <a:solidFill>
                  <a:srgbClr val="15159E"/>
                </a:solidFill>
              </a:rPr>
              <a:t>) are separated by field-shaping wires (</a:t>
            </a:r>
            <a:r>
              <a:rPr lang="en-US" sz="1600" dirty="0">
                <a:solidFill>
                  <a:srgbClr val="FF0000"/>
                </a:solidFill>
              </a:rPr>
              <a:t>cathodes</a:t>
            </a:r>
            <a:r>
              <a:rPr lang="en-US" sz="1600" dirty="0">
                <a:solidFill>
                  <a:srgbClr val="15159E"/>
                </a:solidFill>
              </a:rPr>
              <a:t>).</a:t>
            </a:r>
          </a:p>
        </p:txBody>
      </p:sp>
      <p:pic>
        <p:nvPicPr>
          <p:cNvPr id="11" name="object 5">
            <a:extLst>
              <a:ext uri="{FF2B5EF4-FFF2-40B4-BE49-F238E27FC236}">
                <a16:creationId xmlns:a16="http://schemas.microsoft.com/office/drawing/2014/main" id="{0D6B02D3-9175-943D-1349-745BF4803335}"/>
              </a:ext>
            </a:extLst>
          </p:cNvPr>
          <p:cNvPicPr/>
          <p:nvPr/>
        </p:nvPicPr>
        <p:blipFill>
          <a:blip r:embed="rId3" cstate="print"/>
          <a:stretch>
            <a:fillRect/>
          </a:stretch>
        </p:blipFill>
        <p:spPr>
          <a:xfrm>
            <a:off x="6040957" y="2432903"/>
            <a:ext cx="1980466" cy="670103"/>
          </a:xfrm>
          <a:prstGeom prst="rect">
            <a:avLst/>
          </a:prstGeom>
        </p:spPr>
      </p:pic>
      <p:pic>
        <p:nvPicPr>
          <p:cNvPr id="12" name="object 6">
            <a:extLst>
              <a:ext uri="{FF2B5EF4-FFF2-40B4-BE49-F238E27FC236}">
                <a16:creationId xmlns:a16="http://schemas.microsoft.com/office/drawing/2014/main" id="{735660F8-6495-FBD3-F22B-39B3D1E6964A}"/>
              </a:ext>
            </a:extLst>
          </p:cNvPr>
          <p:cNvPicPr/>
          <p:nvPr/>
        </p:nvPicPr>
        <p:blipFill>
          <a:blip r:embed="rId4" cstate="print"/>
          <a:stretch>
            <a:fillRect/>
          </a:stretch>
        </p:blipFill>
        <p:spPr>
          <a:xfrm>
            <a:off x="6172200" y="3103006"/>
            <a:ext cx="1717980" cy="1773794"/>
          </a:xfrm>
          <a:prstGeom prst="rect">
            <a:avLst/>
          </a:prstGeom>
        </p:spPr>
      </p:pic>
      <p:pic>
        <p:nvPicPr>
          <p:cNvPr id="13" name="object 8">
            <a:extLst>
              <a:ext uri="{FF2B5EF4-FFF2-40B4-BE49-F238E27FC236}">
                <a16:creationId xmlns:a16="http://schemas.microsoft.com/office/drawing/2014/main" id="{40E9697D-0412-E781-D706-0E260FCB8B36}"/>
              </a:ext>
            </a:extLst>
          </p:cNvPr>
          <p:cNvPicPr/>
          <p:nvPr/>
        </p:nvPicPr>
        <p:blipFill>
          <a:blip r:embed="rId5" cstate="print"/>
          <a:stretch>
            <a:fillRect/>
          </a:stretch>
        </p:blipFill>
        <p:spPr>
          <a:xfrm>
            <a:off x="9497106" y="3541079"/>
            <a:ext cx="1524000" cy="1335721"/>
          </a:xfrm>
          <a:prstGeom prst="rect">
            <a:avLst/>
          </a:prstGeom>
        </p:spPr>
      </p:pic>
      <p:pic>
        <p:nvPicPr>
          <p:cNvPr id="14" name="object 9">
            <a:extLst>
              <a:ext uri="{FF2B5EF4-FFF2-40B4-BE49-F238E27FC236}">
                <a16:creationId xmlns:a16="http://schemas.microsoft.com/office/drawing/2014/main" id="{B7D32DD9-1BD4-F763-A0D7-26E5D178A8D4}"/>
              </a:ext>
            </a:extLst>
          </p:cNvPr>
          <p:cNvPicPr/>
          <p:nvPr/>
        </p:nvPicPr>
        <p:blipFill>
          <a:blip r:embed="rId6" cstate="print"/>
          <a:stretch>
            <a:fillRect/>
          </a:stretch>
        </p:blipFill>
        <p:spPr>
          <a:xfrm>
            <a:off x="9086515" y="2103349"/>
            <a:ext cx="2705769" cy="1201739"/>
          </a:xfrm>
          <a:prstGeom prst="rect">
            <a:avLst/>
          </a:prstGeom>
        </p:spPr>
      </p:pic>
      <p:sp>
        <p:nvSpPr>
          <p:cNvPr id="16" name="TextBox 15">
            <a:extLst>
              <a:ext uri="{FF2B5EF4-FFF2-40B4-BE49-F238E27FC236}">
                <a16:creationId xmlns:a16="http://schemas.microsoft.com/office/drawing/2014/main" id="{5C241D41-6C09-E28F-6F88-84D57620D4AE}"/>
              </a:ext>
            </a:extLst>
          </p:cNvPr>
          <p:cNvSpPr txBox="1"/>
          <p:nvPr/>
        </p:nvSpPr>
        <p:spPr>
          <a:xfrm>
            <a:off x="5967638" y="5020437"/>
            <a:ext cx="2421090" cy="526466"/>
          </a:xfrm>
          <a:prstGeom prst="rect">
            <a:avLst/>
          </a:prstGeom>
          <a:noFill/>
        </p:spPr>
        <p:txBody>
          <a:bodyPr wrap="square">
            <a:spAutoFit/>
          </a:bodyPr>
          <a:lstStyle/>
          <a:p>
            <a:r>
              <a:rPr lang="en-US" sz="1400" dirty="0">
                <a:solidFill>
                  <a:srgbClr val="FF0000"/>
                </a:solidFill>
              </a:rPr>
              <a:t>Simplest setup that provides a less-than-optimal field.</a:t>
            </a:r>
          </a:p>
        </p:txBody>
      </p:sp>
      <p:sp>
        <p:nvSpPr>
          <p:cNvPr id="18" name="TextBox 17">
            <a:extLst>
              <a:ext uri="{FF2B5EF4-FFF2-40B4-BE49-F238E27FC236}">
                <a16:creationId xmlns:a16="http://schemas.microsoft.com/office/drawing/2014/main" id="{5F836E7E-E7FB-63DB-A781-D8CA424ABABA}"/>
              </a:ext>
            </a:extLst>
          </p:cNvPr>
          <p:cNvSpPr txBox="1"/>
          <p:nvPr/>
        </p:nvSpPr>
        <p:spPr>
          <a:xfrm>
            <a:off x="9258484" y="5020437"/>
            <a:ext cx="2536108" cy="523220"/>
          </a:xfrm>
          <a:prstGeom prst="rect">
            <a:avLst/>
          </a:prstGeom>
          <a:noFill/>
        </p:spPr>
        <p:txBody>
          <a:bodyPr wrap="square">
            <a:spAutoFit/>
          </a:bodyPr>
          <a:lstStyle/>
          <a:p>
            <a:r>
              <a:rPr lang="en-US" sz="1400" dirty="0">
                <a:solidFill>
                  <a:srgbClr val="00B050"/>
                </a:solidFill>
              </a:rPr>
              <a:t>Field quality can be improved with a closed cell setup</a:t>
            </a:r>
          </a:p>
        </p:txBody>
      </p:sp>
    </p:spTree>
    <p:extLst>
      <p:ext uri="{BB962C8B-B14F-4D97-AF65-F5344CB8AC3E}">
        <p14:creationId xmlns:p14="http://schemas.microsoft.com/office/powerpoint/2010/main" val="1385589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9713-0A37-E2E7-6E0E-DBCB4B1113C3}"/>
              </a:ext>
            </a:extLst>
          </p:cNvPr>
          <p:cNvSpPr>
            <a:spLocks noGrp="1"/>
          </p:cNvSpPr>
          <p:nvPr>
            <p:ph type="title"/>
          </p:nvPr>
        </p:nvSpPr>
        <p:spPr>
          <a:xfrm>
            <a:off x="395427" y="203149"/>
            <a:ext cx="4405173" cy="1107996"/>
          </a:xfrm>
        </p:spPr>
        <p:txBody>
          <a:bodyPr/>
          <a:lstStyle/>
          <a:p>
            <a:r>
              <a:rPr lang="en-US" dirty="0"/>
              <a:t>Drift Chambers</a:t>
            </a:r>
          </a:p>
        </p:txBody>
      </p:sp>
      <p:sp>
        <p:nvSpPr>
          <p:cNvPr id="4" name="Footer Placeholder 3">
            <a:extLst>
              <a:ext uri="{FF2B5EF4-FFF2-40B4-BE49-F238E27FC236}">
                <a16:creationId xmlns:a16="http://schemas.microsoft.com/office/drawing/2014/main" id="{E5ECECED-F747-BAB6-4237-F807C025002F}"/>
              </a:ext>
            </a:extLst>
          </p:cNvPr>
          <p:cNvSpPr>
            <a:spLocks noGrp="1"/>
          </p:cNvSpPr>
          <p:nvPr>
            <p:ph type="ftr" sz="quarter" idx="5"/>
          </p:nvPr>
        </p:nvSpPr>
        <p:spPr>
          <a:xfrm>
            <a:off x="3005136" y="6437583"/>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7EB31C18-0204-4C2D-C140-592CFD351651}"/>
              </a:ext>
            </a:extLst>
          </p:cNvPr>
          <p:cNvSpPr>
            <a:spLocks noGrp="1"/>
          </p:cNvSpPr>
          <p:nvPr>
            <p:ph type="sldNum" sz="quarter" idx="7"/>
          </p:nvPr>
        </p:nvSpPr>
        <p:spPr/>
        <p:txBody>
          <a:bodyPr/>
          <a:lstStyle/>
          <a:p>
            <a:pPr marL="38100">
              <a:lnSpc>
                <a:spcPct val="100000"/>
              </a:lnSpc>
            </a:pPr>
            <a:fld id="{81D60167-4931-47E6-BA6A-407CBD079E47}" type="slidenum">
              <a:rPr lang="en-US" spc="-5" smtClean="0"/>
              <a:t>29</a:t>
            </a:fld>
            <a:endParaRPr lang="en-US" spc="-5" dirty="0"/>
          </a:p>
        </p:txBody>
      </p:sp>
      <p:pic>
        <p:nvPicPr>
          <p:cNvPr id="6" name="object 5">
            <a:extLst>
              <a:ext uri="{FF2B5EF4-FFF2-40B4-BE49-F238E27FC236}">
                <a16:creationId xmlns:a16="http://schemas.microsoft.com/office/drawing/2014/main" id="{990D05A6-C670-0374-968F-8FC960DAEB7B}"/>
              </a:ext>
            </a:extLst>
          </p:cNvPr>
          <p:cNvPicPr/>
          <p:nvPr/>
        </p:nvPicPr>
        <p:blipFill>
          <a:blip r:embed="rId2" cstate="print"/>
          <a:stretch>
            <a:fillRect/>
          </a:stretch>
        </p:blipFill>
        <p:spPr>
          <a:xfrm>
            <a:off x="508002" y="1311145"/>
            <a:ext cx="4292598" cy="3219449"/>
          </a:xfrm>
          <a:prstGeom prst="rect">
            <a:avLst/>
          </a:prstGeom>
        </p:spPr>
      </p:pic>
      <p:sp>
        <p:nvSpPr>
          <p:cNvPr id="8" name="TextBox 7">
            <a:extLst>
              <a:ext uri="{FF2B5EF4-FFF2-40B4-BE49-F238E27FC236}">
                <a16:creationId xmlns:a16="http://schemas.microsoft.com/office/drawing/2014/main" id="{28B471F8-0B71-DF49-9ECA-9BA760730D38}"/>
              </a:ext>
            </a:extLst>
          </p:cNvPr>
          <p:cNvSpPr txBox="1"/>
          <p:nvPr/>
        </p:nvSpPr>
        <p:spPr>
          <a:xfrm>
            <a:off x="1371600" y="4800600"/>
            <a:ext cx="2209800" cy="369332"/>
          </a:xfrm>
          <a:prstGeom prst="rect">
            <a:avLst/>
          </a:prstGeom>
          <a:noFill/>
        </p:spPr>
        <p:txBody>
          <a:bodyPr wrap="square">
            <a:spAutoFit/>
          </a:bodyPr>
          <a:lstStyle/>
          <a:p>
            <a:r>
              <a:rPr lang="en-US" sz="1800" b="1" dirty="0">
                <a:solidFill>
                  <a:schemeClr val="tx2">
                    <a:lumMod val="60000"/>
                    <a:lumOff val="40000"/>
                  </a:schemeClr>
                </a:solidFill>
                <a:latin typeface="Arial"/>
                <a:cs typeface="Arial"/>
              </a:rPr>
              <a:t>CDF</a:t>
            </a:r>
            <a:r>
              <a:rPr lang="en-US" sz="1800" b="1" spc="-35" dirty="0">
                <a:solidFill>
                  <a:schemeClr val="tx2">
                    <a:lumMod val="60000"/>
                    <a:lumOff val="40000"/>
                  </a:schemeClr>
                </a:solidFill>
                <a:latin typeface="Arial"/>
                <a:cs typeface="Arial"/>
              </a:rPr>
              <a:t> </a:t>
            </a:r>
            <a:r>
              <a:rPr lang="en-US" sz="1800" b="1" spc="-10" dirty="0">
                <a:solidFill>
                  <a:schemeClr val="tx2">
                    <a:lumMod val="60000"/>
                    <a:lumOff val="40000"/>
                  </a:schemeClr>
                </a:solidFill>
                <a:latin typeface="Arial"/>
                <a:cs typeface="Arial"/>
              </a:rPr>
              <a:t>drift </a:t>
            </a:r>
            <a:r>
              <a:rPr lang="en-US" sz="1800" b="1" dirty="0">
                <a:solidFill>
                  <a:schemeClr val="tx2">
                    <a:lumMod val="60000"/>
                    <a:lumOff val="40000"/>
                  </a:schemeClr>
                </a:solidFill>
                <a:latin typeface="Arial"/>
                <a:cs typeface="Arial"/>
              </a:rPr>
              <a:t>chamber</a:t>
            </a:r>
            <a:endParaRPr lang="en-US" dirty="0">
              <a:solidFill>
                <a:schemeClr val="tx2">
                  <a:lumMod val="60000"/>
                  <a:lumOff val="40000"/>
                </a:schemeClr>
              </a:solidFill>
            </a:endParaRPr>
          </a:p>
        </p:txBody>
      </p:sp>
      <p:pic>
        <p:nvPicPr>
          <p:cNvPr id="2050" name="Picture 2">
            <a:extLst>
              <a:ext uri="{FF2B5EF4-FFF2-40B4-BE49-F238E27FC236}">
                <a16:creationId xmlns:a16="http://schemas.microsoft.com/office/drawing/2014/main" id="{92AB28E4-ECE7-5BC8-33BB-A13784216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1259" y="1294299"/>
            <a:ext cx="4292598" cy="32478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up of a tube&#10;&#10;Description automatically generated">
            <a:extLst>
              <a:ext uri="{FF2B5EF4-FFF2-40B4-BE49-F238E27FC236}">
                <a16:creationId xmlns:a16="http://schemas.microsoft.com/office/drawing/2014/main" id="{FD2D06E1-8B01-7500-F68E-CDA4659D4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4790782"/>
            <a:ext cx="2844800" cy="1409700"/>
          </a:xfrm>
          <a:prstGeom prst="rect">
            <a:avLst/>
          </a:prstGeom>
        </p:spPr>
      </p:pic>
      <p:sp>
        <p:nvSpPr>
          <p:cNvPr id="13" name="TextBox 12">
            <a:extLst>
              <a:ext uri="{FF2B5EF4-FFF2-40B4-BE49-F238E27FC236}">
                <a16:creationId xmlns:a16="http://schemas.microsoft.com/office/drawing/2014/main" id="{77F600C7-A5B0-7CE7-7838-DACD4FBC139E}"/>
              </a:ext>
            </a:extLst>
          </p:cNvPr>
          <p:cNvSpPr txBox="1"/>
          <p:nvPr/>
        </p:nvSpPr>
        <p:spPr>
          <a:xfrm>
            <a:off x="7924800" y="4800600"/>
            <a:ext cx="2209800" cy="369332"/>
          </a:xfrm>
          <a:prstGeom prst="rect">
            <a:avLst/>
          </a:prstGeom>
          <a:noFill/>
        </p:spPr>
        <p:txBody>
          <a:bodyPr wrap="square">
            <a:spAutoFit/>
          </a:bodyPr>
          <a:lstStyle/>
          <a:p>
            <a:r>
              <a:rPr lang="en-US" sz="1800" b="1" dirty="0" err="1">
                <a:solidFill>
                  <a:srgbClr val="FF40FF"/>
                </a:solidFill>
                <a:latin typeface="Arial"/>
                <a:cs typeface="Arial"/>
              </a:rPr>
              <a:t>Kloe</a:t>
            </a:r>
            <a:r>
              <a:rPr lang="en-US" sz="1800" b="1" spc="-35" dirty="0">
                <a:solidFill>
                  <a:srgbClr val="FF40FF"/>
                </a:solidFill>
                <a:latin typeface="Arial"/>
                <a:cs typeface="Arial"/>
              </a:rPr>
              <a:t> </a:t>
            </a:r>
            <a:r>
              <a:rPr lang="en-US" sz="1800" b="1" spc="-10" dirty="0">
                <a:solidFill>
                  <a:srgbClr val="FF40FF"/>
                </a:solidFill>
                <a:latin typeface="Arial"/>
                <a:cs typeface="Arial"/>
              </a:rPr>
              <a:t>drift </a:t>
            </a:r>
            <a:r>
              <a:rPr lang="en-US" sz="1800" b="1" dirty="0">
                <a:solidFill>
                  <a:srgbClr val="FF40FF"/>
                </a:solidFill>
                <a:latin typeface="Arial"/>
                <a:cs typeface="Arial"/>
              </a:rPr>
              <a:t>chamber</a:t>
            </a:r>
            <a:endParaRPr lang="en-US" dirty="0">
              <a:solidFill>
                <a:srgbClr val="FF40FF"/>
              </a:solidFill>
            </a:endParaRPr>
          </a:p>
        </p:txBody>
      </p:sp>
    </p:spTree>
    <p:extLst>
      <p:ext uri="{BB962C8B-B14F-4D97-AF65-F5344CB8AC3E}">
        <p14:creationId xmlns:p14="http://schemas.microsoft.com/office/powerpoint/2010/main" val="1215938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C7C5-B952-B4A5-CA2E-487D71EF2F68}"/>
              </a:ext>
            </a:extLst>
          </p:cNvPr>
          <p:cNvSpPr>
            <a:spLocks noGrp="1"/>
          </p:cNvSpPr>
          <p:nvPr>
            <p:ph type="title"/>
          </p:nvPr>
        </p:nvSpPr>
        <p:spPr>
          <a:xfrm>
            <a:off x="395427" y="203149"/>
            <a:ext cx="6843573" cy="615553"/>
          </a:xfrm>
        </p:spPr>
        <p:txBody>
          <a:bodyPr/>
          <a:lstStyle/>
          <a:p>
            <a:r>
              <a:rPr lang="en-US" sz="4000" dirty="0"/>
              <a:t>Ionization</a:t>
            </a:r>
            <a:endParaRPr lang="en-US" sz="2800" dirty="0"/>
          </a:p>
        </p:txBody>
      </p:sp>
      <p:sp>
        <p:nvSpPr>
          <p:cNvPr id="4" name="Footer Placeholder 3">
            <a:extLst>
              <a:ext uri="{FF2B5EF4-FFF2-40B4-BE49-F238E27FC236}">
                <a16:creationId xmlns:a16="http://schemas.microsoft.com/office/drawing/2014/main" id="{85F108B8-1AC7-BAD5-ED0C-C038FFBFDF01}"/>
              </a:ext>
            </a:extLst>
          </p:cNvPr>
          <p:cNvSpPr>
            <a:spLocks noGrp="1"/>
          </p:cNvSpPr>
          <p:nvPr>
            <p:ph type="ftr" sz="quarter" idx="5"/>
          </p:nvPr>
        </p:nvSpPr>
        <p:spPr>
          <a:xfrm>
            <a:off x="3005136" y="6437583"/>
            <a:ext cx="6181725" cy="379095"/>
          </a:xfrm>
        </p:spPr>
        <p:txBody>
          <a:bodyPr/>
          <a:lstStyle/>
          <a:p>
            <a:pPr algn="ctr">
              <a:lnSpc>
                <a:spcPts val="1425"/>
              </a:lnSpc>
            </a:pPr>
            <a:r>
              <a:rPr lang="en-US"/>
              <a:t>M. Bianco, PhD Lectures | Gaseous Detectors | 13th-14th May 2026, Siena</a:t>
            </a:r>
            <a:endParaRPr lang="en-US" spc="-15" dirty="0"/>
          </a:p>
        </p:txBody>
      </p:sp>
      <p:grpSp>
        <p:nvGrpSpPr>
          <p:cNvPr id="6" name="object 3">
            <a:extLst>
              <a:ext uri="{FF2B5EF4-FFF2-40B4-BE49-F238E27FC236}">
                <a16:creationId xmlns:a16="http://schemas.microsoft.com/office/drawing/2014/main" id="{7E86376B-46D5-2F88-0676-19521CB35CBA}"/>
              </a:ext>
            </a:extLst>
          </p:cNvPr>
          <p:cNvGrpSpPr/>
          <p:nvPr/>
        </p:nvGrpSpPr>
        <p:grpSpPr>
          <a:xfrm>
            <a:off x="1752600" y="1158670"/>
            <a:ext cx="8275908" cy="4540659"/>
            <a:chOff x="715689" y="1663831"/>
            <a:chExt cx="8275908" cy="4540659"/>
          </a:xfrm>
        </p:grpSpPr>
        <p:pic>
          <p:nvPicPr>
            <p:cNvPr id="7" name="object 4">
              <a:extLst>
                <a:ext uri="{FF2B5EF4-FFF2-40B4-BE49-F238E27FC236}">
                  <a16:creationId xmlns:a16="http://schemas.microsoft.com/office/drawing/2014/main" id="{8D33AE1A-B2BC-2923-0216-B3B4864E3E94}"/>
                </a:ext>
              </a:extLst>
            </p:cNvPr>
            <p:cNvPicPr/>
            <p:nvPr/>
          </p:nvPicPr>
          <p:blipFill>
            <a:blip r:embed="rId2" cstate="print"/>
            <a:stretch>
              <a:fillRect/>
            </a:stretch>
          </p:blipFill>
          <p:spPr>
            <a:xfrm>
              <a:off x="715689" y="1663831"/>
              <a:ext cx="6869438" cy="4540659"/>
            </a:xfrm>
            <a:prstGeom prst="rect">
              <a:avLst/>
            </a:prstGeom>
          </p:spPr>
        </p:pic>
        <p:sp>
          <p:nvSpPr>
            <p:cNvPr id="8" name="object 5">
              <a:extLst>
                <a:ext uri="{FF2B5EF4-FFF2-40B4-BE49-F238E27FC236}">
                  <a16:creationId xmlns:a16="http://schemas.microsoft.com/office/drawing/2014/main" id="{F58A0124-C250-C048-BE34-334F864E23BB}"/>
                </a:ext>
              </a:extLst>
            </p:cNvPr>
            <p:cNvSpPr/>
            <p:nvPr/>
          </p:nvSpPr>
          <p:spPr>
            <a:xfrm>
              <a:off x="4139522" y="2378710"/>
              <a:ext cx="4267200" cy="3048000"/>
            </a:xfrm>
            <a:custGeom>
              <a:avLst/>
              <a:gdLst/>
              <a:ahLst/>
              <a:cxnLst/>
              <a:rect l="l" t="t" r="r" b="b"/>
              <a:pathLst>
                <a:path w="4267200" h="3048000">
                  <a:moveTo>
                    <a:pt x="4267198" y="0"/>
                  </a:moveTo>
                  <a:lnTo>
                    <a:pt x="0" y="0"/>
                  </a:lnTo>
                  <a:lnTo>
                    <a:pt x="0" y="3048000"/>
                  </a:lnTo>
                  <a:lnTo>
                    <a:pt x="4267198" y="3048000"/>
                  </a:lnTo>
                  <a:lnTo>
                    <a:pt x="4267198" y="0"/>
                  </a:lnTo>
                  <a:close/>
                </a:path>
              </a:pathLst>
            </a:custGeom>
            <a:solidFill>
              <a:srgbClr val="FFFFFF"/>
            </a:solidFill>
          </p:spPr>
          <p:txBody>
            <a:bodyPr wrap="square" lIns="0" tIns="0" rIns="0" bIns="0" rtlCol="0"/>
            <a:lstStyle/>
            <a:p>
              <a:endParaRPr/>
            </a:p>
          </p:txBody>
        </p:sp>
        <p:pic>
          <p:nvPicPr>
            <p:cNvPr id="9" name="object 6">
              <a:extLst>
                <a:ext uri="{FF2B5EF4-FFF2-40B4-BE49-F238E27FC236}">
                  <a16:creationId xmlns:a16="http://schemas.microsoft.com/office/drawing/2014/main" id="{F4587C39-2AFD-8649-9DCF-4B9442664A6E}"/>
                </a:ext>
              </a:extLst>
            </p:cNvPr>
            <p:cNvPicPr/>
            <p:nvPr/>
          </p:nvPicPr>
          <p:blipFill>
            <a:blip r:embed="rId3" cstate="print"/>
            <a:stretch>
              <a:fillRect/>
            </a:stretch>
          </p:blipFill>
          <p:spPr>
            <a:xfrm>
              <a:off x="3428999" y="4038600"/>
              <a:ext cx="5562598" cy="1724024"/>
            </a:xfrm>
            <a:prstGeom prst="rect">
              <a:avLst/>
            </a:prstGeom>
          </p:spPr>
        </p:pic>
      </p:grpSp>
      <p:sp>
        <p:nvSpPr>
          <p:cNvPr id="10" name="object 7">
            <a:extLst>
              <a:ext uri="{FF2B5EF4-FFF2-40B4-BE49-F238E27FC236}">
                <a16:creationId xmlns:a16="http://schemas.microsoft.com/office/drawing/2014/main" id="{6691796F-52CE-EDCD-7A09-D9BAFA213C24}"/>
              </a:ext>
            </a:extLst>
          </p:cNvPr>
          <p:cNvSpPr txBox="1"/>
          <p:nvPr/>
        </p:nvSpPr>
        <p:spPr>
          <a:xfrm>
            <a:off x="8845188" y="3261659"/>
            <a:ext cx="102806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Symbol"/>
                <a:cs typeface="Symbol"/>
              </a:rPr>
              <a:t></a:t>
            </a:r>
            <a:r>
              <a:rPr sz="1800" spc="-5" dirty="0">
                <a:latin typeface="Arial MT"/>
                <a:cs typeface="Arial MT"/>
              </a:rPr>
              <a:t>-electron</a:t>
            </a:r>
            <a:endParaRPr sz="1800">
              <a:latin typeface="Arial MT"/>
              <a:cs typeface="Arial MT"/>
            </a:endParaRPr>
          </a:p>
        </p:txBody>
      </p:sp>
      <p:sp>
        <p:nvSpPr>
          <p:cNvPr id="3" name="Slide Number Placeholder 2">
            <a:extLst>
              <a:ext uri="{FF2B5EF4-FFF2-40B4-BE49-F238E27FC236}">
                <a16:creationId xmlns:a16="http://schemas.microsoft.com/office/drawing/2014/main" id="{DB436757-0187-536F-7FCA-C193B0A264C8}"/>
              </a:ext>
            </a:extLst>
          </p:cNvPr>
          <p:cNvSpPr>
            <a:spLocks noGrp="1"/>
          </p:cNvSpPr>
          <p:nvPr>
            <p:ph type="sldNum" sz="quarter" idx="7"/>
          </p:nvPr>
        </p:nvSpPr>
        <p:spPr/>
        <p:txBody>
          <a:bodyPr/>
          <a:lstStyle/>
          <a:p>
            <a:pPr marL="38100">
              <a:lnSpc>
                <a:spcPct val="100000"/>
              </a:lnSpc>
            </a:pPr>
            <a:fld id="{81D60167-4931-47E6-BA6A-407CBD079E47}" type="slidenum">
              <a:rPr lang="en-US" spc="-5" smtClean="0"/>
              <a:t>3</a:t>
            </a:fld>
            <a:endParaRPr lang="en-US" spc="-5" dirty="0"/>
          </a:p>
        </p:txBody>
      </p:sp>
    </p:spTree>
    <p:extLst>
      <p:ext uri="{BB962C8B-B14F-4D97-AF65-F5344CB8AC3E}">
        <p14:creationId xmlns:p14="http://schemas.microsoft.com/office/powerpoint/2010/main" val="1687283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D822-BE5B-C8EA-DC83-021A2FF8A01F}"/>
              </a:ext>
            </a:extLst>
          </p:cNvPr>
          <p:cNvSpPr>
            <a:spLocks noGrp="1"/>
          </p:cNvSpPr>
          <p:nvPr>
            <p:ph type="title"/>
          </p:nvPr>
        </p:nvSpPr>
        <p:spPr>
          <a:xfrm>
            <a:off x="395427" y="203149"/>
            <a:ext cx="7681773" cy="553998"/>
          </a:xfrm>
        </p:spPr>
        <p:txBody>
          <a:bodyPr/>
          <a:lstStyle/>
          <a:p>
            <a:r>
              <a:rPr lang="en-US" dirty="0"/>
              <a:t>Time Projection Chambers (TPC) </a:t>
            </a:r>
          </a:p>
        </p:txBody>
      </p:sp>
      <p:sp>
        <p:nvSpPr>
          <p:cNvPr id="4" name="Footer Placeholder 3">
            <a:extLst>
              <a:ext uri="{FF2B5EF4-FFF2-40B4-BE49-F238E27FC236}">
                <a16:creationId xmlns:a16="http://schemas.microsoft.com/office/drawing/2014/main" id="{DE75C717-5C11-96B4-7023-4F3FA9872157}"/>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8A78C19-069F-1580-44C5-C5DC8D9E52B6}"/>
              </a:ext>
            </a:extLst>
          </p:cNvPr>
          <p:cNvSpPr>
            <a:spLocks noGrp="1"/>
          </p:cNvSpPr>
          <p:nvPr>
            <p:ph type="sldNum" sz="quarter" idx="7"/>
          </p:nvPr>
        </p:nvSpPr>
        <p:spPr/>
        <p:txBody>
          <a:bodyPr/>
          <a:lstStyle/>
          <a:p>
            <a:pPr marL="38100">
              <a:lnSpc>
                <a:spcPct val="100000"/>
              </a:lnSpc>
            </a:pPr>
            <a:fld id="{81D60167-4931-47E6-BA6A-407CBD079E47}" type="slidenum">
              <a:rPr lang="en-US" spc="-5" smtClean="0"/>
              <a:t>30</a:t>
            </a:fld>
            <a:endParaRPr lang="en-US" spc="-5" dirty="0"/>
          </a:p>
        </p:txBody>
      </p:sp>
      <p:sp>
        <p:nvSpPr>
          <p:cNvPr id="7" name="TextBox 6">
            <a:extLst>
              <a:ext uri="{FF2B5EF4-FFF2-40B4-BE49-F238E27FC236}">
                <a16:creationId xmlns:a16="http://schemas.microsoft.com/office/drawing/2014/main" id="{F63F28E8-EB36-EF43-0502-AE28E54F9CBF}"/>
              </a:ext>
            </a:extLst>
          </p:cNvPr>
          <p:cNvSpPr txBox="1"/>
          <p:nvPr/>
        </p:nvSpPr>
        <p:spPr>
          <a:xfrm>
            <a:off x="304800" y="914400"/>
            <a:ext cx="10972800" cy="646331"/>
          </a:xfrm>
          <a:prstGeom prst="rect">
            <a:avLst/>
          </a:prstGeom>
          <a:noFill/>
        </p:spPr>
        <p:txBody>
          <a:bodyPr wrap="square">
            <a:spAutoFit/>
          </a:bodyPr>
          <a:lstStyle/>
          <a:p>
            <a:r>
              <a:rPr lang="en-US" sz="1800" dirty="0">
                <a:solidFill>
                  <a:srgbClr val="15159E"/>
                </a:solidFill>
                <a:latin typeface="Arial MT"/>
                <a:cs typeface="Arial MT"/>
              </a:rPr>
              <a:t>Quite sophisticated</a:t>
            </a:r>
            <a:r>
              <a:rPr lang="en-US" sz="1800" spc="-25" dirty="0">
                <a:solidFill>
                  <a:srgbClr val="15159E"/>
                </a:solidFill>
                <a:latin typeface="Arial MT"/>
                <a:cs typeface="Arial MT"/>
              </a:rPr>
              <a:t> </a:t>
            </a:r>
            <a:r>
              <a:rPr lang="en-US" sz="1800" dirty="0">
                <a:solidFill>
                  <a:srgbClr val="15159E"/>
                </a:solidFill>
                <a:latin typeface="Arial MT"/>
                <a:cs typeface="Arial MT"/>
              </a:rPr>
              <a:t>gas</a:t>
            </a:r>
            <a:r>
              <a:rPr lang="en-US" sz="1800" spc="-25" dirty="0">
                <a:solidFill>
                  <a:srgbClr val="15159E"/>
                </a:solidFill>
                <a:latin typeface="Arial MT"/>
                <a:cs typeface="Arial MT"/>
              </a:rPr>
              <a:t> </a:t>
            </a:r>
            <a:r>
              <a:rPr lang="en-US" sz="1800" dirty="0">
                <a:solidFill>
                  <a:srgbClr val="15159E"/>
                </a:solidFill>
                <a:latin typeface="Arial MT"/>
                <a:cs typeface="Arial MT"/>
              </a:rPr>
              <a:t>position</a:t>
            </a:r>
            <a:r>
              <a:rPr lang="en-US" sz="1800" spc="-20" dirty="0">
                <a:solidFill>
                  <a:srgbClr val="15159E"/>
                </a:solidFill>
                <a:latin typeface="Arial MT"/>
                <a:cs typeface="Arial MT"/>
              </a:rPr>
              <a:t> </a:t>
            </a:r>
            <a:r>
              <a:rPr lang="en-US" sz="1800" dirty="0">
                <a:solidFill>
                  <a:srgbClr val="15159E"/>
                </a:solidFill>
                <a:latin typeface="Arial MT"/>
                <a:cs typeface="Arial MT"/>
              </a:rPr>
              <a:t>detector with a </a:t>
            </a:r>
            <a:r>
              <a:rPr lang="en-US" sz="1800" spc="-25" dirty="0">
                <a:solidFill>
                  <a:srgbClr val="15159E"/>
                </a:solidFill>
                <a:latin typeface="Arial MT"/>
                <a:cs typeface="Arial MT"/>
              </a:rPr>
              <a:t>3D </a:t>
            </a:r>
            <a:r>
              <a:rPr lang="en-US" sz="1800" dirty="0">
                <a:solidFill>
                  <a:srgbClr val="15159E"/>
                </a:solidFill>
                <a:latin typeface="Arial MT"/>
                <a:cs typeface="Arial MT"/>
              </a:rPr>
              <a:t>tracking</a:t>
            </a:r>
            <a:r>
              <a:rPr lang="en-US" sz="1800" spc="-20" dirty="0">
                <a:solidFill>
                  <a:srgbClr val="15159E"/>
                </a:solidFill>
                <a:latin typeface="Arial MT"/>
                <a:cs typeface="Arial MT"/>
              </a:rPr>
              <a:t> </a:t>
            </a:r>
            <a:r>
              <a:rPr lang="en-US" sz="1800" dirty="0">
                <a:solidFill>
                  <a:srgbClr val="15159E"/>
                </a:solidFill>
                <a:latin typeface="Arial MT"/>
                <a:cs typeface="Arial MT"/>
              </a:rPr>
              <a:t>detector</a:t>
            </a:r>
            <a:r>
              <a:rPr lang="en-US" sz="1800" spc="-25" dirty="0">
                <a:solidFill>
                  <a:srgbClr val="15159E"/>
                </a:solidFill>
                <a:latin typeface="Arial MT"/>
                <a:cs typeface="Arial MT"/>
              </a:rPr>
              <a:t> </a:t>
            </a:r>
            <a:r>
              <a:rPr lang="en-US" sz="1800" dirty="0">
                <a:solidFill>
                  <a:srgbClr val="15159E"/>
                </a:solidFill>
                <a:latin typeface="Arial MT"/>
                <a:cs typeface="Arial MT"/>
              </a:rPr>
              <a:t>capable</a:t>
            </a:r>
            <a:r>
              <a:rPr lang="en-US" sz="1800" spc="-20" dirty="0">
                <a:solidFill>
                  <a:srgbClr val="15159E"/>
                </a:solidFill>
                <a:latin typeface="Arial MT"/>
                <a:cs typeface="Arial MT"/>
              </a:rPr>
              <a:t> </a:t>
            </a:r>
            <a:r>
              <a:rPr lang="en-US" sz="1800" dirty="0">
                <a:solidFill>
                  <a:srgbClr val="15159E"/>
                </a:solidFill>
                <a:latin typeface="Arial MT"/>
                <a:cs typeface="Arial MT"/>
              </a:rPr>
              <a:t>of</a:t>
            </a:r>
            <a:r>
              <a:rPr lang="en-US" sz="1800" spc="-25" dirty="0">
                <a:solidFill>
                  <a:srgbClr val="15159E"/>
                </a:solidFill>
                <a:latin typeface="Arial MT"/>
                <a:cs typeface="Arial MT"/>
              </a:rPr>
              <a:t> </a:t>
            </a:r>
            <a:r>
              <a:rPr lang="en-US" sz="1800" dirty="0">
                <a:solidFill>
                  <a:srgbClr val="15159E"/>
                </a:solidFill>
                <a:latin typeface="Arial MT"/>
                <a:cs typeface="Arial MT"/>
              </a:rPr>
              <a:t>providing</a:t>
            </a:r>
            <a:r>
              <a:rPr lang="en-US" sz="1800" spc="-20" dirty="0">
                <a:solidFill>
                  <a:srgbClr val="15159E"/>
                </a:solidFill>
                <a:latin typeface="Arial MT"/>
                <a:cs typeface="Arial MT"/>
              </a:rPr>
              <a:t> </a:t>
            </a:r>
            <a:r>
              <a:rPr lang="en-US" sz="1800" dirty="0">
                <a:solidFill>
                  <a:srgbClr val="15159E"/>
                </a:solidFill>
                <a:latin typeface="Arial MT"/>
                <a:cs typeface="Arial MT"/>
              </a:rPr>
              <a:t>information</a:t>
            </a:r>
            <a:r>
              <a:rPr lang="en-US" sz="1800" spc="-20" dirty="0">
                <a:solidFill>
                  <a:srgbClr val="15159E"/>
                </a:solidFill>
                <a:latin typeface="Arial MT"/>
                <a:cs typeface="Arial MT"/>
              </a:rPr>
              <a:t> </a:t>
            </a:r>
            <a:r>
              <a:rPr lang="en-US" sz="1800" dirty="0">
                <a:solidFill>
                  <a:srgbClr val="15159E"/>
                </a:solidFill>
                <a:latin typeface="Arial MT"/>
                <a:cs typeface="Arial MT"/>
              </a:rPr>
              <a:t>on</a:t>
            </a:r>
            <a:r>
              <a:rPr lang="en-US" sz="1800" spc="-20" dirty="0">
                <a:solidFill>
                  <a:srgbClr val="15159E"/>
                </a:solidFill>
                <a:latin typeface="Arial MT"/>
                <a:cs typeface="Arial MT"/>
              </a:rPr>
              <a:t> </a:t>
            </a:r>
            <a:r>
              <a:rPr lang="en-US" sz="1800" dirty="0">
                <a:solidFill>
                  <a:srgbClr val="15159E"/>
                </a:solidFill>
                <a:latin typeface="Arial MT"/>
                <a:cs typeface="Arial MT"/>
              </a:rPr>
              <a:t>many</a:t>
            </a:r>
            <a:r>
              <a:rPr lang="en-US" sz="1800" spc="-25" dirty="0">
                <a:solidFill>
                  <a:srgbClr val="15159E"/>
                </a:solidFill>
                <a:latin typeface="Arial MT"/>
                <a:cs typeface="Arial MT"/>
              </a:rPr>
              <a:t> </a:t>
            </a:r>
            <a:r>
              <a:rPr lang="en-US" sz="1800" dirty="0">
                <a:solidFill>
                  <a:srgbClr val="15159E"/>
                </a:solidFill>
                <a:latin typeface="Arial MT"/>
                <a:cs typeface="Arial MT"/>
              </a:rPr>
              <a:t>points</a:t>
            </a:r>
            <a:r>
              <a:rPr lang="en-US" sz="1800" spc="-25" dirty="0">
                <a:solidFill>
                  <a:srgbClr val="15159E"/>
                </a:solidFill>
                <a:latin typeface="Arial MT"/>
                <a:cs typeface="Arial MT"/>
              </a:rPr>
              <a:t> </a:t>
            </a:r>
            <a:r>
              <a:rPr lang="en-US" sz="1800" dirty="0">
                <a:solidFill>
                  <a:srgbClr val="15159E"/>
                </a:solidFill>
                <a:latin typeface="Arial MT"/>
                <a:cs typeface="Arial MT"/>
              </a:rPr>
              <a:t>of</a:t>
            </a:r>
            <a:r>
              <a:rPr lang="en-US" sz="1800" spc="-20" dirty="0">
                <a:solidFill>
                  <a:srgbClr val="15159E"/>
                </a:solidFill>
                <a:latin typeface="Arial MT"/>
                <a:cs typeface="Arial MT"/>
              </a:rPr>
              <a:t> </a:t>
            </a:r>
            <a:r>
              <a:rPr lang="en-US" sz="1800" dirty="0">
                <a:solidFill>
                  <a:srgbClr val="15159E"/>
                </a:solidFill>
                <a:latin typeface="Arial MT"/>
                <a:cs typeface="Arial MT"/>
              </a:rPr>
              <a:t>a</a:t>
            </a:r>
            <a:r>
              <a:rPr lang="en-US" sz="1800" spc="-20" dirty="0">
                <a:solidFill>
                  <a:srgbClr val="15159E"/>
                </a:solidFill>
                <a:latin typeface="Arial MT"/>
                <a:cs typeface="Arial MT"/>
              </a:rPr>
              <a:t> </a:t>
            </a:r>
            <a:r>
              <a:rPr lang="en-US" sz="1800" dirty="0">
                <a:solidFill>
                  <a:srgbClr val="15159E"/>
                </a:solidFill>
                <a:latin typeface="Arial MT"/>
                <a:cs typeface="Arial MT"/>
              </a:rPr>
              <a:t>particle</a:t>
            </a:r>
            <a:r>
              <a:rPr lang="en-US" sz="1800" spc="-20" dirty="0">
                <a:solidFill>
                  <a:srgbClr val="15159E"/>
                </a:solidFill>
                <a:latin typeface="Arial MT"/>
                <a:cs typeface="Arial MT"/>
              </a:rPr>
              <a:t> </a:t>
            </a:r>
            <a:r>
              <a:rPr lang="en-US" sz="1800" dirty="0">
                <a:solidFill>
                  <a:srgbClr val="15159E"/>
                </a:solidFill>
                <a:latin typeface="Arial MT"/>
                <a:cs typeface="Arial MT"/>
              </a:rPr>
              <a:t>track</a:t>
            </a:r>
            <a:r>
              <a:rPr lang="en-US" sz="1800" spc="-25" dirty="0">
                <a:solidFill>
                  <a:srgbClr val="15159E"/>
                </a:solidFill>
                <a:latin typeface="Arial MT"/>
                <a:cs typeface="Arial MT"/>
              </a:rPr>
              <a:t> </a:t>
            </a:r>
            <a:r>
              <a:rPr lang="en-US" sz="1800" dirty="0">
                <a:solidFill>
                  <a:srgbClr val="15159E"/>
                </a:solidFill>
                <a:latin typeface="Arial MT"/>
                <a:cs typeface="Arial MT"/>
              </a:rPr>
              <a:t>along</a:t>
            </a:r>
            <a:r>
              <a:rPr lang="en-US" sz="1800" spc="-20" dirty="0">
                <a:solidFill>
                  <a:srgbClr val="15159E"/>
                </a:solidFill>
                <a:latin typeface="Arial MT"/>
                <a:cs typeface="Arial MT"/>
              </a:rPr>
              <a:t> with </a:t>
            </a:r>
            <a:r>
              <a:rPr lang="en-US" sz="1800" dirty="0">
                <a:solidFill>
                  <a:srgbClr val="15159E"/>
                </a:solidFill>
                <a:latin typeface="Arial MT"/>
                <a:cs typeface="Arial MT"/>
              </a:rPr>
              <a:t>information</a:t>
            </a:r>
            <a:r>
              <a:rPr lang="en-US" sz="1800" spc="-35" dirty="0">
                <a:solidFill>
                  <a:srgbClr val="15159E"/>
                </a:solidFill>
                <a:latin typeface="Arial MT"/>
                <a:cs typeface="Arial MT"/>
              </a:rPr>
              <a:t> </a:t>
            </a:r>
            <a:r>
              <a:rPr lang="en-US" sz="1800" dirty="0">
                <a:solidFill>
                  <a:srgbClr val="15159E"/>
                </a:solidFill>
                <a:latin typeface="Arial MT"/>
                <a:cs typeface="Arial MT"/>
              </a:rPr>
              <a:t>on</a:t>
            </a:r>
            <a:r>
              <a:rPr lang="en-US" sz="1800" spc="-20" dirty="0">
                <a:solidFill>
                  <a:srgbClr val="15159E"/>
                </a:solidFill>
                <a:latin typeface="Arial MT"/>
                <a:cs typeface="Arial MT"/>
              </a:rPr>
              <a:t> </a:t>
            </a:r>
            <a:r>
              <a:rPr lang="en-US" sz="1800" dirty="0">
                <a:solidFill>
                  <a:srgbClr val="15159E"/>
                </a:solidFill>
                <a:latin typeface="Arial MT"/>
                <a:cs typeface="Arial MT"/>
              </a:rPr>
              <a:t>the</a:t>
            </a:r>
            <a:r>
              <a:rPr lang="en-US" sz="1800" spc="-20" dirty="0">
                <a:solidFill>
                  <a:srgbClr val="15159E"/>
                </a:solidFill>
                <a:latin typeface="Arial MT"/>
                <a:cs typeface="Arial MT"/>
              </a:rPr>
              <a:t> </a:t>
            </a:r>
            <a:r>
              <a:rPr lang="en-US" sz="1800" dirty="0">
                <a:solidFill>
                  <a:srgbClr val="15159E"/>
                </a:solidFill>
                <a:latin typeface="Arial MT"/>
                <a:cs typeface="Arial MT"/>
              </a:rPr>
              <a:t>specific</a:t>
            </a:r>
            <a:r>
              <a:rPr lang="en-US" sz="1800" spc="-25" dirty="0">
                <a:solidFill>
                  <a:srgbClr val="15159E"/>
                </a:solidFill>
                <a:latin typeface="Arial MT"/>
                <a:cs typeface="Arial MT"/>
              </a:rPr>
              <a:t> </a:t>
            </a:r>
            <a:r>
              <a:rPr lang="en-US" sz="1800" dirty="0">
                <a:solidFill>
                  <a:srgbClr val="15159E"/>
                </a:solidFill>
                <a:latin typeface="Arial MT"/>
                <a:cs typeface="Arial MT"/>
              </a:rPr>
              <a:t>energy</a:t>
            </a:r>
            <a:r>
              <a:rPr lang="en-US" sz="1800" spc="-25" dirty="0">
                <a:solidFill>
                  <a:srgbClr val="15159E"/>
                </a:solidFill>
                <a:latin typeface="Arial MT"/>
                <a:cs typeface="Arial MT"/>
              </a:rPr>
              <a:t> </a:t>
            </a:r>
            <a:r>
              <a:rPr lang="en-US" sz="1800" dirty="0">
                <a:solidFill>
                  <a:srgbClr val="15159E"/>
                </a:solidFill>
                <a:latin typeface="Arial MT"/>
                <a:cs typeface="Arial MT"/>
              </a:rPr>
              <a:t>loss,</a:t>
            </a:r>
            <a:r>
              <a:rPr lang="en-US" sz="1800" spc="-25" dirty="0">
                <a:solidFill>
                  <a:srgbClr val="15159E"/>
                </a:solidFill>
                <a:latin typeface="Arial MT"/>
                <a:cs typeface="Arial MT"/>
              </a:rPr>
              <a:t> </a:t>
            </a:r>
            <a:r>
              <a:rPr lang="en-US" sz="1800" dirty="0" err="1">
                <a:solidFill>
                  <a:srgbClr val="15159E"/>
                </a:solidFill>
                <a:latin typeface="Arial MT"/>
                <a:cs typeface="Arial MT"/>
              </a:rPr>
              <a:t>dE</a:t>
            </a:r>
            <a:r>
              <a:rPr lang="en-US" sz="1800" dirty="0">
                <a:solidFill>
                  <a:srgbClr val="15159E"/>
                </a:solidFill>
                <a:latin typeface="Arial MT"/>
                <a:cs typeface="Arial MT"/>
              </a:rPr>
              <a:t>/dx,</a:t>
            </a:r>
            <a:r>
              <a:rPr lang="en-US" sz="1800" spc="-25" dirty="0">
                <a:solidFill>
                  <a:srgbClr val="15159E"/>
                </a:solidFill>
                <a:latin typeface="Arial MT"/>
                <a:cs typeface="Arial MT"/>
              </a:rPr>
              <a:t> </a:t>
            </a:r>
            <a:r>
              <a:rPr lang="en-US" sz="1800" dirty="0">
                <a:solidFill>
                  <a:srgbClr val="15159E"/>
                </a:solidFill>
                <a:latin typeface="Arial MT"/>
                <a:cs typeface="Arial MT"/>
              </a:rPr>
              <a:t>of</a:t>
            </a:r>
            <a:r>
              <a:rPr lang="en-US" sz="1800" spc="-25" dirty="0">
                <a:solidFill>
                  <a:srgbClr val="15159E"/>
                </a:solidFill>
                <a:latin typeface="Arial MT"/>
                <a:cs typeface="Arial MT"/>
              </a:rPr>
              <a:t> </a:t>
            </a:r>
            <a:r>
              <a:rPr lang="en-US" sz="1800" dirty="0">
                <a:solidFill>
                  <a:srgbClr val="15159E"/>
                </a:solidFill>
                <a:latin typeface="Arial MT"/>
                <a:cs typeface="Arial MT"/>
              </a:rPr>
              <a:t>the</a:t>
            </a:r>
            <a:r>
              <a:rPr lang="en-US" sz="1800" spc="-20" dirty="0">
                <a:solidFill>
                  <a:srgbClr val="15159E"/>
                </a:solidFill>
                <a:latin typeface="Arial MT"/>
                <a:cs typeface="Arial MT"/>
              </a:rPr>
              <a:t> </a:t>
            </a:r>
            <a:r>
              <a:rPr lang="en-US" sz="1800" spc="-10" dirty="0">
                <a:solidFill>
                  <a:srgbClr val="15159E"/>
                </a:solidFill>
                <a:latin typeface="Arial MT"/>
                <a:cs typeface="Arial MT"/>
              </a:rPr>
              <a:t>particle.</a:t>
            </a:r>
            <a:endParaRPr lang="en-US" dirty="0">
              <a:solidFill>
                <a:srgbClr val="15159E"/>
              </a:solidFill>
            </a:endParaRPr>
          </a:p>
        </p:txBody>
      </p:sp>
      <p:pic>
        <p:nvPicPr>
          <p:cNvPr id="8" name="object 3">
            <a:extLst>
              <a:ext uri="{FF2B5EF4-FFF2-40B4-BE49-F238E27FC236}">
                <a16:creationId xmlns:a16="http://schemas.microsoft.com/office/drawing/2014/main" id="{2BDA0ECE-067C-7E11-DE17-1D7C3933BDCB}"/>
              </a:ext>
            </a:extLst>
          </p:cNvPr>
          <p:cNvPicPr/>
          <p:nvPr/>
        </p:nvPicPr>
        <p:blipFill>
          <a:blip r:embed="rId3" cstate="print"/>
          <a:stretch>
            <a:fillRect/>
          </a:stretch>
        </p:blipFill>
        <p:spPr>
          <a:xfrm>
            <a:off x="8915400" y="1715334"/>
            <a:ext cx="2696591" cy="2313699"/>
          </a:xfrm>
          <a:prstGeom prst="rect">
            <a:avLst/>
          </a:prstGeom>
        </p:spPr>
      </p:pic>
      <p:sp>
        <p:nvSpPr>
          <p:cNvPr id="10" name="object 7">
            <a:extLst>
              <a:ext uri="{FF2B5EF4-FFF2-40B4-BE49-F238E27FC236}">
                <a16:creationId xmlns:a16="http://schemas.microsoft.com/office/drawing/2014/main" id="{EB2C0EE2-9B84-6C98-4FB7-174E4FA513EC}"/>
              </a:ext>
            </a:extLst>
          </p:cNvPr>
          <p:cNvSpPr txBox="1"/>
          <p:nvPr/>
        </p:nvSpPr>
        <p:spPr>
          <a:xfrm>
            <a:off x="227710" y="1692450"/>
            <a:ext cx="8564182" cy="2003112"/>
          </a:xfrm>
          <a:prstGeom prst="rect">
            <a:avLst/>
          </a:prstGeom>
        </p:spPr>
        <p:txBody>
          <a:bodyPr vert="horz" wrap="square" lIns="0" tIns="22860" rIns="0" bIns="0" rtlCol="0">
            <a:spAutoFit/>
          </a:bodyPr>
          <a:lstStyle/>
          <a:p>
            <a:pPr marL="292100" marR="11430" indent="-279400">
              <a:lnSpc>
                <a:spcPts val="1900"/>
              </a:lnSpc>
              <a:spcBef>
                <a:spcPts val="180"/>
              </a:spcBef>
              <a:buChar char="•"/>
              <a:tabLst>
                <a:tab pos="292100" algn="l"/>
                <a:tab pos="297815" algn="l"/>
              </a:tabLst>
            </a:pPr>
            <a:r>
              <a:rPr sz="1600" dirty="0">
                <a:solidFill>
                  <a:srgbClr val="15159E"/>
                </a:solidFill>
                <a:latin typeface="Arial MT"/>
                <a:cs typeface="Arial MT"/>
              </a:rPr>
              <a:t>	The</a:t>
            </a:r>
            <a:r>
              <a:rPr sz="1600" spc="-40" dirty="0">
                <a:solidFill>
                  <a:srgbClr val="15159E"/>
                </a:solidFill>
                <a:latin typeface="Arial MT"/>
                <a:cs typeface="Arial MT"/>
              </a:rPr>
              <a:t> </a:t>
            </a:r>
            <a:r>
              <a:rPr sz="1600" dirty="0">
                <a:solidFill>
                  <a:srgbClr val="15159E"/>
                </a:solidFill>
                <a:latin typeface="Arial MT"/>
                <a:cs typeface="Arial MT"/>
              </a:rPr>
              <a:t>TPC</a:t>
            </a:r>
            <a:r>
              <a:rPr sz="1600" spc="-10" dirty="0">
                <a:solidFill>
                  <a:srgbClr val="15159E"/>
                </a:solidFill>
                <a:latin typeface="Arial MT"/>
                <a:cs typeface="Arial MT"/>
              </a:rPr>
              <a:t> </a:t>
            </a:r>
            <a:r>
              <a:rPr sz="1600" dirty="0">
                <a:solidFill>
                  <a:srgbClr val="15159E"/>
                </a:solidFill>
                <a:latin typeface="Arial MT"/>
                <a:cs typeface="Arial MT"/>
              </a:rPr>
              <a:t>makes</a:t>
            </a:r>
            <a:r>
              <a:rPr sz="1600" spc="-15" dirty="0">
                <a:solidFill>
                  <a:srgbClr val="15159E"/>
                </a:solidFill>
                <a:latin typeface="Arial MT"/>
                <a:cs typeface="Arial MT"/>
              </a:rPr>
              <a:t> </a:t>
            </a:r>
            <a:r>
              <a:rPr sz="1600" dirty="0">
                <a:solidFill>
                  <a:srgbClr val="15159E"/>
                </a:solidFill>
                <a:latin typeface="Arial MT"/>
                <a:cs typeface="Arial MT"/>
              </a:rPr>
              <a:t>use</a:t>
            </a:r>
            <a:r>
              <a:rPr sz="1600" spc="-10" dirty="0">
                <a:solidFill>
                  <a:srgbClr val="15159E"/>
                </a:solidFill>
                <a:latin typeface="Arial MT"/>
                <a:cs typeface="Arial MT"/>
              </a:rPr>
              <a:t> </a:t>
            </a:r>
            <a:r>
              <a:rPr sz="1600" dirty="0">
                <a:solidFill>
                  <a:srgbClr val="15159E"/>
                </a:solidFill>
                <a:latin typeface="Arial MT"/>
                <a:cs typeface="Arial MT"/>
              </a:rPr>
              <a:t>of</a:t>
            </a:r>
            <a:r>
              <a:rPr sz="1600" spc="-15" dirty="0">
                <a:solidFill>
                  <a:srgbClr val="15159E"/>
                </a:solidFill>
                <a:latin typeface="Arial MT"/>
                <a:cs typeface="Arial MT"/>
              </a:rPr>
              <a:t> </a:t>
            </a:r>
            <a:r>
              <a:rPr sz="1600" dirty="0">
                <a:solidFill>
                  <a:srgbClr val="15159E"/>
                </a:solidFill>
                <a:latin typeface="Arial MT"/>
                <a:cs typeface="Arial MT"/>
              </a:rPr>
              <a:t>ideas</a:t>
            </a:r>
            <a:r>
              <a:rPr sz="1600" spc="-15" dirty="0">
                <a:solidFill>
                  <a:srgbClr val="15159E"/>
                </a:solidFill>
                <a:latin typeface="Arial MT"/>
                <a:cs typeface="Arial MT"/>
              </a:rPr>
              <a:t> </a:t>
            </a:r>
            <a:r>
              <a:rPr sz="1600" spc="-20" dirty="0">
                <a:solidFill>
                  <a:srgbClr val="15159E"/>
                </a:solidFill>
                <a:latin typeface="Arial MT"/>
                <a:cs typeface="Arial MT"/>
              </a:rPr>
              <a:t>from </a:t>
            </a:r>
            <a:r>
              <a:rPr sz="1600" dirty="0">
                <a:solidFill>
                  <a:srgbClr val="15159E"/>
                </a:solidFill>
                <a:latin typeface="Arial MT"/>
                <a:cs typeface="Arial MT"/>
              </a:rPr>
              <a:t>both</a:t>
            </a:r>
            <a:r>
              <a:rPr sz="1600" spc="-20" dirty="0">
                <a:solidFill>
                  <a:srgbClr val="15159E"/>
                </a:solidFill>
                <a:latin typeface="Arial MT"/>
                <a:cs typeface="Arial MT"/>
              </a:rPr>
              <a:t> </a:t>
            </a:r>
            <a:r>
              <a:rPr sz="1600" dirty="0">
                <a:solidFill>
                  <a:srgbClr val="15159E"/>
                </a:solidFill>
                <a:latin typeface="Arial MT"/>
                <a:cs typeface="Arial MT"/>
              </a:rPr>
              <a:t>the</a:t>
            </a:r>
            <a:r>
              <a:rPr sz="1600" spc="-20" dirty="0">
                <a:solidFill>
                  <a:srgbClr val="15159E"/>
                </a:solidFill>
                <a:latin typeface="Arial MT"/>
                <a:cs typeface="Arial MT"/>
              </a:rPr>
              <a:t> </a:t>
            </a:r>
            <a:r>
              <a:rPr sz="1600" dirty="0">
                <a:solidFill>
                  <a:srgbClr val="15159E"/>
                </a:solidFill>
                <a:latin typeface="Arial MT"/>
                <a:cs typeface="Arial MT"/>
              </a:rPr>
              <a:t>MWPC</a:t>
            </a:r>
            <a:r>
              <a:rPr sz="1600" spc="-20" dirty="0">
                <a:solidFill>
                  <a:srgbClr val="15159E"/>
                </a:solidFill>
                <a:latin typeface="Arial MT"/>
                <a:cs typeface="Arial MT"/>
              </a:rPr>
              <a:t> </a:t>
            </a:r>
            <a:r>
              <a:rPr sz="1600" dirty="0">
                <a:solidFill>
                  <a:srgbClr val="15159E"/>
                </a:solidFill>
                <a:latin typeface="Arial MT"/>
                <a:cs typeface="Arial MT"/>
              </a:rPr>
              <a:t>and</a:t>
            </a:r>
            <a:r>
              <a:rPr sz="1600" spc="-20" dirty="0">
                <a:solidFill>
                  <a:srgbClr val="15159E"/>
                </a:solidFill>
                <a:latin typeface="Arial MT"/>
                <a:cs typeface="Arial MT"/>
              </a:rPr>
              <a:t> </a:t>
            </a:r>
            <a:r>
              <a:rPr sz="1600" dirty="0">
                <a:solidFill>
                  <a:srgbClr val="15159E"/>
                </a:solidFill>
                <a:latin typeface="Arial MT"/>
                <a:cs typeface="Arial MT"/>
              </a:rPr>
              <a:t>drift</a:t>
            </a:r>
            <a:r>
              <a:rPr sz="1600" spc="-20" dirty="0">
                <a:solidFill>
                  <a:srgbClr val="15159E"/>
                </a:solidFill>
                <a:latin typeface="Arial MT"/>
                <a:cs typeface="Arial MT"/>
              </a:rPr>
              <a:t> </a:t>
            </a:r>
            <a:r>
              <a:rPr sz="1600" spc="-10" dirty="0">
                <a:solidFill>
                  <a:srgbClr val="15159E"/>
                </a:solidFill>
                <a:latin typeface="Arial MT"/>
                <a:cs typeface="Arial MT"/>
              </a:rPr>
              <a:t>chamber.</a:t>
            </a:r>
            <a:endParaRPr sz="1600" dirty="0">
              <a:solidFill>
                <a:srgbClr val="15159E"/>
              </a:solidFill>
              <a:latin typeface="Arial MT"/>
              <a:cs typeface="Arial MT"/>
            </a:endParaRPr>
          </a:p>
          <a:p>
            <a:pPr marL="292100" marR="79375" indent="-279400">
              <a:lnSpc>
                <a:spcPts val="1900"/>
              </a:lnSpc>
              <a:buChar char="•"/>
              <a:tabLst>
                <a:tab pos="292100" algn="l"/>
                <a:tab pos="297815" algn="l"/>
              </a:tabLst>
            </a:pPr>
            <a:r>
              <a:rPr sz="1600" dirty="0">
                <a:solidFill>
                  <a:srgbClr val="15159E"/>
                </a:solidFill>
                <a:latin typeface="Arial MT"/>
                <a:cs typeface="Arial MT"/>
              </a:rPr>
              <a:t>	The</a:t>
            </a:r>
            <a:r>
              <a:rPr sz="1600" spc="-15" dirty="0">
                <a:solidFill>
                  <a:srgbClr val="15159E"/>
                </a:solidFill>
                <a:latin typeface="Arial MT"/>
                <a:cs typeface="Arial MT"/>
              </a:rPr>
              <a:t> </a:t>
            </a:r>
            <a:r>
              <a:rPr sz="1600" dirty="0">
                <a:solidFill>
                  <a:srgbClr val="15159E"/>
                </a:solidFill>
                <a:latin typeface="Arial MT"/>
                <a:cs typeface="Arial MT"/>
              </a:rPr>
              <a:t>detector</a:t>
            </a:r>
            <a:r>
              <a:rPr sz="1600" spc="-15" dirty="0">
                <a:solidFill>
                  <a:srgbClr val="15159E"/>
                </a:solidFill>
                <a:latin typeface="Arial MT"/>
                <a:cs typeface="Arial MT"/>
              </a:rPr>
              <a:t> </a:t>
            </a:r>
            <a:r>
              <a:rPr sz="1600" dirty="0">
                <a:solidFill>
                  <a:srgbClr val="15159E"/>
                </a:solidFill>
                <a:latin typeface="Arial MT"/>
                <a:cs typeface="Arial MT"/>
              </a:rPr>
              <a:t>is</a:t>
            </a:r>
            <a:r>
              <a:rPr sz="1600" spc="-15" dirty="0">
                <a:solidFill>
                  <a:srgbClr val="15159E"/>
                </a:solidFill>
                <a:latin typeface="Arial MT"/>
                <a:cs typeface="Arial MT"/>
              </a:rPr>
              <a:t> </a:t>
            </a:r>
            <a:r>
              <a:rPr sz="1600" dirty="0">
                <a:solidFill>
                  <a:srgbClr val="15159E"/>
                </a:solidFill>
                <a:latin typeface="Arial MT"/>
                <a:cs typeface="Arial MT"/>
              </a:rPr>
              <a:t>a</a:t>
            </a:r>
            <a:r>
              <a:rPr sz="1600" spc="-10" dirty="0">
                <a:solidFill>
                  <a:srgbClr val="15159E"/>
                </a:solidFill>
                <a:latin typeface="Arial MT"/>
                <a:cs typeface="Arial MT"/>
              </a:rPr>
              <a:t> </a:t>
            </a:r>
            <a:r>
              <a:rPr sz="1600" dirty="0">
                <a:solidFill>
                  <a:srgbClr val="15159E"/>
                </a:solidFill>
                <a:latin typeface="Arial MT"/>
                <a:cs typeface="Arial MT"/>
              </a:rPr>
              <a:t>essentially</a:t>
            </a:r>
            <a:r>
              <a:rPr sz="1600" spc="-15" dirty="0">
                <a:solidFill>
                  <a:srgbClr val="15159E"/>
                </a:solidFill>
                <a:latin typeface="Arial MT"/>
                <a:cs typeface="Arial MT"/>
              </a:rPr>
              <a:t> </a:t>
            </a:r>
            <a:r>
              <a:rPr sz="1600" spc="-50" dirty="0">
                <a:solidFill>
                  <a:srgbClr val="15159E"/>
                </a:solidFill>
                <a:latin typeface="Arial MT"/>
                <a:cs typeface="Arial MT"/>
              </a:rPr>
              <a:t>a </a:t>
            </a:r>
            <a:r>
              <a:rPr sz="1600" dirty="0">
                <a:solidFill>
                  <a:srgbClr val="15159E"/>
                </a:solidFill>
                <a:latin typeface="Arial MT"/>
                <a:cs typeface="Arial MT"/>
              </a:rPr>
              <a:t>large</a:t>
            </a:r>
            <a:r>
              <a:rPr sz="1600" spc="-5" dirty="0">
                <a:solidFill>
                  <a:srgbClr val="15159E"/>
                </a:solidFill>
                <a:latin typeface="Arial MT"/>
                <a:cs typeface="Arial MT"/>
              </a:rPr>
              <a:t> </a:t>
            </a:r>
            <a:r>
              <a:rPr sz="1600" spc="-10" dirty="0">
                <a:solidFill>
                  <a:srgbClr val="15159E"/>
                </a:solidFill>
                <a:latin typeface="Arial MT"/>
                <a:cs typeface="Arial MT"/>
              </a:rPr>
              <a:t>gas-</a:t>
            </a:r>
            <a:r>
              <a:rPr sz="1600" dirty="0">
                <a:solidFill>
                  <a:srgbClr val="15159E"/>
                </a:solidFill>
                <a:latin typeface="Arial MT"/>
                <a:cs typeface="Arial MT"/>
              </a:rPr>
              <a:t>filled cylinder</a:t>
            </a:r>
            <a:r>
              <a:rPr sz="1600" spc="-10" dirty="0">
                <a:solidFill>
                  <a:srgbClr val="15159E"/>
                </a:solidFill>
                <a:latin typeface="Arial MT"/>
                <a:cs typeface="Arial MT"/>
              </a:rPr>
              <a:t> </a:t>
            </a:r>
            <a:r>
              <a:rPr sz="1600" dirty="0">
                <a:solidFill>
                  <a:srgbClr val="15159E"/>
                </a:solidFill>
                <a:latin typeface="Arial MT"/>
                <a:cs typeface="Arial MT"/>
              </a:rPr>
              <a:t>with a</a:t>
            </a:r>
            <a:r>
              <a:rPr sz="1600" spc="-5" dirty="0">
                <a:solidFill>
                  <a:srgbClr val="15159E"/>
                </a:solidFill>
                <a:latin typeface="Arial MT"/>
                <a:cs typeface="Arial MT"/>
              </a:rPr>
              <a:t> </a:t>
            </a:r>
            <a:r>
              <a:rPr sz="1600" spc="-20" dirty="0">
                <a:solidFill>
                  <a:srgbClr val="15159E"/>
                </a:solidFill>
                <a:latin typeface="Arial MT"/>
                <a:cs typeface="Arial MT"/>
              </a:rPr>
              <a:t>thin </a:t>
            </a:r>
            <a:r>
              <a:rPr sz="1600" dirty="0">
                <a:solidFill>
                  <a:srgbClr val="15159E"/>
                </a:solidFill>
                <a:latin typeface="Arial MT"/>
                <a:cs typeface="Arial MT"/>
              </a:rPr>
              <a:t>high</a:t>
            </a:r>
            <a:r>
              <a:rPr sz="1600" spc="-15" dirty="0">
                <a:solidFill>
                  <a:srgbClr val="15159E"/>
                </a:solidFill>
                <a:latin typeface="Arial MT"/>
                <a:cs typeface="Arial MT"/>
              </a:rPr>
              <a:t> </a:t>
            </a:r>
            <a:r>
              <a:rPr sz="1600" dirty="0">
                <a:solidFill>
                  <a:srgbClr val="15159E"/>
                </a:solidFill>
                <a:latin typeface="Arial MT"/>
                <a:cs typeface="Arial MT"/>
              </a:rPr>
              <a:t>voltage</a:t>
            </a:r>
            <a:r>
              <a:rPr sz="1600" spc="-15" dirty="0">
                <a:solidFill>
                  <a:srgbClr val="15159E"/>
                </a:solidFill>
                <a:latin typeface="Arial MT"/>
                <a:cs typeface="Arial MT"/>
              </a:rPr>
              <a:t> </a:t>
            </a:r>
            <a:r>
              <a:rPr sz="1600" dirty="0">
                <a:solidFill>
                  <a:srgbClr val="15159E"/>
                </a:solidFill>
                <a:latin typeface="Arial MT"/>
                <a:cs typeface="Arial MT"/>
              </a:rPr>
              <a:t>electrode</a:t>
            </a:r>
            <a:r>
              <a:rPr sz="1600" spc="-15" dirty="0">
                <a:solidFill>
                  <a:srgbClr val="15159E"/>
                </a:solidFill>
                <a:latin typeface="Arial MT"/>
                <a:cs typeface="Arial MT"/>
              </a:rPr>
              <a:t> </a:t>
            </a:r>
            <a:r>
              <a:rPr sz="1600" dirty="0">
                <a:solidFill>
                  <a:srgbClr val="15159E"/>
                </a:solidFill>
                <a:latin typeface="Arial MT"/>
                <a:cs typeface="Arial MT"/>
              </a:rPr>
              <a:t>at</a:t>
            </a:r>
            <a:r>
              <a:rPr sz="1600" spc="-15" dirty="0">
                <a:solidFill>
                  <a:srgbClr val="15159E"/>
                </a:solidFill>
                <a:latin typeface="Arial MT"/>
                <a:cs typeface="Arial MT"/>
              </a:rPr>
              <a:t> </a:t>
            </a:r>
            <a:r>
              <a:rPr sz="1600" spc="-25" dirty="0">
                <a:solidFill>
                  <a:srgbClr val="15159E"/>
                </a:solidFill>
                <a:latin typeface="Arial MT"/>
                <a:cs typeface="Arial MT"/>
              </a:rPr>
              <a:t>the</a:t>
            </a:r>
            <a:r>
              <a:rPr lang="en-US" sz="1600" dirty="0">
                <a:solidFill>
                  <a:srgbClr val="15159E"/>
                </a:solidFill>
                <a:latin typeface="Arial MT"/>
                <a:cs typeface="Arial MT"/>
              </a:rPr>
              <a:t> </a:t>
            </a:r>
            <a:r>
              <a:rPr sz="1600" spc="-10" dirty="0">
                <a:solidFill>
                  <a:srgbClr val="15159E"/>
                </a:solidFill>
                <a:latin typeface="Arial MT"/>
                <a:cs typeface="Arial MT"/>
              </a:rPr>
              <a:t>center.</a:t>
            </a:r>
            <a:r>
              <a:rPr sz="1600" spc="-25" dirty="0">
                <a:solidFill>
                  <a:srgbClr val="15159E"/>
                </a:solidFill>
                <a:latin typeface="Arial MT"/>
                <a:cs typeface="Arial MT"/>
              </a:rPr>
              <a:t> </a:t>
            </a:r>
            <a:r>
              <a:rPr sz="1200" dirty="0">
                <a:solidFill>
                  <a:srgbClr val="15159E"/>
                </a:solidFill>
                <a:latin typeface="Arial MT"/>
                <a:cs typeface="Arial MT"/>
              </a:rPr>
              <a:t>(At</a:t>
            </a:r>
            <a:r>
              <a:rPr sz="1200" spc="-20" dirty="0">
                <a:solidFill>
                  <a:srgbClr val="15159E"/>
                </a:solidFill>
                <a:latin typeface="Arial MT"/>
                <a:cs typeface="Arial MT"/>
              </a:rPr>
              <a:t> </a:t>
            </a:r>
            <a:r>
              <a:rPr sz="1200" dirty="0">
                <a:solidFill>
                  <a:srgbClr val="15159E"/>
                </a:solidFill>
                <a:latin typeface="Arial MT"/>
                <a:cs typeface="Arial MT"/>
              </a:rPr>
              <a:t>high</a:t>
            </a:r>
            <a:r>
              <a:rPr sz="1200" spc="-15" dirty="0">
                <a:solidFill>
                  <a:srgbClr val="15159E"/>
                </a:solidFill>
                <a:latin typeface="Arial MT"/>
                <a:cs typeface="Arial MT"/>
              </a:rPr>
              <a:t> </a:t>
            </a:r>
            <a:r>
              <a:rPr sz="1200" dirty="0">
                <a:solidFill>
                  <a:srgbClr val="15159E"/>
                </a:solidFill>
                <a:latin typeface="Arial MT"/>
                <a:cs typeface="Arial MT"/>
              </a:rPr>
              <a:t>energy</a:t>
            </a:r>
            <a:r>
              <a:rPr sz="1200" spc="-15" dirty="0">
                <a:solidFill>
                  <a:srgbClr val="15159E"/>
                </a:solidFill>
                <a:latin typeface="Arial MT"/>
                <a:cs typeface="Arial MT"/>
              </a:rPr>
              <a:t> </a:t>
            </a:r>
            <a:r>
              <a:rPr sz="1200" dirty="0">
                <a:solidFill>
                  <a:srgbClr val="15159E"/>
                </a:solidFill>
                <a:latin typeface="Arial MT"/>
                <a:cs typeface="Arial MT"/>
              </a:rPr>
              <a:t>colliders,</a:t>
            </a:r>
            <a:r>
              <a:rPr sz="1200" spc="-20" dirty="0">
                <a:solidFill>
                  <a:srgbClr val="15159E"/>
                </a:solidFill>
                <a:latin typeface="Arial MT"/>
                <a:cs typeface="Arial MT"/>
              </a:rPr>
              <a:t> </a:t>
            </a:r>
            <a:r>
              <a:rPr sz="1200" spc="-25" dirty="0">
                <a:solidFill>
                  <a:srgbClr val="15159E"/>
                </a:solidFill>
                <a:latin typeface="Arial MT"/>
                <a:cs typeface="Arial MT"/>
              </a:rPr>
              <a:t>the </a:t>
            </a:r>
            <a:r>
              <a:rPr sz="1200" dirty="0">
                <a:solidFill>
                  <a:srgbClr val="15159E"/>
                </a:solidFill>
                <a:latin typeface="Arial MT"/>
                <a:cs typeface="Arial MT"/>
              </a:rPr>
              <a:t>diameter</a:t>
            </a:r>
            <a:r>
              <a:rPr sz="1200" spc="-10" dirty="0">
                <a:solidFill>
                  <a:srgbClr val="15159E"/>
                </a:solidFill>
                <a:latin typeface="Arial MT"/>
                <a:cs typeface="Arial MT"/>
              </a:rPr>
              <a:t> </a:t>
            </a:r>
            <a:r>
              <a:rPr sz="1200" dirty="0">
                <a:solidFill>
                  <a:srgbClr val="15159E"/>
                </a:solidFill>
                <a:latin typeface="Arial MT"/>
                <a:cs typeface="Arial MT"/>
              </a:rPr>
              <a:t>and</a:t>
            </a:r>
            <a:r>
              <a:rPr sz="1200" spc="-5" dirty="0">
                <a:solidFill>
                  <a:srgbClr val="15159E"/>
                </a:solidFill>
                <a:latin typeface="Arial MT"/>
                <a:cs typeface="Arial MT"/>
              </a:rPr>
              <a:t> </a:t>
            </a:r>
            <a:r>
              <a:rPr sz="1200" dirty="0">
                <a:solidFill>
                  <a:srgbClr val="15159E"/>
                </a:solidFill>
                <a:latin typeface="Arial MT"/>
                <a:cs typeface="Arial MT"/>
              </a:rPr>
              <a:t>length</a:t>
            </a:r>
            <a:r>
              <a:rPr sz="1200" spc="-5" dirty="0">
                <a:solidFill>
                  <a:srgbClr val="15159E"/>
                </a:solidFill>
                <a:latin typeface="Arial MT"/>
                <a:cs typeface="Arial MT"/>
              </a:rPr>
              <a:t> </a:t>
            </a:r>
            <a:r>
              <a:rPr sz="1200" dirty="0">
                <a:solidFill>
                  <a:srgbClr val="15159E"/>
                </a:solidFill>
                <a:latin typeface="Arial MT"/>
                <a:cs typeface="Arial MT"/>
              </a:rPr>
              <a:t>of</a:t>
            </a:r>
            <a:r>
              <a:rPr sz="1200" spc="-10" dirty="0">
                <a:solidFill>
                  <a:srgbClr val="15159E"/>
                </a:solidFill>
                <a:latin typeface="Arial MT"/>
                <a:cs typeface="Arial MT"/>
              </a:rPr>
              <a:t> </a:t>
            </a:r>
            <a:r>
              <a:rPr sz="1200" dirty="0">
                <a:solidFill>
                  <a:srgbClr val="15159E"/>
                </a:solidFill>
                <a:latin typeface="Arial MT"/>
                <a:cs typeface="Arial MT"/>
              </a:rPr>
              <a:t>the</a:t>
            </a:r>
            <a:r>
              <a:rPr sz="1200" spc="-5" dirty="0">
                <a:solidFill>
                  <a:srgbClr val="15159E"/>
                </a:solidFill>
                <a:latin typeface="Arial MT"/>
                <a:cs typeface="Arial MT"/>
              </a:rPr>
              <a:t> </a:t>
            </a:r>
            <a:r>
              <a:rPr sz="1200" dirty="0">
                <a:solidFill>
                  <a:srgbClr val="15159E"/>
                </a:solidFill>
                <a:latin typeface="Arial MT"/>
                <a:cs typeface="Arial MT"/>
              </a:rPr>
              <a:t>cylinder</a:t>
            </a:r>
            <a:r>
              <a:rPr sz="1200" spc="-10" dirty="0">
                <a:solidFill>
                  <a:srgbClr val="15159E"/>
                </a:solidFill>
                <a:latin typeface="Arial MT"/>
                <a:cs typeface="Arial MT"/>
              </a:rPr>
              <a:t> </a:t>
            </a:r>
            <a:r>
              <a:rPr sz="1200" dirty="0">
                <a:solidFill>
                  <a:srgbClr val="15159E"/>
                </a:solidFill>
                <a:latin typeface="Arial MT"/>
                <a:cs typeface="Arial MT"/>
              </a:rPr>
              <a:t>can</a:t>
            </a:r>
            <a:r>
              <a:rPr sz="1200" spc="-5" dirty="0">
                <a:solidFill>
                  <a:srgbClr val="15159E"/>
                </a:solidFill>
                <a:latin typeface="Arial MT"/>
                <a:cs typeface="Arial MT"/>
              </a:rPr>
              <a:t> </a:t>
            </a:r>
            <a:r>
              <a:rPr sz="1200" dirty="0">
                <a:solidFill>
                  <a:srgbClr val="15159E"/>
                </a:solidFill>
                <a:latin typeface="Arial MT"/>
                <a:cs typeface="Arial MT"/>
              </a:rPr>
              <a:t>be</a:t>
            </a:r>
            <a:r>
              <a:rPr sz="1200" spc="-5" dirty="0">
                <a:solidFill>
                  <a:srgbClr val="15159E"/>
                </a:solidFill>
                <a:latin typeface="Arial MT"/>
                <a:cs typeface="Arial MT"/>
              </a:rPr>
              <a:t> </a:t>
            </a:r>
            <a:r>
              <a:rPr sz="1200" spc="-25" dirty="0">
                <a:solidFill>
                  <a:srgbClr val="15159E"/>
                </a:solidFill>
                <a:latin typeface="Arial MT"/>
                <a:cs typeface="Arial MT"/>
              </a:rPr>
              <a:t>as </a:t>
            </a:r>
            <a:r>
              <a:rPr sz="1200" dirty="0">
                <a:solidFill>
                  <a:srgbClr val="15159E"/>
                </a:solidFill>
                <a:latin typeface="Arial MT"/>
                <a:cs typeface="Arial MT"/>
              </a:rPr>
              <a:t>large</a:t>
            </a:r>
            <a:r>
              <a:rPr sz="1200" spc="-5" dirty="0">
                <a:solidFill>
                  <a:srgbClr val="15159E"/>
                </a:solidFill>
                <a:latin typeface="Arial MT"/>
                <a:cs typeface="Arial MT"/>
              </a:rPr>
              <a:t> </a:t>
            </a:r>
            <a:r>
              <a:rPr sz="1200" dirty="0">
                <a:solidFill>
                  <a:srgbClr val="15159E"/>
                </a:solidFill>
                <a:latin typeface="Arial MT"/>
                <a:cs typeface="Arial MT"/>
              </a:rPr>
              <a:t>as</a:t>
            </a:r>
            <a:r>
              <a:rPr sz="1200" spc="-5" dirty="0">
                <a:solidFill>
                  <a:srgbClr val="15159E"/>
                </a:solidFill>
                <a:latin typeface="Arial MT"/>
                <a:cs typeface="Arial MT"/>
              </a:rPr>
              <a:t> </a:t>
            </a:r>
            <a:r>
              <a:rPr sz="1200" dirty="0">
                <a:solidFill>
                  <a:srgbClr val="15159E"/>
                </a:solidFill>
                <a:latin typeface="Arial MT"/>
                <a:cs typeface="Arial MT"/>
              </a:rPr>
              <a:t>two </a:t>
            </a:r>
            <a:r>
              <a:rPr sz="1200" spc="-10" dirty="0">
                <a:solidFill>
                  <a:srgbClr val="15159E"/>
                </a:solidFill>
                <a:latin typeface="Arial MT"/>
                <a:cs typeface="Arial MT"/>
              </a:rPr>
              <a:t>meters)</a:t>
            </a:r>
            <a:r>
              <a:rPr sz="1600" spc="-10" dirty="0">
                <a:solidFill>
                  <a:srgbClr val="15159E"/>
                </a:solidFill>
                <a:latin typeface="Arial MT"/>
                <a:cs typeface="Arial MT"/>
              </a:rPr>
              <a:t>.</a:t>
            </a:r>
            <a:endParaRPr sz="1600" dirty="0">
              <a:solidFill>
                <a:srgbClr val="15159E"/>
              </a:solidFill>
              <a:latin typeface="Arial MT"/>
              <a:cs typeface="Arial MT"/>
            </a:endParaRPr>
          </a:p>
          <a:p>
            <a:pPr marL="292100" marR="5080" indent="-279400">
              <a:lnSpc>
                <a:spcPts val="1900"/>
              </a:lnSpc>
              <a:spcBef>
                <a:spcPts val="60"/>
              </a:spcBef>
              <a:buChar char="•"/>
              <a:tabLst>
                <a:tab pos="292100" algn="l"/>
                <a:tab pos="297815" algn="l"/>
              </a:tabLst>
            </a:pPr>
            <a:r>
              <a:rPr sz="1600" dirty="0">
                <a:solidFill>
                  <a:srgbClr val="15159E"/>
                </a:solidFill>
                <a:latin typeface="Arial MT"/>
                <a:cs typeface="Arial MT"/>
              </a:rPr>
              <a:t>	When</a:t>
            </a:r>
            <a:r>
              <a:rPr sz="1600" spc="-10" dirty="0">
                <a:solidFill>
                  <a:srgbClr val="15159E"/>
                </a:solidFill>
                <a:latin typeface="Arial MT"/>
                <a:cs typeface="Arial MT"/>
              </a:rPr>
              <a:t> </a:t>
            </a:r>
            <a:r>
              <a:rPr sz="1600" dirty="0">
                <a:solidFill>
                  <a:srgbClr val="15159E"/>
                </a:solidFill>
                <a:latin typeface="Arial MT"/>
                <a:cs typeface="Arial MT"/>
              </a:rPr>
              <a:t>voltage</a:t>
            </a:r>
            <a:r>
              <a:rPr sz="1600" spc="-5" dirty="0">
                <a:solidFill>
                  <a:srgbClr val="15159E"/>
                </a:solidFill>
                <a:latin typeface="Arial MT"/>
                <a:cs typeface="Arial MT"/>
              </a:rPr>
              <a:t> </a:t>
            </a:r>
            <a:r>
              <a:rPr sz="1600" dirty="0">
                <a:solidFill>
                  <a:srgbClr val="15159E"/>
                </a:solidFill>
                <a:latin typeface="Arial MT"/>
                <a:cs typeface="Arial MT"/>
              </a:rPr>
              <a:t>is</a:t>
            </a:r>
            <a:r>
              <a:rPr sz="1600" spc="-15" dirty="0">
                <a:solidFill>
                  <a:srgbClr val="15159E"/>
                </a:solidFill>
                <a:latin typeface="Arial MT"/>
                <a:cs typeface="Arial MT"/>
              </a:rPr>
              <a:t> </a:t>
            </a:r>
            <a:r>
              <a:rPr sz="1600" dirty="0">
                <a:solidFill>
                  <a:srgbClr val="15159E"/>
                </a:solidFill>
                <a:latin typeface="Arial MT"/>
                <a:cs typeface="Arial MT"/>
              </a:rPr>
              <a:t>applied,</a:t>
            </a:r>
            <a:r>
              <a:rPr sz="1600" spc="-10" dirty="0">
                <a:solidFill>
                  <a:srgbClr val="15159E"/>
                </a:solidFill>
                <a:latin typeface="Arial MT"/>
                <a:cs typeface="Arial MT"/>
              </a:rPr>
              <a:t> </a:t>
            </a:r>
            <a:r>
              <a:rPr sz="1600" dirty="0">
                <a:solidFill>
                  <a:srgbClr val="15159E"/>
                </a:solidFill>
                <a:latin typeface="Arial MT"/>
                <a:cs typeface="Arial MT"/>
              </a:rPr>
              <a:t>a</a:t>
            </a:r>
            <a:r>
              <a:rPr sz="1600" spc="-5" dirty="0">
                <a:solidFill>
                  <a:srgbClr val="15159E"/>
                </a:solidFill>
                <a:latin typeface="Arial MT"/>
                <a:cs typeface="Arial MT"/>
              </a:rPr>
              <a:t> </a:t>
            </a:r>
            <a:r>
              <a:rPr sz="1600" spc="-10" dirty="0">
                <a:solidFill>
                  <a:srgbClr val="15159E"/>
                </a:solidFill>
                <a:latin typeface="Arial MT"/>
                <a:cs typeface="Arial MT"/>
              </a:rPr>
              <a:t>uniform </a:t>
            </a:r>
            <a:r>
              <a:rPr sz="1600" dirty="0">
                <a:solidFill>
                  <a:srgbClr val="15159E"/>
                </a:solidFill>
                <a:latin typeface="Arial MT"/>
                <a:cs typeface="Arial MT"/>
              </a:rPr>
              <a:t>electric</a:t>
            </a:r>
            <a:r>
              <a:rPr sz="1600" spc="-20" dirty="0">
                <a:solidFill>
                  <a:srgbClr val="15159E"/>
                </a:solidFill>
                <a:latin typeface="Arial MT"/>
                <a:cs typeface="Arial MT"/>
              </a:rPr>
              <a:t> </a:t>
            </a:r>
            <a:r>
              <a:rPr sz="1600" dirty="0">
                <a:solidFill>
                  <a:srgbClr val="15159E"/>
                </a:solidFill>
                <a:latin typeface="Arial MT"/>
                <a:cs typeface="Arial MT"/>
              </a:rPr>
              <a:t>field</a:t>
            </a:r>
            <a:r>
              <a:rPr sz="1600" spc="-15" dirty="0">
                <a:solidFill>
                  <a:srgbClr val="15159E"/>
                </a:solidFill>
                <a:latin typeface="Arial MT"/>
                <a:cs typeface="Arial MT"/>
              </a:rPr>
              <a:t> </a:t>
            </a:r>
            <a:r>
              <a:rPr sz="1600" dirty="0">
                <a:solidFill>
                  <a:srgbClr val="15159E"/>
                </a:solidFill>
                <a:latin typeface="Arial MT"/>
                <a:cs typeface="Arial MT"/>
              </a:rPr>
              <a:t>directed</a:t>
            </a:r>
            <a:r>
              <a:rPr sz="1600" spc="-15" dirty="0">
                <a:solidFill>
                  <a:srgbClr val="15159E"/>
                </a:solidFill>
                <a:latin typeface="Arial MT"/>
                <a:cs typeface="Arial MT"/>
              </a:rPr>
              <a:t> </a:t>
            </a:r>
            <a:r>
              <a:rPr sz="1600" dirty="0">
                <a:solidFill>
                  <a:srgbClr val="15159E"/>
                </a:solidFill>
                <a:latin typeface="Arial MT"/>
                <a:cs typeface="Arial MT"/>
              </a:rPr>
              <a:t>along</a:t>
            </a:r>
            <a:r>
              <a:rPr sz="1600" spc="-15" dirty="0">
                <a:solidFill>
                  <a:srgbClr val="15159E"/>
                </a:solidFill>
                <a:latin typeface="Arial MT"/>
                <a:cs typeface="Arial MT"/>
              </a:rPr>
              <a:t> </a:t>
            </a:r>
            <a:r>
              <a:rPr sz="1600" spc="-25" dirty="0">
                <a:solidFill>
                  <a:srgbClr val="15159E"/>
                </a:solidFill>
                <a:latin typeface="Arial MT"/>
                <a:cs typeface="Arial MT"/>
              </a:rPr>
              <a:t>the</a:t>
            </a:r>
            <a:r>
              <a:rPr lang="en-US" sz="1600" spc="-25" dirty="0">
                <a:solidFill>
                  <a:srgbClr val="15159E"/>
                </a:solidFill>
                <a:latin typeface="Arial MT"/>
                <a:cs typeface="Arial MT"/>
              </a:rPr>
              <a:t> </a:t>
            </a:r>
            <a:r>
              <a:rPr sz="1600" dirty="0">
                <a:solidFill>
                  <a:srgbClr val="15159E"/>
                </a:solidFill>
                <a:latin typeface="Arial MT"/>
                <a:cs typeface="Arial MT"/>
              </a:rPr>
              <a:t>axis</a:t>
            </a:r>
            <a:r>
              <a:rPr sz="1600" spc="-5" dirty="0">
                <a:solidFill>
                  <a:srgbClr val="15159E"/>
                </a:solidFill>
                <a:latin typeface="Arial MT"/>
                <a:cs typeface="Arial MT"/>
              </a:rPr>
              <a:t> </a:t>
            </a:r>
            <a:r>
              <a:rPr sz="1600" dirty="0">
                <a:solidFill>
                  <a:srgbClr val="15159E"/>
                </a:solidFill>
                <a:latin typeface="Arial MT"/>
                <a:cs typeface="Arial MT"/>
              </a:rPr>
              <a:t>is </a:t>
            </a:r>
            <a:r>
              <a:rPr sz="1600" spc="-10" dirty="0">
                <a:solidFill>
                  <a:srgbClr val="15159E"/>
                </a:solidFill>
                <a:latin typeface="Arial MT"/>
                <a:cs typeface="Arial MT"/>
              </a:rPr>
              <a:t>created.</a:t>
            </a:r>
            <a:r>
              <a:rPr sz="1600" spc="-90" dirty="0">
                <a:solidFill>
                  <a:srgbClr val="15159E"/>
                </a:solidFill>
                <a:latin typeface="Arial MT"/>
                <a:cs typeface="Arial MT"/>
              </a:rPr>
              <a:t> </a:t>
            </a:r>
            <a:r>
              <a:rPr sz="1600" dirty="0">
                <a:solidFill>
                  <a:srgbClr val="15159E"/>
                </a:solidFill>
                <a:latin typeface="Arial MT"/>
                <a:cs typeface="Arial MT"/>
              </a:rPr>
              <a:t>A</a:t>
            </a:r>
            <a:r>
              <a:rPr sz="1600" spc="-85" dirty="0">
                <a:solidFill>
                  <a:srgbClr val="15159E"/>
                </a:solidFill>
                <a:latin typeface="Arial MT"/>
                <a:cs typeface="Arial MT"/>
              </a:rPr>
              <a:t> </a:t>
            </a:r>
            <a:r>
              <a:rPr sz="1600" dirty="0">
                <a:solidFill>
                  <a:srgbClr val="15159E"/>
                </a:solidFill>
                <a:latin typeface="Arial MT"/>
                <a:cs typeface="Arial MT"/>
              </a:rPr>
              <a:t>parallel </a:t>
            </a:r>
            <a:r>
              <a:rPr sz="1600" spc="-10" dirty="0">
                <a:solidFill>
                  <a:srgbClr val="15159E"/>
                </a:solidFill>
                <a:latin typeface="Arial MT"/>
                <a:cs typeface="Arial MT"/>
              </a:rPr>
              <a:t>magnetic </a:t>
            </a:r>
            <a:r>
              <a:rPr sz="1600" dirty="0">
                <a:solidFill>
                  <a:srgbClr val="15159E"/>
                </a:solidFill>
                <a:latin typeface="Arial MT"/>
                <a:cs typeface="Arial MT"/>
              </a:rPr>
              <a:t>field</a:t>
            </a:r>
            <a:r>
              <a:rPr sz="1600" spc="-5" dirty="0">
                <a:solidFill>
                  <a:srgbClr val="15159E"/>
                </a:solidFill>
                <a:latin typeface="Arial MT"/>
                <a:cs typeface="Arial MT"/>
              </a:rPr>
              <a:t> </a:t>
            </a:r>
            <a:r>
              <a:rPr sz="1600" dirty="0">
                <a:solidFill>
                  <a:srgbClr val="15159E"/>
                </a:solidFill>
                <a:latin typeface="Arial MT"/>
                <a:cs typeface="Arial MT"/>
              </a:rPr>
              <a:t>is</a:t>
            </a:r>
            <a:r>
              <a:rPr sz="1600" spc="-5" dirty="0">
                <a:solidFill>
                  <a:srgbClr val="15159E"/>
                </a:solidFill>
                <a:latin typeface="Arial MT"/>
                <a:cs typeface="Arial MT"/>
              </a:rPr>
              <a:t> </a:t>
            </a:r>
            <a:r>
              <a:rPr sz="1600" dirty="0">
                <a:solidFill>
                  <a:srgbClr val="15159E"/>
                </a:solidFill>
                <a:latin typeface="Arial MT"/>
                <a:cs typeface="Arial MT"/>
              </a:rPr>
              <a:t>also </a:t>
            </a:r>
            <a:r>
              <a:rPr sz="1600" spc="-10" dirty="0">
                <a:solidFill>
                  <a:srgbClr val="15159E"/>
                </a:solidFill>
                <a:latin typeface="Arial MT"/>
                <a:cs typeface="Arial MT"/>
              </a:rPr>
              <a:t>applied.</a:t>
            </a:r>
            <a:endParaRPr sz="1600" dirty="0">
              <a:solidFill>
                <a:srgbClr val="15159E"/>
              </a:solidFill>
              <a:latin typeface="Arial MT"/>
              <a:cs typeface="Arial MT"/>
            </a:endParaRPr>
          </a:p>
          <a:p>
            <a:pPr marL="292100" marR="603250" indent="-279400">
              <a:lnSpc>
                <a:spcPts val="1900"/>
              </a:lnSpc>
              <a:buChar char="•"/>
              <a:tabLst>
                <a:tab pos="292100" algn="l"/>
                <a:tab pos="297815" algn="l"/>
              </a:tabLst>
            </a:pPr>
            <a:r>
              <a:rPr sz="1600" dirty="0">
                <a:solidFill>
                  <a:srgbClr val="15159E"/>
                </a:solidFill>
                <a:latin typeface="Arial MT"/>
                <a:cs typeface="Arial MT"/>
              </a:rPr>
              <a:t>	The</a:t>
            </a:r>
            <a:r>
              <a:rPr sz="1600" spc="-10" dirty="0">
                <a:solidFill>
                  <a:srgbClr val="15159E"/>
                </a:solidFill>
                <a:latin typeface="Arial MT"/>
                <a:cs typeface="Arial MT"/>
              </a:rPr>
              <a:t> </a:t>
            </a:r>
            <a:r>
              <a:rPr sz="1600" dirty="0">
                <a:solidFill>
                  <a:srgbClr val="15159E"/>
                </a:solidFill>
                <a:latin typeface="Arial MT"/>
                <a:cs typeface="Arial MT"/>
              </a:rPr>
              <a:t>ends</a:t>
            </a:r>
            <a:r>
              <a:rPr sz="1600" spc="-15" dirty="0">
                <a:solidFill>
                  <a:srgbClr val="15159E"/>
                </a:solidFill>
                <a:latin typeface="Arial MT"/>
                <a:cs typeface="Arial MT"/>
              </a:rPr>
              <a:t> </a:t>
            </a:r>
            <a:r>
              <a:rPr sz="1600" dirty="0">
                <a:solidFill>
                  <a:srgbClr val="15159E"/>
                </a:solidFill>
                <a:latin typeface="Arial MT"/>
                <a:cs typeface="Arial MT"/>
              </a:rPr>
              <a:t>of</a:t>
            </a:r>
            <a:r>
              <a:rPr sz="1600" spc="-10" dirty="0">
                <a:solidFill>
                  <a:srgbClr val="15159E"/>
                </a:solidFill>
                <a:latin typeface="Arial MT"/>
                <a:cs typeface="Arial MT"/>
              </a:rPr>
              <a:t> </a:t>
            </a:r>
            <a:r>
              <a:rPr sz="1600" dirty="0">
                <a:solidFill>
                  <a:srgbClr val="15159E"/>
                </a:solidFill>
                <a:latin typeface="Arial MT"/>
                <a:cs typeface="Arial MT"/>
              </a:rPr>
              <a:t>the</a:t>
            </a:r>
            <a:r>
              <a:rPr sz="1600" spc="-10" dirty="0">
                <a:solidFill>
                  <a:srgbClr val="15159E"/>
                </a:solidFill>
                <a:latin typeface="Arial MT"/>
                <a:cs typeface="Arial MT"/>
              </a:rPr>
              <a:t> </a:t>
            </a:r>
            <a:r>
              <a:rPr sz="1600" dirty="0">
                <a:solidFill>
                  <a:srgbClr val="15159E"/>
                </a:solidFill>
                <a:latin typeface="Arial MT"/>
                <a:cs typeface="Arial MT"/>
              </a:rPr>
              <a:t>cylinder</a:t>
            </a:r>
            <a:r>
              <a:rPr sz="1600" spc="-10" dirty="0">
                <a:solidFill>
                  <a:srgbClr val="15159E"/>
                </a:solidFill>
                <a:latin typeface="Arial MT"/>
                <a:cs typeface="Arial MT"/>
              </a:rPr>
              <a:t> </a:t>
            </a:r>
            <a:r>
              <a:rPr sz="1600" spc="-25" dirty="0">
                <a:solidFill>
                  <a:srgbClr val="15159E"/>
                </a:solidFill>
                <a:latin typeface="Arial MT"/>
                <a:cs typeface="Arial MT"/>
              </a:rPr>
              <a:t>are </a:t>
            </a:r>
            <a:r>
              <a:rPr sz="1600" dirty="0">
                <a:solidFill>
                  <a:srgbClr val="15159E"/>
                </a:solidFill>
                <a:latin typeface="Arial MT"/>
                <a:cs typeface="Arial MT"/>
              </a:rPr>
              <a:t>covered</a:t>
            </a:r>
            <a:r>
              <a:rPr sz="1600" spc="-25" dirty="0">
                <a:solidFill>
                  <a:srgbClr val="15159E"/>
                </a:solidFill>
                <a:latin typeface="Arial MT"/>
                <a:cs typeface="Arial MT"/>
              </a:rPr>
              <a:t> </a:t>
            </a:r>
            <a:r>
              <a:rPr sz="1600" dirty="0">
                <a:solidFill>
                  <a:srgbClr val="15159E"/>
                </a:solidFill>
                <a:latin typeface="Arial MT"/>
                <a:cs typeface="Arial MT"/>
              </a:rPr>
              <a:t>by</a:t>
            </a:r>
            <a:r>
              <a:rPr sz="1600" spc="-25" dirty="0">
                <a:solidFill>
                  <a:srgbClr val="15159E"/>
                </a:solidFill>
                <a:latin typeface="Arial MT"/>
                <a:cs typeface="Arial MT"/>
              </a:rPr>
              <a:t> </a:t>
            </a:r>
            <a:r>
              <a:rPr sz="1600" dirty="0">
                <a:solidFill>
                  <a:srgbClr val="15159E"/>
                </a:solidFill>
                <a:latin typeface="Arial MT"/>
                <a:cs typeface="Arial MT"/>
              </a:rPr>
              <a:t>sector</a:t>
            </a:r>
            <a:r>
              <a:rPr sz="1600" spc="-30" dirty="0">
                <a:solidFill>
                  <a:srgbClr val="15159E"/>
                </a:solidFill>
                <a:latin typeface="Arial MT"/>
                <a:cs typeface="Arial MT"/>
              </a:rPr>
              <a:t> </a:t>
            </a:r>
            <a:r>
              <a:rPr sz="1600" dirty="0">
                <a:solidFill>
                  <a:srgbClr val="15159E"/>
                </a:solidFill>
                <a:latin typeface="Arial MT"/>
                <a:cs typeface="Arial MT"/>
              </a:rPr>
              <a:t>arrays</a:t>
            </a:r>
            <a:r>
              <a:rPr sz="1600" spc="-25" dirty="0">
                <a:solidFill>
                  <a:srgbClr val="15159E"/>
                </a:solidFill>
                <a:latin typeface="Arial MT"/>
                <a:cs typeface="Arial MT"/>
              </a:rPr>
              <a:t> of</a:t>
            </a:r>
            <a:r>
              <a:rPr lang="en-US" sz="1600" spc="-25" dirty="0">
                <a:solidFill>
                  <a:srgbClr val="15159E"/>
                </a:solidFill>
                <a:latin typeface="Arial MT"/>
                <a:cs typeface="Arial MT"/>
              </a:rPr>
              <a:t> </a:t>
            </a:r>
            <a:r>
              <a:rPr sz="1600" dirty="0">
                <a:solidFill>
                  <a:srgbClr val="15159E"/>
                </a:solidFill>
                <a:latin typeface="Arial MT"/>
                <a:cs typeface="Arial MT"/>
              </a:rPr>
              <a:t>proportional</a:t>
            </a:r>
            <a:r>
              <a:rPr sz="1600" spc="-20" dirty="0">
                <a:solidFill>
                  <a:srgbClr val="15159E"/>
                </a:solidFill>
                <a:latin typeface="Arial MT"/>
                <a:cs typeface="Arial MT"/>
              </a:rPr>
              <a:t> </a:t>
            </a:r>
            <a:r>
              <a:rPr sz="1600" dirty="0">
                <a:solidFill>
                  <a:srgbClr val="15159E"/>
                </a:solidFill>
                <a:latin typeface="Arial MT"/>
                <a:cs typeface="Arial MT"/>
              </a:rPr>
              <a:t>anode</a:t>
            </a:r>
            <a:r>
              <a:rPr sz="1600" spc="-20" dirty="0">
                <a:solidFill>
                  <a:srgbClr val="15159E"/>
                </a:solidFill>
                <a:latin typeface="Arial MT"/>
                <a:cs typeface="Arial MT"/>
              </a:rPr>
              <a:t> </a:t>
            </a:r>
            <a:r>
              <a:rPr sz="1600" dirty="0">
                <a:solidFill>
                  <a:srgbClr val="15159E"/>
                </a:solidFill>
                <a:latin typeface="Arial MT"/>
                <a:cs typeface="Arial MT"/>
              </a:rPr>
              <a:t>wires</a:t>
            </a:r>
            <a:r>
              <a:rPr sz="1600" spc="-20" dirty="0">
                <a:solidFill>
                  <a:srgbClr val="15159E"/>
                </a:solidFill>
                <a:latin typeface="Arial MT"/>
                <a:cs typeface="Arial MT"/>
              </a:rPr>
              <a:t> </a:t>
            </a:r>
            <a:r>
              <a:rPr sz="1600" spc="-10" dirty="0">
                <a:solidFill>
                  <a:srgbClr val="15159E"/>
                </a:solidFill>
                <a:latin typeface="Arial MT"/>
                <a:cs typeface="Arial MT"/>
              </a:rPr>
              <a:t>arranged </a:t>
            </a:r>
            <a:r>
              <a:rPr sz="1600" dirty="0">
                <a:solidFill>
                  <a:srgbClr val="15159E"/>
                </a:solidFill>
                <a:latin typeface="Arial MT"/>
                <a:cs typeface="Arial MT"/>
              </a:rPr>
              <a:t>as</a:t>
            </a:r>
            <a:r>
              <a:rPr sz="1600" spc="-20" dirty="0">
                <a:solidFill>
                  <a:srgbClr val="15159E"/>
                </a:solidFill>
                <a:latin typeface="Arial MT"/>
                <a:cs typeface="Arial MT"/>
              </a:rPr>
              <a:t> </a:t>
            </a:r>
            <a:r>
              <a:rPr sz="1600" dirty="0">
                <a:solidFill>
                  <a:srgbClr val="15159E"/>
                </a:solidFill>
                <a:latin typeface="Arial MT"/>
                <a:cs typeface="Arial MT"/>
              </a:rPr>
              <a:t>shown.</a:t>
            </a:r>
            <a:r>
              <a:rPr sz="1600" spc="-15" dirty="0">
                <a:solidFill>
                  <a:srgbClr val="15159E"/>
                </a:solidFill>
                <a:latin typeface="Arial MT"/>
                <a:cs typeface="Arial MT"/>
              </a:rPr>
              <a:t> </a:t>
            </a:r>
            <a:r>
              <a:rPr sz="1600" dirty="0">
                <a:solidFill>
                  <a:srgbClr val="15159E"/>
                </a:solidFill>
                <a:latin typeface="Arial MT"/>
                <a:cs typeface="Arial MT"/>
              </a:rPr>
              <a:t>Parallel</a:t>
            </a:r>
            <a:r>
              <a:rPr sz="1600" spc="-10" dirty="0">
                <a:solidFill>
                  <a:srgbClr val="15159E"/>
                </a:solidFill>
                <a:latin typeface="Arial MT"/>
                <a:cs typeface="Arial MT"/>
              </a:rPr>
              <a:t> </a:t>
            </a:r>
            <a:r>
              <a:rPr sz="1600" dirty="0">
                <a:solidFill>
                  <a:srgbClr val="15159E"/>
                </a:solidFill>
                <a:latin typeface="Arial MT"/>
                <a:cs typeface="Arial MT"/>
              </a:rPr>
              <a:t>to</a:t>
            </a:r>
            <a:r>
              <a:rPr sz="1600" spc="-10" dirty="0">
                <a:solidFill>
                  <a:srgbClr val="15159E"/>
                </a:solidFill>
                <a:latin typeface="Arial MT"/>
                <a:cs typeface="Arial MT"/>
              </a:rPr>
              <a:t> </a:t>
            </a:r>
            <a:r>
              <a:rPr sz="1600" dirty="0">
                <a:solidFill>
                  <a:srgbClr val="15159E"/>
                </a:solidFill>
                <a:latin typeface="Arial MT"/>
                <a:cs typeface="Arial MT"/>
              </a:rPr>
              <a:t>each</a:t>
            </a:r>
            <a:r>
              <a:rPr sz="1600" spc="-10" dirty="0">
                <a:solidFill>
                  <a:srgbClr val="15159E"/>
                </a:solidFill>
                <a:latin typeface="Arial MT"/>
                <a:cs typeface="Arial MT"/>
              </a:rPr>
              <a:t> </a:t>
            </a:r>
            <a:r>
              <a:rPr sz="1600" dirty="0">
                <a:solidFill>
                  <a:srgbClr val="15159E"/>
                </a:solidFill>
                <a:latin typeface="Arial MT"/>
                <a:cs typeface="Arial MT"/>
              </a:rPr>
              <a:t>wire</a:t>
            </a:r>
            <a:r>
              <a:rPr sz="1600" spc="-10" dirty="0">
                <a:solidFill>
                  <a:srgbClr val="15159E"/>
                </a:solidFill>
                <a:latin typeface="Arial MT"/>
                <a:cs typeface="Arial MT"/>
              </a:rPr>
              <a:t> </a:t>
            </a:r>
            <a:r>
              <a:rPr sz="1600" spc="-25" dirty="0">
                <a:solidFill>
                  <a:srgbClr val="15159E"/>
                </a:solidFill>
                <a:latin typeface="Arial MT"/>
                <a:cs typeface="Arial MT"/>
              </a:rPr>
              <a:t>is </a:t>
            </a:r>
            <a:r>
              <a:rPr sz="1600" dirty="0">
                <a:solidFill>
                  <a:srgbClr val="15159E"/>
                </a:solidFill>
                <a:latin typeface="Arial MT"/>
                <a:cs typeface="Arial MT"/>
              </a:rPr>
              <a:t>a</a:t>
            </a:r>
            <a:r>
              <a:rPr sz="1600" spc="-15" dirty="0">
                <a:solidFill>
                  <a:srgbClr val="15159E"/>
                </a:solidFill>
                <a:latin typeface="Arial MT"/>
                <a:cs typeface="Arial MT"/>
              </a:rPr>
              <a:t> </a:t>
            </a:r>
            <a:r>
              <a:rPr sz="1600" dirty="0">
                <a:solidFill>
                  <a:srgbClr val="15159E"/>
                </a:solidFill>
                <a:latin typeface="Arial MT"/>
                <a:cs typeface="Arial MT"/>
              </a:rPr>
              <a:t>cathode</a:t>
            </a:r>
            <a:r>
              <a:rPr sz="1600" spc="-10" dirty="0">
                <a:solidFill>
                  <a:srgbClr val="15159E"/>
                </a:solidFill>
                <a:latin typeface="Arial MT"/>
                <a:cs typeface="Arial MT"/>
              </a:rPr>
              <a:t> </a:t>
            </a:r>
            <a:r>
              <a:rPr sz="1600" dirty="0">
                <a:solidFill>
                  <a:srgbClr val="15159E"/>
                </a:solidFill>
                <a:latin typeface="Arial MT"/>
                <a:cs typeface="Arial MT"/>
              </a:rPr>
              <a:t>strip</a:t>
            </a:r>
            <a:r>
              <a:rPr sz="1600" spc="-10" dirty="0">
                <a:solidFill>
                  <a:srgbClr val="15159E"/>
                </a:solidFill>
                <a:latin typeface="Arial MT"/>
                <a:cs typeface="Arial MT"/>
              </a:rPr>
              <a:t> </a:t>
            </a:r>
            <a:r>
              <a:rPr sz="1600" dirty="0">
                <a:solidFill>
                  <a:srgbClr val="15159E"/>
                </a:solidFill>
                <a:latin typeface="Arial MT"/>
                <a:cs typeface="Arial MT"/>
              </a:rPr>
              <a:t>cut</a:t>
            </a:r>
            <a:r>
              <a:rPr sz="1600" spc="-15" dirty="0">
                <a:solidFill>
                  <a:srgbClr val="15159E"/>
                </a:solidFill>
                <a:latin typeface="Arial MT"/>
                <a:cs typeface="Arial MT"/>
              </a:rPr>
              <a:t> </a:t>
            </a:r>
            <a:r>
              <a:rPr sz="1600" dirty="0">
                <a:solidFill>
                  <a:srgbClr val="15159E"/>
                </a:solidFill>
                <a:latin typeface="Arial MT"/>
                <a:cs typeface="Arial MT"/>
              </a:rPr>
              <a:t>up</a:t>
            </a:r>
            <a:r>
              <a:rPr sz="1600" spc="-15" dirty="0">
                <a:solidFill>
                  <a:srgbClr val="15159E"/>
                </a:solidFill>
                <a:latin typeface="Arial MT"/>
                <a:cs typeface="Arial MT"/>
              </a:rPr>
              <a:t> </a:t>
            </a:r>
            <a:r>
              <a:rPr sz="1600" spc="-20" dirty="0">
                <a:solidFill>
                  <a:srgbClr val="15159E"/>
                </a:solidFill>
                <a:latin typeface="Arial MT"/>
                <a:cs typeface="Arial MT"/>
              </a:rPr>
              <a:t>into </a:t>
            </a:r>
            <a:r>
              <a:rPr sz="1600" dirty="0">
                <a:solidFill>
                  <a:srgbClr val="15159E"/>
                </a:solidFill>
                <a:latin typeface="Arial MT"/>
                <a:cs typeface="Arial MT"/>
              </a:rPr>
              <a:t>rectangular</a:t>
            </a:r>
            <a:r>
              <a:rPr sz="1600" spc="-60" dirty="0">
                <a:solidFill>
                  <a:srgbClr val="15159E"/>
                </a:solidFill>
                <a:latin typeface="Arial MT"/>
                <a:cs typeface="Arial MT"/>
              </a:rPr>
              <a:t> </a:t>
            </a:r>
            <a:r>
              <a:rPr sz="1600" dirty="0">
                <a:solidFill>
                  <a:srgbClr val="15159E"/>
                </a:solidFill>
                <a:latin typeface="Arial MT"/>
                <a:cs typeface="Arial MT"/>
              </a:rPr>
              <a:t>segments.</a:t>
            </a:r>
            <a:r>
              <a:rPr sz="1600" spc="-75" dirty="0">
                <a:solidFill>
                  <a:srgbClr val="15159E"/>
                </a:solidFill>
                <a:latin typeface="Arial MT"/>
                <a:cs typeface="Arial MT"/>
              </a:rPr>
              <a:t> </a:t>
            </a:r>
            <a:r>
              <a:rPr sz="1600" spc="-20" dirty="0">
                <a:solidFill>
                  <a:srgbClr val="15159E"/>
                </a:solidFill>
                <a:latin typeface="Arial MT"/>
                <a:cs typeface="Arial MT"/>
              </a:rPr>
              <a:t>These </a:t>
            </a:r>
            <a:r>
              <a:rPr sz="1600" dirty="0">
                <a:solidFill>
                  <a:srgbClr val="15159E"/>
                </a:solidFill>
                <a:latin typeface="Arial MT"/>
                <a:cs typeface="Arial MT"/>
              </a:rPr>
              <a:t>segments</a:t>
            </a:r>
            <a:r>
              <a:rPr sz="1600" spc="-25" dirty="0">
                <a:solidFill>
                  <a:srgbClr val="15159E"/>
                </a:solidFill>
                <a:latin typeface="Arial MT"/>
                <a:cs typeface="Arial MT"/>
              </a:rPr>
              <a:t> </a:t>
            </a:r>
            <a:r>
              <a:rPr sz="1600" dirty="0">
                <a:solidFill>
                  <a:srgbClr val="15159E"/>
                </a:solidFill>
                <a:latin typeface="Arial MT"/>
                <a:cs typeface="Arial MT"/>
              </a:rPr>
              <a:t>are</a:t>
            </a:r>
            <a:r>
              <a:rPr sz="1600" spc="-20" dirty="0">
                <a:solidFill>
                  <a:srgbClr val="15159E"/>
                </a:solidFill>
                <a:latin typeface="Arial MT"/>
                <a:cs typeface="Arial MT"/>
              </a:rPr>
              <a:t> </a:t>
            </a:r>
            <a:r>
              <a:rPr sz="1600" dirty="0">
                <a:solidFill>
                  <a:srgbClr val="15159E"/>
                </a:solidFill>
                <a:latin typeface="Arial MT"/>
                <a:cs typeface="Arial MT"/>
              </a:rPr>
              <a:t>also</a:t>
            </a:r>
            <a:r>
              <a:rPr sz="1600" spc="-15" dirty="0">
                <a:solidFill>
                  <a:srgbClr val="15159E"/>
                </a:solidFill>
                <a:latin typeface="Arial MT"/>
                <a:cs typeface="Arial MT"/>
              </a:rPr>
              <a:t> </a:t>
            </a:r>
            <a:r>
              <a:rPr sz="1600" dirty="0">
                <a:solidFill>
                  <a:srgbClr val="15159E"/>
                </a:solidFill>
                <a:latin typeface="Arial MT"/>
                <a:cs typeface="Arial MT"/>
              </a:rPr>
              <a:t>known</a:t>
            </a:r>
            <a:r>
              <a:rPr sz="1600" spc="-20" dirty="0">
                <a:solidFill>
                  <a:srgbClr val="15159E"/>
                </a:solidFill>
                <a:latin typeface="Arial MT"/>
                <a:cs typeface="Arial MT"/>
              </a:rPr>
              <a:t> </a:t>
            </a:r>
            <a:r>
              <a:rPr sz="1600" spc="-25" dirty="0">
                <a:solidFill>
                  <a:srgbClr val="15159E"/>
                </a:solidFill>
                <a:latin typeface="Arial MT"/>
                <a:cs typeface="Arial MT"/>
              </a:rPr>
              <a:t>as </a:t>
            </a:r>
            <a:r>
              <a:rPr sz="1600" dirty="0">
                <a:solidFill>
                  <a:srgbClr val="15159E"/>
                </a:solidFill>
                <a:latin typeface="Arial MT"/>
                <a:cs typeface="Arial MT"/>
              </a:rPr>
              <a:t>cathode</a:t>
            </a:r>
            <a:r>
              <a:rPr sz="1600" spc="-20" dirty="0">
                <a:solidFill>
                  <a:srgbClr val="15159E"/>
                </a:solidFill>
                <a:latin typeface="Arial MT"/>
                <a:cs typeface="Arial MT"/>
              </a:rPr>
              <a:t> </a:t>
            </a:r>
            <a:r>
              <a:rPr sz="1600" spc="-10" dirty="0">
                <a:solidFill>
                  <a:srgbClr val="15159E"/>
                </a:solidFill>
                <a:latin typeface="Arial MT"/>
                <a:cs typeface="Arial MT"/>
              </a:rPr>
              <a:t>pads.</a:t>
            </a:r>
            <a:endParaRPr sz="1600" dirty="0">
              <a:solidFill>
                <a:srgbClr val="15159E"/>
              </a:solidFill>
              <a:latin typeface="Arial MT"/>
              <a:cs typeface="Arial MT"/>
            </a:endParaRPr>
          </a:p>
        </p:txBody>
      </p:sp>
      <p:grpSp>
        <p:nvGrpSpPr>
          <p:cNvPr id="54" name="object 48">
            <a:extLst>
              <a:ext uri="{FF2B5EF4-FFF2-40B4-BE49-F238E27FC236}">
                <a16:creationId xmlns:a16="http://schemas.microsoft.com/office/drawing/2014/main" id="{1DB0B4D7-BB1F-7E7D-7F6C-4C3D7D71BBEA}"/>
              </a:ext>
            </a:extLst>
          </p:cNvPr>
          <p:cNvGrpSpPr/>
          <p:nvPr/>
        </p:nvGrpSpPr>
        <p:grpSpPr>
          <a:xfrm>
            <a:off x="9982660" y="4542666"/>
            <a:ext cx="1141095" cy="1218565"/>
            <a:chOff x="5607149" y="2158404"/>
            <a:chExt cx="1141095" cy="1218565"/>
          </a:xfrm>
        </p:grpSpPr>
        <p:sp>
          <p:nvSpPr>
            <p:cNvPr id="55" name="object 49">
              <a:extLst>
                <a:ext uri="{FF2B5EF4-FFF2-40B4-BE49-F238E27FC236}">
                  <a16:creationId xmlns:a16="http://schemas.microsoft.com/office/drawing/2014/main" id="{A2F10AD5-AC29-F13C-6BC4-4AAC1256EA06}"/>
                </a:ext>
              </a:extLst>
            </p:cNvPr>
            <p:cNvSpPr/>
            <p:nvPr/>
          </p:nvSpPr>
          <p:spPr>
            <a:xfrm>
              <a:off x="5611911" y="2366281"/>
              <a:ext cx="1047115" cy="1005840"/>
            </a:xfrm>
            <a:custGeom>
              <a:avLst/>
              <a:gdLst/>
              <a:ahLst/>
              <a:cxnLst/>
              <a:rect l="l" t="t" r="r" b="b"/>
              <a:pathLst>
                <a:path w="1047115" h="1005839">
                  <a:moveTo>
                    <a:pt x="0" y="502783"/>
                  </a:moveTo>
                  <a:lnTo>
                    <a:pt x="2138" y="457020"/>
                  </a:lnTo>
                  <a:lnTo>
                    <a:pt x="8430" y="412407"/>
                  </a:lnTo>
                  <a:lnTo>
                    <a:pt x="18692" y="369124"/>
                  </a:lnTo>
                  <a:lnTo>
                    <a:pt x="32738" y="327346"/>
                  </a:lnTo>
                  <a:lnTo>
                    <a:pt x="50384" y="287252"/>
                  </a:lnTo>
                  <a:lnTo>
                    <a:pt x="71444" y="249019"/>
                  </a:lnTo>
                  <a:lnTo>
                    <a:pt x="95735" y="212824"/>
                  </a:lnTo>
                  <a:lnTo>
                    <a:pt x="123072" y="178846"/>
                  </a:lnTo>
                  <a:lnTo>
                    <a:pt x="153269" y="147262"/>
                  </a:lnTo>
                  <a:lnTo>
                    <a:pt x="186142" y="118248"/>
                  </a:lnTo>
                  <a:lnTo>
                    <a:pt x="221506" y="91983"/>
                  </a:lnTo>
                  <a:lnTo>
                    <a:pt x="259177" y="68644"/>
                  </a:lnTo>
                  <a:lnTo>
                    <a:pt x="298970" y="48409"/>
                  </a:lnTo>
                  <a:lnTo>
                    <a:pt x="340699" y="31455"/>
                  </a:lnTo>
                  <a:lnTo>
                    <a:pt x="384181" y="17959"/>
                  </a:lnTo>
                  <a:lnTo>
                    <a:pt x="429231" y="8100"/>
                  </a:lnTo>
                  <a:lnTo>
                    <a:pt x="475663" y="2054"/>
                  </a:lnTo>
                  <a:lnTo>
                    <a:pt x="523293" y="0"/>
                  </a:lnTo>
                  <a:lnTo>
                    <a:pt x="570924" y="2054"/>
                  </a:lnTo>
                  <a:lnTo>
                    <a:pt x="617356" y="8100"/>
                  </a:lnTo>
                  <a:lnTo>
                    <a:pt x="662406" y="17959"/>
                  </a:lnTo>
                  <a:lnTo>
                    <a:pt x="705888" y="31455"/>
                  </a:lnTo>
                  <a:lnTo>
                    <a:pt x="747617" y="48409"/>
                  </a:lnTo>
                  <a:lnTo>
                    <a:pt x="787410" y="68644"/>
                  </a:lnTo>
                  <a:lnTo>
                    <a:pt x="825081" y="91983"/>
                  </a:lnTo>
                  <a:lnTo>
                    <a:pt x="860445" y="118248"/>
                  </a:lnTo>
                  <a:lnTo>
                    <a:pt x="893318" y="147262"/>
                  </a:lnTo>
                  <a:lnTo>
                    <a:pt x="923515" y="178846"/>
                  </a:lnTo>
                  <a:lnTo>
                    <a:pt x="950851" y="212824"/>
                  </a:lnTo>
                  <a:lnTo>
                    <a:pt x="975142" y="249019"/>
                  </a:lnTo>
                  <a:lnTo>
                    <a:pt x="996203" y="287252"/>
                  </a:lnTo>
                  <a:lnTo>
                    <a:pt x="1013849" y="327346"/>
                  </a:lnTo>
                  <a:lnTo>
                    <a:pt x="1027895" y="369124"/>
                  </a:lnTo>
                  <a:lnTo>
                    <a:pt x="1038156" y="412407"/>
                  </a:lnTo>
                  <a:lnTo>
                    <a:pt x="1044449" y="457020"/>
                  </a:lnTo>
                  <a:lnTo>
                    <a:pt x="1046587" y="502783"/>
                  </a:lnTo>
                  <a:lnTo>
                    <a:pt x="1044449" y="548547"/>
                  </a:lnTo>
                  <a:lnTo>
                    <a:pt x="1038156" y="593159"/>
                  </a:lnTo>
                  <a:lnTo>
                    <a:pt x="1027895" y="636443"/>
                  </a:lnTo>
                  <a:lnTo>
                    <a:pt x="1013849" y="678221"/>
                  </a:lnTo>
                  <a:lnTo>
                    <a:pt x="996203" y="718315"/>
                  </a:lnTo>
                  <a:lnTo>
                    <a:pt x="975142" y="756548"/>
                  </a:lnTo>
                  <a:lnTo>
                    <a:pt x="950851" y="792742"/>
                  </a:lnTo>
                  <a:lnTo>
                    <a:pt x="923515" y="826721"/>
                  </a:lnTo>
                  <a:lnTo>
                    <a:pt x="893318" y="858305"/>
                  </a:lnTo>
                  <a:lnTo>
                    <a:pt x="860445" y="887319"/>
                  </a:lnTo>
                  <a:lnTo>
                    <a:pt x="825081" y="913584"/>
                  </a:lnTo>
                  <a:lnTo>
                    <a:pt x="787410" y="936922"/>
                  </a:lnTo>
                  <a:lnTo>
                    <a:pt x="747617" y="957158"/>
                  </a:lnTo>
                  <a:lnTo>
                    <a:pt x="705888" y="974112"/>
                  </a:lnTo>
                  <a:lnTo>
                    <a:pt x="662406" y="987607"/>
                  </a:lnTo>
                  <a:lnTo>
                    <a:pt x="617356" y="997467"/>
                  </a:lnTo>
                  <a:lnTo>
                    <a:pt x="570924" y="1003512"/>
                  </a:lnTo>
                  <a:lnTo>
                    <a:pt x="523293" y="1005567"/>
                  </a:lnTo>
                  <a:lnTo>
                    <a:pt x="475663" y="1003512"/>
                  </a:lnTo>
                  <a:lnTo>
                    <a:pt x="429231" y="997467"/>
                  </a:lnTo>
                  <a:lnTo>
                    <a:pt x="384181" y="987607"/>
                  </a:lnTo>
                  <a:lnTo>
                    <a:pt x="340699" y="974112"/>
                  </a:lnTo>
                  <a:lnTo>
                    <a:pt x="298970" y="957158"/>
                  </a:lnTo>
                  <a:lnTo>
                    <a:pt x="259177" y="936922"/>
                  </a:lnTo>
                  <a:lnTo>
                    <a:pt x="221506" y="913584"/>
                  </a:lnTo>
                  <a:lnTo>
                    <a:pt x="186142" y="887319"/>
                  </a:lnTo>
                  <a:lnTo>
                    <a:pt x="153269" y="858305"/>
                  </a:lnTo>
                  <a:lnTo>
                    <a:pt x="123072" y="826721"/>
                  </a:lnTo>
                  <a:lnTo>
                    <a:pt x="95735" y="792742"/>
                  </a:lnTo>
                  <a:lnTo>
                    <a:pt x="71444" y="756548"/>
                  </a:lnTo>
                  <a:lnTo>
                    <a:pt x="50384" y="718315"/>
                  </a:lnTo>
                  <a:lnTo>
                    <a:pt x="32738" y="678221"/>
                  </a:lnTo>
                  <a:lnTo>
                    <a:pt x="18692" y="636443"/>
                  </a:lnTo>
                  <a:lnTo>
                    <a:pt x="8430" y="593159"/>
                  </a:lnTo>
                  <a:lnTo>
                    <a:pt x="2138" y="548547"/>
                  </a:lnTo>
                  <a:lnTo>
                    <a:pt x="0" y="502783"/>
                  </a:lnTo>
                  <a:close/>
                </a:path>
              </a:pathLst>
            </a:custGeom>
            <a:ln w="9524">
              <a:solidFill>
                <a:srgbClr val="000000"/>
              </a:solidFill>
            </a:ln>
          </p:spPr>
          <p:txBody>
            <a:bodyPr wrap="square" lIns="0" tIns="0" rIns="0" bIns="0" rtlCol="0"/>
            <a:lstStyle/>
            <a:p>
              <a:endParaRPr/>
            </a:p>
          </p:txBody>
        </p:sp>
        <p:pic>
          <p:nvPicPr>
            <p:cNvPr id="56" name="object 50">
              <a:extLst>
                <a:ext uri="{FF2B5EF4-FFF2-40B4-BE49-F238E27FC236}">
                  <a16:creationId xmlns:a16="http://schemas.microsoft.com/office/drawing/2014/main" id="{8CB5022B-7442-D809-3A18-8D7D126F82BB}"/>
                </a:ext>
              </a:extLst>
            </p:cNvPr>
            <p:cNvPicPr/>
            <p:nvPr/>
          </p:nvPicPr>
          <p:blipFill>
            <a:blip r:embed="rId4" cstate="print"/>
            <a:stretch>
              <a:fillRect/>
            </a:stretch>
          </p:blipFill>
          <p:spPr>
            <a:xfrm>
              <a:off x="6060384" y="2804942"/>
              <a:ext cx="139634" cy="138260"/>
            </a:xfrm>
            <a:prstGeom prst="rect">
              <a:avLst/>
            </a:prstGeom>
          </p:spPr>
        </p:pic>
        <p:sp>
          <p:nvSpPr>
            <p:cNvPr id="57" name="object 51">
              <a:extLst>
                <a:ext uri="{FF2B5EF4-FFF2-40B4-BE49-F238E27FC236}">
                  <a16:creationId xmlns:a16="http://schemas.microsoft.com/office/drawing/2014/main" id="{4B72AF4A-C7F2-0ECB-E09A-E731DB641C1F}"/>
                </a:ext>
              </a:extLst>
            </p:cNvPr>
            <p:cNvSpPr/>
            <p:nvPr/>
          </p:nvSpPr>
          <p:spPr>
            <a:xfrm>
              <a:off x="5616201" y="2888375"/>
              <a:ext cx="446405" cy="0"/>
            </a:xfrm>
            <a:custGeom>
              <a:avLst/>
              <a:gdLst/>
              <a:ahLst/>
              <a:cxnLst/>
              <a:rect l="l" t="t" r="r" b="b"/>
              <a:pathLst>
                <a:path w="446404">
                  <a:moveTo>
                    <a:pt x="0" y="1"/>
                  </a:moveTo>
                  <a:lnTo>
                    <a:pt x="446087" y="0"/>
                  </a:lnTo>
                </a:path>
              </a:pathLst>
            </a:custGeom>
            <a:ln w="9524">
              <a:solidFill>
                <a:srgbClr val="000000"/>
              </a:solidFill>
            </a:ln>
          </p:spPr>
          <p:txBody>
            <a:bodyPr wrap="square" lIns="0" tIns="0" rIns="0" bIns="0" rtlCol="0"/>
            <a:lstStyle/>
            <a:p>
              <a:endParaRPr/>
            </a:p>
          </p:txBody>
        </p:sp>
        <p:sp>
          <p:nvSpPr>
            <p:cNvPr id="58" name="object 52">
              <a:extLst>
                <a:ext uri="{FF2B5EF4-FFF2-40B4-BE49-F238E27FC236}">
                  <a16:creationId xmlns:a16="http://schemas.microsoft.com/office/drawing/2014/main" id="{F9457576-E46F-22A8-4E8D-BB1AB9F9F118}"/>
                </a:ext>
              </a:extLst>
            </p:cNvPr>
            <p:cNvSpPr/>
            <p:nvPr/>
          </p:nvSpPr>
          <p:spPr>
            <a:xfrm>
              <a:off x="6203834" y="2885514"/>
              <a:ext cx="446405" cy="0"/>
            </a:xfrm>
            <a:custGeom>
              <a:avLst/>
              <a:gdLst/>
              <a:ahLst/>
              <a:cxnLst/>
              <a:rect l="l" t="t" r="r" b="b"/>
              <a:pathLst>
                <a:path w="446404">
                  <a:moveTo>
                    <a:pt x="0" y="1"/>
                  </a:moveTo>
                  <a:lnTo>
                    <a:pt x="446086" y="0"/>
                  </a:lnTo>
                </a:path>
              </a:pathLst>
            </a:custGeom>
            <a:ln w="9524">
              <a:solidFill>
                <a:srgbClr val="000000"/>
              </a:solidFill>
            </a:ln>
          </p:spPr>
          <p:txBody>
            <a:bodyPr wrap="square" lIns="0" tIns="0" rIns="0" bIns="0" rtlCol="0"/>
            <a:lstStyle/>
            <a:p>
              <a:endParaRPr/>
            </a:p>
          </p:txBody>
        </p:sp>
        <p:sp>
          <p:nvSpPr>
            <p:cNvPr id="59" name="object 53">
              <a:extLst>
                <a:ext uri="{FF2B5EF4-FFF2-40B4-BE49-F238E27FC236}">
                  <a16:creationId xmlns:a16="http://schemas.microsoft.com/office/drawing/2014/main" id="{EB6CDC29-E0DD-45DC-FE33-694EB97A1B65}"/>
                </a:ext>
              </a:extLst>
            </p:cNvPr>
            <p:cNvSpPr/>
            <p:nvPr/>
          </p:nvSpPr>
          <p:spPr>
            <a:xfrm>
              <a:off x="6135206" y="3171595"/>
              <a:ext cx="0" cy="0"/>
            </a:xfrm>
            <a:custGeom>
              <a:avLst/>
              <a:gdLst/>
              <a:ahLst/>
              <a:cxnLst/>
              <a:rect l="l" t="t" r="r" b="b"/>
              <a:pathLst>
                <a:path>
                  <a:moveTo>
                    <a:pt x="0" y="0"/>
                  </a:moveTo>
                  <a:lnTo>
                    <a:pt x="1" y="1"/>
                  </a:lnTo>
                </a:path>
              </a:pathLst>
            </a:custGeom>
            <a:ln w="9524">
              <a:solidFill>
                <a:srgbClr val="000000"/>
              </a:solidFill>
            </a:ln>
          </p:spPr>
          <p:txBody>
            <a:bodyPr wrap="square" lIns="0" tIns="0" rIns="0" bIns="0" rtlCol="0"/>
            <a:lstStyle/>
            <a:p>
              <a:endParaRPr/>
            </a:p>
          </p:txBody>
        </p:sp>
        <p:sp>
          <p:nvSpPr>
            <p:cNvPr id="60" name="object 54">
              <a:extLst>
                <a:ext uri="{FF2B5EF4-FFF2-40B4-BE49-F238E27FC236}">
                  <a16:creationId xmlns:a16="http://schemas.microsoft.com/office/drawing/2014/main" id="{1A5CBBDF-2121-FEF3-48D8-1F9E83F655C2}"/>
                </a:ext>
              </a:extLst>
            </p:cNvPr>
            <p:cNvSpPr/>
            <p:nvPr/>
          </p:nvSpPr>
          <p:spPr>
            <a:xfrm>
              <a:off x="6176668" y="2454966"/>
              <a:ext cx="231775" cy="376555"/>
            </a:xfrm>
            <a:custGeom>
              <a:avLst/>
              <a:gdLst/>
              <a:ahLst/>
              <a:cxnLst/>
              <a:rect l="l" t="t" r="r" b="b"/>
              <a:pathLst>
                <a:path w="231775" h="376555">
                  <a:moveTo>
                    <a:pt x="231621" y="0"/>
                  </a:moveTo>
                  <a:lnTo>
                    <a:pt x="0" y="376194"/>
                  </a:lnTo>
                </a:path>
              </a:pathLst>
            </a:custGeom>
            <a:ln w="9524">
              <a:solidFill>
                <a:srgbClr val="000000"/>
              </a:solidFill>
            </a:ln>
          </p:spPr>
          <p:txBody>
            <a:bodyPr wrap="square" lIns="0" tIns="0" rIns="0" bIns="0" rtlCol="0"/>
            <a:lstStyle/>
            <a:p>
              <a:endParaRPr/>
            </a:p>
          </p:txBody>
        </p:sp>
        <p:sp>
          <p:nvSpPr>
            <p:cNvPr id="61" name="object 55">
              <a:extLst>
                <a:ext uri="{FF2B5EF4-FFF2-40B4-BE49-F238E27FC236}">
                  <a16:creationId xmlns:a16="http://schemas.microsoft.com/office/drawing/2014/main" id="{3B876C34-4629-4AB5-AE81-0AB975E568C2}"/>
                </a:ext>
              </a:extLst>
            </p:cNvPr>
            <p:cNvSpPr/>
            <p:nvPr/>
          </p:nvSpPr>
          <p:spPr>
            <a:xfrm>
              <a:off x="5874989" y="2938440"/>
              <a:ext cx="231775" cy="373380"/>
            </a:xfrm>
            <a:custGeom>
              <a:avLst/>
              <a:gdLst/>
              <a:ahLst/>
              <a:cxnLst/>
              <a:rect l="l" t="t" r="r" b="b"/>
              <a:pathLst>
                <a:path w="231775" h="373379">
                  <a:moveTo>
                    <a:pt x="231621" y="0"/>
                  </a:moveTo>
                  <a:lnTo>
                    <a:pt x="0" y="373332"/>
                  </a:lnTo>
                </a:path>
              </a:pathLst>
            </a:custGeom>
            <a:ln w="9524">
              <a:solidFill>
                <a:srgbClr val="000000"/>
              </a:solidFill>
            </a:ln>
          </p:spPr>
          <p:txBody>
            <a:bodyPr wrap="square" lIns="0" tIns="0" rIns="0" bIns="0" rtlCol="0"/>
            <a:lstStyle/>
            <a:p>
              <a:endParaRPr/>
            </a:p>
          </p:txBody>
        </p:sp>
        <p:sp>
          <p:nvSpPr>
            <p:cNvPr id="62" name="object 56">
              <a:extLst>
                <a:ext uri="{FF2B5EF4-FFF2-40B4-BE49-F238E27FC236}">
                  <a16:creationId xmlns:a16="http://schemas.microsoft.com/office/drawing/2014/main" id="{BB80B184-EC02-9DEF-18F3-31CF6922DDD9}"/>
                </a:ext>
              </a:extLst>
            </p:cNvPr>
            <p:cNvSpPr/>
            <p:nvPr/>
          </p:nvSpPr>
          <p:spPr>
            <a:xfrm>
              <a:off x="5876419" y="2437801"/>
              <a:ext cx="217804" cy="386715"/>
            </a:xfrm>
            <a:custGeom>
              <a:avLst/>
              <a:gdLst/>
              <a:ahLst/>
              <a:cxnLst/>
              <a:rect l="l" t="t" r="r" b="b"/>
              <a:pathLst>
                <a:path w="217804" h="386714">
                  <a:moveTo>
                    <a:pt x="0" y="0"/>
                  </a:moveTo>
                  <a:lnTo>
                    <a:pt x="217323" y="386207"/>
                  </a:lnTo>
                </a:path>
              </a:pathLst>
            </a:custGeom>
            <a:ln w="9524">
              <a:solidFill>
                <a:srgbClr val="000000"/>
              </a:solidFill>
            </a:ln>
          </p:spPr>
          <p:txBody>
            <a:bodyPr wrap="square" lIns="0" tIns="0" rIns="0" bIns="0" rtlCol="0"/>
            <a:lstStyle/>
            <a:p>
              <a:endParaRPr/>
            </a:p>
          </p:txBody>
        </p:sp>
        <p:sp>
          <p:nvSpPr>
            <p:cNvPr id="63" name="object 57">
              <a:extLst>
                <a:ext uri="{FF2B5EF4-FFF2-40B4-BE49-F238E27FC236}">
                  <a16:creationId xmlns:a16="http://schemas.microsoft.com/office/drawing/2014/main" id="{043EDF6A-39D1-3BE0-33D9-E8AEBE175C72}"/>
                </a:ext>
              </a:extLst>
            </p:cNvPr>
            <p:cNvSpPr/>
            <p:nvPr/>
          </p:nvSpPr>
          <p:spPr>
            <a:xfrm>
              <a:off x="6179529" y="2921275"/>
              <a:ext cx="217804" cy="386715"/>
            </a:xfrm>
            <a:custGeom>
              <a:avLst/>
              <a:gdLst/>
              <a:ahLst/>
              <a:cxnLst/>
              <a:rect l="l" t="t" r="r" b="b"/>
              <a:pathLst>
                <a:path w="217804" h="386714">
                  <a:moveTo>
                    <a:pt x="0" y="0"/>
                  </a:moveTo>
                  <a:lnTo>
                    <a:pt x="217323" y="386207"/>
                  </a:lnTo>
                </a:path>
              </a:pathLst>
            </a:custGeom>
            <a:ln w="9524">
              <a:solidFill>
                <a:srgbClr val="000000"/>
              </a:solidFill>
            </a:ln>
          </p:spPr>
          <p:txBody>
            <a:bodyPr wrap="square" lIns="0" tIns="0" rIns="0" bIns="0" rtlCol="0"/>
            <a:lstStyle/>
            <a:p>
              <a:endParaRPr/>
            </a:p>
          </p:txBody>
        </p:sp>
        <p:sp>
          <p:nvSpPr>
            <p:cNvPr id="64" name="object 58">
              <a:extLst>
                <a:ext uri="{FF2B5EF4-FFF2-40B4-BE49-F238E27FC236}">
                  <a16:creationId xmlns:a16="http://schemas.microsoft.com/office/drawing/2014/main" id="{84CF7897-D3E9-4821-5A49-D6B1A8620348}"/>
                </a:ext>
              </a:extLst>
            </p:cNvPr>
            <p:cNvSpPr/>
            <p:nvPr/>
          </p:nvSpPr>
          <p:spPr>
            <a:xfrm>
              <a:off x="5880708" y="2442092"/>
              <a:ext cx="546735" cy="0"/>
            </a:xfrm>
            <a:custGeom>
              <a:avLst/>
              <a:gdLst/>
              <a:ahLst/>
              <a:cxnLst/>
              <a:rect l="l" t="t" r="r" b="b"/>
              <a:pathLst>
                <a:path w="546735">
                  <a:moveTo>
                    <a:pt x="0" y="0"/>
                  </a:moveTo>
                  <a:lnTo>
                    <a:pt x="546169" y="1"/>
                  </a:lnTo>
                </a:path>
              </a:pathLst>
            </a:custGeom>
            <a:ln w="9524">
              <a:solidFill>
                <a:srgbClr val="000000"/>
              </a:solidFill>
            </a:ln>
          </p:spPr>
          <p:txBody>
            <a:bodyPr wrap="square" lIns="0" tIns="0" rIns="0" bIns="0" rtlCol="0"/>
            <a:lstStyle/>
            <a:p>
              <a:endParaRPr/>
            </a:p>
          </p:txBody>
        </p:sp>
        <p:sp>
          <p:nvSpPr>
            <p:cNvPr id="65" name="object 59">
              <a:extLst>
                <a:ext uri="{FF2B5EF4-FFF2-40B4-BE49-F238E27FC236}">
                  <a16:creationId xmlns:a16="http://schemas.microsoft.com/office/drawing/2014/main" id="{87615791-5032-1FE1-6471-519779121A9E}"/>
                </a:ext>
              </a:extLst>
            </p:cNvPr>
            <p:cNvSpPr/>
            <p:nvPr/>
          </p:nvSpPr>
          <p:spPr>
            <a:xfrm>
              <a:off x="5915022" y="2506461"/>
              <a:ext cx="459105" cy="0"/>
            </a:xfrm>
            <a:custGeom>
              <a:avLst/>
              <a:gdLst/>
              <a:ahLst/>
              <a:cxnLst/>
              <a:rect l="l" t="t" r="r" b="b"/>
              <a:pathLst>
                <a:path w="459104">
                  <a:moveTo>
                    <a:pt x="0" y="0"/>
                  </a:moveTo>
                  <a:lnTo>
                    <a:pt x="458953" y="1"/>
                  </a:lnTo>
                </a:path>
              </a:pathLst>
            </a:custGeom>
            <a:ln w="9524">
              <a:solidFill>
                <a:srgbClr val="000000"/>
              </a:solidFill>
            </a:ln>
          </p:spPr>
          <p:txBody>
            <a:bodyPr wrap="square" lIns="0" tIns="0" rIns="0" bIns="0" rtlCol="0"/>
            <a:lstStyle/>
            <a:p>
              <a:endParaRPr/>
            </a:p>
          </p:txBody>
        </p:sp>
        <p:sp>
          <p:nvSpPr>
            <p:cNvPr id="66" name="object 60">
              <a:extLst>
                <a:ext uri="{FF2B5EF4-FFF2-40B4-BE49-F238E27FC236}">
                  <a16:creationId xmlns:a16="http://schemas.microsoft.com/office/drawing/2014/main" id="{81B4B083-E031-A194-A1CA-7057581B80FB}"/>
                </a:ext>
              </a:extLst>
            </p:cNvPr>
            <p:cNvSpPr/>
            <p:nvPr/>
          </p:nvSpPr>
          <p:spPr>
            <a:xfrm>
              <a:off x="5953626" y="2562246"/>
              <a:ext cx="403225" cy="0"/>
            </a:xfrm>
            <a:custGeom>
              <a:avLst/>
              <a:gdLst/>
              <a:ahLst/>
              <a:cxnLst/>
              <a:rect l="l" t="t" r="r" b="b"/>
              <a:pathLst>
                <a:path w="403225">
                  <a:moveTo>
                    <a:pt x="0" y="0"/>
                  </a:moveTo>
                  <a:lnTo>
                    <a:pt x="403193" y="1"/>
                  </a:lnTo>
                </a:path>
              </a:pathLst>
            </a:custGeom>
            <a:ln w="9524">
              <a:solidFill>
                <a:srgbClr val="000000"/>
              </a:solidFill>
            </a:ln>
          </p:spPr>
          <p:txBody>
            <a:bodyPr wrap="square" lIns="0" tIns="0" rIns="0" bIns="0" rtlCol="0"/>
            <a:lstStyle/>
            <a:p>
              <a:endParaRPr/>
            </a:p>
          </p:txBody>
        </p:sp>
        <p:sp>
          <p:nvSpPr>
            <p:cNvPr id="67" name="object 61">
              <a:extLst>
                <a:ext uri="{FF2B5EF4-FFF2-40B4-BE49-F238E27FC236}">
                  <a16:creationId xmlns:a16="http://schemas.microsoft.com/office/drawing/2014/main" id="{3C8E3F20-0B36-5C0C-630E-BD07FDAF497C}"/>
                </a:ext>
              </a:extLst>
            </p:cNvPr>
            <p:cNvSpPr/>
            <p:nvPr/>
          </p:nvSpPr>
          <p:spPr>
            <a:xfrm>
              <a:off x="5980792" y="2618031"/>
              <a:ext cx="330835" cy="0"/>
            </a:xfrm>
            <a:custGeom>
              <a:avLst/>
              <a:gdLst/>
              <a:ahLst/>
              <a:cxnLst/>
              <a:rect l="l" t="t" r="r" b="b"/>
              <a:pathLst>
                <a:path w="330835">
                  <a:moveTo>
                    <a:pt x="0" y="0"/>
                  </a:moveTo>
                  <a:lnTo>
                    <a:pt x="330275" y="1"/>
                  </a:lnTo>
                </a:path>
              </a:pathLst>
            </a:custGeom>
            <a:ln w="9524">
              <a:solidFill>
                <a:srgbClr val="000000"/>
              </a:solidFill>
            </a:ln>
          </p:spPr>
          <p:txBody>
            <a:bodyPr wrap="square" lIns="0" tIns="0" rIns="0" bIns="0" rtlCol="0"/>
            <a:lstStyle/>
            <a:p>
              <a:endParaRPr/>
            </a:p>
          </p:txBody>
        </p:sp>
        <p:sp>
          <p:nvSpPr>
            <p:cNvPr id="68" name="object 62">
              <a:extLst>
                <a:ext uri="{FF2B5EF4-FFF2-40B4-BE49-F238E27FC236}">
                  <a16:creationId xmlns:a16="http://schemas.microsoft.com/office/drawing/2014/main" id="{DFF576B3-C5B7-FF9B-45B7-8B6E09D94879}"/>
                </a:ext>
              </a:extLst>
            </p:cNvPr>
            <p:cNvSpPr/>
            <p:nvPr/>
          </p:nvSpPr>
          <p:spPr>
            <a:xfrm>
              <a:off x="6017964" y="2669525"/>
              <a:ext cx="257810" cy="0"/>
            </a:xfrm>
            <a:custGeom>
              <a:avLst/>
              <a:gdLst/>
              <a:ahLst/>
              <a:cxnLst/>
              <a:rect l="l" t="t" r="r" b="b"/>
              <a:pathLst>
                <a:path w="257810">
                  <a:moveTo>
                    <a:pt x="0" y="0"/>
                  </a:moveTo>
                  <a:lnTo>
                    <a:pt x="257357" y="1"/>
                  </a:lnTo>
                </a:path>
              </a:pathLst>
            </a:custGeom>
            <a:ln w="9524">
              <a:solidFill>
                <a:srgbClr val="000000"/>
              </a:solidFill>
            </a:ln>
          </p:spPr>
          <p:txBody>
            <a:bodyPr wrap="square" lIns="0" tIns="0" rIns="0" bIns="0" rtlCol="0"/>
            <a:lstStyle/>
            <a:p>
              <a:endParaRPr/>
            </a:p>
          </p:txBody>
        </p:sp>
        <p:sp>
          <p:nvSpPr>
            <p:cNvPr id="69" name="object 63">
              <a:extLst>
                <a:ext uri="{FF2B5EF4-FFF2-40B4-BE49-F238E27FC236}">
                  <a16:creationId xmlns:a16="http://schemas.microsoft.com/office/drawing/2014/main" id="{9B1431E9-F5E7-BDE1-CCF4-2324A242EB8C}"/>
                </a:ext>
              </a:extLst>
            </p:cNvPr>
            <p:cNvSpPr/>
            <p:nvPr/>
          </p:nvSpPr>
          <p:spPr>
            <a:xfrm>
              <a:off x="6056569" y="2729602"/>
              <a:ext cx="175895" cy="0"/>
            </a:xfrm>
            <a:custGeom>
              <a:avLst/>
              <a:gdLst/>
              <a:ahLst/>
              <a:cxnLst/>
              <a:rect l="l" t="t" r="r" b="b"/>
              <a:pathLst>
                <a:path w="175895">
                  <a:moveTo>
                    <a:pt x="0" y="0"/>
                  </a:moveTo>
                  <a:lnTo>
                    <a:pt x="175860" y="1"/>
                  </a:lnTo>
                </a:path>
              </a:pathLst>
            </a:custGeom>
            <a:ln w="9524">
              <a:solidFill>
                <a:srgbClr val="000000"/>
              </a:solidFill>
            </a:ln>
          </p:spPr>
          <p:txBody>
            <a:bodyPr wrap="square" lIns="0" tIns="0" rIns="0" bIns="0" rtlCol="0"/>
            <a:lstStyle/>
            <a:p>
              <a:endParaRPr/>
            </a:p>
          </p:txBody>
        </p:sp>
        <p:sp>
          <p:nvSpPr>
            <p:cNvPr id="70" name="object 64">
              <a:extLst>
                <a:ext uri="{FF2B5EF4-FFF2-40B4-BE49-F238E27FC236}">
                  <a16:creationId xmlns:a16="http://schemas.microsoft.com/office/drawing/2014/main" id="{AAEB5F28-B397-640A-9CB8-083F5D94E757}"/>
                </a:ext>
              </a:extLst>
            </p:cNvPr>
            <p:cNvSpPr/>
            <p:nvPr/>
          </p:nvSpPr>
          <p:spPr>
            <a:xfrm>
              <a:off x="5932179" y="2423497"/>
              <a:ext cx="41910" cy="38735"/>
            </a:xfrm>
            <a:custGeom>
              <a:avLst/>
              <a:gdLst/>
              <a:ahLst/>
              <a:cxnLst/>
              <a:rect l="l" t="t" r="r" b="b"/>
              <a:pathLst>
                <a:path w="41910" h="38735">
                  <a:moveTo>
                    <a:pt x="41462" y="0"/>
                  </a:moveTo>
                  <a:lnTo>
                    <a:pt x="0" y="0"/>
                  </a:lnTo>
                  <a:lnTo>
                    <a:pt x="0" y="38620"/>
                  </a:lnTo>
                  <a:lnTo>
                    <a:pt x="41462" y="38620"/>
                  </a:lnTo>
                  <a:lnTo>
                    <a:pt x="41462" y="0"/>
                  </a:lnTo>
                  <a:close/>
                </a:path>
              </a:pathLst>
            </a:custGeom>
            <a:solidFill>
              <a:srgbClr val="000000"/>
            </a:solidFill>
          </p:spPr>
          <p:txBody>
            <a:bodyPr wrap="square" lIns="0" tIns="0" rIns="0" bIns="0" rtlCol="0"/>
            <a:lstStyle/>
            <a:p>
              <a:endParaRPr/>
            </a:p>
          </p:txBody>
        </p:sp>
        <p:sp>
          <p:nvSpPr>
            <p:cNvPr id="71" name="object 65">
              <a:extLst>
                <a:ext uri="{FF2B5EF4-FFF2-40B4-BE49-F238E27FC236}">
                  <a16:creationId xmlns:a16="http://schemas.microsoft.com/office/drawing/2014/main" id="{F4FC7F7C-3EC3-9A84-6EE7-559C43FF314B}"/>
                </a:ext>
              </a:extLst>
            </p:cNvPr>
            <p:cNvSpPr/>
            <p:nvPr/>
          </p:nvSpPr>
          <p:spPr>
            <a:xfrm>
              <a:off x="5932178" y="2423497"/>
              <a:ext cx="41910" cy="38735"/>
            </a:xfrm>
            <a:custGeom>
              <a:avLst/>
              <a:gdLst/>
              <a:ahLst/>
              <a:cxnLst/>
              <a:rect l="l" t="t" r="r" b="b"/>
              <a:pathLst>
                <a:path w="41910" h="38735">
                  <a:moveTo>
                    <a:pt x="0" y="0"/>
                  </a:moveTo>
                  <a:lnTo>
                    <a:pt x="41462" y="0"/>
                  </a:lnTo>
                  <a:lnTo>
                    <a:pt x="41462" y="38620"/>
                  </a:lnTo>
                  <a:lnTo>
                    <a:pt x="0" y="38620"/>
                  </a:lnTo>
                  <a:lnTo>
                    <a:pt x="0" y="0"/>
                  </a:lnTo>
                  <a:close/>
                </a:path>
              </a:pathLst>
            </a:custGeom>
            <a:ln w="9524">
              <a:solidFill>
                <a:srgbClr val="000000"/>
              </a:solidFill>
            </a:ln>
          </p:spPr>
          <p:txBody>
            <a:bodyPr wrap="square" lIns="0" tIns="0" rIns="0" bIns="0" rtlCol="0"/>
            <a:lstStyle/>
            <a:p>
              <a:endParaRPr/>
            </a:p>
          </p:txBody>
        </p:sp>
        <p:sp>
          <p:nvSpPr>
            <p:cNvPr id="72" name="object 66">
              <a:extLst>
                <a:ext uri="{FF2B5EF4-FFF2-40B4-BE49-F238E27FC236}">
                  <a16:creationId xmlns:a16="http://schemas.microsoft.com/office/drawing/2014/main" id="{1B65E2CB-18D9-2A5D-C7C5-7E9A6E72E30C}"/>
                </a:ext>
              </a:extLst>
            </p:cNvPr>
            <p:cNvSpPr/>
            <p:nvPr/>
          </p:nvSpPr>
          <p:spPr>
            <a:xfrm>
              <a:off x="6200974" y="2422067"/>
              <a:ext cx="41910" cy="38735"/>
            </a:xfrm>
            <a:custGeom>
              <a:avLst/>
              <a:gdLst/>
              <a:ahLst/>
              <a:cxnLst/>
              <a:rect l="l" t="t" r="r" b="b"/>
              <a:pathLst>
                <a:path w="41910" h="38735">
                  <a:moveTo>
                    <a:pt x="41462" y="0"/>
                  </a:moveTo>
                  <a:lnTo>
                    <a:pt x="0" y="0"/>
                  </a:lnTo>
                  <a:lnTo>
                    <a:pt x="0" y="38620"/>
                  </a:lnTo>
                  <a:lnTo>
                    <a:pt x="41462" y="38620"/>
                  </a:lnTo>
                  <a:lnTo>
                    <a:pt x="41462" y="0"/>
                  </a:lnTo>
                  <a:close/>
                </a:path>
              </a:pathLst>
            </a:custGeom>
            <a:solidFill>
              <a:srgbClr val="000000"/>
            </a:solidFill>
          </p:spPr>
          <p:txBody>
            <a:bodyPr wrap="square" lIns="0" tIns="0" rIns="0" bIns="0" rtlCol="0"/>
            <a:lstStyle/>
            <a:p>
              <a:endParaRPr/>
            </a:p>
          </p:txBody>
        </p:sp>
        <p:sp>
          <p:nvSpPr>
            <p:cNvPr id="73" name="object 67">
              <a:extLst>
                <a:ext uri="{FF2B5EF4-FFF2-40B4-BE49-F238E27FC236}">
                  <a16:creationId xmlns:a16="http://schemas.microsoft.com/office/drawing/2014/main" id="{8D5D43B7-0249-79F9-491A-3658CA800845}"/>
                </a:ext>
              </a:extLst>
            </p:cNvPr>
            <p:cNvSpPr/>
            <p:nvPr/>
          </p:nvSpPr>
          <p:spPr>
            <a:xfrm>
              <a:off x="6200974" y="2422067"/>
              <a:ext cx="41910" cy="38735"/>
            </a:xfrm>
            <a:custGeom>
              <a:avLst/>
              <a:gdLst/>
              <a:ahLst/>
              <a:cxnLst/>
              <a:rect l="l" t="t" r="r" b="b"/>
              <a:pathLst>
                <a:path w="41910" h="38735">
                  <a:moveTo>
                    <a:pt x="0" y="0"/>
                  </a:moveTo>
                  <a:lnTo>
                    <a:pt x="41462" y="0"/>
                  </a:lnTo>
                  <a:lnTo>
                    <a:pt x="41462" y="38620"/>
                  </a:lnTo>
                  <a:lnTo>
                    <a:pt x="0" y="38620"/>
                  </a:lnTo>
                  <a:lnTo>
                    <a:pt x="0" y="0"/>
                  </a:lnTo>
                  <a:close/>
                </a:path>
              </a:pathLst>
            </a:custGeom>
            <a:ln w="9524">
              <a:solidFill>
                <a:srgbClr val="000000"/>
              </a:solidFill>
            </a:ln>
          </p:spPr>
          <p:txBody>
            <a:bodyPr wrap="square" lIns="0" tIns="0" rIns="0" bIns="0" rtlCol="0"/>
            <a:lstStyle/>
            <a:p>
              <a:endParaRPr/>
            </a:p>
          </p:txBody>
        </p:sp>
        <p:sp>
          <p:nvSpPr>
            <p:cNvPr id="74" name="object 68">
              <a:extLst>
                <a:ext uri="{FF2B5EF4-FFF2-40B4-BE49-F238E27FC236}">
                  <a16:creationId xmlns:a16="http://schemas.microsoft.com/office/drawing/2014/main" id="{ED17AC95-4B3C-935F-890F-5B7C928E0184}"/>
                </a:ext>
              </a:extLst>
            </p:cNvPr>
            <p:cNvSpPr/>
            <p:nvPr/>
          </p:nvSpPr>
          <p:spPr>
            <a:xfrm>
              <a:off x="6293910" y="2426357"/>
              <a:ext cx="41910" cy="43180"/>
            </a:xfrm>
            <a:custGeom>
              <a:avLst/>
              <a:gdLst/>
              <a:ahLst/>
              <a:cxnLst/>
              <a:rect l="l" t="t" r="r" b="b"/>
              <a:pathLst>
                <a:path w="41910" h="43180">
                  <a:moveTo>
                    <a:pt x="41462" y="0"/>
                  </a:moveTo>
                  <a:lnTo>
                    <a:pt x="0" y="0"/>
                  </a:lnTo>
                  <a:lnTo>
                    <a:pt x="0" y="42913"/>
                  </a:lnTo>
                  <a:lnTo>
                    <a:pt x="41462" y="42913"/>
                  </a:lnTo>
                  <a:lnTo>
                    <a:pt x="41462" y="0"/>
                  </a:lnTo>
                  <a:close/>
                </a:path>
              </a:pathLst>
            </a:custGeom>
            <a:solidFill>
              <a:srgbClr val="000000"/>
            </a:solidFill>
          </p:spPr>
          <p:txBody>
            <a:bodyPr wrap="square" lIns="0" tIns="0" rIns="0" bIns="0" rtlCol="0"/>
            <a:lstStyle/>
            <a:p>
              <a:endParaRPr/>
            </a:p>
          </p:txBody>
        </p:sp>
        <p:sp>
          <p:nvSpPr>
            <p:cNvPr id="75" name="object 69">
              <a:extLst>
                <a:ext uri="{FF2B5EF4-FFF2-40B4-BE49-F238E27FC236}">
                  <a16:creationId xmlns:a16="http://schemas.microsoft.com/office/drawing/2014/main" id="{0B5D1198-DF9B-F605-F633-FC0F4427AC4A}"/>
                </a:ext>
              </a:extLst>
            </p:cNvPr>
            <p:cNvSpPr/>
            <p:nvPr/>
          </p:nvSpPr>
          <p:spPr>
            <a:xfrm>
              <a:off x="6293910" y="2426358"/>
              <a:ext cx="41910" cy="43180"/>
            </a:xfrm>
            <a:custGeom>
              <a:avLst/>
              <a:gdLst/>
              <a:ahLst/>
              <a:cxnLst/>
              <a:rect l="l" t="t" r="r" b="b"/>
              <a:pathLst>
                <a:path w="41910" h="43180">
                  <a:moveTo>
                    <a:pt x="0" y="0"/>
                  </a:moveTo>
                  <a:lnTo>
                    <a:pt x="41462" y="0"/>
                  </a:lnTo>
                  <a:lnTo>
                    <a:pt x="41462" y="42912"/>
                  </a:lnTo>
                  <a:lnTo>
                    <a:pt x="0" y="42912"/>
                  </a:lnTo>
                  <a:lnTo>
                    <a:pt x="0" y="0"/>
                  </a:lnTo>
                  <a:close/>
                </a:path>
              </a:pathLst>
            </a:custGeom>
            <a:ln w="9524">
              <a:solidFill>
                <a:srgbClr val="000000"/>
              </a:solidFill>
            </a:ln>
          </p:spPr>
          <p:txBody>
            <a:bodyPr wrap="square" lIns="0" tIns="0" rIns="0" bIns="0" rtlCol="0"/>
            <a:lstStyle/>
            <a:p>
              <a:endParaRPr/>
            </a:p>
          </p:txBody>
        </p:sp>
        <p:sp>
          <p:nvSpPr>
            <p:cNvPr id="76" name="object 70">
              <a:extLst>
                <a:ext uri="{FF2B5EF4-FFF2-40B4-BE49-F238E27FC236}">
                  <a16:creationId xmlns:a16="http://schemas.microsoft.com/office/drawing/2014/main" id="{AA167AC0-E743-369C-9050-1D367AF9911A}"/>
                </a:ext>
              </a:extLst>
            </p:cNvPr>
            <p:cNvSpPr/>
            <p:nvPr/>
          </p:nvSpPr>
          <p:spPr>
            <a:xfrm>
              <a:off x="6112329" y="2423497"/>
              <a:ext cx="41910" cy="38735"/>
            </a:xfrm>
            <a:custGeom>
              <a:avLst/>
              <a:gdLst/>
              <a:ahLst/>
              <a:cxnLst/>
              <a:rect l="l" t="t" r="r" b="b"/>
              <a:pathLst>
                <a:path w="41910" h="38735">
                  <a:moveTo>
                    <a:pt x="41462" y="0"/>
                  </a:moveTo>
                  <a:lnTo>
                    <a:pt x="0" y="0"/>
                  </a:lnTo>
                  <a:lnTo>
                    <a:pt x="0" y="38620"/>
                  </a:lnTo>
                  <a:lnTo>
                    <a:pt x="41462" y="38620"/>
                  </a:lnTo>
                  <a:lnTo>
                    <a:pt x="41462" y="0"/>
                  </a:lnTo>
                  <a:close/>
                </a:path>
              </a:pathLst>
            </a:custGeom>
            <a:solidFill>
              <a:srgbClr val="000000"/>
            </a:solidFill>
          </p:spPr>
          <p:txBody>
            <a:bodyPr wrap="square" lIns="0" tIns="0" rIns="0" bIns="0" rtlCol="0"/>
            <a:lstStyle/>
            <a:p>
              <a:endParaRPr/>
            </a:p>
          </p:txBody>
        </p:sp>
        <p:sp>
          <p:nvSpPr>
            <p:cNvPr id="77" name="object 71">
              <a:extLst>
                <a:ext uri="{FF2B5EF4-FFF2-40B4-BE49-F238E27FC236}">
                  <a16:creationId xmlns:a16="http://schemas.microsoft.com/office/drawing/2014/main" id="{91E70ADC-F879-05AC-6B22-A0AAE4EAB3EB}"/>
                </a:ext>
              </a:extLst>
            </p:cNvPr>
            <p:cNvSpPr/>
            <p:nvPr/>
          </p:nvSpPr>
          <p:spPr>
            <a:xfrm>
              <a:off x="6112329" y="2423497"/>
              <a:ext cx="41910" cy="38735"/>
            </a:xfrm>
            <a:custGeom>
              <a:avLst/>
              <a:gdLst/>
              <a:ahLst/>
              <a:cxnLst/>
              <a:rect l="l" t="t" r="r" b="b"/>
              <a:pathLst>
                <a:path w="41910" h="38735">
                  <a:moveTo>
                    <a:pt x="0" y="0"/>
                  </a:moveTo>
                  <a:lnTo>
                    <a:pt x="41462" y="0"/>
                  </a:lnTo>
                  <a:lnTo>
                    <a:pt x="41462" y="38620"/>
                  </a:lnTo>
                  <a:lnTo>
                    <a:pt x="0" y="38620"/>
                  </a:lnTo>
                  <a:lnTo>
                    <a:pt x="0" y="0"/>
                  </a:lnTo>
                  <a:close/>
                </a:path>
              </a:pathLst>
            </a:custGeom>
            <a:ln w="9524">
              <a:solidFill>
                <a:srgbClr val="000000"/>
              </a:solidFill>
            </a:ln>
          </p:spPr>
          <p:txBody>
            <a:bodyPr wrap="square" lIns="0" tIns="0" rIns="0" bIns="0" rtlCol="0"/>
            <a:lstStyle/>
            <a:p>
              <a:endParaRPr/>
            </a:p>
          </p:txBody>
        </p:sp>
        <p:sp>
          <p:nvSpPr>
            <p:cNvPr id="78" name="object 72">
              <a:extLst>
                <a:ext uri="{FF2B5EF4-FFF2-40B4-BE49-F238E27FC236}">
                  <a16:creationId xmlns:a16="http://schemas.microsoft.com/office/drawing/2014/main" id="{BEF86F58-4376-17C0-B500-26153FEE2C77}"/>
                </a:ext>
              </a:extLst>
            </p:cNvPr>
            <p:cNvSpPr/>
            <p:nvPr/>
          </p:nvSpPr>
          <p:spPr>
            <a:xfrm>
              <a:off x="6012246" y="2422067"/>
              <a:ext cx="41910" cy="38735"/>
            </a:xfrm>
            <a:custGeom>
              <a:avLst/>
              <a:gdLst/>
              <a:ahLst/>
              <a:cxnLst/>
              <a:rect l="l" t="t" r="r" b="b"/>
              <a:pathLst>
                <a:path w="41910" h="38735">
                  <a:moveTo>
                    <a:pt x="41462" y="0"/>
                  </a:moveTo>
                  <a:lnTo>
                    <a:pt x="0" y="0"/>
                  </a:lnTo>
                  <a:lnTo>
                    <a:pt x="0" y="38620"/>
                  </a:lnTo>
                  <a:lnTo>
                    <a:pt x="41462" y="38620"/>
                  </a:lnTo>
                  <a:lnTo>
                    <a:pt x="41462" y="0"/>
                  </a:lnTo>
                  <a:close/>
                </a:path>
              </a:pathLst>
            </a:custGeom>
            <a:solidFill>
              <a:srgbClr val="000000"/>
            </a:solidFill>
          </p:spPr>
          <p:txBody>
            <a:bodyPr wrap="square" lIns="0" tIns="0" rIns="0" bIns="0" rtlCol="0"/>
            <a:lstStyle/>
            <a:p>
              <a:endParaRPr/>
            </a:p>
          </p:txBody>
        </p:sp>
        <p:sp>
          <p:nvSpPr>
            <p:cNvPr id="79" name="object 73">
              <a:extLst>
                <a:ext uri="{FF2B5EF4-FFF2-40B4-BE49-F238E27FC236}">
                  <a16:creationId xmlns:a16="http://schemas.microsoft.com/office/drawing/2014/main" id="{CDE05553-676D-4B36-2540-4EB729A25F8B}"/>
                </a:ext>
              </a:extLst>
            </p:cNvPr>
            <p:cNvSpPr/>
            <p:nvPr/>
          </p:nvSpPr>
          <p:spPr>
            <a:xfrm>
              <a:off x="6012246" y="2422067"/>
              <a:ext cx="41910" cy="38735"/>
            </a:xfrm>
            <a:custGeom>
              <a:avLst/>
              <a:gdLst/>
              <a:ahLst/>
              <a:cxnLst/>
              <a:rect l="l" t="t" r="r" b="b"/>
              <a:pathLst>
                <a:path w="41910" h="38735">
                  <a:moveTo>
                    <a:pt x="0" y="0"/>
                  </a:moveTo>
                  <a:lnTo>
                    <a:pt x="41462" y="0"/>
                  </a:lnTo>
                  <a:lnTo>
                    <a:pt x="41462" y="38620"/>
                  </a:lnTo>
                  <a:lnTo>
                    <a:pt x="0" y="38620"/>
                  </a:lnTo>
                  <a:lnTo>
                    <a:pt x="0" y="0"/>
                  </a:lnTo>
                  <a:close/>
                </a:path>
              </a:pathLst>
            </a:custGeom>
            <a:ln w="9524">
              <a:solidFill>
                <a:srgbClr val="000000"/>
              </a:solidFill>
            </a:ln>
          </p:spPr>
          <p:txBody>
            <a:bodyPr wrap="square" lIns="0" tIns="0" rIns="0" bIns="0" rtlCol="0"/>
            <a:lstStyle/>
            <a:p>
              <a:endParaRPr/>
            </a:p>
          </p:txBody>
        </p:sp>
        <p:sp>
          <p:nvSpPr>
            <p:cNvPr id="80" name="object 74">
              <a:extLst>
                <a:ext uri="{FF2B5EF4-FFF2-40B4-BE49-F238E27FC236}">
                  <a16:creationId xmlns:a16="http://schemas.microsoft.com/office/drawing/2014/main" id="{B9E23297-2CB1-207D-FDD1-60EC7656B81C}"/>
                </a:ext>
              </a:extLst>
            </p:cNvPr>
            <p:cNvSpPr/>
            <p:nvPr/>
          </p:nvSpPr>
          <p:spPr>
            <a:xfrm>
              <a:off x="6275263" y="2347687"/>
              <a:ext cx="467995" cy="299720"/>
            </a:xfrm>
            <a:custGeom>
              <a:avLst/>
              <a:gdLst/>
              <a:ahLst/>
              <a:cxnLst/>
              <a:rect l="l" t="t" r="r" b="b"/>
              <a:pathLst>
                <a:path w="467995" h="299719">
                  <a:moveTo>
                    <a:pt x="467592" y="0"/>
                  </a:moveTo>
                  <a:lnTo>
                    <a:pt x="0" y="299555"/>
                  </a:lnTo>
                </a:path>
              </a:pathLst>
            </a:custGeom>
            <a:ln w="9524">
              <a:solidFill>
                <a:srgbClr val="000000"/>
              </a:solidFill>
            </a:ln>
          </p:spPr>
          <p:txBody>
            <a:bodyPr wrap="square" lIns="0" tIns="0" rIns="0" bIns="0" rtlCol="0"/>
            <a:lstStyle/>
            <a:p>
              <a:endParaRPr/>
            </a:p>
          </p:txBody>
        </p:sp>
        <p:sp>
          <p:nvSpPr>
            <p:cNvPr id="81" name="object 75">
              <a:extLst>
                <a:ext uri="{FF2B5EF4-FFF2-40B4-BE49-F238E27FC236}">
                  <a16:creationId xmlns:a16="http://schemas.microsoft.com/office/drawing/2014/main" id="{3045C8ED-A764-CF82-3D14-2978E9EBD453}"/>
                </a:ext>
              </a:extLst>
            </p:cNvPr>
            <p:cNvSpPr/>
            <p:nvPr/>
          </p:nvSpPr>
          <p:spPr>
            <a:xfrm>
              <a:off x="6253876" y="2587758"/>
              <a:ext cx="85090" cy="73660"/>
            </a:xfrm>
            <a:custGeom>
              <a:avLst/>
              <a:gdLst/>
              <a:ahLst/>
              <a:cxnLst/>
              <a:rect l="l" t="t" r="r" b="b"/>
              <a:pathLst>
                <a:path w="85089" h="73660">
                  <a:moveTo>
                    <a:pt x="43610" y="0"/>
                  </a:moveTo>
                  <a:lnTo>
                    <a:pt x="0" y="73186"/>
                  </a:lnTo>
                  <a:lnTo>
                    <a:pt x="84715" y="64162"/>
                  </a:lnTo>
                  <a:lnTo>
                    <a:pt x="43610" y="0"/>
                  </a:lnTo>
                  <a:close/>
                </a:path>
              </a:pathLst>
            </a:custGeom>
            <a:solidFill>
              <a:srgbClr val="000000"/>
            </a:solidFill>
          </p:spPr>
          <p:txBody>
            <a:bodyPr wrap="square" lIns="0" tIns="0" rIns="0" bIns="0" rtlCol="0"/>
            <a:lstStyle/>
            <a:p>
              <a:endParaRPr/>
            </a:p>
          </p:txBody>
        </p:sp>
        <p:sp>
          <p:nvSpPr>
            <p:cNvPr id="82" name="object 76">
              <a:extLst>
                <a:ext uri="{FF2B5EF4-FFF2-40B4-BE49-F238E27FC236}">
                  <a16:creationId xmlns:a16="http://schemas.microsoft.com/office/drawing/2014/main" id="{EC6629C0-6A71-19F7-72F8-7B4446175F84}"/>
                </a:ext>
              </a:extLst>
            </p:cNvPr>
            <p:cNvSpPr/>
            <p:nvPr/>
          </p:nvSpPr>
          <p:spPr>
            <a:xfrm>
              <a:off x="5842103" y="2163166"/>
              <a:ext cx="100330" cy="224790"/>
            </a:xfrm>
            <a:custGeom>
              <a:avLst/>
              <a:gdLst/>
              <a:ahLst/>
              <a:cxnLst/>
              <a:rect l="l" t="t" r="r" b="b"/>
              <a:pathLst>
                <a:path w="100329" h="224789">
                  <a:moveTo>
                    <a:pt x="0" y="0"/>
                  </a:moveTo>
                  <a:lnTo>
                    <a:pt x="99994" y="224448"/>
                  </a:lnTo>
                </a:path>
              </a:pathLst>
            </a:custGeom>
            <a:ln w="9524">
              <a:solidFill>
                <a:srgbClr val="000000"/>
              </a:solidFill>
            </a:ln>
          </p:spPr>
          <p:txBody>
            <a:bodyPr wrap="square" lIns="0" tIns="0" rIns="0" bIns="0" rtlCol="0"/>
            <a:lstStyle/>
            <a:p>
              <a:endParaRPr/>
            </a:p>
          </p:txBody>
        </p:sp>
        <p:sp>
          <p:nvSpPr>
            <p:cNvPr id="83" name="object 77">
              <a:extLst>
                <a:ext uri="{FF2B5EF4-FFF2-40B4-BE49-F238E27FC236}">
                  <a16:creationId xmlns:a16="http://schemas.microsoft.com/office/drawing/2014/main" id="{E1A76CEC-40D1-1117-E0F7-39A91CB55905}"/>
                </a:ext>
              </a:extLst>
            </p:cNvPr>
            <p:cNvSpPr/>
            <p:nvPr/>
          </p:nvSpPr>
          <p:spPr>
            <a:xfrm>
              <a:off x="5886622" y="2325706"/>
              <a:ext cx="69850" cy="85725"/>
            </a:xfrm>
            <a:custGeom>
              <a:avLst/>
              <a:gdLst/>
              <a:ahLst/>
              <a:cxnLst/>
              <a:rect l="l" t="t" r="r" b="b"/>
              <a:pathLst>
                <a:path w="69850" h="85725">
                  <a:moveTo>
                    <a:pt x="69606" y="0"/>
                  </a:moveTo>
                  <a:lnTo>
                    <a:pt x="0" y="31009"/>
                  </a:lnTo>
                  <a:lnTo>
                    <a:pt x="65812" y="85110"/>
                  </a:lnTo>
                  <a:lnTo>
                    <a:pt x="69606" y="0"/>
                  </a:lnTo>
                  <a:close/>
                </a:path>
              </a:pathLst>
            </a:custGeom>
            <a:solidFill>
              <a:srgbClr val="000000"/>
            </a:solidFill>
          </p:spPr>
          <p:txBody>
            <a:bodyPr wrap="square" lIns="0" tIns="0" rIns="0" bIns="0" rtlCol="0"/>
            <a:lstStyle/>
            <a:p>
              <a:endParaRPr/>
            </a:p>
          </p:txBody>
        </p:sp>
      </p:grpSp>
      <p:sp>
        <p:nvSpPr>
          <p:cNvPr id="84" name="object 78">
            <a:extLst>
              <a:ext uri="{FF2B5EF4-FFF2-40B4-BE49-F238E27FC236}">
                <a16:creationId xmlns:a16="http://schemas.microsoft.com/office/drawing/2014/main" id="{6BD3D811-9F20-524F-08C4-F4F5FCA6F359}"/>
              </a:ext>
            </a:extLst>
          </p:cNvPr>
          <p:cNvSpPr txBox="1"/>
          <p:nvPr/>
        </p:nvSpPr>
        <p:spPr>
          <a:xfrm>
            <a:off x="10997031" y="4464117"/>
            <a:ext cx="1102945" cy="240835"/>
          </a:xfrm>
          <a:prstGeom prst="rect">
            <a:avLst/>
          </a:prstGeom>
        </p:spPr>
        <p:txBody>
          <a:bodyPr vert="horz" wrap="square" lIns="0" tIns="22860" rIns="0" bIns="0" rtlCol="0">
            <a:spAutoFit/>
          </a:bodyPr>
          <a:lstStyle/>
          <a:p>
            <a:pPr marL="12700" marR="5080">
              <a:lnSpc>
                <a:spcPts val="1900"/>
              </a:lnSpc>
              <a:spcBef>
                <a:spcPts val="180"/>
              </a:spcBef>
            </a:pPr>
            <a:r>
              <a:rPr lang="en-US" sz="1200" spc="-20" dirty="0">
                <a:latin typeface="Arial MT"/>
                <a:cs typeface="Arial MT"/>
              </a:rPr>
              <a:t>Anodic wire</a:t>
            </a:r>
            <a:endParaRPr sz="1200" dirty="0">
              <a:latin typeface="Arial MT"/>
              <a:cs typeface="Arial MT"/>
            </a:endParaRPr>
          </a:p>
        </p:txBody>
      </p:sp>
      <p:sp>
        <p:nvSpPr>
          <p:cNvPr id="85" name="object 79">
            <a:extLst>
              <a:ext uri="{FF2B5EF4-FFF2-40B4-BE49-F238E27FC236}">
                <a16:creationId xmlns:a16="http://schemas.microsoft.com/office/drawing/2014/main" id="{04A26060-D4CA-6C37-AB9C-C8C7A34AA984}"/>
              </a:ext>
            </a:extLst>
          </p:cNvPr>
          <p:cNvSpPr txBox="1"/>
          <p:nvPr/>
        </p:nvSpPr>
        <p:spPr>
          <a:xfrm>
            <a:off x="9219953" y="4343400"/>
            <a:ext cx="1313815" cy="197490"/>
          </a:xfrm>
          <a:prstGeom prst="rect">
            <a:avLst/>
          </a:prstGeom>
        </p:spPr>
        <p:txBody>
          <a:bodyPr vert="horz" wrap="square" lIns="0" tIns="12700" rIns="0" bIns="0" rtlCol="0">
            <a:spAutoFit/>
          </a:bodyPr>
          <a:lstStyle/>
          <a:p>
            <a:pPr marL="12700">
              <a:lnSpc>
                <a:spcPct val="100000"/>
              </a:lnSpc>
              <a:spcBef>
                <a:spcPts val="100"/>
              </a:spcBef>
            </a:pPr>
            <a:r>
              <a:rPr lang="en-US" sz="1200" spc="-10" dirty="0">
                <a:latin typeface="Arial MT"/>
                <a:cs typeface="Arial MT"/>
              </a:rPr>
              <a:t>C</a:t>
            </a:r>
            <a:r>
              <a:rPr sz="1200" spc="-10" dirty="0">
                <a:latin typeface="Arial MT"/>
                <a:cs typeface="Arial MT"/>
              </a:rPr>
              <a:t>at</a:t>
            </a:r>
            <a:r>
              <a:rPr lang="en-US" sz="1200" spc="-10" dirty="0">
                <a:latin typeface="Arial MT"/>
                <a:cs typeface="Arial MT"/>
              </a:rPr>
              <a:t>h</a:t>
            </a:r>
            <a:r>
              <a:rPr sz="1200" spc="-10" dirty="0">
                <a:latin typeface="Arial MT"/>
                <a:cs typeface="Arial MT"/>
              </a:rPr>
              <a:t>odic</a:t>
            </a:r>
            <a:r>
              <a:rPr lang="en-US" sz="1200" spc="-10" dirty="0">
                <a:latin typeface="Arial MT"/>
                <a:cs typeface="Arial MT"/>
              </a:rPr>
              <a:t> pads</a:t>
            </a:r>
            <a:endParaRPr sz="1200" dirty="0">
              <a:latin typeface="Arial MT"/>
              <a:cs typeface="Arial MT"/>
            </a:endParaRPr>
          </a:p>
        </p:txBody>
      </p:sp>
      <p:grpSp>
        <p:nvGrpSpPr>
          <p:cNvPr id="87" name="Group 86">
            <a:extLst>
              <a:ext uri="{FF2B5EF4-FFF2-40B4-BE49-F238E27FC236}">
                <a16:creationId xmlns:a16="http://schemas.microsoft.com/office/drawing/2014/main" id="{170AC12E-F6A0-7D7D-719C-29B6A7E73944}"/>
              </a:ext>
            </a:extLst>
          </p:cNvPr>
          <p:cNvGrpSpPr/>
          <p:nvPr/>
        </p:nvGrpSpPr>
        <p:grpSpPr>
          <a:xfrm>
            <a:off x="5595417" y="4426474"/>
            <a:ext cx="3922712" cy="1861782"/>
            <a:chOff x="4741106" y="4256939"/>
            <a:chExt cx="3922712" cy="1861782"/>
          </a:xfrm>
        </p:grpSpPr>
        <p:sp>
          <p:nvSpPr>
            <p:cNvPr id="13" name="object 6">
              <a:extLst>
                <a:ext uri="{FF2B5EF4-FFF2-40B4-BE49-F238E27FC236}">
                  <a16:creationId xmlns:a16="http://schemas.microsoft.com/office/drawing/2014/main" id="{1C8B6B85-E21A-87FB-C635-457C2DAB37CA}"/>
                </a:ext>
              </a:extLst>
            </p:cNvPr>
            <p:cNvSpPr txBox="1"/>
            <p:nvPr/>
          </p:nvSpPr>
          <p:spPr>
            <a:xfrm>
              <a:off x="6839136" y="4256939"/>
              <a:ext cx="1286518" cy="197490"/>
            </a:xfrm>
            <a:prstGeom prst="rect">
              <a:avLst/>
            </a:prstGeom>
          </p:spPr>
          <p:txBody>
            <a:bodyPr vert="horz" wrap="square" lIns="0" tIns="12700" rIns="0" bIns="0" rtlCol="0">
              <a:spAutoFit/>
            </a:bodyPr>
            <a:lstStyle/>
            <a:p>
              <a:pPr marL="12700">
                <a:lnSpc>
                  <a:spcPct val="100000"/>
                </a:lnSpc>
                <a:spcBef>
                  <a:spcPts val="100"/>
                </a:spcBef>
              </a:pPr>
              <a:r>
                <a:rPr lang="en-US" sz="1200" dirty="0">
                  <a:cs typeface="Arial MT"/>
                </a:rPr>
                <a:t>Particle trajectory</a:t>
              </a:r>
              <a:endParaRPr sz="1200" dirty="0">
                <a:cs typeface="Arial MT"/>
              </a:endParaRPr>
            </a:p>
          </p:txBody>
        </p:sp>
        <p:grpSp>
          <p:nvGrpSpPr>
            <p:cNvPr id="14" name="object 7">
              <a:extLst>
                <a:ext uri="{FF2B5EF4-FFF2-40B4-BE49-F238E27FC236}">
                  <a16:creationId xmlns:a16="http://schemas.microsoft.com/office/drawing/2014/main" id="{69704FCA-826A-F4CA-736B-026F6C6B95AB}"/>
                </a:ext>
              </a:extLst>
            </p:cNvPr>
            <p:cNvGrpSpPr/>
            <p:nvPr/>
          </p:nvGrpSpPr>
          <p:grpSpPr>
            <a:xfrm>
              <a:off x="4741106" y="4462332"/>
              <a:ext cx="3625850" cy="1310005"/>
              <a:chOff x="571500" y="2151063"/>
              <a:chExt cx="3625850" cy="1310005"/>
            </a:xfrm>
          </p:grpSpPr>
          <p:sp>
            <p:nvSpPr>
              <p:cNvPr id="15" name="object 8">
                <a:extLst>
                  <a:ext uri="{FF2B5EF4-FFF2-40B4-BE49-F238E27FC236}">
                    <a16:creationId xmlns:a16="http://schemas.microsoft.com/office/drawing/2014/main" id="{975EC756-2EE1-16D7-4EFC-197D39A3355D}"/>
                  </a:ext>
                </a:extLst>
              </p:cNvPr>
              <p:cNvSpPr/>
              <p:nvPr/>
            </p:nvSpPr>
            <p:spPr>
              <a:xfrm>
                <a:off x="919162" y="2382838"/>
                <a:ext cx="2847975" cy="875030"/>
              </a:xfrm>
              <a:custGeom>
                <a:avLst/>
                <a:gdLst/>
                <a:ahLst/>
                <a:cxnLst/>
                <a:rect l="l" t="t" r="r" b="b"/>
                <a:pathLst>
                  <a:path w="2847975" h="875029">
                    <a:moveTo>
                      <a:pt x="0" y="0"/>
                    </a:moveTo>
                    <a:lnTo>
                      <a:pt x="2847974" y="0"/>
                    </a:lnTo>
                    <a:lnTo>
                      <a:pt x="2847974" y="874712"/>
                    </a:lnTo>
                    <a:lnTo>
                      <a:pt x="0" y="874712"/>
                    </a:lnTo>
                    <a:lnTo>
                      <a:pt x="0" y="0"/>
                    </a:lnTo>
                    <a:close/>
                  </a:path>
                </a:pathLst>
              </a:custGeom>
              <a:ln w="28574">
                <a:solidFill>
                  <a:srgbClr val="000000"/>
                </a:solidFill>
              </a:ln>
            </p:spPr>
            <p:txBody>
              <a:bodyPr wrap="square" lIns="0" tIns="0" rIns="0" bIns="0" rtlCol="0"/>
              <a:lstStyle/>
              <a:p>
                <a:endParaRPr/>
              </a:p>
            </p:txBody>
          </p:sp>
          <p:sp>
            <p:nvSpPr>
              <p:cNvPr id="16" name="object 9">
                <a:extLst>
                  <a:ext uri="{FF2B5EF4-FFF2-40B4-BE49-F238E27FC236}">
                    <a16:creationId xmlns:a16="http://schemas.microsoft.com/office/drawing/2014/main" id="{081D13F1-903D-C197-190D-DDDFB8C5D26D}"/>
                  </a:ext>
                </a:extLst>
              </p:cNvPr>
              <p:cNvSpPr/>
              <p:nvPr/>
            </p:nvSpPr>
            <p:spPr>
              <a:xfrm>
                <a:off x="2343149" y="2400301"/>
                <a:ext cx="0" cy="875030"/>
              </a:xfrm>
              <a:custGeom>
                <a:avLst/>
                <a:gdLst/>
                <a:ahLst/>
                <a:cxnLst/>
                <a:rect l="l" t="t" r="r" b="b"/>
                <a:pathLst>
                  <a:path h="875029">
                    <a:moveTo>
                      <a:pt x="0" y="0"/>
                    </a:moveTo>
                    <a:lnTo>
                      <a:pt x="0" y="874712"/>
                    </a:lnTo>
                  </a:path>
                </a:pathLst>
              </a:custGeom>
              <a:ln w="9524">
                <a:solidFill>
                  <a:srgbClr val="000000"/>
                </a:solidFill>
              </a:ln>
            </p:spPr>
            <p:txBody>
              <a:bodyPr wrap="square" lIns="0" tIns="0" rIns="0" bIns="0" rtlCol="0"/>
              <a:lstStyle/>
              <a:p>
                <a:endParaRPr/>
              </a:p>
            </p:txBody>
          </p:sp>
          <p:sp>
            <p:nvSpPr>
              <p:cNvPr id="17" name="object 10">
                <a:extLst>
                  <a:ext uri="{FF2B5EF4-FFF2-40B4-BE49-F238E27FC236}">
                    <a16:creationId xmlns:a16="http://schemas.microsoft.com/office/drawing/2014/main" id="{297B3A2B-DBB7-ED8B-C6E7-203A092E3FA5}"/>
                  </a:ext>
                </a:extLst>
              </p:cNvPr>
              <p:cNvSpPr/>
              <p:nvPr/>
            </p:nvSpPr>
            <p:spPr>
              <a:xfrm>
                <a:off x="995362" y="2406651"/>
                <a:ext cx="0" cy="876300"/>
              </a:xfrm>
              <a:custGeom>
                <a:avLst/>
                <a:gdLst/>
                <a:ahLst/>
                <a:cxnLst/>
                <a:rect l="l" t="t" r="r" b="b"/>
                <a:pathLst>
                  <a:path h="876300">
                    <a:moveTo>
                      <a:pt x="0" y="0"/>
                    </a:moveTo>
                    <a:lnTo>
                      <a:pt x="0" y="876299"/>
                    </a:lnTo>
                  </a:path>
                </a:pathLst>
              </a:custGeom>
              <a:ln w="9524">
                <a:solidFill>
                  <a:srgbClr val="000000"/>
                </a:solidFill>
              </a:ln>
            </p:spPr>
            <p:txBody>
              <a:bodyPr wrap="square" lIns="0" tIns="0" rIns="0" bIns="0" rtlCol="0"/>
              <a:lstStyle/>
              <a:p>
                <a:endParaRPr/>
              </a:p>
            </p:txBody>
          </p:sp>
          <p:sp>
            <p:nvSpPr>
              <p:cNvPr id="18" name="object 11">
                <a:extLst>
                  <a:ext uri="{FF2B5EF4-FFF2-40B4-BE49-F238E27FC236}">
                    <a16:creationId xmlns:a16="http://schemas.microsoft.com/office/drawing/2014/main" id="{190F99D5-7CFC-72EC-EF97-8E08721E9E57}"/>
                  </a:ext>
                </a:extLst>
              </p:cNvPr>
              <p:cNvSpPr/>
              <p:nvPr/>
            </p:nvSpPr>
            <p:spPr>
              <a:xfrm>
                <a:off x="3713162" y="2397126"/>
                <a:ext cx="0" cy="875030"/>
              </a:xfrm>
              <a:custGeom>
                <a:avLst/>
                <a:gdLst/>
                <a:ahLst/>
                <a:cxnLst/>
                <a:rect l="l" t="t" r="r" b="b"/>
                <a:pathLst>
                  <a:path h="875029">
                    <a:moveTo>
                      <a:pt x="0" y="0"/>
                    </a:moveTo>
                    <a:lnTo>
                      <a:pt x="1" y="874712"/>
                    </a:lnTo>
                  </a:path>
                </a:pathLst>
              </a:custGeom>
              <a:ln w="9524">
                <a:solidFill>
                  <a:srgbClr val="000000"/>
                </a:solidFill>
              </a:ln>
            </p:spPr>
            <p:txBody>
              <a:bodyPr wrap="square" lIns="0" tIns="0" rIns="0" bIns="0" rtlCol="0"/>
              <a:lstStyle/>
              <a:p>
                <a:endParaRPr/>
              </a:p>
            </p:txBody>
          </p:sp>
          <p:sp>
            <p:nvSpPr>
              <p:cNvPr id="19" name="object 12">
                <a:extLst>
                  <a:ext uri="{FF2B5EF4-FFF2-40B4-BE49-F238E27FC236}">
                    <a16:creationId xmlns:a16="http://schemas.microsoft.com/office/drawing/2014/main" id="{F583BCDE-0789-D987-E31D-F7E08B8F4115}"/>
                  </a:ext>
                </a:extLst>
              </p:cNvPr>
              <p:cNvSpPr/>
              <p:nvPr/>
            </p:nvSpPr>
            <p:spPr>
              <a:xfrm>
                <a:off x="3784599" y="3035301"/>
                <a:ext cx="257175" cy="0"/>
              </a:xfrm>
              <a:custGeom>
                <a:avLst/>
                <a:gdLst/>
                <a:ahLst/>
                <a:cxnLst/>
                <a:rect l="l" t="t" r="r" b="b"/>
                <a:pathLst>
                  <a:path w="257175">
                    <a:moveTo>
                      <a:pt x="0" y="0"/>
                    </a:moveTo>
                    <a:lnTo>
                      <a:pt x="257174" y="1"/>
                    </a:lnTo>
                  </a:path>
                </a:pathLst>
              </a:custGeom>
              <a:ln w="9524">
                <a:solidFill>
                  <a:srgbClr val="000000"/>
                </a:solidFill>
              </a:ln>
            </p:spPr>
            <p:txBody>
              <a:bodyPr wrap="square" lIns="0" tIns="0" rIns="0" bIns="0" rtlCol="0"/>
              <a:lstStyle/>
              <a:p>
                <a:endParaRPr/>
              </a:p>
            </p:txBody>
          </p:sp>
          <p:sp>
            <p:nvSpPr>
              <p:cNvPr id="20" name="object 13">
                <a:extLst>
                  <a:ext uri="{FF2B5EF4-FFF2-40B4-BE49-F238E27FC236}">
                    <a16:creationId xmlns:a16="http://schemas.microsoft.com/office/drawing/2014/main" id="{4931CA8E-EBAF-E050-F91E-92DF425979AC}"/>
                  </a:ext>
                </a:extLst>
              </p:cNvPr>
              <p:cNvSpPr/>
              <p:nvPr/>
            </p:nvSpPr>
            <p:spPr>
              <a:xfrm>
                <a:off x="652462" y="3076576"/>
                <a:ext cx="257175" cy="0"/>
              </a:xfrm>
              <a:custGeom>
                <a:avLst/>
                <a:gdLst/>
                <a:ahLst/>
                <a:cxnLst/>
                <a:rect l="l" t="t" r="r" b="b"/>
                <a:pathLst>
                  <a:path w="257175">
                    <a:moveTo>
                      <a:pt x="0" y="0"/>
                    </a:moveTo>
                    <a:lnTo>
                      <a:pt x="257174" y="1"/>
                    </a:lnTo>
                  </a:path>
                </a:pathLst>
              </a:custGeom>
              <a:ln w="9524">
                <a:solidFill>
                  <a:srgbClr val="000000"/>
                </a:solidFill>
              </a:ln>
            </p:spPr>
            <p:txBody>
              <a:bodyPr wrap="square" lIns="0" tIns="0" rIns="0" bIns="0" rtlCol="0"/>
              <a:lstStyle/>
              <a:p>
                <a:endParaRPr/>
              </a:p>
            </p:txBody>
          </p:sp>
          <p:sp>
            <p:nvSpPr>
              <p:cNvPr id="21" name="object 14">
                <a:extLst>
                  <a:ext uri="{FF2B5EF4-FFF2-40B4-BE49-F238E27FC236}">
                    <a16:creationId xmlns:a16="http://schemas.microsoft.com/office/drawing/2014/main" id="{80B5406C-BD63-D2AE-4E25-80DA6590FC94}"/>
                  </a:ext>
                </a:extLst>
              </p:cNvPr>
              <p:cNvSpPr/>
              <p:nvPr/>
            </p:nvSpPr>
            <p:spPr>
              <a:xfrm>
                <a:off x="4050505" y="3039270"/>
                <a:ext cx="0" cy="259079"/>
              </a:xfrm>
              <a:custGeom>
                <a:avLst/>
                <a:gdLst/>
                <a:ahLst/>
                <a:cxnLst/>
                <a:rect l="l" t="t" r="r" b="b"/>
                <a:pathLst>
                  <a:path h="259079">
                    <a:moveTo>
                      <a:pt x="1" y="0"/>
                    </a:moveTo>
                    <a:lnTo>
                      <a:pt x="0" y="258762"/>
                    </a:lnTo>
                  </a:path>
                </a:pathLst>
              </a:custGeom>
              <a:ln w="9524">
                <a:solidFill>
                  <a:srgbClr val="000000"/>
                </a:solidFill>
              </a:ln>
            </p:spPr>
            <p:txBody>
              <a:bodyPr wrap="square" lIns="0" tIns="0" rIns="0" bIns="0" rtlCol="0"/>
              <a:lstStyle/>
              <a:p>
                <a:endParaRPr/>
              </a:p>
            </p:txBody>
          </p:sp>
          <p:sp>
            <p:nvSpPr>
              <p:cNvPr id="22" name="object 15">
                <a:extLst>
                  <a:ext uri="{FF2B5EF4-FFF2-40B4-BE49-F238E27FC236}">
                    <a16:creationId xmlns:a16="http://schemas.microsoft.com/office/drawing/2014/main" id="{0F490830-7ABA-F12E-BE24-2BA80E796C39}"/>
                  </a:ext>
                </a:extLst>
              </p:cNvPr>
              <p:cNvSpPr/>
              <p:nvPr/>
            </p:nvSpPr>
            <p:spPr>
              <a:xfrm>
                <a:off x="674686" y="3082926"/>
                <a:ext cx="0" cy="257175"/>
              </a:xfrm>
              <a:custGeom>
                <a:avLst/>
                <a:gdLst/>
                <a:ahLst/>
                <a:cxnLst/>
                <a:rect l="l" t="t" r="r" b="b"/>
                <a:pathLst>
                  <a:path h="257175">
                    <a:moveTo>
                      <a:pt x="1" y="0"/>
                    </a:moveTo>
                    <a:lnTo>
                      <a:pt x="0" y="257174"/>
                    </a:lnTo>
                  </a:path>
                </a:pathLst>
              </a:custGeom>
              <a:ln w="9524">
                <a:solidFill>
                  <a:srgbClr val="000000"/>
                </a:solidFill>
              </a:ln>
            </p:spPr>
            <p:txBody>
              <a:bodyPr wrap="square" lIns="0" tIns="0" rIns="0" bIns="0" rtlCol="0"/>
              <a:lstStyle/>
              <a:p>
                <a:endParaRPr/>
              </a:p>
            </p:txBody>
          </p:sp>
          <p:sp>
            <p:nvSpPr>
              <p:cNvPr id="23" name="object 16">
                <a:extLst>
                  <a:ext uri="{FF2B5EF4-FFF2-40B4-BE49-F238E27FC236}">
                    <a16:creationId xmlns:a16="http://schemas.microsoft.com/office/drawing/2014/main" id="{166B89F6-19D3-D59A-963E-E73B629B4F6F}"/>
                  </a:ext>
                </a:extLst>
              </p:cNvPr>
              <p:cNvSpPr/>
              <p:nvPr/>
            </p:nvSpPr>
            <p:spPr>
              <a:xfrm>
                <a:off x="576262" y="3343276"/>
                <a:ext cx="206375" cy="0"/>
              </a:xfrm>
              <a:custGeom>
                <a:avLst/>
                <a:gdLst/>
                <a:ahLst/>
                <a:cxnLst/>
                <a:rect l="l" t="t" r="r" b="b"/>
                <a:pathLst>
                  <a:path w="206375">
                    <a:moveTo>
                      <a:pt x="0" y="0"/>
                    </a:moveTo>
                    <a:lnTo>
                      <a:pt x="206374" y="1"/>
                    </a:lnTo>
                  </a:path>
                </a:pathLst>
              </a:custGeom>
              <a:ln w="9524">
                <a:solidFill>
                  <a:srgbClr val="000000"/>
                </a:solidFill>
              </a:ln>
            </p:spPr>
            <p:txBody>
              <a:bodyPr wrap="square" lIns="0" tIns="0" rIns="0" bIns="0" rtlCol="0"/>
              <a:lstStyle/>
              <a:p>
                <a:endParaRPr/>
              </a:p>
            </p:txBody>
          </p:sp>
          <p:sp>
            <p:nvSpPr>
              <p:cNvPr id="24" name="object 17">
                <a:extLst>
                  <a:ext uri="{FF2B5EF4-FFF2-40B4-BE49-F238E27FC236}">
                    <a16:creationId xmlns:a16="http://schemas.microsoft.com/office/drawing/2014/main" id="{B89D1B12-6A54-B5C7-F5DC-DCF7DDF746EB}"/>
                  </a:ext>
                </a:extLst>
              </p:cNvPr>
              <p:cNvSpPr/>
              <p:nvPr/>
            </p:nvSpPr>
            <p:spPr>
              <a:xfrm>
                <a:off x="3946524" y="3298826"/>
                <a:ext cx="206375" cy="0"/>
              </a:xfrm>
              <a:custGeom>
                <a:avLst/>
                <a:gdLst/>
                <a:ahLst/>
                <a:cxnLst/>
                <a:rect l="l" t="t" r="r" b="b"/>
                <a:pathLst>
                  <a:path w="206375">
                    <a:moveTo>
                      <a:pt x="0" y="0"/>
                    </a:moveTo>
                    <a:lnTo>
                      <a:pt x="206374" y="1"/>
                    </a:lnTo>
                  </a:path>
                </a:pathLst>
              </a:custGeom>
              <a:ln w="9524">
                <a:solidFill>
                  <a:srgbClr val="000000"/>
                </a:solidFill>
              </a:ln>
            </p:spPr>
            <p:txBody>
              <a:bodyPr wrap="square" lIns="0" tIns="0" rIns="0" bIns="0" rtlCol="0"/>
              <a:lstStyle/>
              <a:p>
                <a:endParaRPr/>
              </a:p>
            </p:txBody>
          </p:sp>
          <p:sp>
            <p:nvSpPr>
              <p:cNvPr id="25" name="object 18">
                <a:extLst>
                  <a:ext uri="{FF2B5EF4-FFF2-40B4-BE49-F238E27FC236}">
                    <a16:creationId xmlns:a16="http://schemas.microsoft.com/office/drawing/2014/main" id="{F04C5518-548E-EB38-C778-BD481719D971}"/>
                  </a:ext>
                </a:extLst>
              </p:cNvPr>
              <p:cNvSpPr/>
              <p:nvPr/>
            </p:nvSpPr>
            <p:spPr>
              <a:xfrm>
                <a:off x="3965574" y="3317876"/>
                <a:ext cx="171450" cy="0"/>
              </a:xfrm>
              <a:custGeom>
                <a:avLst/>
                <a:gdLst/>
                <a:ahLst/>
                <a:cxnLst/>
                <a:rect l="l" t="t" r="r" b="b"/>
                <a:pathLst>
                  <a:path w="171450">
                    <a:moveTo>
                      <a:pt x="0" y="0"/>
                    </a:moveTo>
                    <a:lnTo>
                      <a:pt x="171449" y="1"/>
                    </a:lnTo>
                  </a:path>
                </a:pathLst>
              </a:custGeom>
              <a:ln w="9524">
                <a:solidFill>
                  <a:srgbClr val="000000"/>
                </a:solidFill>
              </a:ln>
            </p:spPr>
            <p:txBody>
              <a:bodyPr wrap="square" lIns="0" tIns="0" rIns="0" bIns="0" rtlCol="0"/>
              <a:lstStyle/>
              <a:p>
                <a:endParaRPr/>
              </a:p>
            </p:txBody>
          </p:sp>
          <p:sp>
            <p:nvSpPr>
              <p:cNvPr id="26" name="object 19">
                <a:extLst>
                  <a:ext uri="{FF2B5EF4-FFF2-40B4-BE49-F238E27FC236}">
                    <a16:creationId xmlns:a16="http://schemas.microsoft.com/office/drawing/2014/main" id="{06CB61B6-0028-4094-2497-5199D01AD955}"/>
                  </a:ext>
                </a:extLst>
              </p:cNvPr>
              <p:cNvSpPr/>
              <p:nvPr/>
            </p:nvSpPr>
            <p:spPr>
              <a:xfrm>
                <a:off x="592137" y="3386138"/>
                <a:ext cx="171450" cy="0"/>
              </a:xfrm>
              <a:custGeom>
                <a:avLst/>
                <a:gdLst/>
                <a:ahLst/>
                <a:cxnLst/>
                <a:rect l="l" t="t" r="r" b="b"/>
                <a:pathLst>
                  <a:path w="171450">
                    <a:moveTo>
                      <a:pt x="0" y="0"/>
                    </a:moveTo>
                    <a:lnTo>
                      <a:pt x="171449" y="1"/>
                    </a:lnTo>
                  </a:path>
                </a:pathLst>
              </a:custGeom>
              <a:ln w="9524">
                <a:solidFill>
                  <a:srgbClr val="000000"/>
                </a:solidFill>
              </a:ln>
            </p:spPr>
            <p:txBody>
              <a:bodyPr wrap="square" lIns="0" tIns="0" rIns="0" bIns="0" rtlCol="0"/>
              <a:lstStyle/>
              <a:p>
                <a:endParaRPr/>
              </a:p>
            </p:txBody>
          </p:sp>
          <p:sp>
            <p:nvSpPr>
              <p:cNvPr id="27" name="object 20">
                <a:extLst>
                  <a:ext uri="{FF2B5EF4-FFF2-40B4-BE49-F238E27FC236}">
                    <a16:creationId xmlns:a16="http://schemas.microsoft.com/office/drawing/2014/main" id="{6B6B7084-0879-1674-610F-C9C6891476F8}"/>
                  </a:ext>
                </a:extLst>
              </p:cNvPr>
              <p:cNvSpPr/>
              <p:nvPr/>
            </p:nvSpPr>
            <p:spPr>
              <a:xfrm>
                <a:off x="644524" y="3421063"/>
                <a:ext cx="60325" cy="0"/>
              </a:xfrm>
              <a:custGeom>
                <a:avLst/>
                <a:gdLst/>
                <a:ahLst/>
                <a:cxnLst/>
                <a:rect l="l" t="t" r="r" b="b"/>
                <a:pathLst>
                  <a:path w="60325">
                    <a:moveTo>
                      <a:pt x="0" y="0"/>
                    </a:moveTo>
                    <a:lnTo>
                      <a:pt x="60324" y="1"/>
                    </a:lnTo>
                  </a:path>
                </a:pathLst>
              </a:custGeom>
              <a:ln w="9524">
                <a:solidFill>
                  <a:srgbClr val="000000"/>
                </a:solidFill>
              </a:ln>
            </p:spPr>
            <p:txBody>
              <a:bodyPr wrap="square" lIns="0" tIns="0" rIns="0" bIns="0" rtlCol="0"/>
              <a:lstStyle/>
              <a:p>
                <a:endParaRPr/>
              </a:p>
            </p:txBody>
          </p:sp>
          <p:sp>
            <p:nvSpPr>
              <p:cNvPr id="28" name="object 21">
                <a:extLst>
                  <a:ext uri="{FF2B5EF4-FFF2-40B4-BE49-F238E27FC236}">
                    <a16:creationId xmlns:a16="http://schemas.microsoft.com/office/drawing/2014/main" id="{ACB641DD-A205-0E94-60EA-B635E8F70DAC}"/>
                  </a:ext>
                </a:extLst>
              </p:cNvPr>
              <p:cNvSpPr/>
              <p:nvPr/>
            </p:nvSpPr>
            <p:spPr>
              <a:xfrm>
                <a:off x="4032249" y="3351213"/>
                <a:ext cx="60325" cy="0"/>
              </a:xfrm>
              <a:custGeom>
                <a:avLst/>
                <a:gdLst/>
                <a:ahLst/>
                <a:cxnLst/>
                <a:rect l="l" t="t" r="r" b="b"/>
                <a:pathLst>
                  <a:path w="60325">
                    <a:moveTo>
                      <a:pt x="0" y="0"/>
                    </a:moveTo>
                    <a:lnTo>
                      <a:pt x="60324" y="1"/>
                    </a:lnTo>
                  </a:path>
                </a:pathLst>
              </a:custGeom>
              <a:ln w="9524">
                <a:solidFill>
                  <a:srgbClr val="000000"/>
                </a:solidFill>
              </a:ln>
            </p:spPr>
            <p:txBody>
              <a:bodyPr wrap="square" lIns="0" tIns="0" rIns="0" bIns="0" rtlCol="0"/>
              <a:lstStyle/>
              <a:p>
                <a:endParaRPr/>
              </a:p>
            </p:txBody>
          </p:sp>
          <p:sp>
            <p:nvSpPr>
              <p:cNvPr id="29" name="object 22">
                <a:extLst>
                  <a:ext uri="{FF2B5EF4-FFF2-40B4-BE49-F238E27FC236}">
                    <a16:creationId xmlns:a16="http://schemas.microsoft.com/office/drawing/2014/main" id="{50AF3490-E5F8-B133-D20D-EEFAFAC863D4}"/>
                  </a:ext>
                </a:extLst>
              </p:cNvPr>
              <p:cNvSpPr/>
              <p:nvPr/>
            </p:nvSpPr>
            <p:spPr>
              <a:xfrm>
                <a:off x="2343149" y="2169024"/>
                <a:ext cx="677545" cy="677545"/>
              </a:xfrm>
              <a:custGeom>
                <a:avLst/>
                <a:gdLst/>
                <a:ahLst/>
                <a:cxnLst/>
                <a:rect l="l" t="t" r="r" b="b"/>
                <a:pathLst>
                  <a:path w="677544" h="677544">
                    <a:moveTo>
                      <a:pt x="0" y="677364"/>
                    </a:moveTo>
                    <a:lnTo>
                      <a:pt x="677364" y="0"/>
                    </a:lnTo>
                  </a:path>
                </a:pathLst>
              </a:custGeom>
              <a:ln w="9524">
                <a:solidFill>
                  <a:srgbClr val="000000"/>
                </a:solidFill>
              </a:ln>
            </p:spPr>
            <p:txBody>
              <a:bodyPr wrap="square" lIns="0" tIns="0" rIns="0" bIns="0" rtlCol="0"/>
              <a:lstStyle/>
              <a:p>
                <a:endParaRPr/>
              </a:p>
            </p:txBody>
          </p:sp>
          <p:sp>
            <p:nvSpPr>
              <p:cNvPr id="30" name="object 23">
                <a:extLst>
                  <a:ext uri="{FF2B5EF4-FFF2-40B4-BE49-F238E27FC236}">
                    <a16:creationId xmlns:a16="http://schemas.microsoft.com/office/drawing/2014/main" id="{D06D54C6-F37D-407E-9630-96D44AD70265}"/>
                  </a:ext>
                </a:extLst>
              </p:cNvPr>
              <p:cNvSpPr/>
              <p:nvPr/>
            </p:nvSpPr>
            <p:spPr>
              <a:xfrm>
                <a:off x="2957652" y="2151063"/>
                <a:ext cx="81280" cy="81280"/>
              </a:xfrm>
              <a:custGeom>
                <a:avLst/>
                <a:gdLst/>
                <a:ahLst/>
                <a:cxnLst/>
                <a:rect l="l" t="t" r="r" b="b"/>
                <a:pathLst>
                  <a:path w="81280" h="81280">
                    <a:moveTo>
                      <a:pt x="80822" y="0"/>
                    </a:moveTo>
                    <a:lnTo>
                      <a:pt x="0" y="26940"/>
                    </a:lnTo>
                    <a:lnTo>
                      <a:pt x="53881" y="80821"/>
                    </a:lnTo>
                    <a:lnTo>
                      <a:pt x="80822" y="0"/>
                    </a:lnTo>
                    <a:close/>
                  </a:path>
                </a:pathLst>
              </a:custGeom>
              <a:solidFill>
                <a:srgbClr val="000000"/>
              </a:solidFill>
            </p:spPr>
            <p:txBody>
              <a:bodyPr wrap="square" lIns="0" tIns="0" rIns="0" bIns="0" rtlCol="0"/>
              <a:lstStyle/>
              <a:p>
                <a:endParaRPr/>
              </a:p>
            </p:txBody>
          </p:sp>
          <p:sp>
            <p:nvSpPr>
              <p:cNvPr id="31" name="object 24">
                <a:extLst>
                  <a:ext uri="{FF2B5EF4-FFF2-40B4-BE49-F238E27FC236}">
                    <a16:creationId xmlns:a16="http://schemas.microsoft.com/office/drawing/2014/main" id="{477B63C7-28DF-FFA6-5F30-3530121502F1}"/>
                  </a:ext>
                </a:extLst>
              </p:cNvPr>
              <p:cNvSpPr/>
              <p:nvPr/>
            </p:nvSpPr>
            <p:spPr>
              <a:xfrm>
                <a:off x="2703512" y="2486026"/>
                <a:ext cx="704850" cy="0"/>
              </a:xfrm>
              <a:custGeom>
                <a:avLst/>
                <a:gdLst/>
                <a:ahLst/>
                <a:cxnLst/>
                <a:rect l="l" t="t" r="r" b="b"/>
                <a:pathLst>
                  <a:path w="704850">
                    <a:moveTo>
                      <a:pt x="0" y="0"/>
                    </a:moveTo>
                    <a:lnTo>
                      <a:pt x="704850" y="0"/>
                    </a:lnTo>
                  </a:path>
                </a:pathLst>
              </a:custGeom>
              <a:ln w="9524">
                <a:solidFill>
                  <a:srgbClr val="000000"/>
                </a:solidFill>
              </a:ln>
            </p:spPr>
            <p:txBody>
              <a:bodyPr wrap="square" lIns="0" tIns="0" rIns="0" bIns="0" rtlCol="0"/>
              <a:lstStyle/>
              <a:p>
                <a:endParaRPr/>
              </a:p>
            </p:txBody>
          </p:sp>
          <p:sp>
            <p:nvSpPr>
              <p:cNvPr id="32" name="object 25">
                <a:extLst>
                  <a:ext uri="{FF2B5EF4-FFF2-40B4-BE49-F238E27FC236}">
                    <a16:creationId xmlns:a16="http://schemas.microsoft.com/office/drawing/2014/main" id="{9CAF05B4-F9C3-3ACE-8C23-A506AF0487C1}"/>
                  </a:ext>
                </a:extLst>
              </p:cNvPr>
              <p:cNvSpPr/>
              <p:nvPr/>
            </p:nvSpPr>
            <p:spPr>
              <a:xfrm>
                <a:off x="3357562" y="2447926"/>
                <a:ext cx="76200" cy="76200"/>
              </a:xfrm>
              <a:custGeom>
                <a:avLst/>
                <a:gdLst/>
                <a:ahLst/>
                <a:cxnLst/>
                <a:rect l="l" t="t" r="r" b="b"/>
                <a:pathLst>
                  <a:path w="76200" h="76200">
                    <a:moveTo>
                      <a:pt x="0" y="0"/>
                    </a:moveTo>
                    <a:lnTo>
                      <a:pt x="0" y="76200"/>
                    </a:lnTo>
                    <a:lnTo>
                      <a:pt x="76200" y="38100"/>
                    </a:lnTo>
                    <a:lnTo>
                      <a:pt x="0" y="0"/>
                    </a:lnTo>
                    <a:close/>
                  </a:path>
                </a:pathLst>
              </a:custGeom>
              <a:solidFill>
                <a:srgbClr val="000000"/>
              </a:solidFill>
            </p:spPr>
            <p:txBody>
              <a:bodyPr wrap="square" lIns="0" tIns="0" rIns="0" bIns="0" rtlCol="0"/>
              <a:lstStyle/>
              <a:p>
                <a:endParaRPr/>
              </a:p>
            </p:txBody>
          </p:sp>
          <p:sp>
            <p:nvSpPr>
              <p:cNvPr id="33" name="object 26">
                <a:extLst>
                  <a:ext uri="{FF2B5EF4-FFF2-40B4-BE49-F238E27FC236}">
                    <a16:creationId xmlns:a16="http://schemas.microsoft.com/office/drawing/2014/main" id="{ACDFD6AC-A48E-C972-3039-F738EDD8FB5D}"/>
                  </a:ext>
                </a:extLst>
              </p:cNvPr>
              <p:cNvSpPr/>
              <p:nvPr/>
            </p:nvSpPr>
            <p:spPr>
              <a:xfrm>
                <a:off x="2590799" y="2587626"/>
                <a:ext cx="815975" cy="0"/>
              </a:xfrm>
              <a:custGeom>
                <a:avLst/>
                <a:gdLst/>
                <a:ahLst/>
                <a:cxnLst/>
                <a:rect l="l" t="t" r="r" b="b"/>
                <a:pathLst>
                  <a:path w="815975">
                    <a:moveTo>
                      <a:pt x="0" y="0"/>
                    </a:moveTo>
                    <a:lnTo>
                      <a:pt x="815974" y="0"/>
                    </a:lnTo>
                  </a:path>
                </a:pathLst>
              </a:custGeom>
              <a:ln w="9524">
                <a:solidFill>
                  <a:srgbClr val="000000"/>
                </a:solidFill>
              </a:ln>
            </p:spPr>
            <p:txBody>
              <a:bodyPr wrap="square" lIns="0" tIns="0" rIns="0" bIns="0" rtlCol="0"/>
              <a:lstStyle/>
              <a:p>
                <a:endParaRPr/>
              </a:p>
            </p:txBody>
          </p:sp>
          <p:sp>
            <p:nvSpPr>
              <p:cNvPr id="34" name="object 27">
                <a:extLst>
                  <a:ext uri="{FF2B5EF4-FFF2-40B4-BE49-F238E27FC236}">
                    <a16:creationId xmlns:a16="http://schemas.microsoft.com/office/drawing/2014/main" id="{3297C66A-EF68-C4EE-D6CE-98F8E9611B34}"/>
                  </a:ext>
                </a:extLst>
              </p:cNvPr>
              <p:cNvSpPr/>
              <p:nvPr/>
            </p:nvSpPr>
            <p:spPr>
              <a:xfrm>
                <a:off x="3355974" y="2549526"/>
                <a:ext cx="76200" cy="76200"/>
              </a:xfrm>
              <a:custGeom>
                <a:avLst/>
                <a:gdLst/>
                <a:ahLst/>
                <a:cxnLst/>
                <a:rect l="l" t="t" r="r" b="b"/>
                <a:pathLst>
                  <a:path w="76200" h="76200">
                    <a:moveTo>
                      <a:pt x="0" y="0"/>
                    </a:moveTo>
                    <a:lnTo>
                      <a:pt x="0" y="76200"/>
                    </a:lnTo>
                    <a:lnTo>
                      <a:pt x="76200" y="38100"/>
                    </a:lnTo>
                    <a:lnTo>
                      <a:pt x="0" y="0"/>
                    </a:lnTo>
                    <a:close/>
                  </a:path>
                </a:pathLst>
              </a:custGeom>
              <a:solidFill>
                <a:srgbClr val="000000"/>
              </a:solidFill>
            </p:spPr>
            <p:txBody>
              <a:bodyPr wrap="square" lIns="0" tIns="0" rIns="0" bIns="0" rtlCol="0"/>
              <a:lstStyle/>
              <a:p>
                <a:endParaRPr/>
              </a:p>
            </p:txBody>
          </p:sp>
          <p:sp>
            <p:nvSpPr>
              <p:cNvPr id="35" name="object 28">
                <a:extLst>
                  <a:ext uri="{FF2B5EF4-FFF2-40B4-BE49-F238E27FC236}">
                    <a16:creationId xmlns:a16="http://schemas.microsoft.com/office/drawing/2014/main" id="{D5F7DEBA-F671-2295-6001-E07D2958569E}"/>
                  </a:ext>
                </a:extLst>
              </p:cNvPr>
              <p:cNvSpPr/>
              <p:nvPr/>
            </p:nvSpPr>
            <p:spPr>
              <a:xfrm>
                <a:off x="2528887" y="2679701"/>
                <a:ext cx="876300" cy="0"/>
              </a:xfrm>
              <a:custGeom>
                <a:avLst/>
                <a:gdLst/>
                <a:ahLst/>
                <a:cxnLst/>
                <a:rect l="l" t="t" r="r" b="b"/>
                <a:pathLst>
                  <a:path w="876300">
                    <a:moveTo>
                      <a:pt x="0" y="0"/>
                    </a:moveTo>
                    <a:lnTo>
                      <a:pt x="876299" y="0"/>
                    </a:lnTo>
                  </a:path>
                </a:pathLst>
              </a:custGeom>
              <a:ln w="9524">
                <a:solidFill>
                  <a:srgbClr val="000000"/>
                </a:solidFill>
              </a:ln>
            </p:spPr>
            <p:txBody>
              <a:bodyPr wrap="square" lIns="0" tIns="0" rIns="0" bIns="0" rtlCol="0"/>
              <a:lstStyle/>
              <a:p>
                <a:endParaRPr/>
              </a:p>
            </p:txBody>
          </p:sp>
          <p:sp>
            <p:nvSpPr>
              <p:cNvPr id="36" name="object 29">
                <a:extLst>
                  <a:ext uri="{FF2B5EF4-FFF2-40B4-BE49-F238E27FC236}">
                    <a16:creationId xmlns:a16="http://schemas.microsoft.com/office/drawing/2014/main" id="{B5F79157-15F7-1956-8807-EFEDFC2A4F47}"/>
                  </a:ext>
                </a:extLst>
              </p:cNvPr>
              <p:cNvSpPr/>
              <p:nvPr/>
            </p:nvSpPr>
            <p:spPr>
              <a:xfrm>
                <a:off x="3354387" y="2641601"/>
                <a:ext cx="76200" cy="76200"/>
              </a:xfrm>
              <a:custGeom>
                <a:avLst/>
                <a:gdLst/>
                <a:ahLst/>
                <a:cxnLst/>
                <a:rect l="l" t="t" r="r" b="b"/>
                <a:pathLst>
                  <a:path w="76200" h="76200">
                    <a:moveTo>
                      <a:pt x="0" y="0"/>
                    </a:moveTo>
                    <a:lnTo>
                      <a:pt x="0" y="76200"/>
                    </a:lnTo>
                    <a:lnTo>
                      <a:pt x="76200" y="38100"/>
                    </a:lnTo>
                    <a:lnTo>
                      <a:pt x="0" y="0"/>
                    </a:lnTo>
                    <a:close/>
                  </a:path>
                </a:pathLst>
              </a:custGeom>
              <a:solidFill>
                <a:srgbClr val="000000"/>
              </a:solidFill>
            </p:spPr>
            <p:txBody>
              <a:bodyPr wrap="square" lIns="0" tIns="0" rIns="0" bIns="0" rtlCol="0"/>
              <a:lstStyle/>
              <a:p>
                <a:endParaRPr/>
              </a:p>
            </p:txBody>
          </p:sp>
          <p:sp>
            <p:nvSpPr>
              <p:cNvPr id="37" name="object 30">
                <a:extLst>
                  <a:ext uri="{FF2B5EF4-FFF2-40B4-BE49-F238E27FC236}">
                    <a16:creationId xmlns:a16="http://schemas.microsoft.com/office/drawing/2014/main" id="{1D90ECB7-262A-5EBE-7FA8-C749948E8558}"/>
                  </a:ext>
                </a:extLst>
              </p:cNvPr>
              <p:cNvSpPr/>
              <p:nvPr/>
            </p:nvSpPr>
            <p:spPr>
              <a:xfrm>
                <a:off x="2451099" y="2755901"/>
                <a:ext cx="960755" cy="0"/>
              </a:xfrm>
              <a:custGeom>
                <a:avLst/>
                <a:gdLst/>
                <a:ahLst/>
                <a:cxnLst/>
                <a:rect l="l" t="t" r="r" b="b"/>
                <a:pathLst>
                  <a:path w="960754">
                    <a:moveTo>
                      <a:pt x="0" y="0"/>
                    </a:moveTo>
                    <a:lnTo>
                      <a:pt x="960437" y="0"/>
                    </a:lnTo>
                  </a:path>
                </a:pathLst>
              </a:custGeom>
              <a:ln w="9524">
                <a:solidFill>
                  <a:srgbClr val="000000"/>
                </a:solidFill>
              </a:ln>
            </p:spPr>
            <p:txBody>
              <a:bodyPr wrap="square" lIns="0" tIns="0" rIns="0" bIns="0" rtlCol="0"/>
              <a:lstStyle/>
              <a:p>
                <a:endParaRPr/>
              </a:p>
            </p:txBody>
          </p:sp>
          <p:sp>
            <p:nvSpPr>
              <p:cNvPr id="38" name="object 31">
                <a:extLst>
                  <a:ext uri="{FF2B5EF4-FFF2-40B4-BE49-F238E27FC236}">
                    <a16:creationId xmlns:a16="http://schemas.microsoft.com/office/drawing/2014/main" id="{E213B122-862F-EFD0-D568-BC6C70565B72}"/>
                  </a:ext>
                </a:extLst>
              </p:cNvPr>
              <p:cNvSpPr/>
              <p:nvPr/>
            </p:nvSpPr>
            <p:spPr>
              <a:xfrm>
                <a:off x="3360737" y="2717801"/>
                <a:ext cx="76200" cy="76200"/>
              </a:xfrm>
              <a:custGeom>
                <a:avLst/>
                <a:gdLst/>
                <a:ahLst/>
                <a:cxnLst/>
                <a:rect l="l" t="t" r="r" b="b"/>
                <a:pathLst>
                  <a:path w="76200" h="76200">
                    <a:moveTo>
                      <a:pt x="0" y="0"/>
                    </a:moveTo>
                    <a:lnTo>
                      <a:pt x="0" y="76200"/>
                    </a:lnTo>
                    <a:lnTo>
                      <a:pt x="76200" y="38100"/>
                    </a:lnTo>
                    <a:lnTo>
                      <a:pt x="0" y="0"/>
                    </a:lnTo>
                    <a:close/>
                  </a:path>
                </a:pathLst>
              </a:custGeom>
              <a:solidFill>
                <a:srgbClr val="000000"/>
              </a:solidFill>
            </p:spPr>
            <p:txBody>
              <a:bodyPr wrap="square" lIns="0" tIns="0" rIns="0" bIns="0" rtlCol="0"/>
              <a:lstStyle/>
              <a:p>
                <a:endParaRPr/>
              </a:p>
            </p:txBody>
          </p:sp>
          <p:sp>
            <p:nvSpPr>
              <p:cNvPr id="39" name="object 32">
                <a:extLst>
                  <a:ext uri="{FF2B5EF4-FFF2-40B4-BE49-F238E27FC236}">
                    <a16:creationId xmlns:a16="http://schemas.microsoft.com/office/drawing/2014/main" id="{AEB085E6-550A-61AF-9D50-308BFC063C71}"/>
                  </a:ext>
                </a:extLst>
              </p:cNvPr>
              <p:cNvSpPr/>
              <p:nvPr/>
            </p:nvSpPr>
            <p:spPr>
              <a:xfrm>
                <a:off x="2353362" y="3103871"/>
                <a:ext cx="360045" cy="352425"/>
              </a:xfrm>
              <a:custGeom>
                <a:avLst/>
                <a:gdLst/>
                <a:ahLst/>
                <a:cxnLst/>
                <a:rect l="l" t="t" r="r" b="b"/>
                <a:pathLst>
                  <a:path w="360044" h="352425">
                    <a:moveTo>
                      <a:pt x="359674" y="352119"/>
                    </a:moveTo>
                    <a:lnTo>
                      <a:pt x="0" y="0"/>
                    </a:lnTo>
                  </a:path>
                </a:pathLst>
              </a:custGeom>
              <a:ln w="9524">
                <a:solidFill>
                  <a:srgbClr val="000000"/>
                </a:solidFill>
              </a:ln>
            </p:spPr>
            <p:txBody>
              <a:bodyPr wrap="square" lIns="0" tIns="0" rIns="0" bIns="0" rtlCol="0"/>
              <a:lstStyle/>
              <a:p>
                <a:endParaRPr/>
              </a:p>
            </p:txBody>
          </p:sp>
          <p:sp>
            <p:nvSpPr>
              <p:cNvPr id="40" name="object 33">
                <a:extLst>
                  <a:ext uri="{FF2B5EF4-FFF2-40B4-BE49-F238E27FC236}">
                    <a16:creationId xmlns:a16="http://schemas.microsoft.com/office/drawing/2014/main" id="{B73F2363-F97E-2BEA-197B-7C42CE0909DA}"/>
                  </a:ext>
                </a:extLst>
              </p:cNvPr>
              <p:cNvSpPr/>
              <p:nvPr/>
            </p:nvSpPr>
            <p:spPr>
              <a:xfrm>
                <a:off x="2335212" y="3086101"/>
                <a:ext cx="81280" cy="80645"/>
              </a:xfrm>
              <a:custGeom>
                <a:avLst/>
                <a:gdLst/>
                <a:ahLst/>
                <a:cxnLst/>
                <a:rect l="l" t="t" r="r" b="b"/>
                <a:pathLst>
                  <a:path w="81280" h="80644">
                    <a:moveTo>
                      <a:pt x="0" y="0"/>
                    </a:moveTo>
                    <a:lnTo>
                      <a:pt x="27797" y="80531"/>
                    </a:lnTo>
                    <a:lnTo>
                      <a:pt x="81103" y="26081"/>
                    </a:lnTo>
                    <a:lnTo>
                      <a:pt x="0" y="0"/>
                    </a:lnTo>
                    <a:close/>
                  </a:path>
                </a:pathLst>
              </a:custGeom>
              <a:solidFill>
                <a:srgbClr val="000000"/>
              </a:solidFill>
            </p:spPr>
            <p:txBody>
              <a:bodyPr wrap="square" lIns="0" tIns="0" rIns="0" bIns="0" rtlCol="0"/>
              <a:lstStyle/>
              <a:p>
                <a:endParaRPr/>
              </a:p>
            </p:txBody>
          </p:sp>
          <p:sp>
            <p:nvSpPr>
              <p:cNvPr id="41" name="object 34">
                <a:extLst>
                  <a:ext uri="{FF2B5EF4-FFF2-40B4-BE49-F238E27FC236}">
                    <a16:creationId xmlns:a16="http://schemas.microsoft.com/office/drawing/2014/main" id="{9196C0F2-5B20-686A-E27F-518CD06C352F}"/>
                  </a:ext>
                </a:extLst>
              </p:cNvPr>
              <p:cNvSpPr/>
              <p:nvPr/>
            </p:nvSpPr>
            <p:spPr>
              <a:xfrm>
                <a:off x="1468437" y="3179763"/>
                <a:ext cx="0" cy="266700"/>
              </a:xfrm>
              <a:custGeom>
                <a:avLst/>
                <a:gdLst/>
                <a:ahLst/>
                <a:cxnLst/>
                <a:rect l="l" t="t" r="r" b="b"/>
                <a:pathLst>
                  <a:path h="266700">
                    <a:moveTo>
                      <a:pt x="0" y="266699"/>
                    </a:moveTo>
                    <a:lnTo>
                      <a:pt x="0" y="0"/>
                    </a:lnTo>
                  </a:path>
                </a:pathLst>
              </a:custGeom>
              <a:ln w="9524">
                <a:solidFill>
                  <a:srgbClr val="000000"/>
                </a:solidFill>
              </a:ln>
            </p:spPr>
            <p:txBody>
              <a:bodyPr wrap="square" lIns="0" tIns="0" rIns="0" bIns="0" rtlCol="0"/>
              <a:lstStyle/>
              <a:p>
                <a:endParaRPr/>
              </a:p>
            </p:txBody>
          </p:sp>
          <p:sp>
            <p:nvSpPr>
              <p:cNvPr id="42" name="object 35">
                <a:extLst>
                  <a:ext uri="{FF2B5EF4-FFF2-40B4-BE49-F238E27FC236}">
                    <a16:creationId xmlns:a16="http://schemas.microsoft.com/office/drawing/2014/main" id="{A16AE255-93A2-7AD8-3F2F-86CF53286BEA}"/>
                  </a:ext>
                </a:extLst>
              </p:cNvPr>
              <p:cNvSpPr/>
              <p:nvPr/>
            </p:nvSpPr>
            <p:spPr>
              <a:xfrm>
                <a:off x="1430337" y="3154363"/>
                <a:ext cx="76200" cy="76200"/>
              </a:xfrm>
              <a:custGeom>
                <a:avLst/>
                <a:gdLst/>
                <a:ahLst/>
                <a:cxnLst/>
                <a:rect l="l" t="t" r="r" b="b"/>
                <a:pathLst>
                  <a:path w="76200" h="76200">
                    <a:moveTo>
                      <a:pt x="38100" y="0"/>
                    </a:moveTo>
                    <a:lnTo>
                      <a:pt x="0" y="76200"/>
                    </a:lnTo>
                    <a:lnTo>
                      <a:pt x="76200" y="76200"/>
                    </a:lnTo>
                    <a:lnTo>
                      <a:pt x="38100" y="0"/>
                    </a:lnTo>
                    <a:close/>
                  </a:path>
                </a:pathLst>
              </a:custGeom>
              <a:solidFill>
                <a:srgbClr val="000000"/>
              </a:solidFill>
            </p:spPr>
            <p:txBody>
              <a:bodyPr wrap="square" lIns="0" tIns="0" rIns="0" bIns="0" rtlCol="0"/>
              <a:lstStyle/>
              <a:p>
                <a:endParaRPr/>
              </a:p>
            </p:txBody>
          </p:sp>
          <p:sp>
            <p:nvSpPr>
              <p:cNvPr id="43" name="object 36">
                <a:extLst>
                  <a:ext uri="{FF2B5EF4-FFF2-40B4-BE49-F238E27FC236}">
                    <a16:creationId xmlns:a16="http://schemas.microsoft.com/office/drawing/2014/main" id="{E0AD276E-7187-DFD7-30C8-7FE6D7828616}"/>
                  </a:ext>
                </a:extLst>
              </p:cNvPr>
              <p:cNvSpPr/>
              <p:nvPr/>
            </p:nvSpPr>
            <p:spPr>
              <a:xfrm>
                <a:off x="825499" y="2836864"/>
                <a:ext cx="3346450" cy="0"/>
              </a:xfrm>
              <a:custGeom>
                <a:avLst/>
                <a:gdLst/>
                <a:ahLst/>
                <a:cxnLst/>
                <a:rect l="l" t="t" r="r" b="b"/>
                <a:pathLst>
                  <a:path w="3346450">
                    <a:moveTo>
                      <a:pt x="0" y="0"/>
                    </a:moveTo>
                    <a:lnTo>
                      <a:pt x="3346449" y="0"/>
                    </a:lnTo>
                  </a:path>
                </a:pathLst>
              </a:custGeom>
              <a:ln w="9524">
                <a:solidFill>
                  <a:srgbClr val="000000"/>
                </a:solidFill>
              </a:ln>
            </p:spPr>
            <p:txBody>
              <a:bodyPr wrap="square" lIns="0" tIns="0" rIns="0" bIns="0" rtlCol="0"/>
              <a:lstStyle/>
              <a:p>
                <a:endParaRPr/>
              </a:p>
            </p:txBody>
          </p:sp>
          <p:sp>
            <p:nvSpPr>
              <p:cNvPr id="44" name="object 37">
                <a:extLst>
                  <a:ext uri="{FF2B5EF4-FFF2-40B4-BE49-F238E27FC236}">
                    <a16:creationId xmlns:a16="http://schemas.microsoft.com/office/drawing/2014/main" id="{E02A8879-7955-5E91-CA3C-F4CD03BDDE5E}"/>
                  </a:ext>
                </a:extLst>
              </p:cNvPr>
              <p:cNvSpPr/>
              <p:nvPr/>
            </p:nvSpPr>
            <p:spPr>
              <a:xfrm>
                <a:off x="4121149" y="2798763"/>
                <a:ext cx="76200" cy="76200"/>
              </a:xfrm>
              <a:custGeom>
                <a:avLst/>
                <a:gdLst/>
                <a:ahLst/>
                <a:cxnLst/>
                <a:rect l="l" t="t" r="r" b="b"/>
                <a:pathLst>
                  <a:path w="76200" h="76200">
                    <a:moveTo>
                      <a:pt x="0" y="0"/>
                    </a:moveTo>
                    <a:lnTo>
                      <a:pt x="0" y="76200"/>
                    </a:lnTo>
                    <a:lnTo>
                      <a:pt x="76200" y="38100"/>
                    </a:lnTo>
                    <a:lnTo>
                      <a:pt x="0" y="0"/>
                    </a:lnTo>
                    <a:close/>
                  </a:path>
                </a:pathLst>
              </a:custGeom>
              <a:solidFill>
                <a:srgbClr val="000000"/>
              </a:solidFill>
            </p:spPr>
            <p:txBody>
              <a:bodyPr wrap="square" lIns="0" tIns="0" rIns="0" bIns="0" rtlCol="0"/>
              <a:lstStyle/>
              <a:p>
                <a:endParaRPr/>
              </a:p>
            </p:txBody>
          </p:sp>
        </p:grpSp>
        <p:sp>
          <p:nvSpPr>
            <p:cNvPr id="45" name="object 38">
              <a:extLst>
                <a:ext uri="{FF2B5EF4-FFF2-40B4-BE49-F238E27FC236}">
                  <a16:creationId xmlns:a16="http://schemas.microsoft.com/office/drawing/2014/main" id="{E5E5A710-835B-2D2F-773B-4E89E4718620}"/>
                </a:ext>
              </a:extLst>
            </p:cNvPr>
            <p:cNvSpPr txBox="1"/>
            <p:nvPr/>
          </p:nvSpPr>
          <p:spPr>
            <a:xfrm>
              <a:off x="8147246" y="4919215"/>
              <a:ext cx="161290" cy="269240"/>
            </a:xfrm>
            <a:prstGeom prst="rect">
              <a:avLst/>
            </a:prstGeom>
          </p:spPr>
          <p:txBody>
            <a:bodyPr vert="horz" wrap="square" lIns="0" tIns="12700" rIns="0" bIns="0" rtlCol="0">
              <a:spAutoFit/>
            </a:bodyPr>
            <a:lstStyle/>
            <a:p>
              <a:pPr marL="12700">
                <a:lnSpc>
                  <a:spcPct val="100000"/>
                </a:lnSpc>
                <a:spcBef>
                  <a:spcPts val="100"/>
                </a:spcBef>
              </a:pPr>
              <a:r>
                <a:rPr sz="1600" spc="-50" dirty="0">
                  <a:latin typeface="Arial MT"/>
                  <a:cs typeface="Arial MT"/>
                </a:rPr>
                <a:t>B</a:t>
              </a:r>
              <a:endParaRPr sz="1600">
                <a:latin typeface="Arial MT"/>
                <a:cs typeface="Arial MT"/>
              </a:endParaRPr>
            </a:p>
          </p:txBody>
        </p:sp>
        <p:sp>
          <p:nvSpPr>
            <p:cNvPr id="46" name="object 39">
              <a:extLst>
                <a:ext uri="{FF2B5EF4-FFF2-40B4-BE49-F238E27FC236}">
                  <a16:creationId xmlns:a16="http://schemas.microsoft.com/office/drawing/2014/main" id="{7A91FE2D-3C51-F555-3BA9-F113396A980E}"/>
                </a:ext>
              </a:extLst>
            </p:cNvPr>
            <p:cNvSpPr txBox="1"/>
            <p:nvPr/>
          </p:nvSpPr>
          <p:spPr>
            <a:xfrm>
              <a:off x="6154933" y="5849490"/>
              <a:ext cx="2508885" cy="197490"/>
            </a:xfrm>
            <a:prstGeom prst="rect">
              <a:avLst/>
            </a:prstGeom>
          </p:spPr>
          <p:txBody>
            <a:bodyPr vert="horz" wrap="square" lIns="0" tIns="12700" rIns="0" bIns="0" rtlCol="0">
              <a:spAutoFit/>
            </a:bodyPr>
            <a:lstStyle/>
            <a:p>
              <a:pPr marL="12700">
                <a:lnSpc>
                  <a:spcPct val="100000"/>
                </a:lnSpc>
                <a:spcBef>
                  <a:spcPts val="100"/>
                </a:spcBef>
              </a:pPr>
              <a:r>
                <a:rPr lang="en-US" sz="1200" dirty="0">
                  <a:latin typeface="Arial MT"/>
                  <a:cs typeface="Arial MT"/>
                </a:rPr>
                <a:t>Central Electrode </a:t>
              </a:r>
              <a:r>
                <a:rPr sz="1200" spc="-215" dirty="0">
                  <a:latin typeface="Arial MT"/>
                  <a:cs typeface="Arial MT"/>
                </a:rPr>
                <a:t>(</a:t>
              </a:r>
              <a:r>
                <a:rPr sz="1200" spc="-215" dirty="0">
                  <a:latin typeface="Lucida Sans Unicode"/>
                  <a:cs typeface="Lucida Sans Unicode"/>
                </a:rPr>
                <a:t>≈</a:t>
              </a:r>
              <a:r>
                <a:rPr sz="1200" spc="-65" dirty="0">
                  <a:latin typeface="Lucida Sans Unicode"/>
                  <a:cs typeface="Lucida Sans Unicode"/>
                </a:rPr>
                <a:t> </a:t>
              </a:r>
              <a:r>
                <a:rPr sz="1200" spc="-20" dirty="0">
                  <a:latin typeface="Arial MT"/>
                  <a:cs typeface="Arial MT"/>
                </a:rPr>
                <a:t>-50kV)</a:t>
              </a:r>
              <a:endParaRPr sz="1200" dirty="0">
                <a:latin typeface="Arial MT"/>
                <a:cs typeface="Arial MT"/>
              </a:endParaRPr>
            </a:p>
          </p:txBody>
        </p:sp>
        <p:sp>
          <p:nvSpPr>
            <p:cNvPr id="47" name="object 40">
              <a:extLst>
                <a:ext uri="{FF2B5EF4-FFF2-40B4-BE49-F238E27FC236}">
                  <a16:creationId xmlns:a16="http://schemas.microsoft.com/office/drawing/2014/main" id="{559CF21C-74F0-7355-FB12-76326D38D840}"/>
                </a:ext>
              </a:extLst>
            </p:cNvPr>
            <p:cNvSpPr txBox="1"/>
            <p:nvPr/>
          </p:nvSpPr>
          <p:spPr>
            <a:xfrm>
              <a:off x="5470720" y="5681215"/>
              <a:ext cx="353060" cy="197490"/>
            </a:xfrm>
            <a:prstGeom prst="rect">
              <a:avLst/>
            </a:prstGeom>
          </p:spPr>
          <p:txBody>
            <a:bodyPr vert="horz" wrap="square" lIns="0" tIns="12700" rIns="0" bIns="0" rtlCol="0">
              <a:spAutoFit/>
            </a:bodyPr>
            <a:lstStyle/>
            <a:p>
              <a:pPr marL="12700">
                <a:lnSpc>
                  <a:spcPct val="100000"/>
                </a:lnSpc>
                <a:spcBef>
                  <a:spcPts val="100"/>
                </a:spcBef>
              </a:pPr>
              <a:r>
                <a:rPr sz="1200" spc="-25" dirty="0">
                  <a:cs typeface="Arial MT"/>
                </a:rPr>
                <a:t>gas</a:t>
              </a:r>
              <a:endParaRPr sz="1200" dirty="0">
                <a:cs typeface="Arial MT"/>
              </a:endParaRPr>
            </a:p>
          </p:txBody>
        </p:sp>
        <p:grpSp>
          <p:nvGrpSpPr>
            <p:cNvPr id="48" name="object 41">
              <a:extLst>
                <a:ext uri="{FF2B5EF4-FFF2-40B4-BE49-F238E27FC236}">
                  <a16:creationId xmlns:a16="http://schemas.microsoft.com/office/drawing/2014/main" id="{DEFF33A9-CAB7-03AC-DFE5-755BCA3131FE}"/>
                </a:ext>
              </a:extLst>
            </p:cNvPr>
            <p:cNvGrpSpPr/>
            <p:nvPr/>
          </p:nvGrpSpPr>
          <p:grpSpPr>
            <a:xfrm>
              <a:off x="5161000" y="5174803"/>
              <a:ext cx="155575" cy="630555"/>
              <a:chOff x="974975" y="3095626"/>
              <a:chExt cx="155575" cy="630555"/>
            </a:xfrm>
          </p:grpSpPr>
          <p:sp>
            <p:nvSpPr>
              <p:cNvPr id="49" name="object 42">
                <a:extLst>
                  <a:ext uri="{FF2B5EF4-FFF2-40B4-BE49-F238E27FC236}">
                    <a16:creationId xmlns:a16="http://schemas.microsoft.com/office/drawing/2014/main" id="{F6181990-9A12-A120-4386-958FD3B22B1F}"/>
                  </a:ext>
                </a:extLst>
              </p:cNvPr>
              <p:cNvSpPr/>
              <p:nvPr/>
            </p:nvSpPr>
            <p:spPr>
              <a:xfrm>
                <a:off x="1002064" y="3120506"/>
                <a:ext cx="123825" cy="600710"/>
              </a:xfrm>
              <a:custGeom>
                <a:avLst/>
                <a:gdLst/>
                <a:ahLst/>
                <a:cxnLst/>
                <a:rect l="l" t="t" r="r" b="b"/>
                <a:pathLst>
                  <a:path w="123825" h="600710">
                    <a:moveTo>
                      <a:pt x="123473" y="600595"/>
                    </a:moveTo>
                    <a:lnTo>
                      <a:pt x="0" y="0"/>
                    </a:lnTo>
                  </a:path>
                </a:pathLst>
              </a:custGeom>
              <a:ln w="9524">
                <a:solidFill>
                  <a:srgbClr val="000000"/>
                </a:solidFill>
              </a:ln>
            </p:spPr>
            <p:txBody>
              <a:bodyPr wrap="square" lIns="0" tIns="0" rIns="0" bIns="0" rtlCol="0"/>
              <a:lstStyle/>
              <a:p>
                <a:endParaRPr/>
              </a:p>
            </p:txBody>
          </p:sp>
          <p:sp>
            <p:nvSpPr>
              <p:cNvPr id="50" name="object 43">
                <a:extLst>
                  <a:ext uri="{FF2B5EF4-FFF2-40B4-BE49-F238E27FC236}">
                    <a16:creationId xmlns:a16="http://schemas.microsoft.com/office/drawing/2014/main" id="{6DA9DB2D-9A11-8C98-59D1-F40A5554D8A1}"/>
                  </a:ext>
                </a:extLst>
              </p:cNvPr>
              <p:cNvSpPr/>
              <p:nvPr/>
            </p:nvSpPr>
            <p:spPr>
              <a:xfrm>
                <a:off x="974975" y="3095626"/>
                <a:ext cx="74930" cy="82550"/>
              </a:xfrm>
              <a:custGeom>
                <a:avLst/>
                <a:gdLst/>
                <a:ahLst/>
                <a:cxnLst/>
                <a:rect l="l" t="t" r="r" b="b"/>
                <a:pathLst>
                  <a:path w="74930" h="82550">
                    <a:moveTo>
                      <a:pt x="21974" y="0"/>
                    </a:moveTo>
                    <a:lnTo>
                      <a:pt x="0" y="82311"/>
                    </a:lnTo>
                    <a:lnTo>
                      <a:pt x="74638" y="66967"/>
                    </a:lnTo>
                    <a:lnTo>
                      <a:pt x="21974" y="0"/>
                    </a:lnTo>
                    <a:close/>
                  </a:path>
                </a:pathLst>
              </a:custGeom>
              <a:solidFill>
                <a:srgbClr val="000000"/>
              </a:solidFill>
            </p:spPr>
            <p:txBody>
              <a:bodyPr wrap="square" lIns="0" tIns="0" rIns="0" bIns="0" rtlCol="0"/>
              <a:lstStyle/>
              <a:p>
                <a:endParaRPr/>
              </a:p>
            </p:txBody>
          </p:sp>
        </p:grpSp>
        <p:grpSp>
          <p:nvGrpSpPr>
            <p:cNvPr id="51" name="object 45">
              <a:extLst>
                <a:ext uri="{FF2B5EF4-FFF2-40B4-BE49-F238E27FC236}">
                  <a16:creationId xmlns:a16="http://schemas.microsoft.com/office/drawing/2014/main" id="{1DF3E768-37D5-A980-056C-BF97E7F5DC09}"/>
                </a:ext>
              </a:extLst>
            </p:cNvPr>
            <p:cNvGrpSpPr/>
            <p:nvPr/>
          </p:nvGrpSpPr>
          <p:grpSpPr>
            <a:xfrm>
              <a:off x="8125654" y="4913182"/>
              <a:ext cx="189230" cy="76200"/>
              <a:chOff x="3956048" y="2601913"/>
              <a:chExt cx="189230" cy="76200"/>
            </a:xfrm>
          </p:grpSpPr>
          <p:sp>
            <p:nvSpPr>
              <p:cNvPr id="52" name="object 46">
                <a:extLst>
                  <a:ext uri="{FF2B5EF4-FFF2-40B4-BE49-F238E27FC236}">
                    <a16:creationId xmlns:a16="http://schemas.microsoft.com/office/drawing/2014/main" id="{5ABDCC2C-0038-6D0C-8AA6-2710BFAB1795}"/>
                  </a:ext>
                </a:extLst>
              </p:cNvPr>
              <p:cNvSpPr/>
              <p:nvPr/>
            </p:nvSpPr>
            <p:spPr>
              <a:xfrm>
                <a:off x="3956048" y="2640013"/>
                <a:ext cx="163830" cy="0"/>
              </a:xfrm>
              <a:custGeom>
                <a:avLst/>
                <a:gdLst/>
                <a:ahLst/>
                <a:cxnLst/>
                <a:rect l="l" t="t" r="r" b="b"/>
                <a:pathLst>
                  <a:path w="163829">
                    <a:moveTo>
                      <a:pt x="0" y="0"/>
                    </a:moveTo>
                    <a:lnTo>
                      <a:pt x="163512" y="0"/>
                    </a:lnTo>
                  </a:path>
                </a:pathLst>
              </a:custGeom>
              <a:ln w="9524">
                <a:solidFill>
                  <a:srgbClr val="000000"/>
                </a:solidFill>
              </a:ln>
            </p:spPr>
            <p:txBody>
              <a:bodyPr wrap="square" lIns="0" tIns="0" rIns="0" bIns="0" rtlCol="0"/>
              <a:lstStyle/>
              <a:p>
                <a:endParaRPr/>
              </a:p>
            </p:txBody>
          </p:sp>
          <p:sp>
            <p:nvSpPr>
              <p:cNvPr id="53" name="object 47">
                <a:extLst>
                  <a:ext uri="{FF2B5EF4-FFF2-40B4-BE49-F238E27FC236}">
                    <a16:creationId xmlns:a16="http://schemas.microsoft.com/office/drawing/2014/main" id="{CEA1AE8C-13ED-8776-8E90-2098C7D6FBA9}"/>
                  </a:ext>
                </a:extLst>
              </p:cNvPr>
              <p:cNvSpPr/>
              <p:nvPr/>
            </p:nvSpPr>
            <p:spPr>
              <a:xfrm>
                <a:off x="4068761" y="2601913"/>
                <a:ext cx="76200" cy="76200"/>
              </a:xfrm>
              <a:custGeom>
                <a:avLst/>
                <a:gdLst/>
                <a:ahLst/>
                <a:cxnLst/>
                <a:rect l="l" t="t" r="r" b="b"/>
                <a:pathLst>
                  <a:path w="76200" h="76200">
                    <a:moveTo>
                      <a:pt x="0" y="0"/>
                    </a:moveTo>
                    <a:lnTo>
                      <a:pt x="0" y="76200"/>
                    </a:lnTo>
                    <a:lnTo>
                      <a:pt x="76200" y="38100"/>
                    </a:lnTo>
                    <a:lnTo>
                      <a:pt x="0" y="0"/>
                    </a:lnTo>
                    <a:close/>
                  </a:path>
                </a:pathLst>
              </a:custGeom>
              <a:solidFill>
                <a:srgbClr val="000000"/>
              </a:solidFill>
            </p:spPr>
            <p:txBody>
              <a:bodyPr wrap="square" lIns="0" tIns="0" rIns="0" bIns="0" rtlCol="0"/>
              <a:lstStyle/>
              <a:p>
                <a:endParaRPr/>
              </a:p>
            </p:txBody>
          </p:sp>
        </p:grpSp>
        <p:sp>
          <p:nvSpPr>
            <p:cNvPr id="86" name="object 6">
              <a:extLst>
                <a:ext uri="{FF2B5EF4-FFF2-40B4-BE49-F238E27FC236}">
                  <a16:creationId xmlns:a16="http://schemas.microsoft.com/office/drawing/2014/main" id="{5F158E92-571D-FD56-E8AD-E047C7777717}"/>
                </a:ext>
              </a:extLst>
            </p:cNvPr>
            <p:cNvSpPr txBox="1"/>
            <p:nvPr/>
          </p:nvSpPr>
          <p:spPr>
            <a:xfrm>
              <a:off x="4743043" y="5921231"/>
              <a:ext cx="1098539" cy="197490"/>
            </a:xfrm>
            <a:prstGeom prst="rect">
              <a:avLst/>
            </a:prstGeom>
          </p:spPr>
          <p:txBody>
            <a:bodyPr vert="horz" wrap="square" lIns="0" tIns="12700" rIns="0" bIns="0" rtlCol="0">
              <a:spAutoFit/>
            </a:bodyPr>
            <a:lstStyle/>
            <a:p>
              <a:pPr marL="12700">
                <a:lnSpc>
                  <a:spcPct val="100000"/>
                </a:lnSpc>
                <a:spcBef>
                  <a:spcPts val="100"/>
                </a:spcBef>
              </a:pPr>
              <a:r>
                <a:rPr lang="en-US" sz="1200" dirty="0">
                  <a:cs typeface="Arial MT"/>
                </a:rPr>
                <a:t>Readout plane</a:t>
              </a:r>
              <a:endParaRPr sz="1200" dirty="0">
                <a:cs typeface="Arial MT"/>
              </a:endParaRPr>
            </a:p>
          </p:txBody>
        </p:sp>
      </p:grpSp>
      <p:pic>
        <p:nvPicPr>
          <p:cNvPr id="88" name="object 3">
            <a:extLst>
              <a:ext uri="{FF2B5EF4-FFF2-40B4-BE49-F238E27FC236}">
                <a16:creationId xmlns:a16="http://schemas.microsoft.com/office/drawing/2014/main" id="{2213DD80-19CE-FF52-1B8F-7F4BE073BC40}"/>
              </a:ext>
            </a:extLst>
          </p:cNvPr>
          <p:cNvPicPr/>
          <p:nvPr/>
        </p:nvPicPr>
        <p:blipFill>
          <a:blip r:embed="rId5" cstate="print"/>
          <a:stretch>
            <a:fillRect/>
          </a:stretch>
        </p:blipFill>
        <p:spPr>
          <a:xfrm>
            <a:off x="694679" y="4013863"/>
            <a:ext cx="3672722" cy="2003113"/>
          </a:xfrm>
          <a:prstGeom prst="rect">
            <a:avLst/>
          </a:prstGeom>
        </p:spPr>
      </p:pic>
    </p:spTree>
    <p:extLst>
      <p:ext uri="{BB962C8B-B14F-4D97-AF65-F5344CB8AC3E}">
        <p14:creationId xmlns:p14="http://schemas.microsoft.com/office/powerpoint/2010/main" val="1948129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D822-BE5B-C8EA-DC83-021A2FF8A01F}"/>
              </a:ext>
            </a:extLst>
          </p:cNvPr>
          <p:cNvSpPr>
            <a:spLocks noGrp="1"/>
          </p:cNvSpPr>
          <p:nvPr>
            <p:ph type="title"/>
          </p:nvPr>
        </p:nvSpPr>
        <p:spPr>
          <a:xfrm>
            <a:off x="395427" y="203149"/>
            <a:ext cx="3201035" cy="553998"/>
          </a:xfrm>
        </p:spPr>
        <p:txBody>
          <a:bodyPr/>
          <a:lstStyle/>
          <a:p>
            <a:r>
              <a:rPr lang="en-US" dirty="0"/>
              <a:t>TPC</a:t>
            </a:r>
          </a:p>
        </p:txBody>
      </p:sp>
      <p:sp>
        <p:nvSpPr>
          <p:cNvPr id="4" name="Footer Placeholder 3">
            <a:extLst>
              <a:ext uri="{FF2B5EF4-FFF2-40B4-BE49-F238E27FC236}">
                <a16:creationId xmlns:a16="http://schemas.microsoft.com/office/drawing/2014/main" id="{DE75C717-5C11-96B4-7023-4F3FA9872157}"/>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8A78C19-069F-1580-44C5-C5DC8D9E52B6}"/>
              </a:ext>
            </a:extLst>
          </p:cNvPr>
          <p:cNvSpPr>
            <a:spLocks noGrp="1"/>
          </p:cNvSpPr>
          <p:nvPr>
            <p:ph type="sldNum" sz="quarter" idx="7"/>
          </p:nvPr>
        </p:nvSpPr>
        <p:spPr/>
        <p:txBody>
          <a:bodyPr/>
          <a:lstStyle/>
          <a:p>
            <a:pPr marL="38100">
              <a:lnSpc>
                <a:spcPct val="100000"/>
              </a:lnSpc>
            </a:pPr>
            <a:fld id="{81D60167-4931-47E6-BA6A-407CBD079E47}" type="slidenum">
              <a:rPr lang="en-US" spc="-5" smtClean="0"/>
              <a:t>31</a:t>
            </a:fld>
            <a:endParaRPr lang="en-US" spc="-5" dirty="0"/>
          </a:p>
        </p:txBody>
      </p:sp>
      <p:sp>
        <p:nvSpPr>
          <p:cNvPr id="7" name="object 2">
            <a:extLst>
              <a:ext uri="{FF2B5EF4-FFF2-40B4-BE49-F238E27FC236}">
                <a16:creationId xmlns:a16="http://schemas.microsoft.com/office/drawing/2014/main" id="{B9347EEA-F8ED-B083-410F-676A0CC6DB68}"/>
              </a:ext>
            </a:extLst>
          </p:cNvPr>
          <p:cNvSpPr txBox="1"/>
          <p:nvPr/>
        </p:nvSpPr>
        <p:spPr>
          <a:xfrm>
            <a:off x="139380" y="882576"/>
            <a:ext cx="8456160" cy="2068515"/>
          </a:xfrm>
          <a:prstGeom prst="rect">
            <a:avLst/>
          </a:prstGeom>
        </p:spPr>
        <p:txBody>
          <a:bodyPr vert="horz" wrap="square" lIns="0" tIns="13970" rIns="0" bIns="0" rtlCol="0">
            <a:spAutoFit/>
          </a:bodyPr>
          <a:lstStyle/>
          <a:p>
            <a:pPr marL="228600" marR="297180" indent="-166688">
              <a:lnSpc>
                <a:spcPct val="99500"/>
              </a:lnSpc>
              <a:spcBef>
                <a:spcPts val="110"/>
              </a:spcBef>
              <a:buChar char="•"/>
              <a:tabLst>
                <a:tab pos="392113" algn="l"/>
                <a:tab pos="403225" algn="l"/>
              </a:tabLst>
            </a:pPr>
            <a:r>
              <a:rPr sz="1800" dirty="0">
                <a:solidFill>
                  <a:srgbClr val="15159E"/>
                </a:solidFill>
                <a:cs typeface="Arial MT"/>
              </a:rPr>
              <a:t>Because</a:t>
            </a:r>
            <a:r>
              <a:rPr sz="1800" spc="-15" dirty="0">
                <a:solidFill>
                  <a:srgbClr val="15159E"/>
                </a:solidFill>
                <a:cs typeface="Arial MT"/>
              </a:rPr>
              <a:t> </a:t>
            </a:r>
            <a:r>
              <a:rPr sz="1800" dirty="0">
                <a:solidFill>
                  <a:srgbClr val="15159E"/>
                </a:solidFill>
                <a:cs typeface="Arial MT"/>
              </a:rPr>
              <a:t>of</a:t>
            </a:r>
            <a:r>
              <a:rPr sz="1800" spc="-15" dirty="0">
                <a:solidFill>
                  <a:srgbClr val="15159E"/>
                </a:solidFill>
                <a:cs typeface="Arial MT"/>
              </a:rPr>
              <a:t> </a:t>
            </a:r>
            <a:r>
              <a:rPr sz="1800" dirty="0">
                <a:solidFill>
                  <a:srgbClr val="15159E"/>
                </a:solidFill>
                <a:cs typeface="Arial MT"/>
              </a:rPr>
              <a:t>the</a:t>
            </a:r>
            <a:r>
              <a:rPr sz="1800" spc="-10" dirty="0">
                <a:solidFill>
                  <a:srgbClr val="15159E"/>
                </a:solidFill>
                <a:cs typeface="Arial MT"/>
              </a:rPr>
              <a:t> </a:t>
            </a:r>
            <a:r>
              <a:rPr sz="1800" dirty="0">
                <a:solidFill>
                  <a:srgbClr val="15159E"/>
                </a:solidFill>
                <a:cs typeface="Arial MT"/>
              </a:rPr>
              <a:t>relatively</a:t>
            </a:r>
            <a:r>
              <a:rPr sz="1800" spc="-15" dirty="0">
                <a:solidFill>
                  <a:srgbClr val="15159E"/>
                </a:solidFill>
                <a:cs typeface="Arial MT"/>
              </a:rPr>
              <a:t> </a:t>
            </a:r>
            <a:r>
              <a:rPr sz="1800" dirty="0">
                <a:solidFill>
                  <a:srgbClr val="15159E"/>
                </a:solidFill>
                <a:cs typeface="Arial MT"/>
              </a:rPr>
              <a:t>long</a:t>
            </a:r>
            <a:r>
              <a:rPr sz="1800" spc="-10" dirty="0">
                <a:solidFill>
                  <a:srgbClr val="15159E"/>
                </a:solidFill>
                <a:cs typeface="Arial MT"/>
              </a:rPr>
              <a:t> drift </a:t>
            </a:r>
            <a:r>
              <a:rPr sz="1800" dirty="0">
                <a:solidFill>
                  <a:srgbClr val="15159E"/>
                </a:solidFill>
                <a:cs typeface="Arial MT"/>
              </a:rPr>
              <a:t>distance,</a:t>
            </a:r>
            <a:r>
              <a:rPr sz="1800" spc="-30" dirty="0">
                <a:solidFill>
                  <a:srgbClr val="15159E"/>
                </a:solidFill>
                <a:cs typeface="Arial MT"/>
              </a:rPr>
              <a:t> </a:t>
            </a:r>
            <a:r>
              <a:rPr sz="1800" dirty="0">
                <a:solidFill>
                  <a:srgbClr val="15159E"/>
                </a:solidFill>
                <a:cs typeface="Arial MT"/>
              </a:rPr>
              <a:t>diffusion,</a:t>
            </a:r>
            <a:r>
              <a:rPr sz="1800" spc="-30" dirty="0">
                <a:solidFill>
                  <a:srgbClr val="15159E"/>
                </a:solidFill>
                <a:cs typeface="Arial MT"/>
              </a:rPr>
              <a:t> </a:t>
            </a:r>
            <a:r>
              <a:rPr sz="1800" dirty="0">
                <a:solidFill>
                  <a:srgbClr val="15159E"/>
                </a:solidFill>
                <a:cs typeface="Arial MT"/>
              </a:rPr>
              <a:t>particularly</a:t>
            </a:r>
            <a:r>
              <a:rPr sz="1800" spc="-30" dirty="0">
                <a:solidFill>
                  <a:srgbClr val="15159E"/>
                </a:solidFill>
                <a:cs typeface="Arial MT"/>
              </a:rPr>
              <a:t> </a:t>
            </a:r>
            <a:r>
              <a:rPr sz="1800" dirty="0">
                <a:solidFill>
                  <a:srgbClr val="15159E"/>
                </a:solidFill>
                <a:cs typeface="Arial MT"/>
              </a:rPr>
              <a:t>in</a:t>
            </a:r>
            <a:r>
              <a:rPr sz="1800" spc="-20" dirty="0">
                <a:solidFill>
                  <a:srgbClr val="15159E"/>
                </a:solidFill>
                <a:cs typeface="Arial MT"/>
              </a:rPr>
              <a:t> </a:t>
            </a:r>
            <a:r>
              <a:rPr sz="1800" spc="-25" dirty="0">
                <a:solidFill>
                  <a:srgbClr val="15159E"/>
                </a:solidFill>
                <a:cs typeface="Arial MT"/>
              </a:rPr>
              <a:t>the </a:t>
            </a:r>
            <a:r>
              <a:rPr sz="1800" dirty="0">
                <a:solidFill>
                  <a:srgbClr val="15159E"/>
                </a:solidFill>
                <a:cs typeface="Arial MT"/>
              </a:rPr>
              <a:t>lateral</a:t>
            </a:r>
            <a:r>
              <a:rPr sz="1800" spc="-15" dirty="0">
                <a:solidFill>
                  <a:srgbClr val="15159E"/>
                </a:solidFill>
                <a:cs typeface="Arial MT"/>
              </a:rPr>
              <a:t> </a:t>
            </a:r>
            <a:r>
              <a:rPr sz="1800" dirty="0">
                <a:solidFill>
                  <a:srgbClr val="15159E"/>
                </a:solidFill>
                <a:cs typeface="Arial MT"/>
              </a:rPr>
              <a:t>direction,</a:t>
            </a:r>
            <a:r>
              <a:rPr sz="1800" spc="-15" dirty="0">
                <a:solidFill>
                  <a:srgbClr val="15159E"/>
                </a:solidFill>
                <a:cs typeface="Arial MT"/>
              </a:rPr>
              <a:t> </a:t>
            </a:r>
            <a:r>
              <a:rPr sz="1800" dirty="0">
                <a:solidFill>
                  <a:srgbClr val="15159E"/>
                </a:solidFill>
                <a:cs typeface="Arial MT"/>
              </a:rPr>
              <a:t>becomes</a:t>
            </a:r>
            <a:r>
              <a:rPr sz="1800" spc="-15" dirty="0">
                <a:solidFill>
                  <a:srgbClr val="15159E"/>
                </a:solidFill>
                <a:cs typeface="Arial MT"/>
              </a:rPr>
              <a:t> </a:t>
            </a:r>
            <a:r>
              <a:rPr sz="1800" dirty="0">
                <a:solidFill>
                  <a:srgbClr val="15159E"/>
                </a:solidFill>
                <a:cs typeface="Arial MT"/>
              </a:rPr>
              <a:t>a</a:t>
            </a:r>
            <a:r>
              <a:rPr sz="1800" spc="-15" dirty="0">
                <a:solidFill>
                  <a:srgbClr val="15159E"/>
                </a:solidFill>
                <a:cs typeface="Arial MT"/>
              </a:rPr>
              <a:t> </a:t>
            </a:r>
            <a:r>
              <a:rPr sz="1800" spc="-10" dirty="0">
                <a:solidFill>
                  <a:srgbClr val="15159E"/>
                </a:solidFill>
                <a:cs typeface="Arial MT"/>
              </a:rPr>
              <a:t>problem.</a:t>
            </a:r>
            <a:endParaRPr sz="1800" dirty="0">
              <a:solidFill>
                <a:srgbClr val="15159E"/>
              </a:solidFill>
              <a:cs typeface="Arial MT"/>
            </a:endParaRPr>
          </a:p>
          <a:p>
            <a:pPr marL="228600" marR="208279" indent="-166688">
              <a:lnSpc>
                <a:spcPct val="99800"/>
              </a:lnSpc>
              <a:spcBef>
                <a:spcPts val="375"/>
              </a:spcBef>
              <a:buChar char="•"/>
              <a:tabLst>
                <a:tab pos="392113" algn="l"/>
                <a:tab pos="403225" algn="l"/>
              </a:tabLst>
            </a:pPr>
            <a:r>
              <a:rPr sz="1800" dirty="0">
                <a:solidFill>
                  <a:srgbClr val="15159E"/>
                </a:solidFill>
                <a:cs typeface="Arial MT"/>
              </a:rPr>
              <a:t>B</a:t>
            </a:r>
            <a:r>
              <a:rPr sz="1800" spc="-10" dirty="0">
                <a:solidFill>
                  <a:srgbClr val="15159E"/>
                </a:solidFill>
                <a:cs typeface="Arial MT"/>
              </a:rPr>
              <a:t> </a:t>
            </a:r>
            <a:r>
              <a:rPr sz="1800" dirty="0">
                <a:solidFill>
                  <a:srgbClr val="15159E"/>
                </a:solidFill>
                <a:cs typeface="Arial MT"/>
              </a:rPr>
              <a:t>field</a:t>
            </a:r>
            <a:r>
              <a:rPr sz="1800" spc="-5" dirty="0">
                <a:solidFill>
                  <a:srgbClr val="15159E"/>
                </a:solidFill>
                <a:cs typeface="Arial MT"/>
              </a:rPr>
              <a:t> </a:t>
            </a:r>
            <a:r>
              <a:rPr sz="1800" dirty="0">
                <a:solidFill>
                  <a:srgbClr val="15159E"/>
                </a:solidFill>
                <a:cs typeface="Arial MT"/>
              </a:rPr>
              <a:t>confines</a:t>
            </a:r>
            <a:r>
              <a:rPr sz="1800" spc="-15" dirty="0">
                <a:solidFill>
                  <a:srgbClr val="15159E"/>
                </a:solidFill>
                <a:cs typeface="Arial MT"/>
              </a:rPr>
              <a:t> </a:t>
            </a:r>
            <a:r>
              <a:rPr sz="1800" dirty="0">
                <a:solidFill>
                  <a:srgbClr val="15159E"/>
                </a:solidFill>
                <a:cs typeface="Arial MT"/>
              </a:rPr>
              <a:t>the</a:t>
            </a:r>
            <a:r>
              <a:rPr sz="1800" spc="-5" dirty="0">
                <a:solidFill>
                  <a:srgbClr val="15159E"/>
                </a:solidFill>
                <a:cs typeface="Arial MT"/>
              </a:rPr>
              <a:t> </a:t>
            </a:r>
            <a:r>
              <a:rPr sz="1800" dirty="0">
                <a:solidFill>
                  <a:srgbClr val="15159E"/>
                </a:solidFill>
                <a:cs typeface="Arial MT"/>
              </a:rPr>
              <a:t>e-</a:t>
            </a:r>
            <a:r>
              <a:rPr sz="1800" spc="-15" dirty="0">
                <a:solidFill>
                  <a:srgbClr val="15159E"/>
                </a:solidFill>
                <a:cs typeface="Arial MT"/>
              </a:rPr>
              <a:t> </a:t>
            </a:r>
            <a:r>
              <a:rPr sz="1800" dirty="0">
                <a:solidFill>
                  <a:srgbClr val="15159E"/>
                </a:solidFill>
                <a:cs typeface="Arial MT"/>
              </a:rPr>
              <a:t>to</a:t>
            </a:r>
            <a:r>
              <a:rPr sz="1800" spc="-5" dirty="0">
                <a:solidFill>
                  <a:srgbClr val="15159E"/>
                </a:solidFill>
                <a:cs typeface="Arial MT"/>
              </a:rPr>
              <a:t> </a:t>
            </a:r>
            <a:r>
              <a:rPr sz="1800" spc="-10" dirty="0">
                <a:solidFill>
                  <a:srgbClr val="15159E"/>
                </a:solidFill>
                <a:cs typeface="Arial MT"/>
              </a:rPr>
              <a:t>helical </a:t>
            </a:r>
            <a:r>
              <a:rPr sz="1800" dirty="0">
                <a:solidFill>
                  <a:srgbClr val="15159E"/>
                </a:solidFill>
                <a:cs typeface="Arial MT"/>
              </a:rPr>
              <a:t>trajectories</a:t>
            </a:r>
            <a:r>
              <a:rPr sz="1800" spc="-20" dirty="0">
                <a:solidFill>
                  <a:srgbClr val="15159E"/>
                </a:solidFill>
                <a:cs typeface="Arial MT"/>
              </a:rPr>
              <a:t> </a:t>
            </a:r>
            <a:r>
              <a:rPr sz="1800" dirty="0">
                <a:solidFill>
                  <a:srgbClr val="15159E"/>
                </a:solidFill>
                <a:cs typeface="Arial MT"/>
              </a:rPr>
              <a:t>about</a:t>
            </a:r>
            <a:r>
              <a:rPr sz="1800" spc="-20" dirty="0">
                <a:solidFill>
                  <a:srgbClr val="15159E"/>
                </a:solidFill>
                <a:cs typeface="Arial MT"/>
              </a:rPr>
              <a:t> </a:t>
            </a:r>
            <a:r>
              <a:rPr sz="1800" dirty="0">
                <a:solidFill>
                  <a:srgbClr val="15159E"/>
                </a:solidFill>
                <a:cs typeface="Arial MT"/>
              </a:rPr>
              <a:t>the</a:t>
            </a:r>
            <a:r>
              <a:rPr sz="1800" spc="-15" dirty="0">
                <a:solidFill>
                  <a:srgbClr val="15159E"/>
                </a:solidFill>
                <a:cs typeface="Arial MT"/>
              </a:rPr>
              <a:t> </a:t>
            </a:r>
            <a:r>
              <a:rPr sz="1800" dirty="0">
                <a:solidFill>
                  <a:srgbClr val="15159E"/>
                </a:solidFill>
                <a:cs typeface="Arial MT"/>
              </a:rPr>
              <a:t>drift</a:t>
            </a:r>
            <a:r>
              <a:rPr sz="1800" spc="-20" dirty="0">
                <a:solidFill>
                  <a:srgbClr val="15159E"/>
                </a:solidFill>
                <a:cs typeface="Arial MT"/>
              </a:rPr>
              <a:t> </a:t>
            </a:r>
            <a:r>
              <a:rPr sz="1800" spc="-10" dirty="0">
                <a:solidFill>
                  <a:srgbClr val="15159E"/>
                </a:solidFill>
                <a:cs typeface="Arial MT"/>
              </a:rPr>
              <a:t>direction. </a:t>
            </a:r>
            <a:r>
              <a:rPr sz="1800" dirty="0">
                <a:solidFill>
                  <a:srgbClr val="15159E"/>
                </a:solidFill>
                <a:cs typeface="Arial MT"/>
              </a:rPr>
              <a:t>This</a:t>
            </a:r>
            <a:r>
              <a:rPr sz="1800" spc="-20" dirty="0">
                <a:solidFill>
                  <a:srgbClr val="15159E"/>
                </a:solidFill>
                <a:cs typeface="Arial MT"/>
              </a:rPr>
              <a:t> </a:t>
            </a:r>
            <a:r>
              <a:rPr sz="1800" dirty="0">
                <a:solidFill>
                  <a:srgbClr val="15159E"/>
                </a:solidFill>
                <a:cs typeface="Arial MT"/>
              </a:rPr>
              <a:t>reduce</a:t>
            </a:r>
            <a:r>
              <a:rPr sz="1800" spc="-10" dirty="0">
                <a:solidFill>
                  <a:srgbClr val="15159E"/>
                </a:solidFill>
                <a:cs typeface="Arial MT"/>
              </a:rPr>
              <a:t> </a:t>
            </a:r>
            <a:r>
              <a:rPr sz="1800" dirty="0">
                <a:solidFill>
                  <a:srgbClr val="15159E"/>
                </a:solidFill>
                <a:cs typeface="Arial MT"/>
              </a:rPr>
              <a:t>diffusion</a:t>
            </a:r>
            <a:r>
              <a:rPr sz="1800" spc="-10" dirty="0">
                <a:solidFill>
                  <a:srgbClr val="15159E"/>
                </a:solidFill>
                <a:cs typeface="Arial MT"/>
              </a:rPr>
              <a:t> </a:t>
            </a:r>
            <a:r>
              <a:rPr sz="1800" dirty="0">
                <a:solidFill>
                  <a:srgbClr val="15159E"/>
                </a:solidFill>
                <a:cs typeface="Arial MT"/>
              </a:rPr>
              <a:t>by</a:t>
            </a:r>
            <a:r>
              <a:rPr sz="1800" spc="-15" dirty="0">
                <a:solidFill>
                  <a:srgbClr val="15159E"/>
                </a:solidFill>
                <a:cs typeface="Arial MT"/>
              </a:rPr>
              <a:t> </a:t>
            </a:r>
            <a:r>
              <a:rPr sz="1800" dirty="0">
                <a:solidFill>
                  <a:srgbClr val="15159E"/>
                </a:solidFill>
                <a:cs typeface="Arial MT"/>
              </a:rPr>
              <a:t>as</a:t>
            </a:r>
            <a:r>
              <a:rPr sz="1800" spc="-15" dirty="0">
                <a:solidFill>
                  <a:srgbClr val="15159E"/>
                </a:solidFill>
                <a:cs typeface="Arial MT"/>
              </a:rPr>
              <a:t> </a:t>
            </a:r>
            <a:r>
              <a:rPr sz="1800" dirty="0">
                <a:solidFill>
                  <a:srgbClr val="15159E"/>
                </a:solidFill>
                <a:cs typeface="Arial MT"/>
              </a:rPr>
              <a:t>much</a:t>
            </a:r>
            <a:r>
              <a:rPr sz="1800" spc="-10" dirty="0">
                <a:solidFill>
                  <a:srgbClr val="15159E"/>
                </a:solidFill>
                <a:cs typeface="Arial MT"/>
              </a:rPr>
              <a:t> </a:t>
            </a:r>
            <a:r>
              <a:rPr sz="1800" dirty="0">
                <a:solidFill>
                  <a:srgbClr val="15159E"/>
                </a:solidFill>
                <a:cs typeface="Arial MT"/>
              </a:rPr>
              <a:t>as</a:t>
            </a:r>
            <a:r>
              <a:rPr sz="1800" spc="-15" dirty="0">
                <a:solidFill>
                  <a:srgbClr val="15159E"/>
                </a:solidFill>
                <a:cs typeface="Arial MT"/>
              </a:rPr>
              <a:t> </a:t>
            </a:r>
            <a:r>
              <a:rPr sz="1800" spc="-50" dirty="0">
                <a:solidFill>
                  <a:srgbClr val="15159E"/>
                </a:solidFill>
                <a:cs typeface="Arial MT"/>
              </a:rPr>
              <a:t>a </a:t>
            </a:r>
            <a:r>
              <a:rPr sz="1800" dirty="0">
                <a:solidFill>
                  <a:srgbClr val="15159E"/>
                </a:solidFill>
                <a:cs typeface="Arial MT"/>
              </a:rPr>
              <a:t>factor</a:t>
            </a:r>
            <a:r>
              <a:rPr sz="1800" spc="-15" dirty="0">
                <a:solidFill>
                  <a:srgbClr val="15159E"/>
                </a:solidFill>
                <a:cs typeface="Arial MT"/>
              </a:rPr>
              <a:t> </a:t>
            </a:r>
            <a:r>
              <a:rPr sz="1800" dirty="0">
                <a:solidFill>
                  <a:srgbClr val="15159E"/>
                </a:solidFill>
                <a:cs typeface="Arial MT"/>
              </a:rPr>
              <a:t>of</a:t>
            </a:r>
            <a:r>
              <a:rPr sz="1800" spc="-15" dirty="0">
                <a:solidFill>
                  <a:srgbClr val="15159E"/>
                </a:solidFill>
                <a:cs typeface="Arial MT"/>
              </a:rPr>
              <a:t> </a:t>
            </a:r>
            <a:r>
              <a:rPr sz="1800" spc="-25" dirty="0">
                <a:solidFill>
                  <a:srgbClr val="15159E"/>
                </a:solidFill>
                <a:cs typeface="Arial MT"/>
              </a:rPr>
              <a:t>10.</a:t>
            </a:r>
            <a:endParaRPr sz="1800" dirty="0">
              <a:solidFill>
                <a:srgbClr val="15159E"/>
              </a:solidFill>
              <a:cs typeface="Arial MT"/>
            </a:endParaRPr>
          </a:p>
          <a:p>
            <a:pPr marL="228600" marR="68580" indent="-166688">
              <a:lnSpc>
                <a:spcPct val="100299"/>
              </a:lnSpc>
              <a:spcBef>
                <a:spcPts val="465"/>
              </a:spcBef>
              <a:buChar char="•"/>
              <a:tabLst>
                <a:tab pos="392113" algn="l"/>
                <a:tab pos="403225" algn="l"/>
              </a:tabLst>
            </a:pPr>
            <a:r>
              <a:rPr sz="1800" dirty="0">
                <a:solidFill>
                  <a:srgbClr val="15159E"/>
                </a:solidFill>
                <a:cs typeface="Arial MT"/>
              </a:rPr>
              <a:t>In</a:t>
            </a:r>
            <a:r>
              <a:rPr sz="1800" spc="-15" dirty="0">
                <a:solidFill>
                  <a:srgbClr val="15159E"/>
                </a:solidFill>
                <a:cs typeface="Arial MT"/>
              </a:rPr>
              <a:t> </a:t>
            </a:r>
            <a:r>
              <a:rPr sz="1800" dirty="0">
                <a:solidFill>
                  <a:srgbClr val="15159E"/>
                </a:solidFill>
                <a:cs typeface="Arial MT"/>
              </a:rPr>
              <a:t>order</a:t>
            </a:r>
            <a:r>
              <a:rPr sz="1800" spc="-15" dirty="0">
                <a:solidFill>
                  <a:srgbClr val="15159E"/>
                </a:solidFill>
                <a:cs typeface="Arial MT"/>
              </a:rPr>
              <a:t> </a:t>
            </a:r>
            <a:r>
              <a:rPr sz="1800" dirty="0">
                <a:solidFill>
                  <a:srgbClr val="15159E"/>
                </a:solidFill>
                <a:cs typeface="Arial MT"/>
              </a:rPr>
              <a:t>to</a:t>
            </a:r>
            <a:r>
              <a:rPr sz="1800" spc="-10" dirty="0">
                <a:solidFill>
                  <a:srgbClr val="15159E"/>
                </a:solidFill>
                <a:cs typeface="Arial MT"/>
              </a:rPr>
              <a:t> </a:t>
            </a:r>
            <a:r>
              <a:rPr sz="1800" dirty="0">
                <a:solidFill>
                  <a:srgbClr val="15159E"/>
                </a:solidFill>
                <a:cs typeface="Arial MT"/>
              </a:rPr>
              <a:t>avoid</a:t>
            </a:r>
            <a:r>
              <a:rPr sz="1800" spc="-15" dirty="0">
                <a:solidFill>
                  <a:srgbClr val="15159E"/>
                </a:solidFill>
                <a:cs typeface="Arial MT"/>
              </a:rPr>
              <a:t> </a:t>
            </a:r>
            <a:r>
              <a:rPr sz="1800" dirty="0">
                <a:solidFill>
                  <a:srgbClr val="15159E"/>
                </a:solidFill>
                <a:cs typeface="Arial MT"/>
              </a:rPr>
              <a:t>deviating</a:t>
            </a:r>
            <a:r>
              <a:rPr sz="1800" spc="-10" dirty="0">
                <a:solidFill>
                  <a:srgbClr val="15159E"/>
                </a:solidFill>
                <a:cs typeface="Arial MT"/>
              </a:rPr>
              <a:t> </a:t>
            </a:r>
            <a:r>
              <a:rPr sz="1800" spc="-25" dirty="0">
                <a:solidFill>
                  <a:srgbClr val="15159E"/>
                </a:solidFill>
                <a:cs typeface="Arial MT"/>
              </a:rPr>
              <a:t>the </a:t>
            </a:r>
            <a:r>
              <a:rPr sz="1800" dirty="0">
                <a:solidFill>
                  <a:srgbClr val="15159E"/>
                </a:solidFill>
                <a:cs typeface="Arial MT"/>
              </a:rPr>
              <a:t>trajectories</a:t>
            </a:r>
            <a:r>
              <a:rPr sz="1800" spc="-15" dirty="0">
                <a:solidFill>
                  <a:srgbClr val="15159E"/>
                </a:solidFill>
                <a:cs typeface="Arial MT"/>
              </a:rPr>
              <a:t> </a:t>
            </a:r>
            <a:r>
              <a:rPr sz="1800" dirty="0">
                <a:solidFill>
                  <a:srgbClr val="15159E"/>
                </a:solidFill>
                <a:cs typeface="Arial MT"/>
              </a:rPr>
              <a:t>of</a:t>
            </a:r>
            <a:r>
              <a:rPr sz="1800" spc="-15" dirty="0">
                <a:solidFill>
                  <a:srgbClr val="15159E"/>
                </a:solidFill>
                <a:cs typeface="Arial MT"/>
              </a:rPr>
              <a:t> </a:t>
            </a:r>
            <a:r>
              <a:rPr sz="1800" dirty="0">
                <a:solidFill>
                  <a:srgbClr val="15159E"/>
                </a:solidFill>
                <a:cs typeface="Arial MT"/>
              </a:rPr>
              <a:t>the</a:t>
            </a:r>
            <a:r>
              <a:rPr sz="1800" spc="-10" dirty="0">
                <a:solidFill>
                  <a:srgbClr val="15159E"/>
                </a:solidFill>
                <a:cs typeface="Arial MT"/>
              </a:rPr>
              <a:t> </a:t>
            </a:r>
            <a:r>
              <a:rPr sz="1800" dirty="0">
                <a:solidFill>
                  <a:srgbClr val="15159E"/>
                </a:solidFill>
                <a:cs typeface="Arial MT"/>
              </a:rPr>
              <a:t>drifting</a:t>
            </a:r>
            <a:r>
              <a:rPr sz="1800" spc="-10" dirty="0">
                <a:solidFill>
                  <a:srgbClr val="15159E"/>
                </a:solidFill>
                <a:cs typeface="Arial MT"/>
              </a:rPr>
              <a:t> e-</a:t>
            </a:r>
            <a:r>
              <a:rPr sz="1800" dirty="0">
                <a:solidFill>
                  <a:srgbClr val="15159E"/>
                </a:solidFill>
                <a:cs typeface="Arial MT"/>
              </a:rPr>
              <a:t>,</a:t>
            </a:r>
            <a:r>
              <a:rPr sz="1800" spc="-15" dirty="0">
                <a:solidFill>
                  <a:srgbClr val="15159E"/>
                </a:solidFill>
                <a:cs typeface="Arial MT"/>
              </a:rPr>
              <a:t> </a:t>
            </a:r>
            <a:r>
              <a:rPr sz="1800" dirty="0">
                <a:solidFill>
                  <a:srgbClr val="15159E"/>
                </a:solidFill>
                <a:cs typeface="Arial MT"/>
              </a:rPr>
              <a:t>the</a:t>
            </a:r>
            <a:r>
              <a:rPr sz="1800" spc="-5" dirty="0">
                <a:solidFill>
                  <a:srgbClr val="15159E"/>
                </a:solidFill>
                <a:cs typeface="Arial MT"/>
              </a:rPr>
              <a:t> </a:t>
            </a:r>
            <a:r>
              <a:rPr sz="1800" dirty="0">
                <a:solidFill>
                  <a:srgbClr val="15159E"/>
                </a:solidFill>
                <a:cs typeface="Arial MT"/>
              </a:rPr>
              <a:t>B</a:t>
            </a:r>
            <a:r>
              <a:rPr sz="1800" spc="-10" dirty="0">
                <a:solidFill>
                  <a:srgbClr val="15159E"/>
                </a:solidFill>
                <a:cs typeface="Arial MT"/>
              </a:rPr>
              <a:t> </a:t>
            </a:r>
            <a:r>
              <a:rPr sz="1800" spc="-25" dirty="0">
                <a:solidFill>
                  <a:srgbClr val="15159E"/>
                </a:solidFill>
                <a:cs typeface="Arial MT"/>
              </a:rPr>
              <a:t>and </a:t>
            </a:r>
            <a:r>
              <a:rPr sz="1800" dirty="0">
                <a:solidFill>
                  <a:srgbClr val="15159E"/>
                </a:solidFill>
                <a:cs typeface="Arial MT"/>
              </a:rPr>
              <a:t>E</a:t>
            </a:r>
            <a:r>
              <a:rPr sz="1800" spc="-10" dirty="0">
                <a:solidFill>
                  <a:srgbClr val="15159E"/>
                </a:solidFill>
                <a:cs typeface="Arial MT"/>
              </a:rPr>
              <a:t> </a:t>
            </a:r>
            <a:r>
              <a:rPr sz="1800" dirty="0">
                <a:solidFill>
                  <a:srgbClr val="15159E"/>
                </a:solidFill>
                <a:cs typeface="Arial MT"/>
              </a:rPr>
              <a:t>fields</a:t>
            </a:r>
            <a:r>
              <a:rPr sz="1800" spc="-10" dirty="0">
                <a:solidFill>
                  <a:srgbClr val="15159E"/>
                </a:solidFill>
                <a:cs typeface="Arial MT"/>
              </a:rPr>
              <a:t> </a:t>
            </a:r>
            <a:r>
              <a:rPr sz="1800" dirty="0">
                <a:solidFill>
                  <a:srgbClr val="15159E"/>
                </a:solidFill>
                <a:cs typeface="Arial MT"/>
              </a:rPr>
              <a:t>must</a:t>
            </a:r>
            <a:r>
              <a:rPr sz="1800" spc="-10" dirty="0">
                <a:solidFill>
                  <a:srgbClr val="15159E"/>
                </a:solidFill>
                <a:cs typeface="Arial MT"/>
              </a:rPr>
              <a:t> </a:t>
            </a:r>
            <a:r>
              <a:rPr sz="1800" dirty="0">
                <a:solidFill>
                  <a:srgbClr val="15159E"/>
                </a:solidFill>
                <a:cs typeface="Arial MT"/>
              </a:rPr>
              <a:t>be</a:t>
            </a:r>
            <a:r>
              <a:rPr sz="1800" spc="-10" dirty="0">
                <a:solidFill>
                  <a:srgbClr val="15159E"/>
                </a:solidFill>
                <a:cs typeface="Arial MT"/>
              </a:rPr>
              <a:t> </a:t>
            </a:r>
            <a:r>
              <a:rPr sz="1800" dirty="0">
                <a:solidFill>
                  <a:srgbClr val="15159E"/>
                </a:solidFill>
                <a:cs typeface="Arial MT"/>
              </a:rPr>
              <a:t>in</a:t>
            </a:r>
            <a:r>
              <a:rPr sz="1800" spc="-5" dirty="0">
                <a:solidFill>
                  <a:srgbClr val="15159E"/>
                </a:solidFill>
                <a:cs typeface="Arial MT"/>
              </a:rPr>
              <a:t> </a:t>
            </a:r>
            <a:r>
              <a:rPr sz="1800" dirty="0">
                <a:solidFill>
                  <a:srgbClr val="15159E"/>
                </a:solidFill>
                <a:cs typeface="Arial MT"/>
              </a:rPr>
              <a:t>perfect</a:t>
            </a:r>
            <a:r>
              <a:rPr sz="1800" spc="-10" dirty="0">
                <a:solidFill>
                  <a:srgbClr val="15159E"/>
                </a:solidFill>
                <a:cs typeface="Arial MT"/>
              </a:rPr>
              <a:t> alignment </a:t>
            </a:r>
            <a:r>
              <a:rPr sz="1800" dirty="0">
                <a:solidFill>
                  <a:srgbClr val="15159E"/>
                </a:solidFill>
                <a:cs typeface="Arial MT"/>
              </a:rPr>
              <a:t>and</a:t>
            </a:r>
            <a:r>
              <a:rPr sz="1800" spc="-20" dirty="0">
                <a:solidFill>
                  <a:srgbClr val="15159E"/>
                </a:solidFill>
                <a:cs typeface="Arial MT"/>
              </a:rPr>
              <a:t> </a:t>
            </a:r>
            <a:r>
              <a:rPr sz="1800" dirty="0">
                <a:solidFill>
                  <a:srgbClr val="15159E"/>
                </a:solidFill>
                <a:cs typeface="Arial MT"/>
              </a:rPr>
              <a:t>uniform</a:t>
            </a:r>
            <a:r>
              <a:rPr sz="1800" spc="-15" dirty="0">
                <a:solidFill>
                  <a:srgbClr val="15159E"/>
                </a:solidFill>
                <a:cs typeface="Arial MT"/>
              </a:rPr>
              <a:t> </a:t>
            </a:r>
            <a:r>
              <a:rPr sz="1800" dirty="0">
                <a:solidFill>
                  <a:srgbClr val="15159E"/>
                </a:solidFill>
                <a:cs typeface="Arial MT"/>
              </a:rPr>
              <a:t>over</a:t>
            </a:r>
            <a:r>
              <a:rPr sz="1800" spc="-15" dirty="0">
                <a:solidFill>
                  <a:srgbClr val="15159E"/>
                </a:solidFill>
                <a:cs typeface="Arial MT"/>
              </a:rPr>
              <a:t> </a:t>
            </a:r>
            <a:r>
              <a:rPr sz="1800" dirty="0">
                <a:solidFill>
                  <a:srgbClr val="15159E"/>
                </a:solidFill>
                <a:cs typeface="Arial MT"/>
              </a:rPr>
              <a:t>the</a:t>
            </a:r>
            <a:r>
              <a:rPr sz="1800" spc="-10" dirty="0">
                <a:solidFill>
                  <a:srgbClr val="15159E"/>
                </a:solidFill>
                <a:cs typeface="Arial MT"/>
              </a:rPr>
              <a:t> </a:t>
            </a:r>
            <a:r>
              <a:rPr sz="1800" dirty="0">
                <a:solidFill>
                  <a:srgbClr val="15159E"/>
                </a:solidFill>
                <a:cs typeface="Arial MT"/>
              </a:rPr>
              <a:t>volume</a:t>
            </a:r>
            <a:r>
              <a:rPr sz="1800" spc="-10" dirty="0">
                <a:solidFill>
                  <a:srgbClr val="15159E"/>
                </a:solidFill>
                <a:cs typeface="Arial MT"/>
              </a:rPr>
              <a:t> </a:t>
            </a:r>
            <a:r>
              <a:rPr sz="1800" dirty="0">
                <a:solidFill>
                  <a:srgbClr val="15159E"/>
                </a:solidFill>
                <a:cs typeface="Arial MT"/>
              </a:rPr>
              <a:t>of</a:t>
            </a:r>
            <a:r>
              <a:rPr sz="1800" spc="-15" dirty="0">
                <a:solidFill>
                  <a:srgbClr val="15159E"/>
                </a:solidFill>
                <a:cs typeface="Arial MT"/>
              </a:rPr>
              <a:t> </a:t>
            </a:r>
            <a:r>
              <a:rPr sz="1800" dirty="0">
                <a:solidFill>
                  <a:srgbClr val="15159E"/>
                </a:solidFill>
                <a:cs typeface="Arial MT"/>
              </a:rPr>
              <a:t>the</a:t>
            </a:r>
            <a:r>
              <a:rPr sz="1800" spc="-5" dirty="0">
                <a:solidFill>
                  <a:srgbClr val="15159E"/>
                </a:solidFill>
                <a:cs typeface="Arial MT"/>
              </a:rPr>
              <a:t> </a:t>
            </a:r>
            <a:r>
              <a:rPr sz="1800" spc="-10" dirty="0">
                <a:solidFill>
                  <a:srgbClr val="15159E"/>
                </a:solidFill>
                <a:cs typeface="Arial MT"/>
              </a:rPr>
              <a:t>drift </a:t>
            </a:r>
            <a:r>
              <a:rPr sz="1800" dirty="0">
                <a:solidFill>
                  <a:srgbClr val="15159E"/>
                </a:solidFill>
                <a:cs typeface="Arial MT"/>
              </a:rPr>
              <a:t>zone</a:t>
            </a:r>
            <a:r>
              <a:rPr sz="1800" spc="-10" dirty="0">
                <a:solidFill>
                  <a:srgbClr val="15159E"/>
                </a:solidFill>
                <a:cs typeface="Arial MT"/>
              </a:rPr>
              <a:t> </a:t>
            </a:r>
            <a:r>
              <a:rPr sz="1800" dirty="0">
                <a:solidFill>
                  <a:srgbClr val="15159E"/>
                </a:solidFill>
                <a:cs typeface="Arial MT"/>
              </a:rPr>
              <a:t>down</a:t>
            </a:r>
            <a:r>
              <a:rPr sz="1800" spc="-5" dirty="0">
                <a:solidFill>
                  <a:srgbClr val="15159E"/>
                </a:solidFill>
                <a:cs typeface="Arial MT"/>
              </a:rPr>
              <a:t> </a:t>
            </a:r>
            <a:r>
              <a:rPr sz="1800" dirty="0">
                <a:solidFill>
                  <a:srgbClr val="15159E"/>
                </a:solidFill>
                <a:cs typeface="Arial MT"/>
              </a:rPr>
              <a:t>to</a:t>
            </a:r>
            <a:r>
              <a:rPr sz="1800" spc="-5" dirty="0">
                <a:solidFill>
                  <a:srgbClr val="15159E"/>
                </a:solidFill>
                <a:cs typeface="Arial MT"/>
              </a:rPr>
              <a:t> </a:t>
            </a:r>
            <a:r>
              <a:rPr sz="1800" dirty="0">
                <a:solidFill>
                  <a:srgbClr val="15159E"/>
                </a:solidFill>
                <a:cs typeface="Arial MT"/>
              </a:rPr>
              <a:t>about</a:t>
            </a:r>
            <a:r>
              <a:rPr sz="1800" spc="-10" dirty="0">
                <a:solidFill>
                  <a:srgbClr val="15159E"/>
                </a:solidFill>
                <a:cs typeface="Arial MT"/>
              </a:rPr>
              <a:t> </a:t>
            </a:r>
            <a:r>
              <a:rPr sz="1800" dirty="0">
                <a:solidFill>
                  <a:srgbClr val="15159E"/>
                </a:solidFill>
                <a:cs typeface="Arial MT"/>
              </a:rPr>
              <a:t>one</a:t>
            </a:r>
            <a:r>
              <a:rPr sz="1800" spc="-5" dirty="0">
                <a:solidFill>
                  <a:srgbClr val="15159E"/>
                </a:solidFill>
                <a:cs typeface="Arial MT"/>
              </a:rPr>
              <a:t> </a:t>
            </a:r>
            <a:r>
              <a:rPr sz="1800" dirty="0">
                <a:solidFill>
                  <a:srgbClr val="15159E"/>
                </a:solidFill>
                <a:cs typeface="Arial MT"/>
              </a:rPr>
              <a:t>part</a:t>
            </a:r>
            <a:r>
              <a:rPr sz="1800" spc="-10" dirty="0">
                <a:solidFill>
                  <a:srgbClr val="15159E"/>
                </a:solidFill>
                <a:cs typeface="Arial MT"/>
              </a:rPr>
              <a:t> </a:t>
            </a:r>
            <a:r>
              <a:rPr sz="1800" dirty="0">
                <a:solidFill>
                  <a:srgbClr val="15159E"/>
                </a:solidFill>
                <a:cs typeface="Arial MT"/>
              </a:rPr>
              <a:t>in</a:t>
            </a:r>
            <a:r>
              <a:rPr sz="1800" spc="-5" dirty="0">
                <a:solidFill>
                  <a:srgbClr val="15159E"/>
                </a:solidFill>
                <a:cs typeface="Arial MT"/>
              </a:rPr>
              <a:t> </a:t>
            </a:r>
            <a:r>
              <a:rPr sz="1800" spc="-20" dirty="0">
                <a:solidFill>
                  <a:srgbClr val="15159E"/>
                </a:solidFill>
                <a:cs typeface="Arial MT"/>
              </a:rPr>
              <a:t>10</a:t>
            </a:r>
            <a:r>
              <a:rPr sz="1800" spc="-30" baseline="25462" dirty="0">
                <a:solidFill>
                  <a:srgbClr val="15159E"/>
                </a:solidFill>
                <a:cs typeface="Arial MT"/>
              </a:rPr>
              <a:t>4</a:t>
            </a:r>
            <a:r>
              <a:rPr sz="1800" spc="-20" dirty="0">
                <a:solidFill>
                  <a:srgbClr val="15159E"/>
                </a:solidFill>
                <a:cs typeface="Arial MT"/>
              </a:rPr>
              <a:t>.</a:t>
            </a:r>
            <a:endParaRPr sz="1800" dirty="0">
              <a:solidFill>
                <a:srgbClr val="15159E"/>
              </a:solidFill>
              <a:cs typeface="Arial MT"/>
            </a:endParaRPr>
          </a:p>
        </p:txBody>
      </p:sp>
      <p:pic>
        <p:nvPicPr>
          <p:cNvPr id="9" name="object 4">
            <a:extLst>
              <a:ext uri="{FF2B5EF4-FFF2-40B4-BE49-F238E27FC236}">
                <a16:creationId xmlns:a16="http://schemas.microsoft.com/office/drawing/2014/main" id="{DBF228AC-6CD8-B1FD-4CF3-B83BC17935C0}"/>
              </a:ext>
            </a:extLst>
          </p:cNvPr>
          <p:cNvPicPr/>
          <p:nvPr/>
        </p:nvPicPr>
        <p:blipFill>
          <a:blip r:embed="rId2" cstate="print"/>
          <a:stretch>
            <a:fillRect/>
          </a:stretch>
        </p:blipFill>
        <p:spPr>
          <a:xfrm>
            <a:off x="8449840" y="1219200"/>
            <a:ext cx="3365961" cy="4273363"/>
          </a:xfrm>
          <a:prstGeom prst="rect">
            <a:avLst/>
          </a:prstGeom>
        </p:spPr>
      </p:pic>
      <p:sp>
        <p:nvSpPr>
          <p:cNvPr id="12" name="TextBox 11">
            <a:extLst>
              <a:ext uri="{FF2B5EF4-FFF2-40B4-BE49-F238E27FC236}">
                <a16:creationId xmlns:a16="http://schemas.microsoft.com/office/drawing/2014/main" id="{6B705C9A-F428-588C-35A5-7705361FA742}"/>
              </a:ext>
            </a:extLst>
          </p:cNvPr>
          <p:cNvSpPr txBox="1"/>
          <p:nvPr/>
        </p:nvSpPr>
        <p:spPr>
          <a:xfrm>
            <a:off x="139380" y="3381369"/>
            <a:ext cx="8054413" cy="2031325"/>
          </a:xfrm>
          <a:prstGeom prst="rect">
            <a:avLst/>
          </a:prstGeom>
          <a:noFill/>
        </p:spPr>
        <p:txBody>
          <a:bodyPr wrap="square">
            <a:spAutoFit/>
          </a:bodyPr>
          <a:lstStyle/>
          <a:p>
            <a:r>
              <a:rPr lang="en-US" b="1" dirty="0"/>
              <a:t>Requirements for a good TPC:</a:t>
            </a:r>
            <a:endParaRPr lang="en-US" dirty="0"/>
          </a:p>
          <a:p>
            <a:pPr marL="177800" indent="-177800">
              <a:buFont typeface="Arial" panose="020B0604020202020204" pitchFamily="34" charset="0"/>
              <a:buChar char="•"/>
            </a:pPr>
            <a:r>
              <a:rPr lang="en-US" dirty="0">
                <a:solidFill>
                  <a:srgbClr val="15159E"/>
                </a:solidFill>
              </a:rPr>
              <a:t>Accurate measurement of the z coordinate requires precise knowledge of the drift velocity (vₙ) → calibration using laser systems and corrections for pressure and temperature </a:t>
            </a:r>
          </a:p>
          <a:p>
            <a:pPr marL="177800" indent="-177800">
              <a:buFont typeface="Arial" panose="020B0604020202020204" pitchFamily="34" charset="0"/>
              <a:buChar char="•"/>
            </a:pPr>
            <a:r>
              <a:rPr lang="en-US" dirty="0">
                <a:solidFill>
                  <a:srgbClr val="15159E"/>
                </a:solidFill>
              </a:rPr>
              <a:t>Long drift distances → very pure gas and continuous monitoring are essential </a:t>
            </a:r>
          </a:p>
          <a:p>
            <a:pPr marL="177800" indent="-177800">
              <a:buFont typeface="Arial" panose="020B0604020202020204" pitchFamily="34" charset="0"/>
              <a:buChar char="•"/>
            </a:pPr>
            <a:r>
              <a:rPr lang="en-US" dirty="0">
                <a:solidFill>
                  <a:srgbClr val="15159E"/>
                </a:solidFill>
              </a:rPr>
              <a:t>Low material budget (gas only) → minimizes multiple scattering and photon conversions</a:t>
            </a:r>
          </a:p>
        </p:txBody>
      </p:sp>
      <p:sp>
        <p:nvSpPr>
          <p:cNvPr id="14" name="TextBox 13">
            <a:extLst>
              <a:ext uri="{FF2B5EF4-FFF2-40B4-BE49-F238E27FC236}">
                <a16:creationId xmlns:a16="http://schemas.microsoft.com/office/drawing/2014/main" id="{247311E6-D3AA-14DD-C929-36773762CE87}"/>
              </a:ext>
            </a:extLst>
          </p:cNvPr>
          <p:cNvSpPr txBox="1"/>
          <p:nvPr/>
        </p:nvSpPr>
        <p:spPr>
          <a:xfrm>
            <a:off x="228600" y="5560370"/>
            <a:ext cx="10896600" cy="369332"/>
          </a:xfrm>
          <a:prstGeom prst="rect">
            <a:avLst/>
          </a:prstGeom>
          <a:noFill/>
        </p:spPr>
        <p:txBody>
          <a:bodyPr wrap="square">
            <a:spAutoFit/>
          </a:bodyPr>
          <a:lstStyle/>
          <a:p>
            <a:r>
              <a:rPr lang="en-US" dirty="0">
                <a:solidFill>
                  <a:srgbClr val="FF0000"/>
                </a:solidFill>
              </a:rPr>
              <a:t>The magnetic field suppresses diffusion perpendicular to the field (electrons follow helical trajectories around B).</a:t>
            </a:r>
          </a:p>
        </p:txBody>
      </p:sp>
      <p:sp>
        <p:nvSpPr>
          <p:cNvPr id="17" name="TextBox 16">
            <a:extLst>
              <a:ext uri="{FF2B5EF4-FFF2-40B4-BE49-F238E27FC236}">
                <a16:creationId xmlns:a16="http://schemas.microsoft.com/office/drawing/2014/main" id="{7B95CA35-4D3C-29BB-FCEA-B33E62F1F4F0}"/>
              </a:ext>
            </a:extLst>
          </p:cNvPr>
          <p:cNvSpPr txBox="1"/>
          <p:nvPr/>
        </p:nvSpPr>
        <p:spPr>
          <a:xfrm>
            <a:off x="228600" y="5921790"/>
            <a:ext cx="6097424" cy="311175"/>
          </a:xfrm>
          <a:prstGeom prst="rect">
            <a:avLst/>
          </a:prstGeom>
          <a:noFill/>
        </p:spPr>
        <p:txBody>
          <a:bodyPr wrap="square">
            <a:spAutoFit/>
          </a:bodyPr>
          <a:lstStyle/>
          <a:p>
            <a:pPr marL="88900" marR="81280">
              <a:lnSpc>
                <a:spcPct val="79000"/>
              </a:lnSpc>
              <a:spcBef>
                <a:spcPts val="470"/>
              </a:spcBef>
            </a:pPr>
            <a:r>
              <a:rPr lang="en-US" sz="1800" dirty="0">
                <a:solidFill>
                  <a:srgbClr val="0066FF"/>
                </a:solidFill>
                <a:latin typeface="Arial MT"/>
                <a:cs typeface="Arial MT"/>
              </a:rPr>
              <a:t>E~</a:t>
            </a:r>
            <a:r>
              <a:rPr lang="en-US" sz="1800" spc="-15" dirty="0">
                <a:solidFill>
                  <a:srgbClr val="0066FF"/>
                </a:solidFill>
                <a:latin typeface="Arial MT"/>
                <a:cs typeface="Arial MT"/>
              </a:rPr>
              <a:t> </a:t>
            </a:r>
            <a:r>
              <a:rPr lang="en-US" sz="1800" dirty="0">
                <a:solidFill>
                  <a:srgbClr val="0066FF"/>
                </a:solidFill>
                <a:latin typeface="Arial MT"/>
                <a:cs typeface="Arial MT"/>
              </a:rPr>
              <a:t>50KV/m</a:t>
            </a:r>
            <a:r>
              <a:rPr lang="en-US" sz="1800" spc="-20" dirty="0">
                <a:solidFill>
                  <a:srgbClr val="0066FF"/>
                </a:solidFill>
                <a:latin typeface="Arial MT"/>
                <a:cs typeface="Arial MT"/>
              </a:rPr>
              <a:t> </a:t>
            </a:r>
            <a:r>
              <a:rPr lang="en-US" sz="1800" dirty="0">
                <a:solidFill>
                  <a:srgbClr val="0066FF"/>
                </a:solidFill>
                <a:latin typeface="Arial MT"/>
                <a:cs typeface="Arial MT"/>
              </a:rPr>
              <a:t>e</a:t>
            </a:r>
            <a:r>
              <a:rPr lang="en-US" sz="1800" spc="-15" dirty="0">
                <a:solidFill>
                  <a:srgbClr val="0066FF"/>
                </a:solidFill>
                <a:latin typeface="Arial MT"/>
                <a:cs typeface="Arial MT"/>
              </a:rPr>
              <a:t> </a:t>
            </a:r>
            <a:r>
              <a:rPr lang="en-US" sz="1800" dirty="0">
                <a:solidFill>
                  <a:srgbClr val="0066FF"/>
                </a:solidFill>
                <a:latin typeface="Arial MT"/>
                <a:cs typeface="Arial MT"/>
              </a:rPr>
              <a:t>B</a:t>
            </a:r>
            <a:r>
              <a:rPr lang="en-US" sz="1800" spc="-15" dirty="0">
                <a:solidFill>
                  <a:srgbClr val="0066FF"/>
                </a:solidFill>
                <a:latin typeface="Arial MT"/>
                <a:cs typeface="Arial MT"/>
              </a:rPr>
              <a:t> </a:t>
            </a:r>
            <a:r>
              <a:rPr lang="en-US" sz="1800" dirty="0">
                <a:solidFill>
                  <a:srgbClr val="0066FF"/>
                </a:solidFill>
                <a:latin typeface="Arial MT"/>
                <a:cs typeface="Arial MT"/>
              </a:rPr>
              <a:t>~1.5</a:t>
            </a:r>
            <a:r>
              <a:rPr lang="en-US" sz="1800" spc="-15" dirty="0">
                <a:solidFill>
                  <a:srgbClr val="0066FF"/>
                </a:solidFill>
                <a:latin typeface="Arial MT"/>
                <a:cs typeface="Arial MT"/>
              </a:rPr>
              <a:t> </a:t>
            </a:r>
            <a:r>
              <a:rPr lang="en-US" sz="1800" dirty="0">
                <a:solidFill>
                  <a:srgbClr val="0066FF"/>
                </a:solidFill>
                <a:latin typeface="Arial MT"/>
                <a:cs typeface="Arial MT"/>
              </a:rPr>
              <a:t>T</a:t>
            </a:r>
            <a:r>
              <a:rPr lang="en-US" sz="1800" spc="-20" dirty="0">
                <a:solidFill>
                  <a:srgbClr val="0066FF"/>
                </a:solidFill>
                <a:latin typeface="Arial MT"/>
                <a:cs typeface="Arial MT"/>
              </a:rPr>
              <a:t> </a:t>
            </a:r>
            <a:r>
              <a:rPr lang="en-US" sz="1800" dirty="0">
                <a:solidFill>
                  <a:srgbClr val="0080FF"/>
                </a:solidFill>
                <a:latin typeface="Wingdings"/>
                <a:cs typeface="Wingdings"/>
              </a:rPr>
              <a:t></a:t>
            </a:r>
            <a:r>
              <a:rPr lang="en-US" sz="1800" spc="25" dirty="0">
                <a:solidFill>
                  <a:srgbClr val="0080FF"/>
                </a:solidFill>
                <a:latin typeface="Times New Roman"/>
                <a:cs typeface="Times New Roman"/>
              </a:rPr>
              <a:t> </a:t>
            </a:r>
            <a:r>
              <a:rPr lang="en-US" sz="1800" dirty="0">
                <a:solidFill>
                  <a:srgbClr val="0066FF"/>
                </a:solidFill>
                <a:latin typeface="Arial MT"/>
                <a:cs typeface="Arial MT"/>
              </a:rPr>
              <a:t>Larmor</a:t>
            </a:r>
            <a:r>
              <a:rPr lang="en-US" sz="1800" spc="-15" dirty="0">
                <a:solidFill>
                  <a:srgbClr val="0066FF"/>
                </a:solidFill>
                <a:latin typeface="Arial MT"/>
                <a:cs typeface="Arial MT"/>
              </a:rPr>
              <a:t> radius </a:t>
            </a:r>
            <a:r>
              <a:rPr lang="en-US" sz="1800" dirty="0">
                <a:solidFill>
                  <a:srgbClr val="0066FF"/>
                </a:solidFill>
                <a:latin typeface="Arial MT"/>
                <a:cs typeface="Arial MT"/>
              </a:rPr>
              <a:t>~1</a:t>
            </a:r>
            <a:r>
              <a:rPr lang="en-US" sz="1800" spc="-60" dirty="0">
                <a:solidFill>
                  <a:srgbClr val="0066FF"/>
                </a:solidFill>
                <a:latin typeface="Arial MT"/>
                <a:cs typeface="Arial MT"/>
              </a:rPr>
              <a:t> </a:t>
            </a:r>
            <a:r>
              <a:rPr lang="en-US" sz="1800" spc="-25" dirty="0">
                <a:solidFill>
                  <a:srgbClr val="0080FF"/>
                </a:solidFill>
                <a:latin typeface="Symbol"/>
                <a:cs typeface="Symbol"/>
              </a:rPr>
              <a:t></a:t>
            </a:r>
            <a:r>
              <a:rPr lang="en-US" sz="1800" spc="-25" dirty="0">
                <a:solidFill>
                  <a:srgbClr val="0066FF"/>
                </a:solidFill>
                <a:latin typeface="Arial MT"/>
                <a:cs typeface="Arial MT"/>
              </a:rPr>
              <a:t>m</a:t>
            </a:r>
            <a:endParaRPr lang="en-US" sz="1800" dirty="0">
              <a:latin typeface="Arial MT"/>
              <a:cs typeface="Arial MT"/>
            </a:endParaRPr>
          </a:p>
        </p:txBody>
      </p:sp>
    </p:spTree>
    <p:extLst>
      <p:ext uri="{BB962C8B-B14F-4D97-AF65-F5344CB8AC3E}">
        <p14:creationId xmlns:p14="http://schemas.microsoft.com/office/powerpoint/2010/main" val="3475292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D822-BE5B-C8EA-DC83-021A2FF8A01F}"/>
              </a:ext>
            </a:extLst>
          </p:cNvPr>
          <p:cNvSpPr>
            <a:spLocks noGrp="1"/>
          </p:cNvSpPr>
          <p:nvPr>
            <p:ph type="title"/>
          </p:nvPr>
        </p:nvSpPr>
        <p:spPr/>
        <p:txBody>
          <a:bodyPr/>
          <a:lstStyle/>
          <a:p>
            <a:r>
              <a:rPr lang="en-US" dirty="0"/>
              <a:t>TPC</a:t>
            </a:r>
          </a:p>
        </p:txBody>
      </p:sp>
      <p:sp>
        <p:nvSpPr>
          <p:cNvPr id="4" name="Footer Placeholder 3">
            <a:extLst>
              <a:ext uri="{FF2B5EF4-FFF2-40B4-BE49-F238E27FC236}">
                <a16:creationId xmlns:a16="http://schemas.microsoft.com/office/drawing/2014/main" id="{DE75C717-5C11-96B4-7023-4F3FA9872157}"/>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8A78C19-069F-1580-44C5-C5DC8D9E52B6}"/>
              </a:ext>
            </a:extLst>
          </p:cNvPr>
          <p:cNvSpPr>
            <a:spLocks noGrp="1"/>
          </p:cNvSpPr>
          <p:nvPr>
            <p:ph type="sldNum" sz="quarter" idx="7"/>
          </p:nvPr>
        </p:nvSpPr>
        <p:spPr/>
        <p:txBody>
          <a:bodyPr/>
          <a:lstStyle/>
          <a:p>
            <a:pPr marL="38100">
              <a:lnSpc>
                <a:spcPct val="100000"/>
              </a:lnSpc>
            </a:pPr>
            <a:fld id="{81D60167-4931-47E6-BA6A-407CBD079E47}" type="slidenum">
              <a:rPr lang="en-US" spc="-5" smtClean="0"/>
              <a:t>32</a:t>
            </a:fld>
            <a:endParaRPr lang="en-US" spc="-5" dirty="0"/>
          </a:p>
        </p:txBody>
      </p:sp>
      <p:sp>
        <p:nvSpPr>
          <p:cNvPr id="6" name="object 5">
            <a:extLst>
              <a:ext uri="{FF2B5EF4-FFF2-40B4-BE49-F238E27FC236}">
                <a16:creationId xmlns:a16="http://schemas.microsoft.com/office/drawing/2014/main" id="{9D50A8B9-4240-1ACA-6522-15F6EC77F470}"/>
              </a:ext>
            </a:extLst>
          </p:cNvPr>
          <p:cNvSpPr txBox="1">
            <a:spLocks noGrp="1"/>
          </p:cNvSpPr>
          <p:nvPr>
            <p:ph type="body" idx="1"/>
          </p:nvPr>
        </p:nvSpPr>
        <p:spPr>
          <a:xfrm>
            <a:off x="304800" y="914400"/>
            <a:ext cx="11582400" cy="1812035"/>
          </a:xfrm>
          <a:prstGeom prst="rect">
            <a:avLst/>
          </a:prstGeom>
        </p:spPr>
        <p:txBody>
          <a:bodyPr vert="horz" wrap="square" lIns="0" tIns="13970" rIns="0" bIns="0" rtlCol="0">
            <a:spAutoFit/>
          </a:bodyPr>
          <a:lstStyle/>
          <a:p>
            <a:pPr marL="342900" marR="42545" indent="-330200">
              <a:lnSpc>
                <a:spcPct val="99500"/>
              </a:lnSpc>
              <a:spcBef>
                <a:spcPts val="110"/>
              </a:spcBef>
              <a:buChar char="•"/>
              <a:tabLst>
                <a:tab pos="342900" algn="l"/>
                <a:tab pos="353695" algn="l"/>
              </a:tabLst>
            </a:pPr>
            <a:r>
              <a:rPr dirty="0"/>
              <a:t>	</a:t>
            </a:r>
            <a:r>
              <a:rPr dirty="0">
                <a:solidFill>
                  <a:srgbClr val="15159E"/>
                </a:solidFill>
              </a:rPr>
              <a:t>A</a:t>
            </a:r>
            <a:r>
              <a:rPr spc="-114" dirty="0">
                <a:solidFill>
                  <a:srgbClr val="15159E"/>
                </a:solidFill>
              </a:rPr>
              <a:t> </a:t>
            </a:r>
            <a:r>
              <a:rPr dirty="0">
                <a:solidFill>
                  <a:srgbClr val="15159E"/>
                </a:solidFill>
              </a:rPr>
              <a:t>problem</a:t>
            </a:r>
            <a:r>
              <a:rPr spc="-20" dirty="0">
                <a:solidFill>
                  <a:srgbClr val="15159E"/>
                </a:solidFill>
              </a:rPr>
              <a:t> </a:t>
            </a:r>
            <a:r>
              <a:rPr dirty="0">
                <a:solidFill>
                  <a:srgbClr val="15159E"/>
                </a:solidFill>
              </a:rPr>
              <a:t>which</a:t>
            </a:r>
            <a:r>
              <a:rPr spc="-10" dirty="0">
                <a:solidFill>
                  <a:srgbClr val="15159E"/>
                </a:solidFill>
              </a:rPr>
              <a:t> </a:t>
            </a:r>
            <a:r>
              <a:rPr dirty="0">
                <a:solidFill>
                  <a:srgbClr val="15159E"/>
                </a:solidFill>
              </a:rPr>
              <a:t>arises</a:t>
            </a:r>
            <a:r>
              <a:rPr spc="-20" dirty="0">
                <a:solidFill>
                  <a:srgbClr val="15159E"/>
                </a:solidFill>
              </a:rPr>
              <a:t> </a:t>
            </a:r>
            <a:r>
              <a:rPr dirty="0">
                <a:solidFill>
                  <a:srgbClr val="15159E"/>
                </a:solidFill>
              </a:rPr>
              <a:t>during</a:t>
            </a:r>
            <a:r>
              <a:rPr spc="-15" dirty="0">
                <a:solidFill>
                  <a:srgbClr val="15159E"/>
                </a:solidFill>
              </a:rPr>
              <a:t> </a:t>
            </a:r>
            <a:r>
              <a:rPr dirty="0">
                <a:solidFill>
                  <a:srgbClr val="15159E"/>
                </a:solidFill>
              </a:rPr>
              <a:t>operation</a:t>
            </a:r>
            <a:r>
              <a:rPr spc="-15" dirty="0">
                <a:solidFill>
                  <a:srgbClr val="15159E"/>
                </a:solidFill>
              </a:rPr>
              <a:t> </a:t>
            </a:r>
            <a:r>
              <a:rPr spc="-25" dirty="0">
                <a:solidFill>
                  <a:srgbClr val="15159E"/>
                </a:solidFill>
              </a:rPr>
              <a:t>is </a:t>
            </a:r>
            <a:r>
              <a:rPr dirty="0">
                <a:solidFill>
                  <a:srgbClr val="15159E"/>
                </a:solidFill>
              </a:rPr>
              <a:t>the</a:t>
            </a:r>
            <a:r>
              <a:rPr spc="-10" dirty="0">
                <a:solidFill>
                  <a:srgbClr val="15159E"/>
                </a:solidFill>
              </a:rPr>
              <a:t> </a:t>
            </a:r>
            <a:r>
              <a:rPr dirty="0">
                <a:solidFill>
                  <a:srgbClr val="15159E"/>
                </a:solidFill>
              </a:rPr>
              <a:t>accumulation</a:t>
            </a:r>
            <a:r>
              <a:rPr spc="-10" dirty="0">
                <a:solidFill>
                  <a:srgbClr val="15159E"/>
                </a:solidFill>
              </a:rPr>
              <a:t> </a:t>
            </a:r>
            <a:r>
              <a:rPr dirty="0">
                <a:solidFill>
                  <a:srgbClr val="15159E"/>
                </a:solidFill>
              </a:rPr>
              <a:t>of</a:t>
            </a:r>
            <a:r>
              <a:rPr spc="-10" dirty="0">
                <a:solidFill>
                  <a:srgbClr val="15159E"/>
                </a:solidFill>
              </a:rPr>
              <a:t> </a:t>
            </a:r>
            <a:r>
              <a:rPr dirty="0">
                <a:solidFill>
                  <a:srgbClr val="15159E"/>
                </a:solidFill>
              </a:rPr>
              <a:t>a</a:t>
            </a:r>
            <a:r>
              <a:rPr spc="-10" dirty="0">
                <a:solidFill>
                  <a:srgbClr val="15159E"/>
                </a:solidFill>
              </a:rPr>
              <a:t> </a:t>
            </a:r>
            <a:r>
              <a:rPr dirty="0">
                <a:solidFill>
                  <a:srgbClr val="15159E"/>
                </a:solidFill>
              </a:rPr>
              <a:t>space</a:t>
            </a:r>
            <a:r>
              <a:rPr spc="-10" dirty="0">
                <a:solidFill>
                  <a:srgbClr val="15159E"/>
                </a:solidFill>
              </a:rPr>
              <a:t> </a:t>
            </a:r>
            <a:r>
              <a:rPr dirty="0">
                <a:solidFill>
                  <a:srgbClr val="15159E"/>
                </a:solidFill>
              </a:rPr>
              <a:t>charge</a:t>
            </a:r>
            <a:r>
              <a:rPr spc="-5" dirty="0">
                <a:solidFill>
                  <a:srgbClr val="15159E"/>
                </a:solidFill>
              </a:rPr>
              <a:t> </a:t>
            </a:r>
            <a:r>
              <a:rPr dirty="0">
                <a:solidFill>
                  <a:srgbClr val="15159E"/>
                </a:solidFill>
              </a:rPr>
              <a:t>in</a:t>
            </a:r>
            <a:r>
              <a:rPr spc="-10" dirty="0">
                <a:solidFill>
                  <a:srgbClr val="15159E"/>
                </a:solidFill>
              </a:rPr>
              <a:t> </a:t>
            </a:r>
            <a:r>
              <a:rPr spc="-25" dirty="0">
                <a:solidFill>
                  <a:srgbClr val="15159E"/>
                </a:solidFill>
              </a:rPr>
              <a:t>the </a:t>
            </a:r>
            <a:r>
              <a:rPr dirty="0">
                <a:solidFill>
                  <a:srgbClr val="15159E"/>
                </a:solidFill>
              </a:rPr>
              <a:t>drift</a:t>
            </a:r>
            <a:r>
              <a:rPr spc="-20" dirty="0">
                <a:solidFill>
                  <a:srgbClr val="15159E"/>
                </a:solidFill>
              </a:rPr>
              <a:t> </a:t>
            </a:r>
            <a:r>
              <a:rPr dirty="0">
                <a:solidFill>
                  <a:srgbClr val="15159E"/>
                </a:solidFill>
              </a:rPr>
              <a:t>volume</a:t>
            </a:r>
            <a:r>
              <a:rPr spc="-10" dirty="0">
                <a:solidFill>
                  <a:srgbClr val="15159E"/>
                </a:solidFill>
              </a:rPr>
              <a:t> </a:t>
            </a:r>
            <a:r>
              <a:rPr dirty="0">
                <a:solidFill>
                  <a:srgbClr val="15159E"/>
                </a:solidFill>
              </a:rPr>
              <a:t>due</a:t>
            </a:r>
            <a:r>
              <a:rPr spc="-15" dirty="0">
                <a:solidFill>
                  <a:srgbClr val="15159E"/>
                </a:solidFill>
              </a:rPr>
              <a:t> </a:t>
            </a:r>
            <a:r>
              <a:rPr dirty="0">
                <a:solidFill>
                  <a:srgbClr val="15159E"/>
                </a:solidFill>
              </a:rPr>
              <a:t>to</a:t>
            </a:r>
            <a:r>
              <a:rPr spc="-10" dirty="0">
                <a:solidFill>
                  <a:srgbClr val="15159E"/>
                </a:solidFill>
              </a:rPr>
              <a:t> </a:t>
            </a:r>
            <a:r>
              <a:rPr dirty="0">
                <a:solidFill>
                  <a:srgbClr val="15159E"/>
                </a:solidFill>
              </a:rPr>
              <a:t>positive</a:t>
            </a:r>
            <a:r>
              <a:rPr spc="-15" dirty="0">
                <a:solidFill>
                  <a:srgbClr val="15159E"/>
                </a:solidFill>
              </a:rPr>
              <a:t> </a:t>
            </a:r>
            <a:r>
              <a:rPr dirty="0">
                <a:solidFill>
                  <a:srgbClr val="15159E"/>
                </a:solidFill>
              </a:rPr>
              <a:t>ions</a:t>
            </a:r>
            <a:r>
              <a:rPr spc="-15" dirty="0">
                <a:solidFill>
                  <a:srgbClr val="15159E"/>
                </a:solidFill>
              </a:rPr>
              <a:t> </a:t>
            </a:r>
            <a:r>
              <a:rPr spc="-20" dirty="0">
                <a:solidFill>
                  <a:srgbClr val="15159E"/>
                </a:solidFill>
              </a:rPr>
              <a:t>from </a:t>
            </a:r>
            <a:r>
              <a:rPr dirty="0">
                <a:solidFill>
                  <a:srgbClr val="15159E"/>
                </a:solidFill>
              </a:rPr>
              <a:t>avalanches</a:t>
            </a:r>
            <a:r>
              <a:rPr spc="-20" dirty="0">
                <a:solidFill>
                  <a:srgbClr val="15159E"/>
                </a:solidFill>
              </a:rPr>
              <a:t> </a:t>
            </a:r>
            <a:r>
              <a:rPr dirty="0">
                <a:solidFill>
                  <a:srgbClr val="15159E"/>
                </a:solidFill>
              </a:rPr>
              <a:t>drifting</a:t>
            </a:r>
            <a:r>
              <a:rPr spc="-15" dirty="0">
                <a:solidFill>
                  <a:srgbClr val="15159E"/>
                </a:solidFill>
              </a:rPr>
              <a:t> </a:t>
            </a:r>
            <a:r>
              <a:rPr dirty="0">
                <a:solidFill>
                  <a:srgbClr val="15159E"/>
                </a:solidFill>
              </a:rPr>
              <a:t>back</a:t>
            </a:r>
            <a:r>
              <a:rPr spc="-20" dirty="0">
                <a:solidFill>
                  <a:srgbClr val="15159E"/>
                </a:solidFill>
              </a:rPr>
              <a:t> </a:t>
            </a:r>
            <a:r>
              <a:rPr dirty="0">
                <a:solidFill>
                  <a:srgbClr val="15159E"/>
                </a:solidFill>
              </a:rPr>
              <a:t>towards</a:t>
            </a:r>
            <a:r>
              <a:rPr spc="-20" dirty="0">
                <a:solidFill>
                  <a:srgbClr val="15159E"/>
                </a:solidFill>
              </a:rPr>
              <a:t> </a:t>
            </a:r>
            <a:r>
              <a:rPr dirty="0">
                <a:solidFill>
                  <a:srgbClr val="15159E"/>
                </a:solidFill>
              </a:rPr>
              <a:t>the</a:t>
            </a:r>
            <a:r>
              <a:rPr spc="-15" dirty="0">
                <a:solidFill>
                  <a:srgbClr val="15159E"/>
                </a:solidFill>
              </a:rPr>
              <a:t> </a:t>
            </a:r>
            <a:r>
              <a:rPr spc="-10" dirty="0">
                <a:solidFill>
                  <a:srgbClr val="15159E"/>
                </a:solidFill>
              </a:rPr>
              <a:t>central </a:t>
            </a:r>
            <a:r>
              <a:rPr dirty="0">
                <a:solidFill>
                  <a:srgbClr val="15159E"/>
                </a:solidFill>
              </a:rPr>
              <a:t>cathode.</a:t>
            </a:r>
            <a:r>
              <a:rPr spc="-45" dirty="0">
                <a:solidFill>
                  <a:srgbClr val="15159E"/>
                </a:solidFill>
              </a:rPr>
              <a:t> </a:t>
            </a:r>
            <a:r>
              <a:rPr dirty="0">
                <a:solidFill>
                  <a:srgbClr val="15159E"/>
                </a:solidFill>
              </a:rPr>
              <a:t>These</a:t>
            </a:r>
            <a:r>
              <a:rPr spc="-10" dirty="0">
                <a:solidFill>
                  <a:srgbClr val="15159E"/>
                </a:solidFill>
              </a:rPr>
              <a:t> </a:t>
            </a:r>
            <a:r>
              <a:rPr dirty="0">
                <a:solidFill>
                  <a:srgbClr val="15159E"/>
                </a:solidFill>
              </a:rPr>
              <a:t>ions</a:t>
            </a:r>
            <a:r>
              <a:rPr spc="-15" dirty="0">
                <a:solidFill>
                  <a:srgbClr val="15159E"/>
                </a:solidFill>
              </a:rPr>
              <a:t> </a:t>
            </a:r>
            <a:r>
              <a:rPr dirty="0">
                <a:solidFill>
                  <a:srgbClr val="15159E"/>
                </a:solidFill>
              </a:rPr>
              <a:t>are</a:t>
            </a:r>
            <a:r>
              <a:rPr spc="-10" dirty="0">
                <a:solidFill>
                  <a:srgbClr val="15159E"/>
                </a:solidFill>
              </a:rPr>
              <a:t> sufficiently </a:t>
            </a:r>
            <a:r>
              <a:rPr dirty="0">
                <a:solidFill>
                  <a:srgbClr val="15159E"/>
                </a:solidFill>
              </a:rPr>
              <a:t>numerous</a:t>
            </a:r>
            <a:r>
              <a:rPr spc="-15" dirty="0">
                <a:solidFill>
                  <a:srgbClr val="15159E"/>
                </a:solidFill>
              </a:rPr>
              <a:t> </a:t>
            </a:r>
            <a:r>
              <a:rPr dirty="0">
                <a:solidFill>
                  <a:srgbClr val="15159E"/>
                </a:solidFill>
              </a:rPr>
              <a:t>that</a:t>
            </a:r>
            <a:r>
              <a:rPr spc="-15" dirty="0">
                <a:solidFill>
                  <a:srgbClr val="15159E"/>
                </a:solidFill>
              </a:rPr>
              <a:t> </a:t>
            </a:r>
            <a:r>
              <a:rPr dirty="0">
                <a:solidFill>
                  <a:srgbClr val="15159E"/>
                </a:solidFill>
              </a:rPr>
              <a:t>a</a:t>
            </a:r>
            <a:r>
              <a:rPr spc="-5" dirty="0">
                <a:solidFill>
                  <a:srgbClr val="15159E"/>
                </a:solidFill>
              </a:rPr>
              <a:t> </a:t>
            </a:r>
            <a:r>
              <a:rPr dirty="0">
                <a:solidFill>
                  <a:srgbClr val="15159E"/>
                </a:solidFill>
              </a:rPr>
              <a:t>distortion</a:t>
            </a:r>
            <a:r>
              <a:rPr spc="-10" dirty="0">
                <a:solidFill>
                  <a:srgbClr val="15159E"/>
                </a:solidFill>
              </a:rPr>
              <a:t> </a:t>
            </a:r>
            <a:r>
              <a:rPr dirty="0">
                <a:solidFill>
                  <a:srgbClr val="15159E"/>
                </a:solidFill>
              </a:rPr>
              <a:t>of</a:t>
            </a:r>
            <a:r>
              <a:rPr spc="-15" dirty="0">
                <a:solidFill>
                  <a:srgbClr val="15159E"/>
                </a:solidFill>
              </a:rPr>
              <a:t> </a:t>
            </a:r>
            <a:r>
              <a:rPr dirty="0">
                <a:solidFill>
                  <a:srgbClr val="15159E"/>
                </a:solidFill>
              </a:rPr>
              <a:t>the</a:t>
            </a:r>
            <a:r>
              <a:rPr spc="-5" dirty="0">
                <a:solidFill>
                  <a:srgbClr val="15159E"/>
                </a:solidFill>
              </a:rPr>
              <a:t> </a:t>
            </a:r>
            <a:r>
              <a:rPr spc="-10" dirty="0">
                <a:solidFill>
                  <a:srgbClr val="15159E"/>
                </a:solidFill>
              </a:rPr>
              <a:t>electric </a:t>
            </a:r>
            <a:r>
              <a:rPr dirty="0">
                <a:solidFill>
                  <a:srgbClr val="15159E"/>
                </a:solidFill>
              </a:rPr>
              <a:t>field</a:t>
            </a:r>
            <a:r>
              <a:rPr spc="-25" dirty="0">
                <a:solidFill>
                  <a:srgbClr val="15159E"/>
                </a:solidFill>
              </a:rPr>
              <a:t> </a:t>
            </a:r>
            <a:r>
              <a:rPr dirty="0">
                <a:solidFill>
                  <a:srgbClr val="15159E"/>
                </a:solidFill>
              </a:rPr>
              <a:t>in</a:t>
            </a:r>
            <a:r>
              <a:rPr spc="-15" dirty="0">
                <a:solidFill>
                  <a:srgbClr val="15159E"/>
                </a:solidFill>
              </a:rPr>
              <a:t> </a:t>
            </a:r>
            <a:r>
              <a:rPr dirty="0">
                <a:solidFill>
                  <a:srgbClr val="15159E"/>
                </a:solidFill>
              </a:rPr>
              <a:t>the</a:t>
            </a:r>
            <a:r>
              <a:rPr spc="-10" dirty="0">
                <a:solidFill>
                  <a:srgbClr val="15159E"/>
                </a:solidFill>
              </a:rPr>
              <a:t> </a:t>
            </a:r>
            <a:r>
              <a:rPr dirty="0">
                <a:solidFill>
                  <a:srgbClr val="15159E"/>
                </a:solidFill>
              </a:rPr>
              <a:t>drifting</a:t>
            </a:r>
            <a:r>
              <a:rPr spc="-15" dirty="0">
                <a:solidFill>
                  <a:srgbClr val="15159E"/>
                </a:solidFill>
              </a:rPr>
              <a:t> </a:t>
            </a:r>
            <a:r>
              <a:rPr dirty="0">
                <a:solidFill>
                  <a:srgbClr val="15159E"/>
                </a:solidFill>
              </a:rPr>
              <a:t>volume</a:t>
            </a:r>
            <a:r>
              <a:rPr spc="-10" dirty="0">
                <a:solidFill>
                  <a:srgbClr val="15159E"/>
                </a:solidFill>
              </a:rPr>
              <a:t> occurs.</a:t>
            </a:r>
            <a:endParaRPr lang="en-US" spc="-10" dirty="0">
              <a:solidFill>
                <a:srgbClr val="15159E"/>
              </a:solidFill>
            </a:endParaRPr>
          </a:p>
          <a:p>
            <a:pPr marL="342900" marR="42545" indent="-330200">
              <a:lnSpc>
                <a:spcPct val="99500"/>
              </a:lnSpc>
              <a:spcBef>
                <a:spcPts val="110"/>
              </a:spcBef>
              <a:buChar char="•"/>
              <a:tabLst>
                <a:tab pos="342900" algn="l"/>
                <a:tab pos="353695" algn="l"/>
              </a:tabLst>
            </a:pPr>
            <a:endParaRPr sz="800" spc="-10" dirty="0">
              <a:solidFill>
                <a:srgbClr val="15159E"/>
              </a:solidFill>
            </a:endParaRPr>
          </a:p>
          <a:p>
            <a:pPr marL="342900" marR="5080" indent="-330200">
              <a:lnSpc>
                <a:spcPct val="99700"/>
              </a:lnSpc>
              <a:spcBef>
                <a:spcPts val="5"/>
              </a:spcBef>
              <a:buChar char="•"/>
              <a:tabLst>
                <a:tab pos="342900" algn="l"/>
                <a:tab pos="353695" algn="l"/>
              </a:tabLst>
            </a:pPr>
            <a:r>
              <a:rPr dirty="0">
                <a:solidFill>
                  <a:srgbClr val="15159E"/>
                </a:solidFill>
              </a:rPr>
              <a:t>	This</a:t>
            </a:r>
            <a:r>
              <a:rPr spc="-20" dirty="0">
                <a:solidFill>
                  <a:srgbClr val="15159E"/>
                </a:solidFill>
              </a:rPr>
              <a:t> </a:t>
            </a:r>
            <a:r>
              <a:rPr dirty="0">
                <a:solidFill>
                  <a:srgbClr val="15159E"/>
                </a:solidFill>
              </a:rPr>
              <a:t>is</a:t>
            </a:r>
            <a:r>
              <a:rPr spc="-15" dirty="0">
                <a:solidFill>
                  <a:srgbClr val="15159E"/>
                </a:solidFill>
              </a:rPr>
              <a:t> </a:t>
            </a:r>
            <a:r>
              <a:rPr dirty="0">
                <a:solidFill>
                  <a:srgbClr val="15159E"/>
                </a:solidFill>
              </a:rPr>
              <a:t>prevented</a:t>
            </a:r>
            <a:r>
              <a:rPr spc="-10" dirty="0">
                <a:solidFill>
                  <a:srgbClr val="15159E"/>
                </a:solidFill>
              </a:rPr>
              <a:t> </a:t>
            </a:r>
            <a:r>
              <a:rPr dirty="0">
                <a:solidFill>
                  <a:srgbClr val="15159E"/>
                </a:solidFill>
              </a:rPr>
              <a:t>by</a:t>
            </a:r>
            <a:r>
              <a:rPr spc="-15" dirty="0">
                <a:solidFill>
                  <a:srgbClr val="15159E"/>
                </a:solidFill>
              </a:rPr>
              <a:t> </a:t>
            </a:r>
            <a:r>
              <a:rPr dirty="0">
                <a:solidFill>
                  <a:srgbClr val="15159E"/>
                </a:solidFill>
              </a:rPr>
              <a:t>placing</a:t>
            </a:r>
            <a:r>
              <a:rPr spc="-10" dirty="0">
                <a:solidFill>
                  <a:srgbClr val="15159E"/>
                </a:solidFill>
              </a:rPr>
              <a:t> </a:t>
            </a:r>
            <a:r>
              <a:rPr dirty="0">
                <a:solidFill>
                  <a:srgbClr val="15159E"/>
                </a:solidFill>
              </a:rPr>
              <a:t>a</a:t>
            </a:r>
            <a:r>
              <a:rPr spc="-15" dirty="0">
                <a:solidFill>
                  <a:srgbClr val="15159E"/>
                </a:solidFill>
              </a:rPr>
              <a:t> </a:t>
            </a:r>
            <a:r>
              <a:rPr dirty="0">
                <a:solidFill>
                  <a:srgbClr val="15159E"/>
                </a:solidFill>
              </a:rPr>
              <a:t>grid</a:t>
            </a:r>
            <a:r>
              <a:rPr spc="-10" dirty="0">
                <a:solidFill>
                  <a:srgbClr val="15159E"/>
                </a:solidFill>
              </a:rPr>
              <a:t> </a:t>
            </a:r>
            <a:r>
              <a:rPr spc="-25" dirty="0">
                <a:solidFill>
                  <a:srgbClr val="15159E"/>
                </a:solidFill>
              </a:rPr>
              <a:t>at</a:t>
            </a:r>
            <a:r>
              <a:rPr spc="500" dirty="0">
                <a:solidFill>
                  <a:srgbClr val="15159E"/>
                </a:solidFill>
              </a:rPr>
              <a:t> </a:t>
            </a:r>
            <a:r>
              <a:rPr dirty="0">
                <a:solidFill>
                  <a:srgbClr val="15159E"/>
                </a:solidFill>
              </a:rPr>
              <a:t>ground</a:t>
            </a:r>
            <a:r>
              <a:rPr spc="-10" dirty="0">
                <a:solidFill>
                  <a:srgbClr val="15159E"/>
                </a:solidFill>
              </a:rPr>
              <a:t> </a:t>
            </a:r>
            <a:r>
              <a:rPr dirty="0">
                <a:solidFill>
                  <a:srgbClr val="15159E"/>
                </a:solidFill>
              </a:rPr>
              <a:t>potential</a:t>
            </a:r>
            <a:r>
              <a:rPr spc="-10" dirty="0">
                <a:solidFill>
                  <a:srgbClr val="15159E"/>
                </a:solidFill>
              </a:rPr>
              <a:t> </a:t>
            </a:r>
            <a:r>
              <a:rPr dirty="0">
                <a:solidFill>
                  <a:srgbClr val="15159E"/>
                </a:solidFill>
              </a:rPr>
              <a:t>just</a:t>
            </a:r>
            <a:r>
              <a:rPr spc="-15" dirty="0">
                <a:solidFill>
                  <a:srgbClr val="15159E"/>
                </a:solidFill>
              </a:rPr>
              <a:t> </a:t>
            </a:r>
            <a:r>
              <a:rPr dirty="0">
                <a:solidFill>
                  <a:srgbClr val="15159E"/>
                </a:solidFill>
              </a:rPr>
              <a:t>before</a:t>
            </a:r>
            <a:r>
              <a:rPr spc="-5" dirty="0">
                <a:solidFill>
                  <a:srgbClr val="15159E"/>
                </a:solidFill>
              </a:rPr>
              <a:t> </a:t>
            </a:r>
            <a:r>
              <a:rPr dirty="0">
                <a:solidFill>
                  <a:srgbClr val="15159E"/>
                </a:solidFill>
              </a:rPr>
              <a:t>the</a:t>
            </a:r>
            <a:r>
              <a:rPr spc="-10" dirty="0">
                <a:solidFill>
                  <a:srgbClr val="15159E"/>
                </a:solidFill>
              </a:rPr>
              <a:t> anode</a:t>
            </a:r>
            <a:r>
              <a:rPr spc="500" dirty="0">
                <a:solidFill>
                  <a:srgbClr val="15159E"/>
                </a:solidFill>
              </a:rPr>
              <a:t> </a:t>
            </a:r>
            <a:r>
              <a:rPr dirty="0">
                <a:solidFill>
                  <a:srgbClr val="15159E"/>
                </a:solidFill>
              </a:rPr>
              <a:t>wires.</a:t>
            </a:r>
            <a:r>
              <a:rPr spc="-20" dirty="0">
                <a:solidFill>
                  <a:srgbClr val="15159E"/>
                </a:solidFill>
              </a:rPr>
              <a:t> </a:t>
            </a:r>
            <a:r>
              <a:rPr dirty="0">
                <a:solidFill>
                  <a:srgbClr val="15159E"/>
                </a:solidFill>
              </a:rPr>
              <a:t>Positive</a:t>
            </a:r>
            <a:r>
              <a:rPr spc="-15" dirty="0">
                <a:solidFill>
                  <a:srgbClr val="15159E"/>
                </a:solidFill>
              </a:rPr>
              <a:t> </a:t>
            </a:r>
            <a:r>
              <a:rPr dirty="0">
                <a:solidFill>
                  <a:srgbClr val="15159E"/>
                </a:solidFill>
              </a:rPr>
              <a:t>Ions</a:t>
            </a:r>
            <a:r>
              <a:rPr spc="-15" dirty="0">
                <a:solidFill>
                  <a:srgbClr val="15159E"/>
                </a:solidFill>
              </a:rPr>
              <a:t> </a:t>
            </a:r>
            <a:r>
              <a:rPr dirty="0">
                <a:solidFill>
                  <a:srgbClr val="15159E"/>
                </a:solidFill>
              </a:rPr>
              <a:t>are</a:t>
            </a:r>
            <a:r>
              <a:rPr spc="-15" dirty="0">
                <a:solidFill>
                  <a:srgbClr val="15159E"/>
                </a:solidFill>
              </a:rPr>
              <a:t> </a:t>
            </a:r>
            <a:r>
              <a:rPr dirty="0">
                <a:solidFill>
                  <a:srgbClr val="15159E"/>
                </a:solidFill>
              </a:rPr>
              <a:t>then</a:t>
            </a:r>
            <a:r>
              <a:rPr spc="-10" dirty="0">
                <a:solidFill>
                  <a:srgbClr val="15159E"/>
                </a:solidFill>
              </a:rPr>
              <a:t> </a:t>
            </a:r>
            <a:r>
              <a:rPr dirty="0">
                <a:solidFill>
                  <a:srgbClr val="15159E"/>
                </a:solidFill>
              </a:rPr>
              <a:t>captured</a:t>
            </a:r>
            <a:r>
              <a:rPr spc="-15" dirty="0">
                <a:solidFill>
                  <a:srgbClr val="15159E"/>
                </a:solidFill>
              </a:rPr>
              <a:t> </a:t>
            </a:r>
            <a:r>
              <a:rPr dirty="0">
                <a:solidFill>
                  <a:srgbClr val="15159E"/>
                </a:solidFill>
              </a:rPr>
              <a:t>at</a:t>
            </a:r>
            <a:r>
              <a:rPr spc="-15" dirty="0">
                <a:solidFill>
                  <a:srgbClr val="15159E"/>
                </a:solidFill>
              </a:rPr>
              <a:t> </a:t>
            </a:r>
            <a:r>
              <a:rPr spc="-20" dirty="0">
                <a:solidFill>
                  <a:srgbClr val="15159E"/>
                </a:solidFill>
              </a:rPr>
              <a:t>this </a:t>
            </a:r>
            <a:r>
              <a:rPr dirty="0">
                <a:solidFill>
                  <a:srgbClr val="15159E"/>
                </a:solidFill>
              </a:rPr>
              <a:t>grid</a:t>
            </a:r>
            <a:r>
              <a:rPr spc="-15" dirty="0">
                <a:solidFill>
                  <a:srgbClr val="15159E"/>
                </a:solidFill>
              </a:rPr>
              <a:t> </a:t>
            </a:r>
            <a:r>
              <a:rPr dirty="0">
                <a:solidFill>
                  <a:srgbClr val="15159E"/>
                </a:solidFill>
              </a:rPr>
              <a:t>rather</a:t>
            </a:r>
            <a:r>
              <a:rPr spc="-15" dirty="0">
                <a:solidFill>
                  <a:srgbClr val="15159E"/>
                </a:solidFill>
              </a:rPr>
              <a:t> </a:t>
            </a:r>
            <a:r>
              <a:rPr dirty="0">
                <a:solidFill>
                  <a:srgbClr val="15159E"/>
                </a:solidFill>
              </a:rPr>
              <a:t>than</a:t>
            </a:r>
            <a:r>
              <a:rPr spc="-15" dirty="0">
                <a:solidFill>
                  <a:srgbClr val="15159E"/>
                </a:solidFill>
              </a:rPr>
              <a:t> </a:t>
            </a:r>
            <a:r>
              <a:rPr dirty="0">
                <a:solidFill>
                  <a:srgbClr val="15159E"/>
                </a:solidFill>
              </a:rPr>
              <a:t>drifting</a:t>
            </a:r>
            <a:r>
              <a:rPr spc="-10" dirty="0">
                <a:solidFill>
                  <a:srgbClr val="15159E"/>
                </a:solidFill>
              </a:rPr>
              <a:t> </a:t>
            </a:r>
            <a:r>
              <a:rPr dirty="0">
                <a:solidFill>
                  <a:srgbClr val="15159E"/>
                </a:solidFill>
              </a:rPr>
              <a:t>back</a:t>
            </a:r>
            <a:r>
              <a:rPr spc="-20" dirty="0">
                <a:solidFill>
                  <a:srgbClr val="15159E"/>
                </a:solidFill>
              </a:rPr>
              <a:t> </a:t>
            </a:r>
            <a:r>
              <a:rPr dirty="0">
                <a:solidFill>
                  <a:srgbClr val="15159E"/>
                </a:solidFill>
              </a:rPr>
              <a:t>into</a:t>
            </a:r>
            <a:r>
              <a:rPr spc="-10" dirty="0">
                <a:solidFill>
                  <a:srgbClr val="15159E"/>
                </a:solidFill>
              </a:rPr>
              <a:t> </a:t>
            </a:r>
            <a:r>
              <a:rPr spc="-25" dirty="0">
                <a:solidFill>
                  <a:srgbClr val="15159E"/>
                </a:solidFill>
              </a:rPr>
              <a:t>the </a:t>
            </a:r>
            <a:r>
              <a:rPr dirty="0">
                <a:solidFill>
                  <a:srgbClr val="15159E"/>
                </a:solidFill>
              </a:rPr>
              <a:t>sensitive</a:t>
            </a:r>
            <a:r>
              <a:rPr spc="-20" dirty="0">
                <a:solidFill>
                  <a:srgbClr val="15159E"/>
                </a:solidFill>
              </a:rPr>
              <a:t> </a:t>
            </a:r>
            <a:r>
              <a:rPr dirty="0">
                <a:solidFill>
                  <a:srgbClr val="15159E"/>
                </a:solidFill>
              </a:rPr>
              <a:t>volume.</a:t>
            </a:r>
            <a:r>
              <a:rPr spc="-50" dirty="0">
                <a:solidFill>
                  <a:srgbClr val="15159E"/>
                </a:solidFill>
              </a:rPr>
              <a:t> </a:t>
            </a:r>
            <a:r>
              <a:rPr dirty="0">
                <a:solidFill>
                  <a:srgbClr val="15159E"/>
                </a:solidFill>
              </a:rPr>
              <a:t>The</a:t>
            </a:r>
            <a:r>
              <a:rPr spc="-20" dirty="0">
                <a:solidFill>
                  <a:srgbClr val="15159E"/>
                </a:solidFill>
              </a:rPr>
              <a:t> </a:t>
            </a:r>
            <a:r>
              <a:rPr dirty="0">
                <a:solidFill>
                  <a:srgbClr val="15159E"/>
                </a:solidFill>
              </a:rPr>
              <a:t>grid</a:t>
            </a:r>
            <a:r>
              <a:rPr spc="-20" dirty="0">
                <a:solidFill>
                  <a:srgbClr val="15159E"/>
                </a:solidFill>
              </a:rPr>
              <a:t> </a:t>
            </a:r>
            <a:r>
              <a:rPr dirty="0">
                <a:solidFill>
                  <a:srgbClr val="15159E"/>
                </a:solidFill>
              </a:rPr>
              <a:t>also</a:t>
            </a:r>
            <a:r>
              <a:rPr spc="-15" dirty="0">
                <a:solidFill>
                  <a:srgbClr val="15159E"/>
                </a:solidFill>
              </a:rPr>
              <a:t> </a:t>
            </a:r>
            <a:r>
              <a:rPr dirty="0">
                <a:solidFill>
                  <a:srgbClr val="15159E"/>
                </a:solidFill>
              </a:rPr>
              <a:t>serves</a:t>
            </a:r>
            <a:r>
              <a:rPr spc="-25" dirty="0">
                <a:solidFill>
                  <a:srgbClr val="15159E"/>
                </a:solidFill>
              </a:rPr>
              <a:t> to </a:t>
            </a:r>
            <a:r>
              <a:rPr dirty="0">
                <a:solidFill>
                  <a:srgbClr val="15159E"/>
                </a:solidFill>
              </a:rPr>
              <a:t>separate</a:t>
            </a:r>
            <a:r>
              <a:rPr spc="-15" dirty="0">
                <a:solidFill>
                  <a:srgbClr val="15159E"/>
                </a:solidFill>
              </a:rPr>
              <a:t> </a:t>
            </a:r>
            <a:r>
              <a:rPr dirty="0">
                <a:solidFill>
                  <a:srgbClr val="15159E"/>
                </a:solidFill>
              </a:rPr>
              <a:t>the</a:t>
            </a:r>
            <a:r>
              <a:rPr spc="-15" dirty="0">
                <a:solidFill>
                  <a:srgbClr val="15159E"/>
                </a:solidFill>
              </a:rPr>
              <a:t> </a:t>
            </a:r>
            <a:r>
              <a:rPr dirty="0">
                <a:solidFill>
                  <a:srgbClr val="15159E"/>
                </a:solidFill>
              </a:rPr>
              <a:t>drift</a:t>
            </a:r>
            <a:r>
              <a:rPr spc="-15" dirty="0">
                <a:solidFill>
                  <a:srgbClr val="15159E"/>
                </a:solidFill>
              </a:rPr>
              <a:t> </a:t>
            </a:r>
            <a:r>
              <a:rPr dirty="0">
                <a:solidFill>
                  <a:srgbClr val="15159E"/>
                </a:solidFill>
              </a:rPr>
              <a:t>region</a:t>
            </a:r>
            <a:r>
              <a:rPr spc="-15" dirty="0">
                <a:solidFill>
                  <a:srgbClr val="15159E"/>
                </a:solidFill>
              </a:rPr>
              <a:t> </a:t>
            </a:r>
            <a:r>
              <a:rPr dirty="0">
                <a:solidFill>
                  <a:srgbClr val="15159E"/>
                </a:solidFill>
              </a:rPr>
              <a:t>from</a:t>
            </a:r>
            <a:r>
              <a:rPr spc="-20" dirty="0">
                <a:solidFill>
                  <a:srgbClr val="15159E"/>
                </a:solidFill>
              </a:rPr>
              <a:t> </a:t>
            </a:r>
            <a:r>
              <a:rPr dirty="0">
                <a:solidFill>
                  <a:srgbClr val="15159E"/>
                </a:solidFill>
              </a:rPr>
              <a:t>the</a:t>
            </a:r>
            <a:r>
              <a:rPr spc="-10" dirty="0">
                <a:solidFill>
                  <a:srgbClr val="15159E"/>
                </a:solidFill>
              </a:rPr>
              <a:t> avalanche </a:t>
            </a:r>
            <a:r>
              <a:rPr dirty="0">
                <a:solidFill>
                  <a:srgbClr val="15159E"/>
                </a:solidFill>
              </a:rPr>
              <a:t>zone</a:t>
            </a:r>
            <a:r>
              <a:rPr spc="-10" dirty="0">
                <a:solidFill>
                  <a:srgbClr val="15159E"/>
                </a:solidFill>
              </a:rPr>
              <a:t> </a:t>
            </a:r>
            <a:r>
              <a:rPr dirty="0">
                <a:solidFill>
                  <a:srgbClr val="15159E"/>
                </a:solidFill>
              </a:rPr>
              <a:t>and</a:t>
            </a:r>
            <a:r>
              <a:rPr spc="-10" dirty="0">
                <a:solidFill>
                  <a:srgbClr val="15159E"/>
                </a:solidFill>
              </a:rPr>
              <a:t> </a:t>
            </a:r>
            <a:r>
              <a:rPr dirty="0">
                <a:solidFill>
                  <a:srgbClr val="15159E"/>
                </a:solidFill>
              </a:rPr>
              <a:t>allows</a:t>
            </a:r>
            <a:r>
              <a:rPr spc="-20" dirty="0">
                <a:solidFill>
                  <a:srgbClr val="15159E"/>
                </a:solidFill>
              </a:rPr>
              <a:t> </a:t>
            </a:r>
            <a:r>
              <a:rPr dirty="0">
                <a:solidFill>
                  <a:srgbClr val="15159E"/>
                </a:solidFill>
              </a:rPr>
              <a:t>an</a:t>
            </a:r>
            <a:r>
              <a:rPr spc="-10" dirty="0">
                <a:solidFill>
                  <a:srgbClr val="15159E"/>
                </a:solidFill>
              </a:rPr>
              <a:t> </a:t>
            </a:r>
            <a:r>
              <a:rPr dirty="0">
                <a:solidFill>
                  <a:srgbClr val="15159E"/>
                </a:solidFill>
              </a:rPr>
              <a:t>independent</a:t>
            </a:r>
            <a:r>
              <a:rPr spc="-15" dirty="0">
                <a:solidFill>
                  <a:srgbClr val="15159E"/>
                </a:solidFill>
              </a:rPr>
              <a:t> </a:t>
            </a:r>
            <a:r>
              <a:rPr dirty="0">
                <a:solidFill>
                  <a:srgbClr val="15159E"/>
                </a:solidFill>
              </a:rPr>
              <a:t>control</a:t>
            </a:r>
            <a:r>
              <a:rPr spc="-10" dirty="0">
                <a:solidFill>
                  <a:srgbClr val="15159E"/>
                </a:solidFill>
              </a:rPr>
              <a:t> </a:t>
            </a:r>
            <a:r>
              <a:rPr spc="-25" dirty="0">
                <a:solidFill>
                  <a:srgbClr val="15159E"/>
                </a:solidFill>
              </a:rPr>
              <a:t>of </a:t>
            </a:r>
            <a:r>
              <a:rPr spc="-10" dirty="0">
                <a:solidFill>
                  <a:srgbClr val="15159E"/>
                </a:solidFill>
              </a:rPr>
              <a:t>each.</a:t>
            </a:r>
          </a:p>
        </p:txBody>
      </p:sp>
      <p:pic>
        <p:nvPicPr>
          <p:cNvPr id="7" name="object 4">
            <a:extLst>
              <a:ext uri="{FF2B5EF4-FFF2-40B4-BE49-F238E27FC236}">
                <a16:creationId xmlns:a16="http://schemas.microsoft.com/office/drawing/2014/main" id="{F363C331-7103-7598-6E3D-CFDADF062AEE}"/>
              </a:ext>
            </a:extLst>
          </p:cNvPr>
          <p:cNvPicPr/>
          <p:nvPr/>
        </p:nvPicPr>
        <p:blipFill>
          <a:blip r:embed="rId2" cstate="print"/>
          <a:stretch>
            <a:fillRect/>
          </a:stretch>
        </p:blipFill>
        <p:spPr>
          <a:xfrm>
            <a:off x="6858315" y="3055485"/>
            <a:ext cx="3581400" cy="2962928"/>
          </a:xfrm>
          <a:prstGeom prst="rect">
            <a:avLst/>
          </a:prstGeom>
        </p:spPr>
      </p:pic>
      <p:grpSp>
        <p:nvGrpSpPr>
          <p:cNvPr id="8" name="Group 7">
            <a:extLst>
              <a:ext uri="{FF2B5EF4-FFF2-40B4-BE49-F238E27FC236}">
                <a16:creationId xmlns:a16="http://schemas.microsoft.com/office/drawing/2014/main" id="{4E8A9AC2-D280-B9EF-1F51-9DE76D91A0BA}"/>
              </a:ext>
            </a:extLst>
          </p:cNvPr>
          <p:cNvGrpSpPr/>
          <p:nvPr/>
        </p:nvGrpSpPr>
        <p:grpSpPr>
          <a:xfrm>
            <a:off x="2438400" y="3055485"/>
            <a:ext cx="2923770" cy="3080287"/>
            <a:chOff x="486726" y="3096990"/>
            <a:chExt cx="3301744" cy="3223557"/>
          </a:xfrm>
        </p:grpSpPr>
        <p:grpSp>
          <p:nvGrpSpPr>
            <p:cNvPr id="9" name="object 5">
              <a:extLst>
                <a:ext uri="{FF2B5EF4-FFF2-40B4-BE49-F238E27FC236}">
                  <a16:creationId xmlns:a16="http://schemas.microsoft.com/office/drawing/2014/main" id="{81B1B44F-43D4-B557-08CD-67AE0CE8DCDF}"/>
                </a:ext>
              </a:extLst>
            </p:cNvPr>
            <p:cNvGrpSpPr/>
            <p:nvPr/>
          </p:nvGrpSpPr>
          <p:grpSpPr>
            <a:xfrm>
              <a:off x="607120" y="3096990"/>
              <a:ext cx="3181350" cy="2688590"/>
              <a:chOff x="607120" y="3096990"/>
              <a:chExt cx="3181350" cy="2688590"/>
            </a:xfrm>
          </p:grpSpPr>
          <p:pic>
            <p:nvPicPr>
              <p:cNvPr id="14" name="object 6">
                <a:extLst>
                  <a:ext uri="{FF2B5EF4-FFF2-40B4-BE49-F238E27FC236}">
                    <a16:creationId xmlns:a16="http://schemas.microsoft.com/office/drawing/2014/main" id="{2D7FEA45-8821-0436-B96A-F7B9539AC284}"/>
                  </a:ext>
                </a:extLst>
              </p:cNvPr>
              <p:cNvPicPr/>
              <p:nvPr/>
            </p:nvPicPr>
            <p:blipFill>
              <a:blip r:embed="rId3" cstate="print"/>
              <a:stretch>
                <a:fillRect/>
              </a:stretch>
            </p:blipFill>
            <p:spPr>
              <a:xfrm>
                <a:off x="607120" y="3096990"/>
                <a:ext cx="1672569" cy="2688037"/>
              </a:xfrm>
              <a:prstGeom prst="rect">
                <a:avLst/>
              </a:prstGeom>
            </p:spPr>
          </p:pic>
          <p:pic>
            <p:nvPicPr>
              <p:cNvPr id="15" name="object 7">
                <a:extLst>
                  <a:ext uri="{FF2B5EF4-FFF2-40B4-BE49-F238E27FC236}">
                    <a16:creationId xmlns:a16="http://schemas.microsoft.com/office/drawing/2014/main" id="{8C85610A-9346-DBE1-3BBE-898F545AFABD}"/>
                  </a:ext>
                </a:extLst>
              </p:cNvPr>
              <p:cNvPicPr/>
              <p:nvPr/>
            </p:nvPicPr>
            <p:blipFill>
              <a:blip r:embed="rId4" cstate="print"/>
              <a:stretch>
                <a:fillRect/>
              </a:stretch>
            </p:blipFill>
            <p:spPr>
              <a:xfrm>
                <a:off x="2317245" y="3097816"/>
                <a:ext cx="1471228" cy="2527291"/>
              </a:xfrm>
              <a:prstGeom prst="rect">
                <a:avLst/>
              </a:prstGeom>
            </p:spPr>
          </p:pic>
        </p:grpSp>
        <p:sp>
          <p:nvSpPr>
            <p:cNvPr id="10" name="object 8">
              <a:extLst>
                <a:ext uri="{FF2B5EF4-FFF2-40B4-BE49-F238E27FC236}">
                  <a16:creationId xmlns:a16="http://schemas.microsoft.com/office/drawing/2014/main" id="{74FFFB01-9DF9-D794-963D-FB40CF5AE31F}"/>
                </a:ext>
              </a:extLst>
            </p:cNvPr>
            <p:cNvSpPr txBox="1"/>
            <p:nvPr/>
          </p:nvSpPr>
          <p:spPr>
            <a:xfrm>
              <a:off x="969327" y="3564096"/>
              <a:ext cx="1092834" cy="23888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009999"/>
                  </a:solidFill>
                  <a:latin typeface="Arial MT"/>
                  <a:cs typeface="Arial MT"/>
                </a:rPr>
                <a:t>Gate</a:t>
              </a:r>
              <a:r>
                <a:rPr sz="1400" spc="-20" dirty="0">
                  <a:solidFill>
                    <a:srgbClr val="009999"/>
                  </a:solidFill>
                  <a:latin typeface="Arial MT"/>
                  <a:cs typeface="Arial MT"/>
                </a:rPr>
                <a:t> open</a:t>
              </a:r>
              <a:endParaRPr sz="1400" dirty="0">
                <a:latin typeface="Arial MT"/>
                <a:cs typeface="Arial MT"/>
              </a:endParaRPr>
            </a:p>
          </p:txBody>
        </p:sp>
        <p:sp>
          <p:nvSpPr>
            <p:cNvPr id="11" name="object 9">
              <a:extLst>
                <a:ext uri="{FF2B5EF4-FFF2-40B4-BE49-F238E27FC236}">
                  <a16:creationId xmlns:a16="http://schemas.microsoft.com/office/drawing/2014/main" id="{F7D77551-5AAB-B7A9-B073-8A6C4C7A9302}"/>
                </a:ext>
              </a:extLst>
            </p:cNvPr>
            <p:cNvSpPr txBox="1"/>
            <p:nvPr/>
          </p:nvSpPr>
          <p:spPr>
            <a:xfrm>
              <a:off x="2469514" y="3564096"/>
              <a:ext cx="1245869" cy="23888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009999"/>
                  </a:solidFill>
                  <a:latin typeface="Arial MT"/>
                  <a:cs typeface="Arial MT"/>
                </a:rPr>
                <a:t>Gate</a:t>
              </a:r>
              <a:r>
                <a:rPr sz="1400" spc="-10" dirty="0">
                  <a:solidFill>
                    <a:srgbClr val="009999"/>
                  </a:solidFill>
                  <a:latin typeface="Arial MT"/>
                  <a:cs typeface="Arial MT"/>
                </a:rPr>
                <a:t> closed</a:t>
              </a:r>
              <a:endParaRPr sz="1400" dirty="0">
                <a:latin typeface="Arial MT"/>
                <a:cs typeface="Arial MT"/>
              </a:endParaRPr>
            </a:p>
          </p:txBody>
        </p:sp>
        <p:sp>
          <p:nvSpPr>
            <p:cNvPr id="12" name="object 10">
              <a:extLst>
                <a:ext uri="{FF2B5EF4-FFF2-40B4-BE49-F238E27FC236}">
                  <a16:creationId xmlns:a16="http://schemas.microsoft.com/office/drawing/2014/main" id="{95068645-957A-AEDC-BDA6-C21A0EB77CE6}"/>
                </a:ext>
              </a:extLst>
            </p:cNvPr>
            <p:cNvSpPr txBox="1"/>
            <p:nvPr/>
          </p:nvSpPr>
          <p:spPr>
            <a:xfrm>
              <a:off x="969327" y="5721508"/>
              <a:ext cx="2763520" cy="271094"/>
            </a:xfrm>
            <a:prstGeom prst="rect">
              <a:avLst/>
            </a:prstGeom>
          </p:spPr>
          <p:txBody>
            <a:bodyPr vert="horz" wrap="square" lIns="0" tIns="12700" rIns="0" bIns="0" rtlCol="0">
              <a:spAutoFit/>
            </a:bodyPr>
            <a:lstStyle/>
            <a:p>
              <a:pPr marL="38100">
                <a:lnSpc>
                  <a:spcPct val="100000"/>
                </a:lnSpc>
                <a:spcBef>
                  <a:spcPts val="100"/>
                </a:spcBef>
                <a:tabLst>
                  <a:tab pos="1477010" algn="l"/>
                </a:tabLst>
              </a:pPr>
              <a:r>
                <a:rPr sz="1600" baseline="1543" dirty="0">
                  <a:solidFill>
                    <a:srgbClr val="009999"/>
                  </a:solidFill>
                  <a:latin typeface="Arial MT"/>
                  <a:cs typeface="Arial MT"/>
                </a:rPr>
                <a:t>ALEPH</a:t>
              </a:r>
              <a:r>
                <a:rPr sz="1600" spc="-75" baseline="1543" dirty="0">
                  <a:solidFill>
                    <a:srgbClr val="009999"/>
                  </a:solidFill>
                  <a:latin typeface="Arial MT"/>
                  <a:cs typeface="Arial MT"/>
                </a:rPr>
                <a:t> </a:t>
              </a:r>
              <a:r>
                <a:rPr sz="1600" spc="-37" baseline="1543" dirty="0">
                  <a:solidFill>
                    <a:srgbClr val="009999"/>
                  </a:solidFill>
                  <a:latin typeface="Arial MT"/>
                  <a:cs typeface="Arial MT"/>
                </a:rPr>
                <a:t>TPC</a:t>
              </a:r>
              <a:r>
                <a:rPr lang="en-US" sz="1600" spc="-37" baseline="1543" dirty="0">
                  <a:solidFill>
                    <a:srgbClr val="009999"/>
                  </a:solidFill>
                  <a:latin typeface="Arial MT"/>
                  <a:cs typeface="Arial MT"/>
                </a:rPr>
                <a:t> </a:t>
              </a:r>
              <a:r>
                <a:rPr sz="1600" dirty="0">
                  <a:solidFill>
                    <a:srgbClr val="009999"/>
                  </a:solidFill>
                  <a:latin typeface="Symbol"/>
                  <a:cs typeface="Symbol"/>
                </a:rPr>
                <a:t></a:t>
              </a:r>
              <a:r>
                <a:rPr sz="1600" dirty="0">
                  <a:solidFill>
                    <a:srgbClr val="009999"/>
                  </a:solidFill>
                  <a:latin typeface="Arial MT"/>
                  <a:cs typeface="Arial MT"/>
                </a:rPr>
                <a:t>V</a:t>
              </a:r>
              <a:r>
                <a:rPr sz="1600" baseline="-20833" dirty="0">
                  <a:solidFill>
                    <a:srgbClr val="00A8A9"/>
                  </a:solidFill>
                  <a:latin typeface="Arial MT"/>
                  <a:cs typeface="Arial MT"/>
                </a:rPr>
                <a:t>g</a:t>
              </a:r>
              <a:r>
                <a:rPr sz="1600" spc="247" baseline="-20833" dirty="0">
                  <a:solidFill>
                    <a:srgbClr val="00A8A9"/>
                  </a:solidFill>
                  <a:latin typeface="Arial MT"/>
                  <a:cs typeface="Arial MT"/>
                </a:rPr>
                <a:t> </a:t>
              </a:r>
              <a:r>
                <a:rPr sz="1600" dirty="0">
                  <a:solidFill>
                    <a:srgbClr val="009999"/>
                  </a:solidFill>
                  <a:latin typeface="Arial MT"/>
                  <a:cs typeface="Arial MT"/>
                </a:rPr>
                <a:t>= 150 </a:t>
              </a:r>
              <a:r>
                <a:rPr sz="1600" spc="-50" dirty="0">
                  <a:solidFill>
                    <a:srgbClr val="009999"/>
                  </a:solidFill>
                  <a:latin typeface="Arial MT"/>
                  <a:cs typeface="Arial MT"/>
                </a:rPr>
                <a:t>V</a:t>
              </a:r>
              <a:endParaRPr sz="1600" dirty="0">
                <a:latin typeface="Arial MT"/>
                <a:cs typeface="Arial MT"/>
              </a:endParaRPr>
            </a:p>
          </p:txBody>
        </p:sp>
        <p:sp>
          <p:nvSpPr>
            <p:cNvPr id="13" name="object 11">
              <a:extLst>
                <a:ext uri="{FF2B5EF4-FFF2-40B4-BE49-F238E27FC236}">
                  <a16:creationId xmlns:a16="http://schemas.microsoft.com/office/drawing/2014/main" id="{A890882D-B885-951A-EF0C-940A687F9777}"/>
                </a:ext>
              </a:extLst>
            </p:cNvPr>
            <p:cNvSpPr txBox="1"/>
            <p:nvPr/>
          </p:nvSpPr>
          <p:spPr>
            <a:xfrm>
              <a:off x="486726" y="5985034"/>
              <a:ext cx="2763519" cy="335513"/>
            </a:xfrm>
            <a:prstGeom prst="rect">
              <a:avLst/>
            </a:prstGeom>
          </p:spPr>
          <p:txBody>
            <a:bodyPr vert="horz" wrap="square" lIns="0" tIns="12700" rIns="0" bIns="0" rtlCol="0">
              <a:spAutoFit/>
            </a:bodyPr>
            <a:lstStyle/>
            <a:p>
              <a:pPr marL="114300">
                <a:lnSpc>
                  <a:spcPct val="100000"/>
                </a:lnSpc>
                <a:spcBef>
                  <a:spcPts val="100"/>
                </a:spcBef>
              </a:pPr>
              <a:r>
                <a:rPr sz="1000" dirty="0">
                  <a:latin typeface="Arial MT"/>
                  <a:cs typeface="Arial MT"/>
                </a:rPr>
                <a:t>(ALEPH coll.,</a:t>
              </a:r>
              <a:r>
                <a:rPr sz="1000" spc="-5" dirty="0">
                  <a:latin typeface="Arial MT"/>
                  <a:cs typeface="Arial MT"/>
                </a:rPr>
                <a:t> </a:t>
              </a:r>
              <a:r>
                <a:rPr sz="1000" spc="-10" dirty="0">
                  <a:latin typeface="Arial MT"/>
                  <a:cs typeface="Arial MT"/>
                </a:rPr>
                <a:t>NIM</a:t>
              </a:r>
              <a:r>
                <a:rPr sz="1000" spc="-60" dirty="0">
                  <a:latin typeface="Arial MT"/>
                  <a:cs typeface="Arial MT"/>
                </a:rPr>
                <a:t> </a:t>
              </a:r>
              <a:r>
                <a:rPr sz="1000" dirty="0">
                  <a:latin typeface="Arial MT"/>
                  <a:cs typeface="Arial MT"/>
                </a:rPr>
                <a:t>A</a:t>
              </a:r>
              <a:r>
                <a:rPr sz="1000" spc="-55" dirty="0">
                  <a:latin typeface="Arial MT"/>
                  <a:cs typeface="Arial MT"/>
                </a:rPr>
                <a:t> </a:t>
              </a:r>
              <a:r>
                <a:rPr sz="1000" dirty="0">
                  <a:latin typeface="Arial MT"/>
                  <a:cs typeface="Arial MT"/>
                </a:rPr>
                <a:t>294 (1990) </a:t>
              </a:r>
              <a:r>
                <a:rPr sz="1000" spc="-20" dirty="0">
                  <a:latin typeface="Arial MT"/>
                  <a:cs typeface="Arial MT"/>
                </a:rPr>
                <a:t>121,</a:t>
              </a:r>
              <a:endParaRPr sz="1000" dirty="0">
                <a:latin typeface="Arial MT"/>
                <a:cs typeface="Arial MT"/>
              </a:endParaRPr>
            </a:p>
            <a:p>
              <a:pPr marL="12700">
                <a:lnSpc>
                  <a:spcPct val="100000"/>
                </a:lnSpc>
              </a:pPr>
              <a:r>
                <a:rPr sz="1000" spc="-35" dirty="0">
                  <a:latin typeface="Arial MT"/>
                  <a:cs typeface="Arial MT"/>
                </a:rPr>
                <a:t>W.</a:t>
              </a:r>
              <a:r>
                <a:rPr sz="1000" spc="-55" dirty="0">
                  <a:latin typeface="Arial MT"/>
                  <a:cs typeface="Arial MT"/>
                </a:rPr>
                <a:t> </a:t>
              </a:r>
              <a:r>
                <a:rPr sz="1000" dirty="0">
                  <a:latin typeface="Arial MT"/>
                  <a:cs typeface="Arial MT"/>
                </a:rPr>
                <a:t>Atwood</a:t>
              </a:r>
              <a:r>
                <a:rPr sz="1000" spc="5" dirty="0">
                  <a:latin typeface="Arial MT"/>
                  <a:cs typeface="Arial MT"/>
                </a:rPr>
                <a:t> </a:t>
              </a:r>
              <a:r>
                <a:rPr sz="1000" dirty="0">
                  <a:latin typeface="Arial MT"/>
                  <a:cs typeface="Arial MT"/>
                </a:rPr>
                <a:t>et.</a:t>
              </a:r>
              <a:r>
                <a:rPr sz="1000" spc="-50" dirty="0">
                  <a:latin typeface="Arial MT"/>
                  <a:cs typeface="Arial MT"/>
                </a:rPr>
                <a:t> </a:t>
              </a:r>
              <a:r>
                <a:rPr sz="1000" dirty="0">
                  <a:latin typeface="Arial MT"/>
                  <a:cs typeface="Arial MT"/>
                </a:rPr>
                <a:t>Al, </a:t>
              </a:r>
              <a:r>
                <a:rPr sz="1000" spc="-10" dirty="0">
                  <a:latin typeface="Arial MT"/>
                  <a:cs typeface="Arial MT"/>
                </a:rPr>
                <a:t>NIM</a:t>
              </a:r>
              <a:r>
                <a:rPr sz="1000" spc="-50" dirty="0">
                  <a:latin typeface="Arial MT"/>
                  <a:cs typeface="Arial MT"/>
                </a:rPr>
                <a:t> </a:t>
              </a:r>
              <a:r>
                <a:rPr sz="1000" dirty="0">
                  <a:latin typeface="Arial MT"/>
                  <a:cs typeface="Arial MT"/>
                </a:rPr>
                <a:t>A</a:t>
              </a:r>
              <a:r>
                <a:rPr sz="1000" spc="-55" dirty="0">
                  <a:latin typeface="Arial MT"/>
                  <a:cs typeface="Arial MT"/>
                </a:rPr>
                <a:t> </a:t>
              </a:r>
              <a:r>
                <a:rPr sz="1000" dirty="0">
                  <a:latin typeface="Arial MT"/>
                  <a:cs typeface="Arial MT"/>
                </a:rPr>
                <a:t>306</a:t>
              </a:r>
              <a:r>
                <a:rPr sz="1000" spc="10" dirty="0">
                  <a:latin typeface="Arial MT"/>
                  <a:cs typeface="Arial MT"/>
                </a:rPr>
                <a:t> </a:t>
              </a:r>
              <a:r>
                <a:rPr sz="1000" dirty="0">
                  <a:latin typeface="Arial MT"/>
                  <a:cs typeface="Arial MT"/>
                </a:rPr>
                <a:t>(1991)</a:t>
              </a:r>
              <a:r>
                <a:rPr sz="1000" spc="5" dirty="0">
                  <a:latin typeface="Arial MT"/>
                  <a:cs typeface="Arial MT"/>
                </a:rPr>
                <a:t> </a:t>
              </a:r>
              <a:r>
                <a:rPr sz="1000" spc="-20" dirty="0">
                  <a:latin typeface="Arial MT"/>
                  <a:cs typeface="Arial MT"/>
                </a:rPr>
                <a:t>446)</a:t>
              </a:r>
              <a:endParaRPr sz="1000" dirty="0">
                <a:latin typeface="Arial MT"/>
                <a:cs typeface="Arial MT"/>
              </a:endParaRPr>
            </a:p>
          </p:txBody>
        </p:sp>
      </p:grpSp>
    </p:spTree>
    <p:extLst>
      <p:ext uri="{BB962C8B-B14F-4D97-AF65-F5344CB8AC3E}">
        <p14:creationId xmlns:p14="http://schemas.microsoft.com/office/powerpoint/2010/main" val="4126115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D822-BE5B-C8EA-DC83-021A2FF8A01F}"/>
              </a:ext>
            </a:extLst>
          </p:cNvPr>
          <p:cNvSpPr>
            <a:spLocks noGrp="1"/>
          </p:cNvSpPr>
          <p:nvPr>
            <p:ph type="title"/>
          </p:nvPr>
        </p:nvSpPr>
        <p:spPr/>
        <p:txBody>
          <a:bodyPr/>
          <a:lstStyle/>
          <a:p>
            <a:r>
              <a:rPr lang="en-US" dirty="0"/>
              <a:t>TPC</a:t>
            </a:r>
          </a:p>
        </p:txBody>
      </p:sp>
      <p:sp>
        <p:nvSpPr>
          <p:cNvPr id="3" name="Text Placeholder 2">
            <a:extLst>
              <a:ext uri="{FF2B5EF4-FFF2-40B4-BE49-F238E27FC236}">
                <a16:creationId xmlns:a16="http://schemas.microsoft.com/office/drawing/2014/main" id="{7E346F40-C35D-2D07-DB61-676F477DB7D0}"/>
              </a:ext>
            </a:extLst>
          </p:cNvPr>
          <p:cNvSpPr>
            <a:spLocks noGrp="1"/>
          </p:cNvSpPr>
          <p:nvPr>
            <p:ph type="body" idx="1"/>
          </p:nvPr>
        </p:nvSpPr>
        <p:spPr>
          <a:xfrm>
            <a:off x="328575" y="990600"/>
            <a:ext cx="11392001" cy="2215991"/>
          </a:xfrm>
        </p:spPr>
        <p:txBody>
          <a:bodyPr/>
          <a:lstStyle/>
          <a:p>
            <a:r>
              <a:rPr lang="en-US" sz="1800" dirty="0">
                <a:solidFill>
                  <a:srgbClr val="15159E"/>
                </a:solidFill>
                <a:latin typeface="Arial MT"/>
                <a:cs typeface="Arial MT"/>
              </a:rPr>
              <a:t>Since</a:t>
            </a:r>
            <a:r>
              <a:rPr lang="en-US" sz="1800" spc="-10" dirty="0">
                <a:solidFill>
                  <a:srgbClr val="15159E"/>
                </a:solidFill>
                <a:latin typeface="Arial MT"/>
                <a:cs typeface="Arial MT"/>
              </a:rPr>
              <a:t> </a:t>
            </a:r>
            <a:r>
              <a:rPr lang="en-US" sz="1800" dirty="0">
                <a:solidFill>
                  <a:srgbClr val="15159E"/>
                </a:solidFill>
                <a:latin typeface="Arial MT"/>
                <a:cs typeface="Arial MT"/>
              </a:rPr>
              <a:t>the</a:t>
            </a:r>
            <a:r>
              <a:rPr lang="en-US" sz="1800" spc="-5" dirty="0">
                <a:solidFill>
                  <a:srgbClr val="15159E"/>
                </a:solidFill>
                <a:latin typeface="Arial MT"/>
                <a:cs typeface="Arial MT"/>
              </a:rPr>
              <a:t> </a:t>
            </a:r>
            <a:r>
              <a:rPr lang="en-US" sz="1800" dirty="0">
                <a:solidFill>
                  <a:srgbClr val="15159E"/>
                </a:solidFill>
                <a:latin typeface="Arial MT"/>
                <a:cs typeface="Arial MT"/>
              </a:rPr>
              <a:t>Q</a:t>
            </a:r>
            <a:r>
              <a:rPr lang="en-US" sz="1800" spc="-15" dirty="0">
                <a:solidFill>
                  <a:srgbClr val="15159E"/>
                </a:solidFill>
                <a:latin typeface="Arial MT"/>
                <a:cs typeface="Arial MT"/>
              </a:rPr>
              <a:t> </a:t>
            </a:r>
            <a:r>
              <a:rPr lang="en-US" sz="1800" dirty="0">
                <a:solidFill>
                  <a:srgbClr val="15159E"/>
                </a:solidFill>
                <a:latin typeface="Arial MT"/>
                <a:cs typeface="Arial MT"/>
              </a:rPr>
              <a:t>collected</a:t>
            </a:r>
            <a:r>
              <a:rPr lang="en-US" sz="1800" spc="-5" dirty="0">
                <a:solidFill>
                  <a:srgbClr val="15159E"/>
                </a:solidFill>
                <a:latin typeface="Arial MT"/>
                <a:cs typeface="Arial MT"/>
              </a:rPr>
              <a:t> </a:t>
            </a:r>
            <a:r>
              <a:rPr lang="en-US" sz="1800" dirty="0">
                <a:solidFill>
                  <a:srgbClr val="15159E"/>
                </a:solidFill>
                <a:latin typeface="Arial MT"/>
                <a:cs typeface="Arial MT"/>
              </a:rPr>
              <a:t>at</a:t>
            </a:r>
            <a:r>
              <a:rPr lang="en-US" sz="1800" spc="-10" dirty="0">
                <a:solidFill>
                  <a:srgbClr val="15159E"/>
                </a:solidFill>
                <a:latin typeface="Arial MT"/>
                <a:cs typeface="Arial MT"/>
              </a:rPr>
              <a:t> </a:t>
            </a:r>
            <a:r>
              <a:rPr lang="en-US" sz="1800" dirty="0">
                <a:solidFill>
                  <a:srgbClr val="15159E"/>
                </a:solidFill>
                <a:latin typeface="Arial MT"/>
                <a:cs typeface="Arial MT"/>
              </a:rPr>
              <a:t>the</a:t>
            </a:r>
            <a:r>
              <a:rPr lang="en-US" sz="1800" spc="-10" dirty="0">
                <a:solidFill>
                  <a:srgbClr val="15159E"/>
                </a:solidFill>
                <a:latin typeface="Arial MT"/>
                <a:cs typeface="Arial MT"/>
              </a:rPr>
              <a:t> </a:t>
            </a:r>
            <a:r>
              <a:rPr lang="en-US" sz="1800" dirty="0">
                <a:solidFill>
                  <a:srgbClr val="15159E"/>
                </a:solidFill>
                <a:latin typeface="Arial MT"/>
                <a:cs typeface="Arial MT"/>
              </a:rPr>
              <a:t>endcaps</a:t>
            </a:r>
            <a:r>
              <a:rPr lang="en-US" sz="1800" spc="-10" dirty="0">
                <a:solidFill>
                  <a:srgbClr val="15159E"/>
                </a:solidFill>
                <a:latin typeface="Arial MT"/>
                <a:cs typeface="Arial MT"/>
              </a:rPr>
              <a:t> </a:t>
            </a:r>
            <a:r>
              <a:rPr lang="en-US" sz="1800" dirty="0">
                <a:solidFill>
                  <a:srgbClr val="15159E"/>
                </a:solidFill>
                <a:latin typeface="Arial MT"/>
                <a:cs typeface="Arial MT"/>
              </a:rPr>
              <a:t>is</a:t>
            </a:r>
            <a:r>
              <a:rPr lang="en-US" sz="1800" spc="-15" dirty="0">
                <a:solidFill>
                  <a:srgbClr val="15159E"/>
                </a:solidFill>
                <a:latin typeface="Arial MT"/>
                <a:cs typeface="Arial MT"/>
              </a:rPr>
              <a:t> </a:t>
            </a:r>
            <a:r>
              <a:rPr lang="en-US" sz="1800" dirty="0">
                <a:solidFill>
                  <a:srgbClr val="15159E"/>
                </a:solidFill>
                <a:latin typeface="MS PGothic"/>
                <a:cs typeface="MS PGothic"/>
              </a:rPr>
              <a:t>∝</a:t>
            </a:r>
            <a:r>
              <a:rPr lang="en-US" sz="1800" spc="-55" dirty="0">
                <a:solidFill>
                  <a:srgbClr val="15159E"/>
                </a:solidFill>
                <a:latin typeface="MS PGothic"/>
                <a:cs typeface="MS PGothic"/>
              </a:rPr>
              <a:t> </a:t>
            </a:r>
            <a:r>
              <a:rPr lang="en-US" sz="1800" dirty="0">
                <a:solidFill>
                  <a:srgbClr val="15159E"/>
                </a:solidFill>
                <a:latin typeface="Arial MT"/>
                <a:cs typeface="Arial MT"/>
              </a:rPr>
              <a:t>the</a:t>
            </a:r>
            <a:r>
              <a:rPr lang="en-US" sz="1800" spc="-5" dirty="0">
                <a:solidFill>
                  <a:srgbClr val="15159E"/>
                </a:solidFill>
                <a:latin typeface="Arial MT"/>
                <a:cs typeface="Arial MT"/>
              </a:rPr>
              <a:t> </a:t>
            </a:r>
            <a:r>
              <a:rPr lang="en-US" sz="1800" dirty="0">
                <a:solidFill>
                  <a:srgbClr val="15159E"/>
                </a:solidFill>
                <a:latin typeface="Arial MT"/>
                <a:cs typeface="Arial MT"/>
              </a:rPr>
              <a:t>energy</a:t>
            </a:r>
            <a:r>
              <a:rPr lang="en-US" sz="1800" spc="-15" dirty="0">
                <a:solidFill>
                  <a:srgbClr val="15159E"/>
                </a:solidFill>
                <a:latin typeface="Arial MT"/>
                <a:cs typeface="Arial MT"/>
              </a:rPr>
              <a:t> </a:t>
            </a:r>
            <a:r>
              <a:rPr lang="en-US" sz="1800" dirty="0">
                <a:solidFill>
                  <a:srgbClr val="15159E"/>
                </a:solidFill>
                <a:latin typeface="Arial MT"/>
                <a:cs typeface="Arial MT"/>
              </a:rPr>
              <a:t>loss</a:t>
            </a:r>
            <a:r>
              <a:rPr lang="en-US" sz="1800" spc="-10" dirty="0">
                <a:solidFill>
                  <a:srgbClr val="15159E"/>
                </a:solidFill>
                <a:latin typeface="Arial MT"/>
                <a:cs typeface="Arial MT"/>
              </a:rPr>
              <a:t> </a:t>
            </a:r>
            <a:r>
              <a:rPr lang="en-US" sz="1800" dirty="0">
                <a:solidFill>
                  <a:srgbClr val="15159E"/>
                </a:solidFill>
                <a:latin typeface="Arial MT"/>
                <a:cs typeface="Arial MT"/>
              </a:rPr>
              <a:t>of</a:t>
            </a:r>
            <a:r>
              <a:rPr lang="en-US" sz="1800" spc="-15" dirty="0">
                <a:solidFill>
                  <a:srgbClr val="15159E"/>
                </a:solidFill>
                <a:latin typeface="Arial MT"/>
                <a:cs typeface="Arial MT"/>
              </a:rPr>
              <a:t> </a:t>
            </a:r>
            <a:r>
              <a:rPr lang="en-US" sz="1800" dirty="0">
                <a:solidFill>
                  <a:srgbClr val="15159E"/>
                </a:solidFill>
                <a:latin typeface="Arial MT"/>
                <a:cs typeface="Arial MT"/>
              </a:rPr>
              <a:t>the</a:t>
            </a:r>
            <a:r>
              <a:rPr lang="en-US" sz="1800" spc="-5" dirty="0">
                <a:solidFill>
                  <a:srgbClr val="15159E"/>
                </a:solidFill>
                <a:latin typeface="Arial MT"/>
                <a:cs typeface="Arial MT"/>
              </a:rPr>
              <a:t> </a:t>
            </a:r>
            <a:r>
              <a:rPr lang="en-US" sz="1800" dirty="0">
                <a:solidFill>
                  <a:srgbClr val="15159E"/>
                </a:solidFill>
                <a:latin typeface="Arial MT"/>
                <a:cs typeface="Arial MT"/>
              </a:rPr>
              <a:t>particle,</a:t>
            </a:r>
            <a:r>
              <a:rPr lang="en-US" sz="1800" spc="-10" dirty="0">
                <a:solidFill>
                  <a:srgbClr val="15159E"/>
                </a:solidFill>
                <a:latin typeface="Arial MT"/>
                <a:cs typeface="Arial MT"/>
              </a:rPr>
              <a:t> </a:t>
            </a:r>
            <a:r>
              <a:rPr lang="en-US" sz="1800" spc="-25" dirty="0">
                <a:solidFill>
                  <a:srgbClr val="15159E"/>
                </a:solidFill>
                <a:latin typeface="Arial MT"/>
                <a:cs typeface="Arial MT"/>
              </a:rPr>
              <a:t>the </a:t>
            </a:r>
            <a:r>
              <a:rPr lang="en-US" sz="1800" dirty="0">
                <a:solidFill>
                  <a:srgbClr val="15159E"/>
                </a:solidFill>
                <a:latin typeface="Arial MT"/>
                <a:cs typeface="Arial MT"/>
              </a:rPr>
              <a:t>signal</a:t>
            </a:r>
            <a:r>
              <a:rPr lang="en-US" sz="1800" spc="-15" dirty="0">
                <a:solidFill>
                  <a:srgbClr val="15159E"/>
                </a:solidFill>
                <a:latin typeface="Arial MT"/>
                <a:cs typeface="Arial MT"/>
              </a:rPr>
              <a:t> </a:t>
            </a:r>
            <a:r>
              <a:rPr lang="en-US" sz="1800" dirty="0">
                <a:solidFill>
                  <a:srgbClr val="15159E"/>
                </a:solidFill>
                <a:latin typeface="Arial MT"/>
                <a:cs typeface="Arial MT"/>
              </a:rPr>
              <a:t>amplitudes</a:t>
            </a:r>
            <a:r>
              <a:rPr lang="en-US" sz="1800" spc="-20" dirty="0">
                <a:solidFill>
                  <a:srgbClr val="15159E"/>
                </a:solidFill>
                <a:latin typeface="Arial MT"/>
                <a:cs typeface="Arial MT"/>
              </a:rPr>
              <a:t> </a:t>
            </a:r>
            <a:r>
              <a:rPr lang="en-US" sz="1800" dirty="0">
                <a:solidFill>
                  <a:srgbClr val="15159E"/>
                </a:solidFill>
                <a:latin typeface="Arial MT"/>
                <a:cs typeface="Arial MT"/>
              </a:rPr>
              <a:t>from</a:t>
            </a:r>
            <a:r>
              <a:rPr lang="en-US" sz="1800" spc="-20" dirty="0">
                <a:solidFill>
                  <a:srgbClr val="15159E"/>
                </a:solidFill>
                <a:latin typeface="Arial MT"/>
                <a:cs typeface="Arial MT"/>
              </a:rPr>
              <a:t> </a:t>
            </a:r>
            <a:r>
              <a:rPr lang="en-US" sz="1800" dirty="0">
                <a:solidFill>
                  <a:srgbClr val="15159E"/>
                </a:solidFill>
                <a:latin typeface="Arial MT"/>
                <a:cs typeface="Arial MT"/>
              </a:rPr>
              <a:t>the</a:t>
            </a:r>
            <a:r>
              <a:rPr lang="en-US" sz="1800" spc="-15" dirty="0">
                <a:solidFill>
                  <a:srgbClr val="15159E"/>
                </a:solidFill>
                <a:latin typeface="Arial MT"/>
                <a:cs typeface="Arial MT"/>
              </a:rPr>
              <a:t> </a:t>
            </a:r>
            <a:r>
              <a:rPr lang="en-US" sz="1800" dirty="0">
                <a:solidFill>
                  <a:srgbClr val="15159E"/>
                </a:solidFill>
                <a:latin typeface="Arial MT"/>
                <a:cs typeface="Arial MT"/>
              </a:rPr>
              <a:t>anode</a:t>
            </a:r>
            <a:r>
              <a:rPr lang="en-US" sz="1800" spc="-15" dirty="0">
                <a:solidFill>
                  <a:srgbClr val="15159E"/>
                </a:solidFill>
                <a:latin typeface="Arial MT"/>
                <a:cs typeface="Arial MT"/>
              </a:rPr>
              <a:t> </a:t>
            </a:r>
            <a:r>
              <a:rPr lang="en-US" sz="1800" dirty="0">
                <a:solidFill>
                  <a:srgbClr val="15159E"/>
                </a:solidFill>
                <a:latin typeface="Arial MT"/>
                <a:cs typeface="Arial MT"/>
              </a:rPr>
              <a:t>also</a:t>
            </a:r>
            <a:r>
              <a:rPr lang="en-US" sz="1800" spc="-15" dirty="0">
                <a:solidFill>
                  <a:srgbClr val="15159E"/>
                </a:solidFill>
                <a:latin typeface="Arial MT"/>
                <a:cs typeface="Arial MT"/>
              </a:rPr>
              <a:t> </a:t>
            </a:r>
            <a:r>
              <a:rPr lang="en-US" sz="1800" dirty="0">
                <a:solidFill>
                  <a:srgbClr val="15159E"/>
                </a:solidFill>
                <a:latin typeface="Arial MT"/>
                <a:cs typeface="Arial MT"/>
              </a:rPr>
              <a:t>provide</a:t>
            </a:r>
            <a:r>
              <a:rPr lang="en-US" sz="1800" spc="-10" dirty="0">
                <a:solidFill>
                  <a:srgbClr val="15159E"/>
                </a:solidFill>
                <a:latin typeface="Arial MT"/>
                <a:cs typeface="Arial MT"/>
              </a:rPr>
              <a:t> </a:t>
            </a:r>
            <a:r>
              <a:rPr lang="en-US" sz="1800" dirty="0">
                <a:solidFill>
                  <a:srgbClr val="15159E"/>
                </a:solidFill>
                <a:latin typeface="Arial MT"/>
                <a:cs typeface="Arial MT"/>
              </a:rPr>
              <a:t>information</a:t>
            </a:r>
            <a:r>
              <a:rPr lang="en-US" sz="1800" spc="-15" dirty="0">
                <a:solidFill>
                  <a:srgbClr val="15159E"/>
                </a:solidFill>
                <a:latin typeface="Arial MT"/>
                <a:cs typeface="Arial MT"/>
              </a:rPr>
              <a:t> </a:t>
            </a:r>
            <a:r>
              <a:rPr lang="en-US" sz="1800" dirty="0">
                <a:solidFill>
                  <a:srgbClr val="15159E"/>
                </a:solidFill>
                <a:latin typeface="Arial MT"/>
                <a:cs typeface="Arial MT"/>
              </a:rPr>
              <a:t>on</a:t>
            </a:r>
            <a:r>
              <a:rPr lang="en-US" sz="1800" spc="-15" dirty="0">
                <a:solidFill>
                  <a:srgbClr val="15159E"/>
                </a:solidFill>
                <a:latin typeface="Arial MT"/>
                <a:cs typeface="Arial MT"/>
              </a:rPr>
              <a:t> </a:t>
            </a:r>
            <a:r>
              <a:rPr lang="en-US" sz="1800" dirty="0">
                <a:solidFill>
                  <a:srgbClr val="15159E"/>
                </a:solidFill>
                <a:latin typeface="Arial MT"/>
                <a:cs typeface="Arial MT"/>
              </a:rPr>
              <a:t>the</a:t>
            </a:r>
            <a:r>
              <a:rPr lang="en-US" sz="1800" spc="-15" dirty="0">
                <a:solidFill>
                  <a:srgbClr val="15159E"/>
                </a:solidFill>
                <a:latin typeface="Arial MT"/>
                <a:cs typeface="Arial MT"/>
              </a:rPr>
              <a:t> </a:t>
            </a:r>
            <a:r>
              <a:rPr lang="en-US" sz="1800" dirty="0" err="1">
                <a:solidFill>
                  <a:srgbClr val="15159E"/>
                </a:solidFill>
                <a:latin typeface="Arial MT"/>
                <a:cs typeface="Arial MT"/>
              </a:rPr>
              <a:t>dE</a:t>
            </a:r>
            <a:r>
              <a:rPr lang="en-US" sz="1800" dirty="0">
                <a:solidFill>
                  <a:srgbClr val="15159E"/>
                </a:solidFill>
                <a:latin typeface="Arial MT"/>
                <a:cs typeface="Arial MT"/>
              </a:rPr>
              <a:t>/dx</a:t>
            </a:r>
            <a:r>
              <a:rPr lang="en-US" sz="1800" spc="-20" dirty="0">
                <a:solidFill>
                  <a:srgbClr val="15159E"/>
                </a:solidFill>
                <a:latin typeface="Arial MT"/>
                <a:cs typeface="Arial MT"/>
              </a:rPr>
              <a:t> </a:t>
            </a:r>
            <a:r>
              <a:rPr lang="en-US" sz="1800" dirty="0">
                <a:solidFill>
                  <a:srgbClr val="15159E"/>
                </a:solidFill>
                <a:latin typeface="Arial MT"/>
                <a:cs typeface="Arial MT"/>
              </a:rPr>
              <a:t>of</a:t>
            </a:r>
            <a:r>
              <a:rPr lang="en-US" sz="1800" spc="-20" dirty="0">
                <a:solidFill>
                  <a:srgbClr val="15159E"/>
                </a:solidFill>
                <a:latin typeface="Arial MT"/>
                <a:cs typeface="Arial MT"/>
              </a:rPr>
              <a:t> </a:t>
            </a:r>
            <a:r>
              <a:rPr lang="en-US" sz="1800" spc="-25" dirty="0">
                <a:solidFill>
                  <a:srgbClr val="15159E"/>
                </a:solidFill>
                <a:latin typeface="Arial MT"/>
                <a:cs typeface="Arial MT"/>
              </a:rPr>
              <a:t>the </a:t>
            </a:r>
            <a:r>
              <a:rPr lang="en-US" sz="1800" dirty="0">
                <a:solidFill>
                  <a:srgbClr val="15159E"/>
                </a:solidFill>
                <a:latin typeface="Arial MT"/>
                <a:cs typeface="Arial MT"/>
              </a:rPr>
              <a:t>particle.</a:t>
            </a:r>
            <a:r>
              <a:rPr lang="en-US" sz="1800" spc="-30" dirty="0">
                <a:solidFill>
                  <a:srgbClr val="15159E"/>
                </a:solidFill>
                <a:latin typeface="Arial MT"/>
                <a:cs typeface="Arial MT"/>
              </a:rPr>
              <a:t> </a:t>
            </a:r>
            <a:r>
              <a:rPr lang="en-US" sz="1800" dirty="0">
                <a:solidFill>
                  <a:srgbClr val="15159E"/>
                </a:solidFill>
                <a:latin typeface="Arial MT"/>
                <a:cs typeface="Arial MT"/>
              </a:rPr>
              <a:t>If</a:t>
            </a:r>
            <a:r>
              <a:rPr lang="en-US" sz="1800" spc="-15" dirty="0">
                <a:solidFill>
                  <a:srgbClr val="15159E"/>
                </a:solidFill>
                <a:latin typeface="Arial MT"/>
                <a:cs typeface="Arial MT"/>
              </a:rPr>
              <a:t> </a:t>
            </a:r>
            <a:r>
              <a:rPr lang="en-US" sz="1800" dirty="0">
                <a:solidFill>
                  <a:srgbClr val="15159E"/>
                </a:solidFill>
                <a:latin typeface="Arial MT"/>
                <a:cs typeface="Arial MT"/>
              </a:rPr>
              <a:t>p</a:t>
            </a:r>
            <a:r>
              <a:rPr lang="en-US" sz="1800" spc="-15" dirty="0">
                <a:solidFill>
                  <a:srgbClr val="15159E"/>
                </a:solidFill>
                <a:latin typeface="Arial MT"/>
                <a:cs typeface="Arial MT"/>
              </a:rPr>
              <a:t> </a:t>
            </a:r>
            <a:r>
              <a:rPr lang="en-US" sz="1800" dirty="0">
                <a:solidFill>
                  <a:srgbClr val="15159E"/>
                </a:solidFill>
                <a:latin typeface="Arial MT"/>
                <a:cs typeface="Arial MT"/>
              </a:rPr>
              <a:t>is</a:t>
            </a:r>
            <a:r>
              <a:rPr lang="en-US" sz="1800" spc="-15" dirty="0">
                <a:solidFill>
                  <a:srgbClr val="15159E"/>
                </a:solidFill>
                <a:latin typeface="Arial MT"/>
                <a:cs typeface="Arial MT"/>
              </a:rPr>
              <a:t> </a:t>
            </a:r>
            <a:r>
              <a:rPr lang="en-US" sz="1800" dirty="0">
                <a:solidFill>
                  <a:srgbClr val="15159E"/>
                </a:solidFill>
                <a:latin typeface="Arial MT"/>
                <a:cs typeface="Arial MT"/>
              </a:rPr>
              <a:t>known</a:t>
            </a:r>
            <a:r>
              <a:rPr lang="en-US" sz="1800" spc="-15" dirty="0">
                <a:solidFill>
                  <a:srgbClr val="15159E"/>
                </a:solidFill>
                <a:latin typeface="Arial MT"/>
                <a:cs typeface="Arial MT"/>
              </a:rPr>
              <a:t> </a:t>
            </a:r>
            <a:r>
              <a:rPr lang="en-US" sz="1800" dirty="0">
                <a:solidFill>
                  <a:srgbClr val="15159E"/>
                </a:solidFill>
                <a:latin typeface="Arial MT"/>
                <a:cs typeface="Arial MT"/>
              </a:rPr>
              <a:t>from</a:t>
            </a:r>
            <a:r>
              <a:rPr lang="en-US" sz="1800" spc="-15" dirty="0">
                <a:solidFill>
                  <a:srgbClr val="15159E"/>
                </a:solidFill>
                <a:latin typeface="Arial MT"/>
                <a:cs typeface="Arial MT"/>
              </a:rPr>
              <a:t> </a:t>
            </a:r>
            <a:r>
              <a:rPr lang="en-US" sz="1800" dirty="0">
                <a:solidFill>
                  <a:srgbClr val="15159E"/>
                </a:solidFill>
                <a:latin typeface="Arial MT"/>
                <a:cs typeface="Arial MT"/>
              </a:rPr>
              <a:t>the</a:t>
            </a:r>
            <a:r>
              <a:rPr lang="en-US" sz="1800" spc="-15" dirty="0">
                <a:solidFill>
                  <a:srgbClr val="15159E"/>
                </a:solidFill>
                <a:latin typeface="Arial MT"/>
                <a:cs typeface="Arial MT"/>
              </a:rPr>
              <a:t> </a:t>
            </a:r>
            <a:r>
              <a:rPr lang="en-US" sz="1800" dirty="0">
                <a:solidFill>
                  <a:srgbClr val="15159E"/>
                </a:solidFill>
                <a:latin typeface="Arial MT"/>
                <a:cs typeface="Arial MT"/>
              </a:rPr>
              <a:t>curvature</a:t>
            </a:r>
            <a:r>
              <a:rPr lang="en-US" sz="1800" spc="-10" dirty="0">
                <a:solidFill>
                  <a:srgbClr val="15159E"/>
                </a:solidFill>
                <a:latin typeface="Arial MT"/>
                <a:cs typeface="Arial MT"/>
              </a:rPr>
              <a:t> </a:t>
            </a:r>
            <a:r>
              <a:rPr lang="en-US" sz="1800" dirty="0">
                <a:solidFill>
                  <a:srgbClr val="15159E"/>
                </a:solidFill>
                <a:latin typeface="Arial MT"/>
                <a:cs typeface="Arial MT"/>
              </a:rPr>
              <a:t>of</a:t>
            </a:r>
            <a:r>
              <a:rPr lang="en-US" sz="1800" spc="-20" dirty="0">
                <a:solidFill>
                  <a:srgbClr val="15159E"/>
                </a:solidFill>
                <a:latin typeface="Arial MT"/>
                <a:cs typeface="Arial MT"/>
              </a:rPr>
              <a:t> </a:t>
            </a:r>
            <a:r>
              <a:rPr lang="en-US" sz="1800" dirty="0">
                <a:solidFill>
                  <a:srgbClr val="15159E"/>
                </a:solidFill>
                <a:latin typeface="Arial MT"/>
                <a:cs typeface="Arial MT"/>
              </a:rPr>
              <a:t>its</a:t>
            </a:r>
            <a:r>
              <a:rPr lang="en-US" sz="1800" spc="-15" dirty="0">
                <a:solidFill>
                  <a:srgbClr val="15159E"/>
                </a:solidFill>
                <a:latin typeface="Arial MT"/>
                <a:cs typeface="Arial MT"/>
              </a:rPr>
              <a:t> </a:t>
            </a:r>
            <a:r>
              <a:rPr lang="en-US" sz="1800" dirty="0">
                <a:solidFill>
                  <a:srgbClr val="15159E"/>
                </a:solidFill>
                <a:latin typeface="Arial MT"/>
                <a:cs typeface="Arial MT"/>
              </a:rPr>
              <a:t>trajectory</a:t>
            </a:r>
            <a:r>
              <a:rPr lang="en-US" sz="1800" spc="-20" dirty="0">
                <a:solidFill>
                  <a:srgbClr val="15159E"/>
                </a:solidFill>
                <a:latin typeface="Arial MT"/>
                <a:cs typeface="Arial MT"/>
              </a:rPr>
              <a:t> </a:t>
            </a:r>
            <a:r>
              <a:rPr lang="en-US" sz="1800" dirty="0">
                <a:solidFill>
                  <a:srgbClr val="15159E"/>
                </a:solidFill>
                <a:latin typeface="Arial MT"/>
                <a:cs typeface="Arial MT"/>
              </a:rPr>
              <a:t>in</a:t>
            </a:r>
            <a:r>
              <a:rPr lang="en-US" sz="1800" spc="-10" dirty="0">
                <a:solidFill>
                  <a:srgbClr val="15159E"/>
                </a:solidFill>
                <a:latin typeface="Arial MT"/>
                <a:cs typeface="Arial MT"/>
              </a:rPr>
              <a:t> </a:t>
            </a:r>
            <a:r>
              <a:rPr lang="en-US" sz="1800" dirty="0">
                <a:solidFill>
                  <a:srgbClr val="15159E"/>
                </a:solidFill>
                <a:latin typeface="Arial MT"/>
                <a:cs typeface="Arial MT"/>
              </a:rPr>
              <a:t>the</a:t>
            </a:r>
            <a:r>
              <a:rPr lang="en-US" sz="1800" spc="-15" dirty="0">
                <a:solidFill>
                  <a:srgbClr val="15159E"/>
                </a:solidFill>
                <a:latin typeface="Arial MT"/>
                <a:cs typeface="Arial MT"/>
              </a:rPr>
              <a:t> </a:t>
            </a:r>
            <a:r>
              <a:rPr lang="en-US" sz="1800" dirty="0">
                <a:solidFill>
                  <a:srgbClr val="15159E"/>
                </a:solidFill>
                <a:latin typeface="Arial MT"/>
                <a:cs typeface="Arial MT"/>
              </a:rPr>
              <a:t>B</a:t>
            </a:r>
            <a:r>
              <a:rPr lang="en-US" sz="1800" spc="-10" dirty="0">
                <a:solidFill>
                  <a:srgbClr val="15159E"/>
                </a:solidFill>
                <a:latin typeface="Arial MT"/>
                <a:cs typeface="Arial MT"/>
              </a:rPr>
              <a:t> </a:t>
            </a:r>
            <a:r>
              <a:rPr lang="en-US" sz="1800" dirty="0">
                <a:solidFill>
                  <a:srgbClr val="15159E"/>
                </a:solidFill>
                <a:latin typeface="Arial MT"/>
                <a:cs typeface="Arial MT"/>
              </a:rPr>
              <a:t>field,</a:t>
            </a:r>
            <a:r>
              <a:rPr lang="en-US" sz="1800" spc="-15" dirty="0">
                <a:solidFill>
                  <a:srgbClr val="15159E"/>
                </a:solidFill>
                <a:latin typeface="Arial MT"/>
                <a:cs typeface="Arial MT"/>
              </a:rPr>
              <a:t> </a:t>
            </a:r>
            <a:r>
              <a:rPr lang="en-US" sz="1800" spc="-25" dirty="0">
                <a:solidFill>
                  <a:srgbClr val="15159E"/>
                </a:solidFill>
                <a:latin typeface="Arial MT"/>
                <a:cs typeface="Arial MT"/>
              </a:rPr>
              <a:t>for </a:t>
            </a:r>
            <a:r>
              <a:rPr lang="en-US" sz="1800" dirty="0">
                <a:solidFill>
                  <a:srgbClr val="15159E"/>
                </a:solidFill>
                <a:latin typeface="Arial MT"/>
                <a:cs typeface="Arial MT"/>
              </a:rPr>
              <a:t>example,</a:t>
            </a:r>
            <a:r>
              <a:rPr lang="en-US" sz="1800" spc="-20" dirty="0">
                <a:solidFill>
                  <a:srgbClr val="15159E"/>
                </a:solidFill>
                <a:latin typeface="Arial MT"/>
                <a:cs typeface="Arial MT"/>
              </a:rPr>
              <a:t> </a:t>
            </a:r>
            <a:r>
              <a:rPr lang="en-US" sz="1800" dirty="0">
                <a:solidFill>
                  <a:srgbClr val="15159E"/>
                </a:solidFill>
                <a:latin typeface="Arial MT"/>
                <a:cs typeface="Arial MT"/>
              </a:rPr>
              <a:t>then</a:t>
            </a:r>
            <a:r>
              <a:rPr lang="en-US" sz="1800" spc="-15" dirty="0">
                <a:solidFill>
                  <a:srgbClr val="15159E"/>
                </a:solidFill>
                <a:latin typeface="Arial MT"/>
                <a:cs typeface="Arial MT"/>
              </a:rPr>
              <a:t> </a:t>
            </a:r>
            <a:r>
              <a:rPr lang="en-US" sz="1800" dirty="0">
                <a:solidFill>
                  <a:srgbClr val="15159E"/>
                </a:solidFill>
                <a:latin typeface="Arial MT"/>
                <a:cs typeface="Arial MT"/>
              </a:rPr>
              <a:t>this</a:t>
            </a:r>
            <a:r>
              <a:rPr lang="en-US" sz="1800" spc="-20" dirty="0">
                <a:solidFill>
                  <a:srgbClr val="15159E"/>
                </a:solidFill>
                <a:latin typeface="Arial MT"/>
                <a:cs typeface="Arial MT"/>
              </a:rPr>
              <a:t> </a:t>
            </a:r>
            <a:r>
              <a:rPr lang="en-US" sz="1800" dirty="0">
                <a:solidFill>
                  <a:srgbClr val="15159E"/>
                </a:solidFill>
                <a:latin typeface="Arial MT"/>
                <a:cs typeface="Arial MT"/>
              </a:rPr>
              <a:t>information</a:t>
            </a:r>
            <a:r>
              <a:rPr lang="en-US" sz="1800" spc="-10" dirty="0">
                <a:solidFill>
                  <a:srgbClr val="15159E"/>
                </a:solidFill>
                <a:latin typeface="Arial MT"/>
                <a:cs typeface="Arial MT"/>
              </a:rPr>
              <a:t> </a:t>
            </a:r>
            <a:r>
              <a:rPr lang="en-US" sz="1800" dirty="0">
                <a:solidFill>
                  <a:srgbClr val="15159E"/>
                </a:solidFill>
                <a:latin typeface="Arial MT"/>
                <a:cs typeface="Arial MT"/>
              </a:rPr>
              <a:t>can</a:t>
            </a:r>
            <a:r>
              <a:rPr lang="en-US" sz="1800" spc="-15" dirty="0">
                <a:solidFill>
                  <a:srgbClr val="15159E"/>
                </a:solidFill>
                <a:latin typeface="Arial MT"/>
                <a:cs typeface="Arial MT"/>
              </a:rPr>
              <a:t> </a:t>
            </a:r>
            <a:r>
              <a:rPr lang="en-US" sz="1800" dirty="0">
                <a:solidFill>
                  <a:srgbClr val="15159E"/>
                </a:solidFill>
                <a:latin typeface="Arial MT"/>
                <a:cs typeface="Arial MT"/>
              </a:rPr>
              <a:t>be</a:t>
            </a:r>
            <a:r>
              <a:rPr lang="en-US" sz="1800" spc="-15" dirty="0">
                <a:solidFill>
                  <a:srgbClr val="15159E"/>
                </a:solidFill>
                <a:latin typeface="Arial MT"/>
                <a:cs typeface="Arial MT"/>
              </a:rPr>
              <a:t> </a:t>
            </a:r>
            <a:r>
              <a:rPr lang="en-US" sz="1800" dirty="0">
                <a:solidFill>
                  <a:srgbClr val="15159E"/>
                </a:solidFill>
                <a:latin typeface="Arial MT"/>
                <a:cs typeface="Arial MT"/>
              </a:rPr>
              <a:t>used</a:t>
            </a:r>
            <a:r>
              <a:rPr lang="en-US" sz="1800" spc="-15" dirty="0">
                <a:solidFill>
                  <a:srgbClr val="15159E"/>
                </a:solidFill>
                <a:latin typeface="Arial MT"/>
                <a:cs typeface="Arial MT"/>
              </a:rPr>
              <a:t> </a:t>
            </a:r>
            <a:r>
              <a:rPr lang="en-US" sz="1800" dirty="0">
                <a:solidFill>
                  <a:srgbClr val="15159E"/>
                </a:solidFill>
                <a:latin typeface="Arial MT"/>
                <a:cs typeface="Arial MT"/>
              </a:rPr>
              <a:t>to</a:t>
            </a:r>
            <a:r>
              <a:rPr lang="en-US" sz="1800" spc="-15" dirty="0">
                <a:solidFill>
                  <a:srgbClr val="15159E"/>
                </a:solidFill>
                <a:latin typeface="Arial MT"/>
                <a:cs typeface="Arial MT"/>
              </a:rPr>
              <a:t> </a:t>
            </a:r>
            <a:r>
              <a:rPr lang="en-US" sz="1800" dirty="0">
                <a:solidFill>
                  <a:srgbClr val="15159E"/>
                </a:solidFill>
                <a:latin typeface="Arial MT"/>
                <a:cs typeface="Arial MT"/>
              </a:rPr>
              <a:t>identify</a:t>
            </a:r>
            <a:r>
              <a:rPr lang="en-US" sz="1800" spc="-15" dirty="0">
                <a:solidFill>
                  <a:srgbClr val="15159E"/>
                </a:solidFill>
                <a:latin typeface="Arial MT"/>
                <a:cs typeface="Arial MT"/>
              </a:rPr>
              <a:t> </a:t>
            </a:r>
            <a:r>
              <a:rPr lang="en-US" sz="1800" dirty="0">
                <a:solidFill>
                  <a:srgbClr val="15159E"/>
                </a:solidFill>
                <a:latin typeface="Arial MT"/>
                <a:cs typeface="Arial MT"/>
              </a:rPr>
              <a:t>the</a:t>
            </a:r>
            <a:r>
              <a:rPr lang="en-US" sz="1800" spc="-15" dirty="0">
                <a:solidFill>
                  <a:srgbClr val="15159E"/>
                </a:solidFill>
                <a:latin typeface="Arial MT"/>
                <a:cs typeface="Arial MT"/>
              </a:rPr>
              <a:t> </a:t>
            </a:r>
            <a:r>
              <a:rPr lang="en-US" sz="1800" dirty="0">
                <a:solidFill>
                  <a:srgbClr val="15159E"/>
                </a:solidFill>
                <a:latin typeface="Arial MT"/>
                <a:cs typeface="Arial MT"/>
              </a:rPr>
              <a:t>particle</a:t>
            </a:r>
            <a:r>
              <a:rPr lang="en-US" sz="1800" spc="-15" dirty="0">
                <a:solidFill>
                  <a:srgbClr val="15159E"/>
                </a:solidFill>
                <a:latin typeface="Arial MT"/>
                <a:cs typeface="Arial MT"/>
              </a:rPr>
              <a:t> </a:t>
            </a:r>
            <a:r>
              <a:rPr lang="en-US" sz="1800" dirty="0">
                <a:solidFill>
                  <a:srgbClr val="15159E"/>
                </a:solidFill>
                <a:latin typeface="Arial MT"/>
                <a:cs typeface="Arial MT"/>
              </a:rPr>
              <a:t>In</a:t>
            </a:r>
            <a:r>
              <a:rPr lang="en-US" sz="1800" spc="-15" dirty="0">
                <a:solidFill>
                  <a:srgbClr val="15159E"/>
                </a:solidFill>
                <a:latin typeface="Arial MT"/>
                <a:cs typeface="Arial MT"/>
              </a:rPr>
              <a:t> </a:t>
            </a:r>
            <a:r>
              <a:rPr lang="en-US" sz="1800" dirty="0">
                <a:solidFill>
                  <a:srgbClr val="15159E"/>
                </a:solidFill>
                <a:latin typeface="Arial MT"/>
                <a:cs typeface="Arial MT"/>
              </a:rPr>
              <a:t>order</a:t>
            </a:r>
            <a:r>
              <a:rPr lang="en-US" sz="1800" spc="-15" dirty="0">
                <a:solidFill>
                  <a:srgbClr val="15159E"/>
                </a:solidFill>
                <a:latin typeface="Arial MT"/>
                <a:cs typeface="Arial MT"/>
              </a:rPr>
              <a:t> </a:t>
            </a:r>
            <a:r>
              <a:rPr lang="en-US" sz="1800" spc="-25" dirty="0">
                <a:solidFill>
                  <a:srgbClr val="15159E"/>
                </a:solidFill>
                <a:latin typeface="Arial MT"/>
                <a:cs typeface="Arial MT"/>
              </a:rPr>
              <a:t>for </a:t>
            </a:r>
            <a:r>
              <a:rPr lang="en-US" sz="1800" dirty="0">
                <a:solidFill>
                  <a:srgbClr val="15159E"/>
                </a:solidFill>
                <a:latin typeface="Arial MT"/>
                <a:cs typeface="Arial MT"/>
              </a:rPr>
              <a:t>this</a:t>
            </a:r>
            <a:r>
              <a:rPr lang="en-US" sz="1800" spc="-20" dirty="0">
                <a:solidFill>
                  <a:srgbClr val="15159E"/>
                </a:solidFill>
                <a:latin typeface="Arial MT"/>
                <a:cs typeface="Arial MT"/>
              </a:rPr>
              <a:t> </a:t>
            </a:r>
            <a:r>
              <a:rPr lang="en-US" sz="1800" dirty="0">
                <a:solidFill>
                  <a:srgbClr val="15159E"/>
                </a:solidFill>
                <a:latin typeface="Arial MT"/>
                <a:cs typeface="Arial MT"/>
              </a:rPr>
              <a:t>method</a:t>
            </a:r>
            <a:r>
              <a:rPr lang="en-US" sz="1800" spc="-15" dirty="0">
                <a:solidFill>
                  <a:srgbClr val="15159E"/>
                </a:solidFill>
                <a:latin typeface="Arial MT"/>
                <a:cs typeface="Arial MT"/>
              </a:rPr>
              <a:t> </a:t>
            </a:r>
            <a:r>
              <a:rPr lang="en-US" sz="1800" dirty="0">
                <a:solidFill>
                  <a:srgbClr val="15159E"/>
                </a:solidFill>
                <a:latin typeface="Arial MT"/>
                <a:cs typeface="Arial MT"/>
              </a:rPr>
              <a:t>to</a:t>
            </a:r>
            <a:r>
              <a:rPr lang="en-US" sz="1800" spc="-15" dirty="0">
                <a:solidFill>
                  <a:srgbClr val="15159E"/>
                </a:solidFill>
                <a:latin typeface="Arial MT"/>
                <a:cs typeface="Arial MT"/>
              </a:rPr>
              <a:t> </a:t>
            </a:r>
            <a:r>
              <a:rPr lang="en-US" sz="1800" dirty="0">
                <a:solidFill>
                  <a:srgbClr val="15159E"/>
                </a:solidFill>
                <a:latin typeface="Arial MT"/>
                <a:cs typeface="Arial MT"/>
              </a:rPr>
              <a:t>work,</a:t>
            </a:r>
            <a:r>
              <a:rPr lang="en-US" sz="1800" spc="-20" dirty="0">
                <a:solidFill>
                  <a:srgbClr val="15159E"/>
                </a:solidFill>
                <a:latin typeface="Arial MT"/>
                <a:cs typeface="Arial MT"/>
              </a:rPr>
              <a:t> </a:t>
            </a:r>
            <a:r>
              <a:rPr lang="en-US" sz="1800" dirty="0">
                <a:solidFill>
                  <a:srgbClr val="15159E"/>
                </a:solidFill>
                <a:latin typeface="Arial MT"/>
                <a:cs typeface="Arial MT"/>
              </a:rPr>
              <a:t>however,</a:t>
            </a:r>
            <a:r>
              <a:rPr lang="en-US" sz="1800" spc="-20" dirty="0">
                <a:solidFill>
                  <a:srgbClr val="15159E"/>
                </a:solidFill>
                <a:latin typeface="Arial MT"/>
                <a:cs typeface="Arial MT"/>
              </a:rPr>
              <a:t> </a:t>
            </a:r>
            <a:r>
              <a:rPr lang="en-US" sz="1800" dirty="0">
                <a:solidFill>
                  <a:srgbClr val="15159E"/>
                </a:solidFill>
                <a:latin typeface="Arial MT"/>
                <a:cs typeface="Arial MT"/>
              </a:rPr>
              <a:t>sufficient</a:t>
            </a:r>
            <a:r>
              <a:rPr lang="en-US" sz="1800" spc="-20" dirty="0">
                <a:solidFill>
                  <a:srgbClr val="15159E"/>
                </a:solidFill>
                <a:latin typeface="Arial MT"/>
                <a:cs typeface="Arial MT"/>
              </a:rPr>
              <a:t> </a:t>
            </a:r>
            <a:r>
              <a:rPr lang="en-US" sz="1800" dirty="0">
                <a:solidFill>
                  <a:srgbClr val="15159E"/>
                </a:solidFill>
                <a:latin typeface="Arial MT"/>
                <a:cs typeface="Arial MT"/>
              </a:rPr>
              <a:t>resolution</a:t>
            </a:r>
            <a:r>
              <a:rPr lang="en-US" sz="1800" spc="-15" dirty="0">
                <a:solidFill>
                  <a:srgbClr val="15159E"/>
                </a:solidFill>
                <a:latin typeface="Arial MT"/>
                <a:cs typeface="Arial MT"/>
              </a:rPr>
              <a:t> </a:t>
            </a:r>
            <a:r>
              <a:rPr lang="en-US" sz="1800" dirty="0">
                <a:solidFill>
                  <a:srgbClr val="15159E"/>
                </a:solidFill>
                <a:latin typeface="Arial MT"/>
                <a:cs typeface="Arial MT"/>
              </a:rPr>
              <a:t>in</a:t>
            </a:r>
            <a:r>
              <a:rPr lang="en-US" sz="1800" spc="-15" dirty="0">
                <a:solidFill>
                  <a:srgbClr val="15159E"/>
                </a:solidFill>
                <a:latin typeface="Arial MT"/>
                <a:cs typeface="Arial MT"/>
              </a:rPr>
              <a:t> </a:t>
            </a:r>
            <a:r>
              <a:rPr lang="en-US" sz="1800" dirty="0">
                <a:solidFill>
                  <a:srgbClr val="15159E"/>
                </a:solidFill>
                <a:latin typeface="Arial MT"/>
                <a:cs typeface="Arial MT"/>
              </a:rPr>
              <a:t>the</a:t>
            </a:r>
            <a:r>
              <a:rPr lang="en-US" sz="1800" spc="-15" dirty="0">
                <a:solidFill>
                  <a:srgbClr val="15159E"/>
                </a:solidFill>
                <a:latin typeface="Arial MT"/>
                <a:cs typeface="Arial MT"/>
              </a:rPr>
              <a:t> </a:t>
            </a:r>
            <a:r>
              <a:rPr lang="en-US" sz="1800" dirty="0" err="1">
                <a:solidFill>
                  <a:srgbClr val="15159E"/>
                </a:solidFill>
                <a:latin typeface="Arial MT"/>
                <a:cs typeface="Arial MT"/>
              </a:rPr>
              <a:t>dE</a:t>
            </a:r>
            <a:r>
              <a:rPr lang="en-US" sz="1800" dirty="0">
                <a:solidFill>
                  <a:srgbClr val="15159E"/>
                </a:solidFill>
                <a:latin typeface="Arial MT"/>
                <a:cs typeface="Arial MT"/>
              </a:rPr>
              <a:t>/dx</a:t>
            </a:r>
            <a:r>
              <a:rPr lang="en-US" sz="1800" spc="-20" dirty="0">
                <a:solidFill>
                  <a:srgbClr val="15159E"/>
                </a:solidFill>
                <a:latin typeface="Arial MT"/>
                <a:cs typeface="Arial MT"/>
              </a:rPr>
              <a:t> </a:t>
            </a:r>
            <a:r>
              <a:rPr lang="en-US" sz="1800" spc="-10" dirty="0">
                <a:solidFill>
                  <a:srgbClr val="15159E"/>
                </a:solidFill>
                <a:latin typeface="Arial MT"/>
                <a:cs typeface="Arial MT"/>
              </a:rPr>
              <a:t>measurement </a:t>
            </a:r>
            <a:r>
              <a:rPr lang="en-US" sz="1800" dirty="0">
                <a:solidFill>
                  <a:srgbClr val="15159E"/>
                </a:solidFill>
                <a:latin typeface="Arial MT"/>
                <a:cs typeface="Arial MT"/>
              </a:rPr>
              <a:t>must</a:t>
            </a:r>
            <a:r>
              <a:rPr lang="en-US" sz="1800" spc="-20" dirty="0">
                <a:solidFill>
                  <a:srgbClr val="15159E"/>
                </a:solidFill>
                <a:latin typeface="Arial MT"/>
                <a:cs typeface="Arial MT"/>
              </a:rPr>
              <a:t> </a:t>
            </a:r>
            <a:r>
              <a:rPr lang="en-US" sz="1800" dirty="0">
                <a:solidFill>
                  <a:srgbClr val="15159E"/>
                </a:solidFill>
                <a:latin typeface="Arial MT"/>
                <a:cs typeface="Arial MT"/>
              </a:rPr>
              <a:t>be</a:t>
            </a:r>
            <a:r>
              <a:rPr lang="en-US" sz="1800" spc="-10" dirty="0">
                <a:solidFill>
                  <a:srgbClr val="15159E"/>
                </a:solidFill>
                <a:latin typeface="Arial MT"/>
                <a:cs typeface="Arial MT"/>
              </a:rPr>
              <a:t> </a:t>
            </a:r>
            <a:r>
              <a:rPr lang="en-US" sz="1800" dirty="0">
                <a:solidFill>
                  <a:srgbClr val="15159E"/>
                </a:solidFill>
                <a:latin typeface="Arial MT"/>
                <a:cs typeface="Arial MT"/>
              </a:rPr>
              <a:t>obtained.</a:t>
            </a:r>
            <a:r>
              <a:rPr lang="en-US" sz="1800" spc="-15" dirty="0">
                <a:solidFill>
                  <a:srgbClr val="15159E"/>
                </a:solidFill>
                <a:latin typeface="Arial MT"/>
                <a:cs typeface="Arial MT"/>
              </a:rPr>
              <a:t> </a:t>
            </a:r>
          </a:p>
          <a:p>
            <a:r>
              <a:rPr lang="en-US" sz="1800" dirty="0">
                <a:solidFill>
                  <a:srgbClr val="15159E"/>
                </a:solidFill>
                <a:latin typeface="Arial MT"/>
                <a:cs typeface="Arial MT"/>
              </a:rPr>
              <a:t>This</a:t>
            </a:r>
            <a:r>
              <a:rPr lang="en-US" sz="1800" spc="-15" dirty="0">
                <a:solidFill>
                  <a:srgbClr val="15159E"/>
                </a:solidFill>
                <a:latin typeface="Arial MT"/>
                <a:cs typeface="Arial MT"/>
              </a:rPr>
              <a:t> </a:t>
            </a:r>
            <a:r>
              <a:rPr lang="en-US" sz="1800" dirty="0">
                <a:solidFill>
                  <a:srgbClr val="15159E"/>
                </a:solidFill>
                <a:latin typeface="Arial MT"/>
                <a:cs typeface="Arial MT"/>
              </a:rPr>
              <a:t>is</a:t>
            </a:r>
            <a:r>
              <a:rPr lang="en-US" sz="1800" spc="-15" dirty="0">
                <a:solidFill>
                  <a:srgbClr val="15159E"/>
                </a:solidFill>
                <a:latin typeface="Arial MT"/>
                <a:cs typeface="Arial MT"/>
              </a:rPr>
              <a:t> </a:t>
            </a:r>
            <a:r>
              <a:rPr lang="en-US" sz="1800" dirty="0">
                <a:solidFill>
                  <a:srgbClr val="15159E"/>
                </a:solidFill>
                <a:latin typeface="Arial MT"/>
                <a:cs typeface="Arial MT"/>
              </a:rPr>
              <a:t>much</a:t>
            </a:r>
            <a:r>
              <a:rPr lang="en-US" sz="1800" spc="-10" dirty="0">
                <a:solidFill>
                  <a:srgbClr val="15159E"/>
                </a:solidFill>
                <a:latin typeface="Arial MT"/>
                <a:cs typeface="Arial MT"/>
              </a:rPr>
              <a:t> </a:t>
            </a:r>
            <a:r>
              <a:rPr lang="en-US" sz="1800" dirty="0">
                <a:solidFill>
                  <a:srgbClr val="15159E"/>
                </a:solidFill>
                <a:latin typeface="Arial MT"/>
                <a:cs typeface="Arial MT"/>
              </a:rPr>
              <a:t>more</a:t>
            </a:r>
            <a:r>
              <a:rPr lang="en-US" sz="1800" spc="-10" dirty="0">
                <a:solidFill>
                  <a:srgbClr val="15159E"/>
                </a:solidFill>
                <a:latin typeface="Arial MT"/>
                <a:cs typeface="Arial MT"/>
              </a:rPr>
              <a:t> </a:t>
            </a:r>
            <a:r>
              <a:rPr lang="en-US" sz="1800" dirty="0">
                <a:solidFill>
                  <a:srgbClr val="15159E"/>
                </a:solidFill>
                <a:latin typeface="Arial MT"/>
                <a:cs typeface="Arial MT"/>
              </a:rPr>
              <a:t>difficult</a:t>
            </a:r>
            <a:r>
              <a:rPr lang="en-US" sz="1800" spc="-15" dirty="0">
                <a:solidFill>
                  <a:srgbClr val="15159E"/>
                </a:solidFill>
                <a:latin typeface="Arial MT"/>
                <a:cs typeface="Arial MT"/>
              </a:rPr>
              <a:t> </a:t>
            </a:r>
            <a:r>
              <a:rPr lang="en-US" sz="1800" dirty="0">
                <a:solidFill>
                  <a:srgbClr val="15159E"/>
                </a:solidFill>
                <a:latin typeface="Arial MT"/>
                <a:cs typeface="Arial MT"/>
              </a:rPr>
              <a:t>to</a:t>
            </a:r>
            <a:r>
              <a:rPr lang="en-US" sz="1800" spc="-15" dirty="0">
                <a:solidFill>
                  <a:srgbClr val="15159E"/>
                </a:solidFill>
                <a:latin typeface="Arial MT"/>
                <a:cs typeface="Arial MT"/>
              </a:rPr>
              <a:t> </a:t>
            </a:r>
            <a:r>
              <a:rPr lang="en-US" sz="1800" dirty="0">
                <a:solidFill>
                  <a:srgbClr val="15159E"/>
                </a:solidFill>
                <a:latin typeface="Arial MT"/>
                <a:cs typeface="Arial MT"/>
              </a:rPr>
              <a:t>realize</a:t>
            </a:r>
            <a:r>
              <a:rPr lang="en-US" sz="1800" spc="-10" dirty="0">
                <a:solidFill>
                  <a:srgbClr val="15159E"/>
                </a:solidFill>
                <a:latin typeface="Arial MT"/>
                <a:cs typeface="Arial MT"/>
              </a:rPr>
              <a:t> </a:t>
            </a:r>
            <a:r>
              <a:rPr lang="en-US" sz="1800" dirty="0">
                <a:solidFill>
                  <a:srgbClr val="15159E"/>
                </a:solidFill>
                <a:latin typeface="Arial MT"/>
                <a:cs typeface="Arial MT"/>
              </a:rPr>
              <a:t>as</a:t>
            </a:r>
            <a:r>
              <a:rPr lang="en-US" sz="1800" spc="-15" dirty="0">
                <a:solidFill>
                  <a:srgbClr val="15159E"/>
                </a:solidFill>
                <a:latin typeface="Arial MT"/>
                <a:cs typeface="Arial MT"/>
              </a:rPr>
              <a:t> </a:t>
            </a:r>
            <a:r>
              <a:rPr lang="en-US" sz="1800" dirty="0">
                <a:solidFill>
                  <a:srgbClr val="15159E"/>
                </a:solidFill>
                <a:latin typeface="Arial MT"/>
                <a:cs typeface="Arial MT"/>
              </a:rPr>
              <a:t>many</a:t>
            </a:r>
            <a:r>
              <a:rPr lang="en-US" sz="1800" spc="-15" dirty="0">
                <a:solidFill>
                  <a:srgbClr val="15159E"/>
                </a:solidFill>
                <a:latin typeface="Arial MT"/>
                <a:cs typeface="Arial MT"/>
              </a:rPr>
              <a:t> </a:t>
            </a:r>
            <a:r>
              <a:rPr lang="en-US" sz="1800" dirty="0">
                <a:solidFill>
                  <a:srgbClr val="15159E"/>
                </a:solidFill>
                <a:latin typeface="Arial MT"/>
                <a:cs typeface="Arial MT"/>
              </a:rPr>
              <a:t>factors</a:t>
            </a:r>
            <a:r>
              <a:rPr lang="en-US" sz="1800" spc="-15" dirty="0">
                <a:solidFill>
                  <a:srgbClr val="15159E"/>
                </a:solidFill>
                <a:latin typeface="Arial MT"/>
                <a:cs typeface="Arial MT"/>
              </a:rPr>
              <a:t> </a:t>
            </a:r>
            <a:r>
              <a:rPr lang="en-US" sz="1800" spc="-20" dirty="0">
                <a:solidFill>
                  <a:srgbClr val="15159E"/>
                </a:solidFill>
                <a:latin typeface="Arial MT"/>
                <a:cs typeface="Arial MT"/>
              </a:rPr>
              <a:t>must </a:t>
            </a:r>
            <a:r>
              <a:rPr lang="en-US" sz="1800" dirty="0">
                <a:solidFill>
                  <a:srgbClr val="15159E"/>
                </a:solidFill>
                <a:latin typeface="Arial MT"/>
                <a:cs typeface="Arial MT"/>
              </a:rPr>
              <a:t>be</a:t>
            </a:r>
            <a:r>
              <a:rPr lang="en-US" sz="1800" spc="-15" dirty="0">
                <a:solidFill>
                  <a:srgbClr val="15159E"/>
                </a:solidFill>
                <a:latin typeface="Arial MT"/>
                <a:cs typeface="Arial MT"/>
              </a:rPr>
              <a:t> </a:t>
            </a:r>
            <a:r>
              <a:rPr lang="en-US" sz="1800" dirty="0">
                <a:solidFill>
                  <a:srgbClr val="15159E"/>
                </a:solidFill>
                <a:latin typeface="Arial MT"/>
                <a:cs typeface="Arial MT"/>
              </a:rPr>
              <a:t>considered,</a:t>
            </a:r>
            <a:r>
              <a:rPr lang="en-US" sz="1800" spc="-15" dirty="0">
                <a:solidFill>
                  <a:srgbClr val="15159E"/>
                </a:solidFill>
                <a:latin typeface="Arial MT"/>
                <a:cs typeface="Arial MT"/>
              </a:rPr>
              <a:t> </a:t>
            </a:r>
            <a:r>
              <a:rPr lang="en-US" sz="1800" dirty="0">
                <a:solidFill>
                  <a:srgbClr val="15159E"/>
                </a:solidFill>
                <a:latin typeface="Arial MT"/>
                <a:cs typeface="Arial MT"/>
              </a:rPr>
              <a:t>e.g.,</a:t>
            </a:r>
            <a:r>
              <a:rPr lang="en-US" sz="1800" spc="-15" dirty="0">
                <a:solidFill>
                  <a:srgbClr val="15159E"/>
                </a:solidFill>
                <a:latin typeface="Arial MT"/>
                <a:cs typeface="Arial MT"/>
              </a:rPr>
              <a:t> </a:t>
            </a:r>
            <a:r>
              <a:rPr lang="en-US" sz="1800" dirty="0">
                <a:solidFill>
                  <a:srgbClr val="15159E"/>
                </a:solidFill>
                <a:latin typeface="Arial MT"/>
                <a:cs typeface="Arial MT"/>
              </a:rPr>
              <a:t>electron</a:t>
            </a:r>
            <a:r>
              <a:rPr lang="en-US" sz="1800" spc="-15" dirty="0">
                <a:solidFill>
                  <a:srgbClr val="15159E"/>
                </a:solidFill>
                <a:latin typeface="Arial MT"/>
                <a:cs typeface="Arial MT"/>
              </a:rPr>
              <a:t> </a:t>
            </a:r>
            <a:r>
              <a:rPr lang="en-US" sz="1800" dirty="0">
                <a:solidFill>
                  <a:srgbClr val="15159E"/>
                </a:solidFill>
                <a:latin typeface="Arial MT"/>
                <a:cs typeface="Arial MT"/>
              </a:rPr>
              <a:t>loss</a:t>
            </a:r>
            <a:r>
              <a:rPr lang="en-US" sz="1800" spc="-15" dirty="0">
                <a:solidFill>
                  <a:srgbClr val="15159E"/>
                </a:solidFill>
                <a:latin typeface="Arial MT"/>
                <a:cs typeface="Arial MT"/>
              </a:rPr>
              <a:t> </a:t>
            </a:r>
            <a:r>
              <a:rPr lang="en-US" sz="1800" dirty="0">
                <a:solidFill>
                  <a:srgbClr val="15159E"/>
                </a:solidFill>
                <a:latin typeface="Arial MT"/>
                <a:cs typeface="Arial MT"/>
              </a:rPr>
              <a:t>due</a:t>
            </a:r>
            <a:r>
              <a:rPr lang="en-US" sz="1800" spc="-10" dirty="0">
                <a:solidFill>
                  <a:srgbClr val="15159E"/>
                </a:solidFill>
                <a:latin typeface="Arial MT"/>
                <a:cs typeface="Arial MT"/>
              </a:rPr>
              <a:t> </a:t>
            </a:r>
            <a:r>
              <a:rPr lang="en-US" sz="1800" dirty="0">
                <a:solidFill>
                  <a:srgbClr val="15159E"/>
                </a:solidFill>
                <a:latin typeface="Arial MT"/>
                <a:cs typeface="Arial MT"/>
              </a:rPr>
              <a:t>to</a:t>
            </a:r>
            <a:r>
              <a:rPr lang="en-US" sz="1800" spc="-15" dirty="0">
                <a:solidFill>
                  <a:srgbClr val="15159E"/>
                </a:solidFill>
                <a:latin typeface="Arial MT"/>
                <a:cs typeface="Arial MT"/>
              </a:rPr>
              <a:t> </a:t>
            </a:r>
            <a:r>
              <a:rPr lang="en-US" sz="1800" dirty="0">
                <a:solidFill>
                  <a:srgbClr val="15159E"/>
                </a:solidFill>
                <a:latin typeface="Arial MT"/>
                <a:cs typeface="Arial MT"/>
              </a:rPr>
              <a:t>attachment,</a:t>
            </a:r>
            <a:r>
              <a:rPr lang="en-US" sz="1800" spc="-15" dirty="0">
                <a:solidFill>
                  <a:srgbClr val="15159E"/>
                </a:solidFill>
                <a:latin typeface="Arial MT"/>
                <a:cs typeface="Arial MT"/>
              </a:rPr>
              <a:t> </a:t>
            </a:r>
            <a:r>
              <a:rPr lang="en-US" sz="1800" dirty="0">
                <a:solidFill>
                  <a:srgbClr val="15159E"/>
                </a:solidFill>
                <a:latin typeface="Arial MT"/>
                <a:cs typeface="Arial MT"/>
              </a:rPr>
              <a:t>wire</a:t>
            </a:r>
            <a:r>
              <a:rPr lang="en-US" sz="1800" spc="-10" dirty="0">
                <a:solidFill>
                  <a:srgbClr val="15159E"/>
                </a:solidFill>
                <a:latin typeface="Arial MT"/>
                <a:cs typeface="Arial MT"/>
              </a:rPr>
              <a:t> </a:t>
            </a:r>
            <a:r>
              <a:rPr lang="en-US" sz="1800" dirty="0">
                <a:solidFill>
                  <a:srgbClr val="15159E"/>
                </a:solidFill>
                <a:latin typeface="Arial MT"/>
                <a:cs typeface="Arial MT"/>
              </a:rPr>
              <a:t>gain</a:t>
            </a:r>
            <a:r>
              <a:rPr lang="en-US" sz="1800" spc="-15" dirty="0">
                <a:solidFill>
                  <a:srgbClr val="15159E"/>
                </a:solidFill>
                <a:latin typeface="Arial MT"/>
                <a:cs typeface="Arial MT"/>
              </a:rPr>
              <a:t> </a:t>
            </a:r>
            <a:r>
              <a:rPr lang="en-US" sz="1800" dirty="0">
                <a:solidFill>
                  <a:srgbClr val="15159E"/>
                </a:solidFill>
                <a:latin typeface="Arial MT"/>
                <a:cs typeface="Arial MT"/>
              </a:rPr>
              <a:t>variations</a:t>
            </a:r>
            <a:r>
              <a:rPr lang="en-US" sz="1800" spc="-15" dirty="0">
                <a:solidFill>
                  <a:srgbClr val="15159E"/>
                </a:solidFill>
                <a:latin typeface="Arial MT"/>
                <a:cs typeface="Arial MT"/>
              </a:rPr>
              <a:t> </a:t>
            </a:r>
            <a:r>
              <a:rPr lang="en-US" sz="1800" spc="-25" dirty="0">
                <a:solidFill>
                  <a:srgbClr val="15159E"/>
                </a:solidFill>
                <a:latin typeface="Arial MT"/>
                <a:cs typeface="Arial MT"/>
              </a:rPr>
              <a:t>in </a:t>
            </a:r>
            <a:r>
              <a:rPr lang="en-US" sz="1800" dirty="0">
                <a:solidFill>
                  <a:srgbClr val="15159E"/>
                </a:solidFill>
                <a:latin typeface="Arial MT"/>
                <a:cs typeface="Arial MT"/>
              </a:rPr>
              <a:t>position</a:t>
            </a:r>
            <a:r>
              <a:rPr lang="en-US" sz="1800" spc="-25" dirty="0">
                <a:solidFill>
                  <a:srgbClr val="15159E"/>
                </a:solidFill>
                <a:latin typeface="Arial MT"/>
                <a:cs typeface="Arial MT"/>
              </a:rPr>
              <a:t> </a:t>
            </a:r>
            <a:r>
              <a:rPr lang="en-US" sz="1800" dirty="0">
                <a:solidFill>
                  <a:srgbClr val="15159E"/>
                </a:solidFill>
                <a:latin typeface="Arial MT"/>
                <a:cs typeface="Arial MT"/>
              </a:rPr>
              <a:t>and</a:t>
            </a:r>
            <a:r>
              <a:rPr lang="en-US" sz="1800" spc="-10" dirty="0">
                <a:solidFill>
                  <a:srgbClr val="15159E"/>
                </a:solidFill>
                <a:latin typeface="Arial MT"/>
                <a:cs typeface="Arial MT"/>
              </a:rPr>
              <a:t> </a:t>
            </a:r>
            <a:r>
              <a:rPr lang="en-US" sz="1800" dirty="0">
                <a:solidFill>
                  <a:srgbClr val="15159E"/>
                </a:solidFill>
                <a:latin typeface="Arial MT"/>
                <a:cs typeface="Arial MT"/>
              </a:rPr>
              <a:t>time,</a:t>
            </a:r>
            <a:r>
              <a:rPr lang="en-US" sz="1800" spc="-15" dirty="0">
                <a:solidFill>
                  <a:srgbClr val="15159E"/>
                </a:solidFill>
                <a:latin typeface="Arial MT"/>
                <a:cs typeface="Arial MT"/>
              </a:rPr>
              <a:t> </a:t>
            </a:r>
            <a:r>
              <a:rPr lang="en-US" sz="1800" dirty="0">
                <a:solidFill>
                  <a:srgbClr val="15159E"/>
                </a:solidFill>
                <a:latin typeface="Arial MT"/>
                <a:cs typeface="Arial MT"/>
              </a:rPr>
              <a:t>calibration</a:t>
            </a:r>
            <a:r>
              <a:rPr lang="en-US" sz="1800" spc="-15" dirty="0">
                <a:solidFill>
                  <a:srgbClr val="15159E"/>
                </a:solidFill>
                <a:latin typeface="Arial MT"/>
                <a:cs typeface="Arial MT"/>
              </a:rPr>
              <a:t> </a:t>
            </a:r>
            <a:r>
              <a:rPr lang="en-US" sz="1800" dirty="0">
                <a:solidFill>
                  <a:srgbClr val="15159E"/>
                </a:solidFill>
                <a:latin typeface="Arial MT"/>
                <a:cs typeface="Arial MT"/>
              </a:rPr>
              <a:t>of</a:t>
            </a:r>
            <a:r>
              <a:rPr lang="en-US" sz="1800" spc="-15" dirty="0">
                <a:solidFill>
                  <a:srgbClr val="15159E"/>
                </a:solidFill>
                <a:latin typeface="Arial MT"/>
                <a:cs typeface="Arial MT"/>
              </a:rPr>
              <a:t> </a:t>
            </a:r>
            <a:r>
              <a:rPr lang="en-US" sz="1800" dirty="0">
                <a:solidFill>
                  <a:srgbClr val="15159E"/>
                </a:solidFill>
                <a:latin typeface="Arial MT"/>
                <a:cs typeface="Arial MT"/>
              </a:rPr>
              <a:t>the</a:t>
            </a:r>
            <a:r>
              <a:rPr lang="en-US" sz="1800" spc="-10" dirty="0">
                <a:solidFill>
                  <a:srgbClr val="15159E"/>
                </a:solidFill>
                <a:latin typeface="Arial MT"/>
                <a:cs typeface="Arial MT"/>
              </a:rPr>
              <a:t> </a:t>
            </a:r>
            <a:r>
              <a:rPr lang="en-US" sz="1800" dirty="0">
                <a:solidFill>
                  <a:srgbClr val="15159E"/>
                </a:solidFill>
                <a:latin typeface="Arial MT"/>
                <a:cs typeface="Arial MT"/>
              </a:rPr>
              <a:t>wires,</a:t>
            </a:r>
            <a:r>
              <a:rPr lang="en-US" sz="1800" spc="-15" dirty="0">
                <a:solidFill>
                  <a:srgbClr val="15159E"/>
                </a:solidFill>
                <a:latin typeface="Arial MT"/>
                <a:cs typeface="Arial MT"/>
              </a:rPr>
              <a:t> </a:t>
            </a:r>
            <a:r>
              <a:rPr lang="en-US" sz="1800" dirty="0">
                <a:solidFill>
                  <a:srgbClr val="15159E"/>
                </a:solidFill>
                <a:latin typeface="Arial MT"/>
                <a:cs typeface="Arial MT"/>
              </a:rPr>
              <a:t>saturation</a:t>
            </a:r>
            <a:r>
              <a:rPr lang="en-US" sz="1800" spc="-15" dirty="0">
                <a:solidFill>
                  <a:srgbClr val="15159E"/>
                </a:solidFill>
                <a:latin typeface="Arial MT"/>
                <a:cs typeface="Arial MT"/>
              </a:rPr>
              <a:t> </a:t>
            </a:r>
            <a:r>
              <a:rPr lang="en-US" sz="1800" dirty="0">
                <a:solidFill>
                  <a:srgbClr val="15159E"/>
                </a:solidFill>
                <a:latin typeface="Arial MT"/>
                <a:cs typeface="Arial MT"/>
              </a:rPr>
              <a:t>effects,</a:t>
            </a:r>
            <a:r>
              <a:rPr lang="en-US" sz="1800" spc="-15" dirty="0">
                <a:solidFill>
                  <a:srgbClr val="15159E"/>
                </a:solidFill>
                <a:latin typeface="Arial MT"/>
                <a:cs typeface="Arial MT"/>
              </a:rPr>
              <a:t> </a:t>
            </a:r>
            <a:r>
              <a:rPr lang="en-US" sz="1800" dirty="0">
                <a:solidFill>
                  <a:srgbClr val="15159E"/>
                </a:solidFill>
                <a:latin typeface="Arial MT"/>
                <a:cs typeface="Arial MT"/>
              </a:rPr>
              <a:t>choice</a:t>
            </a:r>
            <a:r>
              <a:rPr lang="en-US" sz="1800" spc="-10" dirty="0">
                <a:solidFill>
                  <a:srgbClr val="15159E"/>
                </a:solidFill>
                <a:latin typeface="Arial MT"/>
                <a:cs typeface="Arial MT"/>
              </a:rPr>
              <a:t> </a:t>
            </a:r>
            <a:r>
              <a:rPr lang="en-US" sz="1800" dirty="0">
                <a:solidFill>
                  <a:srgbClr val="15159E"/>
                </a:solidFill>
                <a:latin typeface="Arial MT"/>
                <a:cs typeface="Arial MT"/>
              </a:rPr>
              <a:t>of</a:t>
            </a:r>
            <a:r>
              <a:rPr lang="en-US" sz="1800" spc="-15" dirty="0">
                <a:solidFill>
                  <a:srgbClr val="15159E"/>
                </a:solidFill>
                <a:latin typeface="Arial MT"/>
                <a:cs typeface="Arial MT"/>
              </a:rPr>
              <a:t> </a:t>
            </a:r>
            <a:r>
              <a:rPr lang="en-US" sz="1800" dirty="0">
                <a:solidFill>
                  <a:srgbClr val="15159E"/>
                </a:solidFill>
                <a:latin typeface="Arial MT"/>
                <a:cs typeface="Arial MT"/>
              </a:rPr>
              <a:t>gas</a:t>
            </a:r>
            <a:r>
              <a:rPr lang="en-US" sz="1800" spc="-15" dirty="0">
                <a:solidFill>
                  <a:srgbClr val="15159E"/>
                </a:solidFill>
                <a:latin typeface="Arial MT"/>
                <a:cs typeface="Arial MT"/>
              </a:rPr>
              <a:t> </a:t>
            </a:r>
            <a:r>
              <a:rPr lang="en-US" sz="1800" spc="-25" dirty="0">
                <a:solidFill>
                  <a:srgbClr val="15159E"/>
                </a:solidFill>
                <a:latin typeface="Arial MT"/>
                <a:cs typeface="Arial MT"/>
              </a:rPr>
              <a:t>and </a:t>
            </a:r>
            <a:r>
              <a:rPr lang="en-US" sz="1800" dirty="0">
                <a:solidFill>
                  <a:srgbClr val="15159E"/>
                </a:solidFill>
                <a:latin typeface="Arial MT"/>
                <a:cs typeface="Arial MT"/>
              </a:rPr>
              <a:t>operating</a:t>
            </a:r>
            <a:r>
              <a:rPr lang="en-US" sz="1800" spc="-15" dirty="0">
                <a:solidFill>
                  <a:srgbClr val="15159E"/>
                </a:solidFill>
                <a:latin typeface="Arial MT"/>
                <a:cs typeface="Arial MT"/>
              </a:rPr>
              <a:t> </a:t>
            </a:r>
            <a:r>
              <a:rPr lang="en-US" sz="1800" dirty="0">
                <a:solidFill>
                  <a:srgbClr val="15159E"/>
                </a:solidFill>
                <a:latin typeface="Arial MT"/>
                <a:cs typeface="Arial MT"/>
              </a:rPr>
              <a:t>pressure,</a:t>
            </a:r>
            <a:r>
              <a:rPr lang="en-US" sz="1800" spc="-15" dirty="0">
                <a:solidFill>
                  <a:srgbClr val="15159E"/>
                </a:solidFill>
                <a:latin typeface="Arial MT"/>
                <a:cs typeface="Arial MT"/>
              </a:rPr>
              <a:t> </a:t>
            </a:r>
            <a:r>
              <a:rPr lang="en-US" sz="1800" dirty="0">
                <a:solidFill>
                  <a:srgbClr val="15159E"/>
                </a:solidFill>
                <a:latin typeface="Arial MT"/>
                <a:cs typeface="Arial MT"/>
              </a:rPr>
              <a:t>etc.,.</a:t>
            </a:r>
            <a:r>
              <a:rPr lang="en-US" sz="1800" spc="-20" dirty="0">
                <a:solidFill>
                  <a:srgbClr val="15159E"/>
                </a:solidFill>
                <a:latin typeface="Arial MT"/>
                <a:cs typeface="Arial MT"/>
              </a:rPr>
              <a:t> </a:t>
            </a:r>
            <a:r>
              <a:rPr lang="en-US" sz="1800" dirty="0">
                <a:solidFill>
                  <a:srgbClr val="15159E"/>
                </a:solidFill>
                <a:latin typeface="Arial MT"/>
                <a:cs typeface="Arial MT"/>
              </a:rPr>
              <a:t>all</a:t>
            </a:r>
            <a:r>
              <a:rPr lang="en-US" sz="1800" spc="-10" dirty="0">
                <a:solidFill>
                  <a:srgbClr val="15159E"/>
                </a:solidFill>
                <a:latin typeface="Arial MT"/>
                <a:cs typeface="Arial MT"/>
              </a:rPr>
              <a:t> </a:t>
            </a:r>
            <a:r>
              <a:rPr lang="en-US" sz="1800" dirty="0">
                <a:solidFill>
                  <a:srgbClr val="15159E"/>
                </a:solidFill>
                <a:latin typeface="Arial MT"/>
                <a:cs typeface="Arial MT"/>
              </a:rPr>
              <a:t>of</a:t>
            </a:r>
            <a:r>
              <a:rPr lang="en-US" sz="1800" spc="-20" dirty="0">
                <a:solidFill>
                  <a:srgbClr val="15159E"/>
                </a:solidFill>
                <a:latin typeface="Arial MT"/>
                <a:cs typeface="Arial MT"/>
              </a:rPr>
              <a:t> </a:t>
            </a:r>
            <a:r>
              <a:rPr lang="en-US" sz="1800" dirty="0">
                <a:solidFill>
                  <a:srgbClr val="15159E"/>
                </a:solidFill>
                <a:latin typeface="Arial MT"/>
                <a:cs typeface="Arial MT"/>
              </a:rPr>
              <a:t>which</a:t>
            </a:r>
            <a:r>
              <a:rPr lang="en-US" sz="1800" spc="-10" dirty="0">
                <a:solidFill>
                  <a:srgbClr val="15159E"/>
                </a:solidFill>
                <a:latin typeface="Arial MT"/>
                <a:cs typeface="Arial MT"/>
              </a:rPr>
              <a:t> </a:t>
            </a:r>
            <a:r>
              <a:rPr lang="en-US" sz="1800" dirty="0">
                <a:solidFill>
                  <a:srgbClr val="15159E"/>
                </a:solidFill>
                <a:latin typeface="Arial MT"/>
                <a:cs typeface="Arial MT"/>
              </a:rPr>
              <a:t>require</a:t>
            </a:r>
            <a:r>
              <a:rPr lang="en-US" sz="1800" spc="-15" dirty="0">
                <a:solidFill>
                  <a:srgbClr val="15159E"/>
                </a:solidFill>
                <a:latin typeface="Arial MT"/>
                <a:cs typeface="Arial MT"/>
              </a:rPr>
              <a:t> </a:t>
            </a:r>
            <a:r>
              <a:rPr lang="en-US" sz="1800" dirty="0">
                <a:solidFill>
                  <a:srgbClr val="15159E"/>
                </a:solidFill>
                <a:latin typeface="Arial MT"/>
                <a:cs typeface="Arial MT"/>
              </a:rPr>
              <a:t>careful</a:t>
            </a:r>
            <a:r>
              <a:rPr lang="en-US" sz="1800" spc="-10" dirty="0">
                <a:solidFill>
                  <a:srgbClr val="15159E"/>
                </a:solidFill>
                <a:latin typeface="Arial MT"/>
                <a:cs typeface="Arial MT"/>
              </a:rPr>
              <a:t> thought!</a:t>
            </a:r>
            <a:endParaRPr lang="en-US" sz="1800" dirty="0">
              <a:solidFill>
                <a:srgbClr val="15159E"/>
              </a:solidFill>
              <a:latin typeface="Arial MT"/>
              <a:cs typeface="Arial MT"/>
            </a:endParaRPr>
          </a:p>
          <a:p>
            <a:endParaRPr lang="en-US" dirty="0"/>
          </a:p>
        </p:txBody>
      </p:sp>
      <p:sp>
        <p:nvSpPr>
          <p:cNvPr id="4" name="Footer Placeholder 3">
            <a:extLst>
              <a:ext uri="{FF2B5EF4-FFF2-40B4-BE49-F238E27FC236}">
                <a16:creationId xmlns:a16="http://schemas.microsoft.com/office/drawing/2014/main" id="{DE75C717-5C11-96B4-7023-4F3FA9872157}"/>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8A78C19-069F-1580-44C5-C5DC8D9E52B6}"/>
              </a:ext>
            </a:extLst>
          </p:cNvPr>
          <p:cNvSpPr>
            <a:spLocks noGrp="1"/>
          </p:cNvSpPr>
          <p:nvPr>
            <p:ph type="sldNum" sz="quarter" idx="7"/>
          </p:nvPr>
        </p:nvSpPr>
        <p:spPr/>
        <p:txBody>
          <a:bodyPr/>
          <a:lstStyle/>
          <a:p>
            <a:pPr marL="38100">
              <a:lnSpc>
                <a:spcPct val="100000"/>
              </a:lnSpc>
            </a:pPr>
            <a:fld id="{81D60167-4931-47E6-BA6A-407CBD079E47}" type="slidenum">
              <a:rPr lang="en-US" spc="-5" smtClean="0"/>
              <a:t>33</a:t>
            </a:fld>
            <a:endParaRPr lang="en-US" spc="-5" dirty="0"/>
          </a:p>
        </p:txBody>
      </p:sp>
      <p:pic>
        <p:nvPicPr>
          <p:cNvPr id="6" name="object 8">
            <a:extLst>
              <a:ext uri="{FF2B5EF4-FFF2-40B4-BE49-F238E27FC236}">
                <a16:creationId xmlns:a16="http://schemas.microsoft.com/office/drawing/2014/main" id="{DF6E9EEA-64D5-C64A-1C63-6AFEC00A9A83}"/>
              </a:ext>
            </a:extLst>
          </p:cNvPr>
          <p:cNvPicPr/>
          <p:nvPr/>
        </p:nvPicPr>
        <p:blipFill>
          <a:blip r:embed="rId2" cstate="print"/>
          <a:stretch>
            <a:fillRect/>
          </a:stretch>
        </p:blipFill>
        <p:spPr>
          <a:xfrm>
            <a:off x="838200" y="3208015"/>
            <a:ext cx="3124200" cy="2922904"/>
          </a:xfrm>
          <a:prstGeom prst="rect">
            <a:avLst/>
          </a:prstGeom>
        </p:spPr>
      </p:pic>
      <p:sp>
        <p:nvSpPr>
          <p:cNvPr id="8" name="TextBox 7">
            <a:extLst>
              <a:ext uri="{FF2B5EF4-FFF2-40B4-BE49-F238E27FC236}">
                <a16:creationId xmlns:a16="http://schemas.microsoft.com/office/drawing/2014/main" id="{015B36E0-3AA8-5DC7-F69B-1F8A94C882B7}"/>
              </a:ext>
            </a:extLst>
          </p:cNvPr>
          <p:cNvSpPr txBox="1"/>
          <p:nvPr/>
        </p:nvSpPr>
        <p:spPr>
          <a:xfrm>
            <a:off x="2819400" y="3343633"/>
            <a:ext cx="1828088" cy="276999"/>
          </a:xfrm>
          <a:prstGeom prst="rect">
            <a:avLst/>
          </a:prstGeom>
          <a:noFill/>
        </p:spPr>
        <p:txBody>
          <a:bodyPr wrap="square">
            <a:spAutoFit/>
          </a:bodyPr>
          <a:lstStyle/>
          <a:p>
            <a:pPr marR="366395">
              <a:lnSpc>
                <a:spcPct val="100000"/>
              </a:lnSpc>
            </a:pPr>
            <a:r>
              <a:rPr lang="en-US" sz="1200" b="1" spc="-10" dirty="0">
                <a:solidFill>
                  <a:srgbClr val="FF0000"/>
                </a:solidFill>
                <a:latin typeface="Times New Roman"/>
                <a:cs typeface="Times New Roman"/>
              </a:rPr>
              <a:t>PEP4/9-</a:t>
            </a:r>
            <a:r>
              <a:rPr lang="en-US" sz="1200" b="1" spc="-25" dirty="0">
                <a:solidFill>
                  <a:srgbClr val="FF0000"/>
                </a:solidFill>
                <a:latin typeface="Times New Roman"/>
                <a:cs typeface="Times New Roman"/>
              </a:rPr>
              <a:t>TPC</a:t>
            </a:r>
            <a:endParaRPr lang="en-US" sz="1200" b="1" dirty="0">
              <a:solidFill>
                <a:srgbClr val="FF0000"/>
              </a:solidFill>
              <a:latin typeface="Times New Roman"/>
              <a:cs typeface="Times New Roman"/>
            </a:endParaRPr>
          </a:p>
        </p:txBody>
      </p:sp>
      <p:pic>
        <p:nvPicPr>
          <p:cNvPr id="1026" name="Picture 2" descr="Particle identification in ALICE boosts QGP studies – CERN Courier">
            <a:extLst>
              <a:ext uri="{FF2B5EF4-FFF2-40B4-BE49-F238E27FC236}">
                <a16:creationId xmlns:a16="http://schemas.microsoft.com/office/drawing/2014/main" id="{B150F255-1188-E2C0-D9B2-56FF8DED3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2168" y="3170984"/>
            <a:ext cx="3754443" cy="29229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87AF6D7-AD58-BE2C-DF30-C607991BB085}"/>
              </a:ext>
            </a:extLst>
          </p:cNvPr>
          <p:cNvSpPr txBox="1"/>
          <p:nvPr/>
        </p:nvSpPr>
        <p:spPr>
          <a:xfrm>
            <a:off x="9067800" y="3401098"/>
            <a:ext cx="1828088" cy="276999"/>
          </a:xfrm>
          <a:prstGeom prst="rect">
            <a:avLst/>
          </a:prstGeom>
          <a:noFill/>
        </p:spPr>
        <p:txBody>
          <a:bodyPr wrap="square">
            <a:spAutoFit/>
          </a:bodyPr>
          <a:lstStyle/>
          <a:p>
            <a:pPr marR="366395">
              <a:lnSpc>
                <a:spcPct val="100000"/>
              </a:lnSpc>
            </a:pPr>
            <a:r>
              <a:rPr lang="en-US" sz="1200" b="1" spc="-10" dirty="0">
                <a:solidFill>
                  <a:srgbClr val="FF0000"/>
                </a:solidFill>
                <a:latin typeface="Times New Roman"/>
                <a:cs typeface="Times New Roman"/>
              </a:rPr>
              <a:t>ALICE -</a:t>
            </a:r>
            <a:r>
              <a:rPr lang="en-US" sz="1200" b="1" spc="-25" dirty="0">
                <a:solidFill>
                  <a:srgbClr val="FF0000"/>
                </a:solidFill>
                <a:latin typeface="Times New Roman"/>
                <a:cs typeface="Times New Roman"/>
              </a:rPr>
              <a:t>TPC</a:t>
            </a:r>
            <a:endParaRPr lang="en-US" sz="1200" b="1" dirty="0">
              <a:solidFill>
                <a:srgbClr val="FF0000"/>
              </a:solidFill>
              <a:latin typeface="Times New Roman"/>
              <a:cs typeface="Times New Roman"/>
            </a:endParaRPr>
          </a:p>
        </p:txBody>
      </p:sp>
    </p:spTree>
    <p:extLst>
      <p:ext uri="{BB962C8B-B14F-4D97-AF65-F5344CB8AC3E}">
        <p14:creationId xmlns:p14="http://schemas.microsoft.com/office/powerpoint/2010/main" val="31951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Limitations of Wire-based Detectors</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3" name="object 3">
            <a:extLst>
              <a:ext uri="{FF2B5EF4-FFF2-40B4-BE49-F238E27FC236}">
                <a16:creationId xmlns:a16="http://schemas.microsoft.com/office/drawing/2014/main" id="{51514ED9-E3FD-0C1A-2EC3-718FF1EBB0E9}"/>
              </a:ext>
            </a:extLst>
          </p:cNvPr>
          <p:cNvSpPr txBox="1"/>
          <p:nvPr/>
        </p:nvSpPr>
        <p:spPr>
          <a:xfrm>
            <a:off x="232780" y="1074555"/>
            <a:ext cx="6777620" cy="4878259"/>
          </a:xfrm>
          <a:prstGeom prst="rect">
            <a:avLst/>
          </a:prstGeom>
        </p:spPr>
        <p:txBody>
          <a:bodyPr vert="horz" wrap="square" lIns="0" tIns="88900" rIns="0" bIns="0" rtlCol="0">
            <a:spAutoFit/>
          </a:bodyPr>
          <a:lstStyle/>
          <a:p>
            <a:pPr marL="381000" indent="-342900">
              <a:lnSpc>
                <a:spcPct val="100000"/>
              </a:lnSpc>
              <a:spcBef>
                <a:spcPts val="700"/>
              </a:spcBef>
              <a:buChar char="•"/>
              <a:tabLst>
                <a:tab pos="380365" algn="l"/>
                <a:tab pos="381000" algn="l"/>
              </a:tabLst>
            </a:pPr>
            <a:r>
              <a:rPr lang="en-US" sz="2000" dirty="0">
                <a:solidFill>
                  <a:srgbClr val="000096"/>
                </a:solidFill>
                <a:latin typeface="Arial MT"/>
                <a:cs typeface="Arial MT"/>
              </a:rPr>
              <a:t>Spacing of wires</a:t>
            </a:r>
          </a:p>
          <a:p>
            <a:pPr marL="838200" lvl="1" indent="-342900">
              <a:spcBef>
                <a:spcPts val="700"/>
              </a:spcBef>
              <a:buChar char="•"/>
              <a:tabLst>
                <a:tab pos="380365" algn="l"/>
                <a:tab pos="381000" algn="l"/>
              </a:tabLst>
            </a:pPr>
            <a:r>
              <a:rPr lang="en-US" dirty="0">
                <a:effectLst/>
                <a:latin typeface="Times New Roman" panose="02020603050405020304" pitchFamily="18" charset="0"/>
              </a:rPr>
              <a:t>The</a:t>
            </a:r>
            <a:r>
              <a:rPr lang="en-US" dirty="0">
                <a:latin typeface="Times New Roman" panose="02020603050405020304" pitchFamily="18" charset="0"/>
              </a:rPr>
              <a:t> </a:t>
            </a:r>
            <a:r>
              <a:rPr lang="en-US" dirty="0">
                <a:effectLst/>
                <a:latin typeface="Times New Roman" panose="02020603050405020304" pitchFamily="18" charset="0"/>
              </a:rPr>
              <a:t>maximum permissible length of the wire is also dominated by electrostatic and mechanical constraints such that the maximum stable length l</a:t>
            </a:r>
            <a:r>
              <a:rPr lang="en-US" baseline="-25000" dirty="0">
                <a:effectLst/>
                <a:latin typeface="Times New Roman" panose="02020603050405020304" pitchFamily="18" charset="0"/>
              </a:rPr>
              <a:t>c</a:t>
            </a:r>
            <a:r>
              <a:rPr lang="en-US" dirty="0">
                <a:effectLst/>
                <a:latin typeface="Times New Roman" panose="02020603050405020304" pitchFamily="18" charset="0"/>
              </a:rPr>
              <a:t> is given by: </a:t>
            </a:r>
            <a:r>
              <a:rPr lang="en-US" dirty="0">
                <a:effectLst/>
                <a:latin typeface="Times New Roman" panose="02020603050405020304" pitchFamily="18" charset="0"/>
                <a:cs typeface="Times New Roman" panose="02020603050405020304" pitchFamily="18" charset="0"/>
              </a:rPr>
              <a:t>l</a:t>
            </a:r>
            <a:r>
              <a:rPr lang="en-US" baseline="-25000" dirty="0">
                <a:effectLst/>
                <a:latin typeface="Times New Roman" panose="02020603050405020304" pitchFamily="18" charset="0"/>
                <a:cs typeface="Times New Roman" panose="02020603050405020304" pitchFamily="18" charset="0"/>
              </a:rPr>
              <a:t>c</a:t>
            </a:r>
            <a:r>
              <a:rPr lang="en-US" dirty="0">
                <a:effectLst/>
                <a:latin typeface="Times New Roman" panose="02020603050405020304" pitchFamily="18" charset="0"/>
                <a:cs typeface="Times New Roman" panose="02020603050405020304" pitchFamily="18" charset="0"/>
              </a:rPr>
              <a:t> = s (4</a:t>
            </a:r>
            <a:r>
              <a:rPr lang="en-US" dirty="0">
                <a:effectLst/>
                <a:latin typeface="Symbol" pitchFamily="2" charset="2"/>
                <a:cs typeface="Times New Roman" panose="02020603050405020304" pitchFamily="18" charset="0"/>
              </a:rPr>
              <a:t>pe</a:t>
            </a:r>
            <a:r>
              <a:rPr lang="en-US" baseline="-25000" dirty="0">
                <a:effectLst/>
                <a:latin typeface="Times New Roman" panose="02020603050405020304" pitchFamily="18" charset="0"/>
                <a:cs typeface="Times New Roman" panose="02020603050405020304" pitchFamily="18" charset="0"/>
              </a:rPr>
              <a:t>0</a:t>
            </a:r>
            <a:r>
              <a:rPr lang="en-US" dirty="0">
                <a:effectLst/>
                <a:latin typeface="Times New Roman" panose="02020603050405020304" pitchFamily="18" charset="0"/>
                <a:cs typeface="Times New Roman" panose="02020603050405020304" pitchFamily="18" charset="0"/>
              </a:rPr>
              <a:t> T) / CV</a:t>
            </a:r>
            <a:r>
              <a:rPr lang="en-US" baseline="-25000" dirty="0">
                <a:effectLst/>
                <a:latin typeface="Times New Roman" panose="02020603050405020304" pitchFamily="18" charset="0"/>
                <a:cs typeface="Times New Roman" panose="02020603050405020304" pitchFamily="18" charset="0"/>
              </a:rPr>
              <a:t>0</a:t>
            </a:r>
          </a:p>
          <a:p>
            <a:pPr marL="1295400" lvl="2" indent="-342900">
              <a:spcBef>
                <a:spcPts val="700"/>
              </a:spcBef>
              <a:buFont typeface="Arial" panose="020B0604020202020204" pitchFamily="34" charset="0"/>
              <a:buChar char="•"/>
              <a:tabLst>
                <a:tab pos="380365" algn="l"/>
                <a:tab pos="381000" algn="l"/>
              </a:tabLst>
            </a:pPr>
            <a:r>
              <a:rPr lang="en-US" sz="1600" dirty="0">
                <a:latin typeface="Times New Roman" panose="02020603050405020304" pitchFamily="18" charset="0"/>
              </a:rPr>
              <a:t>s</a:t>
            </a:r>
            <a:r>
              <a:rPr lang="en-US" sz="1600" dirty="0">
                <a:effectLst/>
                <a:latin typeface="Times New Roman" panose="02020603050405020304" pitchFamily="18" charset="0"/>
              </a:rPr>
              <a:t>   : wire spacing</a:t>
            </a:r>
          </a:p>
          <a:p>
            <a:pPr marL="1295400" lvl="2" indent="-342900">
              <a:spcBef>
                <a:spcPts val="700"/>
              </a:spcBef>
              <a:buFont typeface="Arial" panose="020B0604020202020204" pitchFamily="34" charset="0"/>
              <a:buChar char="•"/>
              <a:tabLst>
                <a:tab pos="380365" algn="l"/>
                <a:tab pos="381000" algn="l"/>
              </a:tabLst>
            </a:pPr>
            <a:r>
              <a:rPr lang="en-US" sz="1600" dirty="0">
                <a:effectLst/>
                <a:latin typeface="Times New Roman" panose="02020603050405020304" pitchFamily="18" charset="0"/>
              </a:rPr>
              <a:t>V</a:t>
            </a:r>
            <a:r>
              <a:rPr lang="en-US" sz="1600" baseline="-25000" dirty="0">
                <a:effectLst/>
                <a:latin typeface="Times New Roman" panose="02020603050405020304" pitchFamily="18" charset="0"/>
              </a:rPr>
              <a:t>0 </a:t>
            </a:r>
            <a:r>
              <a:rPr lang="en-US" sz="1600" dirty="0">
                <a:effectLst/>
                <a:latin typeface="Times New Roman" panose="02020603050405020304" pitchFamily="18" charset="0"/>
              </a:rPr>
              <a:t>: cathode voltage</a:t>
            </a:r>
          </a:p>
          <a:p>
            <a:pPr marL="1295400" lvl="2" indent="-342900">
              <a:spcBef>
                <a:spcPts val="700"/>
              </a:spcBef>
              <a:buFont typeface="Arial" panose="020B0604020202020204" pitchFamily="34" charset="0"/>
              <a:buChar char="•"/>
              <a:tabLst>
                <a:tab pos="380365" algn="l"/>
                <a:tab pos="381000" algn="l"/>
              </a:tabLst>
            </a:pPr>
            <a:r>
              <a:rPr lang="en-US" sz="1600" dirty="0">
                <a:effectLst/>
                <a:latin typeface="Times New Roman" panose="02020603050405020304" pitchFamily="18" charset="0"/>
              </a:rPr>
              <a:t>T  : wire tension</a:t>
            </a:r>
            <a:endParaRPr lang="en-US" sz="2000" baseline="-25000" dirty="0">
              <a:solidFill>
                <a:srgbClr val="000096"/>
              </a:solidFill>
              <a:latin typeface="Times New Roman" panose="02020603050405020304" pitchFamily="18" charset="0"/>
              <a:cs typeface="Times New Roman" panose="02020603050405020304" pitchFamily="18" charset="0"/>
            </a:endParaRPr>
          </a:p>
          <a:p>
            <a:pPr marL="381000" indent="-342900">
              <a:lnSpc>
                <a:spcPct val="100000"/>
              </a:lnSpc>
              <a:spcBef>
                <a:spcPts val="700"/>
              </a:spcBef>
              <a:buChar char="•"/>
              <a:tabLst>
                <a:tab pos="380365" algn="l"/>
                <a:tab pos="381000" algn="l"/>
              </a:tabLst>
            </a:pPr>
            <a:r>
              <a:rPr sz="2000" dirty="0">
                <a:solidFill>
                  <a:srgbClr val="000096"/>
                </a:solidFill>
                <a:latin typeface="Arial MT"/>
                <a:cs typeface="Arial MT"/>
              </a:rPr>
              <a:t>Localization</a:t>
            </a:r>
            <a:r>
              <a:rPr sz="2000" spc="-45" dirty="0">
                <a:solidFill>
                  <a:srgbClr val="000096"/>
                </a:solidFill>
                <a:latin typeface="Arial MT"/>
                <a:cs typeface="Arial MT"/>
              </a:rPr>
              <a:t> </a:t>
            </a:r>
            <a:r>
              <a:rPr sz="2000" dirty="0">
                <a:solidFill>
                  <a:srgbClr val="000096"/>
                </a:solidFill>
                <a:latin typeface="Arial MT"/>
                <a:cs typeface="Arial MT"/>
              </a:rPr>
              <a:t>accuracy:</a:t>
            </a:r>
            <a:r>
              <a:rPr sz="2000" spc="-55" dirty="0">
                <a:solidFill>
                  <a:srgbClr val="000096"/>
                </a:solidFill>
                <a:latin typeface="Arial MT"/>
                <a:cs typeface="Arial MT"/>
              </a:rPr>
              <a:t> </a:t>
            </a:r>
            <a:r>
              <a:rPr sz="2000" spc="-5" dirty="0">
                <a:solidFill>
                  <a:srgbClr val="000096"/>
                </a:solidFill>
                <a:latin typeface="Arial MT"/>
                <a:cs typeface="Arial MT"/>
              </a:rPr>
              <a:t>typ.</a:t>
            </a:r>
            <a:r>
              <a:rPr sz="2000" spc="-25" dirty="0">
                <a:solidFill>
                  <a:srgbClr val="000096"/>
                </a:solidFill>
                <a:latin typeface="Arial MT"/>
                <a:cs typeface="Arial MT"/>
              </a:rPr>
              <a:t> </a:t>
            </a:r>
            <a:r>
              <a:rPr sz="2000" dirty="0">
                <a:solidFill>
                  <a:srgbClr val="000096"/>
                </a:solidFill>
                <a:latin typeface="Arial MT"/>
                <a:cs typeface="Arial MT"/>
              </a:rPr>
              <a:t>100-500</a:t>
            </a:r>
            <a:r>
              <a:rPr sz="2000" spc="-50" dirty="0">
                <a:solidFill>
                  <a:srgbClr val="000096"/>
                </a:solidFill>
                <a:latin typeface="Arial MT"/>
                <a:cs typeface="Arial MT"/>
              </a:rPr>
              <a:t> </a:t>
            </a:r>
            <a:r>
              <a:rPr sz="2000" spc="-5" dirty="0">
                <a:solidFill>
                  <a:srgbClr val="000096"/>
                </a:solidFill>
                <a:latin typeface="Symbol"/>
                <a:cs typeface="Symbol"/>
              </a:rPr>
              <a:t></a:t>
            </a:r>
            <a:r>
              <a:rPr sz="2000" spc="-5" dirty="0">
                <a:solidFill>
                  <a:srgbClr val="000096"/>
                </a:solidFill>
                <a:latin typeface="Arial MT"/>
                <a:cs typeface="Arial MT"/>
              </a:rPr>
              <a:t>m</a:t>
            </a:r>
            <a:endParaRPr sz="2000" dirty="0">
              <a:latin typeface="Arial MT"/>
              <a:cs typeface="Arial MT"/>
            </a:endParaRPr>
          </a:p>
          <a:p>
            <a:pPr marL="381000" indent="-342900">
              <a:lnSpc>
                <a:spcPct val="100000"/>
              </a:lnSpc>
              <a:spcBef>
                <a:spcPts val="600"/>
              </a:spcBef>
              <a:buChar char="•"/>
              <a:tabLst>
                <a:tab pos="380365" algn="l"/>
                <a:tab pos="381000" algn="l"/>
              </a:tabLst>
            </a:pPr>
            <a:r>
              <a:rPr sz="2000" spc="-20" dirty="0">
                <a:solidFill>
                  <a:srgbClr val="000096"/>
                </a:solidFill>
                <a:latin typeface="Arial MT"/>
                <a:cs typeface="Arial MT"/>
              </a:rPr>
              <a:t>Volume</a:t>
            </a:r>
            <a:r>
              <a:rPr sz="2000" spc="-15" dirty="0">
                <a:solidFill>
                  <a:srgbClr val="000096"/>
                </a:solidFill>
                <a:latin typeface="Arial MT"/>
                <a:cs typeface="Arial MT"/>
              </a:rPr>
              <a:t> </a:t>
            </a:r>
            <a:r>
              <a:rPr sz="2000" dirty="0">
                <a:solidFill>
                  <a:srgbClr val="000096"/>
                </a:solidFill>
                <a:latin typeface="Arial MT"/>
                <a:cs typeface="Arial MT"/>
              </a:rPr>
              <a:t>/</a:t>
            </a:r>
            <a:r>
              <a:rPr sz="2000" spc="-5" dirty="0">
                <a:solidFill>
                  <a:srgbClr val="000096"/>
                </a:solidFill>
                <a:latin typeface="Arial MT"/>
                <a:cs typeface="Arial MT"/>
              </a:rPr>
              <a:t> </a:t>
            </a:r>
            <a:r>
              <a:rPr sz="2000" dirty="0">
                <a:solidFill>
                  <a:srgbClr val="000096"/>
                </a:solidFill>
                <a:latin typeface="Arial MT"/>
                <a:cs typeface="Arial MT"/>
              </a:rPr>
              <a:t>2-track</a:t>
            </a:r>
            <a:r>
              <a:rPr sz="2000" spc="-45" dirty="0">
                <a:solidFill>
                  <a:srgbClr val="000096"/>
                </a:solidFill>
                <a:latin typeface="Arial MT"/>
                <a:cs typeface="Arial MT"/>
              </a:rPr>
              <a:t> </a:t>
            </a:r>
            <a:r>
              <a:rPr sz="2000" dirty="0">
                <a:solidFill>
                  <a:srgbClr val="000096"/>
                </a:solidFill>
                <a:latin typeface="Arial MT"/>
                <a:cs typeface="Arial MT"/>
              </a:rPr>
              <a:t>resolution:</a:t>
            </a:r>
            <a:r>
              <a:rPr sz="2000" spc="-35" dirty="0">
                <a:solidFill>
                  <a:srgbClr val="000096"/>
                </a:solidFill>
                <a:latin typeface="Arial MT"/>
                <a:cs typeface="Arial MT"/>
              </a:rPr>
              <a:t> </a:t>
            </a:r>
            <a:r>
              <a:rPr sz="2000" spc="-5" dirty="0">
                <a:solidFill>
                  <a:srgbClr val="000096"/>
                </a:solidFill>
                <a:latin typeface="Arial MT"/>
                <a:cs typeface="Arial MT"/>
              </a:rPr>
              <a:t>typ.</a:t>
            </a:r>
            <a:r>
              <a:rPr sz="2000" spc="-20" dirty="0">
                <a:solidFill>
                  <a:srgbClr val="000096"/>
                </a:solidFill>
                <a:latin typeface="Arial MT"/>
                <a:cs typeface="Arial MT"/>
              </a:rPr>
              <a:t> </a:t>
            </a:r>
            <a:r>
              <a:rPr sz="2000" dirty="0">
                <a:solidFill>
                  <a:srgbClr val="000096"/>
                </a:solidFill>
                <a:latin typeface="Arial MT"/>
                <a:cs typeface="Arial MT"/>
              </a:rPr>
              <a:t>10×10×10</a:t>
            </a:r>
            <a:r>
              <a:rPr sz="2000" spc="-45" dirty="0">
                <a:solidFill>
                  <a:srgbClr val="000096"/>
                </a:solidFill>
                <a:latin typeface="Arial MT"/>
                <a:cs typeface="Arial MT"/>
              </a:rPr>
              <a:t> </a:t>
            </a:r>
            <a:r>
              <a:rPr sz="2000" dirty="0">
                <a:solidFill>
                  <a:srgbClr val="000096"/>
                </a:solidFill>
                <a:latin typeface="Arial MT"/>
                <a:cs typeface="Arial MT"/>
              </a:rPr>
              <a:t>mm</a:t>
            </a:r>
            <a:r>
              <a:rPr sz="1950" baseline="25641" dirty="0">
                <a:solidFill>
                  <a:srgbClr val="000096"/>
                </a:solidFill>
                <a:latin typeface="Arial MT"/>
                <a:cs typeface="Arial MT"/>
              </a:rPr>
              <a:t>3</a:t>
            </a:r>
            <a:r>
              <a:rPr sz="1950" spc="254" baseline="25641" dirty="0">
                <a:solidFill>
                  <a:srgbClr val="000096"/>
                </a:solidFill>
                <a:latin typeface="Arial MT"/>
                <a:cs typeface="Arial MT"/>
              </a:rPr>
              <a:t> </a:t>
            </a:r>
            <a:r>
              <a:rPr sz="2000" dirty="0">
                <a:solidFill>
                  <a:srgbClr val="000096"/>
                </a:solidFill>
                <a:latin typeface="Arial MT"/>
                <a:cs typeface="Arial MT"/>
              </a:rPr>
              <a:t>(signal</a:t>
            </a:r>
            <a:r>
              <a:rPr sz="2000" spc="-15" dirty="0">
                <a:solidFill>
                  <a:srgbClr val="000096"/>
                </a:solidFill>
                <a:latin typeface="Arial MT"/>
                <a:cs typeface="Arial MT"/>
              </a:rPr>
              <a:t> </a:t>
            </a:r>
            <a:r>
              <a:rPr sz="2000" spc="-5" dirty="0">
                <a:solidFill>
                  <a:srgbClr val="000096"/>
                </a:solidFill>
                <a:latin typeface="Arial MT"/>
                <a:cs typeface="Arial MT"/>
              </a:rPr>
              <a:t>induction</a:t>
            </a:r>
            <a:r>
              <a:rPr sz="2000" spc="-25" dirty="0">
                <a:solidFill>
                  <a:srgbClr val="000096"/>
                </a:solidFill>
                <a:latin typeface="Arial MT"/>
                <a:cs typeface="Arial MT"/>
              </a:rPr>
              <a:t> </a:t>
            </a:r>
            <a:r>
              <a:rPr sz="2000" dirty="0">
                <a:solidFill>
                  <a:srgbClr val="000096"/>
                </a:solidFill>
                <a:latin typeface="Arial MT"/>
                <a:cs typeface="Arial MT"/>
              </a:rPr>
              <a:t>on</a:t>
            </a:r>
            <a:r>
              <a:rPr sz="2000" spc="-5" dirty="0">
                <a:solidFill>
                  <a:srgbClr val="000096"/>
                </a:solidFill>
                <a:latin typeface="Arial MT"/>
                <a:cs typeface="Arial MT"/>
              </a:rPr>
              <a:t> </a:t>
            </a:r>
            <a:r>
              <a:rPr sz="2000" dirty="0">
                <a:solidFill>
                  <a:srgbClr val="000096"/>
                </a:solidFill>
                <a:latin typeface="Arial MT"/>
                <a:cs typeface="Arial MT"/>
              </a:rPr>
              <a:t>pads)</a:t>
            </a:r>
            <a:endParaRPr sz="2000" dirty="0">
              <a:latin typeface="Arial MT"/>
              <a:cs typeface="Arial MT"/>
            </a:endParaRPr>
          </a:p>
          <a:p>
            <a:pPr marL="380365" indent="-342900">
              <a:lnSpc>
                <a:spcPct val="100000"/>
              </a:lnSpc>
              <a:spcBef>
                <a:spcPts val="600"/>
              </a:spcBef>
              <a:buChar char="•"/>
              <a:tabLst>
                <a:tab pos="380365" algn="l"/>
                <a:tab pos="381000" algn="l"/>
              </a:tabLst>
            </a:pPr>
            <a:r>
              <a:rPr sz="2000" dirty="0">
                <a:solidFill>
                  <a:srgbClr val="000096"/>
                </a:solidFill>
                <a:latin typeface="Arial MT"/>
                <a:cs typeface="Arial MT"/>
              </a:rPr>
              <a:t>Rate</a:t>
            </a:r>
            <a:r>
              <a:rPr sz="2000" spc="-15" dirty="0">
                <a:solidFill>
                  <a:srgbClr val="000096"/>
                </a:solidFill>
                <a:latin typeface="Arial MT"/>
                <a:cs typeface="Arial MT"/>
              </a:rPr>
              <a:t> </a:t>
            </a:r>
            <a:r>
              <a:rPr sz="2000" spc="-5" dirty="0">
                <a:solidFill>
                  <a:srgbClr val="000096"/>
                </a:solidFill>
                <a:latin typeface="Arial MT"/>
                <a:cs typeface="Arial MT"/>
              </a:rPr>
              <a:t>capability:</a:t>
            </a:r>
            <a:r>
              <a:rPr sz="2000" spc="-20" dirty="0">
                <a:solidFill>
                  <a:srgbClr val="000096"/>
                </a:solidFill>
                <a:latin typeface="Arial MT"/>
                <a:cs typeface="Arial MT"/>
              </a:rPr>
              <a:t> </a:t>
            </a:r>
            <a:r>
              <a:rPr sz="2000" spc="-5" dirty="0">
                <a:solidFill>
                  <a:srgbClr val="000096"/>
                </a:solidFill>
                <a:latin typeface="Arial MT"/>
                <a:cs typeface="Arial MT"/>
              </a:rPr>
              <a:t>limited</a:t>
            </a:r>
            <a:r>
              <a:rPr sz="2000" spc="15" dirty="0">
                <a:solidFill>
                  <a:srgbClr val="000096"/>
                </a:solidFill>
                <a:latin typeface="Arial MT"/>
                <a:cs typeface="Arial MT"/>
              </a:rPr>
              <a:t> </a:t>
            </a:r>
            <a:r>
              <a:rPr sz="2000" dirty="0">
                <a:solidFill>
                  <a:srgbClr val="000096"/>
                </a:solidFill>
                <a:latin typeface="Arial MT"/>
                <a:cs typeface="Arial MT"/>
              </a:rPr>
              <a:t>by</a:t>
            </a:r>
            <a:r>
              <a:rPr sz="2000" spc="-20" dirty="0">
                <a:solidFill>
                  <a:srgbClr val="000096"/>
                </a:solidFill>
                <a:latin typeface="Arial MT"/>
                <a:cs typeface="Arial MT"/>
              </a:rPr>
              <a:t> </a:t>
            </a:r>
            <a:r>
              <a:rPr sz="2000" dirty="0">
                <a:solidFill>
                  <a:srgbClr val="000096"/>
                </a:solidFill>
                <a:latin typeface="Arial MT"/>
                <a:cs typeface="Arial MT"/>
              </a:rPr>
              <a:t>build-up</a:t>
            </a:r>
            <a:r>
              <a:rPr sz="2000" spc="-10" dirty="0">
                <a:solidFill>
                  <a:srgbClr val="000096"/>
                </a:solidFill>
                <a:latin typeface="Arial MT"/>
                <a:cs typeface="Arial MT"/>
              </a:rPr>
              <a:t> </a:t>
            </a:r>
            <a:r>
              <a:rPr sz="2000" dirty="0">
                <a:solidFill>
                  <a:srgbClr val="000096"/>
                </a:solidFill>
                <a:latin typeface="Arial MT"/>
                <a:cs typeface="Arial MT"/>
              </a:rPr>
              <a:t>of</a:t>
            </a:r>
            <a:r>
              <a:rPr sz="2000" spc="-20" dirty="0">
                <a:solidFill>
                  <a:srgbClr val="000096"/>
                </a:solidFill>
                <a:latin typeface="Arial MT"/>
                <a:cs typeface="Arial MT"/>
              </a:rPr>
              <a:t> </a:t>
            </a:r>
            <a:r>
              <a:rPr sz="2000" spc="-5" dirty="0">
                <a:solidFill>
                  <a:srgbClr val="000096"/>
                </a:solidFill>
                <a:latin typeface="Arial MT"/>
                <a:cs typeface="Arial MT"/>
              </a:rPr>
              <a:t>positive</a:t>
            </a:r>
            <a:r>
              <a:rPr sz="2000" dirty="0">
                <a:solidFill>
                  <a:srgbClr val="000096"/>
                </a:solidFill>
                <a:latin typeface="Arial MT"/>
                <a:cs typeface="Arial MT"/>
              </a:rPr>
              <a:t> space-charge</a:t>
            </a:r>
            <a:r>
              <a:rPr sz="2000" spc="-50" dirty="0">
                <a:solidFill>
                  <a:srgbClr val="000096"/>
                </a:solidFill>
                <a:latin typeface="Arial MT"/>
                <a:cs typeface="Arial MT"/>
              </a:rPr>
              <a:t> </a:t>
            </a:r>
            <a:r>
              <a:rPr sz="2000" dirty="0">
                <a:solidFill>
                  <a:srgbClr val="000096"/>
                </a:solidFill>
                <a:latin typeface="Arial MT"/>
                <a:cs typeface="Arial MT"/>
              </a:rPr>
              <a:t>around</a:t>
            </a:r>
            <a:r>
              <a:rPr sz="2000" spc="-25" dirty="0">
                <a:solidFill>
                  <a:srgbClr val="000096"/>
                </a:solidFill>
                <a:latin typeface="Arial MT"/>
                <a:cs typeface="Arial MT"/>
              </a:rPr>
              <a:t> </a:t>
            </a:r>
            <a:r>
              <a:rPr sz="2000" dirty="0">
                <a:solidFill>
                  <a:srgbClr val="000096"/>
                </a:solidFill>
                <a:latin typeface="Arial MT"/>
                <a:cs typeface="Arial MT"/>
              </a:rPr>
              <a:t>anode</a:t>
            </a:r>
            <a:endParaRPr lang="en-US" sz="2000" dirty="0">
              <a:solidFill>
                <a:srgbClr val="000096"/>
              </a:solidFill>
              <a:latin typeface="Arial MT"/>
              <a:cs typeface="Arial MT"/>
            </a:endParaRPr>
          </a:p>
          <a:p>
            <a:pPr marL="380365" indent="-342900">
              <a:lnSpc>
                <a:spcPct val="100000"/>
              </a:lnSpc>
              <a:spcBef>
                <a:spcPts val="600"/>
              </a:spcBef>
              <a:buChar char="•"/>
              <a:tabLst>
                <a:tab pos="380365" algn="l"/>
                <a:tab pos="381000" algn="l"/>
              </a:tabLst>
            </a:pPr>
            <a:r>
              <a:rPr lang="en-US" sz="2000" dirty="0">
                <a:solidFill>
                  <a:srgbClr val="000096"/>
                </a:solidFill>
                <a:latin typeface="Arial MT"/>
                <a:cs typeface="Arial MT"/>
              </a:rPr>
              <a:t>Gas Mixture ( and GWP )</a:t>
            </a:r>
          </a:p>
          <a:p>
            <a:pPr marL="380365" indent="-342900">
              <a:lnSpc>
                <a:spcPct val="100000"/>
              </a:lnSpc>
              <a:spcBef>
                <a:spcPts val="600"/>
              </a:spcBef>
              <a:buChar char="•"/>
              <a:tabLst>
                <a:tab pos="380365" algn="l"/>
                <a:tab pos="381000" algn="l"/>
              </a:tabLst>
            </a:pPr>
            <a:r>
              <a:rPr lang="en-US" sz="2000" dirty="0">
                <a:solidFill>
                  <a:srgbClr val="000096"/>
                </a:solidFill>
                <a:latin typeface="Arial MT"/>
                <a:cs typeface="Arial MT"/>
              </a:rPr>
              <a:t>Ageing</a:t>
            </a:r>
            <a:endParaRPr sz="2000" dirty="0">
              <a:latin typeface="Arial MT"/>
              <a:cs typeface="Arial MT"/>
            </a:endParaRPr>
          </a:p>
        </p:txBody>
      </p:sp>
      <p:pic>
        <p:nvPicPr>
          <p:cNvPr id="8" name="Picture 7" descr="A graph of a graph&#10;&#10;Description automatically generated">
            <a:extLst>
              <a:ext uri="{FF2B5EF4-FFF2-40B4-BE49-F238E27FC236}">
                <a16:creationId xmlns:a16="http://schemas.microsoft.com/office/drawing/2014/main" id="{15C42887-10A4-5BDA-1055-B2B40006D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8884" y="2286000"/>
            <a:ext cx="4031336" cy="3028950"/>
          </a:xfrm>
          <a:prstGeom prst="rect">
            <a:avLst/>
          </a:prstGeom>
        </p:spPr>
      </p:pic>
      <p:sp>
        <p:nvSpPr>
          <p:cNvPr id="6" name="Slide Number Placeholder 5">
            <a:extLst>
              <a:ext uri="{FF2B5EF4-FFF2-40B4-BE49-F238E27FC236}">
                <a16:creationId xmlns:a16="http://schemas.microsoft.com/office/drawing/2014/main" id="{8BC45E35-89B3-F8C5-F545-236B728762F5}"/>
              </a:ext>
            </a:extLst>
          </p:cNvPr>
          <p:cNvSpPr>
            <a:spLocks noGrp="1"/>
          </p:cNvSpPr>
          <p:nvPr>
            <p:ph type="sldNum" sz="quarter" idx="7"/>
          </p:nvPr>
        </p:nvSpPr>
        <p:spPr/>
        <p:txBody>
          <a:bodyPr/>
          <a:lstStyle/>
          <a:p>
            <a:pPr marL="38100">
              <a:lnSpc>
                <a:spcPct val="100000"/>
              </a:lnSpc>
            </a:pPr>
            <a:fld id="{81D60167-4931-47E6-BA6A-407CBD079E47}" type="slidenum">
              <a:rPr lang="en-US" spc="-5" smtClean="0"/>
              <a:t>34</a:t>
            </a:fld>
            <a:endParaRPr lang="en-US" spc="-5" dirty="0"/>
          </a:p>
        </p:txBody>
      </p:sp>
    </p:spTree>
    <p:extLst>
      <p:ext uri="{BB962C8B-B14F-4D97-AF65-F5344CB8AC3E}">
        <p14:creationId xmlns:p14="http://schemas.microsoft.com/office/powerpoint/2010/main" val="2540191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11563793" cy="1107996"/>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Limitations of Wire-based Detectors: Gas Mixture</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3" name="TextBox 2">
            <a:extLst>
              <a:ext uri="{FF2B5EF4-FFF2-40B4-BE49-F238E27FC236}">
                <a16:creationId xmlns:a16="http://schemas.microsoft.com/office/drawing/2014/main" id="{4DBD4877-75A8-689C-6FFA-8F476E9DEE3A}"/>
              </a:ext>
            </a:extLst>
          </p:cNvPr>
          <p:cNvSpPr txBox="1"/>
          <p:nvPr/>
        </p:nvSpPr>
        <p:spPr>
          <a:xfrm>
            <a:off x="513277" y="1126479"/>
            <a:ext cx="2133918" cy="369332"/>
          </a:xfrm>
          <a:prstGeom prst="rect">
            <a:avLst/>
          </a:prstGeom>
          <a:solidFill>
            <a:srgbClr val="FFFF00"/>
          </a:solidFill>
          <a:ln>
            <a:solidFill>
              <a:srgbClr val="00329E"/>
            </a:solidFill>
          </a:ln>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Recall of yesterday:</a:t>
            </a:r>
          </a:p>
        </p:txBody>
      </p:sp>
      <p:pic>
        <p:nvPicPr>
          <p:cNvPr id="6" name="object 3">
            <a:extLst>
              <a:ext uri="{FF2B5EF4-FFF2-40B4-BE49-F238E27FC236}">
                <a16:creationId xmlns:a16="http://schemas.microsoft.com/office/drawing/2014/main" id="{F5E93718-814F-454E-C3F8-7CAE4E541D73}"/>
              </a:ext>
            </a:extLst>
          </p:cNvPr>
          <p:cNvPicPr/>
          <p:nvPr/>
        </p:nvPicPr>
        <p:blipFill>
          <a:blip r:embed="rId2" cstate="print"/>
          <a:stretch>
            <a:fillRect/>
          </a:stretch>
        </p:blipFill>
        <p:spPr>
          <a:xfrm>
            <a:off x="513277" y="1680477"/>
            <a:ext cx="6950972" cy="4024740"/>
          </a:xfrm>
          <a:prstGeom prst="rect">
            <a:avLst/>
          </a:prstGeom>
        </p:spPr>
      </p:pic>
      <p:sp>
        <p:nvSpPr>
          <p:cNvPr id="7" name="TextBox 6">
            <a:extLst>
              <a:ext uri="{FF2B5EF4-FFF2-40B4-BE49-F238E27FC236}">
                <a16:creationId xmlns:a16="http://schemas.microsoft.com/office/drawing/2014/main" id="{28A8ECB2-3390-02B5-8FC1-742A25F66E7F}"/>
              </a:ext>
            </a:extLst>
          </p:cNvPr>
          <p:cNvSpPr txBox="1"/>
          <p:nvPr/>
        </p:nvSpPr>
        <p:spPr>
          <a:xfrm>
            <a:off x="7653578" y="1905000"/>
            <a:ext cx="4538422" cy="3170099"/>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What to consider:</a:t>
            </a:r>
          </a:p>
          <a:p>
            <a:r>
              <a:rPr lang="en-US" dirty="0">
                <a:latin typeface="Times New Roman" panose="02020603050405020304" pitchFamily="18" charset="0"/>
                <a:cs typeface="Times New Roman" panose="02020603050405020304" pitchFamily="18" charset="0"/>
              </a:rPr>
              <a:t>-) Primary ionization </a:t>
            </a:r>
          </a:p>
          <a:p>
            <a:r>
              <a:rPr lang="en-US" dirty="0">
                <a:latin typeface="Times New Roman" panose="02020603050405020304" pitchFamily="18" charset="0"/>
                <a:cs typeface="Times New Roman" panose="02020603050405020304" pitchFamily="18" charset="0"/>
              </a:rPr>
              <a:t>-) Drift Velocity </a:t>
            </a:r>
          </a:p>
          <a:p>
            <a:r>
              <a:rPr lang="en-US" dirty="0">
                <a:latin typeface="Times New Roman" panose="02020603050405020304" pitchFamily="18" charset="0"/>
                <a:cs typeface="Times New Roman" panose="02020603050405020304" pitchFamily="18" charset="0"/>
              </a:rPr>
              <a:t>-) Ion mobility</a:t>
            </a:r>
          </a:p>
          <a:p>
            <a:r>
              <a:rPr lang="en-US" dirty="0">
                <a:latin typeface="Times New Roman" panose="02020603050405020304" pitchFamily="18" charset="0"/>
                <a:cs typeface="Times New Roman" panose="02020603050405020304" pitchFamily="18" charset="0"/>
              </a:rPr>
              <a:t>-) Diffusion</a:t>
            </a:r>
          </a:p>
          <a:p>
            <a:r>
              <a:rPr lang="en-US" dirty="0">
                <a:latin typeface="Times New Roman" panose="02020603050405020304" pitchFamily="18" charset="0"/>
                <a:cs typeface="Times New Roman" panose="02020603050405020304" pitchFamily="18" charset="0"/>
              </a:rPr>
              <a:t>-) Magnet field</a:t>
            </a:r>
          </a:p>
          <a:p>
            <a:r>
              <a:rPr lang="en-US" dirty="0">
                <a:latin typeface="Times New Roman" panose="02020603050405020304" pitchFamily="18" charset="0"/>
                <a:cs typeface="Times New Roman" panose="02020603050405020304" pitchFamily="18" charset="0"/>
              </a:rPr>
              <a:t>-) Recombination – attaching –electron capture</a:t>
            </a:r>
          </a:p>
          <a:p>
            <a:r>
              <a:rPr lang="en-US" dirty="0">
                <a:latin typeface="Times New Roman" panose="02020603050405020304" pitchFamily="18" charset="0"/>
                <a:cs typeface="Times New Roman" panose="02020603050405020304" pitchFamily="18" charset="0"/>
              </a:rPr>
              <a:t>-) Penning effects</a:t>
            </a:r>
          </a:p>
          <a:p>
            <a:r>
              <a:rPr lang="en-US" dirty="0">
                <a:latin typeface="Times New Roman" panose="02020603050405020304" pitchFamily="18" charset="0"/>
                <a:cs typeface="Times New Roman" panose="02020603050405020304" pitchFamily="18" charset="0"/>
              </a:rPr>
              <a:t>-) Safety (flammable/toxic gas)</a:t>
            </a:r>
          </a:p>
          <a:p>
            <a:r>
              <a:rPr lang="en-US" dirty="0">
                <a:latin typeface="Times New Roman" panose="02020603050405020304" pitchFamily="18" charset="0"/>
                <a:cs typeface="Times New Roman" panose="02020603050405020304" pitchFamily="18" charset="0"/>
              </a:rPr>
              <a:t>-) Environment (GWP)</a:t>
            </a:r>
          </a:p>
          <a:p>
            <a:r>
              <a:rPr lang="en-US" dirty="0">
                <a:latin typeface="Times New Roman" panose="02020603050405020304" pitchFamily="18" charset="0"/>
                <a:cs typeface="Times New Roman" panose="02020603050405020304" pitchFamily="18" charset="0"/>
              </a:rPr>
              <a:t>-) ….</a:t>
            </a:r>
          </a:p>
        </p:txBody>
      </p:sp>
      <p:sp>
        <p:nvSpPr>
          <p:cNvPr id="8" name="Slide Number Placeholder 7">
            <a:extLst>
              <a:ext uri="{FF2B5EF4-FFF2-40B4-BE49-F238E27FC236}">
                <a16:creationId xmlns:a16="http://schemas.microsoft.com/office/drawing/2014/main" id="{A7A2F2BC-9684-27CD-E0F4-9BB72BB03CB7}"/>
              </a:ext>
            </a:extLst>
          </p:cNvPr>
          <p:cNvSpPr>
            <a:spLocks noGrp="1"/>
          </p:cNvSpPr>
          <p:nvPr>
            <p:ph type="sldNum" sz="quarter" idx="7"/>
          </p:nvPr>
        </p:nvSpPr>
        <p:spPr/>
        <p:txBody>
          <a:bodyPr/>
          <a:lstStyle/>
          <a:p>
            <a:pPr marL="38100">
              <a:lnSpc>
                <a:spcPct val="100000"/>
              </a:lnSpc>
            </a:pPr>
            <a:fld id="{81D60167-4931-47E6-BA6A-407CBD079E47}" type="slidenum">
              <a:rPr lang="en-US" spc="-5" smtClean="0"/>
              <a:t>35</a:t>
            </a:fld>
            <a:endParaRPr lang="en-US" spc="-5" dirty="0"/>
          </a:p>
        </p:txBody>
      </p:sp>
    </p:spTree>
    <p:extLst>
      <p:ext uri="{BB962C8B-B14F-4D97-AF65-F5344CB8AC3E}">
        <p14:creationId xmlns:p14="http://schemas.microsoft.com/office/powerpoint/2010/main" val="1977317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11563793" cy="1107996"/>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Limitations of Wire-based Detectors: Gas Mixture</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pic>
        <p:nvPicPr>
          <p:cNvPr id="9" name="Picture 8" descr="A graph of different types of liquid&#10;&#10;Description automatically generated">
            <a:extLst>
              <a:ext uri="{FF2B5EF4-FFF2-40B4-BE49-F238E27FC236}">
                <a16:creationId xmlns:a16="http://schemas.microsoft.com/office/drawing/2014/main" id="{945C41CF-B6C6-BC03-3355-85FA99BCB5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933" y="1066800"/>
            <a:ext cx="4245287" cy="2290853"/>
          </a:xfrm>
          <a:prstGeom prst="rect">
            <a:avLst/>
          </a:prstGeom>
        </p:spPr>
      </p:pic>
      <p:pic>
        <p:nvPicPr>
          <p:cNvPr id="11" name="object 3">
            <a:extLst>
              <a:ext uri="{FF2B5EF4-FFF2-40B4-BE49-F238E27FC236}">
                <a16:creationId xmlns:a16="http://schemas.microsoft.com/office/drawing/2014/main" id="{0A78B9B9-6C7D-9434-440C-A59272626090}"/>
              </a:ext>
            </a:extLst>
          </p:cNvPr>
          <p:cNvPicPr/>
          <p:nvPr/>
        </p:nvPicPr>
        <p:blipFill>
          <a:blip r:embed="rId3" cstate="print"/>
          <a:stretch>
            <a:fillRect/>
          </a:stretch>
        </p:blipFill>
        <p:spPr>
          <a:xfrm>
            <a:off x="438970" y="2570660"/>
            <a:ext cx="3530139" cy="2920330"/>
          </a:xfrm>
          <a:prstGeom prst="rect">
            <a:avLst/>
          </a:prstGeom>
        </p:spPr>
      </p:pic>
      <p:pic>
        <p:nvPicPr>
          <p:cNvPr id="13" name="object 5">
            <a:extLst>
              <a:ext uri="{FF2B5EF4-FFF2-40B4-BE49-F238E27FC236}">
                <a16:creationId xmlns:a16="http://schemas.microsoft.com/office/drawing/2014/main" id="{402F2343-0523-3A73-0DCB-7CABA1F904D0}"/>
              </a:ext>
            </a:extLst>
          </p:cNvPr>
          <p:cNvPicPr/>
          <p:nvPr/>
        </p:nvPicPr>
        <p:blipFill>
          <a:blip r:embed="rId4" cstate="print"/>
          <a:stretch>
            <a:fillRect/>
          </a:stretch>
        </p:blipFill>
        <p:spPr>
          <a:xfrm>
            <a:off x="4362753" y="1275856"/>
            <a:ext cx="2781357" cy="2312910"/>
          </a:xfrm>
          <a:prstGeom prst="rect">
            <a:avLst/>
          </a:prstGeom>
        </p:spPr>
      </p:pic>
      <p:sp>
        <p:nvSpPr>
          <p:cNvPr id="14" name="object 6">
            <a:extLst>
              <a:ext uri="{FF2B5EF4-FFF2-40B4-BE49-F238E27FC236}">
                <a16:creationId xmlns:a16="http://schemas.microsoft.com/office/drawing/2014/main" id="{93F477AE-91C6-EED6-B9B5-4A48F16714AA}"/>
              </a:ext>
            </a:extLst>
          </p:cNvPr>
          <p:cNvSpPr txBox="1"/>
          <p:nvPr/>
        </p:nvSpPr>
        <p:spPr>
          <a:xfrm>
            <a:off x="140133" y="1998641"/>
            <a:ext cx="4049075" cy="505908"/>
          </a:xfrm>
          <a:prstGeom prst="rect">
            <a:avLst/>
          </a:prstGeom>
        </p:spPr>
        <p:txBody>
          <a:bodyPr vert="horz" wrap="square" lIns="0" tIns="13335" rIns="0" bIns="0" rtlCol="0">
            <a:spAutoFit/>
          </a:bodyPr>
          <a:lstStyle/>
          <a:p>
            <a:pPr marL="12700" algn="ctr">
              <a:lnSpc>
                <a:spcPct val="100000"/>
              </a:lnSpc>
              <a:spcBef>
                <a:spcPts val="105"/>
              </a:spcBef>
            </a:pPr>
            <a:r>
              <a:rPr sz="1600" spc="-5" dirty="0">
                <a:latin typeface="Times New Roman"/>
                <a:cs typeface="Times New Roman"/>
              </a:rPr>
              <a:t>DRIFT</a:t>
            </a:r>
            <a:r>
              <a:rPr sz="1600" spc="-15" dirty="0">
                <a:latin typeface="Times New Roman"/>
                <a:cs typeface="Times New Roman"/>
              </a:rPr>
              <a:t> </a:t>
            </a:r>
            <a:r>
              <a:rPr sz="1600" spc="-5" dirty="0">
                <a:latin typeface="Times New Roman"/>
                <a:cs typeface="Times New Roman"/>
              </a:rPr>
              <a:t>VELOCITY</a:t>
            </a:r>
            <a:r>
              <a:rPr sz="1600" spc="-10" dirty="0">
                <a:latin typeface="Times New Roman"/>
                <a:cs typeface="Times New Roman"/>
              </a:rPr>
              <a:t> </a:t>
            </a:r>
            <a:r>
              <a:rPr sz="1600" dirty="0">
                <a:latin typeface="Times New Roman"/>
                <a:cs typeface="Times New Roman"/>
              </a:rPr>
              <a:t>IN</a:t>
            </a:r>
            <a:r>
              <a:rPr sz="1600" spc="-10" dirty="0">
                <a:latin typeface="Times New Roman"/>
                <a:cs typeface="Times New Roman"/>
              </a:rPr>
              <a:t> </a:t>
            </a:r>
            <a:r>
              <a:rPr sz="1600" spc="-5" dirty="0">
                <a:latin typeface="Times New Roman"/>
                <a:cs typeface="Times New Roman"/>
              </a:rPr>
              <a:t>ARGON-METHANE</a:t>
            </a:r>
            <a:r>
              <a:rPr sz="1600" spc="-15" dirty="0">
                <a:latin typeface="Times New Roman"/>
                <a:cs typeface="Times New Roman"/>
              </a:rPr>
              <a:t> </a:t>
            </a:r>
            <a:r>
              <a:rPr sz="1600" spc="-5" dirty="0">
                <a:latin typeface="Times New Roman"/>
                <a:cs typeface="Times New Roman"/>
              </a:rPr>
              <a:t>MIXTURE</a:t>
            </a:r>
            <a:r>
              <a:rPr lang="en-US" sz="1600" spc="-5" dirty="0">
                <a:latin typeface="Times New Roman"/>
                <a:cs typeface="Times New Roman"/>
              </a:rPr>
              <a:t>S</a:t>
            </a:r>
          </a:p>
        </p:txBody>
      </p:sp>
      <p:pic>
        <p:nvPicPr>
          <p:cNvPr id="15" name="object 7">
            <a:extLst>
              <a:ext uri="{FF2B5EF4-FFF2-40B4-BE49-F238E27FC236}">
                <a16:creationId xmlns:a16="http://schemas.microsoft.com/office/drawing/2014/main" id="{D180195C-40A6-47E1-326E-8856853F9FD9}"/>
              </a:ext>
            </a:extLst>
          </p:cNvPr>
          <p:cNvPicPr/>
          <p:nvPr/>
        </p:nvPicPr>
        <p:blipFill>
          <a:blip r:embed="rId5" cstate="print"/>
          <a:stretch>
            <a:fillRect/>
          </a:stretch>
        </p:blipFill>
        <p:spPr>
          <a:xfrm>
            <a:off x="4210979" y="3515703"/>
            <a:ext cx="2971135" cy="2343981"/>
          </a:xfrm>
          <a:prstGeom prst="rect">
            <a:avLst/>
          </a:prstGeom>
        </p:spPr>
      </p:pic>
      <p:sp>
        <p:nvSpPr>
          <p:cNvPr id="27" name="TextBox 26">
            <a:extLst>
              <a:ext uri="{FF2B5EF4-FFF2-40B4-BE49-F238E27FC236}">
                <a16:creationId xmlns:a16="http://schemas.microsoft.com/office/drawing/2014/main" id="{1ED541DE-AECF-4A25-A628-04FD4C306441}"/>
              </a:ext>
            </a:extLst>
          </p:cNvPr>
          <p:cNvSpPr txBox="1"/>
          <p:nvPr/>
        </p:nvSpPr>
        <p:spPr>
          <a:xfrm>
            <a:off x="4617705" y="1366665"/>
            <a:ext cx="2324975" cy="369332"/>
          </a:xfrm>
          <a:prstGeom prst="rect">
            <a:avLst/>
          </a:prstGeom>
          <a:noFill/>
        </p:spPr>
        <p:txBody>
          <a:bodyPr wrap="square">
            <a:spAutoFit/>
          </a:bodyPr>
          <a:lstStyle/>
          <a:p>
            <a:pPr marL="12700">
              <a:lnSpc>
                <a:spcPct val="100000"/>
              </a:lnSpc>
              <a:spcBef>
                <a:spcPts val="90"/>
              </a:spcBef>
            </a:pPr>
            <a:r>
              <a:rPr lang="en-US" sz="1800" spc="-5" dirty="0">
                <a:latin typeface="Times New Roman"/>
                <a:cs typeface="Times New Roman"/>
              </a:rPr>
              <a:t>Transversal</a:t>
            </a:r>
            <a:r>
              <a:rPr lang="en-US" sz="1800" spc="-35" dirty="0">
                <a:latin typeface="Times New Roman"/>
                <a:cs typeface="Times New Roman"/>
              </a:rPr>
              <a:t> </a:t>
            </a:r>
            <a:r>
              <a:rPr lang="en-US" sz="1800" spc="-5" dirty="0">
                <a:latin typeface="Times New Roman"/>
                <a:cs typeface="Times New Roman"/>
              </a:rPr>
              <a:t>Diffusion</a:t>
            </a:r>
            <a:endParaRPr lang="en-US" sz="1800" dirty="0">
              <a:latin typeface="Times New Roman"/>
              <a:cs typeface="Times New Roman"/>
            </a:endParaRPr>
          </a:p>
        </p:txBody>
      </p:sp>
      <p:sp>
        <p:nvSpPr>
          <p:cNvPr id="28" name="TextBox 27">
            <a:extLst>
              <a:ext uri="{FF2B5EF4-FFF2-40B4-BE49-F238E27FC236}">
                <a16:creationId xmlns:a16="http://schemas.microsoft.com/office/drawing/2014/main" id="{57BC4215-F260-FE3F-31C0-91E2D9C31743}"/>
              </a:ext>
            </a:extLst>
          </p:cNvPr>
          <p:cNvSpPr txBox="1"/>
          <p:nvPr/>
        </p:nvSpPr>
        <p:spPr>
          <a:xfrm>
            <a:off x="4639476" y="3661493"/>
            <a:ext cx="2324975" cy="369332"/>
          </a:xfrm>
          <a:prstGeom prst="rect">
            <a:avLst/>
          </a:prstGeom>
          <a:noFill/>
        </p:spPr>
        <p:txBody>
          <a:bodyPr wrap="square">
            <a:spAutoFit/>
          </a:bodyPr>
          <a:lstStyle/>
          <a:p>
            <a:pPr marL="12700">
              <a:lnSpc>
                <a:spcPct val="100000"/>
              </a:lnSpc>
              <a:spcBef>
                <a:spcPts val="90"/>
              </a:spcBef>
            </a:pPr>
            <a:r>
              <a:rPr lang="en-US" sz="1800" spc="-5" dirty="0" err="1">
                <a:latin typeface="Times New Roman"/>
                <a:cs typeface="Times New Roman"/>
              </a:rPr>
              <a:t>Longitudina</a:t>
            </a:r>
            <a:r>
              <a:rPr lang="en-US" sz="1800" spc="-35" dirty="0">
                <a:latin typeface="Times New Roman"/>
                <a:cs typeface="Times New Roman"/>
              </a:rPr>
              <a:t> </a:t>
            </a:r>
            <a:r>
              <a:rPr lang="en-US" sz="1800" spc="-5" dirty="0">
                <a:latin typeface="Times New Roman"/>
                <a:cs typeface="Times New Roman"/>
              </a:rPr>
              <a:t>Diffusion</a:t>
            </a:r>
            <a:endParaRPr lang="en-US" sz="1800" dirty="0">
              <a:latin typeface="Times New Roman"/>
              <a:cs typeface="Times New Roman"/>
            </a:endParaRPr>
          </a:p>
        </p:txBody>
      </p:sp>
      <p:pic>
        <p:nvPicPr>
          <p:cNvPr id="32" name="Picture 31" descr="A graph of a graph of a graph&#10;&#10;Description automatically generated">
            <a:extLst>
              <a:ext uri="{FF2B5EF4-FFF2-40B4-BE49-F238E27FC236}">
                <a16:creationId xmlns:a16="http://schemas.microsoft.com/office/drawing/2014/main" id="{9CDFF392-6F49-B6A9-FF38-43892A8A67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0" y="3429000"/>
            <a:ext cx="1935151" cy="2759027"/>
          </a:xfrm>
          <a:prstGeom prst="rect">
            <a:avLst/>
          </a:prstGeom>
        </p:spPr>
      </p:pic>
      <p:sp>
        <p:nvSpPr>
          <p:cNvPr id="3" name="Slide Number Placeholder 2">
            <a:extLst>
              <a:ext uri="{FF2B5EF4-FFF2-40B4-BE49-F238E27FC236}">
                <a16:creationId xmlns:a16="http://schemas.microsoft.com/office/drawing/2014/main" id="{A0072874-23EE-7144-E578-09813D47C119}"/>
              </a:ext>
            </a:extLst>
          </p:cNvPr>
          <p:cNvSpPr>
            <a:spLocks noGrp="1"/>
          </p:cNvSpPr>
          <p:nvPr>
            <p:ph type="sldNum" sz="quarter" idx="7"/>
          </p:nvPr>
        </p:nvSpPr>
        <p:spPr/>
        <p:txBody>
          <a:bodyPr/>
          <a:lstStyle/>
          <a:p>
            <a:pPr marL="38100">
              <a:lnSpc>
                <a:spcPct val="100000"/>
              </a:lnSpc>
            </a:pPr>
            <a:fld id="{81D60167-4931-47E6-BA6A-407CBD079E47}" type="slidenum">
              <a:rPr lang="en-US" spc="-5" smtClean="0"/>
              <a:t>36</a:t>
            </a:fld>
            <a:endParaRPr lang="en-US" spc="-5" dirty="0"/>
          </a:p>
        </p:txBody>
      </p:sp>
    </p:spTree>
    <p:extLst>
      <p:ext uri="{BB962C8B-B14F-4D97-AF65-F5344CB8AC3E}">
        <p14:creationId xmlns:p14="http://schemas.microsoft.com/office/powerpoint/2010/main" val="4037370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0" y="0"/>
            <a:ext cx="10805973" cy="698645"/>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Limitations of Wire-based Detectors : Ageing</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TextBox 5">
            <a:extLst>
              <a:ext uri="{FF2B5EF4-FFF2-40B4-BE49-F238E27FC236}">
                <a16:creationId xmlns:a16="http://schemas.microsoft.com/office/drawing/2014/main" id="{A5DFF69E-1249-9BCF-20B8-AC8C1BB4FD30}"/>
              </a:ext>
            </a:extLst>
          </p:cNvPr>
          <p:cNvSpPr txBox="1"/>
          <p:nvPr/>
        </p:nvSpPr>
        <p:spPr>
          <a:xfrm>
            <a:off x="42862" y="912501"/>
            <a:ext cx="11887200" cy="3416320"/>
          </a:xfrm>
          <a:prstGeom prst="rect">
            <a:avLst/>
          </a:prstGeom>
          <a:noFill/>
          <a:ln>
            <a:solidFill>
              <a:srgbClr val="00329E"/>
            </a:solidFill>
          </a:ln>
        </p:spPr>
        <p:txBody>
          <a:bodyPr wrap="square">
            <a:spAutoFit/>
          </a:bodyPr>
          <a:lstStyle/>
          <a:p>
            <a:r>
              <a:rPr lang="en-US" i="1" dirty="0">
                <a:solidFill>
                  <a:srgbClr val="FF0000"/>
                </a:solidFill>
                <a:effectLst/>
                <a:latin typeface="Times New Roman" panose="02020603050405020304" pitchFamily="18" charset="0"/>
              </a:rPr>
              <a:t>Drift and proportional chambers </a:t>
            </a:r>
            <a:r>
              <a:rPr lang="en-US" i="1" dirty="0">
                <a:effectLst/>
                <a:latin typeface="Times New Roman" panose="02020603050405020304" pitchFamily="18" charset="0"/>
              </a:rPr>
              <a:t>that have been in use for some time </a:t>
            </a:r>
            <a:r>
              <a:rPr lang="en-US" i="1" dirty="0">
                <a:solidFill>
                  <a:srgbClr val="FF0000"/>
                </a:solidFill>
                <a:effectLst/>
                <a:latin typeface="Times New Roman" panose="02020603050405020304" pitchFamily="18" charset="0"/>
              </a:rPr>
              <a:t>have a tendency to malfunction sooner or later – an increase in the dark current, a lowering of the gain, and a loss of pulse-height resolution</a:t>
            </a:r>
            <a:r>
              <a:rPr lang="en-US" i="1" dirty="0">
                <a:effectLst/>
                <a:latin typeface="Times New Roman" panose="02020603050405020304" pitchFamily="18" charset="0"/>
              </a:rPr>
              <a:t> are the typical symptoms. </a:t>
            </a:r>
            <a:r>
              <a:rPr lang="en-US" i="1" dirty="0">
                <a:solidFill>
                  <a:srgbClr val="FF0000"/>
                </a:solidFill>
                <a:effectLst/>
                <a:latin typeface="Times New Roman" panose="02020603050405020304" pitchFamily="18" charset="0"/>
              </a:rPr>
              <a:t>Once it has started, the problem seems to become worse and to spread </a:t>
            </a:r>
            <a:r>
              <a:rPr lang="en-US" i="1" dirty="0">
                <a:effectLst/>
                <a:latin typeface="Times New Roman" panose="02020603050405020304" pitchFamily="18" charset="0"/>
              </a:rPr>
              <a:t>from a few wires to many, until finally the chamber may no longer hold the operating voltage.</a:t>
            </a:r>
            <a:br>
              <a:rPr lang="en-US" i="1" dirty="0"/>
            </a:br>
            <a:r>
              <a:rPr lang="en-US" i="1" dirty="0">
                <a:effectLst/>
                <a:latin typeface="Times New Roman" panose="02020603050405020304" pitchFamily="18" charset="0"/>
              </a:rPr>
              <a:t>This behavior is </a:t>
            </a:r>
            <a:r>
              <a:rPr lang="en-US" i="1" dirty="0">
                <a:solidFill>
                  <a:srgbClr val="FF0000"/>
                </a:solidFill>
                <a:effectLst/>
                <a:latin typeface="Times New Roman" panose="02020603050405020304" pitchFamily="18" charset="0"/>
              </a:rPr>
              <a:t>intimately associated with the gas mixture in the chamber </a:t>
            </a:r>
            <a:r>
              <a:rPr lang="en-US" i="1" dirty="0">
                <a:effectLst/>
                <a:latin typeface="Times New Roman" panose="02020603050405020304" pitchFamily="18" charset="0"/>
              </a:rPr>
              <a:t>and with certain contaminants. </a:t>
            </a:r>
            <a:r>
              <a:rPr lang="en-US" i="1" dirty="0">
                <a:solidFill>
                  <a:srgbClr val="FF0000"/>
                </a:solidFill>
                <a:effectLst/>
                <a:latin typeface="Times New Roman" panose="02020603050405020304" pitchFamily="18" charset="0"/>
              </a:rPr>
              <a:t>However</a:t>
            </a:r>
            <a:r>
              <a:rPr lang="en-US" i="1" dirty="0">
                <a:effectLst/>
                <a:latin typeface="Times New Roman" panose="02020603050405020304" pitchFamily="18" charset="0"/>
              </a:rPr>
              <a:t>, the material properties of the anodes and cathodes as well as their size also play a role in this area which </a:t>
            </a:r>
            <a:r>
              <a:rPr lang="en-US" i="1" dirty="0">
                <a:solidFill>
                  <a:srgbClr val="FF0000"/>
                </a:solidFill>
                <a:effectLst/>
                <a:latin typeface="Times New Roman" panose="02020603050405020304" pitchFamily="18" charset="0"/>
              </a:rPr>
              <a:t>is far from being  clearly understood</a:t>
            </a:r>
            <a:r>
              <a:rPr lang="en-US" i="1" dirty="0">
                <a:effectLst/>
                <a:latin typeface="Times New Roman" panose="02020603050405020304" pitchFamily="18" charset="0"/>
              </a:rPr>
              <a:t>. Given the practical importance of the subject and that the new accelerators will produce extremely high levels of radiation, efforts towards better understanding are under way. Workshops held at Berkeley [WOR 86] and Hamburg [WOR 01] summarized the experience. A comparison of the reports at the two proceedings shows that during the 15 years between them there was much progress towards mastering the high particle fluxes of modern times. </a:t>
            </a:r>
            <a:r>
              <a:rPr lang="en-US" i="1" dirty="0">
                <a:solidFill>
                  <a:srgbClr val="FF0000"/>
                </a:solidFill>
                <a:effectLst/>
                <a:latin typeface="Times New Roman" panose="02020603050405020304" pitchFamily="18" charset="0"/>
              </a:rPr>
              <a:t>On the other hand, there is still no fundamental understanding of ageing. Nobody can calculate the lifetime of a chamber to be built, and in most cases, one cannot even calculate what the result will be when some parameter is changed in a given chamber and its gas supply  system</a:t>
            </a:r>
            <a:endParaRPr lang="en-US" i="1" dirty="0">
              <a:solidFill>
                <a:srgbClr val="FF0000"/>
              </a:solidFill>
            </a:endParaRPr>
          </a:p>
        </p:txBody>
      </p:sp>
      <p:sp>
        <p:nvSpPr>
          <p:cNvPr id="8" name="TextBox 7">
            <a:extLst>
              <a:ext uri="{FF2B5EF4-FFF2-40B4-BE49-F238E27FC236}">
                <a16:creationId xmlns:a16="http://schemas.microsoft.com/office/drawing/2014/main" id="{173EA650-A98E-4F8F-8CCC-D939410E64D4}"/>
              </a:ext>
            </a:extLst>
          </p:cNvPr>
          <p:cNvSpPr txBox="1"/>
          <p:nvPr/>
        </p:nvSpPr>
        <p:spPr>
          <a:xfrm>
            <a:off x="227610" y="517590"/>
            <a:ext cx="11383391" cy="338554"/>
          </a:xfrm>
          <a:prstGeom prst="rect">
            <a:avLst/>
          </a:prstGeom>
          <a:solidFill>
            <a:srgbClr val="00329E"/>
          </a:solidFill>
          <a:ln>
            <a:solidFill>
              <a:srgbClr val="FFFF00"/>
            </a:solidFill>
          </a:ln>
        </p:spPr>
        <p:txBody>
          <a:bodyPr wrap="square">
            <a:spAutoFit/>
          </a:bodyPr>
          <a:lstStyle/>
          <a:p>
            <a:r>
              <a:rPr lang="en-US" sz="1600" dirty="0">
                <a:solidFill>
                  <a:srgbClr val="FFFF00"/>
                </a:solidFill>
                <a:effectLst/>
                <a:latin typeface="Times New Roman" panose="02020603050405020304" pitchFamily="18" charset="0"/>
                <a:cs typeface="Times New Roman" panose="02020603050405020304" pitchFamily="18" charset="0"/>
              </a:rPr>
              <a:t>Blum, W. </a:t>
            </a:r>
            <a:r>
              <a:rPr lang="en-US" sz="1600" dirty="0" err="1">
                <a:solidFill>
                  <a:srgbClr val="FFFF00"/>
                </a:solidFill>
                <a:effectLst/>
                <a:latin typeface="Times New Roman" panose="02020603050405020304" pitchFamily="18" charset="0"/>
                <a:cs typeface="Times New Roman" panose="02020603050405020304" pitchFamily="18" charset="0"/>
              </a:rPr>
              <a:t>Riegler</a:t>
            </a:r>
            <a:r>
              <a:rPr lang="en-US" sz="1600" dirty="0">
                <a:solidFill>
                  <a:srgbClr val="FFFF00"/>
                </a:solidFill>
                <a:effectLst/>
                <a:latin typeface="Times New Roman" panose="02020603050405020304" pitchFamily="18" charset="0"/>
                <a:cs typeface="Times New Roman" panose="02020603050405020304" pitchFamily="18" charset="0"/>
              </a:rPr>
              <a:t> and L. </a:t>
            </a:r>
            <a:r>
              <a:rPr lang="en-US" sz="1600" dirty="0" err="1">
                <a:solidFill>
                  <a:srgbClr val="FFFF00"/>
                </a:solidFill>
                <a:effectLst/>
                <a:latin typeface="Times New Roman" panose="02020603050405020304" pitchFamily="18" charset="0"/>
                <a:cs typeface="Times New Roman" panose="02020603050405020304" pitchFamily="18" charset="0"/>
              </a:rPr>
              <a:t>Rolandi</a:t>
            </a:r>
            <a:r>
              <a:rPr lang="en-US" sz="1600" dirty="0">
                <a:solidFill>
                  <a:srgbClr val="FFFF00"/>
                </a:solidFill>
                <a:effectLst/>
                <a:latin typeface="Times New Roman" panose="02020603050405020304" pitchFamily="18" charset="0"/>
                <a:cs typeface="Times New Roman" panose="02020603050405020304" pitchFamily="18" charset="0"/>
              </a:rPr>
              <a:t>, “</a:t>
            </a:r>
            <a:r>
              <a:rPr lang="en-US" sz="1600" i="1" dirty="0">
                <a:solidFill>
                  <a:srgbClr val="FFFF00"/>
                </a:solidFill>
                <a:effectLst/>
                <a:latin typeface="Times New Roman" panose="02020603050405020304" pitchFamily="18" charset="0"/>
                <a:cs typeface="Times New Roman" panose="02020603050405020304" pitchFamily="18" charset="0"/>
              </a:rPr>
              <a:t>Gas Ionization by Charged Particles and by Laser Rays, in Particle Detection with Drift Chambers</a:t>
            </a:r>
            <a:r>
              <a:rPr lang="en-US" sz="1600" dirty="0">
                <a:solidFill>
                  <a:srgbClr val="FFFF00"/>
                </a:solidFill>
                <a:effectLst/>
                <a:latin typeface="Times New Roman" panose="02020603050405020304" pitchFamily="18" charset="0"/>
                <a:cs typeface="Times New Roman" panose="02020603050405020304" pitchFamily="18" charset="0"/>
              </a:rPr>
              <a:t>”</a:t>
            </a:r>
            <a:endParaRPr lang="en-US" sz="1600" dirty="0">
              <a:solidFill>
                <a:srgbClr val="FFFF00"/>
              </a:solidFill>
            </a:endParaRPr>
          </a:p>
        </p:txBody>
      </p:sp>
      <p:sp>
        <p:nvSpPr>
          <p:cNvPr id="3" name="Slide Number Placeholder 2">
            <a:extLst>
              <a:ext uri="{FF2B5EF4-FFF2-40B4-BE49-F238E27FC236}">
                <a16:creationId xmlns:a16="http://schemas.microsoft.com/office/drawing/2014/main" id="{EBBBD335-2689-5750-6916-F742567E6048}"/>
              </a:ext>
            </a:extLst>
          </p:cNvPr>
          <p:cNvSpPr>
            <a:spLocks noGrp="1"/>
          </p:cNvSpPr>
          <p:nvPr>
            <p:ph type="sldNum" sz="quarter" idx="7"/>
          </p:nvPr>
        </p:nvSpPr>
        <p:spPr/>
        <p:txBody>
          <a:bodyPr/>
          <a:lstStyle/>
          <a:p>
            <a:pPr marL="38100">
              <a:lnSpc>
                <a:spcPct val="100000"/>
              </a:lnSpc>
            </a:pPr>
            <a:fld id="{81D60167-4931-47E6-BA6A-407CBD079E47}" type="slidenum">
              <a:rPr lang="en-US" spc="-5" smtClean="0"/>
              <a:t>37</a:t>
            </a:fld>
            <a:endParaRPr lang="en-US" spc="-5" dirty="0"/>
          </a:p>
        </p:txBody>
      </p:sp>
      <p:sp>
        <p:nvSpPr>
          <p:cNvPr id="5" name="TextBox 4">
            <a:extLst>
              <a:ext uri="{FF2B5EF4-FFF2-40B4-BE49-F238E27FC236}">
                <a16:creationId xmlns:a16="http://schemas.microsoft.com/office/drawing/2014/main" id="{4DBD6FC9-0667-B321-3833-5ECCAFBE9434}"/>
              </a:ext>
            </a:extLst>
          </p:cNvPr>
          <p:cNvSpPr txBox="1"/>
          <p:nvPr/>
        </p:nvSpPr>
        <p:spPr>
          <a:xfrm rot="19281016">
            <a:off x="11207685" y="4284959"/>
            <a:ext cx="806631" cy="461665"/>
          </a:xfrm>
          <a:prstGeom prst="rect">
            <a:avLst/>
          </a:prstGeom>
          <a:solidFill>
            <a:srgbClr val="FFFF00"/>
          </a:solidFill>
          <a:ln>
            <a:solidFill>
              <a:srgbClr val="15159E"/>
            </a:solidFill>
          </a:ln>
        </p:spPr>
        <p:txBody>
          <a:bodyPr wrap="none" rtlCol="0">
            <a:spAutoFit/>
          </a:bodyPr>
          <a:lstStyle/>
          <a:p>
            <a:r>
              <a:rPr lang="en-US" sz="2400" b="1" dirty="0">
                <a:solidFill>
                  <a:srgbClr val="15159E"/>
                </a:solidFill>
              </a:rPr>
              <a:t>2008</a:t>
            </a:r>
          </a:p>
        </p:txBody>
      </p:sp>
    </p:spTree>
    <p:extLst>
      <p:ext uri="{BB962C8B-B14F-4D97-AF65-F5344CB8AC3E}">
        <p14:creationId xmlns:p14="http://schemas.microsoft.com/office/powerpoint/2010/main" val="1369999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0" y="0"/>
            <a:ext cx="10805973" cy="698645"/>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Limitations of Wire-based Detectors : Ageing</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TextBox 5">
            <a:extLst>
              <a:ext uri="{FF2B5EF4-FFF2-40B4-BE49-F238E27FC236}">
                <a16:creationId xmlns:a16="http://schemas.microsoft.com/office/drawing/2014/main" id="{A5DFF69E-1249-9BCF-20B8-AC8C1BB4FD30}"/>
              </a:ext>
            </a:extLst>
          </p:cNvPr>
          <p:cNvSpPr txBox="1"/>
          <p:nvPr/>
        </p:nvSpPr>
        <p:spPr>
          <a:xfrm>
            <a:off x="42862" y="912501"/>
            <a:ext cx="11887200" cy="3416320"/>
          </a:xfrm>
          <a:prstGeom prst="rect">
            <a:avLst/>
          </a:prstGeom>
          <a:noFill/>
          <a:ln>
            <a:solidFill>
              <a:srgbClr val="00329E"/>
            </a:solidFill>
          </a:ln>
        </p:spPr>
        <p:txBody>
          <a:bodyPr wrap="square">
            <a:spAutoFit/>
          </a:bodyPr>
          <a:lstStyle/>
          <a:p>
            <a:r>
              <a:rPr lang="en-US" i="1" dirty="0">
                <a:solidFill>
                  <a:srgbClr val="FF0000"/>
                </a:solidFill>
                <a:effectLst/>
                <a:latin typeface="Times New Roman" panose="02020603050405020304" pitchFamily="18" charset="0"/>
              </a:rPr>
              <a:t>Drift and proportional chambers </a:t>
            </a:r>
            <a:r>
              <a:rPr lang="en-US" i="1" dirty="0">
                <a:effectLst/>
                <a:latin typeface="Times New Roman" panose="02020603050405020304" pitchFamily="18" charset="0"/>
              </a:rPr>
              <a:t>that have been in use for some time </a:t>
            </a:r>
            <a:r>
              <a:rPr lang="en-US" i="1" dirty="0">
                <a:solidFill>
                  <a:srgbClr val="FF0000"/>
                </a:solidFill>
                <a:effectLst/>
                <a:latin typeface="Times New Roman" panose="02020603050405020304" pitchFamily="18" charset="0"/>
              </a:rPr>
              <a:t>have a tendency to malfunction sooner or later – an increase in the dark current, a lowering of the gain, and a loss of pulse-height resolution</a:t>
            </a:r>
            <a:r>
              <a:rPr lang="en-US" i="1" dirty="0">
                <a:effectLst/>
                <a:latin typeface="Times New Roman" panose="02020603050405020304" pitchFamily="18" charset="0"/>
              </a:rPr>
              <a:t> are the typical symptoms. </a:t>
            </a:r>
            <a:r>
              <a:rPr lang="en-US" i="1" dirty="0">
                <a:solidFill>
                  <a:srgbClr val="FF0000"/>
                </a:solidFill>
                <a:effectLst/>
                <a:latin typeface="Times New Roman" panose="02020603050405020304" pitchFamily="18" charset="0"/>
              </a:rPr>
              <a:t>Once it has started, the problem seems to become worse and to spread </a:t>
            </a:r>
            <a:r>
              <a:rPr lang="en-US" i="1" dirty="0">
                <a:effectLst/>
                <a:latin typeface="Times New Roman" panose="02020603050405020304" pitchFamily="18" charset="0"/>
              </a:rPr>
              <a:t>from a few wires to many, until finally the chamber may no longer hold the operating voltage.</a:t>
            </a:r>
            <a:br>
              <a:rPr lang="en-US" i="1" dirty="0"/>
            </a:br>
            <a:r>
              <a:rPr lang="en-US" i="1" dirty="0">
                <a:effectLst/>
                <a:latin typeface="Times New Roman" panose="02020603050405020304" pitchFamily="18" charset="0"/>
              </a:rPr>
              <a:t>This behavior is </a:t>
            </a:r>
            <a:r>
              <a:rPr lang="en-US" i="1" dirty="0">
                <a:solidFill>
                  <a:srgbClr val="FF0000"/>
                </a:solidFill>
                <a:effectLst/>
                <a:latin typeface="Times New Roman" panose="02020603050405020304" pitchFamily="18" charset="0"/>
              </a:rPr>
              <a:t>intimately associated with the gas mixture in the chamber </a:t>
            </a:r>
            <a:r>
              <a:rPr lang="en-US" i="1" dirty="0">
                <a:effectLst/>
                <a:latin typeface="Times New Roman" panose="02020603050405020304" pitchFamily="18" charset="0"/>
              </a:rPr>
              <a:t>and with certain contaminants. </a:t>
            </a:r>
            <a:r>
              <a:rPr lang="en-US" i="1" dirty="0">
                <a:solidFill>
                  <a:srgbClr val="FF0000"/>
                </a:solidFill>
                <a:effectLst/>
                <a:latin typeface="Times New Roman" panose="02020603050405020304" pitchFamily="18" charset="0"/>
              </a:rPr>
              <a:t>However</a:t>
            </a:r>
            <a:r>
              <a:rPr lang="en-US" i="1" dirty="0">
                <a:effectLst/>
                <a:latin typeface="Times New Roman" panose="02020603050405020304" pitchFamily="18" charset="0"/>
              </a:rPr>
              <a:t>, the material properties of the anodes and cathodes as well as their size also play a role in this area which </a:t>
            </a:r>
            <a:r>
              <a:rPr lang="en-US" i="1" dirty="0">
                <a:solidFill>
                  <a:srgbClr val="FF0000"/>
                </a:solidFill>
                <a:effectLst/>
                <a:latin typeface="Times New Roman" panose="02020603050405020304" pitchFamily="18" charset="0"/>
              </a:rPr>
              <a:t>is far from being  clearly understood</a:t>
            </a:r>
            <a:r>
              <a:rPr lang="en-US" i="1" dirty="0">
                <a:effectLst/>
                <a:latin typeface="Times New Roman" panose="02020603050405020304" pitchFamily="18" charset="0"/>
              </a:rPr>
              <a:t>. Given the practical importance of the subject and that the new accelerators will produce extremely high levels of radiation, efforts towards better understanding are under way. Workshops held at Berkeley [WOR 86] and Hamburg [WOR 01] summarized the experience. A comparison of the reports at the two proceedings shows that during the 15 years between them there was much progress towards mastering the high particle fluxes of modern times. </a:t>
            </a:r>
            <a:r>
              <a:rPr lang="en-US" i="1" dirty="0">
                <a:solidFill>
                  <a:srgbClr val="FF0000"/>
                </a:solidFill>
                <a:effectLst/>
                <a:latin typeface="Times New Roman" panose="02020603050405020304" pitchFamily="18" charset="0"/>
              </a:rPr>
              <a:t>On the other hand, there is still no fundamental understanding of ageing. Nobody can calculate the lifetime of a chamber to be built, and in most cases, one cannot even calculate what the result will be when some parameter is changed in a given chamber and its gas supply  system</a:t>
            </a:r>
            <a:endParaRPr lang="en-US" i="1" dirty="0">
              <a:solidFill>
                <a:srgbClr val="FF0000"/>
              </a:solidFill>
            </a:endParaRPr>
          </a:p>
        </p:txBody>
      </p:sp>
      <p:sp>
        <p:nvSpPr>
          <p:cNvPr id="8" name="TextBox 7">
            <a:extLst>
              <a:ext uri="{FF2B5EF4-FFF2-40B4-BE49-F238E27FC236}">
                <a16:creationId xmlns:a16="http://schemas.microsoft.com/office/drawing/2014/main" id="{173EA650-A98E-4F8F-8CCC-D939410E64D4}"/>
              </a:ext>
            </a:extLst>
          </p:cNvPr>
          <p:cNvSpPr txBox="1"/>
          <p:nvPr/>
        </p:nvSpPr>
        <p:spPr>
          <a:xfrm>
            <a:off x="227610" y="517590"/>
            <a:ext cx="11383391" cy="338554"/>
          </a:xfrm>
          <a:prstGeom prst="rect">
            <a:avLst/>
          </a:prstGeom>
          <a:solidFill>
            <a:srgbClr val="00329E"/>
          </a:solidFill>
          <a:ln>
            <a:solidFill>
              <a:srgbClr val="FFFF00"/>
            </a:solidFill>
          </a:ln>
        </p:spPr>
        <p:txBody>
          <a:bodyPr wrap="square">
            <a:spAutoFit/>
          </a:bodyPr>
          <a:lstStyle/>
          <a:p>
            <a:r>
              <a:rPr lang="en-US" sz="1600" dirty="0">
                <a:solidFill>
                  <a:srgbClr val="FFFF00"/>
                </a:solidFill>
                <a:effectLst/>
                <a:latin typeface="Times New Roman" panose="02020603050405020304" pitchFamily="18" charset="0"/>
                <a:cs typeface="Times New Roman" panose="02020603050405020304" pitchFamily="18" charset="0"/>
              </a:rPr>
              <a:t>Blum, W. </a:t>
            </a:r>
            <a:r>
              <a:rPr lang="en-US" sz="1600" dirty="0" err="1">
                <a:solidFill>
                  <a:srgbClr val="FFFF00"/>
                </a:solidFill>
                <a:effectLst/>
                <a:latin typeface="Times New Roman" panose="02020603050405020304" pitchFamily="18" charset="0"/>
                <a:cs typeface="Times New Roman" panose="02020603050405020304" pitchFamily="18" charset="0"/>
              </a:rPr>
              <a:t>Riegler</a:t>
            </a:r>
            <a:r>
              <a:rPr lang="en-US" sz="1600" dirty="0">
                <a:solidFill>
                  <a:srgbClr val="FFFF00"/>
                </a:solidFill>
                <a:effectLst/>
                <a:latin typeface="Times New Roman" panose="02020603050405020304" pitchFamily="18" charset="0"/>
                <a:cs typeface="Times New Roman" panose="02020603050405020304" pitchFamily="18" charset="0"/>
              </a:rPr>
              <a:t> and L. </a:t>
            </a:r>
            <a:r>
              <a:rPr lang="en-US" sz="1600" dirty="0" err="1">
                <a:solidFill>
                  <a:srgbClr val="FFFF00"/>
                </a:solidFill>
                <a:effectLst/>
                <a:latin typeface="Times New Roman" panose="02020603050405020304" pitchFamily="18" charset="0"/>
                <a:cs typeface="Times New Roman" panose="02020603050405020304" pitchFamily="18" charset="0"/>
              </a:rPr>
              <a:t>Rolandi</a:t>
            </a:r>
            <a:r>
              <a:rPr lang="en-US" sz="1600" dirty="0">
                <a:solidFill>
                  <a:srgbClr val="FFFF00"/>
                </a:solidFill>
                <a:effectLst/>
                <a:latin typeface="Times New Roman" panose="02020603050405020304" pitchFamily="18" charset="0"/>
                <a:cs typeface="Times New Roman" panose="02020603050405020304" pitchFamily="18" charset="0"/>
              </a:rPr>
              <a:t>, “</a:t>
            </a:r>
            <a:r>
              <a:rPr lang="en-US" sz="1600" i="1" dirty="0">
                <a:solidFill>
                  <a:srgbClr val="FFFF00"/>
                </a:solidFill>
                <a:effectLst/>
                <a:latin typeface="Times New Roman" panose="02020603050405020304" pitchFamily="18" charset="0"/>
                <a:cs typeface="Times New Roman" panose="02020603050405020304" pitchFamily="18" charset="0"/>
              </a:rPr>
              <a:t>Gas Ionization by Charged Particles and by Laser Rays, in Particle Detection with Drift Chambers</a:t>
            </a:r>
            <a:r>
              <a:rPr lang="en-US" sz="1600" dirty="0">
                <a:solidFill>
                  <a:srgbClr val="FFFF00"/>
                </a:solidFill>
                <a:effectLst/>
                <a:latin typeface="Times New Roman" panose="02020603050405020304" pitchFamily="18" charset="0"/>
                <a:cs typeface="Times New Roman" panose="02020603050405020304" pitchFamily="18" charset="0"/>
              </a:rPr>
              <a:t>”</a:t>
            </a:r>
            <a:endParaRPr lang="en-US" sz="1600" dirty="0">
              <a:solidFill>
                <a:srgbClr val="FFFF00"/>
              </a:solidFill>
            </a:endParaRPr>
          </a:p>
        </p:txBody>
      </p:sp>
      <p:pic>
        <p:nvPicPr>
          <p:cNvPr id="9" name="Picture 8">
            <a:extLst>
              <a:ext uri="{FF2B5EF4-FFF2-40B4-BE49-F238E27FC236}">
                <a16:creationId xmlns:a16="http://schemas.microsoft.com/office/drawing/2014/main" id="{03AEFF6F-D825-D51A-00C7-B4D0FB9DF69F}"/>
              </a:ext>
            </a:extLst>
          </p:cNvPr>
          <p:cNvPicPr>
            <a:picLocks noChangeAspect="1"/>
          </p:cNvPicPr>
          <p:nvPr/>
        </p:nvPicPr>
        <p:blipFill>
          <a:blip r:embed="rId2"/>
          <a:stretch>
            <a:fillRect/>
          </a:stretch>
        </p:blipFill>
        <p:spPr>
          <a:xfrm>
            <a:off x="3472233" y="4563225"/>
            <a:ext cx="1600200" cy="1622992"/>
          </a:xfrm>
          <a:prstGeom prst="rect">
            <a:avLst/>
          </a:prstGeom>
        </p:spPr>
      </p:pic>
      <p:pic>
        <p:nvPicPr>
          <p:cNvPr id="11" name="Picture 10" descr="A person smiling at the camera&#10;&#10;Description automatically generated">
            <a:extLst>
              <a:ext uri="{FF2B5EF4-FFF2-40B4-BE49-F238E27FC236}">
                <a16:creationId xmlns:a16="http://schemas.microsoft.com/office/drawing/2014/main" id="{04CDEF6E-6B2F-D734-6D7E-E5EB6DD45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505" y="4582939"/>
            <a:ext cx="1828801" cy="1622992"/>
          </a:xfrm>
          <a:prstGeom prst="rect">
            <a:avLst/>
          </a:prstGeom>
        </p:spPr>
      </p:pic>
      <p:pic>
        <p:nvPicPr>
          <p:cNvPr id="15" name="Picture 14" descr="A person in a white shirt and tie&#10;&#10;Description automatically generated">
            <a:extLst>
              <a:ext uri="{FF2B5EF4-FFF2-40B4-BE49-F238E27FC236}">
                <a16:creationId xmlns:a16="http://schemas.microsoft.com/office/drawing/2014/main" id="{7F78C303-DA82-EAE9-97C4-493FC6BE4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7378" y="4579083"/>
            <a:ext cx="1742580" cy="1622992"/>
          </a:xfrm>
          <a:prstGeom prst="rect">
            <a:avLst/>
          </a:prstGeom>
        </p:spPr>
      </p:pic>
      <p:sp>
        <p:nvSpPr>
          <p:cNvPr id="16" name="Notched Right Arrow 15">
            <a:extLst>
              <a:ext uri="{FF2B5EF4-FFF2-40B4-BE49-F238E27FC236}">
                <a16:creationId xmlns:a16="http://schemas.microsoft.com/office/drawing/2014/main" id="{D3BBF953-EB1F-42ED-9352-6A442A2E2A92}"/>
              </a:ext>
            </a:extLst>
          </p:cNvPr>
          <p:cNvSpPr/>
          <p:nvPr/>
        </p:nvSpPr>
        <p:spPr>
          <a:xfrm>
            <a:off x="5430101" y="5137814"/>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otched Right Arrow 16">
            <a:extLst>
              <a:ext uri="{FF2B5EF4-FFF2-40B4-BE49-F238E27FC236}">
                <a16:creationId xmlns:a16="http://schemas.microsoft.com/office/drawing/2014/main" id="{C8FB1F96-DF4E-C920-FC10-608C7A253398}"/>
              </a:ext>
            </a:extLst>
          </p:cNvPr>
          <p:cNvSpPr/>
          <p:nvPr/>
        </p:nvSpPr>
        <p:spPr>
          <a:xfrm>
            <a:off x="8838850" y="5132405"/>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4DA16077-0506-7861-E788-6A1659390075}"/>
              </a:ext>
            </a:extLst>
          </p:cNvPr>
          <p:cNvSpPr txBox="1">
            <a:spLocks/>
          </p:cNvSpPr>
          <p:nvPr/>
        </p:nvSpPr>
        <p:spPr>
          <a:xfrm>
            <a:off x="42862" y="5132405"/>
            <a:ext cx="3429371" cy="430887"/>
          </a:xfrm>
          <a:prstGeom prst="rect">
            <a:avLst/>
          </a:prstGeom>
        </p:spPr>
        <p:txBody>
          <a:bodyPr wrap="square" lIns="0" tIns="0" rIns="0" bIns="0">
            <a:spAutoFit/>
          </a:bodyPr>
          <a:lstStyle>
            <a:lvl1pPr>
              <a:defRPr sz="3600" b="1" i="0">
                <a:solidFill>
                  <a:srgbClr val="00339F"/>
                </a:solidFill>
                <a:latin typeface="Arial"/>
                <a:ea typeface="+mj-ea"/>
                <a:cs typeface="Arial"/>
              </a:defRPr>
            </a:lvl1pPr>
          </a:lstStyle>
          <a:p>
            <a:pPr marL="317500" algn="l" rtl="0">
              <a:buClr>
                <a:srgbClr val="1155CC"/>
              </a:buClr>
              <a:buSzPts val="1700"/>
            </a:pPr>
            <a:r>
              <a:rPr lang="en-US" sz="2800" kern="0" dirty="0">
                <a:solidFill>
                  <a:srgbClr val="00329E"/>
                </a:solidFill>
              </a:rPr>
              <a:t>Classical Ageing</a:t>
            </a:r>
          </a:p>
        </p:txBody>
      </p:sp>
      <p:sp>
        <p:nvSpPr>
          <p:cNvPr id="3" name="Slide Number Placeholder 2">
            <a:extLst>
              <a:ext uri="{FF2B5EF4-FFF2-40B4-BE49-F238E27FC236}">
                <a16:creationId xmlns:a16="http://schemas.microsoft.com/office/drawing/2014/main" id="{8B4D4583-38E5-33B3-04C9-40A6A6ABD206}"/>
              </a:ext>
            </a:extLst>
          </p:cNvPr>
          <p:cNvSpPr>
            <a:spLocks noGrp="1"/>
          </p:cNvSpPr>
          <p:nvPr>
            <p:ph type="sldNum" sz="quarter" idx="7"/>
          </p:nvPr>
        </p:nvSpPr>
        <p:spPr/>
        <p:txBody>
          <a:bodyPr/>
          <a:lstStyle/>
          <a:p>
            <a:pPr marL="38100">
              <a:lnSpc>
                <a:spcPct val="100000"/>
              </a:lnSpc>
            </a:pPr>
            <a:fld id="{81D60167-4931-47E6-BA6A-407CBD079E47}" type="slidenum">
              <a:rPr lang="en-US" spc="-5" smtClean="0"/>
              <a:t>38</a:t>
            </a:fld>
            <a:endParaRPr lang="en-US" spc="-5" dirty="0"/>
          </a:p>
        </p:txBody>
      </p:sp>
    </p:spTree>
    <p:extLst>
      <p:ext uri="{BB962C8B-B14F-4D97-AF65-F5344CB8AC3E}">
        <p14:creationId xmlns:p14="http://schemas.microsoft.com/office/powerpoint/2010/main" val="891365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10150553" cy="1107996"/>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Limitations of Wire-based Detectors: Ageing</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3" name="object 3">
            <a:extLst>
              <a:ext uri="{FF2B5EF4-FFF2-40B4-BE49-F238E27FC236}">
                <a16:creationId xmlns:a16="http://schemas.microsoft.com/office/drawing/2014/main" id="{4103102E-0DDA-DBDA-4FAD-0839D05C9F19}"/>
              </a:ext>
            </a:extLst>
          </p:cNvPr>
          <p:cNvSpPr txBox="1"/>
          <p:nvPr/>
        </p:nvSpPr>
        <p:spPr>
          <a:xfrm>
            <a:off x="387509" y="990600"/>
            <a:ext cx="11224481" cy="3882473"/>
          </a:xfrm>
          <a:prstGeom prst="rect">
            <a:avLst/>
          </a:prstGeom>
        </p:spPr>
        <p:txBody>
          <a:bodyPr vert="horz" wrap="square" lIns="0" tIns="47625" rIns="0" bIns="0" rtlCol="0">
            <a:spAutoFit/>
          </a:bodyPr>
          <a:lstStyle/>
          <a:p>
            <a:pPr marL="12700" marR="5080">
              <a:lnSpc>
                <a:spcPct val="89600"/>
              </a:lnSpc>
              <a:spcBef>
                <a:spcPts val="375"/>
              </a:spcBef>
              <a:buClr>
                <a:srgbClr val="727CA3"/>
              </a:buClr>
              <a:buSzPct val="75000"/>
              <a:tabLst>
                <a:tab pos="286385" algn="l"/>
                <a:tab pos="287020" algn="l"/>
              </a:tabLst>
            </a:pPr>
            <a:r>
              <a:rPr sz="2000" spc="25" dirty="0">
                <a:solidFill>
                  <a:srgbClr val="00329E"/>
                </a:solidFill>
                <a:cs typeface="Times New Roman" panose="02020603050405020304" pitchFamily="18" charset="0"/>
              </a:rPr>
              <a:t>Deterioration </a:t>
            </a:r>
            <a:r>
              <a:rPr sz="2000" spc="-50" dirty="0">
                <a:solidFill>
                  <a:srgbClr val="00329E"/>
                </a:solidFill>
                <a:cs typeface="Times New Roman" panose="02020603050405020304" pitchFamily="18" charset="0"/>
              </a:rPr>
              <a:t>of </a:t>
            </a:r>
            <a:r>
              <a:rPr sz="2000" dirty="0">
                <a:solidFill>
                  <a:srgbClr val="00329E"/>
                </a:solidFill>
                <a:cs typeface="Times New Roman" panose="02020603050405020304" pitchFamily="18" charset="0"/>
              </a:rPr>
              <a:t>performance </a:t>
            </a:r>
            <a:r>
              <a:rPr sz="2000" spc="-10" dirty="0">
                <a:solidFill>
                  <a:srgbClr val="00329E"/>
                </a:solidFill>
                <a:cs typeface="Times New Roman" panose="02020603050405020304" pitchFamily="18" charset="0"/>
              </a:rPr>
              <a:t>under irradiation </a:t>
            </a:r>
            <a:r>
              <a:rPr sz="2000" spc="-125" dirty="0">
                <a:cs typeface="Times New Roman" panose="02020603050405020304" pitchFamily="18" charset="0"/>
              </a:rPr>
              <a:t>has </a:t>
            </a:r>
            <a:r>
              <a:rPr sz="2000" spc="-130" dirty="0">
                <a:cs typeface="Times New Roman" panose="02020603050405020304" pitchFamily="18" charset="0"/>
              </a:rPr>
              <a:t>been </a:t>
            </a:r>
            <a:r>
              <a:rPr sz="2000" spc="-125" dirty="0">
                <a:cs typeface="Times New Roman" panose="02020603050405020304" pitchFamily="18" charset="0"/>
              </a:rPr>
              <a:t> </a:t>
            </a:r>
            <a:r>
              <a:rPr sz="2000" spc="-80" dirty="0">
                <a:cs typeface="Times New Roman" panose="02020603050405020304" pitchFamily="18" charset="0"/>
              </a:rPr>
              <a:t>observed</a:t>
            </a:r>
            <a:r>
              <a:rPr sz="2000" spc="-55" dirty="0">
                <a:cs typeface="Times New Roman" panose="02020603050405020304" pitchFamily="18" charset="0"/>
              </a:rPr>
              <a:t> </a:t>
            </a:r>
            <a:r>
              <a:rPr sz="2000" spc="-114" dirty="0">
                <a:cs typeface="Times New Roman" panose="02020603050405020304" pitchFamily="18" charset="0"/>
              </a:rPr>
              <a:t>since</a:t>
            </a:r>
            <a:r>
              <a:rPr sz="2000" spc="-50" dirty="0">
                <a:cs typeface="Times New Roman" panose="02020603050405020304" pitchFamily="18" charset="0"/>
              </a:rPr>
              <a:t> </a:t>
            </a:r>
            <a:r>
              <a:rPr sz="2000" spc="-125" dirty="0">
                <a:cs typeface="Times New Roman" panose="02020603050405020304" pitchFamily="18" charset="0"/>
              </a:rPr>
              <a:t>development</a:t>
            </a:r>
            <a:r>
              <a:rPr sz="2000" spc="-50" dirty="0">
                <a:cs typeface="Times New Roman" panose="02020603050405020304" pitchFamily="18" charset="0"/>
              </a:rPr>
              <a:t> </a:t>
            </a:r>
            <a:r>
              <a:rPr sz="2000" spc="-114" dirty="0">
                <a:cs typeface="Times New Roman" panose="02020603050405020304" pitchFamily="18" charset="0"/>
              </a:rPr>
              <a:t>of</a:t>
            </a:r>
            <a:r>
              <a:rPr sz="2000" spc="-50" dirty="0">
                <a:cs typeface="Times New Roman" panose="02020603050405020304" pitchFamily="18" charset="0"/>
              </a:rPr>
              <a:t> </a:t>
            </a:r>
            <a:r>
              <a:rPr sz="2000" spc="-80" dirty="0">
                <a:cs typeface="Times New Roman" panose="02020603050405020304" pitchFamily="18" charset="0"/>
              </a:rPr>
              <a:t>Geiger</a:t>
            </a:r>
            <a:r>
              <a:rPr sz="2000" spc="-55" dirty="0">
                <a:cs typeface="Times New Roman" panose="02020603050405020304" pitchFamily="18" charset="0"/>
              </a:rPr>
              <a:t> </a:t>
            </a:r>
            <a:r>
              <a:rPr sz="2000" spc="-145" dirty="0">
                <a:cs typeface="Times New Roman" panose="02020603050405020304" pitchFamily="18" charset="0"/>
              </a:rPr>
              <a:t>and</a:t>
            </a:r>
            <a:r>
              <a:rPr sz="2000" spc="-50" dirty="0">
                <a:cs typeface="Times New Roman" panose="02020603050405020304" pitchFamily="18" charset="0"/>
              </a:rPr>
              <a:t> </a:t>
            </a:r>
            <a:r>
              <a:rPr sz="2000" spc="-80" dirty="0">
                <a:cs typeface="Times New Roman" panose="02020603050405020304" pitchFamily="18" charset="0"/>
              </a:rPr>
              <a:t>proportional</a:t>
            </a:r>
            <a:r>
              <a:rPr sz="2000" spc="-50" dirty="0">
                <a:cs typeface="Times New Roman" panose="02020603050405020304" pitchFamily="18" charset="0"/>
              </a:rPr>
              <a:t> </a:t>
            </a:r>
            <a:r>
              <a:rPr sz="2000" spc="-80" dirty="0">
                <a:cs typeface="Times New Roman" panose="02020603050405020304" pitchFamily="18" charset="0"/>
              </a:rPr>
              <a:t>counters </a:t>
            </a:r>
            <a:r>
              <a:rPr sz="2000" spc="-75" dirty="0">
                <a:cs typeface="Times New Roman" panose="02020603050405020304" pitchFamily="18" charset="0"/>
              </a:rPr>
              <a:t> </a:t>
            </a:r>
            <a:r>
              <a:rPr sz="2000" spc="-30" dirty="0">
                <a:cs typeface="Times New Roman" panose="02020603050405020304" pitchFamily="18" charset="0"/>
              </a:rPr>
              <a:t>(~100</a:t>
            </a:r>
            <a:r>
              <a:rPr sz="2000" spc="-55" dirty="0">
                <a:cs typeface="Times New Roman" panose="02020603050405020304" pitchFamily="18" charset="0"/>
              </a:rPr>
              <a:t> </a:t>
            </a:r>
            <a:r>
              <a:rPr sz="2000" spc="-114" dirty="0">
                <a:cs typeface="Times New Roman" panose="02020603050405020304" pitchFamily="18" charset="0"/>
              </a:rPr>
              <a:t>years)</a:t>
            </a:r>
            <a:r>
              <a:rPr sz="2000" spc="-50" dirty="0">
                <a:cs typeface="Times New Roman" panose="02020603050405020304" pitchFamily="18" charset="0"/>
              </a:rPr>
              <a:t> </a:t>
            </a:r>
            <a:r>
              <a:rPr sz="2000" spc="-145" dirty="0">
                <a:cs typeface="Times New Roman" panose="02020603050405020304" pitchFamily="18" charset="0"/>
              </a:rPr>
              <a:t>and</a:t>
            </a:r>
            <a:r>
              <a:rPr sz="2000" spc="-50" dirty="0">
                <a:cs typeface="Times New Roman" panose="02020603050405020304" pitchFamily="18" charset="0"/>
              </a:rPr>
              <a:t> </a:t>
            </a:r>
            <a:r>
              <a:rPr sz="2000" spc="-155" dirty="0">
                <a:cs typeface="Times New Roman" panose="02020603050405020304" pitchFamily="18" charset="0"/>
              </a:rPr>
              <a:t>yet</a:t>
            </a:r>
            <a:r>
              <a:rPr sz="2000" spc="-55" dirty="0">
                <a:cs typeface="Times New Roman" panose="02020603050405020304" pitchFamily="18" charset="0"/>
              </a:rPr>
              <a:t> </a:t>
            </a:r>
            <a:r>
              <a:rPr sz="2000" spc="-145" dirty="0">
                <a:cs typeface="Times New Roman" panose="02020603050405020304" pitchFamily="18" charset="0"/>
              </a:rPr>
              <a:t>it</a:t>
            </a:r>
            <a:r>
              <a:rPr sz="2000" spc="-50" dirty="0">
                <a:cs typeface="Times New Roman" panose="02020603050405020304" pitchFamily="18" charset="0"/>
              </a:rPr>
              <a:t> </a:t>
            </a:r>
            <a:r>
              <a:rPr sz="2000" spc="-120" dirty="0">
                <a:cs typeface="Times New Roman" panose="02020603050405020304" pitchFamily="18" charset="0"/>
              </a:rPr>
              <a:t>remains</a:t>
            </a:r>
            <a:r>
              <a:rPr sz="2000" spc="-50" dirty="0">
                <a:cs typeface="Times New Roman" panose="02020603050405020304" pitchFamily="18" charset="0"/>
              </a:rPr>
              <a:t> </a:t>
            </a:r>
            <a:r>
              <a:rPr sz="2000" spc="-75" dirty="0">
                <a:cs typeface="Times New Roman" panose="02020603050405020304" pitchFamily="18" charset="0"/>
              </a:rPr>
              <a:t>one</a:t>
            </a:r>
            <a:r>
              <a:rPr sz="2000" spc="-50" dirty="0">
                <a:cs typeface="Times New Roman" panose="02020603050405020304" pitchFamily="18" charset="0"/>
              </a:rPr>
              <a:t> </a:t>
            </a:r>
            <a:r>
              <a:rPr sz="2000" spc="-114" dirty="0">
                <a:cs typeface="Times New Roman" panose="02020603050405020304" pitchFamily="18" charset="0"/>
              </a:rPr>
              <a:t>of</a:t>
            </a:r>
            <a:r>
              <a:rPr sz="2000" spc="-55" dirty="0">
                <a:cs typeface="Times New Roman" panose="02020603050405020304" pitchFamily="18" charset="0"/>
              </a:rPr>
              <a:t> </a:t>
            </a:r>
            <a:r>
              <a:rPr sz="2000" spc="-130" dirty="0">
                <a:cs typeface="Times New Roman" panose="02020603050405020304" pitchFamily="18" charset="0"/>
              </a:rPr>
              <a:t>the</a:t>
            </a:r>
            <a:r>
              <a:rPr sz="2000" spc="-50" dirty="0">
                <a:cs typeface="Times New Roman" panose="02020603050405020304" pitchFamily="18" charset="0"/>
              </a:rPr>
              <a:t> </a:t>
            </a:r>
            <a:r>
              <a:rPr sz="2000" spc="-155" dirty="0">
                <a:cs typeface="Times New Roman" panose="02020603050405020304" pitchFamily="18" charset="0"/>
              </a:rPr>
              <a:t>main</a:t>
            </a:r>
            <a:r>
              <a:rPr sz="2000" spc="-50" dirty="0">
                <a:cs typeface="Times New Roman" panose="02020603050405020304" pitchFamily="18" charset="0"/>
              </a:rPr>
              <a:t> </a:t>
            </a:r>
            <a:r>
              <a:rPr sz="2000" spc="-125" dirty="0">
                <a:cs typeface="Times New Roman" panose="02020603050405020304" pitchFamily="18" charset="0"/>
              </a:rPr>
              <a:t>limitations</a:t>
            </a:r>
            <a:r>
              <a:rPr sz="2000" spc="-55" dirty="0">
                <a:cs typeface="Times New Roman" panose="02020603050405020304" pitchFamily="18" charset="0"/>
              </a:rPr>
              <a:t> to</a:t>
            </a:r>
            <a:r>
              <a:rPr sz="2000" spc="-50" dirty="0">
                <a:cs typeface="Times New Roman" panose="02020603050405020304" pitchFamily="18" charset="0"/>
              </a:rPr>
              <a:t> </a:t>
            </a:r>
            <a:r>
              <a:rPr sz="2000" spc="-100" dirty="0">
                <a:cs typeface="Times New Roman" panose="02020603050405020304" pitchFamily="18" charset="0"/>
              </a:rPr>
              <a:t>use</a:t>
            </a:r>
            <a:r>
              <a:rPr sz="2000" spc="-50" dirty="0">
                <a:cs typeface="Times New Roman" panose="02020603050405020304" pitchFamily="18" charset="0"/>
              </a:rPr>
              <a:t> </a:t>
            </a:r>
            <a:r>
              <a:rPr sz="2000" spc="-45" dirty="0">
                <a:cs typeface="Times New Roman" panose="02020603050405020304" pitchFamily="18" charset="0"/>
              </a:rPr>
              <a:t>Gas </a:t>
            </a:r>
            <a:r>
              <a:rPr sz="2000" spc="-650" dirty="0">
                <a:cs typeface="Times New Roman" panose="02020603050405020304" pitchFamily="18" charset="0"/>
              </a:rPr>
              <a:t> </a:t>
            </a:r>
            <a:r>
              <a:rPr sz="2000" spc="-55" dirty="0">
                <a:cs typeface="Times New Roman" panose="02020603050405020304" pitchFamily="18" charset="0"/>
              </a:rPr>
              <a:t>Detect</a:t>
            </a:r>
            <a:r>
              <a:rPr sz="2000" spc="-65" dirty="0">
                <a:cs typeface="Times New Roman" panose="02020603050405020304" pitchFamily="18" charset="0"/>
              </a:rPr>
              <a:t>o</a:t>
            </a:r>
            <a:r>
              <a:rPr sz="2000" spc="-15" dirty="0">
                <a:cs typeface="Times New Roman" panose="02020603050405020304" pitchFamily="18" charset="0"/>
              </a:rPr>
              <a:t>rs</a:t>
            </a:r>
            <a:r>
              <a:rPr sz="2000" spc="-55" dirty="0">
                <a:cs typeface="Times New Roman" panose="02020603050405020304" pitchFamily="18" charset="0"/>
              </a:rPr>
              <a:t> </a:t>
            </a:r>
            <a:r>
              <a:rPr sz="2000" spc="-150" dirty="0">
                <a:cs typeface="Times New Roman" panose="02020603050405020304" pitchFamily="18" charset="0"/>
              </a:rPr>
              <a:t>i</a:t>
            </a:r>
            <a:r>
              <a:rPr sz="2000" spc="-105" dirty="0">
                <a:cs typeface="Times New Roman" panose="02020603050405020304" pitchFamily="18" charset="0"/>
              </a:rPr>
              <a:t>n</a:t>
            </a:r>
            <a:r>
              <a:rPr sz="2000" spc="-55" dirty="0">
                <a:cs typeface="Times New Roman" panose="02020603050405020304" pitchFamily="18" charset="0"/>
              </a:rPr>
              <a:t> </a:t>
            </a:r>
            <a:r>
              <a:rPr sz="2000" spc="-125" dirty="0">
                <a:cs typeface="Times New Roman" panose="02020603050405020304" pitchFamily="18" charset="0"/>
              </a:rPr>
              <a:t>hi</a:t>
            </a:r>
            <a:r>
              <a:rPr sz="2000" spc="-170" dirty="0">
                <a:cs typeface="Times New Roman" panose="02020603050405020304" pitchFamily="18" charset="0"/>
              </a:rPr>
              <a:t>g</a:t>
            </a:r>
            <a:r>
              <a:rPr sz="2000" spc="-105" dirty="0">
                <a:cs typeface="Times New Roman" panose="02020603050405020304" pitchFamily="18" charset="0"/>
              </a:rPr>
              <a:t>h</a:t>
            </a:r>
            <a:r>
              <a:rPr sz="2000" spc="-55" dirty="0">
                <a:cs typeface="Times New Roman" panose="02020603050405020304" pitchFamily="18" charset="0"/>
              </a:rPr>
              <a:t> </a:t>
            </a:r>
            <a:r>
              <a:rPr sz="2000" spc="-90" dirty="0">
                <a:cs typeface="Times New Roman" panose="02020603050405020304" pitchFamily="18" charset="0"/>
              </a:rPr>
              <a:t>r</a:t>
            </a:r>
            <a:r>
              <a:rPr sz="2000" spc="-125" dirty="0">
                <a:cs typeface="Times New Roman" panose="02020603050405020304" pitchFamily="18" charset="0"/>
              </a:rPr>
              <a:t>a</a:t>
            </a:r>
            <a:r>
              <a:rPr sz="2000" spc="-145" dirty="0">
                <a:cs typeface="Times New Roman" panose="02020603050405020304" pitchFamily="18" charset="0"/>
              </a:rPr>
              <a:t>te</a:t>
            </a:r>
            <a:r>
              <a:rPr sz="2000" spc="-55" dirty="0">
                <a:cs typeface="Times New Roman" panose="02020603050405020304" pitchFamily="18" charset="0"/>
              </a:rPr>
              <a:t> </a:t>
            </a:r>
            <a:r>
              <a:rPr sz="2000" spc="-95" dirty="0">
                <a:cs typeface="Times New Roman" panose="02020603050405020304" pitchFamily="18" charset="0"/>
              </a:rPr>
              <a:t>experi</a:t>
            </a:r>
            <a:r>
              <a:rPr sz="2000" spc="-120" dirty="0">
                <a:cs typeface="Times New Roman" panose="02020603050405020304" pitchFamily="18" charset="0"/>
              </a:rPr>
              <a:t>ment</a:t>
            </a:r>
            <a:r>
              <a:rPr sz="2000" spc="-90" dirty="0">
                <a:cs typeface="Times New Roman" panose="02020603050405020304" pitchFamily="18" charset="0"/>
              </a:rPr>
              <a:t>s</a:t>
            </a:r>
            <a:r>
              <a:rPr sz="2000" spc="-330" dirty="0">
                <a:cs typeface="Times New Roman" panose="02020603050405020304" pitchFamily="18" charset="0"/>
              </a:rPr>
              <a:t>.</a:t>
            </a:r>
            <a:endParaRPr sz="2000" dirty="0">
              <a:cs typeface="Times New Roman" panose="02020603050405020304" pitchFamily="18" charset="0"/>
            </a:endParaRPr>
          </a:p>
          <a:p>
            <a:pPr marL="12700">
              <a:lnSpc>
                <a:spcPct val="100000"/>
              </a:lnSpc>
              <a:spcBef>
                <a:spcPts val="1560"/>
              </a:spcBef>
              <a:buClr>
                <a:srgbClr val="727CA3"/>
              </a:buClr>
              <a:buSzPct val="75000"/>
              <a:tabLst>
                <a:tab pos="286385" algn="l"/>
                <a:tab pos="287020" algn="l"/>
              </a:tabLst>
            </a:pPr>
            <a:r>
              <a:rPr sz="2200" b="1" spc="-65" dirty="0">
                <a:solidFill>
                  <a:srgbClr val="00329E"/>
                </a:solidFill>
                <a:cs typeface="Times New Roman" panose="02020603050405020304" pitchFamily="18" charset="0"/>
              </a:rPr>
              <a:t>Deterioration</a:t>
            </a:r>
            <a:r>
              <a:rPr sz="2200" b="1" spc="-55" dirty="0">
                <a:solidFill>
                  <a:srgbClr val="00329E"/>
                </a:solidFill>
                <a:cs typeface="Times New Roman" panose="02020603050405020304" pitchFamily="18" charset="0"/>
              </a:rPr>
              <a:t> </a:t>
            </a:r>
            <a:r>
              <a:rPr sz="2200" b="1" spc="-130" dirty="0">
                <a:solidFill>
                  <a:srgbClr val="00329E"/>
                </a:solidFill>
                <a:cs typeface="Times New Roman" panose="02020603050405020304" pitchFamily="18" charset="0"/>
              </a:rPr>
              <a:t>in</a:t>
            </a:r>
            <a:r>
              <a:rPr sz="2200" b="1" spc="-55" dirty="0">
                <a:solidFill>
                  <a:srgbClr val="00329E"/>
                </a:solidFill>
                <a:cs typeface="Times New Roman" panose="02020603050405020304" pitchFamily="18" charset="0"/>
              </a:rPr>
              <a:t> </a:t>
            </a:r>
            <a:r>
              <a:rPr sz="2200" b="1" spc="-135" dirty="0">
                <a:solidFill>
                  <a:srgbClr val="00329E"/>
                </a:solidFill>
                <a:cs typeface="Times New Roman" panose="02020603050405020304" pitchFamily="18" charset="0"/>
              </a:rPr>
              <a:t>Performance:</a:t>
            </a:r>
            <a:endParaRPr sz="2200" b="1" dirty="0">
              <a:solidFill>
                <a:srgbClr val="00329E"/>
              </a:solidFill>
              <a:cs typeface="Times New Roman" panose="02020603050405020304" pitchFamily="18" charset="0"/>
            </a:endParaRPr>
          </a:p>
          <a:p>
            <a:pPr marL="628650" lvl="1" indent="-273050">
              <a:lnSpc>
                <a:spcPct val="100000"/>
              </a:lnSpc>
              <a:spcBef>
                <a:spcPts val="590"/>
              </a:spcBef>
              <a:buClr>
                <a:srgbClr val="9FB8CD"/>
              </a:buClr>
              <a:buSzPct val="76315"/>
              <a:buFont typeface="Microsoft Sans Serif"/>
              <a:buChar char=""/>
              <a:tabLst>
                <a:tab pos="3871913" algn="l"/>
                <a:tab pos="3873500" algn="l"/>
              </a:tabLst>
            </a:pPr>
            <a:r>
              <a:rPr sz="1900" spc="-150" dirty="0">
                <a:solidFill>
                  <a:srgbClr val="525B7E"/>
                </a:solidFill>
                <a:cs typeface="Times New Roman" panose="02020603050405020304" pitchFamily="18" charset="0"/>
              </a:rPr>
              <a:t>l</a:t>
            </a:r>
            <a:r>
              <a:rPr sz="1900" spc="25" dirty="0">
                <a:solidFill>
                  <a:srgbClr val="525B7E"/>
                </a:solidFill>
                <a:cs typeface="Times New Roman" panose="02020603050405020304" pitchFamily="18" charset="0"/>
              </a:rPr>
              <a:t>o</a:t>
            </a:r>
            <a:r>
              <a:rPr sz="1900" spc="-40" dirty="0">
                <a:solidFill>
                  <a:srgbClr val="525B7E"/>
                </a:solidFill>
                <a:cs typeface="Times New Roman" panose="02020603050405020304" pitchFamily="18" charset="0"/>
              </a:rPr>
              <a:t>ss</a:t>
            </a:r>
            <a:r>
              <a:rPr sz="1900" spc="-45" dirty="0">
                <a:solidFill>
                  <a:srgbClr val="525B7E"/>
                </a:solidFill>
                <a:cs typeface="Times New Roman" panose="02020603050405020304" pitchFamily="18" charset="0"/>
              </a:rPr>
              <a:t> </a:t>
            </a:r>
            <a:r>
              <a:rPr sz="1900" spc="25" dirty="0">
                <a:solidFill>
                  <a:srgbClr val="525B7E"/>
                </a:solidFill>
                <a:cs typeface="Times New Roman" panose="02020603050405020304" pitchFamily="18" charset="0"/>
              </a:rPr>
              <a:t>o</a:t>
            </a:r>
            <a:r>
              <a:rPr sz="1900" spc="-229" dirty="0">
                <a:solidFill>
                  <a:srgbClr val="525B7E"/>
                </a:solidFill>
                <a:cs typeface="Times New Roman" panose="02020603050405020304" pitchFamily="18" charset="0"/>
              </a:rPr>
              <a:t>f</a:t>
            </a:r>
            <a:r>
              <a:rPr sz="1900" spc="-45" dirty="0">
                <a:solidFill>
                  <a:srgbClr val="525B7E"/>
                </a:solidFill>
                <a:cs typeface="Times New Roman" panose="02020603050405020304" pitchFamily="18" charset="0"/>
              </a:rPr>
              <a:t> </a:t>
            </a:r>
            <a:r>
              <a:rPr sz="1900" spc="-145" dirty="0">
                <a:solidFill>
                  <a:srgbClr val="525B7E"/>
                </a:solidFill>
                <a:cs typeface="Times New Roman" panose="02020603050405020304" pitchFamily="18" charset="0"/>
              </a:rPr>
              <a:t>g</a:t>
            </a:r>
            <a:r>
              <a:rPr sz="1900" spc="-190" dirty="0">
                <a:solidFill>
                  <a:srgbClr val="525B7E"/>
                </a:solidFill>
                <a:cs typeface="Times New Roman" panose="02020603050405020304" pitchFamily="18" charset="0"/>
              </a:rPr>
              <a:t>a</a:t>
            </a:r>
            <a:r>
              <a:rPr sz="1900" spc="-40" dirty="0">
                <a:solidFill>
                  <a:srgbClr val="525B7E"/>
                </a:solidFill>
                <a:cs typeface="Times New Roman" panose="02020603050405020304" pitchFamily="18" charset="0"/>
              </a:rPr>
              <a:t>s</a:t>
            </a:r>
            <a:r>
              <a:rPr sz="1900" spc="-45" dirty="0">
                <a:solidFill>
                  <a:srgbClr val="525B7E"/>
                </a:solidFill>
                <a:cs typeface="Times New Roman" panose="02020603050405020304" pitchFamily="18" charset="0"/>
              </a:rPr>
              <a:t> </a:t>
            </a:r>
            <a:r>
              <a:rPr sz="1900" spc="-145" dirty="0">
                <a:solidFill>
                  <a:srgbClr val="525B7E"/>
                </a:solidFill>
                <a:cs typeface="Times New Roman" panose="02020603050405020304" pitchFamily="18" charset="0"/>
              </a:rPr>
              <a:t>g</a:t>
            </a:r>
            <a:r>
              <a:rPr sz="1900" spc="-190" dirty="0">
                <a:solidFill>
                  <a:srgbClr val="525B7E"/>
                </a:solidFill>
                <a:cs typeface="Times New Roman" panose="02020603050405020304" pitchFamily="18" charset="0"/>
              </a:rPr>
              <a:t>a</a:t>
            </a:r>
            <a:r>
              <a:rPr sz="1900" spc="-135" dirty="0">
                <a:solidFill>
                  <a:srgbClr val="525B7E"/>
                </a:solidFill>
                <a:cs typeface="Times New Roman" panose="02020603050405020304" pitchFamily="18" charset="0"/>
              </a:rPr>
              <a:t>i</a:t>
            </a:r>
            <a:r>
              <a:rPr sz="1900" spc="-90" dirty="0">
                <a:solidFill>
                  <a:srgbClr val="525B7E"/>
                </a:solidFill>
                <a:cs typeface="Times New Roman" panose="02020603050405020304" pitchFamily="18" charset="0"/>
              </a:rPr>
              <a:t>n</a:t>
            </a:r>
            <a:endParaRPr sz="1900" dirty="0">
              <a:cs typeface="Times New Roman" panose="02020603050405020304" pitchFamily="18" charset="0"/>
            </a:endParaRPr>
          </a:p>
          <a:p>
            <a:pPr marL="628650" lvl="1" indent="-273050">
              <a:lnSpc>
                <a:spcPct val="100000"/>
              </a:lnSpc>
              <a:spcBef>
                <a:spcPts val="420"/>
              </a:spcBef>
              <a:buClr>
                <a:srgbClr val="9FB8CD"/>
              </a:buClr>
              <a:buSzPct val="76315"/>
              <a:buFont typeface="Microsoft Sans Serif"/>
              <a:buChar char=""/>
              <a:tabLst>
                <a:tab pos="3871913" algn="l"/>
                <a:tab pos="3873500" algn="l"/>
              </a:tabLst>
            </a:pPr>
            <a:r>
              <a:rPr sz="1900" spc="-150" dirty="0">
                <a:solidFill>
                  <a:srgbClr val="525B7E"/>
                </a:solidFill>
                <a:cs typeface="Times New Roman" panose="02020603050405020304" pitchFamily="18" charset="0"/>
              </a:rPr>
              <a:t>l</a:t>
            </a:r>
            <a:r>
              <a:rPr sz="1900" spc="25" dirty="0">
                <a:solidFill>
                  <a:srgbClr val="525B7E"/>
                </a:solidFill>
                <a:cs typeface="Times New Roman" panose="02020603050405020304" pitchFamily="18" charset="0"/>
              </a:rPr>
              <a:t>o</a:t>
            </a:r>
            <a:r>
              <a:rPr sz="1900" spc="-40" dirty="0">
                <a:solidFill>
                  <a:srgbClr val="525B7E"/>
                </a:solidFill>
                <a:cs typeface="Times New Roman" panose="02020603050405020304" pitchFamily="18" charset="0"/>
              </a:rPr>
              <a:t>ss</a:t>
            </a:r>
            <a:r>
              <a:rPr sz="1900" spc="-45" dirty="0">
                <a:solidFill>
                  <a:srgbClr val="525B7E"/>
                </a:solidFill>
                <a:cs typeface="Times New Roman" panose="02020603050405020304" pitchFamily="18" charset="0"/>
              </a:rPr>
              <a:t> </a:t>
            </a:r>
            <a:r>
              <a:rPr sz="1900" spc="25" dirty="0">
                <a:solidFill>
                  <a:srgbClr val="525B7E"/>
                </a:solidFill>
                <a:cs typeface="Times New Roman" panose="02020603050405020304" pitchFamily="18" charset="0"/>
              </a:rPr>
              <a:t>o</a:t>
            </a:r>
            <a:r>
              <a:rPr sz="1900" spc="-229" dirty="0">
                <a:solidFill>
                  <a:srgbClr val="525B7E"/>
                </a:solidFill>
                <a:cs typeface="Times New Roman" panose="02020603050405020304" pitchFamily="18" charset="0"/>
              </a:rPr>
              <a:t>f</a:t>
            </a:r>
            <a:r>
              <a:rPr sz="1900" spc="-45" dirty="0">
                <a:solidFill>
                  <a:srgbClr val="525B7E"/>
                </a:solidFill>
                <a:cs typeface="Times New Roman" panose="02020603050405020304" pitchFamily="18" charset="0"/>
              </a:rPr>
              <a:t> </a:t>
            </a:r>
            <a:r>
              <a:rPr sz="1900" spc="-180" dirty="0">
                <a:solidFill>
                  <a:srgbClr val="525B7E"/>
                </a:solidFill>
                <a:cs typeface="Times New Roman" panose="02020603050405020304" pitchFamily="18" charset="0"/>
              </a:rPr>
              <a:t>effi</a:t>
            </a:r>
            <a:r>
              <a:rPr sz="1900" spc="-120" dirty="0">
                <a:solidFill>
                  <a:srgbClr val="525B7E"/>
                </a:solidFill>
                <a:cs typeface="Times New Roman" panose="02020603050405020304" pitchFamily="18" charset="0"/>
              </a:rPr>
              <a:t>ci</a:t>
            </a:r>
            <a:r>
              <a:rPr sz="1900" spc="-110" dirty="0">
                <a:solidFill>
                  <a:srgbClr val="525B7E"/>
                </a:solidFill>
                <a:cs typeface="Times New Roman" panose="02020603050405020304" pitchFamily="18" charset="0"/>
              </a:rPr>
              <a:t>ency</a:t>
            </a:r>
            <a:endParaRPr sz="1900" dirty="0">
              <a:cs typeface="Times New Roman" panose="02020603050405020304" pitchFamily="18" charset="0"/>
            </a:endParaRPr>
          </a:p>
          <a:p>
            <a:pPr marL="628650" lvl="1" indent="-273050">
              <a:lnSpc>
                <a:spcPct val="100000"/>
              </a:lnSpc>
              <a:spcBef>
                <a:spcPts val="320"/>
              </a:spcBef>
              <a:buClr>
                <a:srgbClr val="9FB8CD"/>
              </a:buClr>
              <a:buSzPct val="76315"/>
              <a:buFont typeface="Microsoft Sans Serif"/>
              <a:buChar char=""/>
              <a:tabLst>
                <a:tab pos="3871913" algn="l"/>
                <a:tab pos="3873500" algn="l"/>
              </a:tabLst>
            </a:pPr>
            <a:r>
              <a:rPr sz="1900" spc="-90" dirty="0">
                <a:solidFill>
                  <a:srgbClr val="525B7E"/>
                </a:solidFill>
                <a:cs typeface="Times New Roman" panose="02020603050405020304" pitchFamily="18" charset="0"/>
              </a:rPr>
              <a:t>w</a:t>
            </a:r>
            <a:r>
              <a:rPr sz="1900" spc="25" dirty="0">
                <a:solidFill>
                  <a:srgbClr val="525B7E"/>
                </a:solidFill>
                <a:cs typeface="Times New Roman" panose="02020603050405020304" pitchFamily="18" charset="0"/>
              </a:rPr>
              <a:t>o</a:t>
            </a:r>
            <a:r>
              <a:rPr sz="1900" spc="-15" dirty="0">
                <a:solidFill>
                  <a:srgbClr val="525B7E"/>
                </a:solidFill>
                <a:cs typeface="Times New Roman" panose="02020603050405020304" pitchFamily="18" charset="0"/>
              </a:rPr>
              <a:t>r</a:t>
            </a:r>
            <a:r>
              <a:rPr sz="1900" spc="-20" dirty="0">
                <a:solidFill>
                  <a:srgbClr val="525B7E"/>
                </a:solidFill>
                <a:cs typeface="Times New Roman" panose="02020603050405020304" pitchFamily="18" charset="0"/>
              </a:rPr>
              <a:t>s</a:t>
            </a:r>
            <a:r>
              <a:rPr sz="1900" spc="-114" dirty="0">
                <a:solidFill>
                  <a:srgbClr val="525B7E"/>
                </a:solidFill>
                <a:cs typeface="Times New Roman" panose="02020603050405020304" pitchFamily="18" charset="0"/>
              </a:rPr>
              <a:t>eni</a:t>
            </a:r>
            <a:r>
              <a:rPr sz="1900" spc="-120" dirty="0">
                <a:solidFill>
                  <a:srgbClr val="525B7E"/>
                </a:solidFill>
                <a:cs typeface="Times New Roman" panose="02020603050405020304" pitchFamily="18" charset="0"/>
              </a:rPr>
              <a:t>ng</a:t>
            </a:r>
            <a:r>
              <a:rPr sz="1900" spc="-45" dirty="0">
                <a:solidFill>
                  <a:srgbClr val="525B7E"/>
                </a:solidFill>
                <a:cs typeface="Times New Roman" panose="02020603050405020304" pitchFamily="18" charset="0"/>
              </a:rPr>
              <a:t> </a:t>
            </a:r>
            <a:r>
              <a:rPr sz="1900" spc="25" dirty="0">
                <a:solidFill>
                  <a:srgbClr val="525B7E"/>
                </a:solidFill>
                <a:cs typeface="Times New Roman" panose="02020603050405020304" pitchFamily="18" charset="0"/>
              </a:rPr>
              <a:t>o</a:t>
            </a:r>
            <a:r>
              <a:rPr sz="1900" spc="-229" dirty="0">
                <a:solidFill>
                  <a:srgbClr val="525B7E"/>
                </a:solidFill>
                <a:cs typeface="Times New Roman" panose="02020603050405020304" pitchFamily="18" charset="0"/>
              </a:rPr>
              <a:t>f</a:t>
            </a:r>
            <a:r>
              <a:rPr sz="1900" spc="-45" dirty="0">
                <a:solidFill>
                  <a:srgbClr val="525B7E"/>
                </a:solidFill>
                <a:cs typeface="Times New Roman" panose="02020603050405020304" pitchFamily="18" charset="0"/>
              </a:rPr>
              <a:t> </a:t>
            </a:r>
            <a:r>
              <a:rPr sz="1900" spc="-95" dirty="0">
                <a:solidFill>
                  <a:srgbClr val="525B7E"/>
                </a:solidFill>
                <a:cs typeface="Times New Roman" panose="02020603050405020304" pitchFamily="18" charset="0"/>
              </a:rPr>
              <a:t>ener</a:t>
            </a:r>
            <a:r>
              <a:rPr sz="1900" spc="-60" dirty="0">
                <a:solidFill>
                  <a:srgbClr val="525B7E"/>
                </a:solidFill>
                <a:cs typeface="Times New Roman" panose="02020603050405020304" pitchFamily="18" charset="0"/>
              </a:rPr>
              <a:t>g</a:t>
            </a:r>
            <a:r>
              <a:rPr sz="1900" spc="-105" dirty="0">
                <a:solidFill>
                  <a:srgbClr val="525B7E"/>
                </a:solidFill>
                <a:cs typeface="Times New Roman" panose="02020603050405020304" pitchFamily="18" charset="0"/>
              </a:rPr>
              <a:t>y</a:t>
            </a:r>
            <a:r>
              <a:rPr sz="1900" spc="-45" dirty="0">
                <a:solidFill>
                  <a:srgbClr val="525B7E"/>
                </a:solidFill>
                <a:cs typeface="Times New Roman" panose="02020603050405020304" pitchFamily="18" charset="0"/>
              </a:rPr>
              <a:t> </a:t>
            </a:r>
            <a:r>
              <a:rPr sz="1900" spc="-30" dirty="0">
                <a:solidFill>
                  <a:srgbClr val="525B7E"/>
                </a:solidFill>
                <a:cs typeface="Times New Roman" panose="02020603050405020304" pitchFamily="18" charset="0"/>
              </a:rPr>
              <a:t>r</a:t>
            </a:r>
            <a:r>
              <a:rPr sz="1900" spc="-95" dirty="0">
                <a:solidFill>
                  <a:srgbClr val="525B7E"/>
                </a:solidFill>
                <a:cs typeface="Times New Roman" panose="02020603050405020304" pitchFamily="18" charset="0"/>
              </a:rPr>
              <a:t>e</a:t>
            </a:r>
            <a:r>
              <a:rPr sz="1900" spc="-75" dirty="0">
                <a:solidFill>
                  <a:srgbClr val="525B7E"/>
                </a:solidFill>
                <a:cs typeface="Times New Roman" panose="02020603050405020304" pitchFamily="18" charset="0"/>
              </a:rPr>
              <a:t>s</a:t>
            </a:r>
            <a:r>
              <a:rPr sz="1900" spc="25" dirty="0">
                <a:solidFill>
                  <a:srgbClr val="525B7E"/>
                </a:solidFill>
                <a:cs typeface="Times New Roman" panose="02020603050405020304" pitchFamily="18" charset="0"/>
              </a:rPr>
              <a:t>o</a:t>
            </a:r>
            <a:r>
              <a:rPr sz="1900" spc="-150" dirty="0">
                <a:solidFill>
                  <a:srgbClr val="525B7E"/>
                </a:solidFill>
                <a:cs typeface="Times New Roman" panose="02020603050405020304" pitchFamily="18" charset="0"/>
              </a:rPr>
              <a:t>l</a:t>
            </a:r>
            <a:r>
              <a:rPr sz="1900" spc="-114" dirty="0">
                <a:solidFill>
                  <a:srgbClr val="525B7E"/>
                </a:solidFill>
                <a:cs typeface="Times New Roman" panose="02020603050405020304" pitchFamily="18" charset="0"/>
              </a:rPr>
              <a:t>uti</a:t>
            </a:r>
            <a:r>
              <a:rPr sz="1900" spc="25" dirty="0">
                <a:solidFill>
                  <a:srgbClr val="525B7E"/>
                </a:solidFill>
                <a:cs typeface="Times New Roman" panose="02020603050405020304" pitchFamily="18" charset="0"/>
              </a:rPr>
              <a:t>o</a:t>
            </a:r>
            <a:r>
              <a:rPr sz="1900" spc="-90" dirty="0">
                <a:solidFill>
                  <a:srgbClr val="525B7E"/>
                </a:solidFill>
                <a:cs typeface="Times New Roman" panose="02020603050405020304" pitchFamily="18" charset="0"/>
              </a:rPr>
              <a:t>n</a:t>
            </a:r>
            <a:endParaRPr sz="1900" dirty="0">
              <a:cs typeface="Times New Roman" panose="02020603050405020304" pitchFamily="18" charset="0"/>
            </a:endParaRPr>
          </a:p>
          <a:p>
            <a:pPr marL="628650" lvl="1" indent="-273050">
              <a:lnSpc>
                <a:spcPct val="100000"/>
              </a:lnSpc>
              <a:spcBef>
                <a:spcPts val="420"/>
              </a:spcBef>
              <a:buClr>
                <a:srgbClr val="9FB8CD"/>
              </a:buClr>
              <a:buSzPct val="76315"/>
              <a:buFont typeface="Microsoft Sans Serif"/>
              <a:buChar char=""/>
              <a:tabLst>
                <a:tab pos="3871913" algn="l"/>
                <a:tab pos="3873500" algn="l"/>
              </a:tabLst>
            </a:pPr>
            <a:r>
              <a:rPr sz="1900" spc="-85" dirty="0">
                <a:solidFill>
                  <a:srgbClr val="525B7E"/>
                </a:solidFill>
                <a:cs typeface="Times New Roman" panose="02020603050405020304" pitchFamily="18" charset="0"/>
              </a:rPr>
              <a:t>exce</a:t>
            </a:r>
            <a:r>
              <a:rPr sz="1900" spc="-75" dirty="0">
                <a:solidFill>
                  <a:srgbClr val="525B7E"/>
                </a:solidFill>
                <a:cs typeface="Times New Roman" panose="02020603050405020304" pitchFamily="18" charset="0"/>
              </a:rPr>
              <a:t>s</a:t>
            </a:r>
            <a:r>
              <a:rPr sz="1900" spc="-40" dirty="0">
                <a:solidFill>
                  <a:srgbClr val="525B7E"/>
                </a:solidFill>
                <a:cs typeface="Times New Roman" panose="02020603050405020304" pitchFamily="18" charset="0"/>
              </a:rPr>
              <a:t>s</a:t>
            </a:r>
            <a:r>
              <a:rPr sz="1900" spc="-135" dirty="0">
                <a:solidFill>
                  <a:srgbClr val="525B7E"/>
                </a:solidFill>
                <a:cs typeface="Times New Roman" panose="02020603050405020304" pitchFamily="18" charset="0"/>
              </a:rPr>
              <a:t>i</a:t>
            </a:r>
            <a:r>
              <a:rPr sz="1900" spc="-140" dirty="0">
                <a:solidFill>
                  <a:srgbClr val="525B7E"/>
                </a:solidFill>
                <a:cs typeface="Times New Roman" panose="02020603050405020304" pitchFamily="18" charset="0"/>
              </a:rPr>
              <a:t>v</a:t>
            </a:r>
            <a:r>
              <a:rPr sz="1900" spc="-130" dirty="0">
                <a:solidFill>
                  <a:srgbClr val="525B7E"/>
                </a:solidFill>
                <a:cs typeface="Times New Roman" panose="02020603050405020304" pitchFamily="18" charset="0"/>
              </a:rPr>
              <a:t>e</a:t>
            </a:r>
            <a:r>
              <a:rPr sz="1900" spc="-45" dirty="0">
                <a:solidFill>
                  <a:srgbClr val="525B7E"/>
                </a:solidFill>
                <a:cs typeface="Times New Roman" panose="02020603050405020304" pitchFamily="18" charset="0"/>
              </a:rPr>
              <a:t> </a:t>
            </a:r>
            <a:r>
              <a:rPr sz="1900" spc="-70" dirty="0">
                <a:solidFill>
                  <a:srgbClr val="525B7E"/>
                </a:solidFill>
                <a:cs typeface="Times New Roman" panose="02020603050405020304" pitchFamily="18" charset="0"/>
              </a:rPr>
              <a:t>cur</a:t>
            </a:r>
            <a:r>
              <a:rPr sz="1900" spc="-30" dirty="0">
                <a:solidFill>
                  <a:srgbClr val="525B7E"/>
                </a:solidFill>
                <a:cs typeface="Times New Roman" panose="02020603050405020304" pitchFamily="18" charset="0"/>
              </a:rPr>
              <a:t>r</a:t>
            </a:r>
            <a:r>
              <a:rPr sz="1900" spc="-95" dirty="0">
                <a:solidFill>
                  <a:srgbClr val="525B7E"/>
                </a:solidFill>
                <a:cs typeface="Times New Roman" panose="02020603050405020304" pitchFamily="18" charset="0"/>
              </a:rPr>
              <a:t>ents</a:t>
            </a:r>
            <a:endParaRPr sz="1900" dirty="0">
              <a:cs typeface="Times New Roman" panose="02020603050405020304" pitchFamily="18" charset="0"/>
            </a:endParaRPr>
          </a:p>
          <a:p>
            <a:pPr marL="628650" lvl="1" indent="-273050">
              <a:lnSpc>
                <a:spcPct val="100000"/>
              </a:lnSpc>
              <a:spcBef>
                <a:spcPts val="320"/>
              </a:spcBef>
              <a:buClr>
                <a:srgbClr val="9FB8CD"/>
              </a:buClr>
              <a:buSzPct val="76315"/>
              <a:buFont typeface="Microsoft Sans Serif"/>
              <a:buChar char=""/>
              <a:tabLst>
                <a:tab pos="3871913" algn="l"/>
                <a:tab pos="3873500" algn="l"/>
              </a:tabLst>
            </a:pPr>
            <a:r>
              <a:rPr sz="1900" spc="-40" dirty="0">
                <a:solidFill>
                  <a:srgbClr val="525B7E"/>
                </a:solidFill>
                <a:cs typeface="Times New Roman" panose="02020603050405020304" pitchFamily="18" charset="0"/>
              </a:rPr>
              <a:t>s</a:t>
            </a:r>
            <a:r>
              <a:rPr sz="1900" spc="-135" dirty="0">
                <a:solidFill>
                  <a:srgbClr val="525B7E"/>
                </a:solidFill>
                <a:cs typeface="Times New Roman" panose="02020603050405020304" pitchFamily="18" charset="0"/>
              </a:rPr>
              <a:t>el</a:t>
            </a:r>
            <a:r>
              <a:rPr sz="1900" spc="-160" dirty="0">
                <a:solidFill>
                  <a:srgbClr val="525B7E"/>
                </a:solidFill>
                <a:cs typeface="Times New Roman" panose="02020603050405020304" pitchFamily="18" charset="0"/>
              </a:rPr>
              <a:t>f-</a:t>
            </a:r>
            <a:r>
              <a:rPr sz="1900" spc="-40" dirty="0">
                <a:solidFill>
                  <a:srgbClr val="525B7E"/>
                </a:solidFill>
                <a:cs typeface="Times New Roman" panose="02020603050405020304" pitchFamily="18" charset="0"/>
              </a:rPr>
              <a:t>s</a:t>
            </a:r>
            <a:r>
              <a:rPr sz="1900" spc="-75" dirty="0">
                <a:solidFill>
                  <a:srgbClr val="525B7E"/>
                </a:solidFill>
                <a:cs typeface="Times New Roman" panose="02020603050405020304" pitchFamily="18" charset="0"/>
              </a:rPr>
              <a:t>u</a:t>
            </a:r>
            <a:r>
              <a:rPr sz="1900" spc="-60" dirty="0">
                <a:solidFill>
                  <a:srgbClr val="525B7E"/>
                </a:solidFill>
                <a:cs typeface="Times New Roman" panose="02020603050405020304" pitchFamily="18" charset="0"/>
              </a:rPr>
              <a:t>s</a:t>
            </a:r>
            <a:r>
              <a:rPr sz="1900" spc="-135" dirty="0">
                <a:solidFill>
                  <a:srgbClr val="525B7E"/>
                </a:solidFill>
                <a:cs typeface="Times New Roman" panose="02020603050405020304" pitchFamily="18" charset="0"/>
              </a:rPr>
              <a:t>t</a:t>
            </a:r>
            <a:r>
              <a:rPr sz="1900" spc="-185" dirty="0">
                <a:solidFill>
                  <a:srgbClr val="525B7E"/>
                </a:solidFill>
                <a:cs typeface="Times New Roman" panose="02020603050405020304" pitchFamily="18" charset="0"/>
              </a:rPr>
              <a:t>a</a:t>
            </a:r>
            <a:r>
              <a:rPr sz="1900" spc="-135" dirty="0">
                <a:solidFill>
                  <a:srgbClr val="525B7E"/>
                </a:solidFill>
                <a:cs typeface="Times New Roman" panose="02020603050405020304" pitchFamily="18" charset="0"/>
              </a:rPr>
              <a:t>i</a:t>
            </a:r>
            <a:r>
              <a:rPr sz="1900" spc="-105" dirty="0">
                <a:solidFill>
                  <a:srgbClr val="525B7E"/>
                </a:solidFill>
                <a:cs typeface="Times New Roman" panose="02020603050405020304" pitchFamily="18" charset="0"/>
              </a:rPr>
              <a:t>ned</a:t>
            </a:r>
            <a:r>
              <a:rPr sz="1900" spc="-45" dirty="0">
                <a:solidFill>
                  <a:srgbClr val="525B7E"/>
                </a:solidFill>
                <a:cs typeface="Times New Roman" panose="02020603050405020304" pitchFamily="18" charset="0"/>
              </a:rPr>
              <a:t> </a:t>
            </a:r>
            <a:r>
              <a:rPr sz="1900" spc="-90" dirty="0">
                <a:solidFill>
                  <a:srgbClr val="525B7E"/>
                </a:solidFill>
                <a:cs typeface="Times New Roman" panose="02020603050405020304" pitchFamily="18" charset="0"/>
              </a:rPr>
              <a:t>d</a:t>
            </a:r>
            <a:r>
              <a:rPr sz="1900" spc="-135" dirty="0">
                <a:solidFill>
                  <a:srgbClr val="525B7E"/>
                </a:solidFill>
                <a:cs typeface="Times New Roman" panose="02020603050405020304" pitchFamily="18" charset="0"/>
              </a:rPr>
              <a:t>i</a:t>
            </a:r>
            <a:r>
              <a:rPr sz="1900" spc="-40" dirty="0">
                <a:solidFill>
                  <a:srgbClr val="525B7E"/>
                </a:solidFill>
                <a:cs typeface="Times New Roman" panose="02020603050405020304" pitchFamily="18" charset="0"/>
              </a:rPr>
              <a:t>s</a:t>
            </a:r>
            <a:r>
              <a:rPr sz="1900" spc="-130" dirty="0">
                <a:solidFill>
                  <a:srgbClr val="525B7E"/>
                </a:solidFill>
                <a:cs typeface="Times New Roman" panose="02020603050405020304" pitchFamily="18" charset="0"/>
              </a:rPr>
              <a:t>ch</a:t>
            </a:r>
            <a:r>
              <a:rPr sz="1900" spc="-135" dirty="0">
                <a:solidFill>
                  <a:srgbClr val="525B7E"/>
                </a:solidFill>
                <a:cs typeface="Times New Roman" panose="02020603050405020304" pitchFamily="18" charset="0"/>
              </a:rPr>
              <a:t>a</a:t>
            </a:r>
            <a:r>
              <a:rPr sz="1900" spc="-60" dirty="0">
                <a:solidFill>
                  <a:srgbClr val="525B7E"/>
                </a:solidFill>
                <a:cs typeface="Times New Roman" panose="02020603050405020304" pitchFamily="18" charset="0"/>
              </a:rPr>
              <a:t>r</a:t>
            </a:r>
            <a:r>
              <a:rPr sz="1900" spc="-80" dirty="0">
                <a:solidFill>
                  <a:srgbClr val="525B7E"/>
                </a:solidFill>
                <a:cs typeface="Times New Roman" panose="02020603050405020304" pitchFamily="18" charset="0"/>
              </a:rPr>
              <a:t>g</a:t>
            </a:r>
            <a:r>
              <a:rPr sz="1900" spc="-85" dirty="0">
                <a:solidFill>
                  <a:srgbClr val="525B7E"/>
                </a:solidFill>
                <a:cs typeface="Times New Roman" panose="02020603050405020304" pitchFamily="18" charset="0"/>
              </a:rPr>
              <a:t>es</a:t>
            </a:r>
            <a:endParaRPr sz="1900" dirty="0">
              <a:cs typeface="Times New Roman" panose="02020603050405020304" pitchFamily="18" charset="0"/>
            </a:endParaRPr>
          </a:p>
          <a:p>
            <a:pPr marL="628650" lvl="1" indent="-273050">
              <a:lnSpc>
                <a:spcPct val="100000"/>
              </a:lnSpc>
              <a:spcBef>
                <a:spcPts val="420"/>
              </a:spcBef>
              <a:buClr>
                <a:srgbClr val="9FB8CD"/>
              </a:buClr>
              <a:buSzPct val="76315"/>
              <a:buFont typeface="Microsoft Sans Serif"/>
              <a:buChar char=""/>
              <a:tabLst>
                <a:tab pos="3871913" algn="l"/>
                <a:tab pos="3873500" algn="l"/>
              </a:tabLst>
            </a:pPr>
            <a:r>
              <a:rPr sz="1900" spc="-70" dirty="0">
                <a:solidFill>
                  <a:srgbClr val="525B7E"/>
                </a:solidFill>
                <a:cs typeface="Times New Roman" panose="02020603050405020304" pitchFamily="18" charset="0"/>
              </a:rPr>
              <a:t>sparks</a:t>
            </a:r>
            <a:endParaRPr sz="1900" dirty="0">
              <a:cs typeface="Times New Roman" panose="02020603050405020304" pitchFamily="18" charset="0"/>
            </a:endParaRPr>
          </a:p>
          <a:p>
            <a:pPr marL="628650" lvl="1" indent="-273050">
              <a:lnSpc>
                <a:spcPct val="100000"/>
              </a:lnSpc>
              <a:spcBef>
                <a:spcPts val="320"/>
              </a:spcBef>
              <a:buClr>
                <a:srgbClr val="9FB8CD"/>
              </a:buClr>
              <a:buSzPct val="76315"/>
              <a:buFont typeface="Microsoft Sans Serif"/>
              <a:buChar char=""/>
              <a:tabLst>
                <a:tab pos="3871913" algn="l"/>
                <a:tab pos="3873500" algn="l"/>
              </a:tabLst>
            </a:pPr>
            <a:r>
              <a:rPr sz="1900" spc="-150" dirty="0">
                <a:solidFill>
                  <a:srgbClr val="525B7E"/>
                </a:solidFill>
                <a:cs typeface="Times New Roman" panose="02020603050405020304" pitchFamily="18" charset="0"/>
              </a:rPr>
              <a:t>l</a:t>
            </a:r>
            <a:r>
              <a:rPr sz="1900" spc="25" dirty="0">
                <a:solidFill>
                  <a:srgbClr val="525B7E"/>
                </a:solidFill>
                <a:cs typeface="Times New Roman" panose="02020603050405020304" pitchFamily="18" charset="0"/>
              </a:rPr>
              <a:t>o</a:t>
            </a:r>
            <a:r>
              <a:rPr sz="1900" spc="-40" dirty="0">
                <a:solidFill>
                  <a:srgbClr val="525B7E"/>
                </a:solidFill>
                <a:cs typeface="Times New Roman" panose="02020603050405020304" pitchFamily="18" charset="0"/>
              </a:rPr>
              <a:t>ss</a:t>
            </a:r>
            <a:r>
              <a:rPr sz="1900" spc="-45" dirty="0">
                <a:solidFill>
                  <a:srgbClr val="525B7E"/>
                </a:solidFill>
                <a:cs typeface="Times New Roman" panose="02020603050405020304" pitchFamily="18" charset="0"/>
              </a:rPr>
              <a:t> </a:t>
            </a:r>
            <a:r>
              <a:rPr sz="1900" spc="25" dirty="0">
                <a:solidFill>
                  <a:srgbClr val="525B7E"/>
                </a:solidFill>
                <a:cs typeface="Times New Roman" panose="02020603050405020304" pitchFamily="18" charset="0"/>
              </a:rPr>
              <a:t>o</a:t>
            </a:r>
            <a:r>
              <a:rPr sz="1900" spc="-229" dirty="0">
                <a:solidFill>
                  <a:srgbClr val="525B7E"/>
                </a:solidFill>
                <a:cs typeface="Times New Roman" panose="02020603050405020304" pitchFamily="18" charset="0"/>
              </a:rPr>
              <a:t>f</a:t>
            </a:r>
            <a:r>
              <a:rPr sz="1900" spc="-45" dirty="0">
                <a:solidFill>
                  <a:srgbClr val="525B7E"/>
                </a:solidFill>
                <a:cs typeface="Times New Roman" panose="02020603050405020304" pitchFamily="18" charset="0"/>
              </a:rPr>
              <a:t> </a:t>
            </a:r>
            <a:r>
              <a:rPr sz="1900" spc="-55" dirty="0">
                <a:solidFill>
                  <a:srgbClr val="525B7E"/>
                </a:solidFill>
                <a:cs typeface="Times New Roman" panose="02020603050405020304" pitchFamily="18" charset="0"/>
              </a:rPr>
              <a:t>w</a:t>
            </a:r>
            <a:r>
              <a:rPr sz="1900" spc="-135" dirty="0">
                <a:solidFill>
                  <a:srgbClr val="525B7E"/>
                </a:solidFill>
                <a:cs typeface="Times New Roman" panose="02020603050405020304" pitchFamily="18" charset="0"/>
              </a:rPr>
              <a:t>i</a:t>
            </a:r>
            <a:r>
              <a:rPr sz="1900" spc="-30" dirty="0">
                <a:solidFill>
                  <a:srgbClr val="525B7E"/>
                </a:solidFill>
                <a:cs typeface="Times New Roman" panose="02020603050405020304" pitchFamily="18" charset="0"/>
              </a:rPr>
              <a:t>r</a:t>
            </a:r>
            <a:r>
              <a:rPr sz="1900" spc="-85" dirty="0">
                <a:solidFill>
                  <a:srgbClr val="525B7E"/>
                </a:solidFill>
                <a:cs typeface="Times New Roman" panose="02020603050405020304" pitchFamily="18" charset="0"/>
              </a:rPr>
              <a:t>es</a:t>
            </a:r>
            <a:endParaRPr sz="1900" dirty="0">
              <a:cs typeface="Times New Roman" panose="02020603050405020304" pitchFamily="18" charset="0"/>
            </a:endParaRPr>
          </a:p>
          <a:p>
            <a:pPr marL="628650" lvl="1" indent="-273050">
              <a:lnSpc>
                <a:spcPct val="100000"/>
              </a:lnSpc>
              <a:spcBef>
                <a:spcPts val="420"/>
              </a:spcBef>
              <a:buClr>
                <a:srgbClr val="9FB8CD"/>
              </a:buClr>
              <a:buSzPct val="76315"/>
              <a:buFont typeface="Microsoft Sans Serif"/>
              <a:buChar char=""/>
              <a:tabLst>
                <a:tab pos="3871913" algn="l"/>
                <a:tab pos="3873500" algn="l"/>
              </a:tabLst>
            </a:pPr>
            <a:r>
              <a:rPr sz="1900" spc="-130" dirty="0">
                <a:solidFill>
                  <a:srgbClr val="525B7E"/>
                </a:solidFill>
                <a:cs typeface="Times New Roman" panose="02020603050405020304" pitchFamily="18" charset="0"/>
              </a:rPr>
              <a:t>ch</a:t>
            </a:r>
            <a:r>
              <a:rPr sz="1900" spc="-135" dirty="0">
                <a:solidFill>
                  <a:srgbClr val="525B7E"/>
                </a:solidFill>
                <a:cs typeface="Times New Roman" panose="02020603050405020304" pitchFamily="18" charset="0"/>
              </a:rPr>
              <a:t>a</a:t>
            </a:r>
            <a:r>
              <a:rPr sz="1900" spc="-125" dirty="0">
                <a:solidFill>
                  <a:srgbClr val="525B7E"/>
                </a:solidFill>
                <a:cs typeface="Times New Roman" panose="02020603050405020304" pitchFamily="18" charset="0"/>
              </a:rPr>
              <a:t>n</a:t>
            </a:r>
            <a:r>
              <a:rPr sz="1900" spc="-120" dirty="0">
                <a:solidFill>
                  <a:srgbClr val="525B7E"/>
                </a:solidFill>
                <a:cs typeface="Times New Roman" panose="02020603050405020304" pitchFamily="18" charset="0"/>
              </a:rPr>
              <a:t>g</a:t>
            </a:r>
            <a:r>
              <a:rPr sz="1900" spc="-85" dirty="0">
                <a:solidFill>
                  <a:srgbClr val="525B7E"/>
                </a:solidFill>
                <a:cs typeface="Times New Roman" panose="02020603050405020304" pitchFamily="18" charset="0"/>
              </a:rPr>
              <a:t>es</a:t>
            </a:r>
            <a:r>
              <a:rPr sz="1900" spc="-45" dirty="0">
                <a:solidFill>
                  <a:srgbClr val="525B7E"/>
                </a:solidFill>
                <a:cs typeface="Times New Roman" panose="02020603050405020304" pitchFamily="18" charset="0"/>
              </a:rPr>
              <a:t> </a:t>
            </a:r>
            <a:r>
              <a:rPr sz="1900" spc="25" dirty="0">
                <a:solidFill>
                  <a:srgbClr val="525B7E"/>
                </a:solidFill>
                <a:cs typeface="Times New Roman" panose="02020603050405020304" pitchFamily="18" charset="0"/>
              </a:rPr>
              <a:t>o</a:t>
            </a:r>
            <a:r>
              <a:rPr sz="1900" spc="-229" dirty="0">
                <a:solidFill>
                  <a:srgbClr val="525B7E"/>
                </a:solidFill>
                <a:cs typeface="Times New Roman" panose="02020603050405020304" pitchFamily="18" charset="0"/>
              </a:rPr>
              <a:t>f</a:t>
            </a:r>
            <a:r>
              <a:rPr sz="1900" spc="-45" dirty="0">
                <a:solidFill>
                  <a:srgbClr val="525B7E"/>
                </a:solidFill>
                <a:cs typeface="Times New Roman" panose="02020603050405020304" pitchFamily="18" charset="0"/>
              </a:rPr>
              <a:t> </a:t>
            </a:r>
            <a:r>
              <a:rPr sz="1900" spc="-40" dirty="0">
                <a:solidFill>
                  <a:srgbClr val="525B7E"/>
                </a:solidFill>
                <a:cs typeface="Times New Roman" panose="02020603050405020304" pitchFamily="18" charset="0"/>
              </a:rPr>
              <a:t>s</a:t>
            </a:r>
            <a:r>
              <a:rPr sz="1900" spc="-120" dirty="0">
                <a:solidFill>
                  <a:srgbClr val="525B7E"/>
                </a:solidFill>
                <a:cs typeface="Times New Roman" panose="02020603050405020304" pitchFamily="18" charset="0"/>
              </a:rPr>
              <a:t>urf</a:t>
            </a:r>
            <a:r>
              <a:rPr sz="1900" spc="-150" dirty="0">
                <a:solidFill>
                  <a:srgbClr val="525B7E"/>
                </a:solidFill>
                <a:cs typeface="Times New Roman" panose="02020603050405020304" pitchFamily="18" charset="0"/>
              </a:rPr>
              <a:t>a</a:t>
            </a:r>
            <a:r>
              <a:rPr sz="1900" spc="-120" dirty="0">
                <a:solidFill>
                  <a:srgbClr val="525B7E"/>
                </a:solidFill>
                <a:cs typeface="Times New Roman" panose="02020603050405020304" pitchFamily="18" charset="0"/>
              </a:rPr>
              <a:t>ce</a:t>
            </a:r>
            <a:r>
              <a:rPr sz="1900" spc="-45" dirty="0">
                <a:solidFill>
                  <a:srgbClr val="525B7E"/>
                </a:solidFill>
                <a:cs typeface="Times New Roman" panose="02020603050405020304" pitchFamily="18" charset="0"/>
              </a:rPr>
              <a:t> </a:t>
            </a:r>
            <a:r>
              <a:rPr sz="1900" spc="-135" dirty="0">
                <a:solidFill>
                  <a:srgbClr val="525B7E"/>
                </a:solidFill>
                <a:cs typeface="Times New Roman" panose="02020603050405020304" pitchFamily="18" charset="0"/>
              </a:rPr>
              <a:t>qu</a:t>
            </a:r>
            <a:r>
              <a:rPr sz="1900" spc="-130" dirty="0">
                <a:solidFill>
                  <a:srgbClr val="525B7E"/>
                </a:solidFill>
                <a:cs typeface="Times New Roman" panose="02020603050405020304" pitchFamily="18" charset="0"/>
              </a:rPr>
              <a:t>a</a:t>
            </a:r>
            <a:r>
              <a:rPr sz="1900" spc="-150" dirty="0">
                <a:solidFill>
                  <a:srgbClr val="525B7E"/>
                </a:solidFill>
                <a:cs typeface="Times New Roman" panose="02020603050405020304" pitchFamily="18" charset="0"/>
              </a:rPr>
              <a:t>l</a:t>
            </a:r>
            <a:r>
              <a:rPr sz="1900" spc="-135" dirty="0">
                <a:solidFill>
                  <a:srgbClr val="525B7E"/>
                </a:solidFill>
                <a:cs typeface="Times New Roman" panose="02020603050405020304" pitchFamily="18" charset="0"/>
              </a:rPr>
              <a:t>i</a:t>
            </a:r>
            <a:r>
              <a:rPr sz="1900" spc="90" dirty="0">
                <a:solidFill>
                  <a:srgbClr val="525B7E"/>
                </a:solidFill>
                <a:cs typeface="Times New Roman" panose="02020603050405020304" pitchFamily="18" charset="0"/>
              </a:rPr>
              <a:t>ty…</a:t>
            </a:r>
            <a:endParaRPr sz="1900" dirty="0">
              <a:cs typeface="Times New Roman" panose="02020603050405020304" pitchFamily="18" charset="0"/>
            </a:endParaRPr>
          </a:p>
        </p:txBody>
      </p:sp>
      <p:sp>
        <p:nvSpPr>
          <p:cNvPr id="6" name="object 16">
            <a:extLst>
              <a:ext uri="{FF2B5EF4-FFF2-40B4-BE49-F238E27FC236}">
                <a16:creationId xmlns:a16="http://schemas.microsoft.com/office/drawing/2014/main" id="{47D78628-18A2-E31F-E16D-0E2C139B065D}"/>
              </a:ext>
            </a:extLst>
          </p:cNvPr>
          <p:cNvSpPr txBox="1"/>
          <p:nvPr/>
        </p:nvSpPr>
        <p:spPr>
          <a:xfrm>
            <a:off x="4621992" y="2038515"/>
            <a:ext cx="6181725" cy="2791790"/>
          </a:xfrm>
          <a:prstGeom prst="rect">
            <a:avLst/>
          </a:prstGeom>
        </p:spPr>
        <p:txBody>
          <a:bodyPr vert="horz" wrap="square" lIns="0" tIns="143510" rIns="0" bIns="0" rtlCol="0">
            <a:spAutoFit/>
          </a:bodyPr>
          <a:lstStyle/>
          <a:p>
            <a:pPr marL="11113" marR="1732280">
              <a:lnSpc>
                <a:spcPct val="100000"/>
              </a:lnSpc>
              <a:spcBef>
                <a:spcPts val="1130"/>
              </a:spcBef>
              <a:buClr>
                <a:srgbClr val="727CA3"/>
              </a:buClr>
              <a:buSzPct val="75000"/>
              <a:tabLst>
                <a:tab pos="273050" algn="l"/>
              </a:tabLst>
            </a:pPr>
            <a:endParaRPr lang="en-US" sz="2200" b="1" dirty="0">
              <a:solidFill>
                <a:srgbClr val="00329E"/>
              </a:solidFill>
              <a:latin typeface="Times New Roman" panose="02020603050405020304" pitchFamily="18" charset="0"/>
              <a:cs typeface="Times New Roman" panose="02020603050405020304" pitchFamily="18" charset="0"/>
            </a:endParaRPr>
          </a:p>
          <a:p>
            <a:pPr marR="1755775" algn="r">
              <a:lnSpc>
                <a:spcPct val="100000"/>
              </a:lnSpc>
              <a:spcBef>
                <a:spcPts val="890"/>
              </a:spcBef>
              <a:tabLst>
                <a:tab pos="939165" algn="l"/>
                <a:tab pos="1528445" algn="l"/>
                <a:tab pos="1783080" algn="l"/>
                <a:tab pos="2361565" algn="l"/>
                <a:tab pos="2653030" algn="l"/>
                <a:tab pos="3287395" algn="l"/>
                <a:tab pos="3542029" algn="l"/>
              </a:tabLst>
            </a:pPr>
            <a:endParaRPr lang="en-US" sz="1900" spc="280" dirty="0">
              <a:solidFill>
                <a:srgbClr val="C0504D"/>
              </a:solidFill>
              <a:latin typeface="Times New Roman" panose="02020603050405020304" pitchFamily="18" charset="0"/>
              <a:cs typeface="Times New Roman" panose="02020603050405020304" pitchFamily="18" charset="0"/>
            </a:endParaRPr>
          </a:p>
          <a:p>
            <a:pPr marR="1755775" algn="r">
              <a:lnSpc>
                <a:spcPct val="100000"/>
              </a:lnSpc>
              <a:spcBef>
                <a:spcPts val="890"/>
              </a:spcBef>
              <a:tabLst>
                <a:tab pos="939165" algn="l"/>
                <a:tab pos="1528445" algn="l"/>
                <a:tab pos="1783080" algn="l"/>
                <a:tab pos="2361565" algn="l"/>
                <a:tab pos="2653030" algn="l"/>
                <a:tab pos="3287395" algn="l"/>
                <a:tab pos="3542029" algn="l"/>
              </a:tabLst>
            </a:pPr>
            <a:r>
              <a:rPr sz="1900" spc="280" dirty="0">
                <a:solidFill>
                  <a:srgbClr val="C0504D"/>
                </a:solidFill>
                <a:latin typeface="Times New Roman" panose="02020603050405020304" pitchFamily="18" charset="0"/>
                <a:cs typeface="Times New Roman" panose="02020603050405020304" pitchFamily="18" charset="0"/>
              </a:rPr>
              <a:t>Q</a:t>
            </a:r>
            <a:r>
              <a:rPr sz="1900" spc="-45" dirty="0">
                <a:solidFill>
                  <a:srgbClr val="C0504D"/>
                </a:solidFill>
                <a:latin typeface="Times New Roman" panose="02020603050405020304" pitchFamily="18" charset="0"/>
                <a:cs typeface="Times New Roman" panose="02020603050405020304" pitchFamily="18" charset="0"/>
              </a:rPr>
              <a:t> </a:t>
            </a:r>
            <a:r>
              <a:rPr sz="1900" spc="25" dirty="0">
                <a:solidFill>
                  <a:srgbClr val="C0504D"/>
                </a:solidFill>
                <a:latin typeface="Times New Roman" panose="02020603050405020304" pitchFamily="18" charset="0"/>
                <a:cs typeface="Times New Roman" panose="02020603050405020304" pitchFamily="18" charset="0"/>
              </a:rPr>
              <a:t>[C]</a:t>
            </a:r>
            <a:r>
              <a:rPr sz="1900" spc="-45" dirty="0">
                <a:solidFill>
                  <a:srgbClr val="C0504D"/>
                </a:solidFill>
                <a:latin typeface="Times New Roman" panose="02020603050405020304" pitchFamily="18" charset="0"/>
                <a:cs typeface="Times New Roman" panose="02020603050405020304" pitchFamily="18" charset="0"/>
              </a:rPr>
              <a:t> </a:t>
            </a:r>
            <a:r>
              <a:rPr sz="1900" spc="110" dirty="0">
                <a:latin typeface="Times New Roman" panose="02020603050405020304" pitchFamily="18" charset="0"/>
                <a:cs typeface="Times New Roman" panose="02020603050405020304" pitchFamily="18" charset="0"/>
              </a:rPr>
              <a:t>=	</a:t>
            </a:r>
            <a:r>
              <a:rPr sz="1900" spc="-75" dirty="0">
                <a:solidFill>
                  <a:srgbClr val="C0504D"/>
                </a:solidFill>
                <a:latin typeface="Times New Roman" panose="02020603050405020304" pitchFamily="18" charset="0"/>
                <a:cs typeface="Times New Roman" panose="02020603050405020304" pitchFamily="18" charset="0"/>
              </a:rPr>
              <a:t>Gain	</a:t>
            </a:r>
            <a:r>
              <a:rPr sz="1900" spc="-5" dirty="0">
                <a:latin typeface="Times New Roman" panose="02020603050405020304" pitchFamily="18" charset="0"/>
                <a:cs typeface="Times New Roman" panose="02020603050405020304" pitchFamily="18" charset="0"/>
              </a:rPr>
              <a:t>x	</a:t>
            </a:r>
            <a:r>
              <a:rPr sz="1900" spc="-100" dirty="0">
                <a:solidFill>
                  <a:srgbClr val="C0504D"/>
                </a:solidFill>
                <a:latin typeface="Times New Roman" panose="02020603050405020304" pitchFamily="18" charset="0"/>
                <a:cs typeface="Times New Roman" panose="02020603050405020304" pitchFamily="18" charset="0"/>
              </a:rPr>
              <a:t>Rate	</a:t>
            </a:r>
            <a:r>
              <a:rPr sz="1900" spc="-5" dirty="0">
                <a:latin typeface="Times New Roman" panose="02020603050405020304" pitchFamily="18" charset="0"/>
                <a:cs typeface="Times New Roman" panose="02020603050405020304" pitchFamily="18" charset="0"/>
              </a:rPr>
              <a:t>x	</a:t>
            </a:r>
            <a:r>
              <a:rPr sz="1900" spc="-80" dirty="0">
                <a:solidFill>
                  <a:srgbClr val="C0504D"/>
                </a:solidFill>
                <a:latin typeface="Times New Roman" panose="02020603050405020304" pitchFamily="18" charset="0"/>
                <a:cs typeface="Times New Roman" panose="02020603050405020304" pitchFamily="18" charset="0"/>
              </a:rPr>
              <a:t>Time	</a:t>
            </a:r>
            <a:r>
              <a:rPr sz="1900" spc="-5" dirty="0">
                <a:latin typeface="Times New Roman" panose="02020603050405020304" pitchFamily="18" charset="0"/>
                <a:cs typeface="Times New Roman" panose="02020603050405020304" pitchFamily="18" charset="0"/>
              </a:rPr>
              <a:t>x	</a:t>
            </a:r>
            <a:r>
              <a:rPr sz="1900" spc="-90" dirty="0">
                <a:solidFill>
                  <a:srgbClr val="C0504D"/>
                </a:solidFill>
                <a:latin typeface="Times New Roman" panose="02020603050405020304" pitchFamily="18" charset="0"/>
                <a:cs typeface="Times New Roman" panose="02020603050405020304" pitchFamily="18" charset="0"/>
              </a:rPr>
              <a:t>Primaries</a:t>
            </a:r>
            <a:endParaRPr sz="1900" dirty="0">
              <a:latin typeface="Times New Roman" panose="02020603050405020304" pitchFamily="18" charset="0"/>
              <a:cs typeface="Times New Roman" panose="02020603050405020304" pitchFamily="18" charset="0"/>
            </a:endParaRPr>
          </a:p>
          <a:p>
            <a:pPr marL="354965" lvl="1">
              <a:lnSpc>
                <a:spcPct val="100000"/>
              </a:lnSpc>
              <a:spcBef>
                <a:spcPts val="1485"/>
              </a:spcBef>
              <a:buClr>
                <a:srgbClr val="727CA3"/>
              </a:buClr>
              <a:tabLst>
                <a:tab pos="536575" algn="l"/>
              </a:tabLst>
            </a:pPr>
            <a:r>
              <a:rPr sz="1800" spc="-75" dirty="0">
                <a:latin typeface="Times New Roman" panose="02020603050405020304" pitchFamily="18" charset="0"/>
                <a:cs typeface="Times New Roman" panose="02020603050405020304" pitchFamily="18" charset="0"/>
              </a:rPr>
              <a:t>Ra</a:t>
            </a:r>
            <a:r>
              <a:rPr sz="1800" spc="-120" dirty="0">
                <a:latin typeface="Times New Roman" panose="02020603050405020304" pitchFamily="18" charset="0"/>
                <a:cs typeface="Times New Roman" panose="02020603050405020304" pitchFamily="18" charset="0"/>
              </a:rPr>
              <a:t>te</a:t>
            </a:r>
            <a:r>
              <a:rPr sz="1800" spc="-45" dirty="0">
                <a:latin typeface="Times New Roman" panose="02020603050405020304" pitchFamily="18" charset="0"/>
                <a:cs typeface="Times New Roman" panose="02020603050405020304" pitchFamily="18" charset="0"/>
              </a:rPr>
              <a:t> </a:t>
            </a:r>
            <a:r>
              <a:rPr sz="1800" spc="25" dirty="0">
                <a:latin typeface="Times New Roman" panose="02020603050405020304" pitchFamily="18" charset="0"/>
                <a:cs typeface="Times New Roman" panose="02020603050405020304" pitchFamily="18" charset="0"/>
              </a:rPr>
              <a:t>o</a:t>
            </a:r>
            <a:r>
              <a:rPr sz="1800" spc="-220" dirty="0">
                <a:latin typeface="Times New Roman" panose="02020603050405020304" pitchFamily="18" charset="0"/>
                <a:cs typeface="Times New Roman" panose="02020603050405020304" pitchFamily="18" charset="0"/>
              </a:rPr>
              <a:t>f</a:t>
            </a:r>
            <a:r>
              <a:rPr sz="1800" spc="-22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A</a:t>
            </a:r>
            <a:r>
              <a:rPr sz="1800" spc="-5" dirty="0">
                <a:latin typeface="Times New Roman" panose="02020603050405020304" pitchFamily="18" charset="0"/>
                <a:cs typeface="Times New Roman" panose="02020603050405020304" pitchFamily="18" charset="0"/>
              </a:rPr>
              <a:t>g</a:t>
            </a:r>
            <a:r>
              <a:rPr sz="1800" spc="-125" dirty="0">
                <a:latin typeface="Times New Roman" panose="02020603050405020304" pitchFamily="18" charset="0"/>
                <a:cs typeface="Times New Roman" panose="02020603050405020304" pitchFamily="18" charset="0"/>
              </a:rPr>
              <a:t>i</a:t>
            </a:r>
            <a:r>
              <a:rPr sz="1800" spc="-114" dirty="0">
                <a:latin typeface="Times New Roman" panose="02020603050405020304" pitchFamily="18" charset="0"/>
                <a:cs typeface="Times New Roman" panose="02020603050405020304" pitchFamily="18" charset="0"/>
              </a:rPr>
              <a:t>n</a:t>
            </a:r>
            <a:r>
              <a:rPr sz="1800" spc="-110" dirty="0">
                <a:latin typeface="Times New Roman" panose="02020603050405020304" pitchFamily="18" charset="0"/>
                <a:cs typeface="Times New Roman" panose="02020603050405020304" pitchFamily="18" charset="0"/>
              </a:rPr>
              <a:t>g</a:t>
            </a:r>
            <a:r>
              <a:rPr sz="1800" spc="-270" dirty="0">
                <a:latin typeface="Times New Roman" panose="02020603050405020304" pitchFamily="18" charset="0"/>
                <a:cs typeface="Times New Roman" panose="02020603050405020304" pitchFamily="18" charset="0"/>
              </a:rPr>
              <a:t>:</a:t>
            </a:r>
            <a:r>
              <a:rPr sz="1800" dirty="0">
                <a:latin typeface="Times New Roman" panose="02020603050405020304" pitchFamily="18" charset="0"/>
                <a:cs typeface="Times New Roman" panose="02020603050405020304" pitchFamily="18" charset="0"/>
              </a:rPr>
              <a:t> </a:t>
            </a:r>
            <a:r>
              <a:rPr sz="1800" spc="-265" dirty="0">
                <a:latin typeface="Times New Roman" panose="02020603050405020304" pitchFamily="18" charset="0"/>
                <a:cs typeface="Times New Roman" panose="02020603050405020304" pitchFamily="18" charset="0"/>
              </a:rPr>
              <a:t> </a:t>
            </a:r>
            <a:r>
              <a:rPr sz="1800" spc="-20" dirty="0">
                <a:latin typeface="Times New Roman" panose="02020603050405020304" pitchFamily="18" charset="0"/>
                <a:cs typeface="Times New Roman" panose="02020603050405020304" pitchFamily="18" charset="0"/>
              </a:rPr>
              <a:t>R(</a:t>
            </a:r>
            <a:r>
              <a:rPr sz="1800" spc="135" dirty="0">
                <a:latin typeface="Times New Roman" panose="02020603050405020304" pitchFamily="18" charset="0"/>
                <a:cs typeface="Times New Roman" panose="02020603050405020304" pitchFamily="18" charset="0"/>
              </a:rPr>
              <a:t>%</a:t>
            </a:r>
            <a:r>
              <a:rPr sz="1800" spc="-80" dirty="0">
                <a:latin typeface="Times New Roman" panose="02020603050405020304" pitchFamily="18" charset="0"/>
                <a:cs typeface="Times New Roman" panose="02020603050405020304" pitchFamily="18" charset="0"/>
              </a:rPr>
              <a:t>)</a:t>
            </a:r>
            <a:r>
              <a:rPr sz="1800" spc="-45" dirty="0">
                <a:latin typeface="Times New Roman" panose="02020603050405020304" pitchFamily="18" charset="0"/>
                <a:cs typeface="Times New Roman" panose="02020603050405020304" pitchFamily="18" charset="0"/>
              </a:rPr>
              <a:t> </a:t>
            </a:r>
            <a:r>
              <a:rPr sz="1800" spc="105" dirty="0">
                <a:latin typeface="Times New Roman" panose="02020603050405020304" pitchFamily="18" charset="0"/>
                <a:cs typeface="Times New Roman" panose="02020603050405020304" pitchFamily="18" charset="0"/>
              </a:rPr>
              <a:t>~</a:t>
            </a:r>
            <a:r>
              <a:rPr sz="1800" spc="-45" dirty="0">
                <a:latin typeface="Times New Roman" panose="02020603050405020304" pitchFamily="18" charset="0"/>
                <a:cs typeface="Times New Roman" panose="02020603050405020304" pitchFamily="18" charset="0"/>
              </a:rPr>
              <a:t> </a:t>
            </a:r>
            <a:r>
              <a:rPr sz="1800" spc="-40" dirty="0">
                <a:latin typeface="Times New Roman" panose="02020603050405020304" pitchFamily="18" charset="0"/>
                <a:cs typeface="Times New Roman" panose="02020603050405020304" pitchFamily="18" charset="0"/>
              </a:rPr>
              <a:t>s</a:t>
            </a:r>
            <a:r>
              <a:rPr sz="1800" spc="-145" dirty="0">
                <a:latin typeface="Times New Roman" panose="02020603050405020304" pitchFamily="18" charset="0"/>
                <a:cs typeface="Times New Roman" panose="02020603050405020304" pitchFamily="18" charset="0"/>
              </a:rPr>
              <a:t>l</a:t>
            </a:r>
            <a:r>
              <a:rPr sz="1800" spc="25" dirty="0">
                <a:latin typeface="Times New Roman" panose="02020603050405020304" pitchFamily="18" charset="0"/>
                <a:cs typeface="Times New Roman" panose="02020603050405020304" pitchFamily="18" charset="0"/>
              </a:rPr>
              <a:t>o</a:t>
            </a:r>
            <a:r>
              <a:rPr sz="1800" spc="-114" dirty="0">
                <a:latin typeface="Times New Roman" panose="02020603050405020304" pitchFamily="18" charset="0"/>
                <a:cs typeface="Times New Roman" panose="02020603050405020304" pitchFamily="18" charset="0"/>
              </a:rPr>
              <a:t>pe</a:t>
            </a:r>
            <a:r>
              <a:rPr sz="1800" spc="-45" dirty="0">
                <a:latin typeface="Times New Roman" panose="02020603050405020304" pitchFamily="18" charset="0"/>
                <a:cs typeface="Times New Roman" panose="02020603050405020304" pitchFamily="18" charset="0"/>
              </a:rPr>
              <a:t> </a:t>
            </a:r>
            <a:r>
              <a:rPr sz="1800" spc="25" dirty="0">
                <a:latin typeface="Times New Roman" panose="02020603050405020304" pitchFamily="18" charset="0"/>
                <a:cs typeface="Times New Roman" panose="02020603050405020304" pitchFamily="18" charset="0"/>
              </a:rPr>
              <a:t>o</a:t>
            </a:r>
            <a:r>
              <a:rPr sz="1800" spc="-220" dirty="0">
                <a:latin typeface="Times New Roman" panose="02020603050405020304" pitchFamily="18" charset="0"/>
                <a:cs typeface="Times New Roman" panose="02020603050405020304" pitchFamily="18" charset="0"/>
              </a:rPr>
              <a:t>f</a:t>
            </a:r>
            <a:r>
              <a:rPr sz="1800" spc="-45" dirty="0">
                <a:latin typeface="Times New Roman" panose="02020603050405020304" pitchFamily="18" charset="0"/>
                <a:cs typeface="Times New Roman" panose="02020603050405020304" pitchFamily="18" charset="0"/>
              </a:rPr>
              <a:t> </a:t>
            </a:r>
            <a:r>
              <a:rPr sz="1800" b="1" spc="140" dirty="0">
                <a:latin typeface="Times New Roman" panose="02020603050405020304" pitchFamily="18" charset="0"/>
                <a:cs typeface="Times New Roman" panose="02020603050405020304" pitchFamily="18" charset="0"/>
              </a:rPr>
              <a:t>G</a:t>
            </a:r>
            <a:r>
              <a:rPr sz="1800" b="1" spc="105" dirty="0">
                <a:latin typeface="Times New Roman" panose="02020603050405020304" pitchFamily="18" charset="0"/>
                <a:cs typeface="Times New Roman" panose="02020603050405020304" pitchFamily="18" charset="0"/>
              </a:rPr>
              <a:t>a</a:t>
            </a:r>
            <a:r>
              <a:rPr sz="1800" b="1" spc="-35" dirty="0">
                <a:latin typeface="Times New Roman" panose="02020603050405020304" pitchFamily="18" charset="0"/>
                <a:cs typeface="Times New Roman" panose="02020603050405020304" pitchFamily="18" charset="0"/>
              </a:rPr>
              <a:t>in</a:t>
            </a:r>
            <a:r>
              <a:rPr sz="1800" b="1" spc="-45" dirty="0">
                <a:latin typeface="Times New Roman" panose="02020603050405020304" pitchFamily="18" charset="0"/>
                <a:cs typeface="Times New Roman" panose="02020603050405020304" pitchFamily="18" charset="0"/>
              </a:rPr>
              <a:t> </a:t>
            </a:r>
            <a:r>
              <a:rPr sz="1800" b="1" spc="-35" dirty="0">
                <a:latin typeface="Times New Roman" panose="02020603050405020304" pitchFamily="18" charset="0"/>
                <a:cs typeface="Times New Roman" panose="02020603050405020304" pitchFamily="18" charset="0"/>
              </a:rPr>
              <a:t>v</a:t>
            </a:r>
            <a:r>
              <a:rPr sz="1800" b="1" spc="-10" dirty="0">
                <a:latin typeface="Times New Roman" panose="02020603050405020304" pitchFamily="18" charset="0"/>
                <a:cs typeface="Times New Roman" panose="02020603050405020304" pitchFamily="18" charset="0"/>
              </a:rPr>
              <a:t>s</a:t>
            </a:r>
            <a:r>
              <a:rPr sz="1800" b="1" spc="-175" dirty="0">
                <a:latin typeface="Times New Roman" panose="02020603050405020304" pitchFamily="18" charset="0"/>
                <a:cs typeface="Times New Roman" panose="02020603050405020304" pitchFamily="18" charset="0"/>
              </a:rPr>
              <a:t>.</a:t>
            </a:r>
            <a:r>
              <a:rPr sz="1800" b="1" spc="-225" dirty="0">
                <a:latin typeface="Times New Roman" panose="02020603050405020304" pitchFamily="18" charset="0"/>
                <a:cs typeface="Times New Roman" panose="02020603050405020304" pitchFamily="18" charset="0"/>
              </a:rPr>
              <a:t> </a:t>
            </a:r>
            <a:r>
              <a:rPr sz="1800" b="1" spc="295" dirty="0">
                <a:latin typeface="Times New Roman" panose="02020603050405020304" pitchFamily="18" charset="0"/>
                <a:cs typeface="Times New Roman" panose="02020603050405020304" pitchFamily="18" charset="0"/>
              </a:rPr>
              <a:t>Q</a:t>
            </a:r>
            <a:endParaRPr lang="en-US" b="1" dirty="0">
              <a:latin typeface="Times New Roman" panose="02020603050405020304" pitchFamily="18" charset="0"/>
              <a:cs typeface="Times New Roman" panose="02020603050405020304" pitchFamily="18" charset="0"/>
            </a:endParaRPr>
          </a:p>
          <a:p>
            <a:pPr marL="354965" lvl="1">
              <a:lnSpc>
                <a:spcPct val="100000"/>
              </a:lnSpc>
              <a:spcBef>
                <a:spcPts val="1485"/>
              </a:spcBef>
              <a:buClr>
                <a:srgbClr val="727CA3"/>
              </a:buClr>
              <a:tabLst>
                <a:tab pos="536575" algn="l"/>
              </a:tabLst>
            </a:pPr>
            <a:r>
              <a:rPr sz="1800" spc="-50" dirty="0">
                <a:latin typeface="Times New Roman" panose="02020603050405020304" pitchFamily="18" charset="0"/>
                <a:cs typeface="Times New Roman" panose="02020603050405020304" pitchFamily="18" charset="0"/>
              </a:rPr>
              <a:t>w</a:t>
            </a:r>
            <a:r>
              <a:rPr sz="1800" spc="-70" dirty="0">
                <a:latin typeface="Times New Roman" panose="02020603050405020304" pitchFamily="18" charset="0"/>
                <a:cs typeface="Times New Roman" panose="02020603050405020304" pitchFamily="18" charset="0"/>
              </a:rPr>
              <a:t>he</a:t>
            </a:r>
            <a:r>
              <a:rPr sz="1800" spc="-90" dirty="0">
                <a:latin typeface="Times New Roman" panose="02020603050405020304" pitchFamily="18" charset="0"/>
                <a:cs typeface="Times New Roman" panose="02020603050405020304" pitchFamily="18" charset="0"/>
              </a:rPr>
              <a:t>r</a:t>
            </a:r>
            <a:r>
              <a:rPr sz="1800" spc="-120" dirty="0">
                <a:latin typeface="Times New Roman" panose="02020603050405020304" pitchFamily="18" charset="0"/>
                <a:cs typeface="Times New Roman" panose="02020603050405020304" pitchFamily="18" charset="0"/>
              </a:rPr>
              <a:t>e</a:t>
            </a:r>
            <a:r>
              <a:rPr sz="1800" spc="-45" dirty="0">
                <a:latin typeface="Times New Roman" panose="02020603050405020304" pitchFamily="18" charset="0"/>
                <a:cs typeface="Times New Roman" panose="02020603050405020304" pitchFamily="18" charset="0"/>
              </a:rPr>
              <a:t> </a:t>
            </a:r>
            <a:r>
              <a:rPr sz="1800" spc="265" dirty="0">
                <a:latin typeface="Times New Roman" panose="02020603050405020304" pitchFamily="18" charset="0"/>
                <a:cs typeface="Times New Roman" panose="02020603050405020304" pitchFamily="18" charset="0"/>
              </a:rPr>
              <a:t>Q</a:t>
            </a:r>
            <a:r>
              <a:rPr sz="1800" spc="-45" dirty="0">
                <a:latin typeface="Times New Roman" panose="02020603050405020304" pitchFamily="18" charset="0"/>
                <a:cs typeface="Times New Roman" panose="02020603050405020304" pitchFamily="18" charset="0"/>
              </a:rPr>
              <a:t> </a:t>
            </a:r>
            <a:r>
              <a:rPr sz="1800" spc="-125" dirty="0">
                <a:latin typeface="Times New Roman" panose="02020603050405020304" pitchFamily="18" charset="0"/>
                <a:cs typeface="Times New Roman" panose="02020603050405020304" pitchFamily="18" charset="0"/>
              </a:rPr>
              <a:t>i</a:t>
            </a:r>
            <a:r>
              <a:rPr sz="1800" spc="-40" dirty="0">
                <a:latin typeface="Times New Roman" panose="02020603050405020304" pitchFamily="18" charset="0"/>
                <a:cs typeface="Times New Roman" panose="02020603050405020304" pitchFamily="18" charset="0"/>
              </a:rPr>
              <a:t>s</a:t>
            </a:r>
            <a:r>
              <a:rPr sz="1800" spc="-45" dirty="0">
                <a:latin typeface="Times New Roman" panose="02020603050405020304" pitchFamily="18" charset="0"/>
                <a:cs typeface="Times New Roman" panose="02020603050405020304" pitchFamily="18" charset="0"/>
              </a:rPr>
              <a:t> </a:t>
            </a:r>
            <a:r>
              <a:rPr sz="1800" spc="-60" dirty="0">
                <a:latin typeface="Times New Roman" panose="02020603050405020304" pitchFamily="18" charset="0"/>
                <a:cs typeface="Times New Roman" panose="02020603050405020304" pitchFamily="18" charset="0"/>
              </a:rPr>
              <a:t>exp</a:t>
            </a:r>
            <a:r>
              <a:rPr sz="1800" spc="-85" dirty="0">
                <a:latin typeface="Times New Roman" panose="02020603050405020304" pitchFamily="18" charset="0"/>
                <a:cs typeface="Times New Roman" panose="02020603050405020304" pitchFamily="18" charset="0"/>
              </a:rPr>
              <a:t>r</a:t>
            </a:r>
            <a:r>
              <a:rPr sz="1800" spc="-90" dirty="0">
                <a:latin typeface="Times New Roman" panose="02020603050405020304" pitchFamily="18" charset="0"/>
                <a:cs typeface="Times New Roman" panose="02020603050405020304" pitchFamily="18" charset="0"/>
              </a:rPr>
              <a:t>e</a:t>
            </a:r>
            <a:r>
              <a:rPr sz="1800" spc="-75" dirty="0">
                <a:latin typeface="Times New Roman" panose="02020603050405020304" pitchFamily="18" charset="0"/>
                <a:cs typeface="Times New Roman" panose="02020603050405020304" pitchFamily="18" charset="0"/>
              </a:rPr>
              <a:t>s</a:t>
            </a:r>
            <a:r>
              <a:rPr sz="1800" spc="-40" dirty="0">
                <a:latin typeface="Times New Roman" panose="02020603050405020304" pitchFamily="18" charset="0"/>
                <a:cs typeface="Times New Roman" panose="02020603050405020304" pitchFamily="18" charset="0"/>
              </a:rPr>
              <a:t>s</a:t>
            </a:r>
            <a:r>
              <a:rPr sz="1800" spc="-105" dirty="0">
                <a:latin typeface="Times New Roman" panose="02020603050405020304" pitchFamily="18" charset="0"/>
                <a:cs typeface="Times New Roman" panose="02020603050405020304" pitchFamily="18" charset="0"/>
              </a:rPr>
              <a:t>ed</a:t>
            </a:r>
            <a:r>
              <a:rPr sz="1800" spc="-45" dirty="0">
                <a:latin typeface="Times New Roman" panose="02020603050405020304" pitchFamily="18" charset="0"/>
                <a:cs typeface="Times New Roman" panose="02020603050405020304" pitchFamily="18" charset="0"/>
              </a:rPr>
              <a:t> </a:t>
            </a:r>
            <a:r>
              <a:rPr sz="1800" spc="-125" dirty="0">
                <a:latin typeface="Times New Roman" panose="02020603050405020304" pitchFamily="18" charset="0"/>
                <a:cs typeface="Times New Roman" panose="02020603050405020304" pitchFamily="18" charset="0"/>
              </a:rPr>
              <a:t>i</a:t>
            </a:r>
            <a:r>
              <a:rPr sz="1800" spc="-85" dirty="0">
                <a:latin typeface="Times New Roman" panose="02020603050405020304" pitchFamily="18" charset="0"/>
                <a:cs typeface="Times New Roman" panose="02020603050405020304" pitchFamily="18" charset="0"/>
              </a:rPr>
              <a:t>n</a:t>
            </a:r>
            <a:r>
              <a:rPr sz="1800" spc="-45" dirty="0">
                <a:latin typeface="Times New Roman" panose="02020603050405020304" pitchFamily="18" charset="0"/>
                <a:cs typeface="Times New Roman" panose="02020603050405020304" pitchFamily="18" charset="0"/>
              </a:rPr>
              <a:t> </a:t>
            </a:r>
            <a:r>
              <a:rPr sz="1800" spc="-100" dirty="0">
                <a:latin typeface="Times New Roman" panose="02020603050405020304" pitchFamily="18" charset="0"/>
                <a:cs typeface="Times New Roman" panose="02020603050405020304" pitchFamily="18" charset="0"/>
              </a:rPr>
              <a:t>[C</a:t>
            </a:r>
            <a:r>
              <a:rPr sz="1800" spc="-114" dirty="0">
                <a:latin typeface="Times New Roman" panose="02020603050405020304" pitchFamily="18" charset="0"/>
                <a:cs typeface="Times New Roman" panose="02020603050405020304" pitchFamily="18" charset="0"/>
              </a:rPr>
              <a:t>/</a:t>
            </a:r>
            <a:r>
              <a:rPr sz="1800" spc="-95" dirty="0">
                <a:latin typeface="Times New Roman" panose="02020603050405020304" pitchFamily="18" charset="0"/>
                <a:cs typeface="Times New Roman" panose="02020603050405020304" pitchFamily="18" charset="0"/>
              </a:rPr>
              <a:t>cm]</a:t>
            </a:r>
            <a:r>
              <a:rPr sz="1800" spc="-45" dirty="0">
                <a:latin typeface="Times New Roman" panose="02020603050405020304" pitchFamily="18" charset="0"/>
                <a:cs typeface="Times New Roman" panose="02020603050405020304" pitchFamily="18" charset="0"/>
              </a:rPr>
              <a:t> </a:t>
            </a:r>
            <a:r>
              <a:rPr sz="1800" spc="-240" dirty="0">
                <a:latin typeface="Times New Roman" panose="02020603050405020304" pitchFamily="18" charset="0"/>
                <a:cs typeface="Times New Roman" panose="02020603050405020304" pitchFamily="18" charset="0"/>
              </a:rPr>
              <a:t>f</a:t>
            </a:r>
            <a:r>
              <a:rPr sz="1800" spc="25" dirty="0">
                <a:latin typeface="Times New Roman" panose="02020603050405020304" pitchFamily="18" charset="0"/>
                <a:cs typeface="Times New Roman" panose="02020603050405020304" pitchFamily="18" charset="0"/>
              </a:rPr>
              <a:t>o</a:t>
            </a:r>
            <a:r>
              <a:rPr sz="1800" spc="10" dirty="0">
                <a:latin typeface="Times New Roman" panose="02020603050405020304" pitchFamily="18" charset="0"/>
                <a:cs typeface="Times New Roman" panose="02020603050405020304" pitchFamily="18" charset="0"/>
              </a:rPr>
              <a:t>r</a:t>
            </a:r>
            <a:r>
              <a:rPr sz="1800" spc="-45" dirty="0">
                <a:latin typeface="Times New Roman" panose="02020603050405020304" pitchFamily="18" charset="0"/>
                <a:cs typeface="Times New Roman" panose="02020603050405020304" pitchFamily="18" charset="0"/>
              </a:rPr>
              <a:t> </a:t>
            </a:r>
            <a:r>
              <a:rPr sz="1800" spc="-50" dirty="0">
                <a:latin typeface="Times New Roman" panose="02020603050405020304" pitchFamily="18" charset="0"/>
                <a:cs typeface="Times New Roman" panose="02020603050405020304" pitchFamily="18" charset="0"/>
              </a:rPr>
              <a:t>w</a:t>
            </a:r>
            <a:r>
              <a:rPr sz="1800" spc="-125" dirty="0">
                <a:latin typeface="Times New Roman" panose="02020603050405020304" pitchFamily="18" charset="0"/>
                <a:cs typeface="Times New Roman" panose="02020603050405020304" pitchFamily="18" charset="0"/>
              </a:rPr>
              <a:t>i</a:t>
            </a:r>
            <a:r>
              <a:rPr sz="1800" spc="-30" dirty="0">
                <a:latin typeface="Times New Roman" panose="02020603050405020304" pitchFamily="18" charset="0"/>
                <a:cs typeface="Times New Roman" panose="02020603050405020304" pitchFamily="18" charset="0"/>
              </a:rPr>
              <a:t>r</a:t>
            </a:r>
            <a:r>
              <a:rPr sz="1800" spc="-120" dirty="0">
                <a:latin typeface="Times New Roman" panose="02020603050405020304" pitchFamily="18" charset="0"/>
                <a:cs typeface="Times New Roman" panose="02020603050405020304" pitchFamily="18" charset="0"/>
              </a:rPr>
              <a:t>e</a:t>
            </a:r>
            <a:r>
              <a:rPr sz="1800" spc="-45" dirty="0">
                <a:latin typeface="Times New Roman" panose="02020603050405020304" pitchFamily="18" charset="0"/>
                <a:cs typeface="Times New Roman" panose="02020603050405020304" pitchFamily="18" charset="0"/>
              </a:rPr>
              <a:t> </a:t>
            </a:r>
            <a:r>
              <a:rPr sz="1800" spc="-90" dirty="0">
                <a:latin typeface="Times New Roman" panose="02020603050405020304" pitchFamily="18" charset="0"/>
                <a:cs typeface="Times New Roman" panose="02020603050405020304" pitchFamily="18" charset="0"/>
              </a:rPr>
              <a:t>detect</a:t>
            </a:r>
            <a:r>
              <a:rPr sz="1800" spc="-105" dirty="0">
                <a:latin typeface="Times New Roman" panose="02020603050405020304" pitchFamily="18" charset="0"/>
                <a:cs typeface="Times New Roman" panose="02020603050405020304" pitchFamily="18" charset="0"/>
              </a:rPr>
              <a:t>o</a:t>
            </a:r>
            <a:r>
              <a:rPr sz="1800" spc="-15" dirty="0">
                <a:latin typeface="Times New Roman" panose="02020603050405020304" pitchFamily="18" charset="0"/>
                <a:cs typeface="Times New Roman" panose="02020603050405020304" pitchFamily="18" charset="0"/>
              </a:rPr>
              <a:t>rs</a:t>
            </a:r>
            <a:r>
              <a:rPr sz="1800" spc="-45" dirty="0">
                <a:latin typeface="Times New Roman" panose="02020603050405020304" pitchFamily="18" charset="0"/>
                <a:cs typeface="Times New Roman" panose="02020603050405020304" pitchFamily="18" charset="0"/>
              </a:rPr>
              <a:t> </a:t>
            </a:r>
            <a:r>
              <a:rPr sz="1800" spc="-180" dirty="0">
                <a:latin typeface="Times New Roman" panose="02020603050405020304" pitchFamily="18" charset="0"/>
                <a:cs typeface="Times New Roman" panose="02020603050405020304" pitchFamily="18" charset="0"/>
              </a:rPr>
              <a:t>a</a:t>
            </a:r>
            <a:r>
              <a:rPr sz="1800" spc="-70" dirty="0">
                <a:latin typeface="Times New Roman" panose="02020603050405020304" pitchFamily="18" charset="0"/>
                <a:cs typeface="Times New Roman" panose="02020603050405020304" pitchFamily="18" charset="0"/>
              </a:rPr>
              <a:t>nd  </a:t>
            </a:r>
            <a:r>
              <a:rPr sz="1800" spc="-90" dirty="0">
                <a:latin typeface="Times New Roman" panose="02020603050405020304" pitchFamily="18" charset="0"/>
                <a:cs typeface="Times New Roman" panose="02020603050405020304" pitchFamily="18" charset="0"/>
              </a:rPr>
              <a:t>[C/cm</a:t>
            </a:r>
            <a:r>
              <a:rPr sz="1800" spc="-135" baseline="25462" dirty="0">
                <a:latin typeface="Times New Roman" panose="02020603050405020304" pitchFamily="18" charset="0"/>
                <a:cs typeface="Times New Roman" panose="02020603050405020304" pitchFamily="18" charset="0"/>
              </a:rPr>
              <a:t>2</a:t>
            </a:r>
            <a:r>
              <a:rPr sz="1800" spc="-90" dirty="0">
                <a:latin typeface="Times New Roman" panose="02020603050405020304" pitchFamily="18" charset="0"/>
                <a:cs typeface="Times New Roman" panose="02020603050405020304" pitchFamily="18" charset="0"/>
              </a:rPr>
              <a:t>]</a:t>
            </a:r>
            <a:r>
              <a:rPr sz="1800" spc="-45" dirty="0">
                <a:latin typeface="Times New Roman" panose="02020603050405020304" pitchFamily="18" charset="0"/>
                <a:cs typeface="Times New Roman" panose="02020603050405020304" pitchFamily="18" charset="0"/>
              </a:rPr>
              <a:t> </a:t>
            </a:r>
            <a:r>
              <a:rPr sz="1800" spc="-65" dirty="0">
                <a:latin typeface="Times New Roman" panose="02020603050405020304" pitchFamily="18" charset="0"/>
                <a:cs typeface="Times New Roman" panose="02020603050405020304" pitchFamily="18" charset="0"/>
              </a:rPr>
              <a:t>for</a:t>
            </a:r>
            <a:r>
              <a:rPr sz="1800" spc="-45" dirty="0">
                <a:latin typeface="Times New Roman" panose="02020603050405020304" pitchFamily="18" charset="0"/>
                <a:cs typeface="Times New Roman" panose="02020603050405020304" pitchFamily="18" charset="0"/>
              </a:rPr>
              <a:t> </a:t>
            </a:r>
            <a:r>
              <a:rPr sz="1800" spc="-70" dirty="0">
                <a:latin typeface="Times New Roman" panose="02020603050405020304" pitchFamily="18" charset="0"/>
                <a:cs typeface="Times New Roman" panose="02020603050405020304" pitchFamily="18" charset="0"/>
              </a:rPr>
              <a:t>strips</a:t>
            </a:r>
            <a:r>
              <a:rPr sz="1800" spc="-45" dirty="0">
                <a:latin typeface="Times New Roman" panose="02020603050405020304" pitchFamily="18" charset="0"/>
                <a:cs typeface="Times New Roman" panose="02020603050405020304" pitchFamily="18" charset="0"/>
              </a:rPr>
              <a:t> </a:t>
            </a:r>
            <a:r>
              <a:rPr sz="1800" spc="20" dirty="0">
                <a:latin typeface="Times New Roman" panose="02020603050405020304" pitchFamily="18" charset="0"/>
                <a:cs typeface="Times New Roman" panose="02020603050405020304" pitchFamily="18" charset="0"/>
              </a:rPr>
              <a:t>or</a:t>
            </a:r>
            <a:r>
              <a:rPr sz="1800" spc="-45" dirty="0">
                <a:latin typeface="Times New Roman" panose="02020603050405020304" pitchFamily="18" charset="0"/>
                <a:cs typeface="Times New Roman" panose="02020603050405020304" pitchFamily="18" charset="0"/>
              </a:rPr>
              <a:t> </a:t>
            </a:r>
            <a:r>
              <a:rPr sz="1800" spc="-70" dirty="0">
                <a:latin typeface="Times New Roman" panose="02020603050405020304" pitchFamily="18" charset="0"/>
                <a:cs typeface="Times New Roman" panose="02020603050405020304" pitchFamily="18" charset="0"/>
              </a:rPr>
              <a:t>continuous</a:t>
            </a:r>
            <a:r>
              <a:rPr sz="1800" spc="-45" dirty="0">
                <a:latin typeface="Times New Roman" panose="02020603050405020304" pitchFamily="18" charset="0"/>
                <a:cs typeface="Times New Roman" panose="02020603050405020304" pitchFamily="18" charset="0"/>
              </a:rPr>
              <a:t> </a:t>
            </a:r>
            <a:r>
              <a:rPr sz="1800" spc="-105" dirty="0">
                <a:latin typeface="Times New Roman" panose="02020603050405020304" pitchFamily="18" charset="0"/>
                <a:cs typeface="Times New Roman" panose="02020603050405020304" pitchFamily="18" charset="0"/>
              </a:rPr>
              <a:t>electrodes.</a:t>
            </a:r>
            <a:endParaRPr sz="1800" dirty="0">
              <a:latin typeface="Times New Roman" panose="02020603050405020304" pitchFamily="18" charset="0"/>
              <a:cs typeface="Times New Roman" panose="02020603050405020304" pitchFamily="18" charset="0"/>
            </a:endParaRPr>
          </a:p>
          <a:p>
            <a:pPr>
              <a:lnSpc>
                <a:spcPct val="100000"/>
              </a:lnSpc>
              <a:spcBef>
                <a:spcPts val="40"/>
              </a:spcBef>
            </a:pPr>
            <a:endParaRPr sz="1800" dirty="0">
              <a:latin typeface="Trebuchet MS"/>
              <a:cs typeface="Trebuchet MS"/>
            </a:endParaRPr>
          </a:p>
        </p:txBody>
      </p:sp>
      <p:grpSp>
        <p:nvGrpSpPr>
          <p:cNvPr id="14" name="object 3">
            <a:extLst>
              <a:ext uri="{FF2B5EF4-FFF2-40B4-BE49-F238E27FC236}">
                <a16:creationId xmlns:a16="http://schemas.microsoft.com/office/drawing/2014/main" id="{473749CB-C5AF-9D85-4E8F-4E32C4B6A29B}"/>
              </a:ext>
            </a:extLst>
          </p:cNvPr>
          <p:cNvGrpSpPr/>
          <p:nvPr/>
        </p:nvGrpSpPr>
        <p:grpSpPr>
          <a:xfrm>
            <a:off x="8382000" y="4401663"/>
            <a:ext cx="2174240" cy="1517650"/>
            <a:chOff x="6583778" y="2086494"/>
            <a:chExt cx="2174240" cy="1517650"/>
          </a:xfrm>
        </p:grpSpPr>
        <p:pic>
          <p:nvPicPr>
            <p:cNvPr id="15" name="object 4">
              <a:extLst>
                <a:ext uri="{FF2B5EF4-FFF2-40B4-BE49-F238E27FC236}">
                  <a16:creationId xmlns:a16="http://schemas.microsoft.com/office/drawing/2014/main" id="{2014A7BE-BC3B-9774-CF61-12FECEB6D2AB}"/>
                </a:ext>
              </a:extLst>
            </p:cNvPr>
            <p:cNvPicPr/>
            <p:nvPr/>
          </p:nvPicPr>
          <p:blipFill>
            <a:blip r:embed="rId2" cstate="print"/>
            <a:stretch>
              <a:fillRect/>
            </a:stretch>
          </p:blipFill>
          <p:spPr>
            <a:xfrm>
              <a:off x="6637812" y="2086494"/>
              <a:ext cx="295101" cy="1517072"/>
            </a:xfrm>
            <a:prstGeom prst="rect">
              <a:avLst/>
            </a:prstGeom>
          </p:spPr>
        </p:pic>
        <p:sp>
          <p:nvSpPr>
            <p:cNvPr id="16" name="object 5">
              <a:extLst>
                <a:ext uri="{FF2B5EF4-FFF2-40B4-BE49-F238E27FC236}">
                  <a16:creationId xmlns:a16="http://schemas.microsoft.com/office/drawing/2014/main" id="{9D8047FC-F732-AFEA-2F92-441EB7EA9052}"/>
                </a:ext>
              </a:extLst>
            </p:cNvPr>
            <p:cNvSpPr/>
            <p:nvPr/>
          </p:nvSpPr>
          <p:spPr>
            <a:xfrm>
              <a:off x="6782692" y="2235004"/>
              <a:ext cx="1905" cy="1298575"/>
            </a:xfrm>
            <a:custGeom>
              <a:avLst/>
              <a:gdLst/>
              <a:ahLst/>
              <a:cxnLst/>
              <a:rect l="l" t="t" r="r" b="b"/>
              <a:pathLst>
                <a:path w="1904" h="1298575">
                  <a:moveTo>
                    <a:pt x="0" y="1298208"/>
                  </a:moveTo>
                  <a:lnTo>
                    <a:pt x="1558" y="0"/>
                  </a:lnTo>
                </a:path>
              </a:pathLst>
            </a:custGeom>
            <a:ln w="19049">
              <a:solidFill>
                <a:srgbClr val="8590B2"/>
              </a:solidFill>
            </a:ln>
          </p:spPr>
          <p:txBody>
            <a:bodyPr wrap="square" lIns="0" tIns="0" rIns="0" bIns="0" rtlCol="0"/>
            <a:lstStyle/>
            <a:p>
              <a:endParaRPr/>
            </a:p>
          </p:txBody>
        </p:sp>
        <p:pic>
          <p:nvPicPr>
            <p:cNvPr id="17" name="object 6">
              <a:extLst>
                <a:ext uri="{FF2B5EF4-FFF2-40B4-BE49-F238E27FC236}">
                  <a16:creationId xmlns:a16="http://schemas.microsoft.com/office/drawing/2014/main" id="{B0D85267-E028-20BD-960C-CB0BAFE28598}"/>
                </a:ext>
              </a:extLst>
            </p:cNvPr>
            <p:cNvPicPr/>
            <p:nvPr/>
          </p:nvPicPr>
          <p:blipFill>
            <a:blip r:embed="rId3" cstate="print"/>
            <a:stretch>
              <a:fillRect/>
            </a:stretch>
          </p:blipFill>
          <p:spPr>
            <a:xfrm>
              <a:off x="6725204" y="2209800"/>
              <a:ext cx="117908" cy="115962"/>
            </a:xfrm>
            <a:prstGeom prst="rect">
              <a:avLst/>
            </a:prstGeom>
          </p:spPr>
        </p:pic>
        <p:pic>
          <p:nvPicPr>
            <p:cNvPr id="18" name="object 7">
              <a:extLst>
                <a:ext uri="{FF2B5EF4-FFF2-40B4-BE49-F238E27FC236}">
                  <a16:creationId xmlns:a16="http://schemas.microsoft.com/office/drawing/2014/main" id="{C26B5C1F-BD96-F814-8CC2-AC76942FD677}"/>
                </a:ext>
              </a:extLst>
            </p:cNvPr>
            <p:cNvPicPr/>
            <p:nvPr/>
          </p:nvPicPr>
          <p:blipFill>
            <a:blip r:embed="rId4" cstate="print"/>
            <a:stretch>
              <a:fillRect/>
            </a:stretch>
          </p:blipFill>
          <p:spPr>
            <a:xfrm>
              <a:off x="6583778" y="3291838"/>
              <a:ext cx="2173777" cy="295101"/>
            </a:xfrm>
            <a:prstGeom prst="rect">
              <a:avLst/>
            </a:prstGeom>
          </p:spPr>
        </p:pic>
        <p:sp>
          <p:nvSpPr>
            <p:cNvPr id="19" name="object 8">
              <a:extLst>
                <a:ext uri="{FF2B5EF4-FFF2-40B4-BE49-F238E27FC236}">
                  <a16:creationId xmlns:a16="http://schemas.microsoft.com/office/drawing/2014/main" id="{B706C092-D71F-CCB4-4EF0-7CF2592C820C}"/>
                </a:ext>
              </a:extLst>
            </p:cNvPr>
            <p:cNvSpPr/>
            <p:nvPr/>
          </p:nvSpPr>
          <p:spPr>
            <a:xfrm>
              <a:off x="6629498" y="3413554"/>
              <a:ext cx="1956435" cy="1905"/>
            </a:xfrm>
            <a:custGeom>
              <a:avLst/>
              <a:gdLst/>
              <a:ahLst/>
              <a:cxnLst/>
              <a:rect l="l" t="t" r="r" b="b"/>
              <a:pathLst>
                <a:path w="1956434" h="1904">
                  <a:moveTo>
                    <a:pt x="0" y="0"/>
                  </a:moveTo>
                  <a:lnTo>
                    <a:pt x="1955994" y="1567"/>
                  </a:lnTo>
                </a:path>
              </a:pathLst>
            </a:custGeom>
            <a:ln w="19049">
              <a:solidFill>
                <a:srgbClr val="8590B2"/>
              </a:solidFill>
            </a:ln>
          </p:spPr>
          <p:txBody>
            <a:bodyPr wrap="square" lIns="0" tIns="0" rIns="0" bIns="0" rtlCol="0"/>
            <a:lstStyle/>
            <a:p>
              <a:endParaRPr/>
            </a:p>
          </p:txBody>
        </p:sp>
        <p:pic>
          <p:nvPicPr>
            <p:cNvPr id="20" name="object 9">
              <a:extLst>
                <a:ext uri="{FF2B5EF4-FFF2-40B4-BE49-F238E27FC236}">
                  <a16:creationId xmlns:a16="http://schemas.microsoft.com/office/drawing/2014/main" id="{9E090FD4-AAA5-FB64-1E59-D93E239D1699}"/>
                </a:ext>
              </a:extLst>
            </p:cNvPr>
            <p:cNvPicPr/>
            <p:nvPr/>
          </p:nvPicPr>
          <p:blipFill>
            <a:blip r:embed="rId5" cstate="print"/>
            <a:stretch>
              <a:fillRect/>
            </a:stretch>
          </p:blipFill>
          <p:spPr>
            <a:xfrm>
              <a:off x="8494754" y="3356106"/>
              <a:ext cx="115944" cy="117909"/>
            </a:xfrm>
            <a:prstGeom prst="rect">
              <a:avLst/>
            </a:prstGeom>
          </p:spPr>
        </p:pic>
      </p:grpSp>
      <p:grpSp>
        <p:nvGrpSpPr>
          <p:cNvPr id="21" name="object 11">
            <a:extLst>
              <a:ext uri="{FF2B5EF4-FFF2-40B4-BE49-F238E27FC236}">
                <a16:creationId xmlns:a16="http://schemas.microsoft.com/office/drawing/2014/main" id="{217CF3EC-E087-81C8-0A10-7A231BC0F538}"/>
              </a:ext>
            </a:extLst>
          </p:cNvPr>
          <p:cNvGrpSpPr/>
          <p:nvPr/>
        </p:nvGrpSpPr>
        <p:grpSpPr>
          <a:xfrm>
            <a:off x="8535785" y="4950303"/>
            <a:ext cx="1612900" cy="644525"/>
            <a:chOff x="6737563" y="2635134"/>
            <a:chExt cx="1612900" cy="644525"/>
          </a:xfrm>
        </p:grpSpPr>
        <p:pic>
          <p:nvPicPr>
            <p:cNvPr id="22" name="object 12">
              <a:extLst>
                <a:ext uri="{FF2B5EF4-FFF2-40B4-BE49-F238E27FC236}">
                  <a16:creationId xmlns:a16="http://schemas.microsoft.com/office/drawing/2014/main" id="{00A16B6E-E359-7084-68F0-93C43BBE26B1}"/>
                </a:ext>
              </a:extLst>
            </p:cNvPr>
            <p:cNvPicPr/>
            <p:nvPr/>
          </p:nvPicPr>
          <p:blipFill>
            <a:blip r:embed="rId6" cstate="print"/>
            <a:stretch>
              <a:fillRect/>
            </a:stretch>
          </p:blipFill>
          <p:spPr>
            <a:xfrm>
              <a:off x="6754189" y="2635134"/>
              <a:ext cx="1596043" cy="282632"/>
            </a:xfrm>
            <a:prstGeom prst="rect">
              <a:avLst/>
            </a:prstGeom>
          </p:spPr>
        </p:pic>
        <p:sp>
          <p:nvSpPr>
            <p:cNvPr id="23" name="object 13">
              <a:extLst>
                <a:ext uri="{FF2B5EF4-FFF2-40B4-BE49-F238E27FC236}">
                  <a16:creationId xmlns:a16="http://schemas.microsoft.com/office/drawing/2014/main" id="{43A260ED-7B79-922E-7304-9070C7ED9367}"/>
                </a:ext>
              </a:extLst>
            </p:cNvPr>
            <p:cNvSpPr/>
            <p:nvPr/>
          </p:nvSpPr>
          <p:spPr>
            <a:xfrm>
              <a:off x="6803792" y="2664517"/>
              <a:ext cx="1502410" cy="172085"/>
            </a:xfrm>
            <a:custGeom>
              <a:avLst/>
              <a:gdLst/>
              <a:ahLst/>
              <a:cxnLst/>
              <a:rect l="l" t="t" r="r" b="b"/>
              <a:pathLst>
                <a:path w="1502409" h="172085">
                  <a:moveTo>
                    <a:pt x="0" y="66317"/>
                  </a:moveTo>
                  <a:lnTo>
                    <a:pt x="47353" y="54553"/>
                  </a:lnTo>
                  <a:lnTo>
                    <a:pt x="94932" y="43119"/>
                  </a:lnTo>
                  <a:lnTo>
                    <a:pt x="142962" y="32347"/>
                  </a:lnTo>
                  <a:lnTo>
                    <a:pt x="191667" y="22568"/>
                  </a:lnTo>
                  <a:lnTo>
                    <a:pt x="241274" y="14113"/>
                  </a:lnTo>
                  <a:lnTo>
                    <a:pt x="292008" y="7312"/>
                  </a:lnTo>
                  <a:lnTo>
                    <a:pt x="344093" y="2498"/>
                  </a:lnTo>
                  <a:lnTo>
                    <a:pt x="397756" y="0"/>
                  </a:lnTo>
                  <a:lnTo>
                    <a:pt x="453221" y="149"/>
                  </a:lnTo>
                  <a:lnTo>
                    <a:pt x="510714" y="3277"/>
                  </a:lnTo>
                  <a:lnTo>
                    <a:pt x="557534" y="8600"/>
                  </a:lnTo>
                  <a:lnTo>
                    <a:pt x="607431" y="16949"/>
                  </a:lnTo>
                  <a:lnTo>
                    <a:pt x="659748" y="27810"/>
                  </a:lnTo>
                  <a:lnTo>
                    <a:pt x="713829" y="40664"/>
                  </a:lnTo>
                  <a:lnTo>
                    <a:pt x="769018" y="54997"/>
                  </a:lnTo>
                  <a:lnTo>
                    <a:pt x="824658" y="70291"/>
                  </a:lnTo>
                  <a:lnTo>
                    <a:pt x="880093" y="86029"/>
                  </a:lnTo>
                  <a:lnTo>
                    <a:pt x="934666" y="101696"/>
                  </a:lnTo>
                  <a:lnTo>
                    <a:pt x="987722" y="116775"/>
                  </a:lnTo>
                  <a:lnTo>
                    <a:pt x="1038603" y="130748"/>
                  </a:lnTo>
                  <a:lnTo>
                    <a:pt x="1086654" y="143101"/>
                  </a:lnTo>
                  <a:lnTo>
                    <a:pt x="1131218" y="153316"/>
                  </a:lnTo>
                  <a:lnTo>
                    <a:pt x="1171638" y="160877"/>
                  </a:lnTo>
                  <a:lnTo>
                    <a:pt x="1292980" y="171958"/>
                  </a:lnTo>
                  <a:lnTo>
                    <a:pt x="1398832" y="170727"/>
                  </a:lnTo>
                  <a:lnTo>
                    <a:pt x="1473703" y="164571"/>
                  </a:lnTo>
                  <a:lnTo>
                    <a:pt x="1502102" y="160877"/>
                  </a:lnTo>
                </a:path>
              </a:pathLst>
            </a:custGeom>
            <a:ln w="19049">
              <a:solidFill>
                <a:srgbClr val="008F00"/>
              </a:solidFill>
            </a:ln>
          </p:spPr>
          <p:txBody>
            <a:bodyPr wrap="square" lIns="0" tIns="0" rIns="0" bIns="0" rtlCol="0"/>
            <a:lstStyle/>
            <a:p>
              <a:endParaRPr/>
            </a:p>
          </p:txBody>
        </p:sp>
        <p:pic>
          <p:nvPicPr>
            <p:cNvPr id="24" name="object 14">
              <a:extLst>
                <a:ext uri="{FF2B5EF4-FFF2-40B4-BE49-F238E27FC236}">
                  <a16:creationId xmlns:a16="http://schemas.microsoft.com/office/drawing/2014/main" id="{BCFAC5CC-6A8E-4935-F607-F5489EED7DEB}"/>
                </a:ext>
              </a:extLst>
            </p:cNvPr>
            <p:cNvPicPr/>
            <p:nvPr/>
          </p:nvPicPr>
          <p:blipFill>
            <a:blip r:embed="rId7" cstate="print"/>
            <a:stretch>
              <a:fillRect/>
            </a:stretch>
          </p:blipFill>
          <p:spPr>
            <a:xfrm>
              <a:off x="6737563" y="2714104"/>
              <a:ext cx="1612668" cy="565265"/>
            </a:xfrm>
            <a:prstGeom prst="rect">
              <a:avLst/>
            </a:prstGeom>
          </p:spPr>
        </p:pic>
        <p:sp>
          <p:nvSpPr>
            <p:cNvPr id="25" name="object 15">
              <a:extLst>
                <a:ext uri="{FF2B5EF4-FFF2-40B4-BE49-F238E27FC236}">
                  <a16:creationId xmlns:a16="http://schemas.microsoft.com/office/drawing/2014/main" id="{CFAB5339-20D9-94E5-D056-74CD7BC8997D}"/>
                </a:ext>
              </a:extLst>
            </p:cNvPr>
            <p:cNvSpPr/>
            <p:nvPr/>
          </p:nvSpPr>
          <p:spPr>
            <a:xfrm>
              <a:off x="6782692" y="2742405"/>
              <a:ext cx="1523365" cy="457200"/>
            </a:xfrm>
            <a:custGeom>
              <a:avLst/>
              <a:gdLst/>
              <a:ahLst/>
              <a:cxnLst/>
              <a:rect l="l" t="t" r="r" b="b"/>
              <a:pathLst>
                <a:path w="1523365" h="457200">
                  <a:moveTo>
                    <a:pt x="0" y="0"/>
                  </a:moveTo>
                  <a:lnTo>
                    <a:pt x="37562" y="6664"/>
                  </a:lnTo>
                  <a:lnTo>
                    <a:pt x="73582" y="25325"/>
                  </a:lnTo>
                  <a:lnTo>
                    <a:pt x="106513" y="53984"/>
                  </a:lnTo>
                  <a:lnTo>
                    <a:pt x="134814" y="90640"/>
                  </a:lnTo>
                  <a:lnTo>
                    <a:pt x="156940" y="133294"/>
                  </a:lnTo>
                  <a:lnTo>
                    <a:pt x="171348" y="179947"/>
                  </a:lnTo>
                  <a:lnTo>
                    <a:pt x="176493" y="228599"/>
                  </a:lnTo>
                  <a:lnTo>
                    <a:pt x="178868" y="240419"/>
                  </a:lnTo>
                  <a:lnTo>
                    <a:pt x="213158" y="275596"/>
                  </a:lnTo>
                  <a:lnTo>
                    <a:pt x="257001" y="298532"/>
                  </a:lnTo>
                  <a:lnTo>
                    <a:pt x="316084" y="320793"/>
                  </a:lnTo>
                  <a:lnTo>
                    <a:pt x="389082" y="342154"/>
                  </a:lnTo>
                  <a:lnTo>
                    <a:pt x="430385" y="352427"/>
                  </a:lnTo>
                  <a:lnTo>
                    <a:pt x="474670" y="362391"/>
                  </a:lnTo>
                  <a:lnTo>
                    <a:pt x="521771" y="372017"/>
                  </a:lnTo>
                  <a:lnTo>
                    <a:pt x="571522" y="381278"/>
                  </a:lnTo>
                  <a:lnTo>
                    <a:pt x="623759" y="390144"/>
                  </a:lnTo>
                  <a:lnTo>
                    <a:pt x="678314" y="398590"/>
                  </a:lnTo>
                  <a:lnTo>
                    <a:pt x="735023" y="406585"/>
                  </a:lnTo>
                  <a:lnTo>
                    <a:pt x="793720" y="414102"/>
                  </a:lnTo>
                  <a:lnTo>
                    <a:pt x="854238" y="421113"/>
                  </a:lnTo>
                  <a:lnTo>
                    <a:pt x="916414" y="427590"/>
                  </a:lnTo>
                  <a:lnTo>
                    <a:pt x="980080" y="433504"/>
                  </a:lnTo>
                  <a:lnTo>
                    <a:pt x="1045072" y="438828"/>
                  </a:lnTo>
                  <a:lnTo>
                    <a:pt x="1111223" y="443533"/>
                  </a:lnTo>
                  <a:lnTo>
                    <a:pt x="1178368" y="447592"/>
                  </a:lnTo>
                  <a:lnTo>
                    <a:pt x="1246341" y="450976"/>
                  </a:lnTo>
                  <a:lnTo>
                    <a:pt x="1314977" y="453656"/>
                  </a:lnTo>
                  <a:lnTo>
                    <a:pt x="1384110" y="455606"/>
                  </a:lnTo>
                  <a:lnTo>
                    <a:pt x="1453574" y="456796"/>
                  </a:lnTo>
                  <a:lnTo>
                    <a:pt x="1523204" y="457199"/>
                  </a:lnTo>
                </a:path>
              </a:pathLst>
            </a:custGeom>
            <a:ln w="19049">
              <a:solidFill>
                <a:srgbClr val="941100"/>
              </a:solidFill>
            </a:ln>
          </p:spPr>
          <p:txBody>
            <a:bodyPr wrap="square" lIns="0" tIns="0" rIns="0" bIns="0" rtlCol="0"/>
            <a:lstStyle/>
            <a:p>
              <a:endParaRPr/>
            </a:p>
          </p:txBody>
        </p:sp>
      </p:grpSp>
      <p:sp>
        <p:nvSpPr>
          <p:cNvPr id="28" name="TextBox 27">
            <a:extLst>
              <a:ext uri="{FF2B5EF4-FFF2-40B4-BE49-F238E27FC236}">
                <a16:creationId xmlns:a16="http://schemas.microsoft.com/office/drawing/2014/main" id="{4311D367-56B6-72C0-069F-B99A72CEDFD9}"/>
              </a:ext>
            </a:extLst>
          </p:cNvPr>
          <p:cNvSpPr txBox="1"/>
          <p:nvPr/>
        </p:nvSpPr>
        <p:spPr>
          <a:xfrm>
            <a:off x="4555715" y="2424438"/>
            <a:ext cx="5853205" cy="430887"/>
          </a:xfrm>
          <a:prstGeom prst="rect">
            <a:avLst/>
          </a:prstGeom>
          <a:noFill/>
        </p:spPr>
        <p:txBody>
          <a:bodyPr wrap="none" rtlCol="0">
            <a:spAutoFit/>
          </a:bodyPr>
          <a:lstStyle/>
          <a:p>
            <a:r>
              <a:rPr lang="en-US" sz="2200" b="1" spc="55" dirty="0">
                <a:solidFill>
                  <a:srgbClr val="00329E"/>
                </a:solidFill>
                <a:latin typeface="Times New Roman" panose="02020603050405020304" pitchFamily="18" charset="0"/>
                <a:cs typeface="Times New Roman" panose="02020603050405020304" pitchFamily="18" charset="0"/>
              </a:rPr>
              <a:t>Ageing</a:t>
            </a:r>
            <a:r>
              <a:rPr lang="en-US" sz="2200" b="1" spc="-60" dirty="0">
                <a:solidFill>
                  <a:srgbClr val="00329E"/>
                </a:solidFill>
                <a:latin typeface="Times New Roman" panose="02020603050405020304" pitchFamily="18" charset="0"/>
                <a:cs typeface="Times New Roman" panose="02020603050405020304" pitchFamily="18" charset="0"/>
              </a:rPr>
              <a:t> </a:t>
            </a:r>
            <a:r>
              <a:rPr lang="en-US" sz="2200" b="1" spc="-20" dirty="0">
                <a:solidFill>
                  <a:srgbClr val="00329E"/>
                </a:solidFill>
                <a:latin typeface="Times New Roman" panose="02020603050405020304" pitchFamily="18" charset="0"/>
                <a:cs typeface="Times New Roman" panose="02020603050405020304" pitchFamily="18" charset="0"/>
              </a:rPr>
              <a:t>depends</a:t>
            </a:r>
            <a:r>
              <a:rPr lang="en-US" sz="2200" b="1" spc="-60" dirty="0">
                <a:solidFill>
                  <a:srgbClr val="00329E"/>
                </a:solidFill>
                <a:latin typeface="Times New Roman" panose="02020603050405020304" pitchFamily="18" charset="0"/>
                <a:cs typeface="Times New Roman" panose="02020603050405020304" pitchFamily="18" charset="0"/>
              </a:rPr>
              <a:t> </a:t>
            </a:r>
            <a:r>
              <a:rPr lang="en-US" sz="2200" b="1" spc="20" dirty="0">
                <a:solidFill>
                  <a:srgbClr val="00329E"/>
                </a:solidFill>
                <a:latin typeface="Times New Roman" panose="02020603050405020304" pitchFamily="18" charset="0"/>
                <a:cs typeface="Times New Roman" panose="02020603050405020304" pitchFamily="18" charset="0"/>
              </a:rPr>
              <a:t>on</a:t>
            </a:r>
            <a:r>
              <a:rPr lang="en-US" sz="2200" b="1" spc="-60" dirty="0">
                <a:solidFill>
                  <a:srgbClr val="00329E"/>
                </a:solidFill>
                <a:latin typeface="Times New Roman" panose="02020603050405020304" pitchFamily="18" charset="0"/>
                <a:cs typeface="Times New Roman" panose="02020603050405020304" pitchFamily="18" charset="0"/>
              </a:rPr>
              <a:t> </a:t>
            </a:r>
            <a:r>
              <a:rPr lang="en-US" sz="2200" b="1" spc="-20" dirty="0">
                <a:solidFill>
                  <a:srgbClr val="00329E"/>
                </a:solidFill>
                <a:latin typeface="Times New Roman" panose="02020603050405020304" pitchFamily="18" charset="0"/>
                <a:cs typeface="Times New Roman" panose="02020603050405020304" pitchFamily="18" charset="0"/>
              </a:rPr>
              <a:t>the</a:t>
            </a:r>
            <a:r>
              <a:rPr lang="en-US" sz="2200" b="1" spc="-60" dirty="0">
                <a:solidFill>
                  <a:srgbClr val="00329E"/>
                </a:solidFill>
                <a:latin typeface="Times New Roman" panose="02020603050405020304" pitchFamily="18" charset="0"/>
                <a:cs typeface="Times New Roman" panose="02020603050405020304" pitchFamily="18" charset="0"/>
              </a:rPr>
              <a:t> </a:t>
            </a:r>
            <a:r>
              <a:rPr lang="en-US" sz="2200" b="1" spc="5" dirty="0">
                <a:solidFill>
                  <a:srgbClr val="00329E"/>
                </a:solidFill>
                <a:latin typeface="Times New Roman" panose="02020603050405020304" pitchFamily="18" charset="0"/>
                <a:cs typeface="Times New Roman" panose="02020603050405020304" pitchFamily="18" charset="0"/>
              </a:rPr>
              <a:t>total</a:t>
            </a:r>
            <a:r>
              <a:rPr lang="en-US" sz="2200" b="1" spc="-60" dirty="0">
                <a:solidFill>
                  <a:srgbClr val="00329E"/>
                </a:solidFill>
                <a:latin typeface="Times New Roman" panose="02020603050405020304" pitchFamily="18" charset="0"/>
                <a:cs typeface="Times New Roman" panose="02020603050405020304" pitchFamily="18" charset="0"/>
              </a:rPr>
              <a:t> </a:t>
            </a:r>
            <a:r>
              <a:rPr lang="en-US" sz="2200" b="1" spc="-20" dirty="0">
                <a:solidFill>
                  <a:srgbClr val="00329E"/>
                </a:solidFill>
                <a:latin typeface="Times New Roman" panose="02020603050405020304" pitchFamily="18" charset="0"/>
                <a:cs typeface="Times New Roman" panose="02020603050405020304" pitchFamily="18" charset="0"/>
              </a:rPr>
              <a:t>collected charge Q:</a:t>
            </a:r>
            <a:endParaRPr lang="en-US" sz="2200" dirty="0"/>
          </a:p>
        </p:txBody>
      </p:sp>
      <p:sp>
        <p:nvSpPr>
          <p:cNvPr id="30" name="TextBox 29">
            <a:extLst>
              <a:ext uri="{FF2B5EF4-FFF2-40B4-BE49-F238E27FC236}">
                <a16:creationId xmlns:a16="http://schemas.microsoft.com/office/drawing/2014/main" id="{06886746-B6CF-24DB-1B85-57D4DD93B40E}"/>
              </a:ext>
            </a:extLst>
          </p:cNvPr>
          <p:cNvSpPr txBox="1"/>
          <p:nvPr/>
        </p:nvSpPr>
        <p:spPr>
          <a:xfrm>
            <a:off x="9468888" y="5811187"/>
            <a:ext cx="1077092" cy="307777"/>
          </a:xfrm>
          <a:prstGeom prst="rect">
            <a:avLst/>
          </a:prstGeom>
          <a:noFill/>
        </p:spPr>
        <p:txBody>
          <a:bodyPr wrap="square">
            <a:spAutoFit/>
          </a:bodyPr>
          <a:lstStyle/>
          <a:p>
            <a:pPr marR="30480">
              <a:lnSpc>
                <a:spcPct val="100000"/>
              </a:lnSpc>
            </a:pPr>
            <a:r>
              <a:rPr lang="en-US" sz="1400" spc="204" dirty="0">
                <a:solidFill>
                  <a:srgbClr val="00329E"/>
                </a:solidFill>
                <a:latin typeface="Trebuchet MS"/>
                <a:cs typeface="Trebuchet MS"/>
              </a:rPr>
              <a:t>Q</a:t>
            </a:r>
            <a:r>
              <a:rPr lang="en-US" sz="1400" spc="-35" dirty="0">
                <a:solidFill>
                  <a:srgbClr val="00329E"/>
                </a:solidFill>
                <a:latin typeface="Trebuchet MS"/>
                <a:cs typeface="Trebuchet MS"/>
              </a:rPr>
              <a:t> </a:t>
            </a:r>
            <a:r>
              <a:rPr lang="en-US" sz="1400" spc="20" dirty="0">
                <a:solidFill>
                  <a:srgbClr val="00329E"/>
                </a:solidFill>
                <a:latin typeface="Trebuchet MS"/>
                <a:cs typeface="Trebuchet MS"/>
              </a:rPr>
              <a:t>o</a:t>
            </a:r>
            <a:r>
              <a:rPr lang="en-US" sz="1400" spc="10" dirty="0">
                <a:solidFill>
                  <a:srgbClr val="00329E"/>
                </a:solidFill>
                <a:latin typeface="Trebuchet MS"/>
                <a:cs typeface="Trebuchet MS"/>
              </a:rPr>
              <a:t>r </a:t>
            </a:r>
            <a:r>
              <a:rPr lang="en-US" sz="1400" spc="-30" dirty="0">
                <a:solidFill>
                  <a:srgbClr val="00329E"/>
                </a:solidFill>
                <a:latin typeface="Trebuchet MS"/>
                <a:cs typeface="Trebuchet MS"/>
              </a:rPr>
              <a:t>Ti</a:t>
            </a:r>
            <a:r>
              <a:rPr lang="en-US" sz="1400" spc="-90" dirty="0">
                <a:solidFill>
                  <a:srgbClr val="00329E"/>
                </a:solidFill>
                <a:latin typeface="Trebuchet MS"/>
                <a:cs typeface="Trebuchet MS"/>
              </a:rPr>
              <a:t>me</a:t>
            </a:r>
            <a:endParaRPr lang="en-US" sz="1400" dirty="0">
              <a:solidFill>
                <a:srgbClr val="00329E"/>
              </a:solidFill>
              <a:latin typeface="Trebuchet MS"/>
              <a:cs typeface="Trebuchet MS"/>
            </a:endParaRPr>
          </a:p>
        </p:txBody>
      </p:sp>
      <p:sp>
        <p:nvSpPr>
          <p:cNvPr id="31" name="TextBox 30">
            <a:extLst>
              <a:ext uri="{FF2B5EF4-FFF2-40B4-BE49-F238E27FC236}">
                <a16:creationId xmlns:a16="http://schemas.microsoft.com/office/drawing/2014/main" id="{065B732D-58FA-2871-0912-021F31B86F24}"/>
              </a:ext>
            </a:extLst>
          </p:cNvPr>
          <p:cNvSpPr txBox="1"/>
          <p:nvPr/>
        </p:nvSpPr>
        <p:spPr>
          <a:xfrm rot="16200000">
            <a:off x="8029842" y="4624976"/>
            <a:ext cx="607432" cy="307777"/>
          </a:xfrm>
          <a:prstGeom prst="rect">
            <a:avLst/>
          </a:prstGeom>
          <a:noFill/>
        </p:spPr>
        <p:txBody>
          <a:bodyPr wrap="square">
            <a:spAutoFit/>
          </a:bodyPr>
          <a:lstStyle/>
          <a:p>
            <a:pPr marR="30480">
              <a:lnSpc>
                <a:spcPct val="100000"/>
              </a:lnSpc>
            </a:pPr>
            <a:r>
              <a:rPr lang="en-US" sz="1400" spc="20" dirty="0">
                <a:solidFill>
                  <a:srgbClr val="00329E"/>
                </a:solidFill>
                <a:latin typeface="Trebuchet MS"/>
                <a:cs typeface="Trebuchet MS"/>
              </a:rPr>
              <a:t>Gain</a:t>
            </a:r>
            <a:endParaRPr lang="en-US" sz="1400" dirty="0">
              <a:solidFill>
                <a:srgbClr val="00329E"/>
              </a:solidFill>
              <a:latin typeface="Trebuchet MS"/>
              <a:cs typeface="Trebuchet MS"/>
            </a:endParaRPr>
          </a:p>
        </p:txBody>
      </p:sp>
      <p:sp>
        <p:nvSpPr>
          <p:cNvPr id="33" name="TextBox 32">
            <a:extLst>
              <a:ext uri="{FF2B5EF4-FFF2-40B4-BE49-F238E27FC236}">
                <a16:creationId xmlns:a16="http://schemas.microsoft.com/office/drawing/2014/main" id="{40AA89C4-8DD5-C66B-3ECD-E73532E22BF9}"/>
              </a:ext>
            </a:extLst>
          </p:cNvPr>
          <p:cNvSpPr txBox="1"/>
          <p:nvPr/>
        </p:nvSpPr>
        <p:spPr>
          <a:xfrm>
            <a:off x="152401" y="5940108"/>
            <a:ext cx="6181726" cy="307777"/>
          </a:xfrm>
          <a:prstGeom prst="rect">
            <a:avLst/>
          </a:prstGeom>
          <a:solidFill>
            <a:srgbClr val="FFFF00"/>
          </a:solidFill>
          <a:ln>
            <a:solidFill>
              <a:srgbClr val="FF0000"/>
            </a:solidFill>
          </a:ln>
        </p:spPr>
        <p:txBody>
          <a:bodyPr wrap="square">
            <a:spAutoFit/>
          </a:bodyPr>
          <a:lstStyle/>
          <a:p>
            <a:r>
              <a:rPr lang="en-US" sz="1400" dirty="0">
                <a:solidFill>
                  <a:srgbClr val="FF0000"/>
                </a:solidFill>
                <a:hlinkClick r:id="rId8"/>
              </a:rPr>
              <a:t>https://</a:t>
            </a:r>
            <a:r>
              <a:rPr lang="en-US" sz="1400" dirty="0" err="1">
                <a:solidFill>
                  <a:srgbClr val="FF0000"/>
                </a:solidFill>
                <a:hlinkClick r:id="rId8"/>
              </a:rPr>
              <a:t>indico.cern.ch</a:t>
            </a:r>
            <a:r>
              <a:rPr lang="en-US" sz="1400" dirty="0">
                <a:solidFill>
                  <a:srgbClr val="FF0000"/>
                </a:solidFill>
                <a:hlinkClick r:id="rId8"/>
              </a:rPr>
              <a:t>/event/122157/attachments/69728/99910/</a:t>
            </a:r>
            <a:r>
              <a:rPr lang="en-US" sz="1400" dirty="0" err="1">
                <a:solidFill>
                  <a:srgbClr val="FF0000"/>
                </a:solidFill>
                <a:hlinkClick r:id="rId8"/>
              </a:rPr>
              <a:t>M_Capeans.pdf</a:t>
            </a:r>
            <a:endParaRPr lang="en-US" sz="1400" dirty="0">
              <a:solidFill>
                <a:srgbClr val="FF0000"/>
              </a:solidFill>
            </a:endParaRPr>
          </a:p>
        </p:txBody>
      </p:sp>
      <p:sp>
        <p:nvSpPr>
          <p:cNvPr id="7" name="Slide Number Placeholder 6">
            <a:extLst>
              <a:ext uri="{FF2B5EF4-FFF2-40B4-BE49-F238E27FC236}">
                <a16:creationId xmlns:a16="http://schemas.microsoft.com/office/drawing/2014/main" id="{E1464844-A9D7-8653-9291-155040450439}"/>
              </a:ext>
            </a:extLst>
          </p:cNvPr>
          <p:cNvSpPr>
            <a:spLocks noGrp="1"/>
          </p:cNvSpPr>
          <p:nvPr>
            <p:ph type="sldNum" sz="quarter" idx="7"/>
          </p:nvPr>
        </p:nvSpPr>
        <p:spPr/>
        <p:txBody>
          <a:bodyPr/>
          <a:lstStyle/>
          <a:p>
            <a:pPr marL="38100">
              <a:lnSpc>
                <a:spcPct val="100000"/>
              </a:lnSpc>
            </a:pPr>
            <a:fld id="{81D60167-4931-47E6-BA6A-407CBD079E47}" type="slidenum">
              <a:rPr lang="en-US" spc="-5" smtClean="0"/>
              <a:t>39</a:t>
            </a:fld>
            <a:endParaRPr lang="en-US" spc="-5" dirty="0"/>
          </a:p>
        </p:txBody>
      </p:sp>
    </p:spTree>
    <p:extLst>
      <p:ext uri="{BB962C8B-B14F-4D97-AF65-F5344CB8AC3E}">
        <p14:creationId xmlns:p14="http://schemas.microsoft.com/office/powerpoint/2010/main" val="3616934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5F108B8-1AC7-BAD5-ED0C-C038FFBFDF01}"/>
              </a:ext>
            </a:extLst>
          </p:cNvPr>
          <p:cNvSpPr>
            <a:spLocks noGrp="1"/>
          </p:cNvSpPr>
          <p:nvPr>
            <p:ph type="ftr" sz="quarter" idx="5"/>
          </p:nvPr>
        </p:nvSpPr>
        <p:spPr>
          <a:xfrm>
            <a:off x="3005136" y="6437583"/>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object 3">
            <a:extLst>
              <a:ext uri="{FF2B5EF4-FFF2-40B4-BE49-F238E27FC236}">
                <a16:creationId xmlns:a16="http://schemas.microsoft.com/office/drawing/2014/main" id="{0A5539D9-9E68-EAC2-DEAC-164957B2DE84}"/>
              </a:ext>
            </a:extLst>
          </p:cNvPr>
          <p:cNvSpPr txBox="1"/>
          <p:nvPr/>
        </p:nvSpPr>
        <p:spPr>
          <a:xfrm>
            <a:off x="911719" y="1614193"/>
            <a:ext cx="2085339" cy="340360"/>
          </a:xfrm>
          <a:prstGeom prst="rect">
            <a:avLst/>
          </a:prstGeom>
        </p:spPr>
        <p:txBody>
          <a:bodyPr vert="horz" wrap="square" lIns="0" tIns="14605" rIns="0" bIns="0" rtlCol="0">
            <a:spAutoFit/>
          </a:bodyPr>
          <a:lstStyle/>
          <a:p>
            <a:pPr marL="38100">
              <a:lnSpc>
                <a:spcPct val="100000"/>
              </a:lnSpc>
              <a:spcBef>
                <a:spcPts val="115"/>
              </a:spcBef>
            </a:pPr>
            <a:r>
              <a:rPr sz="2050" dirty="0">
                <a:latin typeface="Arial MT"/>
                <a:cs typeface="Arial MT"/>
              </a:rPr>
              <a:t>X</a:t>
            </a:r>
            <a:r>
              <a:rPr sz="2050" spc="-285" dirty="0">
                <a:latin typeface="Arial MT"/>
                <a:cs typeface="Arial MT"/>
              </a:rPr>
              <a:t> </a:t>
            </a:r>
            <a:r>
              <a:rPr sz="2050" spc="250" dirty="0">
                <a:latin typeface="Symbol"/>
                <a:cs typeface="Symbol"/>
              </a:rPr>
              <a:t></a:t>
            </a:r>
            <a:r>
              <a:rPr sz="2050" dirty="0">
                <a:latin typeface="Arial MT"/>
                <a:cs typeface="Arial MT"/>
              </a:rPr>
              <a:t>p</a:t>
            </a:r>
            <a:r>
              <a:rPr sz="2050" spc="-185" dirty="0">
                <a:latin typeface="Arial MT"/>
                <a:cs typeface="Arial MT"/>
              </a:rPr>
              <a:t> </a:t>
            </a:r>
            <a:r>
              <a:rPr sz="2050" spc="5" dirty="0">
                <a:latin typeface="Symbol"/>
                <a:cs typeface="Symbol"/>
              </a:rPr>
              <a:t></a:t>
            </a:r>
            <a:r>
              <a:rPr sz="2050" spc="-70" dirty="0">
                <a:latin typeface="Times New Roman"/>
                <a:cs typeface="Times New Roman"/>
              </a:rPr>
              <a:t> </a:t>
            </a:r>
            <a:r>
              <a:rPr sz="2050" spc="55" dirty="0">
                <a:latin typeface="Arial MT"/>
                <a:cs typeface="Arial MT"/>
              </a:rPr>
              <a:t>X</a:t>
            </a:r>
            <a:r>
              <a:rPr sz="1800" spc="-7" baseline="41666" dirty="0">
                <a:latin typeface="Symbol"/>
                <a:cs typeface="Symbol"/>
              </a:rPr>
              <a:t></a:t>
            </a:r>
            <a:r>
              <a:rPr sz="1800" baseline="41666" dirty="0">
                <a:latin typeface="Times New Roman"/>
                <a:cs typeface="Times New Roman"/>
              </a:rPr>
              <a:t> </a:t>
            </a:r>
            <a:r>
              <a:rPr sz="1800" spc="-60" baseline="41666" dirty="0">
                <a:latin typeface="Times New Roman"/>
                <a:cs typeface="Times New Roman"/>
              </a:rPr>
              <a:t> </a:t>
            </a:r>
            <a:r>
              <a:rPr sz="2050" spc="245" dirty="0">
                <a:latin typeface="Symbol"/>
                <a:cs typeface="Symbol"/>
              </a:rPr>
              <a:t></a:t>
            </a:r>
            <a:r>
              <a:rPr sz="2050" dirty="0">
                <a:latin typeface="Arial MT"/>
                <a:cs typeface="Arial MT"/>
              </a:rPr>
              <a:t>p</a:t>
            </a:r>
            <a:r>
              <a:rPr sz="2050" spc="-275" dirty="0">
                <a:latin typeface="Arial MT"/>
                <a:cs typeface="Arial MT"/>
              </a:rPr>
              <a:t> </a:t>
            </a:r>
            <a:r>
              <a:rPr sz="2050" dirty="0">
                <a:latin typeface="Symbol"/>
                <a:cs typeface="Symbol"/>
              </a:rPr>
              <a:t></a:t>
            </a:r>
            <a:r>
              <a:rPr sz="2050" spc="-200" dirty="0">
                <a:latin typeface="Times New Roman"/>
                <a:cs typeface="Times New Roman"/>
              </a:rPr>
              <a:t> </a:t>
            </a:r>
            <a:r>
              <a:rPr sz="2050" spc="60" dirty="0">
                <a:latin typeface="Arial MT"/>
                <a:cs typeface="Arial MT"/>
              </a:rPr>
              <a:t>e</a:t>
            </a:r>
            <a:r>
              <a:rPr sz="1800" spc="-7" baseline="41666" dirty="0">
                <a:latin typeface="Symbol"/>
                <a:cs typeface="Symbol"/>
              </a:rPr>
              <a:t></a:t>
            </a:r>
            <a:endParaRPr sz="1800" baseline="41666">
              <a:latin typeface="Symbol"/>
              <a:cs typeface="Symbol"/>
            </a:endParaRPr>
          </a:p>
        </p:txBody>
      </p:sp>
      <p:sp>
        <p:nvSpPr>
          <p:cNvPr id="7" name="object 4">
            <a:extLst>
              <a:ext uri="{FF2B5EF4-FFF2-40B4-BE49-F238E27FC236}">
                <a16:creationId xmlns:a16="http://schemas.microsoft.com/office/drawing/2014/main" id="{1702D4A6-164F-4102-7E8D-6AC890F40009}"/>
              </a:ext>
            </a:extLst>
          </p:cNvPr>
          <p:cNvSpPr txBox="1"/>
          <p:nvPr/>
        </p:nvSpPr>
        <p:spPr>
          <a:xfrm>
            <a:off x="317182" y="1101451"/>
            <a:ext cx="184277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333399"/>
                </a:solidFill>
                <a:latin typeface="Arial MT"/>
                <a:cs typeface="Arial MT"/>
              </a:rPr>
              <a:t>Primary</a:t>
            </a:r>
            <a:r>
              <a:rPr sz="1800" spc="-50" dirty="0">
                <a:solidFill>
                  <a:srgbClr val="333399"/>
                </a:solidFill>
                <a:latin typeface="Arial MT"/>
                <a:cs typeface="Arial MT"/>
              </a:rPr>
              <a:t> </a:t>
            </a:r>
            <a:r>
              <a:rPr sz="1800" spc="-5" dirty="0">
                <a:solidFill>
                  <a:srgbClr val="333399"/>
                </a:solidFill>
                <a:latin typeface="Arial MT"/>
                <a:cs typeface="Arial MT"/>
              </a:rPr>
              <a:t>ionization</a:t>
            </a:r>
            <a:endParaRPr sz="1800" dirty="0">
              <a:latin typeface="Arial MT"/>
              <a:cs typeface="Arial MT"/>
            </a:endParaRPr>
          </a:p>
        </p:txBody>
      </p:sp>
      <p:grpSp>
        <p:nvGrpSpPr>
          <p:cNvPr id="8" name="object 5">
            <a:extLst>
              <a:ext uri="{FF2B5EF4-FFF2-40B4-BE49-F238E27FC236}">
                <a16:creationId xmlns:a16="http://schemas.microsoft.com/office/drawing/2014/main" id="{0BB97097-4F45-A3FE-9F05-A53BB52B71E3}"/>
              </a:ext>
            </a:extLst>
          </p:cNvPr>
          <p:cNvGrpSpPr/>
          <p:nvPr/>
        </p:nvGrpSpPr>
        <p:grpSpPr>
          <a:xfrm>
            <a:off x="2791143" y="1982831"/>
            <a:ext cx="76200" cy="685800"/>
            <a:chOff x="2933700" y="2286000"/>
            <a:chExt cx="76200" cy="685800"/>
          </a:xfrm>
        </p:grpSpPr>
        <p:sp>
          <p:nvSpPr>
            <p:cNvPr id="9" name="object 6">
              <a:extLst>
                <a:ext uri="{FF2B5EF4-FFF2-40B4-BE49-F238E27FC236}">
                  <a16:creationId xmlns:a16="http://schemas.microsoft.com/office/drawing/2014/main" id="{C881423E-1241-4A8B-ABF7-C9598B4B5283}"/>
                </a:ext>
              </a:extLst>
            </p:cNvPr>
            <p:cNvSpPr/>
            <p:nvPr/>
          </p:nvSpPr>
          <p:spPr>
            <a:xfrm>
              <a:off x="2971800" y="2286000"/>
              <a:ext cx="0" cy="660400"/>
            </a:xfrm>
            <a:custGeom>
              <a:avLst/>
              <a:gdLst/>
              <a:ahLst/>
              <a:cxnLst/>
              <a:rect l="l" t="t" r="r" b="b"/>
              <a:pathLst>
                <a:path h="660400">
                  <a:moveTo>
                    <a:pt x="0" y="0"/>
                  </a:moveTo>
                  <a:lnTo>
                    <a:pt x="0" y="660399"/>
                  </a:lnTo>
                </a:path>
              </a:pathLst>
            </a:custGeom>
            <a:ln w="9524">
              <a:solidFill>
                <a:srgbClr val="000000"/>
              </a:solidFill>
            </a:ln>
          </p:spPr>
          <p:txBody>
            <a:bodyPr wrap="square" lIns="0" tIns="0" rIns="0" bIns="0" rtlCol="0"/>
            <a:lstStyle/>
            <a:p>
              <a:endParaRPr/>
            </a:p>
          </p:txBody>
        </p:sp>
        <p:sp>
          <p:nvSpPr>
            <p:cNvPr id="10" name="object 7">
              <a:extLst>
                <a:ext uri="{FF2B5EF4-FFF2-40B4-BE49-F238E27FC236}">
                  <a16:creationId xmlns:a16="http://schemas.microsoft.com/office/drawing/2014/main" id="{268785E9-998E-EFF2-D92B-2FED2B163710}"/>
                </a:ext>
              </a:extLst>
            </p:cNvPr>
            <p:cNvSpPr/>
            <p:nvPr/>
          </p:nvSpPr>
          <p:spPr>
            <a:xfrm>
              <a:off x="2933700" y="2895600"/>
              <a:ext cx="76200" cy="76200"/>
            </a:xfrm>
            <a:custGeom>
              <a:avLst/>
              <a:gdLst/>
              <a:ahLst/>
              <a:cxnLst/>
              <a:rect l="l" t="t" r="r" b="b"/>
              <a:pathLst>
                <a:path w="76200" h="76200">
                  <a:moveTo>
                    <a:pt x="76200" y="0"/>
                  </a:moveTo>
                  <a:lnTo>
                    <a:pt x="0" y="0"/>
                  </a:lnTo>
                  <a:lnTo>
                    <a:pt x="38100" y="76200"/>
                  </a:lnTo>
                  <a:lnTo>
                    <a:pt x="76200" y="0"/>
                  </a:lnTo>
                  <a:close/>
                </a:path>
              </a:pathLst>
            </a:custGeom>
            <a:solidFill>
              <a:srgbClr val="000000"/>
            </a:solidFill>
          </p:spPr>
          <p:txBody>
            <a:bodyPr wrap="square" lIns="0" tIns="0" rIns="0" bIns="0" rtlCol="0"/>
            <a:lstStyle/>
            <a:p>
              <a:endParaRPr/>
            </a:p>
          </p:txBody>
        </p:sp>
      </p:grpSp>
      <p:sp>
        <p:nvSpPr>
          <p:cNvPr id="11" name="object 8">
            <a:extLst>
              <a:ext uri="{FF2B5EF4-FFF2-40B4-BE49-F238E27FC236}">
                <a16:creationId xmlns:a16="http://schemas.microsoft.com/office/drawing/2014/main" id="{A45F5EBC-E369-C963-AA47-F45DB995B9B4}"/>
              </a:ext>
            </a:extLst>
          </p:cNvPr>
          <p:cNvSpPr txBox="1"/>
          <p:nvPr/>
        </p:nvSpPr>
        <p:spPr>
          <a:xfrm>
            <a:off x="2323173" y="2645806"/>
            <a:ext cx="1324610" cy="339725"/>
          </a:xfrm>
          <a:prstGeom prst="rect">
            <a:avLst/>
          </a:prstGeom>
        </p:spPr>
        <p:txBody>
          <a:bodyPr vert="horz" wrap="square" lIns="0" tIns="13970" rIns="0" bIns="0" rtlCol="0">
            <a:spAutoFit/>
          </a:bodyPr>
          <a:lstStyle/>
          <a:p>
            <a:pPr marL="38100">
              <a:lnSpc>
                <a:spcPct val="100000"/>
              </a:lnSpc>
              <a:spcBef>
                <a:spcPts val="110"/>
              </a:spcBef>
            </a:pPr>
            <a:r>
              <a:rPr sz="2050" spc="-10" dirty="0">
                <a:latin typeface="Arial MT"/>
                <a:cs typeface="Arial MT"/>
              </a:rPr>
              <a:t>X</a:t>
            </a:r>
            <a:r>
              <a:rPr sz="2050" spc="-275" dirty="0">
                <a:latin typeface="Arial MT"/>
                <a:cs typeface="Arial MT"/>
              </a:rPr>
              <a:t> </a:t>
            </a:r>
            <a:r>
              <a:rPr sz="2050" spc="-10" dirty="0">
                <a:latin typeface="Symbol"/>
                <a:cs typeface="Symbol"/>
              </a:rPr>
              <a:t></a:t>
            </a:r>
            <a:r>
              <a:rPr sz="2050" spc="-200" dirty="0">
                <a:latin typeface="Times New Roman"/>
                <a:cs typeface="Times New Roman"/>
              </a:rPr>
              <a:t> </a:t>
            </a:r>
            <a:r>
              <a:rPr sz="2050" spc="35" dirty="0">
                <a:latin typeface="Arial MT"/>
                <a:cs typeface="Arial MT"/>
              </a:rPr>
              <a:t>e</a:t>
            </a:r>
            <a:r>
              <a:rPr sz="1800" spc="-7" baseline="41666" dirty="0">
                <a:latin typeface="Arial MT"/>
                <a:cs typeface="Arial MT"/>
              </a:rPr>
              <a:t>-</a:t>
            </a:r>
            <a:r>
              <a:rPr sz="1800" baseline="41666" dirty="0">
                <a:latin typeface="Arial MT"/>
                <a:cs typeface="Arial MT"/>
              </a:rPr>
              <a:t> </a:t>
            </a:r>
            <a:r>
              <a:rPr sz="1800" spc="-52" baseline="41666" dirty="0">
                <a:latin typeface="Arial MT"/>
                <a:cs typeface="Arial MT"/>
              </a:rPr>
              <a:t> </a:t>
            </a:r>
            <a:r>
              <a:rPr sz="2050" spc="-15" dirty="0">
                <a:latin typeface="Symbol"/>
                <a:cs typeface="Symbol"/>
              </a:rPr>
              <a:t></a:t>
            </a:r>
            <a:r>
              <a:rPr sz="2050" spc="-60" dirty="0">
                <a:latin typeface="Times New Roman"/>
                <a:cs typeface="Times New Roman"/>
              </a:rPr>
              <a:t> </a:t>
            </a:r>
            <a:r>
              <a:rPr sz="2050" spc="50" dirty="0">
                <a:latin typeface="Arial MT"/>
                <a:cs typeface="Arial MT"/>
              </a:rPr>
              <a:t>X</a:t>
            </a:r>
            <a:r>
              <a:rPr sz="1800" spc="-15" baseline="41666" dirty="0">
                <a:latin typeface="Symbol"/>
                <a:cs typeface="Symbol"/>
              </a:rPr>
              <a:t></a:t>
            </a:r>
            <a:endParaRPr sz="1800" baseline="41666" dirty="0">
              <a:latin typeface="Symbol"/>
              <a:cs typeface="Symbol"/>
            </a:endParaRPr>
          </a:p>
        </p:txBody>
      </p:sp>
      <p:sp>
        <p:nvSpPr>
          <p:cNvPr id="12" name="object 9">
            <a:extLst>
              <a:ext uri="{FF2B5EF4-FFF2-40B4-BE49-F238E27FC236}">
                <a16:creationId xmlns:a16="http://schemas.microsoft.com/office/drawing/2014/main" id="{E28E4722-661C-6FFB-1BEA-8A4A77031AE0}"/>
              </a:ext>
            </a:extLst>
          </p:cNvPr>
          <p:cNvSpPr txBox="1">
            <a:spLocks noGrp="1"/>
          </p:cNvSpPr>
          <p:nvPr>
            <p:ph type="body" idx="1"/>
          </p:nvPr>
        </p:nvSpPr>
        <p:spPr>
          <a:xfrm>
            <a:off x="3647783" y="2630531"/>
            <a:ext cx="3829684" cy="343683"/>
          </a:xfrm>
          <a:prstGeom prst="rect">
            <a:avLst/>
          </a:prstGeom>
        </p:spPr>
        <p:txBody>
          <a:bodyPr vert="horz" wrap="square" lIns="0" tIns="27939" rIns="0" bIns="0" rtlCol="0">
            <a:spAutoFit/>
          </a:bodyPr>
          <a:lstStyle/>
          <a:p>
            <a:pPr marR="2851785" algn="ctr">
              <a:lnSpc>
                <a:spcPct val="100000"/>
              </a:lnSpc>
              <a:spcBef>
                <a:spcPts val="720"/>
              </a:spcBef>
            </a:pPr>
            <a:r>
              <a:rPr sz="2050" spc="-10" dirty="0">
                <a:latin typeface="Symbol"/>
                <a:cs typeface="Symbol"/>
              </a:rPr>
              <a:t></a:t>
            </a:r>
            <a:r>
              <a:rPr sz="2050" spc="-195" dirty="0">
                <a:latin typeface="Times New Roman"/>
                <a:cs typeface="Times New Roman"/>
              </a:rPr>
              <a:t> </a:t>
            </a:r>
            <a:r>
              <a:rPr sz="2050" spc="35" dirty="0"/>
              <a:t>e</a:t>
            </a:r>
            <a:r>
              <a:rPr sz="1800" spc="-7" baseline="41666" dirty="0"/>
              <a:t>-</a:t>
            </a:r>
            <a:r>
              <a:rPr sz="1800" baseline="41666" dirty="0"/>
              <a:t> </a:t>
            </a:r>
            <a:r>
              <a:rPr sz="1800" spc="-195" baseline="41666" dirty="0"/>
              <a:t> </a:t>
            </a:r>
            <a:r>
              <a:rPr sz="2050" spc="-10" dirty="0">
                <a:latin typeface="Symbol"/>
                <a:cs typeface="Symbol"/>
              </a:rPr>
              <a:t></a:t>
            </a:r>
            <a:r>
              <a:rPr sz="2050" spc="-195" dirty="0">
                <a:latin typeface="Times New Roman"/>
                <a:cs typeface="Times New Roman"/>
              </a:rPr>
              <a:t> </a:t>
            </a:r>
            <a:r>
              <a:rPr sz="2050" spc="60" dirty="0"/>
              <a:t>e</a:t>
            </a:r>
            <a:r>
              <a:rPr sz="1800" spc="-15" baseline="41666" dirty="0">
                <a:latin typeface="Symbol"/>
                <a:cs typeface="Symbol"/>
              </a:rPr>
              <a:t></a:t>
            </a:r>
            <a:endParaRPr sz="1800" baseline="41666" dirty="0">
              <a:latin typeface="Symbol"/>
              <a:cs typeface="Symbol"/>
            </a:endParaRPr>
          </a:p>
        </p:txBody>
      </p:sp>
      <p:sp>
        <p:nvSpPr>
          <p:cNvPr id="13" name="object 10">
            <a:extLst>
              <a:ext uri="{FF2B5EF4-FFF2-40B4-BE49-F238E27FC236}">
                <a16:creationId xmlns:a16="http://schemas.microsoft.com/office/drawing/2014/main" id="{7FCC6B58-80D5-9EF5-9AAC-93F7EBE5A4B2}"/>
              </a:ext>
            </a:extLst>
          </p:cNvPr>
          <p:cNvSpPr txBox="1"/>
          <p:nvPr/>
        </p:nvSpPr>
        <p:spPr>
          <a:xfrm>
            <a:off x="240983" y="2258739"/>
            <a:ext cx="214820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0000"/>
                </a:solidFill>
                <a:latin typeface="Arial MT"/>
                <a:cs typeface="Arial MT"/>
              </a:rPr>
              <a:t>Secondary</a:t>
            </a:r>
            <a:r>
              <a:rPr sz="1800" spc="-50" dirty="0">
                <a:solidFill>
                  <a:srgbClr val="FF0000"/>
                </a:solidFill>
                <a:latin typeface="Arial MT"/>
                <a:cs typeface="Arial MT"/>
              </a:rPr>
              <a:t> </a:t>
            </a:r>
            <a:r>
              <a:rPr sz="1800" spc="-5" dirty="0">
                <a:solidFill>
                  <a:srgbClr val="FF0000"/>
                </a:solidFill>
                <a:latin typeface="Arial MT"/>
                <a:cs typeface="Arial MT"/>
              </a:rPr>
              <a:t>ionization</a:t>
            </a:r>
            <a:endParaRPr sz="1800">
              <a:latin typeface="Arial MT"/>
              <a:cs typeface="Arial MT"/>
            </a:endParaRPr>
          </a:p>
        </p:txBody>
      </p:sp>
      <p:sp>
        <p:nvSpPr>
          <p:cNvPr id="14" name="object 11">
            <a:extLst>
              <a:ext uri="{FF2B5EF4-FFF2-40B4-BE49-F238E27FC236}">
                <a16:creationId xmlns:a16="http://schemas.microsoft.com/office/drawing/2014/main" id="{7F059CB9-523D-1651-B0B5-2CD0034F4C22}"/>
              </a:ext>
            </a:extLst>
          </p:cNvPr>
          <p:cNvSpPr txBox="1"/>
          <p:nvPr/>
        </p:nvSpPr>
        <p:spPr>
          <a:xfrm>
            <a:off x="377507" y="5405163"/>
            <a:ext cx="1525270" cy="299720"/>
          </a:xfrm>
          <a:prstGeom prst="rect">
            <a:avLst/>
          </a:prstGeom>
        </p:spPr>
        <p:txBody>
          <a:bodyPr vert="horz" wrap="square" lIns="0" tIns="12700" rIns="0" bIns="0" rtlCol="0">
            <a:spAutoFit/>
          </a:bodyPr>
          <a:lstStyle/>
          <a:p>
            <a:pPr marL="12700">
              <a:lnSpc>
                <a:spcPct val="100000"/>
              </a:lnSpc>
              <a:spcBef>
                <a:spcPts val="100"/>
              </a:spcBef>
            </a:pPr>
            <a:r>
              <a:rPr sz="1800" spc="-15" dirty="0">
                <a:cs typeface="Arial MT"/>
              </a:rPr>
              <a:t>Typical</a:t>
            </a:r>
            <a:r>
              <a:rPr sz="1800" spc="-80" dirty="0">
                <a:latin typeface="Arial MT"/>
                <a:cs typeface="Arial MT"/>
              </a:rPr>
              <a:t> </a:t>
            </a:r>
            <a:r>
              <a:rPr sz="1800" dirty="0">
                <a:latin typeface="Arial MT"/>
                <a:cs typeface="Arial MT"/>
              </a:rPr>
              <a:t>values:</a:t>
            </a:r>
          </a:p>
        </p:txBody>
      </p:sp>
      <p:sp>
        <p:nvSpPr>
          <p:cNvPr id="15" name="object 12">
            <a:extLst>
              <a:ext uri="{FF2B5EF4-FFF2-40B4-BE49-F238E27FC236}">
                <a16:creationId xmlns:a16="http://schemas.microsoft.com/office/drawing/2014/main" id="{F6BF8C37-F186-C1DD-ECD5-A3EA79F60B1B}"/>
              </a:ext>
            </a:extLst>
          </p:cNvPr>
          <p:cNvSpPr txBox="1"/>
          <p:nvPr/>
        </p:nvSpPr>
        <p:spPr>
          <a:xfrm>
            <a:off x="3095307" y="5405163"/>
            <a:ext cx="4382160" cy="551433"/>
          </a:xfrm>
          <a:prstGeom prst="rect">
            <a:avLst/>
          </a:prstGeom>
        </p:spPr>
        <p:txBody>
          <a:bodyPr vert="horz" wrap="square" lIns="0" tIns="12700" rIns="0" bIns="0" rtlCol="0">
            <a:spAutoFit/>
          </a:bodyPr>
          <a:lstStyle/>
          <a:p>
            <a:pPr marL="38100">
              <a:lnSpc>
                <a:spcPts val="2130"/>
              </a:lnSpc>
              <a:spcBef>
                <a:spcPts val="100"/>
              </a:spcBef>
            </a:pPr>
            <a:r>
              <a:rPr sz="1800" dirty="0">
                <a:cs typeface="Arial MT"/>
              </a:rPr>
              <a:t>E</a:t>
            </a:r>
            <a:r>
              <a:rPr sz="1800" baseline="-20833" dirty="0">
                <a:cs typeface="Arial MT"/>
              </a:rPr>
              <a:t>i</a:t>
            </a:r>
            <a:r>
              <a:rPr sz="1800" spc="209" baseline="-20833" dirty="0">
                <a:cs typeface="Arial MT"/>
              </a:rPr>
              <a:t> </a:t>
            </a:r>
            <a:r>
              <a:rPr sz="1800" dirty="0">
                <a:cs typeface="Arial MT"/>
              </a:rPr>
              <a:t>~</a:t>
            </a:r>
            <a:r>
              <a:rPr sz="1800" spc="-25" dirty="0">
                <a:cs typeface="Arial MT"/>
              </a:rPr>
              <a:t> </a:t>
            </a:r>
            <a:r>
              <a:rPr lang="en-US" spc="-25" dirty="0">
                <a:cs typeface="Arial MT"/>
              </a:rPr>
              <a:t>20</a:t>
            </a:r>
            <a:r>
              <a:rPr sz="1800" spc="-25" dirty="0">
                <a:cs typeface="Arial MT"/>
              </a:rPr>
              <a:t> </a:t>
            </a:r>
            <a:r>
              <a:rPr sz="1800" dirty="0">
                <a:cs typeface="Arial MT"/>
              </a:rPr>
              <a:t>eV</a:t>
            </a:r>
            <a:r>
              <a:rPr lang="en-US" sz="1800" dirty="0">
                <a:cs typeface="Arial MT"/>
              </a:rPr>
              <a:t>,  Wi ~ 25 eV</a:t>
            </a:r>
            <a:endParaRPr sz="1800" dirty="0">
              <a:cs typeface="Arial MT"/>
            </a:endParaRPr>
          </a:p>
          <a:p>
            <a:pPr marL="38100">
              <a:lnSpc>
                <a:spcPts val="2130"/>
              </a:lnSpc>
            </a:pPr>
            <a:r>
              <a:rPr sz="1800" dirty="0">
                <a:cs typeface="Arial MT"/>
              </a:rPr>
              <a:t>n</a:t>
            </a:r>
            <a:r>
              <a:rPr sz="1800" baseline="-20833" dirty="0">
                <a:cs typeface="Arial MT"/>
              </a:rPr>
              <a:t>T</a:t>
            </a:r>
            <a:r>
              <a:rPr sz="1800" spc="232" baseline="-20833" dirty="0">
                <a:cs typeface="Arial MT"/>
              </a:rPr>
              <a:t> </a:t>
            </a:r>
            <a:r>
              <a:rPr sz="1800" dirty="0">
                <a:cs typeface="Arial MT"/>
              </a:rPr>
              <a:t>~</a:t>
            </a:r>
            <a:r>
              <a:rPr sz="1800" spc="-10" dirty="0">
                <a:cs typeface="Arial MT"/>
              </a:rPr>
              <a:t> </a:t>
            </a:r>
            <a:r>
              <a:rPr sz="1800" dirty="0">
                <a:cs typeface="Arial MT"/>
              </a:rPr>
              <a:t>100</a:t>
            </a:r>
            <a:r>
              <a:rPr sz="1800" spc="-5" dirty="0">
                <a:cs typeface="Arial MT"/>
              </a:rPr>
              <a:t> </a:t>
            </a:r>
            <a:r>
              <a:rPr sz="1800" dirty="0">
                <a:cs typeface="Arial MT"/>
              </a:rPr>
              <a:t>pairs</a:t>
            </a:r>
            <a:r>
              <a:rPr lang="en-US" sz="1800" dirty="0">
                <a:cs typeface="Arial MT"/>
              </a:rPr>
              <a:t>/cm</a:t>
            </a:r>
            <a:r>
              <a:rPr sz="1800" spc="-15" dirty="0">
                <a:cs typeface="Arial MT"/>
              </a:rPr>
              <a:t> </a:t>
            </a:r>
            <a:r>
              <a:rPr lang="en-US" sz="1800" spc="-15" dirty="0">
                <a:cs typeface="Arial MT"/>
              </a:rPr>
              <a:t>  </a:t>
            </a:r>
            <a:r>
              <a:rPr sz="1800" dirty="0">
                <a:cs typeface="Arial MT"/>
              </a:rPr>
              <a:t>/</a:t>
            </a:r>
            <a:r>
              <a:rPr sz="1800" spc="-10" dirty="0">
                <a:cs typeface="Arial MT"/>
              </a:rPr>
              <a:t> </a:t>
            </a:r>
            <a:r>
              <a:rPr sz="1800" dirty="0">
                <a:cs typeface="Arial MT"/>
              </a:rPr>
              <a:t>3</a:t>
            </a:r>
            <a:r>
              <a:rPr sz="1800" spc="-10" dirty="0">
                <a:cs typeface="Arial MT"/>
              </a:rPr>
              <a:t> </a:t>
            </a:r>
            <a:r>
              <a:rPr sz="1800" dirty="0">
                <a:cs typeface="Arial MT"/>
              </a:rPr>
              <a:t>keV</a:t>
            </a:r>
            <a:r>
              <a:rPr sz="1800" spc="-5" dirty="0">
                <a:cs typeface="Arial MT"/>
              </a:rPr>
              <a:t> </a:t>
            </a:r>
            <a:r>
              <a:rPr sz="1800" dirty="0">
                <a:cs typeface="Arial MT"/>
              </a:rPr>
              <a:t>incident</a:t>
            </a:r>
            <a:r>
              <a:rPr sz="1800" spc="-15" dirty="0">
                <a:cs typeface="Arial MT"/>
              </a:rPr>
              <a:t> </a:t>
            </a:r>
            <a:r>
              <a:rPr sz="1800" spc="-5" dirty="0">
                <a:cs typeface="Arial MT"/>
              </a:rPr>
              <a:t>particle</a:t>
            </a:r>
            <a:endParaRPr sz="1800" dirty="0">
              <a:cs typeface="Arial MT"/>
            </a:endParaRPr>
          </a:p>
        </p:txBody>
      </p:sp>
      <p:pic>
        <p:nvPicPr>
          <p:cNvPr id="16" name="object 13">
            <a:extLst>
              <a:ext uri="{FF2B5EF4-FFF2-40B4-BE49-F238E27FC236}">
                <a16:creationId xmlns:a16="http://schemas.microsoft.com/office/drawing/2014/main" id="{B54EA499-AB39-010E-6EF7-EC81A6564A9E}"/>
              </a:ext>
            </a:extLst>
          </p:cNvPr>
          <p:cNvPicPr/>
          <p:nvPr/>
        </p:nvPicPr>
        <p:blipFill>
          <a:blip r:embed="rId2" cstate="print"/>
          <a:stretch>
            <a:fillRect/>
          </a:stretch>
        </p:blipFill>
        <p:spPr>
          <a:xfrm>
            <a:off x="240983" y="3254392"/>
            <a:ext cx="7522781" cy="1808471"/>
          </a:xfrm>
          <a:prstGeom prst="rect">
            <a:avLst/>
          </a:prstGeom>
        </p:spPr>
      </p:pic>
      <p:sp>
        <p:nvSpPr>
          <p:cNvPr id="17" name="Title 1">
            <a:extLst>
              <a:ext uri="{FF2B5EF4-FFF2-40B4-BE49-F238E27FC236}">
                <a16:creationId xmlns:a16="http://schemas.microsoft.com/office/drawing/2014/main" id="{D03FA126-4FE1-D01F-D703-2B9598B23BA2}"/>
              </a:ext>
            </a:extLst>
          </p:cNvPr>
          <p:cNvSpPr>
            <a:spLocks noGrp="1"/>
          </p:cNvSpPr>
          <p:nvPr>
            <p:ph type="title"/>
          </p:nvPr>
        </p:nvSpPr>
        <p:spPr>
          <a:xfrm>
            <a:off x="395427" y="203149"/>
            <a:ext cx="6843573" cy="615553"/>
          </a:xfrm>
        </p:spPr>
        <p:txBody>
          <a:bodyPr/>
          <a:lstStyle/>
          <a:p>
            <a:r>
              <a:rPr lang="en-US" sz="4000" dirty="0"/>
              <a:t>Ionization</a:t>
            </a:r>
            <a:endParaRPr lang="en-US" sz="2800" dirty="0"/>
          </a:p>
        </p:txBody>
      </p:sp>
      <p:pic>
        <p:nvPicPr>
          <p:cNvPr id="18" name="object 2">
            <a:extLst>
              <a:ext uri="{FF2B5EF4-FFF2-40B4-BE49-F238E27FC236}">
                <a16:creationId xmlns:a16="http://schemas.microsoft.com/office/drawing/2014/main" id="{39F4A498-9B69-B0A8-0BCC-A83B668FC92A}"/>
              </a:ext>
            </a:extLst>
          </p:cNvPr>
          <p:cNvPicPr/>
          <p:nvPr/>
        </p:nvPicPr>
        <p:blipFill>
          <a:blip r:embed="rId3" cstate="print"/>
          <a:stretch>
            <a:fillRect/>
          </a:stretch>
        </p:blipFill>
        <p:spPr>
          <a:xfrm>
            <a:off x="5772722" y="203149"/>
            <a:ext cx="6102096" cy="2322576"/>
          </a:xfrm>
          <a:prstGeom prst="rect">
            <a:avLst/>
          </a:prstGeom>
        </p:spPr>
      </p:pic>
      <p:sp>
        <p:nvSpPr>
          <p:cNvPr id="19" name="object 9">
            <a:extLst>
              <a:ext uri="{FF2B5EF4-FFF2-40B4-BE49-F238E27FC236}">
                <a16:creationId xmlns:a16="http://schemas.microsoft.com/office/drawing/2014/main" id="{1D7DE164-3EC9-4BCE-8494-A0619140B98B}"/>
              </a:ext>
            </a:extLst>
          </p:cNvPr>
          <p:cNvSpPr txBox="1">
            <a:spLocks/>
          </p:cNvSpPr>
          <p:nvPr/>
        </p:nvSpPr>
        <p:spPr>
          <a:xfrm>
            <a:off x="2544772" y="1547369"/>
            <a:ext cx="2915202" cy="995143"/>
          </a:xfrm>
          <a:prstGeom prst="rect">
            <a:avLst/>
          </a:prstGeom>
        </p:spPr>
        <p:txBody>
          <a:bodyPr vert="horz" wrap="square" lIns="0" tIns="27939" rIns="0" bIns="0" rtlCol="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798830" marR="43180">
              <a:lnSpc>
                <a:spcPts val="1600"/>
              </a:lnSpc>
              <a:spcBef>
                <a:spcPts val="219"/>
              </a:spcBef>
            </a:pPr>
            <a:r>
              <a:rPr lang="en-US" sz="1200" kern="0" dirty="0"/>
              <a:t>p</a:t>
            </a:r>
            <a:r>
              <a:rPr lang="en-US" sz="1200" kern="0" spc="370" dirty="0"/>
              <a:t> </a:t>
            </a:r>
            <a:r>
              <a:rPr lang="en-US" sz="1200" kern="0" dirty="0"/>
              <a:t>=</a:t>
            </a:r>
            <a:r>
              <a:rPr lang="en-US" sz="1200" kern="0" spc="-10" dirty="0"/>
              <a:t> </a:t>
            </a:r>
            <a:r>
              <a:rPr lang="en-US" sz="1200" kern="0" dirty="0"/>
              <a:t>charge</a:t>
            </a:r>
            <a:r>
              <a:rPr lang="en-US" sz="1200" kern="0" spc="-10" dirty="0"/>
              <a:t> </a:t>
            </a:r>
            <a:r>
              <a:rPr lang="en-US" sz="1200" kern="0" spc="-5" dirty="0"/>
              <a:t>particle</a:t>
            </a:r>
            <a:r>
              <a:rPr lang="en-US" sz="1200" kern="0" spc="-10" dirty="0"/>
              <a:t> </a:t>
            </a:r>
            <a:r>
              <a:rPr lang="en-US" sz="1200" kern="0" dirty="0"/>
              <a:t>traversing</a:t>
            </a:r>
            <a:r>
              <a:rPr lang="en-US" sz="1200" kern="0" spc="-10" dirty="0"/>
              <a:t> </a:t>
            </a:r>
            <a:r>
              <a:rPr lang="en-US" sz="1200" kern="0" dirty="0"/>
              <a:t>the</a:t>
            </a:r>
            <a:r>
              <a:rPr lang="en-US" sz="1200" kern="0" spc="-10" dirty="0"/>
              <a:t> </a:t>
            </a:r>
            <a:r>
              <a:rPr lang="en-US" sz="1200" kern="0" dirty="0"/>
              <a:t>gas </a:t>
            </a:r>
            <a:r>
              <a:rPr lang="en-US" sz="1200" kern="0" spc="-370" dirty="0"/>
              <a:t> </a:t>
            </a:r>
            <a:r>
              <a:rPr lang="en-US" sz="1200" kern="0" dirty="0"/>
              <a:t>X</a:t>
            </a:r>
            <a:r>
              <a:rPr lang="en-US" sz="1200" kern="0" spc="375" dirty="0"/>
              <a:t> </a:t>
            </a:r>
            <a:r>
              <a:rPr lang="en-US" sz="1200" kern="0" dirty="0"/>
              <a:t>= gas</a:t>
            </a:r>
            <a:r>
              <a:rPr lang="en-US" sz="1200" kern="0" spc="-5" dirty="0"/>
              <a:t> </a:t>
            </a:r>
            <a:r>
              <a:rPr lang="en-US" sz="1200" kern="0" dirty="0"/>
              <a:t>atom</a:t>
            </a:r>
          </a:p>
          <a:p>
            <a:pPr marL="798830">
              <a:lnSpc>
                <a:spcPts val="1660"/>
              </a:lnSpc>
            </a:pPr>
            <a:r>
              <a:rPr lang="en-US" sz="1200" kern="0" spc="5" dirty="0"/>
              <a:t>e</a:t>
            </a:r>
            <a:r>
              <a:rPr lang="en-US" sz="1200" kern="0" spc="7" baseline="24691" dirty="0"/>
              <a:t>-</a:t>
            </a:r>
            <a:r>
              <a:rPr lang="en-US" sz="1200" kern="0" spc="187" baseline="24691" dirty="0"/>
              <a:t> </a:t>
            </a:r>
            <a:r>
              <a:rPr lang="en-US" sz="1200" kern="0" dirty="0"/>
              <a:t>=</a:t>
            </a:r>
            <a:r>
              <a:rPr lang="en-US" sz="1200" kern="0" spc="-5" dirty="0"/>
              <a:t> delta-electron (</a:t>
            </a:r>
            <a:r>
              <a:rPr lang="en-US" sz="1200" kern="0" spc="-5" dirty="0">
                <a:latin typeface="Symbol"/>
                <a:cs typeface="Symbol"/>
              </a:rPr>
              <a:t></a:t>
            </a:r>
            <a:r>
              <a:rPr lang="en-US" sz="1200" kern="0" spc="-5" dirty="0"/>
              <a:t>)</a:t>
            </a:r>
            <a:endParaRPr lang="en-US" sz="1200" kern="0" dirty="0">
              <a:latin typeface="Symbol"/>
              <a:cs typeface="Symbol"/>
            </a:endParaRPr>
          </a:p>
          <a:p>
            <a:pPr marL="798830">
              <a:spcBef>
                <a:spcPts val="1220"/>
              </a:spcBef>
            </a:pPr>
            <a:r>
              <a:rPr lang="en-US" sz="1200" kern="0" spc="-5" dirty="0"/>
              <a:t>if</a:t>
            </a:r>
            <a:r>
              <a:rPr lang="en-US" sz="1200" kern="0" spc="-10" dirty="0"/>
              <a:t> </a:t>
            </a:r>
            <a:r>
              <a:rPr lang="en-US" sz="1200" kern="0" spc="-5" dirty="0"/>
              <a:t>E</a:t>
            </a:r>
            <a:r>
              <a:rPr lang="en-US" sz="1200" kern="0" spc="-7" baseline="-20833" dirty="0">
                <a:latin typeface="Symbol"/>
                <a:cs typeface="Symbol"/>
              </a:rPr>
              <a:t></a:t>
            </a:r>
            <a:r>
              <a:rPr lang="en-US" sz="1200" kern="0" spc="284" baseline="-20833" dirty="0">
                <a:latin typeface="Times New Roman"/>
                <a:cs typeface="Times New Roman"/>
              </a:rPr>
              <a:t> </a:t>
            </a:r>
            <a:r>
              <a:rPr lang="en-US" sz="1200" kern="0" dirty="0"/>
              <a:t>is</a:t>
            </a:r>
            <a:r>
              <a:rPr lang="en-US" sz="1200" kern="0" spc="-15" dirty="0"/>
              <a:t> </a:t>
            </a:r>
            <a:r>
              <a:rPr lang="en-US" sz="1200" kern="0" dirty="0"/>
              <a:t>high</a:t>
            </a:r>
            <a:r>
              <a:rPr lang="en-US" sz="1200" kern="0" spc="-10" dirty="0"/>
              <a:t> </a:t>
            </a:r>
            <a:r>
              <a:rPr lang="en-US" sz="1200" kern="0" dirty="0"/>
              <a:t>enough</a:t>
            </a:r>
            <a:r>
              <a:rPr lang="en-US" sz="1200" kern="0" spc="-10" dirty="0"/>
              <a:t> </a:t>
            </a:r>
            <a:r>
              <a:rPr lang="en-US" sz="1200" kern="0" spc="-5" dirty="0"/>
              <a:t>(E</a:t>
            </a:r>
            <a:r>
              <a:rPr lang="en-US" sz="1200" kern="0" spc="-7" baseline="-20833" dirty="0">
                <a:latin typeface="Symbol"/>
                <a:cs typeface="Symbol"/>
              </a:rPr>
              <a:t></a:t>
            </a:r>
            <a:r>
              <a:rPr lang="en-US" sz="1200" kern="0" spc="-5" dirty="0"/>
              <a:t>&gt;</a:t>
            </a:r>
            <a:r>
              <a:rPr lang="en-US" sz="1200" kern="0" spc="-5" dirty="0" err="1"/>
              <a:t>E</a:t>
            </a:r>
            <a:r>
              <a:rPr lang="en-US" sz="1200" kern="0" spc="-7" baseline="-20833" dirty="0" err="1"/>
              <a:t>i</a:t>
            </a:r>
            <a:r>
              <a:rPr lang="en-US" sz="1200" kern="0" spc="-5" dirty="0"/>
              <a:t>)</a:t>
            </a:r>
            <a:endParaRPr lang="en-US" sz="1200" kern="0" dirty="0">
              <a:latin typeface="Symbol"/>
              <a:cs typeface="Symbol"/>
            </a:endParaRPr>
          </a:p>
        </p:txBody>
      </p:sp>
      <p:sp>
        <p:nvSpPr>
          <p:cNvPr id="20" name="object 4">
            <a:extLst>
              <a:ext uri="{FF2B5EF4-FFF2-40B4-BE49-F238E27FC236}">
                <a16:creationId xmlns:a16="http://schemas.microsoft.com/office/drawing/2014/main" id="{1FA160F7-49AD-4712-3EDE-1C76813D7C6D}"/>
              </a:ext>
            </a:extLst>
          </p:cNvPr>
          <p:cNvSpPr txBox="1"/>
          <p:nvPr/>
        </p:nvSpPr>
        <p:spPr>
          <a:xfrm>
            <a:off x="9912214" y="4448950"/>
            <a:ext cx="1984375" cy="270510"/>
          </a:xfrm>
          <a:prstGeom prst="rect">
            <a:avLst/>
          </a:prstGeom>
        </p:spPr>
        <p:txBody>
          <a:bodyPr vert="horz" wrap="square" lIns="0" tIns="13335" rIns="0" bIns="0" rtlCol="0">
            <a:spAutoFit/>
          </a:bodyPr>
          <a:lstStyle/>
          <a:p>
            <a:pPr marL="12700">
              <a:lnSpc>
                <a:spcPct val="100000"/>
              </a:lnSpc>
              <a:spcBef>
                <a:spcPts val="105"/>
              </a:spcBef>
            </a:pPr>
            <a:r>
              <a:rPr sz="1600" dirty="0">
                <a:latin typeface="Times New Roman"/>
                <a:cs typeface="Times New Roman"/>
              </a:rPr>
              <a:t>TOTAL</a:t>
            </a:r>
            <a:r>
              <a:rPr sz="1600" spc="-60" dirty="0">
                <a:latin typeface="Times New Roman"/>
                <a:cs typeface="Times New Roman"/>
              </a:rPr>
              <a:t> </a:t>
            </a:r>
            <a:r>
              <a:rPr sz="1600" spc="-5" dirty="0">
                <a:latin typeface="Times New Roman"/>
                <a:cs typeface="Times New Roman"/>
              </a:rPr>
              <a:t>IONIZATION:</a:t>
            </a:r>
            <a:endParaRPr sz="1600" dirty="0">
              <a:latin typeface="Times New Roman"/>
              <a:cs typeface="Times New Roman"/>
            </a:endParaRPr>
          </a:p>
        </p:txBody>
      </p:sp>
      <p:grpSp>
        <p:nvGrpSpPr>
          <p:cNvPr id="21" name="object 8">
            <a:extLst>
              <a:ext uri="{FF2B5EF4-FFF2-40B4-BE49-F238E27FC236}">
                <a16:creationId xmlns:a16="http://schemas.microsoft.com/office/drawing/2014/main" id="{A37FDFED-7DAB-BD27-609F-E074744D8A80}"/>
              </a:ext>
            </a:extLst>
          </p:cNvPr>
          <p:cNvGrpSpPr/>
          <p:nvPr/>
        </p:nvGrpSpPr>
        <p:grpSpPr>
          <a:xfrm>
            <a:off x="10134600" y="3059219"/>
            <a:ext cx="1496286" cy="1326778"/>
            <a:chOff x="533400" y="2677571"/>
            <a:chExt cx="1676400" cy="1624965"/>
          </a:xfrm>
        </p:grpSpPr>
        <p:sp>
          <p:nvSpPr>
            <p:cNvPr id="22" name="object 9">
              <a:extLst>
                <a:ext uri="{FF2B5EF4-FFF2-40B4-BE49-F238E27FC236}">
                  <a16:creationId xmlns:a16="http://schemas.microsoft.com/office/drawing/2014/main" id="{B2D2FD62-CE84-C115-2CCB-DA4A95D81EFC}"/>
                </a:ext>
              </a:extLst>
            </p:cNvPr>
            <p:cNvSpPr/>
            <p:nvPr/>
          </p:nvSpPr>
          <p:spPr>
            <a:xfrm>
              <a:off x="533400" y="2677571"/>
              <a:ext cx="1676400" cy="1624965"/>
            </a:xfrm>
            <a:custGeom>
              <a:avLst/>
              <a:gdLst/>
              <a:ahLst/>
              <a:cxnLst/>
              <a:rect l="l" t="t" r="r" b="b"/>
              <a:pathLst>
                <a:path w="1676400" h="1624964">
                  <a:moveTo>
                    <a:pt x="1676400" y="0"/>
                  </a:moveTo>
                  <a:lnTo>
                    <a:pt x="0" y="0"/>
                  </a:lnTo>
                  <a:lnTo>
                    <a:pt x="0" y="1624583"/>
                  </a:lnTo>
                  <a:lnTo>
                    <a:pt x="1676400" y="1624583"/>
                  </a:lnTo>
                  <a:lnTo>
                    <a:pt x="1676400" y="0"/>
                  </a:lnTo>
                  <a:close/>
                </a:path>
              </a:pathLst>
            </a:custGeom>
            <a:solidFill>
              <a:srgbClr val="D8D8D8"/>
            </a:solidFill>
          </p:spPr>
          <p:txBody>
            <a:bodyPr wrap="square" lIns="0" tIns="0" rIns="0" bIns="0" rtlCol="0"/>
            <a:lstStyle/>
            <a:p>
              <a:endParaRPr/>
            </a:p>
          </p:txBody>
        </p:sp>
        <p:sp>
          <p:nvSpPr>
            <p:cNvPr id="23" name="object 10">
              <a:extLst>
                <a:ext uri="{FF2B5EF4-FFF2-40B4-BE49-F238E27FC236}">
                  <a16:creationId xmlns:a16="http://schemas.microsoft.com/office/drawing/2014/main" id="{E57FD67A-86C9-D808-F871-3C14B1A5A717}"/>
                </a:ext>
              </a:extLst>
            </p:cNvPr>
            <p:cNvSpPr/>
            <p:nvPr/>
          </p:nvSpPr>
          <p:spPr>
            <a:xfrm>
              <a:off x="1057655" y="2836066"/>
              <a:ext cx="628015" cy="1308100"/>
            </a:xfrm>
            <a:custGeom>
              <a:avLst/>
              <a:gdLst/>
              <a:ahLst/>
              <a:cxnLst/>
              <a:rect l="l" t="t" r="r" b="b"/>
              <a:pathLst>
                <a:path w="628014" h="1308100">
                  <a:moveTo>
                    <a:pt x="627888" y="0"/>
                  </a:moveTo>
                  <a:lnTo>
                    <a:pt x="0" y="1307592"/>
                  </a:lnTo>
                </a:path>
              </a:pathLst>
            </a:custGeom>
            <a:ln w="18287">
              <a:solidFill>
                <a:srgbClr val="000000"/>
              </a:solidFill>
              <a:prstDash val="dash"/>
            </a:ln>
          </p:spPr>
          <p:txBody>
            <a:bodyPr wrap="square" lIns="0" tIns="0" rIns="0" bIns="0" rtlCol="0"/>
            <a:lstStyle/>
            <a:p>
              <a:endParaRPr/>
            </a:p>
          </p:txBody>
        </p:sp>
        <p:sp>
          <p:nvSpPr>
            <p:cNvPr id="24" name="object 11">
              <a:extLst>
                <a:ext uri="{FF2B5EF4-FFF2-40B4-BE49-F238E27FC236}">
                  <a16:creationId xmlns:a16="http://schemas.microsoft.com/office/drawing/2014/main" id="{CF453944-F708-A111-8F3F-CEA4E1AE3E74}"/>
                </a:ext>
              </a:extLst>
            </p:cNvPr>
            <p:cNvSpPr/>
            <p:nvPr/>
          </p:nvSpPr>
          <p:spPr>
            <a:xfrm>
              <a:off x="1581912" y="3043332"/>
              <a:ext cx="52069" cy="55244"/>
            </a:xfrm>
            <a:custGeom>
              <a:avLst/>
              <a:gdLst/>
              <a:ahLst/>
              <a:cxnLst/>
              <a:rect l="l" t="t" r="r" b="b"/>
              <a:pathLst>
                <a:path w="52069" h="55244">
                  <a:moveTo>
                    <a:pt x="25908" y="54863"/>
                  </a:moveTo>
                  <a:lnTo>
                    <a:pt x="15823" y="52708"/>
                  </a:lnTo>
                  <a:lnTo>
                    <a:pt x="7588" y="46829"/>
                  </a:lnTo>
                  <a:lnTo>
                    <a:pt x="2035" y="38110"/>
                  </a:lnTo>
                  <a:lnTo>
                    <a:pt x="0" y="27431"/>
                  </a:lnTo>
                  <a:lnTo>
                    <a:pt x="2035" y="16754"/>
                  </a:lnTo>
                  <a:lnTo>
                    <a:pt x="7588" y="8034"/>
                  </a:lnTo>
                  <a:lnTo>
                    <a:pt x="15823" y="2155"/>
                  </a:lnTo>
                  <a:lnTo>
                    <a:pt x="25908" y="0"/>
                  </a:lnTo>
                  <a:lnTo>
                    <a:pt x="35992" y="2155"/>
                  </a:lnTo>
                  <a:lnTo>
                    <a:pt x="44227" y="8034"/>
                  </a:lnTo>
                  <a:lnTo>
                    <a:pt x="49780" y="16754"/>
                  </a:lnTo>
                  <a:lnTo>
                    <a:pt x="51816" y="27431"/>
                  </a:lnTo>
                  <a:lnTo>
                    <a:pt x="49780" y="38110"/>
                  </a:lnTo>
                  <a:lnTo>
                    <a:pt x="44227" y="46829"/>
                  </a:lnTo>
                  <a:lnTo>
                    <a:pt x="35992" y="52708"/>
                  </a:lnTo>
                  <a:lnTo>
                    <a:pt x="25908" y="54863"/>
                  </a:lnTo>
                  <a:close/>
                </a:path>
              </a:pathLst>
            </a:custGeom>
            <a:solidFill>
              <a:srgbClr val="E31107"/>
            </a:solidFill>
          </p:spPr>
          <p:txBody>
            <a:bodyPr wrap="square" lIns="0" tIns="0" rIns="0" bIns="0" rtlCol="0"/>
            <a:lstStyle/>
            <a:p>
              <a:endParaRPr/>
            </a:p>
          </p:txBody>
        </p:sp>
        <p:sp>
          <p:nvSpPr>
            <p:cNvPr id="25" name="object 12">
              <a:extLst>
                <a:ext uri="{FF2B5EF4-FFF2-40B4-BE49-F238E27FC236}">
                  <a16:creationId xmlns:a16="http://schemas.microsoft.com/office/drawing/2014/main" id="{335BFD57-F441-5A53-D2BF-0A36FD3DD642}"/>
                </a:ext>
              </a:extLst>
            </p:cNvPr>
            <p:cNvSpPr/>
            <p:nvPr/>
          </p:nvSpPr>
          <p:spPr>
            <a:xfrm>
              <a:off x="1581911" y="3043331"/>
              <a:ext cx="52069" cy="55244"/>
            </a:xfrm>
            <a:custGeom>
              <a:avLst/>
              <a:gdLst/>
              <a:ahLst/>
              <a:cxnLst/>
              <a:rect l="l" t="t" r="r" b="b"/>
              <a:pathLst>
                <a:path w="52069" h="55244">
                  <a:moveTo>
                    <a:pt x="51815" y="27431"/>
                  </a:moveTo>
                  <a:lnTo>
                    <a:pt x="49780" y="38110"/>
                  </a:lnTo>
                  <a:lnTo>
                    <a:pt x="44227" y="46829"/>
                  </a:lnTo>
                  <a:lnTo>
                    <a:pt x="35992" y="52708"/>
                  </a:lnTo>
                  <a:lnTo>
                    <a:pt x="25908" y="54863"/>
                  </a:lnTo>
                  <a:lnTo>
                    <a:pt x="15823" y="52708"/>
                  </a:lnTo>
                  <a:lnTo>
                    <a:pt x="7588" y="46829"/>
                  </a:lnTo>
                  <a:lnTo>
                    <a:pt x="2035" y="38110"/>
                  </a:lnTo>
                  <a:lnTo>
                    <a:pt x="0" y="27431"/>
                  </a:lnTo>
                  <a:lnTo>
                    <a:pt x="2035" y="16754"/>
                  </a:lnTo>
                  <a:lnTo>
                    <a:pt x="7588" y="8034"/>
                  </a:lnTo>
                  <a:lnTo>
                    <a:pt x="15823" y="2155"/>
                  </a:lnTo>
                  <a:lnTo>
                    <a:pt x="25908" y="0"/>
                  </a:lnTo>
                  <a:lnTo>
                    <a:pt x="35992" y="2155"/>
                  </a:lnTo>
                  <a:lnTo>
                    <a:pt x="44227" y="8034"/>
                  </a:lnTo>
                  <a:lnTo>
                    <a:pt x="49780" y="16754"/>
                  </a:lnTo>
                  <a:lnTo>
                    <a:pt x="51815" y="27431"/>
                  </a:lnTo>
                  <a:close/>
                </a:path>
              </a:pathLst>
            </a:custGeom>
            <a:ln w="9143">
              <a:solidFill>
                <a:srgbClr val="000000"/>
              </a:solidFill>
            </a:ln>
          </p:spPr>
          <p:txBody>
            <a:bodyPr wrap="square" lIns="0" tIns="0" rIns="0" bIns="0" rtlCol="0"/>
            <a:lstStyle/>
            <a:p>
              <a:endParaRPr/>
            </a:p>
          </p:txBody>
        </p:sp>
        <p:sp>
          <p:nvSpPr>
            <p:cNvPr id="26" name="object 13">
              <a:extLst>
                <a:ext uri="{FF2B5EF4-FFF2-40B4-BE49-F238E27FC236}">
                  <a16:creationId xmlns:a16="http://schemas.microsoft.com/office/drawing/2014/main" id="{DFFE6EBD-9DFC-F49D-5132-11A8038F3597}"/>
                </a:ext>
              </a:extLst>
            </p:cNvPr>
            <p:cNvSpPr/>
            <p:nvPr/>
          </p:nvSpPr>
          <p:spPr>
            <a:xfrm>
              <a:off x="1371600" y="3357275"/>
              <a:ext cx="52069" cy="55244"/>
            </a:xfrm>
            <a:custGeom>
              <a:avLst/>
              <a:gdLst/>
              <a:ahLst/>
              <a:cxnLst/>
              <a:rect l="l" t="t" r="r" b="b"/>
              <a:pathLst>
                <a:path w="52069" h="55245">
                  <a:moveTo>
                    <a:pt x="25908" y="54864"/>
                  </a:moveTo>
                  <a:lnTo>
                    <a:pt x="15823" y="52708"/>
                  </a:lnTo>
                  <a:lnTo>
                    <a:pt x="7588" y="46829"/>
                  </a:lnTo>
                  <a:lnTo>
                    <a:pt x="2035" y="38110"/>
                  </a:lnTo>
                  <a:lnTo>
                    <a:pt x="0" y="27432"/>
                  </a:lnTo>
                  <a:lnTo>
                    <a:pt x="2035" y="16754"/>
                  </a:lnTo>
                  <a:lnTo>
                    <a:pt x="7588" y="8035"/>
                  </a:lnTo>
                  <a:lnTo>
                    <a:pt x="15823" y="2155"/>
                  </a:lnTo>
                  <a:lnTo>
                    <a:pt x="25908" y="0"/>
                  </a:lnTo>
                  <a:lnTo>
                    <a:pt x="35992" y="2155"/>
                  </a:lnTo>
                  <a:lnTo>
                    <a:pt x="44227" y="8035"/>
                  </a:lnTo>
                  <a:lnTo>
                    <a:pt x="49780" y="16754"/>
                  </a:lnTo>
                  <a:lnTo>
                    <a:pt x="51816" y="27432"/>
                  </a:lnTo>
                  <a:lnTo>
                    <a:pt x="49780" y="38110"/>
                  </a:lnTo>
                  <a:lnTo>
                    <a:pt x="44227" y="46829"/>
                  </a:lnTo>
                  <a:lnTo>
                    <a:pt x="35992" y="52708"/>
                  </a:lnTo>
                  <a:lnTo>
                    <a:pt x="25908" y="54864"/>
                  </a:lnTo>
                  <a:close/>
                </a:path>
              </a:pathLst>
            </a:custGeom>
            <a:solidFill>
              <a:srgbClr val="E31107"/>
            </a:solidFill>
          </p:spPr>
          <p:txBody>
            <a:bodyPr wrap="square" lIns="0" tIns="0" rIns="0" bIns="0" rtlCol="0"/>
            <a:lstStyle/>
            <a:p>
              <a:endParaRPr/>
            </a:p>
          </p:txBody>
        </p:sp>
        <p:sp>
          <p:nvSpPr>
            <p:cNvPr id="27" name="object 14">
              <a:extLst>
                <a:ext uri="{FF2B5EF4-FFF2-40B4-BE49-F238E27FC236}">
                  <a16:creationId xmlns:a16="http://schemas.microsoft.com/office/drawing/2014/main" id="{96EDB78C-8B7D-B510-F603-2F8A5B628ACB}"/>
                </a:ext>
              </a:extLst>
            </p:cNvPr>
            <p:cNvSpPr/>
            <p:nvPr/>
          </p:nvSpPr>
          <p:spPr>
            <a:xfrm>
              <a:off x="1371600" y="3357275"/>
              <a:ext cx="52069" cy="55244"/>
            </a:xfrm>
            <a:custGeom>
              <a:avLst/>
              <a:gdLst/>
              <a:ahLst/>
              <a:cxnLst/>
              <a:rect l="l" t="t" r="r" b="b"/>
              <a:pathLst>
                <a:path w="52069" h="55245">
                  <a:moveTo>
                    <a:pt x="51815" y="27431"/>
                  </a:moveTo>
                  <a:lnTo>
                    <a:pt x="49780" y="38110"/>
                  </a:lnTo>
                  <a:lnTo>
                    <a:pt x="44227" y="46829"/>
                  </a:lnTo>
                  <a:lnTo>
                    <a:pt x="35992" y="52708"/>
                  </a:lnTo>
                  <a:lnTo>
                    <a:pt x="25908" y="54863"/>
                  </a:lnTo>
                  <a:lnTo>
                    <a:pt x="15823" y="52708"/>
                  </a:lnTo>
                  <a:lnTo>
                    <a:pt x="7588" y="46829"/>
                  </a:lnTo>
                  <a:lnTo>
                    <a:pt x="2035" y="38110"/>
                  </a:lnTo>
                  <a:lnTo>
                    <a:pt x="0" y="27431"/>
                  </a:lnTo>
                  <a:lnTo>
                    <a:pt x="2035" y="16754"/>
                  </a:lnTo>
                  <a:lnTo>
                    <a:pt x="7588" y="8035"/>
                  </a:lnTo>
                  <a:lnTo>
                    <a:pt x="15823" y="2155"/>
                  </a:lnTo>
                  <a:lnTo>
                    <a:pt x="25908" y="0"/>
                  </a:lnTo>
                  <a:lnTo>
                    <a:pt x="35992" y="2155"/>
                  </a:lnTo>
                  <a:lnTo>
                    <a:pt x="44227" y="8035"/>
                  </a:lnTo>
                  <a:lnTo>
                    <a:pt x="49780" y="16754"/>
                  </a:lnTo>
                  <a:lnTo>
                    <a:pt x="51815" y="27431"/>
                  </a:lnTo>
                  <a:close/>
                </a:path>
              </a:pathLst>
            </a:custGeom>
            <a:ln w="9143">
              <a:solidFill>
                <a:srgbClr val="000000"/>
              </a:solidFill>
            </a:ln>
          </p:spPr>
          <p:txBody>
            <a:bodyPr wrap="square" lIns="0" tIns="0" rIns="0" bIns="0" rtlCol="0"/>
            <a:lstStyle/>
            <a:p>
              <a:endParaRPr/>
            </a:p>
          </p:txBody>
        </p:sp>
        <p:sp>
          <p:nvSpPr>
            <p:cNvPr id="28" name="object 15">
              <a:extLst>
                <a:ext uri="{FF2B5EF4-FFF2-40B4-BE49-F238E27FC236}">
                  <a16:creationId xmlns:a16="http://schemas.microsoft.com/office/drawing/2014/main" id="{F6DEC02D-B12D-D7F3-BF5C-D57FCE7E0A87}"/>
                </a:ext>
              </a:extLst>
            </p:cNvPr>
            <p:cNvSpPr/>
            <p:nvPr/>
          </p:nvSpPr>
          <p:spPr>
            <a:xfrm>
              <a:off x="1124712" y="3936395"/>
              <a:ext cx="52069" cy="52069"/>
            </a:xfrm>
            <a:custGeom>
              <a:avLst/>
              <a:gdLst/>
              <a:ahLst/>
              <a:cxnLst/>
              <a:rect l="l" t="t" r="r" b="b"/>
              <a:pathLst>
                <a:path w="52069" h="52070">
                  <a:moveTo>
                    <a:pt x="25907" y="51816"/>
                  </a:moveTo>
                  <a:lnTo>
                    <a:pt x="15823" y="49779"/>
                  </a:lnTo>
                  <a:lnTo>
                    <a:pt x="7588" y="44227"/>
                  </a:lnTo>
                  <a:lnTo>
                    <a:pt x="2035" y="35992"/>
                  </a:lnTo>
                  <a:lnTo>
                    <a:pt x="0" y="25908"/>
                  </a:lnTo>
                  <a:lnTo>
                    <a:pt x="2035" y="15822"/>
                  </a:lnTo>
                  <a:lnTo>
                    <a:pt x="7588" y="7587"/>
                  </a:lnTo>
                  <a:lnTo>
                    <a:pt x="15823" y="2035"/>
                  </a:lnTo>
                  <a:lnTo>
                    <a:pt x="25907" y="0"/>
                  </a:lnTo>
                  <a:lnTo>
                    <a:pt x="35992" y="2035"/>
                  </a:lnTo>
                  <a:lnTo>
                    <a:pt x="44227" y="7587"/>
                  </a:lnTo>
                  <a:lnTo>
                    <a:pt x="49779" y="15822"/>
                  </a:lnTo>
                  <a:lnTo>
                    <a:pt x="51815" y="25908"/>
                  </a:lnTo>
                  <a:lnTo>
                    <a:pt x="49779" y="35992"/>
                  </a:lnTo>
                  <a:lnTo>
                    <a:pt x="44227" y="44227"/>
                  </a:lnTo>
                  <a:lnTo>
                    <a:pt x="35992" y="49779"/>
                  </a:lnTo>
                  <a:lnTo>
                    <a:pt x="25907" y="51816"/>
                  </a:lnTo>
                  <a:close/>
                </a:path>
              </a:pathLst>
            </a:custGeom>
            <a:solidFill>
              <a:srgbClr val="E31107"/>
            </a:solidFill>
          </p:spPr>
          <p:txBody>
            <a:bodyPr wrap="square" lIns="0" tIns="0" rIns="0" bIns="0" rtlCol="0"/>
            <a:lstStyle/>
            <a:p>
              <a:endParaRPr/>
            </a:p>
          </p:txBody>
        </p:sp>
        <p:sp>
          <p:nvSpPr>
            <p:cNvPr id="29" name="object 16">
              <a:extLst>
                <a:ext uri="{FF2B5EF4-FFF2-40B4-BE49-F238E27FC236}">
                  <a16:creationId xmlns:a16="http://schemas.microsoft.com/office/drawing/2014/main" id="{4210A5CD-DA07-2CC7-28BA-D4F54791C2DD}"/>
                </a:ext>
              </a:extLst>
            </p:cNvPr>
            <p:cNvSpPr/>
            <p:nvPr/>
          </p:nvSpPr>
          <p:spPr>
            <a:xfrm>
              <a:off x="1124712" y="3936395"/>
              <a:ext cx="52069" cy="52069"/>
            </a:xfrm>
            <a:custGeom>
              <a:avLst/>
              <a:gdLst/>
              <a:ahLst/>
              <a:cxnLst/>
              <a:rect l="l" t="t" r="r" b="b"/>
              <a:pathLst>
                <a:path w="52069" h="52070">
                  <a:moveTo>
                    <a:pt x="51815" y="25907"/>
                  </a:moveTo>
                  <a:lnTo>
                    <a:pt x="49779" y="35992"/>
                  </a:lnTo>
                  <a:lnTo>
                    <a:pt x="44227" y="44227"/>
                  </a:lnTo>
                  <a:lnTo>
                    <a:pt x="35992" y="49779"/>
                  </a:lnTo>
                  <a:lnTo>
                    <a:pt x="25907" y="51815"/>
                  </a:lnTo>
                  <a:lnTo>
                    <a:pt x="15823" y="49779"/>
                  </a:lnTo>
                  <a:lnTo>
                    <a:pt x="7588" y="44227"/>
                  </a:lnTo>
                  <a:lnTo>
                    <a:pt x="2035" y="35992"/>
                  </a:lnTo>
                  <a:lnTo>
                    <a:pt x="0" y="25907"/>
                  </a:lnTo>
                  <a:lnTo>
                    <a:pt x="2035" y="15822"/>
                  </a:lnTo>
                  <a:lnTo>
                    <a:pt x="7588" y="7587"/>
                  </a:lnTo>
                  <a:lnTo>
                    <a:pt x="15823" y="2035"/>
                  </a:lnTo>
                  <a:lnTo>
                    <a:pt x="25907" y="0"/>
                  </a:lnTo>
                  <a:lnTo>
                    <a:pt x="35992" y="2035"/>
                  </a:lnTo>
                  <a:lnTo>
                    <a:pt x="44227" y="7587"/>
                  </a:lnTo>
                  <a:lnTo>
                    <a:pt x="49779" y="15822"/>
                  </a:lnTo>
                  <a:lnTo>
                    <a:pt x="51815" y="25907"/>
                  </a:lnTo>
                  <a:close/>
                </a:path>
              </a:pathLst>
            </a:custGeom>
            <a:ln w="9143">
              <a:solidFill>
                <a:srgbClr val="000000"/>
              </a:solidFill>
            </a:ln>
          </p:spPr>
          <p:txBody>
            <a:bodyPr wrap="square" lIns="0" tIns="0" rIns="0" bIns="0" rtlCol="0"/>
            <a:lstStyle/>
            <a:p>
              <a:endParaRPr/>
            </a:p>
          </p:txBody>
        </p:sp>
        <p:sp>
          <p:nvSpPr>
            <p:cNvPr id="30" name="object 17">
              <a:extLst>
                <a:ext uri="{FF2B5EF4-FFF2-40B4-BE49-F238E27FC236}">
                  <a16:creationId xmlns:a16="http://schemas.microsoft.com/office/drawing/2014/main" id="{E604A4BA-C537-8C39-456E-6767E0568D3B}"/>
                </a:ext>
              </a:extLst>
            </p:cNvPr>
            <p:cNvSpPr/>
            <p:nvPr/>
          </p:nvSpPr>
          <p:spPr>
            <a:xfrm>
              <a:off x="1213104" y="3726083"/>
              <a:ext cx="55244" cy="52069"/>
            </a:xfrm>
            <a:custGeom>
              <a:avLst/>
              <a:gdLst/>
              <a:ahLst/>
              <a:cxnLst/>
              <a:rect l="l" t="t" r="r" b="b"/>
              <a:pathLst>
                <a:path w="55244" h="52070">
                  <a:moveTo>
                    <a:pt x="27432" y="51816"/>
                  </a:moveTo>
                  <a:lnTo>
                    <a:pt x="16754" y="49779"/>
                  </a:lnTo>
                  <a:lnTo>
                    <a:pt x="8034" y="44227"/>
                  </a:lnTo>
                  <a:lnTo>
                    <a:pt x="2155" y="35992"/>
                  </a:lnTo>
                  <a:lnTo>
                    <a:pt x="0" y="25908"/>
                  </a:lnTo>
                  <a:lnTo>
                    <a:pt x="2155" y="15822"/>
                  </a:lnTo>
                  <a:lnTo>
                    <a:pt x="8034" y="7587"/>
                  </a:lnTo>
                  <a:lnTo>
                    <a:pt x="16754" y="2035"/>
                  </a:lnTo>
                  <a:lnTo>
                    <a:pt x="27432" y="0"/>
                  </a:lnTo>
                  <a:lnTo>
                    <a:pt x="38109" y="2035"/>
                  </a:lnTo>
                  <a:lnTo>
                    <a:pt x="46829" y="7587"/>
                  </a:lnTo>
                  <a:lnTo>
                    <a:pt x="52708" y="15822"/>
                  </a:lnTo>
                  <a:lnTo>
                    <a:pt x="54864" y="25908"/>
                  </a:lnTo>
                  <a:lnTo>
                    <a:pt x="52708" y="35992"/>
                  </a:lnTo>
                  <a:lnTo>
                    <a:pt x="46829" y="44227"/>
                  </a:lnTo>
                  <a:lnTo>
                    <a:pt x="38109" y="49779"/>
                  </a:lnTo>
                  <a:lnTo>
                    <a:pt x="27432" y="51816"/>
                  </a:lnTo>
                  <a:close/>
                </a:path>
              </a:pathLst>
            </a:custGeom>
            <a:solidFill>
              <a:srgbClr val="E31107"/>
            </a:solidFill>
          </p:spPr>
          <p:txBody>
            <a:bodyPr wrap="square" lIns="0" tIns="0" rIns="0" bIns="0" rtlCol="0"/>
            <a:lstStyle/>
            <a:p>
              <a:endParaRPr/>
            </a:p>
          </p:txBody>
        </p:sp>
        <p:sp>
          <p:nvSpPr>
            <p:cNvPr id="31" name="object 18">
              <a:extLst>
                <a:ext uri="{FF2B5EF4-FFF2-40B4-BE49-F238E27FC236}">
                  <a16:creationId xmlns:a16="http://schemas.microsoft.com/office/drawing/2014/main" id="{329E5EAF-158A-6242-39FE-DBDA78464A0D}"/>
                </a:ext>
              </a:extLst>
            </p:cNvPr>
            <p:cNvSpPr/>
            <p:nvPr/>
          </p:nvSpPr>
          <p:spPr>
            <a:xfrm>
              <a:off x="1213103" y="3726083"/>
              <a:ext cx="55244" cy="52069"/>
            </a:xfrm>
            <a:custGeom>
              <a:avLst/>
              <a:gdLst/>
              <a:ahLst/>
              <a:cxnLst/>
              <a:rect l="l" t="t" r="r" b="b"/>
              <a:pathLst>
                <a:path w="55244" h="52070">
                  <a:moveTo>
                    <a:pt x="54863" y="25907"/>
                  </a:moveTo>
                  <a:lnTo>
                    <a:pt x="52708" y="35992"/>
                  </a:lnTo>
                  <a:lnTo>
                    <a:pt x="46829" y="44227"/>
                  </a:lnTo>
                  <a:lnTo>
                    <a:pt x="38109" y="49779"/>
                  </a:lnTo>
                  <a:lnTo>
                    <a:pt x="27431" y="51815"/>
                  </a:lnTo>
                  <a:lnTo>
                    <a:pt x="16754" y="49779"/>
                  </a:lnTo>
                  <a:lnTo>
                    <a:pt x="8034" y="44227"/>
                  </a:lnTo>
                  <a:lnTo>
                    <a:pt x="2155" y="35992"/>
                  </a:lnTo>
                  <a:lnTo>
                    <a:pt x="0" y="25907"/>
                  </a:lnTo>
                  <a:lnTo>
                    <a:pt x="2155" y="15822"/>
                  </a:lnTo>
                  <a:lnTo>
                    <a:pt x="8034" y="7587"/>
                  </a:lnTo>
                  <a:lnTo>
                    <a:pt x="16754" y="2035"/>
                  </a:lnTo>
                  <a:lnTo>
                    <a:pt x="27431" y="0"/>
                  </a:lnTo>
                  <a:lnTo>
                    <a:pt x="38109" y="2035"/>
                  </a:lnTo>
                  <a:lnTo>
                    <a:pt x="46829" y="7587"/>
                  </a:lnTo>
                  <a:lnTo>
                    <a:pt x="52708" y="15822"/>
                  </a:lnTo>
                  <a:lnTo>
                    <a:pt x="54863" y="25907"/>
                  </a:lnTo>
                  <a:close/>
                </a:path>
              </a:pathLst>
            </a:custGeom>
            <a:ln w="9143">
              <a:solidFill>
                <a:srgbClr val="000000"/>
              </a:solidFill>
            </a:ln>
          </p:spPr>
          <p:txBody>
            <a:bodyPr wrap="square" lIns="0" tIns="0" rIns="0" bIns="0" rtlCol="0"/>
            <a:lstStyle/>
            <a:p>
              <a:endParaRPr/>
            </a:p>
          </p:txBody>
        </p:sp>
        <p:sp>
          <p:nvSpPr>
            <p:cNvPr id="32" name="object 19">
              <a:extLst>
                <a:ext uri="{FF2B5EF4-FFF2-40B4-BE49-F238E27FC236}">
                  <a16:creationId xmlns:a16="http://schemas.microsoft.com/office/drawing/2014/main" id="{B088F4C4-ACD6-6174-29B6-79D7DE59C91B}"/>
                </a:ext>
              </a:extLst>
            </p:cNvPr>
            <p:cNvSpPr/>
            <p:nvPr/>
          </p:nvSpPr>
          <p:spPr>
            <a:xfrm>
              <a:off x="1109472" y="3881531"/>
              <a:ext cx="52069" cy="55244"/>
            </a:xfrm>
            <a:custGeom>
              <a:avLst/>
              <a:gdLst/>
              <a:ahLst/>
              <a:cxnLst/>
              <a:rect l="l" t="t" r="r" b="b"/>
              <a:pathLst>
                <a:path w="52069" h="55245">
                  <a:moveTo>
                    <a:pt x="25908" y="54864"/>
                  </a:moveTo>
                  <a:lnTo>
                    <a:pt x="15823" y="52708"/>
                  </a:lnTo>
                  <a:lnTo>
                    <a:pt x="7588" y="46829"/>
                  </a:lnTo>
                  <a:lnTo>
                    <a:pt x="2035" y="38110"/>
                  </a:lnTo>
                  <a:lnTo>
                    <a:pt x="0" y="27432"/>
                  </a:lnTo>
                  <a:lnTo>
                    <a:pt x="2035" y="16753"/>
                  </a:lnTo>
                  <a:lnTo>
                    <a:pt x="7588" y="8034"/>
                  </a:lnTo>
                  <a:lnTo>
                    <a:pt x="15823" y="2155"/>
                  </a:lnTo>
                  <a:lnTo>
                    <a:pt x="25908" y="0"/>
                  </a:lnTo>
                  <a:lnTo>
                    <a:pt x="35992" y="2155"/>
                  </a:lnTo>
                  <a:lnTo>
                    <a:pt x="44227" y="8034"/>
                  </a:lnTo>
                  <a:lnTo>
                    <a:pt x="49780" y="16753"/>
                  </a:lnTo>
                  <a:lnTo>
                    <a:pt x="51816" y="27432"/>
                  </a:lnTo>
                  <a:lnTo>
                    <a:pt x="49780" y="38110"/>
                  </a:lnTo>
                  <a:lnTo>
                    <a:pt x="44227" y="46829"/>
                  </a:lnTo>
                  <a:lnTo>
                    <a:pt x="35992" y="52708"/>
                  </a:lnTo>
                  <a:lnTo>
                    <a:pt x="25908" y="54864"/>
                  </a:lnTo>
                  <a:close/>
                </a:path>
              </a:pathLst>
            </a:custGeom>
            <a:solidFill>
              <a:srgbClr val="2E28E3"/>
            </a:solidFill>
          </p:spPr>
          <p:txBody>
            <a:bodyPr wrap="square" lIns="0" tIns="0" rIns="0" bIns="0" rtlCol="0"/>
            <a:lstStyle/>
            <a:p>
              <a:endParaRPr/>
            </a:p>
          </p:txBody>
        </p:sp>
        <p:sp>
          <p:nvSpPr>
            <p:cNvPr id="33" name="object 20">
              <a:extLst>
                <a:ext uri="{FF2B5EF4-FFF2-40B4-BE49-F238E27FC236}">
                  <a16:creationId xmlns:a16="http://schemas.microsoft.com/office/drawing/2014/main" id="{1E38E3BA-275B-3562-7DB6-718396B827FE}"/>
                </a:ext>
              </a:extLst>
            </p:cNvPr>
            <p:cNvSpPr/>
            <p:nvPr/>
          </p:nvSpPr>
          <p:spPr>
            <a:xfrm>
              <a:off x="1109471" y="3881531"/>
              <a:ext cx="52069" cy="55244"/>
            </a:xfrm>
            <a:custGeom>
              <a:avLst/>
              <a:gdLst/>
              <a:ahLst/>
              <a:cxnLst/>
              <a:rect l="l" t="t" r="r" b="b"/>
              <a:pathLst>
                <a:path w="52069" h="55245">
                  <a:moveTo>
                    <a:pt x="51815" y="27431"/>
                  </a:moveTo>
                  <a:lnTo>
                    <a:pt x="49780" y="38110"/>
                  </a:lnTo>
                  <a:lnTo>
                    <a:pt x="44227" y="46829"/>
                  </a:lnTo>
                  <a:lnTo>
                    <a:pt x="35992" y="52708"/>
                  </a:lnTo>
                  <a:lnTo>
                    <a:pt x="25908" y="54863"/>
                  </a:lnTo>
                  <a:lnTo>
                    <a:pt x="15823" y="52708"/>
                  </a:lnTo>
                  <a:lnTo>
                    <a:pt x="7588" y="46829"/>
                  </a:lnTo>
                  <a:lnTo>
                    <a:pt x="2035" y="38110"/>
                  </a:lnTo>
                  <a:lnTo>
                    <a:pt x="0" y="27431"/>
                  </a:lnTo>
                  <a:lnTo>
                    <a:pt x="2035" y="16753"/>
                  </a:lnTo>
                  <a:lnTo>
                    <a:pt x="7588" y="8034"/>
                  </a:lnTo>
                  <a:lnTo>
                    <a:pt x="15823" y="2155"/>
                  </a:lnTo>
                  <a:lnTo>
                    <a:pt x="25908" y="0"/>
                  </a:lnTo>
                  <a:lnTo>
                    <a:pt x="35992" y="2155"/>
                  </a:lnTo>
                  <a:lnTo>
                    <a:pt x="44227" y="8034"/>
                  </a:lnTo>
                  <a:lnTo>
                    <a:pt x="49780" y="16753"/>
                  </a:lnTo>
                  <a:lnTo>
                    <a:pt x="51815" y="27431"/>
                  </a:lnTo>
                  <a:close/>
                </a:path>
              </a:pathLst>
            </a:custGeom>
            <a:ln w="9143">
              <a:solidFill>
                <a:srgbClr val="000000"/>
              </a:solidFill>
            </a:ln>
          </p:spPr>
          <p:txBody>
            <a:bodyPr wrap="square" lIns="0" tIns="0" rIns="0" bIns="0" rtlCol="0"/>
            <a:lstStyle/>
            <a:p>
              <a:endParaRPr/>
            </a:p>
          </p:txBody>
        </p:sp>
        <p:sp>
          <p:nvSpPr>
            <p:cNvPr id="34" name="object 21">
              <a:extLst>
                <a:ext uri="{FF2B5EF4-FFF2-40B4-BE49-F238E27FC236}">
                  <a16:creationId xmlns:a16="http://schemas.microsoft.com/office/drawing/2014/main" id="{2E393C47-3205-8ED4-8AC0-F7FB86A72E59}"/>
                </a:ext>
              </a:extLst>
            </p:cNvPr>
            <p:cNvSpPr/>
            <p:nvPr/>
          </p:nvSpPr>
          <p:spPr>
            <a:xfrm>
              <a:off x="1267968" y="3701699"/>
              <a:ext cx="52069" cy="55244"/>
            </a:xfrm>
            <a:custGeom>
              <a:avLst/>
              <a:gdLst/>
              <a:ahLst/>
              <a:cxnLst/>
              <a:rect l="l" t="t" r="r" b="b"/>
              <a:pathLst>
                <a:path w="52069" h="55245">
                  <a:moveTo>
                    <a:pt x="25907" y="54864"/>
                  </a:moveTo>
                  <a:lnTo>
                    <a:pt x="15823" y="52708"/>
                  </a:lnTo>
                  <a:lnTo>
                    <a:pt x="7588" y="46829"/>
                  </a:lnTo>
                  <a:lnTo>
                    <a:pt x="2035" y="38110"/>
                  </a:lnTo>
                  <a:lnTo>
                    <a:pt x="0" y="27432"/>
                  </a:lnTo>
                  <a:lnTo>
                    <a:pt x="2035" y="16753"/>
                  </a:lnTo>
                  <a:lnTo>
                    <a:pt x="7588" y="8034"/>
                  </a:lnTo>
                  <a:lnTo>
                    <a:pt x="15823" y="2155"/>
                  </a:lnTo>
                  <a:lnTo>
                    <a:pt x="25907" y="0"/>
                  </a:lnTo>
                  <a:lnTo>
                    <a:pt x="35992" y="2155"/>
                  </a:lnTo>
                  <a:lnTo>
                    <a:pt x="44227" y="8034"/>
                  </a:lnTo>
                  <a:lnTo>
                    <a:pt x="49779" y="16753"/>
                  </a:lnTo>
                  <a:lnTo>
                    <a:pt x="51815" y="27432"/>
                  </a:lnTo>
                  <a:lnTo>
                    <a:pt x="49779" y="38110"/>
                  </a:lnTo>
                  <a:lnTo>
                    <a:pt x="44227" y="46829"/>
                  </a:lnTo>
                  <a:lnTo>
                    <a:pt x="35992" y="52708"/>
                  </a:lnTo>
                  <a:lnTo>
                    <a:pt x="25907" y="54864"/>
                  </a:lnTo>
                  <a:close/>
                </a:path>
              </a:pathLst>
            </a:custGeom>
            <a:solidFill>
              <a:srgbClr val="2E28E3"/>
            </a:solidFill>
          </p:spPr>
          <p:txBody>
            <a:bodyPr wrap="square" lIns="0" tIns="0" rIns="0" bIns="0" rtlCol="0"/>
            <a:lstStyle/>
            <a:p>
              <a:endParaRPr/>
            </a:p>
          </p:txBody>
        </p:sp>
        <p:sp>
          <p:nvSpPr>
            <p:cNvPr id="35" name="object 22">
              <a:extLst>
                <a:ext uri="{FF2B5EF4-FFF2-40B4-BE49-F238E27FC236}">
                  <a16:creationId xmlns:a16="http://schemas.microsoft.com/office/drawing/2014/main" id="{B7E68899-6708-F175-DF58-8A69FF6CA837}"/>
                </a:ext>
              </a:extLst>
            </p:cNvPr>
            <p:cNvSpPr/>
            <p:nvPr/>
          </p:nvSpPr>
          <p:spPr>
            <a:xfrm>
              <a:off x="1267968" y="3701699"/>
              <a:ext cx="52069" cy="55244"/>
            </a:xfrm>
            <a:custGeom>
              <a:avLst/>
              <a:gdLst/>
              <a:ahLst/>
              <a:cxnLst/>
              <a:rect l="l" t="t" r="r" b="b"/>
              <a:pathLst>
                <a:path w="52069" h="55245">
                  <a:moveTo>
                    <a:pt x="51815" y="27431"/>
                  </a:moveTo>
                  <a:lnTo>
                    <a:pt x="49779" y="38110"/>
                  </a:lnTo>
                  <a:lnTo>
                    <a:pt x="44227" y="46829"/>
                  </a:lnTo>
                  <a:lnTo>
                    <a:pt x="35992" y="52708"/>
                  </a:lnTo>
                  <a:lnTo>
                    <a:pt x="25907" y="54863"/>
                  </a:lnTo>
                  <a:lnTo>
                    <a:pt x="15823" y="52708"/>
                  </a:lnTo>
                  <a:lnTo>
                    <a:pt x="7588" y="46829"/>
                  </a:lnTo>
                  <a:lnTo>
                    <a:pt x="2035" y="38110"/>
                  </a:lnTo>
                  <a:lnTo>
                    <a:pt x="0" y="27431"/>
                  </a:lnTo>
                  <a:lnTo>
                    <a:pt x="2035" y="16753"/>
                  </a:lnTo>
                  <a:lnTo>
                    <a:pt x="7588" y="8034"/>
                  </a:lnTo>
                  <a:lnTo>
                    <a:pt x="15823" y="2155"/>
                  </a:lnTo>
                  <a:lnTo>
                    <a:pt x="25907" y="0"/>
                  </a:lnTo>
                  <a:lnTo>
                    <a:pt x="35992" y="2155"/>
                  </a:lnTo>
                  <a:lnTo>
                    <a:pt x="44227" y="8034"/>
                  </a:lnTo>
                  <a:lnTo>
                    <a:pt x="49779" y="16753"/>
                  </a:lnTo>
                  <a:lnTo>
                    <a:pt x="51815" y="27431"/>
                  </a:lnTo>
                  <a:close/>
                </a:path>
              </a:pathLst>
            </a:custGeom>
            <a:ln w="9143">
              <a:solidFill>
                <a:srgbClr val="000000"/>
              </a:solidFill>
            </a:ln>
          </p:spPr>
          <p:txBody>
            <a:bodyPr wrap="square" lIns="0" tIns="0" rIns="0" bIns="0" rtlCol="0"/>
            <a:lstStyle/>
            <a:p>
              <a:endParaRPr/>
            </a:p>
          </p:txBody>
        </p:sp>
        <p:sp>
          <p:nvSpPr>
            <p:cNvPr id="36" name="object 23">
              <a:extLst>
                <a:ext uri="{FF2B5EF4-FFF2-40B4-BE49-F238E27FC236}">
                  <a16:creationId xmlns:a16="http://schemas.microsoft.com/office/drawing/2014/main" id="{4FEB4BEB-9593-C1F6-F203-CAC2CC4365B0}"/>
                </a:ext>
              </a:extLst>
            </p:cNvPr>
            <p:cNvSpPr/>
            <p:nvPr/>
          </p:nvSpPr>
          <p:spPr>
            <a:xfrm>
              <a:off x="1423416" y="3387755"/>
              <a:ext cx="52069" cy="55244"/>
            </a:xfrm>
            <a:custGeom>
              <a:avLst/>
              <a:gdLst/>
              <a:ahLst/>
              <a:cxnLst/>
              <a:rect l="l" t="t" r="r" b="b"/>
              <a:pathLst>
                <a:path w="52069" h="55245">
                  <a:moveTo>
                    <a:pt x="25908" y="54864"/>
                  </a:moveTo>
                  <a:lnTo>
                    <a:pt x="15823" y="52708"/>
                  </a:lnTo>
                  <a:lnTo>
                    <a:pt x="7588" y="46829"/>
                  </a:lnTo>
                  <a:lnTo>
                    <a:pt x="2035" y="38110"/>
                  </a:lnTo>
                  <a:lnTo>
                    <a:pt x="0" y="27432"/>
                  </a:lnTo>
                  <a:lnTo>
                    <a:pt x="2035" y="16753"/>
                  </a:lnTo>
                  <a:lnTo>
                    <a:pt x="7588" y="8034"/>
                  </a:lnTo>
                  <a:lnTo>
                    <a:pt x="15823" y="2155"/>
                  </a:lnTo>
                  <a:lnTo>
                    <a:pt x="25908" y="0"/>
                  </a:lnTo>
                  <a:lnTo>
                    <a:pt x="35992" y="2155"/>
                  </a:lnTo>
                  <a:lnTo>
                    <a:pt x="44227" y="8034"/>
                  </a:lnTo>
                  <a:lnTo>
                    <a:pt x="49780" y="16753"/>
                  </a:lnTo>
                  <a:lnTo>
                    <a:pt x="51816" y="27432"/>
                  </a:lnTo>
                  <a:lnTo>
                    <a:pt x="49780" y="38110"/>
                  </a:lnTo>
                  <a:lnTo>
                    <a:pt x="44227" y="46829"/>
                  </a:lnTo>
                  <a:lnTo>
                    <a:pt x="35992" y="52708"/>
                  </a:lnTo>
                  <a:lnTo>
                    <a:pt x="25908" y="54864"/>
                  </a:lnTo>
                  <a:close/>
                </a:path>
              </a:pathLst>
            </a:custGeom>
            <a:solidFill>
              <a:srgbClr val="2E28E3"/>
            </a:solidFill>
          </p:spPr>
          <p:txBody>
            <a:bodyPr wrap="square" lIns="0" tIns="0" rIns="0" bIns="0" rtlCol="0"/>
            <a:lstStyle/>
            <a:p>
              <a:endParaRPr/>
            </a:p>
          </p:txBody>
        </p:sp>
        <p:sp>
          <p:nvSpPr>
            <p:cNvPr id="37" name="object 24">
              <a:extLst>
                <a:ext uri="{FF2B5EF4-FFF2-40B4-BE49-F238E27FC236}">
                  <a16:creationId xmlns:a16="http://schemas.microsoft.com/office/drawing/2014/main" id="{62405979-AFA9-4775-243F-DD6CC6359580}"/>
                </a:ext>
              </a:extLst>
            </p:cNvPr>
            <p:cNvSpPr/>
            <p:nvPr/>
          </p:nvSpPr>
          <p:spPr>
            <a:xfrm>
              <a:off x="1423415" y="3387755"/>
              <a:ext cx="52069" cy="55244"/>
            </a:xfrm>
            <a:custGeom>
              <a:avLst/>
              <a:gdLst/>
              <a:ahLst/>
              <a:cxnLst/>
              <a:rect l="l" t="t" r="r" b="b"/>
              <a:pathLst>
                <a:path w="52069" h="55245">
                  <a:moveTo>
                    <a:pt x="51815" y="27431"/>
                  </a:moveTo>
                  <a:lnTo>
                    <a:pt x="49780" y="38110"/>
                  </a:lnTo>
                  <a:lnTo>
                    <a:pt x="44227" y="46829"/>
                  </a:lnTo>
                  <a:lnTo>
                    <a:pt x="35992" y="52708"/>
                  </a:lnTo>
                  <a:lnTo>
                    <a:pt x="25908" y="54863"/>
                  </a:lnTo>
                  <a:lnTo>
                    <a:pt x="15823" y="52708"/>
                  </a:lnTo>
                  <a:lnTo>
                    <a:pt x="7588" y="46829"/>
                  </a:lnTo>
                  <a:lnTo>
                    <a:pt x="2035" y="38110"/>
                  </a:lnTo>
                  <a:lnTo>
                    <a:pt x="0" y="27431"/>
                  </a:lnTo>
                  <a:lnTo>
                    <a:pt x="2035" y="16753"/>
                  </a:lnTo>
                  <a:lnTo>
                    <a:pt x="7588" y="8034"/>
                  </a:lnTo>
                  <a:lnTo>
                    <a:pt x="15823" y="2155"/>
                  </a:lnTo>
                  <a:lnTo>
                    <a:pt x="25908" y="0"/>
                  </a:lnTo>
                  <a:lnTo>
                    <a:pt x="35992" y="2155"/>
                  </a:lnTo>
                  <a:lnTo>
                    <a:pt x="44227" y="8034"/>
                  </a:lnTo>
                  <a:lnTo>
                    <a:pt x="49780" y="16753"/>
                  </a:lnTo>
                  <a:lnTo>
                    <a:pt x="51815" y="27431"/>
                  </a:lnTo>
                  <a:close/>
                </a:path>
              </a:pathLst>
            </a:custGeom>
            <a:ln w="9143">
              <a:solidFill>
                <a:srgbClr val="000000"/>
              </a:solidFill>
            </a:ln>
          </p:spPr>
          <p:txBody>
            <a:bodyPr wrap="square" lIns="0" tIns="0" rIns="0" bIns="0" rtlCol="0"/>
            <a:lstStyle/>
            <a:p>
              <a:endParaRPr/>
            </a:p>
          </p:txBody>
        </p:sp>
        <p:sp>
          <p:nvSpPr>
            <p:cNvPr id="38" name="object 25">
              <a:extLst>
                <a:ext uri="{FF2B5EF4-FFF2-40B4-BE49-F238E27FC236}">
                  <a16:creationId xmlns:a16="http://schemas.microsoft.com/office/drawing/2014/main" id="{5E430A6C-8FCB-AB03-5E05-E2752C3B61B9}"/>
                </a:ext>
              </a:extLst>
            </p:cNvPr>
            <p:cNvSpPr/>
            <p:nvPr/>
          </p:nvSpPr>
          <p:spPr>
            <a:xfrm>
              <a:off x="1530096" y="2991515"/>
              <a:ext cx="52069" cy="52069"/>
            </a:xfrm>
            <a:custGeom>
              <a:avLst/>
              <a:gdLst/>
              <a:ahLst/>
              <a:cxnLst/>
              <a:rect l="l" t="t" r="r" b="b"/>
              <a:pathLst>
                <a:path w="52069" h="52069">
                  <a:moveTo>
                    <a:pt x="25907" y="51816"/>
                  </a:moveTo>
                  <a:lnTo>
                    <a:pt x="15823" y="49780"/>
                  </a:lnTo>
                  <a:lnTo>
                    <a:pt x="7588" y="44227"/>
                  </a:lnTo>
                  <a:lnTo>
                    <a:pt x="2035" y="35992"/>
                  </a:lnTo>
                  <a:lnTo>
                    <a:pt x="0" y="25908"/>
                  </a:lnTo>
                  <a:lnTo>
                    <a:pt x="2035" y="15823"/>
                  </a:lnTo>
                  <a:lnTo>
                    <a:pt x="7588" y="7588"/>
                  </a:lnTo>
                  <a:lnTo>
                    <a:pt x="15823" y="2035"/>
                  </a:lnTo>
                  <a:lnTo>
                    <a:pt x="25907" y="0"/>
                  </a:lnTo>
                  <a:lnTo>
                    <a:pt x="35992" y="2035"/>
                  </a:lnTo>
                  <a:lnTo>
                    <a:pt x="44227" y="7588"/>
                  </a:lnTo>
                  <a:lnTo>
                    <a:pt x="49779" y="15823"/>
                  </a:lnTo>
                  <a:lnTo>
                    <a:pt x="51815" y="25908"/>
                  </a:lnTo>
                  <a:lnTo>
                    <a:pt x="49779" y="35992"/>
                  </a:lnTo>
                  <a:lnTo>
                    <a:pt x="44227" y="44227"/>
                  </a:lnTo>
                  <a:lnTo>
                    <a:pt x="35992" y="49780"/>
                  </a:lnTo>
                  <a:lnTo>
                    <a:pt x="25907" y="51816"/>
                  </a:lnTo>
                  <a:close/>
                </a:path>
              </a:pathLst>
            </a:custGeom>
            <a:solidFill>
              <a:srgbClr val="2E28E3"/>
            </a:solidFill>
          </p:spPr>
          <p:txBody>
            <a:bodyPr wrap="square" lIns="0" tIns="0" rIns="0" bIns="0" rtlCol="0"/>
            <a:lstStyle/>
            <a:p>
              <a:endParaRPr/>
            </a:p>
          </p:txBody>
        </p:sp>
        <p:sp>
          <p:nvSpPr>
            <p:cNvPr id="39" name="object 26">
              <a:extLst>
                <a:ext uri="{FF2B5EF4-FFF2-40B4-BE49-F238E27FC236}">
                  <a16:creationId xmlns:a16="http://schemas.microsoft.com/office/drawing/2014/main" id="{9F1068D7-1E7B-764B-00E5-19A5595489BE}"/>
                </a:ext>
              </a:extLst>
            </p:cNvPr>
            <p:cNvSpPr/>
            <p:nvPr/>
          </p:nvSpPr>
          <p:spPr>
            <a:xfrm>
              <a:off x="1530096" y="2991515"/>
              <a:ext cx="52069" cy="52069"/>
            </a:xfrm>
            <a:custGeom>
              <a:avLst/>
              <a:gdLst/>
              <a:ahLst/>
              <a:cxnLst/>
              <a:rect l="l" t="t" r="r" b="b"/>
              <a:pathLst>
                <a:path w="52069" h="52069">
                  <a:moveTo>
                    <a:pt x="51815" y="25907"/>
                  </a:moveTo>
                  <a:lnTo>
                    <a:pt x="49779" y="35992"/>
                  </a:lnTo>
                  <a:lnTo>
                    <a:pt x="44227" y="44227"/>
                  </a:lnTo>
                  <a:lnTo>
                    <a:pt x="35992" y="49780"/>
                  </a:lnTo>
                  <a:lnTo>
                    <a:pt x="25907" y="51815"/>
                  </a:lnTo>
                  <a:lnTo>
                    <a:pt x="15823" y="49780"/>
                  </a:lnTo>
                  <a:lnTo>
                    <a:pt x="7588" y="44227"/>
                  </a:lnTo>
                  <a:lnTo>
                    <a:pt x="2035" y="35992"/>
                  </a:lnTo>
                  <a:lnTo>
                    <a:pt x="0" y="25907"/>
                  </a:lnTo>
                  <a:lnTo>
                    <a:pt x="2035" y="15823"/>
                  </a:lnTo>
                  <a:lnTo>
                    <a:pt x="7588" y="7588"/>
                  </a:lnTo>
                  <a:lnTo>
                    <a:pt x="15823" y="2035"/>
                  </a:lnTo>
                  <a:lnTo>
                    <a:pt x="25907" y="0"/>
                  </a:lnTo>
                  <a:lnTo>
                    <a:pt x="35992" y="2035"/>
                  </a:lnTo>
                  <a:lnTo>
                    <a:pt x="44227" y="7588"/>
                  </a:lnTo>
                  <a:lnTo>
                    <a:pt x="49779" y="15823"/>
                  </a:lnTo>
                  <a:lnTo>
                    <a:pt x="51815" y="25907"/>
                  </a:lnTo>
                  <a:close/>
                </a:path>
              </a:pathLst>
            </a:custGeom>
            <a:ln w="9143">
              <a:solidFill>
                <a:srgbClr val="000000"/>
              </a:solidFill>
            </a:ln>
          </p:spPr>
          <p:txBody>
            <a:bodyPr wrap="square" lIns="0" tIns="0" rIns="0" bIns="0" rtlCol="0"/>
            <a:lstStyle/>
            <a:p>
              <a:endParaRPr/>
            </a:p>
          </p:txBody>
        </p:sp>
      </p:grpSp>
      <p:sp>
        <p:nvSpPr>
          <p:cNvPr id="40" name="object 27">
            <a:extLst>
              <a:ext uri="{FF2B5EF4-FFF2-40B4-BE49-F238E27FC236}">
                <a16:creationId xmlns:a16="http://schemas.microsoft.com/office/drawing/2014/main" id="{B89D6A8A-3E08-A1C0-829A-6028508134CB}"/>
              </a:ext>
            </a:extLst>
          </p:cNvPr>
          <p:cNvSpPr txBox="1"/>
          <p:nvPr/>
        </p:nvSpPr>
        <p:spPr>
          <a:xfrm>
            <a:off x="9691754" y="2661578"/>
            <a:ext cx="2243455" cy="270510"/>
          </a:xfrm>
          <a:prstGeom prst="rect">
            <a:avLst/>
          </a:prstGeom>
        </p:spPr>
        <p:txBody>
          <a:bodyPr vert="horz" wrap="square" lIns="0" tIns="13335" rIns="0" bIns="0" rtlCol="0">
            <a:spAutoFit/>
          </a:bodyPr>
          <a:lstStyle/>
          <a:p>
            <a:pPr marL="12700">
              <a:lnSpc>
                <a:spcPct val="100000"/>
              </a:lnSpc>
              <a:spcBef>
                <a:spcPts val="105"/>
              </a:spcBef>
            </a:pPr>
            <a:r>
              <a:rPr sz="1600" spc="-5" dirty="0">
                <a:latin typeface="Times New Roman"/>
                <a:cs typeface="Times New Roman"/>
              </a:rPr>
              <a:t>PRIMARY</a:t>
            </a:r>
            <a:r>
              <a:rPr sz="1600" spc="-55" dirty="0">
                <a:latin typeface="Times New Roman"/>
                <a:cs typeface="Times New Roman"/>
              </a:rPr>
              <a:t> </a:t>
            </a:r>
            <a:r>
              <a:rPr sz="1600" spc="-5" dirty="0">
                <a:latin typeface="Times New Roman"/>
                <a:cs typeface="Times New Roman"/>
              </a:rPr>
              <a:t>IONIZATION:</a:t>
            </a:r>
            <a:endParaRPr sz="1600" dirty="0">
              <a:latin typeface="Times New Roman"/>
              <a:cs typeface="Times New Roman"/>
            </a:endParaRPr>
          </a:p>
        </p:txBody>
      </p:sp>
      <p:pic>
        <p:nvPicPr>
          <p:cNvPr id="41" name="object 28">
            <a:extLst>
              <a:ext uri="{FF2B5EF4-FFF2-40B4-BE49-F238E27FC236}">
                <a16:creationId xmlns:a16="http://schemas.microsoft.com/office/drawing/2014/main" id="{D72C04C2-6099-EF4C-4409-18CD0B6AA420}"/>
              </a:ext>
            </a:extLst>
          </p:cNvPr>
          <p:cNvPicPr/>
          <p:nvPr/>
        </p:nvPicPr>
        <p:blipFill>
          <a:blip r:embed="rId4" cstate="print"/>
          <a:stretch>
            <a:fillRect/>
          </a:stretch>
        </p:blipFill>
        <p:spPr>
          <a:xfrm>
            <a:off x="10134600" y="4769781"/>
            <a:ext cx="1496286" cy="1415043"/>
          </a:xfrm>
          <a:prstGeom prst="rect">
            <a:avLst/>
          </a:prstGeom>
        </p:spPr>
      </p:pic>
      <p:sp>
        <p:nvSpPr>
          <p:cNvPr id="2" name="Slide Number Placeholder 1">
            <a:extLst>
              <a:ext uri="{FF2B5EF4-FFF2-40B4-BE49-F238E27FC236}">
                <a16:creationId xmlns:a16="http://schemas.microsoft.com/office/drawing/2014/main" id="{E57DF3A7-3F53-C575-6931-529561890613}"/>
              </a:ext>
            </a:extLst>
          </p:cNvPr>
          <p:cNvSpPr>
            <a:spLocks noGrp="1"/>
          </p:cNvSpPr>
          <p:nvPr>
            <p:ph type="sldNum" sz="quarter" idx="7"/>
          </p:nvPr>
        </p:nvSpPr>
        <p:spPr/>
        <p:txBody>
          <a:bodyPr/>
          <a:lstStyle/>
          <a:p>
            <a:pPr marL="38100">
              <a:lnSpc>
                <a:spcPct val="100000"/>
              </a:lnSpc>
            </a:pPr>
            <a:fld id="{81D60167-4931-47E6-BA6A-407CBD079E47}" type="slidenum">
              <a:rPr lang="en-US" spc="-5" smtClean="0"/>
              <a:t>4</a:t>
            </a:fld>
            <a:endParaRPr lang="en-US" spc="-5" dirty="0"/>
          </a:p>
        </p:txBody>
      </p:sp>
    </p:spTree>
    <p:extLst>
      <p:ext uri="{BB962C8B-B14F-4D97-AF65-F5344CB8AC3E}">
        <p14:creationId xmlns:p14="http://schemas.microsoft.com/office/powerpoint/2010/main" val="168685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10196373" cy="1107996"/>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Limitations of Wire-based Detectors : Ageing</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grpSp>
        <p:nvGrpSpPr>
          <p:cNvPr id="3" name="object 5">
            <a:extLst>
              <a:ext uri="{FF2B5EF4-FFF2-40B4-BE49-F238E27FC236}">
                <a16:creationId xmlns:a16="http://schemas.microsoft.com/office/drawing/2014/main" id="{719AA9D2-6754-7E0B-2D70-8FE85AB9B000}"/>
              </a:ext>
            </a:extLst>
          </p:cNvPr>
          <p:cNvGrpSpPr/>
          <p:nvPr/>
        </p:nvGrpSpPr>
        <p:grpSpPr>
          <a:xfrm>
            <a:off x="5339929" y="1268548"/>
            <a:ext cx="2634614" cy="1884328"/>
            <a:chOff x="73646" y="1378742"/>
            <a:chExt cx="2939415" cy="1826895"/>
          </a:xfrm>
        </p:grpSpPr>
        <p:pic>
          <p:nvPicPr>
            <p:cNvPr id="6" name="object 6">
              <a:extLst>
                <a:ext uri="{FF2B5EF4-FFF2-40B4-BE49-F238E27FC236}">
                  <a16:creationId xmlns:a16="http://schemas.microsoft.com/office/drawing/2014/main" id="{2114ADDE-7107-8F75-44EA-EB44DED6CAB7}"/>
                </a:ext>
              </a:extLst>
            </p:cNvPr>
            <p:cNvPicPr/>
            <p:nvPr/>
          </p:nvPicPr>
          <p:blipFill>
            <a:blip r:embed="rId2" cstate="print"/>
            <a:stretch>
              <a:fillRect/>
            </a:stretch>
          </p:blipFill>
          <p:spPr>
            <a:xfrm>
              <a:off x="1398776" y="1378742"/>
              <a:ext cx="1614160" cy="1826814"/>
            </a:xfrm>
            <a:prstGeom prst="rect">
              <a:avLst/>
            </a:prstGeom>
          </p:spPr>
        </p:pic>
        <p:pic>
          <p:nvPicPr>
            <p:cNvPr id="7" name="object 7">
              <a:extLst>
                <a:ext uri="{FF2B5EF4-FFF2-40B4-BE49-F238E27FC236}">
                  <a16:creationId xmlns:a16="http://schemas.microsoft.com/office/drawing/2014/main" id="{0AFCE94B-2AE2-1E25-2F8E-803091006F0A}"/>
                </a:ext>
              </a:extLst>
            </p:cNvPr>
            <p:cNvPicPr/>
            <p:nvPr/>
          </p:nvPicPr>
          <p:blipFill>
            <a:blip r:embed="rId3" cstate="print"/>
            <a:stretch>
              <a:fillRect/>
            </a:stretch>
          </p:blipFill>
          <p:spPr>
            <a:xfrm>
              <a:off x="73646" y="1998573"/>
              <a:ext cx="1371599" cy="619124"/>
            </a:xfrm>
            <a:prstGeom prst="rect">
              <a:avLst/>
            </a:prstGeom>
          </p:spPr>
        </p:pic>
      </p:grpSp>
      <p:grpSp>
        <p:nvGrpSpPr>
          <p:cNvPr id="8" name="object 8">
            <a:extLst>
              <a:ext uri="{FF2B5EF4-FFF2-40B4-BE49-F238E27FC236}">
                <a16:creationId xmlns:a16="http://schemas.microsoft.com/office/drawing/2014/main" id="{667A5F40-F1CA-B06E-81E5-B993F669AEDF}"/>
              </a:ext>
            </a:extLst>
          </p:cNvPr>
          <p:cNvGrpSpPr/>
          <p:nvPr/>
        </p:nvGrpSpPr>
        <p:grpSpPr>
          <a:xfrm>
            <a:off x="321628" y="1322696"/>
            <a:ext cx="4664496" cy="1864834"/>
            <a:chOff x="3615535" y="1219199"/>
            <a:chExt cx="5147945" cy="1945005"/>
          </a:xfrm>
        </p:grpSpPr>
        <p:pic>
          <p:nvPicPr>
            <p:cNvPr id="9" name="object 9">
              <a:extLst>
                <a:ext uri="{FF2B5EF4-FFF2-40B4-BE49-F238E27FC236}">
                  <a16:creationId xmlns:a16="http://schemas.microsoft.com/office/drawing/2014/main" id="{CE8C66FC-047F-A519-5F7B-6218FCA5D73D}"/>
                </a:ext>
              </a:extLst>
            </p:cNvPr>
            <p:cNvPicPr/>
            <p:nvPr/>
          </p:nvPicPr>
          <p:blipFill>
            <a:blip r:embed="rId4" cstate="print"/>
            <a:stretch>
              <a:fillRect/>
            </a:stretch>
          </p:blipFill>
          <p:spPr>
            <a:xfrm>
              <a:off x="3940130" y="1392105"/>
              <a:ext cx="4339901" cy="1771514"/>
            </a:xfrm>
            <a:prstGeom prst="rect">
              <a:avLst/>
            </a:prstGeom>
          </p:spPr>
        </p:pic>
        <p:sp>
          <p:nvSpPr>
            <p:cNvPr id="10" name="object 10">
              <a:extLst>
                <a:ext uri="{FF2B5EF4-FFF2-40B4-BE49-F238E27FC236}">
                  <a16:creationId xmlns:a16="http://schemas.microsoft.com/office/drawing/2014/main" id="{A37AF871-1438-B5D7-ACDA-23C2EC33677E}"/>
                </a:ext>
              </a:extLst>
            </p:cNvPr>
            <p:cNvSpPr/>
            <p:nvPr/>
          </p:nvSpPr>
          <p:spPr>
            <a:xfrm>
              <a:off x="3615535" y="1219199"/>
              <a:ext cx="5147945" cy="369570"/>
            </a:xfrm>
            <a:custGeom>
              <a:avLst/>
              <a:gdLst/>
              <a:ahLst/>
              <a:cxnLst/>
              <a:rect l="l" t="t" r="r" b="b"/>
              <a:pathLst>
                <a:path w="5147945" h="369569">
                  <a:moveTo>
                    <a:pt x="5147562" y="0"/>
                  </a:moveTo>
                  <a:lnTo>
                    <a:pt x="0" y="0"/>
                  </a:lnTo>
                  <a:lnTo>
                    <a:pt x="0" y="369332"/>
                  </a:lnTo>
                  <a:lnTo>
                    <a:pt x="5147562" y="369332"/>
                  </a:lnTo>
                  <a:lnTo>
                    <a:pt x="5147562" y="0"/>
                  </a:lnTo>
                  <a:close/>
                </a:path>
              </a:pathLst>
            </a:custGeom>
            <a:solidFill>
              <a:srgbClr val="FFFFFF"/>
            </a:solidFill>
          </p:spPr>
          <p:txBody>
            <a:bodyPr wrap="square" lIns="0" tIns="0" rIns="0" bIns="0" rtlCol="0"/>
            <a:lstStyle/>
            <a:p>
              <a:endParaRPr/>
            </a:p>
          </p:txBody>
        </p:sp>
      </p:grpSp>
      <p:sp>
        <p:nvSpPr>
          <p:cNvPr id="12" name="TextBox 11">
            <a:extLst>
              <a:ext uri="{FF2B5EF4-FFF2-40B4-BE49-F238E27FC236}">
                <a16:creationId xmlns:a16="http://schemas.microsoft.com/office/drawing/2014/main" id="{7DE02C25-C041-E8C6-FAF8-3B05C7E66267}"/>
              </a:ext>
            </a:extLst>
          </p:cNvPr>
          <p:cNvSpPr txBox="1"/>
          <p:nvPr/>
        </p:nvSpPr>
        <p:spPr>
          <a:xfrm>
            <a:off x="228600" y="911238"/>
            <a:ext cx="5147945" cy="461665"/>
          </a:xfrm>
          <a:prstGeom prst="rect">
            <a:avLst/>
          </a:prstGeom>
          <a:solidFill>
            <a:srgbClr val="00329E"/>
          </a:solidFill>
        </p:spPr>
        <p:txBody>
          <a:bodyPr wrap="square">
            <a:spAutoFit/>
          </a:bodyPr>
          <a:lstStyle/>
          <a:p>
            <a:r>
              <a:rPr lang="en-US" sz="2400" spc="-85" dirty="0">
                <a:solidFill>
                  <a:srgbClr val="FFFF00"/>
                </a:solidFill>
              </a:rPr>
              <a:t>Gaseous</a:t>
            </a:r>
            <a:r>
              <a:rPr lang="en-US" sz="2400" spc="-95" dirty="0">
                <a:solidFill>
                  <a:srgbClr val="FFFF00"/>
                </a:solidFill>
              </a:rPr>
              <a:t> </a:t>
            </a:r>
            <a:r>
              <a:rPr lang="en-US" sz="2400" spc="-65" dirty="0">
                <a:solidFill>
                  <a:srgbClr val="FFFF00"/>
                </a:solidFill>
              </a:rPr>
              <a:t>Detectors</a:t>
            </a:r>
            <a:r>
              <a:rPr lang="en-US" sz="2400" spc="-95" dirty="0">
                <a:solidFill>
                  <a:srgbClr val="FFFF00"/>
                </a:solidFill>
              </a:rPr>
              <a:t> </a:t>
            </a:r>
            <a:r>
              <a:rPr lang="en-US" sz="2400" spc="-145" dirty="0">
                <a:solidFill>
                  <a:srgbClr val="FFFF00"/>
                </a:solidFill>
              </a:rPr>
              <a:t>–</a:t>
            </a:r>
            <a:r>
              <a:rPr lang="en-US" sz="2400" spc="-90" dirty="0">
                <a:solidFill>
                  <a:srgbClr val="FFFF00"/>
                </a:solidFill>
              </a:rPr>
              <a:t> </a:t>
            </a:r>
            <a:r>
              <a:rPr lang="en-US" sz="2400" spc="-170" dirty="0">
                <a:solidFill>
                  <a:srgbClr val="FFFF00"/>
                </a:solidFill>
              </a:rPr>
              <a:t>Principle (once again!!!)</a:t>
            </a:r>
            <a:endParaRPr lang="en-US" sz="2400" dirty="0">
              <a:solidFill>
                <a:srgbClr val="FFFF00"/>
              </a:solidFill>
            </a:endParaRPr>
          </a:p>
        </p:txBody>
      </p:sp>
      <p:sp>
        <p:nvSpPr>
          <p:cNvPr id="13" name="object 11">
            <a:extLst>
              <a:ext uri="{FF2B5EF4-FFF2-40B4-BE49-F238E27FC236}">
                <a16:creationId xmlns:a16="http://schemas.microsoft.com/office/drawing/2014/main" id="{AEE81912-53ED-E2FE-CBE9-B0EBA7D3C168}"/>
              </a:ext>
            </a:extLst>
          </p:cNvPr>
          <p:cNvSpPr txBox="1"/>
          <p:nvPr/>
        </p:nvSpPr>
        <p:spPr>
          <a:xfrm>
            <a:off x="480059" y="1542162"/>
            <a:ext cx="4831080" cy="299720"/>
          </a:xfrm>
          <a:prstGeom prst="rect">
            <a:avLst/>
          </a:prstGeom>
        </p:spPr>
        <p:txBody>
          <a:bodyPr vert="horz" wrap="square" lIns="0" tIns="12700" rIns="0" bIns="0" rtlCol="0">
            <a:spAutoFit/>
          </a:bodyPr>
          <a:lstStyle/>
          <a:p>
            <a:pPr marL="12700">
              <a:lnSpc>
                <a:spcPct val="100000"/>
              </a:lnSpc>
              <a:spcBef>
                <a:spcPts val="100"/>
              </a:spcBef>
            </a:pPr>
            <a:r>
              <a:rPr sz="1800" spc="-95" dirty="0">
                <a:solidFill>
                  <a:srgbClr val="3E5D78"/>
                </a:solidFill>
                <a:latin typeface="Trebuchet MS"/>
                <a:cs typeface="Trebuchet MS"/>
              </a:rPr>
              <a:t>Principle</a:t>
            </a:r>
            <a:r>
              <a:rPr sz="1800" spc="-45" dirty="0">
                <a:solidFill>
                  <a:srgbClr val="3E5D78"/>
                </a:solidFill>
                <a:latin typeface="Trebuchet MS"/>
                <a:cs typeface="Trebuchet MS"/>
              </a:rPr>
              <a:t> </a:t>
            </a:r>
            <a:r>
              <a:rPr sz="1800" spc="-95" dirty="0">
                <a:solidFill>
                  <a:srgbClr val="3E5D78"/>
                </a:solidFill>
                <a:latin typeface="Trebuchet MS"/>
                <a:cs typeface="Trebuchet MS"/>
              </a:rPr>
              <a:t>of</a:t>
            </a:r>
            <a:r>
              <a:rPr sz="1800" spc="-40" dirty="0">
                <a:solidFill>
                  <a:srgbClr val="3E5D78"/>
                </a:solidFill>
                <a:latin typeface="Trebuchet MS"/>
                <a:cs typeface="Trebuchet MS"/>
              </a:rPr>
              <a:t> </a:t>
            </a:r>
            <a:r>
              <a:rPr sz="1800" spc="-35" dirty="0">
                <a:solidFill>
                  <a:srgbClr val="3E5D78"/>
                </a:solidFill>
                <a:latin typeface="Trebuchet MS"/>
                <a:cs typeface="Trebuchet MS"/>
              </a:rPr>
              <a:t>Gas</a:t>
            </a:r>
            <a:r>
              <a:rPr sz="1800" spc="-40" dirty="0">
                <a:solidFill>
                  <a:srgbClr val="3E5D78"/>
                </a:solidFill>
                <a:latin typeface="Trebuchet MS"/>
                <a:cs typeface="Trebuchet MS"/>
              </a:rPr>
              <a:t> </a:t>
            </a:r>
            <a:r>
              <a:rPr sz="1800" spc="-95" dirty="0">
                <a:solidFill>
                  <a:srgbClr val="3E5D78"/>
                </a:solidFill>
                <a:latin typeface="Trebuchet MS"/>
                <a:cs typeface="Trebuchet MS"/>
              </a:rPr>
              <a:t>Multiplication</a:t>
            </a:r>
            <a:r>
              <a:rPr sz="1800" spc="-40" dirty="0">
                <a:solidFill>
                  <a:srgbClr val="3E5D78"/>
                </a:solidFill>
                <a:latin typeface="Trebuchet MS"/>
                <a:cs typeface="Trebuchet MS"/>
              </a:rPr>
              <a:t> </a:t>
            </a:r>
            <a:r>
              <a:rPr sz="1800" spc="105" dirty="0">
                <a:solidFill>
                  <a:srgbClr val="3E5D78"/>
                </a:solidFill>
                <a:latin typeface="Trebuchet MS"/>
                <a:cs typeface="Trebuchet MS"/>
              </a:rPr>
              <a:t>~</a:t>
            </a:r>
            <a:r>
              <a:rPr sz="1800" spc="-40" dirty="0">
                <a:solidFill>
                  <a:srgbClr val="3E5D78"/>
                </a:solidFill>
                <a:latin typeface="Trebuchet MS"/>
                <a:cs typeface="Trebuchet MS"/>
              </a:rPr>
              <a:t> </a:t>
            </a:r>
            <a:r>
              <a:rPr sz="1800" spc="-120" dirty="0">
                <a:solidFill>
                  <a:srgbClr val="3E5D78"/>
                </a:solidFill>
                <a:latin typeface="Trebuchet MS"/>
                <a:cs typeface="Trebuchet MS"/>
              </a:rPr>
              <a:t>Signal</a:t>
            </a:r>
            <a:r>
              <a:rPr sz="1800" spc="-40" dirty="0">
                <a:solidFill>
                  <a:srgbClr val="3E5D78"/>
                </a:solidFill>
                <a:latin typeface="Trebuchet MS"/>
                <a:cs typeface="Trebuchet MS"/>
              </a:rPr>
              <a:t> </a:t>
            </a:r>
            <a:r>
              <a:rPr sz="1800" spc="-105" dirty="0">
                <a:solidFill>
                  <a:srgbClr val="3E5D78"/>
                </a:solidFill>
                <a:latin typeface="Trebuchet MS"/>
                <a:cs typeface="Trebuchet MS"/>
              </a:rPr>
              <a:t>development</a:t>
            </a:r>
            <a:endParaRPr sz="1800" dirty="0">
              <a:latin typeface="Trebuchet MS"/>
              <a:cs typeface="Trebuchet MS"/>
            </a:endParaRPr>
          </a:p>
        </p:txBody>
      </p:sp>
      <p:pic>
        <p:nvPicPr>
          <p:cNvPr id="29" name="object 26">
            <a:extLst>
              <a:ext uri="{FF2B5EF4-FFF2-40B4-BE49-F238E27FC236}">
                <a16:creationId xmlns:a16="http://schemas.microsoft.com/office/drawing/2014/main" id="{70DEA77E-C24C-A25D-AD10-F3F46FB5A4BE}"/>
              </a:ext>
            </a:extLst>
          </p:cNvPr>
          <p:cNvPicPr/>
          <p:nvPr/>
        </p:nvPicPr>
        <p:blipFill>
          <a:blip r:embed="rId5" cstate="print"/>
          <a:stretch>
            <a:fillRect/>
          </a:stretch>
        </p:blipFill>
        <p:spPr>
          <a:xfrm>
            <a:off x="4307460" y="4523731"/>
            <a:ext cx="3510818" cy="1569660"/>
          </a:xfrm>
          <a:prstGeom prst="rect">
            <a:avLst/>
          </a:prstGeom>
        </p:spPr>
      </p:pic>
      <p:sp>
        <p:nvSpPr>
          <p:cNvPr id="32" name="object 29">
            <a:extLst>
              <a:ext uri="{FF2B5EF4-FFF2-40B4-BE49-F238E27FC236}">
                <a16:creationId xmlns:a16="http://schemas.microsoft.com/office/drawing/2014/main" id="{DAE8CD06-F8B1-DF77-BEA7-22F8F2BEEBE8}"/>
              </a:ext>
            </a:extLst>
          </p:cNvPr>
          <p:cNvSpPr txBox="1"/>
          <p:nvPr/>
        </p:nvSpPr>
        <p:spPr>
          <a:xfrm>
            <a:off x="480059" y="5071074"/>
            <a:ext cx="3036181" cy="928459"/>
          </a:xfrm>
          <a:prstGeom prst="rect">
            <a:avLst/>
          </a:prstGeom>
        </p:spPr>
        <p:txBody>
          <a:bodyPr vert="horz" wrap="square" lIns="0" tIns="12700" rIns="0" bIns="0" rtlCol="0">
            <a:spAutoFit/>
          </a:bodyPr>
          <a:lstStyle/>
          <a:p>
            <a:pPr marL="189865" marR="5080" indent="-189865">
              <a:lnSpc>
                <a:spcPts val="1639"/>
              </a:lnSpc>
              <a:spcBef>
                <a:spcPts val="100"/>
              </a:spcBef>
              <a:buClr>
                <a:srgbClr val="00329E"/>
              </a:buClr>
              <a:buFont typeface="Arial MT"/>
              <a:buChar char="•"/>
              <a:tabLst>
                <a:tab pos="189865" algn="l"/>
                <a:tab pos="190500" algn="l"/>
              </a:tabLst>
            </a:pPr>
            <a:r>
              <a:rPr sz="1600" b="1" spc="-10" dirty="0">
                <a:solidFill>
                  <a:srgbClr val="00329E"/>
                </a:solidFill>
                <a:latin typeface="Times New Roman" panose="02020603050405020304" pitchFamily="18" charset="0"/>
                <a:cs typeface="Times New Roman" panose="02020603050405020304" pitchFamily="18" charset="0"/>
              </a:rPr>
              <a:t>S</a:t>
            </a:r>
            <a:r>
              <a:rPr sz="1600" b="1" spc="-15" dirty="0">
                <a:solidFill>
                  <a:srgbClr val="00329E"/>
                </a:solidFill>
                <a:latin typeface="Times New Roman" panose="02020603050405020304" pitchFamily="18" charset="0"/>
                <a:cs typeface="Times New Roman" panose="02020603050405020304" pitchFamily="18" charset="0"/>
              </a:rPr>
              <a:t>o</a:t>
            </a:r>
            <a:r>
              <a:rPr sz="1600" b="1" spc="-114" dirty="0">
                <a:solidFill>
                  <a:srgbClr val="00329E"/>
                </a:solidFill>
                <a:latin typeface="Times New Roman" panose="02020603050405020304" pitchFamily="18" charset="0"/>
                <a:cs typeface="Times New Roman" panose="02020603050405020304" pitchFamily="18" charset="0"/>
              </a:rPr>
              <a:t>l</a:t>
            </a:r>
            <a:r>
              <a:rPr sz="1600" b="1" spc="-100" dirty="0">
                <a:solidFill>
                  <a:srgbClr val="00329E"/>
                </a:solidFill>
                <a:latin typeface="Times New Roman" panose="02020603050405020304" pitchFamily="18" charset="0"/>
                <a:cs typeface="Times New Roman" panose="02020603050405020304" pitchFamily="18" charset="0"/>
              </a:rPr>
              <a:t>i</a:t>
            </a:r>
            <a:r>
              <a:rPr sz="1600" b="1" spc="-70" dirty="0">
                <a:solidFill>
                  <a:srgbClr val="00329E"/>
                </a:solidFill>
                <a:latin typeface="Times New Roman" panose="02020603050405020304" pitchFamily="18" charset="0"/>
                <a:cs typeface="Times New Roman" panose="02020603050405020304" pitchFamily="18" charset="0"/>
              </a:rPr>
              <a:t>d</a:t>
            </a:r>
            <a:r>
              <a:rPr sz="1600" b="1" spc="-210" dirty="0">
                <a:solidFill>
                  <a:srgbClr val="00329E"/>
                </a:solidFill>
                <a:latin typeface="Times New Roman" panose="02020603050405020304" pitchFamily="18" charset="0"/>
                <a:cs typeface="Times New Roman" panose="02020603050405020304" pitchFamily="18" charset="0"/>
              </a:rPr>
              <a:t>,</a:t>
            </a:r>
            <a:r>
              <a:rPr sz="1600" b="1" spc="-175" dirty="0">
                <a:solidFill>
                  <a:srgbClr val="00329E"/>
                </a:solidFill>
                <a:latin typeface="Times New Roman" panose="02020603050405020304" pitchFamily="18" charset="0"/>
                <a:cs typeface="Times New Roman" panose="02020603050405020304" pitchFamily="18" charset="0"/>
              </a:rPr>
              <a:t> </a:t>
            </a:r>
            <a:r>
              <a:rPr lang="en-US" sz="1600" b="1" spc="-175" dirty="0">
                <a:solidFill>
                  <a:srgbClr val="00329E"/>
                </a:solidFill>
                <a:latin typeface="Times New Roman" panose="02020603050405020304" pitchFamily="18" charset="0"/>
                <a:cs typeface="Times New Roman" panose="02020603050405020304" pitchFamily="18" charset="0"/>
              </a:rPr>
              <a:t> </a:t>
            </a:r>
            <a:r>
              <a:rPr sz="1600" b="1" spc="-80" dirty="0">
                <a:solidFill>
                  <a:srgbClr val="00329E"/>
                </a:solidFill>
                <a:latin typeface="Times New Roman" panose="02020603050405020304" pitchFamily="18" charset="0"/>
                <a:cs typeface="Times New Roman" panose="02020603050405020304" pitchFamily="18" charset="0"/>
              </a:rPr>
              <a:t>hi</a:t>
            </a:r>
            <a:r>
              <a:rPr sz="1600" b="1" spc="-110" dirty="0">
                <a:solidFill>
                  <a:srgbClr val="00329E"/>
                </a:solidFill>
                <a:latin typeface="Times New Roman" panose="02020603050405020304" pitchFamily="18" charset="0"/>
                <a:cs typeface="Times New Roman" panose="02020603050405020304" pitchFamily="18" charset="0"/>
              </a:rPr>
              <a:t>g</a:t>
            </a:r>
            <a:r>
              <a:rPr sz="1600" b="1" spc="-114" dirty="0">
                <a:solidFill>
                  <a:srgbClr val="00329E"/>
                </a:solidFill>
                <a:latin typeface="Times New Roman" panose="02020603050405020304" pitchFamily="18" charset="0"/>
                <a:cs typeface="Times New Roman" panose="02020603050405020304" pitchFamily="18" charset="0"/>
              </a:rPr>
              <a:t>h</a:t>
            </a:r>
            <a:r>
              <a:rPr sz="1600" b="1" spc="-75" dirty="0">
                <a:solidFill>
                  <a:srgbClr val="00329E"/>
                </a:solidFill>
                <a:latin typeface="Times New Roman" panose="02020603050405020304" pitchFamily="18" charset="0"/>
                <a:cs typeface="Times New Roman" panose="02020603050405020304" pitchFamily="18" charset="0"/>
              </a:rPr>
              <a:t>l</a:t>
            </a:r>
            <a:r>
              <a:rPr sz="1600" b="1" spc="-80" dirty="0">
                <a:solidFill>
                  <a:srgbClr val="00329E"/>
                </a:solidFill>
                <a:latin typeface="Times New Roman" panose="02020603050405020304" pitchFamily="18" charset="0"/>
                <a:cs typeface="Times New Roman" panose="02020603050405020304" pitchFamily="18" charset="0"/>
              </a:rPr>
              <a:t>y</a:t>
            </a:r>
            <a:r>
              <a:rPr sz="1600" b="1" spc="-35" dirty="0">
                <a:solidFill>
                  <a:srgbClr val="00329E"/>
                </a:solidFill>
                <a:latin typeface="Times New Roman" panose="02020603050405020304" pitchFamily="18" charset="0"/>
                <a:cs typeface="Times New Roman" panose="02020603050405020304" pitchFamily="18" charset="0"/>
              </a:rPr>
              <a:t> </a:t>
            </a:r>
            <a:r>
              <a:rPr sz="1600" b="1" spc="-70" dirty="0">
                <a:solidFill>
                  <a:srgbClr val="00329E"/>
                </a:solidFill>
                <a:latin typeface="Times New Roman" panose="02020603050405020304" pitchFamily="18" charset="0"/>
                <a:cs typeface="Times New Roman" panose="02020603050405020304" pitchFamily="18" charset="0"/>
              </a:rPr>
              <a:t>br</a:t>
            </a:r>
            <a:r>
              <a:rPr sz="1600" b="1" spc="-80" dirty="0">
                <a:solidFill>
                  <a:srgbClr val="00329E"/>
                </a:solidFill>
                <a:latin typeface="Times New Roman" panose="02020603050405020304" pitchFamily="18" charset="0"/>
                <a:cs typeface="Times New Roman" panose="02020603050405020304" pitchFamily="18" charset="0"/>
              </a:rPr>
              <a:t>a</a:t>
            </a:r>
            <a:r>
              <a:rPr sz="1600" b="1" spc="-75" dirty="0">
                <a:solidFill>
                  <a:srgbClr val="00329E"/>
                </a:solidFill>
                <a:latin typeface="Times New Roman" panose="02020603050405020304" pitchFamily="18" charset="0"/>
                <a:cs typeface="Times New Roman" panose="02020603050405020304" pitchFamily="18" charset="0"/>
              </a:rPr>
              <a:t>nche</a:t>
            </a:r>
            <a:r>
              <a:rPr sz="1600" b="1" spc="-85" dirty="0">
                <a:solidFill>
                  <a:srgbClr val="00329E"/>
                </a:solidFill>
                <a:latin typeface="Times New Roman" panose="02020603050405020304" pitchFamily="18" charset="0"/>
                <a:cs typeface="Times New Roman" panose="02020603050405020304" pitchFamily="18" charset="0"/>
              </a:rPr>
              <a:t>d</a:t>
            </a:r>
            <a:r>
              <a:rPr sz="1600" b="1" spc="-210" dirty="0">
                <a:solidFill>
                  <a:srgbClr val="00329E"/>
                </a:solidFill>
                <a:latin typeface="Times New Roman" panose="02020603050405020304" pitchFamily="18" charset="0"/>
                <a:cs typeface="Times New Roman" panose="02020603050405020304" pitchFamily="18" charset="0"/>
              </a:rPr>
              <a:t>,</a:t>
            </a:r>
            <a:r>
              <a:rPr sz="1600" b="1" spc="-175" dirty="0">
                <a:solidFill>
                  <a:srgbClr val="00329E"/>
                </a:solidFill>
                <a:latin typeface="Times New Roman" panose="02020603050405020304" pitchFamily="18" charset="0"/>
                <a:cs typeface="Times New Roman" panose="02020603050405020304" pitchFamily="18" charset="0"/>
              </a:rPr>
              <a:t> </a:t>
            </a:r>
            <a:r>
              <a:rPr lang="en-US" sz="1600" b="1" spc="-175" dirty="0">
                <a:solidFill>
                  <a:srgbClr val="00329E"/>
                </a:solidFill>
                <a:latin typeface="Times New Roman" panose="02020603050405020304" pitchFamily="18" charset="0"/>
                <a:cs typeface="Times New Roman" panose="02020603050405020304" pitchFamily="18" charset="0"/>
              </a:rPr>
              <a:t> </a:t>
            </a:r>
            <a:r>
              <a:rPr sz="1600" b="1" spc="-40" dirty="0">
                <a:solidFill>
                  <a:srgbClr val="00329E"/>
                </a:solidFill>
                <a:latin typeface="Times New Roman" panose="02020603050405020304" pitchFamily="18" charset="0"/>
                <a:cs typeface="Times New Roman" panose="02020603050405020304" pitchFamily="18" charset="0"/>
              </a:rPr>
              <a:t>c</a:t>
            </a:r>
            <a:r>
              <a:rPr sz="1600" b="1" spc="-70" dirty="0">
                <a:solidFill>
                  <a:srgbClr val="00329E"/>
                </a:solidFill>
                <a:latin typeface="Times New Roman" panose="02020603050405020304" pitchFamily="18" charset="0"/>
                <a:cs typeface="Times New Roman" panose="02020603050405020304" pitchFamily="18" charset="0"/>
              </a:rPr>
              <a:t>r</a:t>
            </a:r>
            <a:r>
              <a:rPr sz="1600" b="1" spc="20" dirty="0">
                <a:solidFill>
                  <a:srgbClr val="00329E"/>
                </a:solidFill>
                <a:latin typeface="Times New Roman" panose="02020603050405020304" pitchFamily="18" charset="0"/>
                <a:cs typeface="Times New Roman" panose="02020603050405020304" pitchFamily="18" charset="0"/>
              </a:rPr>
              <a:t>o</a:t>
            </a:r>
            <a:r>
              <a:rPr sz="1600" b="1" spc="-30" dirty="0">
                <a:solidFill>
                  <a:srgbClr val="00329E"/>
                </a:solidFill>
                <a:latin typeface="Times New Roman" panose="02020603050405020304" pitchFamily="18" charset="0"/>
                <a:cs typeface="Times New Roman" panose="02020603050405020304" pitchFamily="18" charset="0"/>
              </a:rPr>
              <a:t>ss</a:t>
            </a:r>
            <a:r>
              <a:rPr sz="1600" b="1" spc="-35" dirty="0">
                <a:solidFill>
                  <a:srgbClr val="00329E"/>
                </a:solidFill>
                <a:latin typeface="Times New Roman" panose="02020603050405020304" pitchFamily="18" charset="0"/>
                <a:cs typeface="Times New Roman" panose="02020603050405020304" pitchFamily="18" charset="0"/>
              </a:rPr>
              <a:t> </a:t>
            </a:r>
            <a:r>
              <a:rPr sz="1600" b="1" spc="-114" dirty="0">
                <a:solidFill>
                  <a:srgbClr val="00329E"/>
                </a:solidFill>
                <a:latin typeface="Times New Roman" panose="02020603050405020304" pitchFamily="18" charset="0"/>
                <a:cs typeface="Times New Roman" panose="02020603050405020304" pitchFamily="18" charset="0"/>
              </a:rPr>
              <a:t>l</a:t>
            </a:r>
            <a:r>
              <a:rPr sz="1600" b="1" spc="-100" dirty="0">
                <a:solidFill>
                  <a:srgbClr val="00329E"/>
                </a:solidFill>
                <a:latin typeface="Times New Roman" panose="02020603050405020304" pitchFamily="18" charset="0"/>
                <a:cs typeface="Times New Roman" panose="02020603050405020304" pitchFamily="18" charset="0"/>
              </a:rPr>
              <a:t>i</a:t>
            </a:r>
            <a:r>
              <a:rPr sz="1600" b="1" spc="-55" dirty="0">
                <a:solidFill>
                  <a:srgbClr val="00329E"/>
                </a:solidFill>
                <a:latin typeface="Times New Roman" panose="02020603050405020304" pitchFamily="18" charset="0"/>
                <a:cs typeface="Times New Roman" panose="02020603050405020304" pitchFamily="18" charset="0"/>
              </a:rPr>
              <a:t>n</a:t>
            </a:r>
            <a:r>
              <a:rPr sz="1600" b="1" spc="-95" dirty="0">
                <a:solidFill>
                  <a:srgbClr val="00329E"/>
                </a:solidFill>
                <a:latin typeface="Times New Roman" panose="02020603050405020304" pitchFamily="18" charset="0"/>
                <a:cs typeface="Times New Roman" panose="02020603050405020304" pitchFamily="18" charset="0"/>
              </a:rPr>
              <a:t>k</a:t>
            </a:r>
            <a:r>
              <a:rPr sz="1600" b="1" spc="-80" dirty="0">
                <a:solidFill>
                  <a:srgbClr val="00329E"/>
                </a:solidFill>
                <a:latin typeface="Times New Roman" panose="02020603050405020304" pitchFamily="18" charset="0"/>
                <a:cs typeface="Times New Roman" panose="02020603050405020304" pitchFamily="18" charset="0"/>
              </a:rPr>
              <a:t>ed</a:t>
            </a:r>
            <a:endParaRPr lang="en-US" sz="1600" b="1" dirty="0">
              <a:solidFill>
                <a:srgbClr val="00329E"/>
              </a:solidFill>
              <a:latin typeface="Times New Roman" panose="02020603050405020304" pitchFamily="18" charset="0"/>
              <a:cs typeface="Times New Roman" panose="02020603050405020304" pitchFamily="18" charset="0"/>
            </a:endParaRPr>
          </a:p>
          <a:p>
            <a:pPr marL="189865" marR="5080" indent="-189865">
              <a:lnSpc>
                <a:spcPts val="1639"/>
              </a:lnSpc>
              <a:spcBef>
                <a:spcPts val="100"/>
              </a:spcBef>
              <a:buClr>
                <a:srgbClr val="00329E"/>
              </a:buClr>
              <a:buFont typeface="Arial MT"/>
              <a:buChar char="•"/>
              <a:tabLst>
                <a:tab pos="189865" algn="l"/>
                <a:tab pos="190500" algn="l"/>
              </a:tabLst>
            </a:pPr>
            <a:r>
              <a:rPr sz="1600" b="1" spc="-70" dirty="0">
                <a:solidFill>
                  <a:srgbClr val="00329E"/>
                </a:solidFill>
                <a:latin typeface="Times New Roman" panose="02020603050405020304" pitchFamily="18" charset="0"/>
                <a:cs typeface="Times New Roman" panose="02020603050405020304" pitchFamily="18" charset="0"/>
              </a:rPr>
              <a:t>Excel</a:t>
            </a:r>
            <a:r>
              <a:rPr sz="1600" b="1" spc="-114" dirty="0">
                <a:solidFill>
                  <a:srgbClr val="00329E"/>
                </a:solidFill>
                <a:latin typeface="Times New Roman" panose="02020603050405020304" pitchFamily="18" charset="0"/>
                <a:cs typeface="Times New Roman" panose="02020603050405020304" pitchFamily="18" charset="0"/>
              </a:rPr>
              <a:t>l</a:t>
            </a:r>
            <a:r>
              <a:rPr sz="1600" b="1" spc="-85" dirty="0">
                <a:solidFill>
                  <a:srgbClr val="00329E"/>
                </a:solidFill>
                <a:latin typeface="Times New Roman" panose="02020603050405020304" pitchFamily="18" charset="0"/>
                <a:cs typeface="Times New Roman" panose="02020603050405020304" pitchFamily="18" charset="0"/>
              </a:rPr>
              <a:t>ent</a:t>
            </a:r>
            <a:r>
              <a:rPr sz="1600" b="1" spc="-35" dirty="0">
                <a:solidFill>
                  <a:srgbClr val="00329E"/>
                </a:solidFill>
                <a:latin typeface="Times New Roman" panose="02020603050405020304" pitchFamily="18" charset="0"/>
                <a:cs typeface="Times New Roman" panose="02020603050405020304" pitchFamily="18" charset="0"/>
              </a:rPr>
              <a:t> </a:t>
            </a:r>
            <a:r>
              <a:rPr sz="1600" b="1" spc="-140" dirty="0">
                <a:solidFill>
                  <a:srgbClr val="00329E"/>
                </a:solidFill>
                <a:latin typeface="Times New Roman" panose="02020603050405020304" pitchFamily="18" charset="0"/>
                <a:cs typeface="Times New Roman" panose="02020603050405020304" pitchFamily="18" charset="0"/>
              </a:rPr>
              <a:t>a</a:t>
            </a:r>
            <a:r>
              <a:rPr sz="1600" b="1" spc="-70" dirty="0">
                <a:solidFill>
                  <a:srgbClr val="00329E"/>
                </a:solidFill>
                <a:latin typeface="Times New Roman" panose="02020603050405020304" pitchFamily="18" charset="0"/>
                <a:cs typeface="Times New Roman" panose="02020603050405020304" pitchFamily="18" charset="0"/>
              </a:rPr>
              <a:t>dhe</a:t>
            </a:r>
            <a:r>
              <a:rPr sz="1600" b="1" spc="-60" dirty="0">
                <a:solidFill>
                  <a:srgbClr val="00329E"/>
                </a:solidFill>
                <a:latin typeface="Times New Roman" panose="02020603050405020304" pitchFamily="18" charset="0"/>
                <a:cs typeface="Times New Roman" panose="02020603050405020304" pitchFamily="18" charset="0"/>
              </a:rPr>
              <a:t>s</a:t>
            </a:r>
            <a:r>
              <a:rPr sz="1600" b="1" spc="-100" dirty="0">
                <a:solidFill>
                  <a:srgbClr val="00329E"/>
                </a:solidFill>
                <a:latin typeface="Times New Roman" panose="02020603050405020304" pitchFamily="18" charset="0"/>
                <a:cs typeface="Times New Roman" panose="02020603050405020304" pitchFamily="18" charset="0"/>
              </a:rPr>
              <a:t>i</a:t>
            </a:r>
            <a:r>
              <a:rPr sz="1600" b="1" spc="20" dirty="0">
                <a:solidFill>
                  <a:srgbClr val="00329E"/>
                </a:solidFill>
                <a:latin typeface="Times New Roman" panose="02020603050405020304" pitchFamily="18" charset="0"/>
                <a:cs typeface="Times New Roman" panose="02020603050405020304" pitchFamily="18" charset="0"/>
              </a:rPr>
              <a:t>o</a:t>
            </a:r>
            <a:r>
              <a:rPr sz="1600" b="1" spc="-65" dirty="0">
                <a:solidFill>
                  <a:srgbClr val="00329E"/>
                </a:solidFill>
                <a:latin typeface="Times New Roman" panose="02020603050405020304" pitchFamily="18" charset="0"/>
                <a:cs typeface="Times New Roman" panose="02020603050405020304" pitchFamily="18" charset="0"/>
              </a:rPr>
              <a:t>n</a:t>
            </a:r>
            <a:r>
              <a:rPr sz="1600" b="1" spc="-35" dirty="0">
                <a:solidFill>
                  <a:srgbClr val="00329E"/>
                </a:solidFill>
                <a:latin typeface="Times New Roman" panose="02020603050405020304" pitchFamily="18" charset="0"/>
                <a:cs typeface="Times New Roman" panose="02020603050405020304" pitchFamily="18" charset="0"/>
              </a:rPr>
              <a:t> to </a:t>
            </a:r>
            <a:r>
              <a:rPr sz="1600" b="1" spc="-30" dirty="0">
                <a:solidFill>
                  <a:srgbClr val="00329E"/>
                </a:solidFill>
                <a:latin typeface="Times New Roman" panose="02020603050405020304" pitchFamily="18" charset="0"/>
                <a:cs typeface="Times New Roman" panose="02020603050405020304" pitchFamily="18" charset="0"/>
              </a:rPr>
              <a:t>s</a:t>
            </a:r>
            <a:r>
              <a:rPr sz="1600" b="1" spc="-90" dirty="0">
                <a:solidFill>
                  <a:srgbClr val="00329E"/>
                </a:solidFill>
                <a:latin typeface="Times New Roman" panose="02020603050405020304" pitchFamily="18" charset="0"/>
                <a:cs typeface="Times New Roman" panose="02020603050405020304" pitchFamily="18" charset="0"/>
              </a:rPr>
              <a:t>urf</a:t>
            </a:r>
            <a:r>
              <a:rPr sz="1600" b="1" spc="-110" dirty="0">
                <a:solidFill>
                  <a:srgbClr val="00329E"/>
                </a:solidFill>
                <a:latin typeface="Times New Roman" panose="02020603050405020304" pitchFamily="18" charset="0"/>
                <a:cs typeface="Times New Roman" panose="02020603050405020304" pitchFamily="18" charset="0"/>
              </a:rPr>
              <a:t>a</a:t>
            </a:r>
            <a:r>
              <a:rPr sz="1600" b="1" spc="-70" dirty="0">
                <a:solidFill>
                  <a:srgbClr val="00329E"/>
                </a:solidFill>
                <a:latin typeface="Times New Roman" panose="02020603050405020304" pitchFamily="18" charset="0"/>
                <a:cs typeface="Times New Roman" panose="02020603050405020304" pitchFamily="18" charset="0"/>
              </a:rPr>
              <a:t>ces</a:t>
            </a:r>
            <a:endParaRPr sz="1600" b="1" dirty="0">
              <a:solidFill>
                <a:srgbClr val="00329E"/>
              </a:solidFill>
              <a:latin typeface="Times New Roman" panose="02020603050405020304" pitchFamily="18" charset="0"/>
              <a:cs typeface="Times New Roman" panose="02020603050405020304" pitchFamily="18" charset="0"/>
            </a:endParaRPr>
          </a:p>
          <a:p>
            <a:pPr marL="189865" marR="5080" lvl="2" indent="-189865">
              <a:lnSpc>
                <a:spcPct val="100000"/>
              </a:lnSpc>
              <a:spcBef>
                <a:spcPts val="20"/>
              </a:spcBef>
              <a:buClr>
                <a:srgbClr val="00329E"/>
              </a:buClr>
              <a:buChar char="•"/>
              <a:tabLst>
                <a:tab pos="189865" algn="l"/>
                <a:tab pos="190500" algn="l"/>
              </a:tabLst>
            </a:pPr>
            <a:r>
              <a:rPr sz="1600" b="1" spc="-35" dirty="0">
                <a:solidFill>
                  <a:srgbClr val="00329E"/>
                </a:solidFill>
                <a:latin typeface="Times New Roman" panose="02020603050405020304" pitchFamily="18" charset="0"/>
                <a:cs typeface="Times New Roman" panose="02020603050405020304" pitchFamily="18" charset="0"/>
              </a:rPr>
              <a:t>Re</a:t>
            </a:r>
            <a:r>
              <a:rPr sz="1600" b="1" spc="-30" dirty="0">
                <a:solidFill>
                  <a:srgbClr val="00329E"/>
                </a:solidFill>
                <a:latin typeface="Times New Roman" panose="02020603050405020304" pitchFamily="18" charset="0"/>
                <a:cs typeface="Times New Roman" panose="02020603050405020304" pitchFamily="18" charset="0"/>
              </a:rPr>
              <a:t>s</a:t>
            </a:r>
            <a:r>
              <a:rPr sz="1600" b="1" spc="-100" dirty="0">
                <a:solidFill>
                  <a:srgbClr val="00329E"/>
                </a:solidFill>
                <a:latin typeface="Times New Roman" panose="02020603050405020304" pitchFamily="18" charset="0"/>
                <a:cs typeface="Times New Roman" panose="02020603050405020304" pitchFamily="18" charset="0"/>
              </a:rPr>
              <a:t>i</a:t>
            </a:r>
            <a:r>
              <a:rPr sz="1600" b="1" spc="-30" dirty="0">
                <a:solidFill>
                  <a:srgbClr val="00329E"/>
                </a:solidFill>
                <a:latin typeface="Times New Roman" panose="02020603050405020304" pitchFamily="18" charset="0"/>
                <a:cs typeface="Times New Roman" panose="02020603050405020304" pitchFamily="18" charset="0"/>
              </a:rPr>
              <a:t>s</a:t>
            </a:r>
            <a:r>
              <a:rPr sz="1600" b="1" spc="-100" dirty="0">
                <a:solidFill>
                  <a:srgbClr val="00329E"/>
                </a:solidFill>
                <a:latin typeface="Times New Roman" panose="02020603050405020304" pitchFamily="18" charset="0"/>
                <a:cs typeface="Times New Roman" panose="02020603050405020304" pitchFamily="18" charset="0"/>
              </a:rPr>
              <a:t>t</a:t>
            </a:r>
            <a:r>
              <a:rPr sz="1600" b="1" spc="-135" dirty="0">
                <a:solidFill>
                  <a:srgbClr val="00329E"/>
                </a:solidFill>
                <a:latin typeface="Times New Roman" panose="02020603050405020304" pitchFamily="18" charset="0"/>
                <a:cs typeface="Times New Roman" panose="02020603050405020304" pitchFamily="18" charset="0"/>
              </a:rPr>
              <a:t>a</a:t>
            </a:r>
            <a:r>
              <a:rPr sz="1600" b="1" spc="-80" dirty="0">
                <a:solidFill>
                  <a:srgbClr val="00329E"/>
                </a:solidFill>
                <a:latin typeface="Times New Roman" panose="02020603050405020304" pitchFamily="18" charset="0"/>
                <a:cs typeface="Times New Roman" panose="02020603050405020304" pitchFamily="18" charset="0"/>
              </a:rPr>
              <a:t>nt</a:t>
            </a:r>
            <a:r>
              <a:rPr sz="1600" b="1" spc="-35" dirty="0">
                <a:solidFill>
                  <a:srgbClr val="00329E"/>
                </a:solidFill>
                <a:latin typeface="Times New Roman" panose="02020603050405020304" pitchFamily="18" charset="0"/>
                <a:cs typeface="Times New Roman" panose="02020603050405020304" pitchFamily="18" charset="0"/>
              </a:rPr>
              <a:t> to </a:t>
            </a:r>
            <a:r>
              <a:rPr sz="1600" b="1" spc="-40" dirty="0">
                <a:solidFill>
                  <a:srgbClr val="00329E"/>
                </a:solidFill>
                <a:latin typeface="Times New Roman" panose="02020603050405020304" pitchFamily="18" charset="0"/>
                <a:cs typeface="Times New Roman" panose="02020603050405020304" pitchFamily="18" charset="0"/>
              </a:rPr>
              <a:t>m</a:t>
            </a:r>
            <a:r>
              <a:rPr sz="1600" b="1" spc="-30" dirty="0">
                <a:solidFill>
                  <a:srgbClr val="00329E"/>
                </a:solidFill>
                <a:latin typeface="Times New Roman" panose="02020603050405020304" pitchFamily="18" charset="0"/>
                <a:cs typeface="Times New Roman" panose="02020603050405020304" pitchFamily="18" charset="0"/>
              </a:rPr>
              <a:t>os</a:t>
            </a:r>
            <a:r>
              <a:rPr sz="1600" b="1" spc="-90" dirty="0">
                <a:solidFill>
                  <a:srgbClr val="00329E"/>
                </a:solidFill>
                <a:latin typeface="Times New Roman" panose="02020603050405020304" pitchFamily="18" charset="0"/>
                <a:cs typeface="Times New Roman" panose="02020603050405020304" pitchFamily="18" charset="0"/>
              </a:rPr>
              <a:t>t</a:t>
            </a:r>
            <a:r>
              <a:rPr sz="1600" b="1" spc="-35" dirty="0">
                <a:solidFill>
                  <a:srgbClr val="00329E"/>
                </a:solidFill>
                <a:latin typeface="Times New Roman" panose="02020603050405020304" pitchFamily="18" charset="0"/>
                <a:cs typeface="Times New Roman" panose="02020603050405020304" pitchFamily="18" charset="0"/>
              </a:rPr>
              <a:t> </a:t>
            </a:r>
            <a:r>
              <a:rPr sz="1600" b="1" spc="-85" dirty="0">
                <a:solidFill>
                  <a:srgbClr val="00329E"/>
                </a:solidFill>
                <a:latin typeface="Times New Roman" panose="02020603050405020304" pitchFamily="18" charset="0"/>
                <a:cs typeface="Times New Roman" panose="02020603050405020304" pitchFamily="18" charset="0"/>
              </a:rPr>
              <a:t>chemi</a:t>
            </a:r>
            <a:r>
              <a:rPr sz="1600" b="1" spc="-110" dirty="0">
                <a:solidFill>
                  <a:srgbClr val="00329E"/>
                </a:solidFill>
                <a:latin typeface="Times New Roman" panose="02020603050405020304" pitchFamily="18" charset="0"/>
                <a:cs typeface="Times New Roman" panose="02020603050405020304" pitchFamily="18" charset="0"/>
              </a:rPr>
              <a:t>c</a:t>
            </a:r>
            <a:r>
              <a:rPr sz="1600" b="1" spc="-120" dirty="0">
                <a:solidFill>
                  <a:srgbClr val="00329E"/>
                </a:solidFill>
                <a:latin typeface="Times New Roman" panose="02020603050405020304" pitchFamily="18" charset="0"/>
                <a:cs typeface="Times New Roman" panose="02020603050405020304" pitchFamily="18" charset="0"/>
              </a:rPr>
              <a:t>a</a:t>
            </a:r>
            <a:r>
              <a:rPr sz="1600" b="1" spc="-114" dirty="0">
                <a:solidFill>
                  <a:srgbClr val="00329E"/>
                </a:solidFill>
                <a:latin typeface="Times New Roman" panose="02020603050405020304" pitchFamily="18" charset="0"/>
                <a:cs typeface="Times New Roman" panose="02020603050405020304" pitchFamily="18" charset="0"/>
              </a:rPr>
              <a:t>l</a:t>
            </a:r>
            <a:r>
              <a:rPr sz="1600" b="1" spc="-30" dirty="0">
                <a:solidFill>
                  <a:srgbClr val="00329E"/>
                </a:solidFill>
                <a:latin typeface="Times New Roman" panose="02020603050405020304" pitchFamily="18" charset="0"/>
                <a:cs typeface="Times New Roman" panose="02020603050405020304" pitchFamily="18" charset="0"/>
              </a:rPr>
              <a:t>s</a:t>
            </a:r>
            <a:endParaRPr sz="1600" b="1" dirty="0">
              <a:solidFill>
                <a:srgbClr val="00329E"/>
              </a:solidFill>
              <a:latin typeface="Times New Roman" panose="02020603050405020304" pitchFamily="18" charset="0"/>
              <a:cs typeface="Times New Roman" panose="02020603050405020304" pitchFamily="18" charset="0"/>
            </a:endParaRPr>
          </a:p>
          <a:p>
            <a:pPr marL="189865" marR="5080" lvl="3" indent="-189865">
              <a:lnSpc>
                <a:spcPct val="100000"/>
              </a:lnSpc>
              <a:spcBef>
                <a:spcPts val="20"/>
              </a:spcBef>
              <a:buClr>
                <a:srgbClr val="00329E"/>
              </a:buClr>
              <a:buChar char="•"/>
              <a:tabLst>
                <a:tab pos="189865" algn="l"/>
                <a:tab pos="190500" algn="l"/>
              </a:tabLst>
            </a:pPr>
            <a:r>
              <a:rPr sz="1600" b="1" spc="-45" dirty="0">
                <a:solidFill>
                  <a:srgbClr val="00329E"/>
                </a:solidFill>
                <a:latin typeface="Times New Roman" panose="02020603050405020304" pitchFamily="18" charset="0"/>
                <a:cs typeface="Times New Roman" panose="02020603050405020304" pitchFamily="18" charset="0"/>
              </a:rPr>
              <a:t>In</a:t>
            </a:r>
            <a:r>
              <a:rPr sz="1600" b="1" spc="-50" dirty="0">
                <a:solidFill>
                  <a:srgbClr val="00329E"/>
                </a:solidFill>
                <a:latin typeface="Times New Roman" panose="02020603050405020304" pitchFamily="18" charset="0"/>
                <a:cs typeface="Times New Roman" panose="02020603050405020304" pitchFamily="18" charset="0"/>
              </a:rPr>
              <a:t>s</a:t>
            </a:r>
            <a:r>
              <a:rPr sz="1600" b="1" spc="20" dirty="0">
                <a:solidFill>
                  <a:srgbClr val="00329E"/>
                </a:solidFill>
                <a:latin typeface="Times New Roman" panose="02020603050405020304" pitchFamily="18" charset="0"/>
                <a:cs typeface="Times New Roman" panose="02020603050405020304" pitchFamily="18" charset="0"/>
              </a:rPr>
              <a:t>o</a:t>
            </a:r>
            <a:r>
              <a:rPr sz="1600" b="1" spc="-114" dirty="0">
                <a:solidFill>
                  <a:srgbClr val="00329E"/>
                </a:solidFill>
                <a:latin typeface="Times New Roman" panose="02020603050405020304" pitchFamily="18" charset="0"/>
                <a:cs typeface="Times New Roman" panose="02020603050405020304" pitchFamily="18" charset="0"/>
              </a:rPr>
              <a:t>l</a:t>
            </a:r>
            <a:r>
              <a:rPr sz="1600" b="1" spc="-85" dirty="0">
                <a:solidFill>
                  <a:srgbClr val="00329E"/>
                </a:solidFill>
                <a:latin typeface="Times New Roman" panose="02020603050405020304" pitchFamily="18" charset="0"/>
                <a:cs typeface="Times New Roman" panose="02020603050405020304" pitchFamily="18" charset="0"/>
              </a:rPr>
              <a:t>ubl</a:t>
            </a:r>
            <a:r>
              <a:rPr sz="1600" b="1" spc="-95" dirty="0">
                <a:solidFill>
                  <a:srgbClr val="00329E"/>
                </a:solidFill>
                <a:latin typeface="Times New Roman" panose="02020603050405020304" pitchFamily="18" charset="0"/>
                <a:cs typeface="Times New Roman" panose="02020603050405020304" pitchFamily="18" charset="0"/>
              </a:rPr>
              <a:t>e</a:t>
            </a:r>
            <a:r>
              <a:rPr sz="1600" b="1" spc="-35" dirty="0">
                <a:solidFill>
                  <a:srgbClr val="00329E"/>
                </a:solidFill>
                <a:latin typeface="Times New Roman" panose="02020603050405020304" pitchFamily="18" charset="0"/>
                <a:cs typeface="Times New Roman" panose="02020603050405020304" pitchFamily="18" charset="0"/>
              </a:rPr>
              <a:t> </a:t>
            </a:r>
            <a:r>
              <a:rPr sz="1600" b="1" spc="-100" dirty="0">
                <a:solidFill>
                  <a:srgbClr val="00329E"/>
                </a:solidFill>
                <a:latin typeface="Times New Roman" panose="02020603050405020304" pitchFamily="18" charset="0"/>
                <a:cs typeface="Times New Roman" panose="02020603050405020304" pitchFamily="18" charset="0"/>
              </a:rPr>
              <a:t>i</a:t>
            </a:r>
            <a:r>
              <a:rPr sz="1600" b="1" spc="-65" dirty="0">
                <a:solidFill>
                  <a:srgbClr val="00329E"/>
                </a:solidFill>
                <a:latin typeface="Times New Roman" panose="02020603050405020304" pitchFamily="18" charset="0"/>
                <a:cs typeface="Times New Roman" panose="02020603050405020304" pitchFamily="18" charset="0"/>
              </a:rPr>
              <a:t>n</a:t>
            </a:r>
            <a:r>
              <a:rPr sz="1600" b="1" spc="-35" dirty="0">
                <a:solidFill>
                  <a:srgbClr val="00329E"/>
                </a:solidFill>
                <a:latin typeface="Times New Roman" panose="02020603050405020304" pitchFamily="18" charset="0"/>
                <a:cs typeface="Times New Roman" panose="02020603050405020304" pitchFamily="18" charset="0"/>
              </a:rPr>
              <a:t> </a:t>
            </a:r>
            <a:r>
              <a:rPr sz="1600" b="1" spc="-40" dirty="0">
                <a:solidFill>
                  <a:srgbClr val="00329E"/>
                </a:solidFill>
                <a:latin typeface="Times New Roman" panose="02020603050405020304" pitchFamily="18" charset="0"/>
                <a:cs typeface="Times New Roman" panose="02020603050405020304" pitchFamily="18" charset="0"/>
              </a:rPr>
              <a:t>m</a:t>
            </a:r>
            <a:r>
              <a:rPr sz="1600" b="1" spc="-30" dirty="0">
                <a:solidFill>
                  <a:srgbClr val="00329E"/>
                </a:solidFill>
                <a:latin typeface="Times New Roman" panose="02020603050405020304" pitchFamily="18" charset="0"/>
                <a:cs typeface="Times New Roman" panose="02020603050405020304" pitchFamily="18" charset="0"/>
              </a:rPr>
              <a:t>os</a:t>
            </a:r>
            <a:r>
              <a:rPr sz="1600" b="1" spc="-90" dirty="0">
                <a:solidFill>
                  <a:srgbClr val="00329E"/>
                </a:solidFill>
                <a:latin typeface="Times New Roman" panose="02020603050405020304" pitchFamily="18" charset="0"/>
                <a:cs typeface="Times New Roman" panose="02020603050405020304" pitchFamily="18" charset="0"/>
              </a:rPr>
              <a:t>t</a:t>
            </a:r>
            <a:r>
              <a:rPr sz="1600" b="1" spc="-35" dirty="0">
                <a:solidFill>
                  <a:srgbClr val="00329E"/>
                </a:solidFill>
                <a:latin typeface="Times New Roman" panose="02020603050405020304" pitchFamily="18" charset="0"/>
                <a:cs typeface="Times New Roman" panose="02020603050405020304" pitchFamily="18" charset="0"/>
              </a:rPr>
              <a:t> </a:t>
            </a:r>
            <a:r>
              <a:rPr sz="1600" b="1" spc="-30" dirty="0">
                <a:solidFill>
                  <a:srgbClr val="00329E"/>
                </a:solidFill>
                <a:latin typeface="Times New Roman" panose="02020603050405020304" pitchFamily="18" charset="0"/>
                <a:cs typeface="Times New Roman" panose="02020603050405020304" pitchFamily="18" charset="0"/>
              </a:rPr>
              <a:t>s</a:t>
            </a:r>
            <a:r>
              <a:rPr sz="1600" b="1" spc="20" dirty="0">
                <a:solidFill>
                  <a:srgbClr val="00329E"/>
                </a:solidFill>
                <a:latin typeface="Times New Roman" panose="02020603050405020304" pitchFamily="18" charset="0"/>
                <a:cs typeface="Times New Roman" panose="02020603050405020304" pitchFamily="18" charset="0"/>
              </a:rPr>
              <a:t>o</a:t>
            </a:r>
            <a:r>
              <a:rPr sz="1600" b="1" spc="-114" dirty="0">
                <a:solidFill>
                  <a:srgbClr val="00329E"/>
                </a:solidFill>
                <a:latin typeface="Times New Roman" panose="02020603050405020304" pitchFamily="18" charset="0"/>
                <a:cs typeface="Times New Roman" panose="02020603050405020304" pitchFamily="18" charset="0"/>
              </a:rPr>
              <a:t>l</a:t>
            </a:r>
            <a:r>
              <a:rPr sz="1600" b="1" spc="-105" dirty="0">
                <a:solidFill>
                  <a:srgbClr val="00329E"/>
                </a:solidFill>
                <a:latin typeface="Times New Roman" panose="02020603050405020304" pitchFamily="18" charset="0"/>
                <a:cs typeface="Times New Roman" panose="02020603050405020304" pitchFamily="18" charset="0"/>
              </a:rPr>
              <a:t>v</a:t>
            </a:r>
            <a:r>
              <a:rPr sz="1600" b="1" spc="-70" dirty="0">
                <a:solidFill>
                  <a:srgbClr val="00329E"/>
                </a:solidFill>
                <a:latin typeface="Times New Roman" panose="02020603050405020304" pitchFamily="18" charset="0"/>
                <a:cs typeface="Times New Roman" panose="02020603050405020304" pitchFamily="18" charset="0"/>
              </a:rPr>
              <a:t>ents</a:t>
            </a:r>
            <a:endParaRPr sz="1600" b="1" dirty="0">
              <a:solidFill>
                <a:srgbClr val="00329E"/>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929499F6-D892-C787-E03D-0F6656163D1B}"/>
              </a:ext>
            </a:extLst>
          </p:cNvPr>
          <p:cNvSpPr txBox="1"/>
          <p:nvPr/>
        </p:nvSpPr>
        <p:spPr>
          <a:xfrm>
            <a:off x="252351" y="3350181"/>
            <a:ext cx="7901050" cy="156966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Let's consider standard gas mixture:                                     </a:t>
            </a:r>
            <a:r>
              <a:rPr lang="en-US" dirty="0" err="1">
                <a:latin typeface="Times New Roman" panose="02020603050405020304" pitchFamily="18" charset="0"/>
                <a:cs typeface="Times New Roman" panose="02020603050405020304" pitchFamily="18" charset="0"/>
              </a:rPr>
              <a:t>Ar</a:t>
            </a:r>
            <a:r>
              <a:rPr lang="en-US" dirty="0">
                <a:latin typeface="Times New Roman" panose="02020603050405020304" pitchFamily="18" charset="0"/>
                <a:cs typeface="Times New Roman" panose="02020603050405020304" pitchFamily="18" charset="0"/>
              </a:rPr>
              <a:t> / CH</a:t>
            </a:r>
            <a:r>
              <a:rPr lang="en-US" baseline="-25000" dirty="0">
                <a:latin typeface="Times New Roman" panose="02020603050405020304" pitchFamily="18" charset="0"/>
                <a:cs typeface="Times New Roman" panose="02020603050405020304" pitchFamily="18" charset="0"/>
              </a:rPr>
              <a:t>4</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 a reaction with primary electron:                     e</a:t>
            </a:r>
            <a:r>
              <a:rPr lang="en-US" baseline="30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CH4 → CH2: + H2 + e</a:t>
            </a:r>
            <a:r>
              <a:rPr lang="en-US" baseline="300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With free radicals:                                                                     CH2:</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And formation of polymer:</a:t>
            </a:r>
          </a:p>
        </p:txBody>
      </p:sp>
      <p:sp>
        <p:nvSpPr>
          <p:cNvPr id="36" name="Right Arrow 35">
            <a:extLst>
              <a:ext uri="{FF2B5EF4-FFF2-40B4-BE49-F238E27FC236}">
                <a16:creationId xmlns:a16="http://schemas.microsoft.com/office/drawing/2014/main" id="{FF0E81AE-7EFB-4168-052B-9FE2C4BE8E72}"/>
              </a:ext>
            </a:extLst>
          </p:cNvPr>
          <p:cNvSpPr/>
          <p:nvPr/>
        </p:nvSpPr>
        <p:spPr>
          <a:xfrm>
            <a:off x="3811808" y="3918824"/>
            <a:ext cx="743725" cy="94226"/>
          </a:xfrm>
          <a:prstGeom prst="rightArrow">
            <a:avLst/>
          </a:prstGeom>
          <a:solidFill>
            <a:srgbClr val="00329E"/>
          </a:solidFill>
          <a:ln>
            <a:solidFill>
              <a:srgbClr val="003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D3348584-1B46-D62E-6CB0-BB7C96C55B08}"/>
              </a:ext>
            </a:extLst>
          </p:cNvPr>
          <p:cNvSpPr/>
          <p:nvPr/>
        </p:nvSpPr>
        <p:spPr>
          <a:xfrm rot="851460">
            <a:off x="3101102" y="4897543"/>
            <a:ext cx="2165138" cy="78061"/>
          </a:xfrm>
          <a:prstGeom prst="rightArrow">
            <a:avLst/>
          </a:prstGeom>
          <a:solidFill>
            <a:srgbClr val="00329E"/>
          </a:solidFill>
          <a:ln>
            <a:solidFill>
              <a:srgbClr val="003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a:extLst>
              <a:ext uri="{FF2B5EF4-FFF2-40B4-BE49-F238E27FC236}">
                <a16:creationId xmlns:a16="http://schemas.microsoft.com/office/drawing/2014/main" id="{DB3FCAB1-B1E6-5702-D874-893B63AE68B9}"/>
              </a:ext>
            </a:extLst>
          </p:cNvPr>
          <p:cNvSpPr/>
          <p:nvPr/>
        </p:nvSpPr>
        <p:spPr>
          <a:xfrm>
            <a:off x="3811808" y="3514268"/>
            <a:ext cx="743725" cy="94226"/>
          </a:xfrm>
          <a:prstGeom prst="rightArrow">
            <a:avLst/>
          </a:prstGeom>
          <a:solidFill>
            <a:srgbClr val="00329E"/>
          </a:solidFill>
          <a:ln>
            <a:solidFill>
              <a:srgbClr val="003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a:extLst>
              <a:ext uri="{FF2B5EF4-FFF2-40B4-BE49-F238E27FC236}">
                <a16:creationId xmlns:a16="http://schemas.microsoft.com/office/drawing/2014/main" id="{414BC6F1-3297-4811-E6DC-D6709927A726}"/>
              </a:ext>
            </a:extLst>
          </p:cNvPr>
          <p:cNvSpPr/>
          <p:nvPr/>
        </p:nvSpPr>
        <p:spPr>
          <a:xfrm>
            <a:off x="3811807" y="4295513"/>
            <a:ext cx="743725" cy="94226"/>
          </a:xfrm>
          <a:prstGeom prst="rightArrow">
            <a:avLst/>
          </a:prstGeom>
          <a:solidFill>
            <a:srgbClr val="00329E"/>
          </a:solidFill>
          <a:ln>
            <a:solidFill>
              <a:srgbClr val="003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C4DBFD41-66EB-7A51-1A88-E0DF00BD6A92}"/>
              </a:ext>
            </a:extLst>
          </p:cNvPr>
          <p:cNvGrpSpPr/>
          <p:nvPr/>
        </p:nvGrpSpPr>
        <p:grpSpPr>
          <a:xfrm>
            <a:off x="9677400" y="1378528"/>
            <a:ext cx="1522441" cy="1288472"/>
            <a:chOff x="1230381" y="2019992"/>
            <a:chExt cx="1522441" cy="1288472"/>
          </a:xfrm>
        </p:grpSpPr>
        <p:grpSp>
          <p:nvGrpSpPr>
            <p:cNvPr id="52" name="object 2">
              <a:extLst>
                <a:ext uri="{FF2B5EF4-FFF2-40B4-BE49-F238E27FC236}">
                  <a16:creationId xmlns:a16="http://schemas.microsoft.com/office/drawing/2014/main" id="{644211B6-8E8B-F571-A36D-43EFBC4C4605}"/>
                </a:ext>
              </a:extLst>
            </p:cNvPr>
            <p:cNvGrpSpPr/>
            <p:nvPr/>
          </p:nvGrpSpPr>
          <p:grpSpPr>
            <a:xfrm>
              <a:off x="1230381" y="2019992"/>
              <a:ext cx="1425632" cy="1288472"/>
              <a:chOff x="1230381" y="2019992"/>
              <a:chExt cx="1425632" cy="1288472"/>
            </a:xfrm>
          </p:grpSpPr>
          <p:pic>
            <p:nvPicPr>
              <p:cNvPr id="55" name="object 3">
                <a:extLst>
                  <a:ext uri="{FF2B5EF4-FFF2-40B4-BE49-F238E27FC236}">
                    <a16:creationId xmlns:a16="http://schemas.microsoft.com/office/drawing/2014/main" id="{5B07A67F-7E3B-8553-D437-C056C8C0904A}"/>
                  </a:ext>
                </a:extLst>
              </p:cNvPr>
              <p:cNvPicPr/>
              <p:nvPr/>
            </p:nvPicPr>
            <p:blipFill>
              <a:blip r:embed="rId6" cstate="print"/>
              <a:stretch>
                <a:fillRect/>
              </a:stretch>
            </p:blipFill>
            <p:spPr>
              <a:xfrm>
                <a:off x="1230381" y="2019992"/>
                <a:ext cx="1425632" cy="1288472"/>
              </a:xfrm>
              <a:prstGeom prst="rect">
                <a:avLst/>
              </a:prstGeom>
            </p:spPr>
          </p:pic>
          <p:pic>
            <p:nvPicPr>
              <p:cNvPr id="56" name="object 4">
                <a:extLst>
                  <a:ext uri="{FF2B5EF4-FFF2-40B4-BE49-F238E27FC236}">
                    <a16:creationId xmlns:a16="http://schemas.microsoft.com/office/drawing/2014/main" id="{407E74CD-01E1-59EE-103D-1C75CA6CF6F9}"/>
                  </a:ext>
                </a:extLst>
              </p:cNvPr>
              <p:cNvPicPr/>
              <p:nvPr/>
            </p:nvPicPr>
            <p:blipFill>
              <a:blip r:embed="rId7" cstate="print"/>
              <a:stretch>
                <a:fillRect/>
              </a:stretch>
            </p:blipFill>
            <p:spPr>
              <a:xfrm>
                <a:off x="1230381" y="2019992"/>
                <a:ext cx="1288472" cy="1226127"/>
              </a:xfrm>
              <a:prstGeom prst="rect">
                <a:avLst/>
              </a:prstGeom>
            </p:spPr>
          </p:pic>
        </p:grpSp>
        <p:sp>
          <p:nvSpPr>
            <p:cNvPr id="53" name="object 6">
              <a:extLst>
                <a:ext uri="{FF2B5EF4-FFF2-40B4-BE49-F238E27FC236}">
                  <a16:creationId xmlns:a16="http://schemas.microsoft.com/office/drawing/2014/main" id="{DBF7A42B-66A3-DFB3-3C88-B617A7934B04}"/>
                </a:ext>
              </a:extLst>
            </p:cNvPr>
            <p:cNvSpPr txBox="1"/>
            <p:nvPr/>
          </p:nvSpPr>
          <p:spPr>
            <a:xfrm>
              <a:off x="1760701" y="2363314"/>
              <a:ext cx="233679" cy="452120"/>
            </a:xfrm>
            <a:prstGeom prst="rect">
              <a:avLst/>
            </a:prstGeom>
          </p:spPr>
          <p:txBody>
            <a:bodyPr vert="horz" wrap="square" lIns="0" tIns="12700" rIns="0" bIns="0" rtlCol="0">
              <a:spAutoFit/>
            </a:bodyPr>
            <a:lstStyle/>
            <a:p>
              <a:pPr marL="12700">
                <a:lnSpc>
                  <a:spcPct val="100000"/>
                </a:lnSpc>
                <a:spcBef>
                  <a:spcPts val="100"/>
                </a:spcBef>
              </a:pPr>
              <a:r>
                <a:rPr sz="2800" spc="165" dirty="0">
                  <a:solidFill>
                    <a:srgbClr val="FFFFFF"/>
                  </a:solidFill>
                  <a:latin typeface="Trebuchet MS"/>
                  <a:cs typeface="Trebuchet MS"/>
                </a:rPr>
                <a:t>+</a:t>
              </a:r>
              <a:endParaRPr sz="2800" dirty="0">
                <a:latin typeface="Trebuchet MS"/>
                <a:cs typeface="Trebuchet MS"/>
              </a:endParaRPr>
            </a:p>
          </p:txBody>
        </p:sp>
        <p:sp>
          <p:nvSpPr>
            <p:cNvPr id="54" name="object 7">
              <a:extLst>
                <a:ext uri="{FF2B5EF4-FFF2-40B4-BE49-F238E27FC236}">
                  <a16:creationId xmlns:a16="http://schemas.microsoft.com/office/drawing/2014/main" id="{4864AA8C-26E3-51D3-92CD-EF22D2897347}"/>
                </a:ext>
              </a:extLst>
            </p:cNvPr>
            <p:cNvSpPr txBox="1"/>
            <p:nvPr/>
          </p:nvSpPr>
          <p:spPr>
            <a:xfrm>
              <a:off x="2263238" y="2700019"/>
              <a:ext cx="489584" cy="391160"/>
            </a:xfrm>
            <a:prstGeom prst="rect">
              <a:avLst/>
            </a:prstGeom>
          </p:spPr>
          <p:txBody>
            <a:bodyPr vert="horz" wrap="square" lIns="0" tIns="12700" rIns="0" bIns="0" rtlCol="0">
              <a:spAutoFit/>
            </a:bodyPr>
            <a:lstStyle/>
            <a:p>
              <a:pPr marL="38100">
                <a:lnSpc>
                  <a:spcPct val="100000"/>
                </a:lnSpc>
                <a:spcBef>
                  <a:spcPts val="100"/>
                </a:spcBef>
              </a:pPr>
              <a:r>
                <a:rPr sz="3600" b="1" spc="-127" baseline="-49768" dirty="0">
                  <a:latin typeface="Trebuchet MS"/>
                  <a:cs typeface="Trebuchet MS"/>
                </a:rPr>
                <a:t>-</a:t>
              </a:r>
              <a:r>
                <a:rPr sz="3600" b="1" spc="-487" baseline="-49768" dirty="0">
                  <a:latin typeface="Trebuchet MS"/>
                  <a:cs typeface="Trebuchet MS"/>
                </a:rPr>
                <a:t> </a:t>
              </a:r>
              <a:r>
                <a:rPr sz="3600" b="1" spc="-427" baseline="-13888" dirty="0">
                  <a:latin typeface="Trebuchet MS"/>
                  <a:cs typeface="Trebuchet MS"/>
                </a:rPr>
                <a:t>-</a:t>
              </a:r>
              <a:r>
                <a:rPr sz="2400" b="1" spc="-229" dirty="0">
                  <a:latin typeface="Trebuchet MS"/>
                  <a:cs typeface="Trebuchet MS"/>
                </a:rPr>
                <a:t>-</a:t>
              </a:r>
              <a:r>
                <a:rPr sz="3600" b="1" spc="-127" baseline="-30092" dirty="0">
                  <a:latin typeface="Trebuchet MS"/>
                  <a:cs typeface="Trebuchet MS"/>
                </a:rPr>
                <a:t>-</a:t>
              </a:r>
              <a:endParaRPr sz="3600" baseline="-30092">
                <a:latin typeface="Trebuchet MS"/>
                <a:cs typeface="Trebuchet MS"/>
              </a:endParaRPr>
            </a:p>
          </p:txBody>
        </p:sp>
      </p:grpSp>
      <p:sp>
        <p:nvSpPr>
          <p:cNvPr id="57" name="Right Arrow 56">
            <a:extLst>
              <a:ext uri="{FF2B5EF4-FFF2-40B4-BE49-F238E27FC236}">
                <a16:creationId xmlns:a16="http://schemas.microsoft.com/office/drawing/2014/main" id="{AEBB367A-1C7F-E27D-0C59-170C79760781}"/>
              </a:ext>
            </a:extLst>
          </p:cNvPr>
          <p:cNvSpPr/>
          <p:nvPr/>
        </p:nvSpPr>
        <p:spPr>
          <a:xfrm rot="21081791">
            <a:off x="7600864" y="2141812"/>
            <a:ext cx="2052046" cy="137715"/>
          </a:xfrm>
          <a:prstGeom prst="rightArrow">
            <a:avLst/>
          </a:prstGeom>
          <a:solidFill>
            <a:srgbClr val="00329E"/>
          </a:solidFill>
          <a:ln>
            <a:solidFill>
              <a:srgbClr val="003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DCC4C9AF-DE5A-8913-6100-BDAAFABAFDA8}"/>
              </a:ext>
            </a:extLst>
          </p:cNvPr>
          <p:cNvSpPr txBox="1"/>
          <p:nvPr/>
        </p:nvSpPr>
        <p:spPr>
          <a:xfrm rot="21166944">
            <a:off x="8424712" y="1765751"/>
            <a:ext cx="907621"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Anode wire</a:t>
            </a:r>
          </a:p>
        </p:txBody>
      </p:sp>
      <p:sp>
        <p:nvSpPr>
          <p:cNvPr id="59" name="TextBox 58">
            <a:extLst>
              <a:ext uri="{FF2B5EF4-FFF2-40B4-BE49-F238E27FC236}">
                <a16:creationId xmlns:a16="http://schemas.microsoft.com/office/drawing/2014/main" id="{97250832-3602-B045-F94A-338774B33317}"/>
              </a:ext>
            </a:extLst>
          </p:cNvPr>
          <p:cNvSpPr txBox="1"/>
          <p:nvPr/>
        </p:nvSpPr>
        <p:spPr>
          <a:xfrm>
            <a:off x="8379857" y="3373094"/>
            <a:ext cx="3559791" cy="2862322"/>
          </a:xfrm>
          <a:prstGeom prst="rect">
            <a:avLst/>
          </a:prstGeom>
          <a:noFill/>
          <a:ln>
            <a:solidFill>
              <a:srgbClr val="00329E"/>
            </a:solidFill>
          </a:ln>
        </p:spPr>
        <p:txBody>
          <a:bodyPr wrap="square" rtlCol="0">
            <a:spAutoFit/>
          </a:bodyPr>
          <a:lstStyle/>
          <a:p>
            <a:pPr marL="285750" indent="-285750">
              <a:buFont typeface="Arial" panose="020B0604020202020204" pitchFamily="34" charset="0"/>
              <a:buChar char="•"/>
            </a:pPr>
            <a:r>
              <a:rPr lang="en-US" dirty="0"/>
              <a:t>If the deposit is conductive, there is a direct effect on the electric field, which become weak (thick wire)</a:t>
            </a:r>
          </a:p>
          <a:p>
            <a:pPr marL="285750" indent="-285750">
              <a:buFont typeface="Arial" panose="020B0604020202020204" pitchFamily="34" charset="0"/>
              <a:buChar char="•"/>
            </a:pPr>
            <a:r>
              <a:rPr lang="en-US" dirty="0"/>
              <a:t>If the deposit is insulating, there is indirect effect, dipole charging up, the field close to the wire will be screened, as the new avalanche will accumulate on insulating layer</a:t>
            </a:r>
          </a:p>
        </p:txBody>
      </p:sp>
      <p:sp>
        <p:nvSpPr>
          <p:cNvPr id="60" name="TextBox 59">
            <a:extLst>
              <a:ext uri="{FF2B5EF4-FFF2-40B4-BE49-F238E27FC236}">
                <a16:creationId xmlns:a16="http://schemas.microsoft.com/office/drawing/2014/main" id="{F1C8AD0B-C76C-21A7-30F3-D8C21BCD8A02}"/>
              </a:ext>
            </a:extLst>
          </p:cNvPr>
          <p:cNvSpPr txBox="1"/>
          <p:nvPr/>
        </p:nvSpPr>
        <p:spPr>
          <a:xfrm>
            <a:off x="33706" y="6011586"/>
            <a:ext cx="6181726" cy="307777"/>
          </a:xfrm>
          <a:prstGeom prst="rect">
            <a:avLst/>
          </a:prstGeom>
          <a:solidFill>
            <a:srgbClr val="FFFF00"/>
          </a:solidFill>
          <a:ln>
            <a:solidFill>
              <a:srgbClr val="FF0000"/>
            </a:solidFill>
          </a:ln>
        </p:spPr>
        <p:txBody>
          <a:bodyPr wrap="square">
            <a:spAutoFit/>
          </a:bodyPr>
          <a:lstStyle/>
          <a:p>
            <a:r>
              <a:rPr lang="en-US" sz="1400" dirty="0">
                <a:solidFill>
                  <a:srgbClr val="FF0000"/>
                </a:solidFill>
                <a:hlinkClick r:id="rId8"/>
              </a:rPr>
              <a:t>https://</a:t>
            </a:r>
            <a:r>
              <a:rPr lang="en-US" sz="1400" dirty="0" err="1">
                <a:solidFill>
                  <a:srgbClr val="FF0000"/>
                </a:solidFill>
                <a:hlinkClick r:id="rId8"/>
              </a:rPr>
              <a:t>indico.cern.ch</a:t>
            </a:r>
            <a:r>
              <a:rPr lang="en-US" sz="1400" dirty="0">
                <a:solidFill>
                  <a:srgbClr val="FF0000"/>
                </a:solidFill>
                <a:hlinkClick r:id="rId8"/>
              </a:rPr>
              <a:t>/event/122157/attachments/69728/99910/</a:t>
            </a:r>
            <a:r>
              <a:rPr lang="en-US" sz="1400" dirty="0" err="1">
                <a:solidFill>
                  <a:srgbClr val="FF0000"/>
                </a:solidFill>
                <a:hlinkClick r:id="rId8"/>
              </a:rPr>
              <a:t>M_Capeans.pdf</a:t>
            </a:r>
            <a:endParaRPr lang="en-US" sz="1400" dirty="0">
              <a:solidFill>
                <a:srgbClr val="FF0000"/>
              </a:solidFill>
            </a:endParaRPr>
          </a:p>
        </p:txBody>
      </p:sp>
      <p:sp>
        <p:nvSpPr>
          <p:cNvPr id="11" name="Slide Number Placeholder 10">
            <a:extLst>
              <a:ext uri="{FF2B5EF4-FFF2-40B4-BE49-F238E27FC236}">
                <a16:creationId xmlns:a16="http://schemas.microsoft.com/office/drawing/2014/main" id="{103669BB-38EF-DB5A-379D-FEA5E12DA98D}"/>
              </a:ext>
            </a:extLst>
          </p:cNvPr>
          <p:cNvSpPr>
            <a:spLocks noGrp="1"/>
          </p:cNvSpPr>
          <p:nvPr>
            <p:ph type="sldNum" sz="quarter" idx="7"/>
          </p:nvPr>
        </p:nvSpPr>
        <p:spPr/>
        <p:txBody>
          <a:bodyPr/>
          <a:lstStyle/>
          <a:p>
            <a:pPr marL="38100">
              <a:lnSpc>
                <a:spcPct val="100000"/>
              </a:lnSpc>
            </a:pPr>
            <a:fld id="{81D60167-4931-47E6-BA6A-407CBD079E47}" type="slidenum">
              <a:rPr lang="en-US" spc="-5" smtClean="0"/>
              <a:t>40</a:t>
            </a:fld>
            <a:endParaRPr lang="en-US" spc="-5" dirty="0"/>
          </a:p>
        </p:txBody>
      </p:sp>
    </p:spTree>
    <p:extLst>
      <p:ext uri="{BB962C8B-B14F-4D97-AF65-F5344CB8AC3E}">
        <p14:creationId xmlns:p14="http://schemas.microsoft.com/office/powerpoint/2010/main" val="2118409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10196373" cy="1107996"/>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Limitations of Wire-based Detectors : Ageing</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15" name="TextBox 14">
            <a:extLst>
              <a:ext uri="{FF2B5EF4-FFF2-40B4-BE49-F238E27FC236}">
                <a16:creationId xmlns:a16="http://schemas.microsoft.com/office/drawing/2014/main" id="{942E39C7-5C54-3B06-065A-E2ECBEFEC620}"/>
              </a:ext>
            </a:extLst>
          </p:cNvPr>
          <p:cNvSpPr txBox="1"/>
          <p:nvPr/>
        </p:nvSpPr>
        <p:spPr>
          <a:xfrm>
            <a:off x="1767027" y="1932476"/>
            <a:ext cx="10196373" cy="4093428"/>
          </a:xfrm>
          <a:prstGeom prst="rect">
            <a:avLst/>
          </a:prstGeom>
          <a:noFill/>
        </p:spPr>
        <p:txBody>
          <a:bodyPr wrap="square">
            <a:spAutoFit/>
          </a:bodyPr>
          <a:lstStyle/>
          <a:p>
            <a:pPr marL="285750" indent="-285750">
              <a:buFont typeface="Wingdings" pitchFamily="2" charset="2"/>
              <a:buChar char="ü"/>
            </a:pPr>
            <a:r>
              <a:rPr lang="en-US" sz="2000" dirty="0">
                <a:latin typeface="Times New Roman" panose="02020603050405020304" pitchFamily="18" charset="0"/>
              </a:rPr>
              <a:t>A</a:t>
            </a:r>
            <a:r>
              <a:rPr lang="en-US" sz="2000" dirty="0">
                <a:effectLst/>
                <a:latin typeface="Times New Roman" panose="02020603050405020304" pitchFamily="18" charset="0"/>
              </a:rPr>
              <a:t> positive surface charge deposited on a thin insulating film that covers a cathode can provoke the emission of electrons from the cathode through the film</a:t>
            </a:r>
          </a:p>
          <a:p>
            <a:pPr marL="285750" indent="-285750">
              <a:buFont typeface="Wingdings" pitchFamily="2" charset="2"/>
              <a:buChar char="ü"/>
            </a:pPr>
            <a:endParaRPr lang="en-US" sz="800" dirty="0">
              <a:effectLst/>
              <a:latin typeface="Times New Roman" panose="02020603050405020304" pitchFamily="18" charset="0"/>
            </a:endParaRPr>
          </a:p>
          <a:p>
            <a:pPr marL="285750" indent="-285750">
              <a:buFont typeface="Wingdings" pitchFamily="2" charset="2"/>
              <a:buChar char="ü"/>
            </a:pPr>
            <a:r>
              <a:rPr lang="en-US" sz="2000" dirty="0">
                <a:effectLst/>
                <a:latin typeface="Times New Roman" panose="02020603050405020304" pitchFamily="18" charset="0"/>
              </a:rPr>
              <a:t>A very high electric field may be created in the film between the deposited charge and the countercharges accumulated on the metallic cathode</a:t>
            </a:r>
          </a:p>
          <a:p>
            <a:pPr marL="285750" indent="-285750">
              <a:buFont typeface="Wingdings" pitchFamily="2" charset="2"/>
              <a:buChar char="ü"/>
            </a:pPr>
            <a:endParaRPr lang="en-US" sz="800" dirty="0">
              <a:effectLst/>
              <a:latin typeface="Times New Roman" panose="02020603050405020304" pitchFamily="18" charset="0"/>
            </a:endParaRPr>
          </a:p>
          <a:p>
            <a:pPr marL="285750" indent="-285750">
              <a:buFont typeface="Wingdings" pitchFamily="2" charset="2"/>
              <a:buChar char="ü"/>
            </a:pPr>
            <a:r>
              <a:rPr lang="en-US" sz="2000" dirty="0">
                <a:effectLst/>
                <a:latin typeface="Times New Roman" panose="02020603050405020304" pitchFamily="18" charset="0"/>
              </a:rPr>
              <a:t>Electrons are extracted from the metal through field emission</a:t>
            </a:r>
          </a:p>
          <a:p>
            <a:pPr marL="285750" indent="-285750">
              <a:buFont typeface="Wingdings" pitchFamily="2" charset="2"/>
              <a:buChar char="ü"/>
            </a:pPr>
            <a:endParaRPr lang="en-US" sz="800" dirty="0">
              <a:effectLst/>
              <a:latin typeface="Times New Roman" panose="02020603050405020304" pitchFamily="18" charset="0"/>
            </a:endParaRPr>
          </a:p>
          <a:p>
            <a:pPr marL="285750" indent="-285750">
              <a:buFont typeface="Wingdings" pitchFamily="2" charset="2"/>
              <a:buChar char="ü"/>
            </a:pPr>
            <a:r>
              <a:rPr lang="en-US" sz="2000" dirty="0">
                <a:effectLst/>
                <a:latin typeface="Times New Roman" panose="02020603050405020304" pitchFamily="18" charset="0"/>
              </a:rPr>
              <a:t>In a wire chamber, some thin insulating coating on the cathodes is charged up by the positive ions that are produced in the avalanches and drift to the cathodes </a:t>
            </a:r>
          </a:p>
          <a:p>
            <a:pPr marL="285750" indent="-285750">
              <a:buFont typeface="Wingdings" pitchFamily="2" charset="2"/>
              <a:buChar char="ü"/>
            </a:pPr>
            <a:endParaRPr lang="en-US" sz="800" dirty="0">
              <a:effectLst/>
              <a:latin typeface="Times New Roman" panose="02020603050405020304" pitchFamily="18" charset="0"/>
            </a:endParaRPr>
          </a:p>
          <a:p>
            <a:pPr marL="285750" indent="-285750">
              <a:buFont typeface="Wingdings" pitchFamily="2" charset="2"/>
              <a:buChar char="ü"/>
            </a:pPr>
            <a:r>
              <a:rPr lang="en-US" sz="2000" dirty="0">
                <a:latin typeface="Times New Roman" panose="02020603050405020304" pitchFamily="18" charset="0"/>
              </a:rPr>
              <a:t>If second emission </a:t>
            </a:r>
            <a:r>
              <a:rPr lang="en-US" sz="2000" dirty="0">
                <a:effectLst/>
                <a:latin typeface="Times New Roman" panose="02020603050405020304" pitchFamily="18" charset="0"/>
              </a:rPr>
              <a:t>become self-sustaining process the dark current remains, even if the source of the primary radiation is removed from the chamber</a:t>
            </a:r>
          </a:p>
          <a:p>
            <a:pPr marL="285750" indent="-285750">
              <a:buFont typeface="Wingdings" pitchFamily="2" charset="2"/>
              <a:buChar char="ü"/>
            </a:pPr>
            <a:endParaRPr lang="en-US" sz="800" dirty="0">
              <a:effectLst/>
              <a:latin typeface="Times New Roman" panose="02020603050405020304" pitchFamily="18" charset="0"/>
            </a:endParaRPr>
          </a:p>
          <a:p>
            <a:pPr marL="285750" indent="-285750">
              <a:buFont typeface="Wingdings" pitchFamily="2" charset="2"/>
              <a:buChar char="ü"/>
            </a:pPr>
            <a:r>
              <a:rPr lang="en-US" sz="2000" dirty="0">
                <a:effectLst/>
                <a:latin typeface="Times New Roman" panose="02020603050405020304" pitchFamily="18" charset="0"/>
              </a:rPr>
              <a:t>To prevent the development of cathode deposits, better to keep low</a:t>
            </a:r>
            <a:r>
              <a:rPr lang="en-US" sz="2000" dirty="0">
                <a:latin typeface="Times New Roman" panose="02020603050405020304" pitchFamily="18" charset="0"/>
              </a:rPr>
              <a:t> electrical field on the cathodes surface, p</a:t>
            </a:r>
            <a:r>
              <a:rPr lang="en-US" sz="2000" dirty="0">
                <a:effectLst/>
                <a:latin typeface="Times New Roman" panose="02020603050405020304" pitchFamily="18" charset="0"/>
              </a:rPr>
              <a:t>lane cathodes and wires with larger diameters show smaller deposits</a:t>
            </a:r>
            <a:endParaRPr lang="en-US" sz="2000" dirty="0"/>
          </a:p>
        </p:txBody>
      </p:sp>
      <p:grpSp>
        <p:nvGrpSpPr>
          <p:cNvPr id="16" name="Group 15">
            <a:extLst>
              <a:ext uri="{FF2B5EF4-FFF2-40B4-BE49-F238E27FC236}">
                <a16:creationId xmlns:a16="http://schemas.microsoft.com/office/drawing/2014/main" id="{731DB7CD-E8D8-18DD-FEFB-54A449F9DE4F}"/>
              </a:ext>
            </a:extLst>
          </p:cNvPr>
          <p:cNvGrpSpPr/>
          <p:nvPr/>
        </p:nvGrpSpPr>
        <p:grpSpPr>
          <a:xfrm>
            <a:off x="395427" y="1948934"/>
            <a:ext cx="1029939" cy="3562003"/>
            <a:chOff x="922811" y="2032461"/>
            <a:chExt cx="1029939" cy="3562003"/>
          </a:xfrm>
        </p:grpSpPr>
        <p:pic>
          <p:nvPicPr>
            <p:cNvPr id="17" name="object 6">
              <a:extLst>
                <a:ext uri="{FF2B5EF4-FFF2-40B4-BE49-F238E27FC236}">
                  <a16:creationId xmlns:a16="http://schemas.microsoft.com/office/drawing/2014/main" id="{05EFA450-A7D6-0106-5F46-BED3F3BCBE63}"/>
                </a:ext>
              </a:extLst>
            </p:cNvPr>
            <p:cNvPicPr/>
            <p:nvPr/>
          </p:nvPicPr>
          <p:blipFill>
            <a:blip r:embed="rId2" cstate="print"/>
            <a:stretch>
              <a:fillRect/>
            </a:stretch>
          </p:blipFill>
          <p:spPr>
            <a:xfrm>
              <a:off x="1147255" y="2165464"/>
              <a:ext cx="286789" cy="2818014"/>
            </a:xfrm>
            <a:prstGeom prst="rect">
              <a:avLst/>
            </a:prstGeom>
          </p:spPr>
        </p:pic>
        <p:sp>
          <p:nvSpPr>
            <p:cNvPr id="18" name="object 7">
              <a:extLst>
                <a:ext uri="{FF2B5EF4-FFF2-40B4-BE49-F238E27FC236}">
                  <a16:creationId xmlns:a16="http://schemas.microsoft.com/office/drawing/2014/main" id="{898B2082-C801-6CBF-3A0E-8E871A5894ED}"/>
                </a:ext>
              </a:extLst>
            </p:cNvPr>
            <p:cNvSpPr txBox="1"/>
            <p:nvPr/>
          </p:nvSpPr>
          <p:spPr>
            <a:xfrm>
              <a:off x="1265456" y="2972770"/>
              <a:ext cx="290830" cy="1144270"/>
            </a:xfrm>
            <a:prstGeom prst="rect">
              <a:avLst/>
            </a:prstGeom>
          </p:spPr>
          <p:txBody>
            <a:bodyPr vert="vert270" wrap="square" lIns="0" tIns="0" rIns="0" bIns="0" rtlCol="0">
              <a:spAutoFit/>
            </a:bodyPr>
            <a:lstStyle/>
            <a:p>
              <a:pPr marL="12700">
                <a:lnSpc>
                  <a:spcPts val="2135"/>
                </a:lnSpc>
              </a:pPr>
              <a:r>
                <a:rPr sz="1800" spc="105" dirty="0">
                  <a:latin typeface="Trebuchet MS"/>
                  <a:cs typeface="Trebuchet MS"/>
                </a:rPr>
                <a:t>+</a:t>
              </a:r>
              <a:r>
                <a:rPr sz="1800" spc="-65" dirty="0">
                  <a:latin typeface="Trebuchet MS"/>
                  <a:cs typeface="Trebuchet MS"/>
                </a:rPr>
                <a:t> </a:t>
              </a:r>
              <a:r>
                <a:rPr sz="1800" spc="105" dirty="0">
                  <a:latin typeface="Trebuchet MS"/>
                  <a:cs typeface="Trebuchet MS"/>
                </a:rPr>
                <a:t>+</a:t>
              </a:r>
              <a:r>
                <a:rPr sz="1800" spc="-60" dirty="0">
                  <a:latin typeface="Trebuchet MS"/>
                  <a:cs typeface="Trebuchet MS"/>
                </a:rPr>
                <a:t> </a:t>
              </a:r>
              <a:r>
                <a:rPr sz="1800" spc="105" dirty="0">
                  <a:latin typeface="Trebuchet MS"/>
                  <a:cs typeface="Trebuchet MS"/>
                </a:rPr>
                <a:t>+</a:t>
              </a:r>
              <a:r>
                <a:rPr sz="1800" spc="-60" dirty="0">
                  <a:latin typeface="Trebuchet MS"/>
                  <a:cs typeface="Trebuchet MS"/>
                </a:rPr>
                <a:t> </a:t>
              </a:r>
              <a:r>
                <a:rPr sz="1800" spc="105" dirty="0">
                  <a:latin typeface="Trebuchet MS"/>
                  <a:cs typeface="Trebuchet MS"/>
                </a:rPr>
                <a:t>+</a:t>
              </a:r>
              <a:r>
                <a:rPr sz="1800" spc="-65" dirty="0">
                  <a:latin typeface="Trebuchet MS"/>
                  <a:cs typeface="Trebuchet MS"/>
                </a:rPr>
                <a:t> </a:t>
              </a:r>
              <a:r>
                <a:rPr sz="1800" spc="105" dirty="0">
                  <a:latin typeface="Trebuchet MS"/>
                  <a:cs typeface="Trebuchet MS"/>
                </a:rPr>
                <a:t>+</a:t>
              </a:r>
              <a:r>
                <a:rPr sz="1800" spc="-60" dirty="0">
                  <a:latin typeface="Trebuchet MS"/>
                  <a:cs typeface="Trebuchet MS"/>
                </a:rPr>
                <a:t> </a:t>
              </a:r>
              <a:r>
                <a:rPr sz="1800" spc="105" dirty="0">
                  <a:latin typeface="Trebuchet MS"/>
                  <a:cs typeface="Trebuchet MS"/>
                </a:rPr>
                <a:t>+</a:t>
              </a:r>
              <a:endParaRPr sz="1800">
                <a:latin typeface="Trebuchet MS"/>
                <a:cs typeface="Trebuchet MS"/>
              </a:endParaRPr>
            </a:p>
          </p:txBody>
        </p:sp>
        <p:grpSp>
          <p:nvGrpSpPr>
            <p:cNvPr id="19" name="object 8">
              <a:extLst>
                <a:ext uri="{FF2B5EF4-FFF2-40B4-BE49-F238E27FC236}">
                  <a16:creationId xmlns:a16="http://schemas.microsoft.com/office/drawing/2014/main" id="{4DE71EE1-70DE-1F29-CED9-EF3840409DE2}"/>
                </a:ext>
              </a:extLst>
            </p:cNvPr>
            <p:cNvGrpSpPr/>
            <p:nvPr/>
          </p:nvGrpSpPr>
          <p:grpSpPr>
            <a:xfrm>
              <a:off x="1168037" y="3017518"/>
              <a:ext cx="723265" cy="1795780"/>
              <a:chOff x="1168037" y="3017518"/>
              <a:chExt cx="723265" cy="1795780"/>
            </a:xfrm>
          </p:grpSpPr>
          <p:pic>
            <p:nvPicPr>
              <p:cNvPr id="23" name="object 9">
                <a:extLst>
                  <a:ext uri="{FF2B5EF4-FFF2-40B4-BE49-F238E27FC236}">
                    <a16:creationId xmlns:a16="http://schemas.microsoft.com/office/drawing/2014/main" id="{5CFF9966-32F1-8D4B-ED69-180C4AEC94B3}"/>
                  </a:ext>
                </a:extLst>
              </p:cNvPr>
              <p:cNvPicPr/>
              <p:nvPr/>
            </p:nvPicPr>
            <p:blipFill>
              <a:blip r:embed="rId3" cstate="print"/>
              <a:stretch>
                <a:fillRect/>
              </a:stretch>
            </p:blipFill>
            <p:spPr>
              <a:xfrm>
                <a:off x="1168037" y="4085704"/>
                <a:ext cx="719050" cy="727363"/>
              </a:xfrm>
              <a:prstGeom prst="rect">
                <a:avLst/>
              </a:prstGeom>
            </p:spPr>
          </p:pic>
          <p:sp>
            <p:nvSpPr>
              <p:cNvPr id="24" name="object 10">
                <a:extLst>
                  <a:ext uri="{FF2B5EF4-FFF2-40B4-BE49-F238E27FC236}">
                    <a16:creationId xmlns:a16="http://schemas.microsoft.com/office/drawing/2014/main" id="{9A32620A-8899-65AF-6F15-109935FAF975}"/>
                  </a:ext>
                </a:extLst>
              </p:cNvPr>
              <p:cNvSpPr/>
              <p:nvPr/>
            </p:nvSpPr>
            <p:spPr>
              <a:xfrm>
                <a:off x="1212622" y="4114799"/>
                <a:ext cx="501650" cy="523875"/>
              </a:xfrm>
              <a:custGeom>
                <a:avLst/>
                <a:gdLst/>
                <a:ahLst/>
                <a:cxnLst/>
                <a:rect l="l" t="t" r="r" b="b"/>
                <a:pathLst>
                  <a:path w="501650" h="523875">
                    <a:moveTo>
                      <a:pt x="0" y="0"/>
                    </a:moveTo>
                    <a:lnTo>
                      <a:pt x="49212" y="5556"/>
                    </a:lnTo>
                    <a:lnTo>
                      <a:pt x="96837" y="23018"/>
                    </a:lnTo>
                    <a:lnTo>
                      <a:pt x="141287" y="48418"/>
                    </a:lnTo>
                    <a:lnTo>
                      <a:pt x="180974" y="82549"/>
                    </a:lnTo>
                    <a:lnTo>
                      <a:pt x="215106" y="122237"/>
                    </a:lnTo>
                    <a:lnTo>
                      <a:pt x="240506" y="166687"/>
                    </a:lnTo>
                    <a:lnTo>
                      <a:pt x="257968" y="213518"/>
                    </a:lnTo>
                    <a:lnTo>
                      <a:pt x="263524" y="262731"/>
                    </a:lnTo>
                    <a:lnTo>
                      <a:pt x="269081" y="311943"/>
                    </a:lnTo>
                    <a:lnTo>
                      <a:pt x="286543" y="359568"/>
                    </a:lnTo>
                    <a:lnTo>
                      <a:pt x="311943" y="404018"/>
                    </a:lnTo>
                    <a:lnTo>
                      <a:pt x="346075" y="443706"/>
                    </a:lnTo>
                    <a:lnTo>
                      <a:pt x="385762" y="477837"/>
                    </a:lnTo>
                    <a:lnTo>
                      <a:pt x="430212" y="503237"/>
                    </a:lnTo>
                    <a:lnTo>
                      <a:pt x="477043" y="520699"/>
                    </a:lnTo>
                    <a:lnTo>
                      <a:pt x="501210" y="523428"/>
                    </a:lnTo>
                  </a:path>
                </a:pathLst>
              </a:custGeom>
              <a:ln w="19049">
                <a:solidFill>
                  <a:srgbClr val="941100"/>
                </a:solidFill>
              </a:ln>
            </p:spPr>
            <p:txBody>
              <a:bodyPr wrap="square" lIns="0" tIns="0" rIns="0" bIns="0" rtlCol="0"/>
              <a:lstStyle/>
              <a:p>
                <a:endParaRPr/>
              </a:p>
            </p:txBody>
          </p:sp>
          <p:pic>
            <p:nvPicPr>
              <p:cNvPr id="25" name="object 11">
                <a:extLst>
                  <a:ext uri="{FF2B5EF4-FFF2-40B4-BE49-F238E27FC236}">
                    <a16:creationId xmlns:a16="http://schemas.microsoft.com/office/drawing/2014/main" id="{6DD03F47-C35A-9F7B-55FD-384254AFB970}"/>
                  </a:ext>
                </a:extLst>
              </p:cNvPr>
              <p:cNvPicPr/>
              <p:nvPr/>
            </p:nvPicPr>
            <p:blipFill>
              <a:blip r:embed="rId4" cstate="print"/>
              <a:stretch>
                <a:fillRect/>
              </a:stretch>
            </p:blipFill>
            <p:spPr>
              <a:xfrm>
                <a:off x="1618675" y="4571135"/>
                <a:ext cx="120202" cy="117163"/>
              </a:xfrm>
              <a:prstGeom prst="rect">
                <a:avLst/>
              </a:prstGeom>
            </p:spPr>
          </p:pic>
          <p:pic>
            <p:nvPicPr>
              <p:cNvPr id="26" name="object 12">
                <a:extLst>
                  <a:ext uri="{FF2B5EF4-FFF2-40B4-BE49-F238E27FC236}">
                    <a16:creationId xmlns:a16="http://schemas.microsoft.com/office/drawing/2014/main" id="{A9838717-06B5-666D-3B16-0180F2A196E7}"/>
                  </a:ext>
                </a:extLst>
              </p:cNvPr>
              <p:cNvPicPr/>
              <p:nvPr/>
            </p:nvPicPr>
            <p:blipFill>
              <a:blip r:embed="rId5" cstate="print"/>
              <a:stretch>
                <a:fillRect/>
              </a:stretch>
            </p:blipFill>
            <p:spPr>
              <a:xfrm>
                <a:off x="1172192" y="3017518"/>
                <a:ext cx="719050" cy="727363"/>
              </a:xfrm>
              <a:prstGeom prst="rect">
                <a:avLst/>
              </a:prstGeom>
            </p:spPr>
          </p:pic>
          <p:sp>
            <p:nvSpPr>
              <p:cNvPr id="27" name="object 13">
                <a:extLst>
                  <a:ext uri="{FF2B5EF4-FFF2-40B4-BE49-F238E27FC236}">
                    <a16:creationId xmlns:a16="http://schemas.microsoft.com/office/drawing/2014/main" id="{8988810C-03AD-858A-FCA7-E8BC7E880F34}"/>
                  </a:ext>
                </a:extLst>
              </p:cNvPr>
              <p:cNvSpPr/>
              <p:nvPr/>
            </p:nvSpPr>
            <p:spPr>
              <a:xfrm>
                <a:off x="1216250" y="3047999"/>
                <a:ext cx="501650" cy="523875"/>
              </a:xfrm>
              <a:custGeom>
                <a:avLst/>
                <a:gdLst/>
                <a:ahLst/>
                <a:cxnLst/>
                <a:rect l="l" t="t" r="r" b="b"/>
                <a:pathLst>
                  <a:path w="501650" h="523875">
                    <a:moveTo>
                      <a:pt x="0" y="0"/>
                    </a:moveTo>
                    <a:lnTo>
                      <a:pt x="49212" y="5556"/>
                    </a:lnTo>
                    <a:lnTo>
                      <a:pt x="96837" y="23018"/>
                    </a:lnTo>
                    <a:lnTo>
                      <a:pt x="141287" y="48418"/>
                    </a:lnTo>
                    <a:lnTo>
                      <a:pt x="180974" y="82549"/>
                    </a:lnTo>
                    <a:lnTo>
                      <a:pt x="215106" y="122237"/>
                    </a:lnTo>
                    <a:lnTo>
                      <a:pt x="240506" y="166687"/>
                    </a:lnTo>
                    <a:lnTo>
                      <a:pt x="257968" y="213518"/>
                    </a:lnTo>
                    <a:lnTo>
                      <a:pt x="263524" y="262731"/>
                    </a:lnTo>
                    <a:lnTo>
                      <a:pt x="269081" y="311943"/>
                    </a:lnTo>
                    <a:lnTo>
                      <a:pt x="286543" y="359568"/>
                    </a:lnTo>
                    <a:lnTo>
                      <a:pt x="311943" y="404018"/>
                    </a:lnTo>
                    <a:lnTo>
                      <a:pt x="346074" y="443706"/>
                    </a:lnTo>
                    <a:lnTo>
                      <a:pt x="385762" y="477837"/>
                    </a:lnTo>
                    <a:lnTo>
                      <a:pt x="430212" y="503237"/>
                    </a:lnTo>
                    <a:lnTo>
                      <a:pt x="477043" y="520699"/>
                    </a:lnTo>
                    <a:lnTo>
                      <a:pt x="501210" y="523428"/>
                    </a:lnTo>
                  </a:path>
                </a:pathLst>
              </a:custGeom>
              <a:ln w="19049">
                <a:solidFill>
                  <a:srgbClr val="941100"/>
                </a:solidFill>
              </a:ln>
            </p:spPr>
            <p:txBody>
              <a:bodyPr wrap="square" lIns="0" tIns="0" rIns="0" bIns="0" rtlCol="0"/>
              <a:lstStyle/>
              <a:p>
                <a:endParaRPr/>
              </a:p>
            </p:txBody>
          </p:sp>
          <p:pic>
            <p:nvPicPr>
              <p:cNvPr id="28" name="object 14">
                <a:extLst>
                  <a:ext uri="{FF2B5EF4-FFF2-40B4-BE49-F238E27FC236}">
                    <a16:creationId xmlns:a16="http://schemas.microsoft.com/office/drawing/2014/main" id="{69540B32-D3C0-292D-C451-67D309DA2F01}"/>
                  </a:ext>
                </a:extLst>
              </p:cNvPr>
              <p:cNvPicPr/>
              <p:nvPr/>
            </p:nvPicPr>
            <p:blipFill>
              <a:blip r:embed="rId4" cstate="print"/>
              <a:stretch>
                <a:fillRect/>
              </a:stretch>
            </p:blipFill>
            <p:spPr>
              <a:xfrm>
                <a:off x="1622305" y="3504335"/>
                <a:ext cx="120201" cy="117163"/>
              </a:xfrm>
              <a:prstGeom prst="rect">
                <a:avLst/>
              </a:prstGeom>
            </p:spPr>
          </p:pic>
        </p:grpSp>
        <p:sp>
          <p:nvSpPr>
            <p:cNvPr id="20" name="object 15">
              <a:extLst>
                <a:ext uri="{FF2B5EF4-FFF2-40B4-BE49-F238E27FC236}">
                  <a16:creationId xmlns:a16="http://schemas.microsoft.com/office/drawing/2014/main" id="{4626A86F-3794-11DB-1AA1-7A90728FC840}"/>
                </a:ext>
              </a:extLst>
            </p:cNvPr>
            <p:cNvSpPr txBox="1"/>
            <p:nvPr/>
          </p:nvSpPr>
          <p:spPr>
            <a:xfrm>
              <a:off x="1828390" y="3422550"/>
              <a:ext cx="101600" cy="299720"/>
            </a:xfrm>
            <a:prstGeom prst="rect">
              <a:avLst/>
            </a:prstGeom>
          </p:spPr>
          <p:txBody>
            <a:bodyPr vert="horz" wrap="square" lIns="0" tIns="12700" rIns="0" bIns="0" rtlCol="0">
              <a:spAutoFit/>
            </a:bodyPr>
            <a:lstStyle/>
            <a:p>
              <a:pPr marL="12700">
                <a:lnSpc>
                  <a:spcPct val="100000"/>
                </a:lnSpc>
                <a:spcBef>
                  <a:spcPts val="100"/>
                </a:spcBef>
              </a:pPr>
              <a:r>
                <a:rPr sz="1800" b="1" spc="-65" dirty="0">
                  <a:solidFill>
                    <a:srgbClr val="800000"/>
                  </a:solidFill>
                  <a:latin typeface="Trebuchet MS"/>
                  <a:cs typeface="Trebuchet MS"/>
                </a:rPr>
                <a:t>-</a:t>
              </a:r>
              <a:endParaRPr sz="1800">
                <a:latin typeface="Trebuchet MS"/>
                <a:cs typeface="Trebuchet MS"/>
              </a:endParaRPr>
            </a:p>
          </p:txBody>
        </p:sp>
        <p:sp>
          <p:nvSpPr>
            <p:cNvPr id="21" name="object 16">
              <a:extLst>
                <a:ext uri="{FF2B5EF4-FFF2-40B4-BE49-F238E27FC236}">
                  <a16:creationId xmlns:a16="http://schemas.microsoft.com/office/drawing/2014/main" id="{D7369817-507B-3AD9-3C22-6B9D4EE0BB61}"/>
                </a:ext>
              </a:extLst>
            </p:cNvPr>
            <p:cNvSpPr txBox="1"/>
            <p:nvPr/>
          </p:nvSpPr>
          <p:spPr>
            <a:xfrm>
              <a:off x="1851150" y="4489350"/>
              <a:ext cx="101600" cy="299720"/>
            </a:xfrm>
            <a:prstGeom prst="rect">
              <a:avLst/>
            </a:prstGeom>
          </p:spPr>
          <p:txBody>
            <a:bodyPr vert="horz" wrap="square" lIns="0" tIns="12700" rIns="0" bIns="0" rtlCol="0">
              <a:spAutoFit/>
            </a:bodyPr>
            <a:lstStyle/>
            <a:p>
              <a:pPr marL="12700">
                <a:lnSpc>
                  <a:spcPct val="100000"/>
                </a:lnSpc>
                <a:spcBef>
                  <a:spcPts val="100"/>
                </a:spcBef>
              </a:pPr>
              <a:r>
                <a:rPr sz="1800" b="1" spc="-65" dirty="0">
                  <a:solidFill>
                    <a:srgbClr val="800000"/>
                  </a:solidFill>
                  <a:latin typeface="Trebuchet MS"/>
                  <a:cs typeface="Trebuchet MS"/>
                </a:rPr>
                <a:t>-</a:t>
              </a:r>
              <a:endParaRPr sz="1800">
                <a:latin typeface="Trebuchet MS"/>
                <a:cs typeface="Trebuchet MS"/>
              </a:endParaRPr>
            </a:p>
          </p:txBody>
        </p:sp>
        <p:pic>
          <p:nvPicPr>
            <p:cNvPr id="22" name="object 17">
              <a:extLst>
                <a:ext uri="{FF2B5EF4-FFF2-40B4-BE49-F238E27FC236}">
                  <a16:creationId xmlns:a16="http://schemas.microsoft.com/office/drawing/2014/main" id="{0FFC805D-912F-51B4-C7DD-3D179F0EFA45}"/>
                </a:ext>
              </a:extLst>
            </p:cNvPr>
            <p:cNvPicPr/>
            <p:nvPr/>
          </p:nvPicPr>
          <p:blipFill>
            <a:blip r:embed="rId6" cstate="print"/>
            <a:stretch>
              <a:fillRect/>
            </a:stretch>
          </p:blipFill>
          <p:spPr>
            <a:xfrm>
              <a:off x="922811" y="2032461"/>
              <a:ext cx="357447" cy="3562003"/>
            </a:xfrm>
            <a:prstGeom prst="rect">
              <a:avLst/>
            </a:prstGeom>
          </p:spPr>
        </p:pic>
      </p:grpSp>
      <p:sp>
        <p:nvSpPr>
          <p:cNvPr id="30" name="TextBox 29">
            <a:extLst>
              <a:ext uri="{FF2B5EF4-FFF2-40B4-BE49-F238E27FC236}">
                <a16:creationId xmlns:a16="http://schemas.microsoft.com/office/drawing/2014/main" id="{45B20873-D4FC-04CA-F850-6CF2D8B19E31}"/>
              </a:ext>
            </a:extLst>
          </p:cNvPr>
          <p:cNvSpPr txBox="1"/>
          <p:nvPr/>
        </p:nvSpPr>
        <p:spPr>
          <a:xfrm>
            <a:off x="4724400" y="1114155"/>
            <a:ext cx="1945597" cy="461665"/>
          </a:xfrm>
          <a:prstGeom prst="rect">
            <a:avLst/>
          </a:prstGeom>
          <a:noFill/>
        </p:spPr>
        <p:txBody>
          <a:bodyPr wrap="none" rtlCol="0">
            <a:spAutoFit/>
          </a:bodyPr>
          <a:lstStyle/>
          <a:p>
            <a:r>
              <a:rPr lang="en-US" sz="2400" b="1" dirty="0" err="1">
                <a:solidFill>
                  <a:srgbClr val="00329E"/>
                </a:solidFill>
                <a:latin typeface="Times New Roman" panose="02020603050405020304" pitchFamily="18" charset="0"/>
                <a:cs typeface="Times New Roman" panose="02020603050405020304" pitchFamily="18" charset="0"/>
              </a:rPr>
              <a:t>Malter</a:t>
            </a:r>
            <a:r>
              <a:rPr lang="en-US" sz="2400" b="1" dirty="0">
                <a:solidFill>
                  <a:srgbClr val="00329E"/>
                </a:solidFill>
                <a:latin typeface="Times New Roman" panose="02020603050405020304" pitchFamily="18" charset="0"/>
                <a:cs typeface="Times New Roman" panose="02020603050405020304" pitchFamily="18" charset="0"/>
              </a:rPr>
              <a:t> Effect</a:t>
            </a:r>
          </a:p>
        </p:txBody>
      </p:sp>
      <p:sp>
        <p:nvSpPr>
          <p:cNvPr id="3" name="Slide Number Placeholder 2">
            <a:extLst>
              <a:ext uri="{FF2B5EF4-FFF2-40B4-BE49-F238E27FC236}">
                <a16:creationId xmlns:a16="http://schemas.microsoft.com/office/drawing/2014/main" id="{50757C59-AFEB-3FEA-F79C-3F3DF63D884F}"/>
              </a:ext>
            </a:extLst>
          </p:cNvPr>
          <p:cNvSpPr>
            <a:spLocks noGrp="1"/>
          </p:cNvSpPr>
          <p:nvPr>
            <p:ph type="sldNum" sz="quarter" idx="7"/>
          </p:nvPr>
        </p:nvSpPr>
        <p:spPr/>
        <p:txBody>
          <a:bodyPr/>
          <a:lstStyle/>
          <a:p>
            <a:pPr marL="38100">
              <a:lnSpc>
                <a:spcPct val="100000"/>
              </a:lnSpc>
            </a:pPr>
            <a:fld id="{81D60167-4931-47E6-BA6A-407CBD079E47}" type="slidenum">
              <a:rPr lang="en-US" spc="-5" smtClean="0"/>
              <a:t>41</a:t>
            </a:fld>
            <a:endParaRPr lang="en-US" spc="-5" dirty="0"/>
          </a:p>
        </p:txBody>
      </p:sp>
    </p:spTree>
    <p:extLst>
      <p:ext uri="{BB962C8B-B14F-4D97-AF65-F5344CB8AC3E}">
        <p14:creationId xmlns:p14="http://schemas.microsoft.com/office/powerpoint/2010/main" val="2013401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10196373" cy="1107996"/>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Limitations of Wire-based Detectors : Ageing</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34" name="TextBox 33">
            <a:extLst>
              <a:ext uri="{FF2B5EF4-FFF2-40B4-BE49-F238E27FC236}">
                <a16:creationId xmlns:a16="http://schemas.microsoft.com/office/drawing/2014/main" id="{3C4F45BB-8005-46B8-E55D-B6FBB1939171}"/>
              </a:ext>
            </a:extLst>
          </p:cNvPr>
          <p:cNvSpPr txBox="1"/>
          <p:nvPr/>
        </p:nvSpPr>
        <p:spPr>
          <a:xfrm>
            <a:off x="228600" y="1088959"/>
            <a:ext cx="5867400" cy="3785652"/>
          </a:xfrm>
          <a:prstGeom prst="rect">
            <a:avLst/>
          </a:prstGeom>
          <a:noFill/>
        </p:spPr>
        <p:txBody>
          <a:bodyPr wrap="square">
            <a:spAutoFit/>
          </a:bodyPr>
          <a:lstStyle/>
          <a:p>
            <a:pPr marL="342900" indent="-342900">
              <a:buFont typeface="Wingdings" pitchFamily="2" charset="2"/>
              <a:buChar char="ü"/>
            </a:pPr>
            <a:r>
              <a:rPr lang="en-US" dirty="0">
                <a:latin typeface="Times New Roman" panose="02020603050405020304" pitchFamily="18" charset="0"/>
              </a:rPr>
              <a:t>W</a:t>
            </a:r>
            <a:r>
              <a:rPr lang="en-US" dirty="0">
                <a:effectLst/>
                <a:latin typeface="Times New Roman" panose="02020603050405020304" pitchFamily="18" charset="0"/>
              </a:rPr>
              <a:t>hiskers </a:t>
            </a:r>
            <a:r>
              <a:rPr lang="en-US" dirty="0">
                <a:latin typeface="Times New Roman" panose="02020603050405020304" pitchFamily="18" charset="0"/>
              </a:rPr>
              <a:t>as</a:t>
            </a:r>
            <a:r>
              <a:rPr lang="en-US" dirty="0">
                <a:effectLst/>
                <a:latin typeface="Times New Roman" panose="02020603050405020304" pitchFamily="18" charset="0"/>
              </a:rPr>
              <a:t> primarily consequence of gas composition </a:t>
            </a:r>
          </a:p>
          <a:p>
            <a:pPr marL="342900" indent="-342900">
              <a:buFont typeface="Wingdings" pitchFamily="2" charset="2"/>
              <a:buChar char="ü"/>
            </a:pPr>
            <a:endParaRPr lang="en-US" sz="800" dirty="0">
              <a:effectLst/>
              <a:latin typeface="Times New Roman" panose="02020603050405020304" pitchFamily="18" charset="0"/>
            </a:endParaRPr>
          </a:p>
          <a:p>
            <a:pPr marL="342900" indent="-342900">
              <a:buFont typeface="Wingdings" pitchFamily="2" charset="2"/>
              <a:buChar char="ü"/>
            </a:pPr>
            <a:r>
              <a:rPr lang="en-US" dirty="0">
                <a:latin typeface="Times New Roman" panose="02020603050405020304" pitchFamily="18" charset="0"/>
              </a:rPr>
              <a:t>A</a:t>
            </a:r>
            <a:r>
              <a:rPr lang="en-US" dirty="0">
                <a:effectLst/>
                <a:latin typeface="Times New Roman" panose="02020603050405020304" pitchFamily="18" charset="0"/>
              </a:rPr>
              <a:t>ccording to a test by the JADE group, moving from [</a:t>
            </a:r>
            <a:r>
              <a:rPr lang="en-US" b="1" dirty="0">
                <a:solidFill>
                  <a:srgbClr val="00329E"/>
                </a:solidFill>
                <a:effectLst/>
                <a:latin typeface="Times New Roman" panose="02020603050405020304" pitchFamily="18" charset="0"/>
              </a:rPr>
              <a:t>1</a:t>
            </a:r>
            <a:r>
              <a:rPr lang="en-US" dirty="0">
                <a:effectLst/>
                <a:latin typeface="Times New Roman" panose="02020603050405020304" pitchFamily="18" charset="0"/>
              </a:rPr>
              <a:t>] </a:t>
            </a:r>
            <a:r>
              <a:rPr lang="en-US" dirty="0" err="1">
                <a:effectLst/>
                <a:latin typeface="Times New Roman" panose="02020603050405020304" pitchFamily="18" charset="0"/>
              </a:rPr>
              <a:t>Ar</a:t>
            </a:r>
            <a:r>
              <a:rPr lang="en-US" dirty="0">
                <a:effectLst/>
                <a:latin typeface="Times New Roman" panose="02020603050405020304" pitchFamily="18" charset="0"/>
              </a:rPr>
              <a:t>(89%) + CO 2 (10%) + CH4 (1%) </a:t>
            </a:r>
            <a:r>
              <a:rPr lang="en-US" dirty="0">
                <a:latin typeface="Times New Roman" panose="02020603050405020304" pitchFamily="18" charset="0"/>
              </a:rPr>
              <a:t> t</a:t>
            </a:r>
            <a:r>
              <a:rPr lang="en-US" dirty="0">
                <a:effectLst/>
                <a:latin typeface="Times New Roman" panose="02020603050405020304" pitchFamily="18" charset="0"/>
              </a:rPr>
              <a:t>o [</a:t>
            </a:r>
            <a:r>
              <a:rPr lang="en-US" b="1" dirty="0">
                <a:solidFill>
                  <a:srgbClr val="00329E"/>
                </a:solidFill>
                <a:latin typeface="Times New Roman" panose="02020603050405020304" pitchFamily="18" charset="0"/>
              </a:rPr>
              <a:t>2</a:t>
            </a:r>
            <a:r>
              <a:rPr lang="en-US" dirty="0">
                <a:effectLst/>
                <a:latin typeface="Times New Roman" panose="02020603050405020304" pitchFamily="18" charset="0"/>
              </a:rPr>
              <a:t>] </a:t>
            </a:r>
            <a:r>
              <a:rPr lang="en-US" dirty="0" err="1">
                <a:effectLst/>
                <a:latin typeface="Times New Roman" panose="02020603050405020304" pitchFamily="18" charset="0"/>
              </a:rPr>
              <a:t>Ar</a:t>
            </a:r>
            <a:r>
              <a:rPr lang="en-US" dirty="0">
                <a:effectLst/>
                <a:latin typeface="Times New Roman" panose="02020603050405020304" pitchFamily="18" charset="0"/>
              </a:rPr>
              <a:t>(90%) + CO 2 (5%) + CH4 (5%) produced whiskers which grew from the cathode wires in the field direction, </a:t>
            </a:r>
            <a:r>
              <a:rPr lang="en-US" dirty="0">
                <a:latin typeface="Times New Roman" panose="02020603050405020304" pitchFamily="18" charset="0"/>
              </a:rPr>
              <a:t>G</a:t>
            </a:r>
            <a:r>
              <a:rPr lang="en-US" dirty="0">
                <a:effectLst/>
                <a:latin typeface="Times New Roman" panose="02020603050405020304" pitchFamily="18" charset="0"/>
              </a:rPr>
              <a:t>oing back to mixture [</a:t>
            </a:r>
            <a:r>
              <a:rPr lang="en-US" b="1" dirty="0">
                <a:solidFill>
                  <a:srgbClr val="00329E"/>
                </a:solidFill>
                <a:effectLst/>
                <a:latin typeface="Times New Roman" panose="02020603050405020304" pitchFamily="18" charset="0"/>
              </a:rPr>
              <a:t>1</a:t>
            </a:r>
            <a:r>
              <a:rPr lang="en-US" dirty="0">
                <a:effectLst/>
                <a:latin typeface="Times New Roman" panose="02020603050405020304" pitchFamily="18" charset="0"/>
              </a:rPr>
              <a:t>], the whiskers shrank and then disappeared </a:t>
            </a:r>
          </a:p>
          <a:p>
            <a:pPr marL="342900" indent="-342900">
              <a:buFont typeface="Wingdings" pitchFamily="2" charset="2"/>
              <a:buChar char="ü"/>
            </a:pPr>
            <a:endParaRPr lang="en-US" sz="800" dirty="0">
              <a:effectLst/>
              <a:latin typeface="Times New Roman" panose="02020603050405020304" pitchFamily="18" charset="0"/>
            </a:endParaRPr>
          </a:p>
          <a:p>
            <a:pPr marL="342900" indent="-342900">
              <a:buFont typeface="Wingdings" pitchFamily="2" charset="2"/>
              <a:buChar char="ü"/>
            </a:pPr>
            <a:r>
              <a:rPr lang="en-US" dirty="0">
                <a:latin typeface="Times New Roman" panose="02020603050405020304" pitchFamily="18" charset="0"/>
              </a:rPr>
              <a:t>Other</a:t>
            </a:r>
            <a:r>
              <a:rPr lang="en-US" dirty="0">
                <a:effectLst/>
                <a:latin typeface="Times New Roman" panose="02020603050405020304" pitchFamily="18" charset="0"/>
              </a:rPr>
              <a:t> tests shown that whisker growth on cathode wires is supported by gas mixtures containing the lower alkanes, (CH 2)n-type polymers</a:t>
            </a:r>
            <a:endParaRPr lang="en-US" sz="2000" dirty="0">
              <a:effectLst/>
              <a:latin typeface="Times New Roman" panose="02020603050405020304" pitchFamily="18" charset="0"/>
            </a:endParaRPr>
          </a:p>
          <a:p>
            <a:pPr marL="342900" indent="-342900">
              <a:buFont typeface="Wingdings" pitchFamily="2" charset="2"/>
              <a:buChar char="ü"/>
            </a:pPr>
            <a:endParaRPr lang="en-US" sz="800" dirty="0">
              <a:effectLst/>
              <a:latin typeface="Times New Roman" panose="02020603050405020304" pitchFamily="18" charset="0"/>
            </a:endParaRPr>
          </a:p>
          <a:p>
            <a:pPr marL="342900" indent="-342900">
              <a:buFont typeface="Wingdings" pitchFamily="2" charset="2"/>
              <a:buChar char="ü"/>
            </a:pPr>
            <a:r>
              <a:rPr lang="en-US" dirty="0">
                <a:effectLst/>
                <a:latin typeface="Times New Roman" panose="02020603050405020304" pitchFamily="18" charset="0"/>
              </a:rPr>
              <a:t>On the other hand, no mixtures of carbon dioxide and argon support whisker growth; rather they make existing whiskers retreat and disappear</a:t>
            </a:r>
            <a:endParaRPr lang="en-US" dirty="0"/>
          </a:p>
        </p:txBody>
      </p:sp>
      <p:sp>
        <p:nvSpPr>
          <p:cNvPr id="3" name="TextBox 2">
            <a:extLst>
              <a:ext uri="{FF2B5EF4-FFF2-40B4-BE49-F238E27FC236}">
                <a16:creationId xmlns:a16="http://schemas.microsoft.com/office/drawing/2014/main" id="{DFFC7C15-CC86-D28A-51A4-CA7BB8B2E58D}"/>
              </a:ext>
            </a:extLst>
          </p:cNvPr>
          <p:cNvSpPr txBox="1"/>
          <p:nvPr/>
        </p:nvSpPr>
        <p:spPr>
          <a:xfrm>
            <a:off x="5029200" y="757147"/>
            <a:ext cx="1433406" cy="461665"/>
          </a:xfrm>
          <a:prstGeom prst="rect">
            <a:avLst/>
          </a:prstGeom>
          <a:noFill/>
        </p:spPr>
        <p:txBody>
          <a:bodyPr wrap="none" rtlCol="0">
            <a:spAutoFit/>
          </a:bodyPr>
          <a:lstStyle/>
          <a:p>
            <a:r>
              <a:rPr lang="en-US" sz="2400" b="1" dirty="0">
                <a:solidFill>
                  <a:srgbClr val="00329E"/>
                </a:solidFill>
                <a:latin typeface="Times New Roman" panose="02020603050405020304" pitchFamily="18" charset="0"/>
                <a:cs typeface="Times New Roman" panose="02020603050405020304" pitchFamily="18" charset="0"/>
              </a:rPr>
              <a:t>Whiskers</a:t>
            </a:r>
          </a:p>
        </p:txBody>
      </p:sp>
      <p:pic>
        <p:nvPicPr>
          <p:cNvPr id="7" name="Picture 6" descr="A collage of images of hair fibers&#10;&#10;Description automatically generated">
            <a:extLst>
              <a:ext uri="{FF2B5EF4-FFF2-40B4-BE49-F238E27FC236}">
                <a16:creationId xmlns:a16="http://schemas.microsoft.com/office/drawing/2014/main" id="{DD229FB4-8855-796F-223F-C06A629D8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961505"/>
            <a:ext cx="3286325" cy="3812937"/>
          </a:xfrm>
          <a:prstGeom prst="rect">
            <a:avLst/>
          </a:prstGeom>
        </p:spPr>
      </p:pic>
      <p:sp>
        <p:nvSpPr>
          <p:cNvPr id="36" name="TextBox 35">
            <a:extLst>
              <a:ext uri="{FF2B5EF4-FFF2-40B4-BE49-F238E27FC236}">
                <a16:creationId xmlns:a16="http://schemas.microsoft.com/office/drawing/2014/main" id="{620FDD30-4ABC-7C94-3E15-6A543208F947}"/>
              </a:ext>
            </a:extLst>
          </p:cNvPr>
          <p:cNvSpPr txBox="1"/>
          <p:nvPr/>
        </p:nvSpPr>
        <p:spPr>
          <a:xfrm>
            <a:off x="10395755" y="2804665"/>
            <a:ext cx="1433406" cy="461665"/>
          </a:xfrm>
          <a:prstGeom prst="rect">
            <a:avLst/>
          </a:prstGeom>
          <a:noFill/>
        </p:spPr>
        <p:txBody>
          <a:bodyPr wrap="none" rtlCol="0">
            <a:spAutoFit/>
          </a:bodyPr>
          <a:lstStyle/>
          <a:p>
            <a:r>
              <a:rPr lang="en-US" sz="2400" b="1" dirty="0">
                <a:solidFill>
                  <a:srgbClr val="00329E"/>
                </a:solidFill>
                <a:latin typeface="Times New Roman" panose="02020603050405020304" pitchFamily="18" charset="0"/>
                <a:cs typeface="Times New Roman" panose="02020603050405020304" pitchFamily="18" charset="0"/>
              </a:rPr>
              <a:t>Whiskers</a:t>
            </a:r>
          </a:p>
        </p:txBody>
      </p:sp>
      <p:cxnSp>
        <p:nvCxnSpPr>
          <p:cNvPr id="37" name="Straight Arrow Connector 36">
            <a:extLst>
              <a:ext uri="{FF2B5EF4-FFF2-40B4-BE49-F238E27FC236}">
                <a16:creationId xmlns:a16="http://schemas.microsoft.com/office/drawing/2014/main" id="{791B6523-D9FE-0D34-BDD4-901935C6685F}"/>
              </a:ext>
            </a:extLst>
          </p:cNvPr>
          <p:cNvCxnSpPr>
            <a:cxnSpLocks/>
          </p:cNvCxnSpPr>
          <p:nvPr/>
        </p:nvCxnSpPr>
        <p:spPr>
          <a:xfrm flipH="1">
            <a:off x="9701289" y="3384769"/>
            <a:ext cx="990830" cy="6368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A34EB32E-BA0B-1D21-6403-AFAA261586D1}"/>
              </a:ext>
            </a:extLst>
          </p:cNvPr>
          <p:cNvSpPr>
            <a:spLocks noGrp="1"/>
          </p:cNvSpPr>
          <p:nvPr>
            <p:ph type="sldNum" sz="quarter" idx="7"/>
          </p:nvPr>
        </p:nvSpPr>
        <p:spPr/>
        <p:txBody>
          <a:bodyPr/>
          <a:lstStyle/>
          <a:p>
            <a:pPr marL="38100">
              <a:lnSpc>
                <a:spcPct val="100000"/>
              </a:lnSpc>
            </a:pPr>
            <a:fld id="{81D60167-4931-47E6-BA6A-407CBD079E47}" type="slidenum">
              <a:rPr lang="en-US" spc="-5" smtClean="0"/>
              <a:t>42</a:t>
            </a:fld>
            <a:endParaRPr lang="en-US" spc="-5" dirty="0"/>
          </a:p>
        </p:txBody>
      </p:sp>
    </p:spTree>
    <p:extLst>
      <p:ext uri="{BB962C8B-B14F-4D97-AF65-F5344CB8AC3E}">
        <p14:creationId xmlns:p14="http://schemas.microsoft.com/office/powerpoint/2010/main" val="40983063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10196373" cy="1107996"/>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Limitations of Wire-based Detectors : Ageing</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34" name="TextBox 33">
            <a:extLst>
              <a:ext uri="{FF2B5EF4-FFF2-40B4-BE49-F238E27FC236}">
                <a16:creationId xmlns:a16="http://schemas.microsoft.com/office/drawing/2014/main" id="{3C4F45BB-8005-46B8-E55D-B6FBB1939171}"/>
              </a:ext>
            </a:extLst>
          </p:cNvPr>
          <p:cNvSpPr txBox="1"/>
          <p:nvPr/>
        </p:nvSpPr>
        <p:spPr>
          <a:xfrm>
            <a:off x="228600" y="1088959"/>
            <a:ext cx="5867400" cy="3785652"/>
          </a:xfrm>
          <a:prstGeom prst="rect">
            <a:avLst/>
          </a:prstGeom>
          <a:noFill/>
        </p:spPr>
        <p:txBody>
          <a:bodyPr wrap="square">
            <a:spAutoFit/>
          </a:bodyPr>
          <a:lstStyle/>
          <a:p>
            <a:pPr marL="342900" indent="-342900">
              <a:buFont typeface="Wingdings" pitchFamily="2" charset="2"/>
              <a:buChar char="ü"/>
            </a:pPr>
            <a:r>
              <a:rPr lang="en-US" dirty="0">
                <a:latin typeface="Times New Roman" panose="02020603050405020304" pitchFamily="18" charset="0"/>
              </a:rPr>
              <a:t>W</a:t>
            </a:r>
            <a:r>
              <a:rPr lang="en-US" dirty="0">
                <a:effectLst/>
                <a:latin typeface="Times New Roman" panose="02020603050405020304" pitchFamily="18" charset="0"/>
              </a:rPr>
              <a:t>hiskers </a:t>
            </a:r>
            <a:r>
              <a:rPr lang="en-US" dirty="0">
                <a:latin typeface="Times New Roman" panose="02020603050405020304" pitchFamily="18" charset="0"/>
              </a:rPr>
              <a:t>as</a:t>
            </a:r>
            <a:r>
              <a:rPr lang="en-US" dirty="0">
                <a:effectLst/>
                <a:latin typeface="Times New Roman" panose="02020603050405020304" pitchFamily="18" charset="0"/>
              </a:rPr>
              <a:t> primarily consequence of gas composition </a:t>
            </a:r>
          </a:p>
          <a:p>
            <a:pPr marL="342900" indent="-342900">
              <a:buFont typeface="Wingdings" pitchFamily="2" charset="2"/>
              <a:buChar char="ü"/>
            </a:pPr>
            <a:endParaRPr lang="en-US" sz="800" dirty="0">
              <a:effectLst/>
              <a:latin typeface="Times New Roman" panose="02020603050405020304" pitchFamily="18" charset="0"/>
            </a:endParaRPr>
          </a:p>
          <a:p>
            <a:pPr marL="342900" indent="-342900">
              <a:buFont typeface="Wingdings" pitchFamily="2" charset="2"/>
              <a:buChar char="ü"/>
            </a:pPr>
            <a:r>
              <a:rPr lang="en-US" dirty="0">
                <a:latin typeface="Times New Roman" panose="02020603050405020304" pitchFamily="18" charset="0"/>
              </a:rPr>
              <a:t>A</a:t>
            </a:r>
            <a:r>
              <a:rPr lang="en-US" dirty="0">
                <a:effectLst/>
                <a:latin typeface="Times New Roman" panose="02020603050405020304" pitchFamily="18" charset="0"/>
              </a:rPr>
              <a:t>ccording to a test by the JADE group, moving from [</a:t>
            </a:r>
            <a:r>
              <a:rPr lang="en-US" b="1" dirty="0">
                <a:solidFill>
                  <a:srgbClr val="00329E"/>
                </a:solidFill>
                <a:effectLst/>
                <a:latin typeface="Times New Roman" panose="02020603050405020304" pitchFamily="18" charset="0"/>
              </a:rPr>
              <a:t>1</a:t>
            </a:r>
            <a:r>
              <a:rPr lang="en-US" dirty="0">
                <a:effectLst/>
                <a:latin typeface="Times New Roman" panose="02020603050405020304" pitchFamily="18" charset="0"/>
              </a:rPr>
              <a:t>] </a:t>
            </a:r>
            <a:r>
              <a:rPr lang="en-US" dirty="0" err="1">
                <a:effectLst/>
                <a:latin typeface="Times New Roman" panose="02020603050405020304" pitchFamily="18" charset="0"/>
              </a:rPr>
              <a:t>Ar</a:t>
            </a:r>
            <a:r>
              <a:rPr lang="en-US" dirty="0">
                <a:effectLst/>
                <a:latin typeface="Times New Roman" panose="02020603050405020304" pitchFamily="18" charset="0"/>
              </a:rPr>
              <a:t>(89%) + CO 2 (10%) + CH4 (1%) </a:t>
            </a:r>
            <a:r>
              <a:rPr lang="en-US" dirty="0">
                <a:latin typeface="Times New Roman" panose="02020603050405020304" pitchFamily="18" charset="0"/>
              </a:rPr>
              <a:t> t</a:t>
            </a:r>
            <a:r>
              <a:rPr lang="en-US" dirty="0">
                <a:effectLst/>
                <a:latin typeface="Times New Roman" panose="02020603050405020304" pitchFamily="18" charset="0"/>
              </a:rPr>
              <a:t>o [</a:t>
            </a:r>
            <a:r>
              <a:rPr lang="en-US" b="1" dirty="0">
                <a:solidFill>
                  <a:srgbClr val="00329E"/>
                </a:solidFill>
                <a:latin typeface="Times New Roman" panose="02020603050405020304" pitchFamily="18" charset="0"/>
              </a:rPr>
              <a:t>2</a:t>
            </a:r>
            <a:r>
              <a:rPr lang="en-US" dirty="0">
                <a:effectLst/>
                <a:latin typeface="Times New Roman" panose="02020603050405020304" pitchFamily="18" charset="0"/>
              </a:rPr>
              <a:t>] </a:t>
            </a:r>
            <a:r>
              <a:rPr lang="en-US" dirty="0" err="1">
                <a:effectLst/>
                <a:latin typeface="Times New Roman" panose="02020603050405020304" pitchFamily="18" charset="0"/>
              </a:rPr>
              <a:t>Ar</a:t>
            </a:r>
            <a:r>
              <a:rPr lang="en-US" dirty="0">
                <a:effectLst/>
                <a:latin typeface="Times New Roman" panose="02020603050405020304" pitchFamily="18" charset="0"/>
              </a:rPr>
              <a:t>(90%) + CO 2 (5%) + CH4 (5%) produced whiskers which grew from the cathode wires in the field direction, </a:t>
            </a:r>
            <a:r>
              <a:rPr lang="en-US" dirty="0">
                <a:latin typeface="Times New Roman" panose="02020603050405020304" pitchFamily="18" charset="0"/>
              </a:rPr>
              <a:t>G</a:t>
            </a:r>
            <a:r>
              <a:rPr lang="en-US" dirty="0">
                <a:effectLst/>
                <a:latin typeface="Times New Roman" panose="02020603050405020304" pitchFamily="18" charset="0"/>
              </a:rPr>
              <a:t>oing back to mixture [</a:t>
            </a:r>
            <a:r>
              <a:rPr lang="en-US" b="1" dirty="0">
                <a:solidFill>
                  <a:srgbClr val="00329E"/>
                </a:solidFill>
                <a:effectLst/>
                <a:latin typeface="Times New Roman" panose="02020603050405020304" pitchFamily="18" charset="0"/>
              </a:rPr>
              <a:t>1</a:t>
            </a:r>
            <a:r>
              <a:rPr lang="en-US" dirty="0">
                <a:effectLst/>
                <a:latin typeface="Times New Roman" panose="02020603050405020304" pitchFamily="18" charset="0"/>
              </a:rPr>
              <a:t>], the whiskers shrank and then disappeared </a:t>
            </a:r>
          </a:p>
          <a:p>
            <a:pPr marL="342900" indent="-342900">
              <a:buFont typeface="Wingdings" pitchFamily="2" charset="2"/>
              <a:buChar char="ü"/>
            </a:pPr>
            <a:endParaRPr lang="en-US" sz="800" dirty="0">
              <a:effectLst/>
              <a:latin typeface="Times New Roman" panose="02020603050405020304" pitchFamily="18" charset="0"/>
            </a:endParaRPr>
          </a:p>
          <a:p>
            <a:pPr marL="342900" indent="-342900">
              <a:buFont typeface="Wingdings" pitchFamily="2" charset="2"/>
              <a:buChar char="ü"/>
            </a:pPr>
            <a:r>
              <a:rPr lang="en-US" dirty="0">
                <a:latin typeface="Times New Roman" panose="02020603050405020304" pitchFamily="18" charset="0"/>
              </a:rPr>
              <a:t>Other</a:t>
            </a:r>
            <a:r>
              <a:rPr lang="en-US" dirty="0">
                <a:effectLst/>
                <a:latin typeface="Times New Roman" panose="02020603050405020304" pitchFamily="18" charset="0"/>
              </a:rPr>
              <a:t> tests shown that whisker growth on cathode wires is supported by gas mixtures containing the lower alkanes, (CH 2)n-type polymers</a:t>
            </a:r>
            <a:endParaRPr lang="en-US" sz="2000" dirty="0">
              <a:effectLst/>
              <a:latin typeface="Times New Roman" panose="02020603050405020304" pitchFamily="18" charset="0"/>
            </a:endParaRPr>
          </a:p>
          <a:p>
            <a:pPr marL="342900" indent="-342900">
              <a:buFont typeface="Wingdings" pitchFamily="2" charset="2"/>
              <a:buChar char="ü"/>
            </a:pPr>
            <a:endParaRPr lang="en-US" sz="800" dirty="0">
              <a:effectLst/>
              <a:latin typeface="Times New Roman" panose="02020603050405020304" pitchFamily="18" charset="0"/>
            </a:endParaRPr>
          </a:p>
          <a:p>
            <a:pPr marL="342900" indent="-342900">
              <a:buFont typeface="Wingdings" pitchFamily="2" charset="2"/>
              <a:buChar char="ü"/>
            </a:pPr>
            <a:r>
              <a:rPr lang="en-US" dirty="0">
                <a:effectLst/>
                <a:latin typeface="Times New Roman" panose="02020603050405020304" pitchFamily="18" charset="0"/>
              </a:rPr>
              <a:t>On the other hand, no mixtures of carbon dioxide and argon support whisker growth; rather they make existing whiskers retreat and disappear</a:t>
            </a:r>
            <a:endParaRPr lang="en-US" dirty="0"/>
          </a:p>
        </p:txBody>
      </p:sp>
      <p:sp>
        <p:nvSpPr>
          <p:cNvPr id="3" name="TextBox 2">
            <a:extLst>
              <a:ext uri="{FF2B5EF4-FFF2-40B4-BE49-F238E27FC236}">
                <a16:creationId xmlns:a16="http://schemas.microsoft.com/office/drawing/2014/main" id="{DFFC7C15-CC86-D28A-51A4-CA7BB8B2E58D}"/>
              </a:ext>
            </a:extLst>
          </p:cNvPr>
          <p:cNvSpPr txBox="1"/>
          <p:nvPr/>
        </p:nvSpPr>
        <p:spPr>
          <a:xfrm>
            <a:off x="5029200" y="757147"/>
            <a:ext cx="1433406" cy="461665"/>
          </a:xfrm>
          <a:prstGeom prst="rect">
            <a:avLst/>
          </a:prstGeom>
          <a:noFill/>
        </p:spPr>
        <p:txBody>
          <a:bodyPr wrap="none" rtlCol="0">
            <a:spAutoFit/>
          </a:bodyPr>
          <a:lstStyle/>
          <a:p>
            <a:r>
              <a:rPr lang="en-US" sz="2400" b="1" dirty="0">
                <a:solidFill>
                  <a:srgbClr val="00329E"/>
                </a:solidFill>
                <a:latin typeface="Times New Roman" panose="02020603050405020304" pitchFamily="18" charset="0"/>
                <a:cs typeface="Times New Roman" panose="02020603050405020304" pitchFamily="18" charset="0"/>
              </a:rPr>
              <a:t>Whiskers</a:t>
            </a:r>
          </a:p>
        </p:txBody>
      </p:sp>
      <p:pic>
        <p:nvPicPr>
          <p:cNvPr id="7" name="Picture 6" descr="A collage of images of hair fibers&#10;&#10;Description automatically generated">
            <a:extLst>
              <a:ext uri="{FF2B5EF4-FFF2-40B4-BE49-F238E27FC236}">
                <a16:creationId xmlns:a16="http://schemas.microsoft.com/office/drawing/2014/main" id="{DD229FB4-8855-796F-223F-C06A629D8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961505"/>
            <a:ext cx="3286325" cy="3812937"/>
          </a:xfrm>
          <a:prstGeom prst="rect">
            <a:avLst/>
          </a:prstGeom>
        </p:spPr>
      </p:pic>
      <p:pic>
        <p:nvPicPr>
          <p:cNvPr id="8" name="Picture 7">
            <a:extLst>
              <a:ext uri="{FF2B5EF4-FFF2-40B4-BE49-F238E27FC236}">
                <a16:creationId xmlns:a16="http://schemas.microsoft.com/office/drawing/2014/main" id="{A2EBE208-2B3E-EB63-758F-AD8F575F7ABB}"/>
              </a:ext>
            </a:extLst>
          </p:cNvPr>
          <p:cNvPicPr>
            <a:picLocks noChangeAspect="1"/>
          </p:cNvPicPr>
          <p:nvPr/>
        </p:nvPicPr>
        <p:blipFill>
          <a:blip r:embed="rId3"/>
          <a:stretch>
            <a:fillRect/>
          </a:stretch>
        </p:blipFill>
        <p:spPr>
          <a:xfrm>
            <a:off x="714128" y="4956635"/>
            <a:ext cx="1266347" cy="1284384"/>
          </a:xfrm>
          <a:prstGeom prst="rect">
            <a:avLst/>
          </a:prstGeom>
        </p:spPr>
      </p:pic>
      <p:pic>
        <p:nvPicPr>
          <p:cNvPr id="9" name="Picture 8" descr="A person smiling at the camera&#10;&#10;Description automatically generated">
            <a:extLst>
              <a:ext uri="{FF2B5EF4-FFF2-40B4-BE49-F238E27FC236}">
                <a16:creationId xmlns:a16="http://schemas.microsoft.com/office/drawing/2014/main" id="{EA9F5C14-E7C1-1E91-8A8C-853B339F2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4956635"/>
            <a:ext cx="1447254" cy="1284383"/>
          </a:xfrm>
          <a:prstGeom prst="rect">
            <a:avLst/>
          </a:prstGeom>
        </p:spPr>
      </p:pic>
      <p:pic>
        <p:nvPicPr>
          <p:cNvPr id="10" name="Picture 9" descr="A person in a white shirt and tie&#10;&#10;Description automatically generated">
            <a:extLst>
              <a:ext uri="{FF2B5EF4-FFF2-40B4-BE49-F238E27FC236}">
                <a16:creationId xmlns:a16="http://schemas.microsoft.com/office/drawing/2014/main" id="{123F142E-7418-53F3-0973-85663913A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4956635"/>
            <a:ext cx="1379022" cy="1284384"/>
          </a:xfrm>
          <a:prstGeom prst="rect">
            <a:avLst/>
          </a:prstGeom>
        </p:spPr>
      </p:pic>
      <p:sp>
        <p:nvSpPr>
          <p:cNvPr id="11" name="Rectangle 10">
            <a:extLst>
              <a:ext uri="{FF2B5EF4-FFF2-40B4-BE49-F238E27FC236}">
                <a16:creationId xmlns:a16="http://schemas.microsoft.com/office/drawing/2014/main" id="{D1ED04CF-E210-80D7-C834-F9C838714603}"/>
              </a:ext>
            </a:extLst>
          </p:cNvPr>
          <p:cNvSpPr/>
          <p:nvPr/>
        </p:nvSpPr>
        <p:spPr>
          <a:xfrm>
            <a:off x="609600" y="4956634"/>
            <a:ext cx="5867400" cy="529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yellow emoji with blue eyes and a finger on his chin&#10;&#10;Description automatically generated">
            <a:extLst>
              <a:ext uri="{FF2B5EF4-FFF2-40B4-BE49-F238E27FC236}">
                <a16:creationId xmlns:a16="http://schemas.microsoft.com/office/drawing/2014/main" id="{2EA22A5D-BEA0-F3BD-1E6D-DC0B9BB7B2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0" y="4892881"/>
            <a:ext cx="1527978" cy="1411889"/>
          </a:xfrm>
          <a:prstGeom prst="rect">
            <a:avLst/>
          </a:prstGeom>
        </p:spPr>
      </p:pic>
      <p:sp>
        <p:nvSpPr>
          <p:cNvPr id="32" name="TextBox 31">
            <a:extLst>
              <a:ext uri="{FF2B5EF4-FFF2-40B4-BE49-F238E27FC236}">
                <a16:creationId xmlns:a16="http://schemas.microsoft.com/office/drawing/2014/main" id="{9230DD6F-2A58-0907-F4AC-24C03FA9F2BA}"/>
              </a:ext>
            </a:extLst>
          </p:cNvPr>
          <p:cNvSpPr txBox="1"/>
          <p:nvPr/>
        </p:nvSpPr>
        <p:spPr>
          <a:xfrm>
            <a:off x="6880758" y="5349722"/>
            <a:ext cx="1972015" cy="461665"/>
          </a:xfrm>
          <a:prstGeom prst="rect">
            <a:avLst/>
          </a:prstGeom>
          <a:noFill/>
        </p:spPr>
        <p:txBody>
          <a:bodyPr wrap="none" rtlCol="0">
            <a:spAutoFit/>
          </a:bodyPr>
          <a:lstStyle/>
          <a:p>
            <a:r>
              <a:rPr lang="en-US" sz="2400" b="1" dirty="0">
                <a:solidFill>
                  <a:srgbClr val="00329E"/>
                </a:solidFill>
                <a:latin typeface="Times New Roman" panose="02020603050405020304" pitchFamily="18" charset="0"/>
                <a:cs typeface="Times New Roman" panose="02020603050405020304" pitchFamily="18" charset="0"/>
              </a:rPr>
              <a:t>Whiskers ???</a:t>
            </a:r>
          </a:p>
        </p:txBody>
      </p:sp>
      <p:cxnSp>
        <p:nvCxnSpPr>
          <p:cNvPr id="35" name="Straight Arrow Connector 34">
            <a:extLst>
              <a:ext uri="{FF2B5EF4-FFF2-40B4-BE49-F238E27FC236}">
                <a16:creationId xmlns:a16="http://schemas.microsoft.com/office/drawing/2014/main" id="{F4027C44-BD37-09BF-4225-1A153D1AC720}"/>
              </a:ext>
            </a:extLst>
          </p:cNvPr>
          <p:cNvCxnSpPr/>
          <p:nvPr/>
        </p:nvCxnSpPr>
        <p:spPr>
          <a:xfrm flipH="1" flipV="1">
            <a:off x="6581528" y="5221516"/>
            <a:ext cx="1038472" cy="1505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20FDD30-4ABC-7C94-3E15-6A543208F947}"/>
              </a:ext>
            </a:extLst>
          </p:cNvPr>
          <p:cNvSpPr txBox="1"/>
          <p:nvPr/>
        </p:nvSpPr>
        <p:spPr>
          <a:xfrm>
            <a:off x="10395755" y="2804665"/>
            <a:ext cx="1433406" cy="461665"/>
          </a:xfrm>
          <a:prstGeom prst="rect">
            <a:avLst/>
          </a:prstGeom>
          <a:noFill/>
        </p:spPr>
        <p:txBody>
          <a:bodyPr wrap="none" rtlCol="0">
            <a:spAutoFit/>
          </a:bodyPr>
          <a:lstStyle/>
          <a:p>
            <a:r>
              <a:rPr lang="en-US" sz="2400" b="1" dirty="0">
                <a:solidFill>
                  <a:srgbClr val="00329E"/>
                </a:solidFill>
                <a:latin typeface="Times New Roman" panose="02020603050405020304" pitchFamily="18" charset="0"/>
                <a:cs typeface="Times New Roman" panose="02020603050405020304" pitchFamily="18" charset="0"/>
              </a:rPr>
              <a:t>Whiskers</a:t>
            </a:r>
          </a:p>
        </p:txBody>
      </p:sp>
      <p:cxnSp>
        <p:nvCxnSpPr>
          <p:cNvPr id="37" name="Straight Arrow Connector 36">
            <a:extLst>
              <a:ext uri="{FF2B5EF4-FFF2-40B4-BE49-F238E27FC236}">
                <a16:creationId xmlns:a16="http://schemas.microsoft.com/office/drawing/2014/main" id="{791B6523-D9FE-0D34-BDD4-901935C6685F}"/>
              </a:ext>
            </a:extLst>
          </p:cNvPr>
          <p:cNvCxnSpPr>
            <a:cxnSpLocks/>
          </p:cNvCxnSpPr>
          <p:nvPr/>
        </p:nvCxnSpPr>
        <p:spPr>
          <a:xfrm flipH="1">
            <a:off x="9701289" y="3384769"/>
            <a:ext cx="990830" cy="6368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3DC550B-A8D3-6F7D-2674-89816DA5C266}"/>
              </a:ext>
            </a:extLst>
          </p:cNvPr>
          <p:cNvSpPr>
            <a:spLocks noGrp="1"/>
          </p:cNvSpPr>
          <p:nvPr>
            <p:ph type="sldNum" sz="quarter" idx="7"/>
          </p:nvPr>
        </p:nvSpPr>
        <p:spPr/>
        <p:txBody>
          <a:bodyPr/>
          <a:lstStyle/>
          <a:p>
            <a:pPr marL="38100">
              <a:lnSpc>
                <a:spcPct val="100000"/>
              </a:lnSpc>
            </a:pPr>
            <a:fld id="{81D60167-4931-47E6-BA6A-407CBD079E47}" type="slidenum">
              <a:rPr lang="en-US" spc="-5" smtClean="0"/>
              <a:t>43</a:t>
            </a:fld>
            <a:endParaRPr lang="en-US" spc="-5" dirty="0"/>
          </a:p>
        </p:txBody>
      </p:sp>
    </p:spTree>
    <p:extLst>
      <p:ext uri="{BB962C8B-B14F-4D97-AF65-F5344CB8AC3E}">
        <p14:creationId xmlns:p14="http://schemas.microsoft.com/office/powerpoint/2010/main" val="1620131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10196373" cy="1107996"/>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Limitations of Wire-based Detectors : Ageing</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16" name="TextBox 15">
            <a:extLst>
              <a:ext uri="{FF2B5EF4-FFF2-40B4-BE49-F238E27FC236}">
                <a16:creationId xmlns:a16="http://schemas.microsoft.com/office/drawing/2014/main" id="{C719971D-A197-F0C9-6967-BE397D3C1FF4}"/>
              </a:ext>
            </a:extLst>
          </p:cNvPr>
          <p:cNvSpPr txBox="1"/>
          <p:nvPr/>
        </p:nvSpPr>
        <p:spPr>
          <a:xfrm>
            <a:off x="152400" y="6006643"/>
            <a:ext cx="8188405" cy="307777"/>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https://</a:t>
            </a:r>
            <a:r>
              <a:rPr lang="en-US" sz="1400" dirty="0" err="1">
                <a:latin typeface="Times New Roman" panose="02020603050405020304" pitchFamily="18" charset="0"/>
                <a:cs typeface="Times New Roman" panose="02020603050405020304" pitchFamily="18" charset="0"/>
              </a:rPr>
              <a:t>agenda.infn.it</a:t>
            </a:r>
            <a:r>
              <a:rPr lang="en-US" sz="1400" dirty="0">
                <a:latin typeface="Times New Roman" panose="02020603050405020304" pitchFamily="18" charset="0"/>
                <a:cs typeface="Times New Roman" panose="02020603050405020304" pitchFamily="18" charset="0"/>
              </a:rPr>
              <a:t>/event/30846/contributions/185024/attachments/99583/138277/Kuznetsova_Erice2022.pdf</a:t>
            </a:r>
          </a:p>
        </p:txBody>
      </p:sp>
      <p:sp>
        <p:nvSpPr>
          <p:cNvPr id="11" name="object 4">
            <a:extLst>
              <a:ext uri="{FF2B5EF4-FFF2-40B4-BE49-F238E27FC236}">
                <a16:creationId xmlns:a16="http://schemas.microsoft.com/office/drawing/2014/main" id="{9758DD0E-806C-876B-1E23-521B6228C930}"/>
              </a:ext>
            </a:extLst>
          </p:cNvPr>
          <p:cNvSpPr txBox="1"/>
          <p:nvPr/>
        </p:nvSpPr>
        <p:spPr>
          <a:xfrm>
            <a:off x="152400" y="697468"/>
            <a:ext cx="6534160" cy="1953420"/>
          </a:xfrm>
          <a:prstGeom prst="rect">
            <a:avLst/>
          </a:prstGeom>
        </p:spPr>
        <p:txBody>
          <a:bodyPr vert="horz" wrap="square" lIns="0" tIns="12700" rIns="0" bIns="0" rtlCol="0">
            <a:spAutoFit/>
          </a:bodyPr>
          <a:lstStyle/>
          <a:p>
            <a:pPr marL="12700">
              <a:lnSpc>
                <a:spcPct val="100000"/>
              </a:lnSpc>
              <a:spcBef>
                <a:spcPts val="100"/>
              </a:spcBef>
            </a:pPr>
            <a:endParaRPr lang="en-US" sz="1700" spc="-30" dirty="0">
              <a:latin typeface="Times New Roman" panose="02020603050405020304" pitchFamily="18" charset="0"/>
              <a:cs typeface="Times New Roman" panose="02020603050405020304" pitchFamily="18" charset="0"/>
            </a:endParaRPr>
          </a:p>
          <a:p>
            <a:pPr marL="12700">
              <a:lnSpc>
                <a:spcPct val="100000"/>
              </a:lnSpc>
              <a:spcBef>
                <a:spcPts val="100"/>
              </a:spcBef>
            </a:pPr>
            <a:r>
              <a:rPr lang="en-US" b="1" spc="-30" dirty="0">
                <a:solidFill>
                  <a:srgbClr val="00329E"/>
                </a:solidFill>
                <a:latin typeface="Times New Roman" panose="02020603050405020304" pitchFamily="18" charset="0"/>
                <a:cs typeface="Times New Roman" panose="02020603050405020304" pitchFamily="18" charset="0"/>
              </a:rPr>
              <a:t>CMS CSC Gas Mixture:   </a:t>
            </a:r>
            <a:r>
              <a:rPr b="1" spc="-30" dirty="0">
                <a:solidFill>
                  <a:srgbClr val="00329E"/>
                </a:solidFill>
                <a:latin typeface="Times New Roman" panose="02020603050405020304" pitchFamily="18" charset="0"/>
                <a:cs typeface="Times New Roman" panose="02020603050405020304" pitchFamily="18" charset="0"/>
              </a:rPr>
              <a:t>40%</a:t>
            </a:r>
            <a:r>
              <a:rPr b="1" spc="-55" dirty="0">
                <a:solidFill>
                  <a:srgbClr val="00329E"/>
                </a:solidFill>
                <a:latin typeface="Times New Roman" panose="02020603050405020304" pitchFamily="18" charset="0"/>
                <a:cs typeface="Times New Roman" panose="02020603050405020304" pitchFamily="18" charset="0"/>
              </a:rPr>
              <a:t> </a:t>
            </a:r>
            <a:r>
              <a:rPr b="1" spc="50" dirty="0">
                <a:solidFill>
                  <a:srgbClr val="00329E"/>
                </a:solidFill>
                <a:latin typeface="Times New Roman" panose="02020603050405020304" pitchFamily="18" charset="0"/>
                <a:cs typeface="Times New Roman" panose="02020603050405020304" pitchFamily="18" charset="0"/>
              </a:rPr>
              <a:t>Ar</a:t>
            </a:r>
            <a:r>
              <a:rPr b="1" spc="-45" dirty="0">
                <a:solidFill>
                  <a:srgbClr val="00329E"/>
                </a:solidFill>
                <a:latin typeface="Times New Roman" panose="02020603050405020304" pitchFamily="18" charset="0"/>
                <a:cs typeface="Times New Roman" panose="02020603050405020304" pitchFamily="18" charset="0"/>
              </a:rPr>
              <a:t> </a:t>
            </a:r>
            <a:r>
              <a:rPr b="1" spc="235" dirty="0">
                <a:solidFill>
                  <a:srgbClr val="00329E"/>
                </a:solidFill>
                <a:latin typeface="Times New Roman" panose="02020603050405020304" pitchFamily="18" charset="0"/>
                <a:cs typeface="Times New Roman" panose="02020603050405020304" pitchFamily="18" charset="0"/>
              </a:rPr>
              <a:t>+</a:t>
            </a:r>
            <a:r>
              <a:rPr b="1" spc="-40" dirty="0">
                <a:solidFill>
                  <a:srgbClr val="00329E"/>
                </a:solidFill>
                <a:latin typeface="Times New Roman" panose="02020603050405020304" pitchFamily="18" charset="0"/>
                <a:cs typeface="Times New Roman" panose="02020603050405020304" pitchFamily="18" charset="0"/>
              </a:rPr>
              <a:t> </a:t>
            </a:r>
            <a:r>
              <a:rPr b="1" spc="-30" dirty="0">
                <a:solidFill>
                  <a:srgbClr val="00329E"/>
                </a:solidFill>
                <a:latin typeface="Times New Roman" panose="02020603050405020304" pitchFamily="18" charset="0"/>
                <a:cs typeface="Times New Roman" panose="02020603050405020304" pitchFamily="18" charset="0"/>
              </a:rPr>
              <a:t>50%</a:t>
            </a:r>
            <a:r>
              <a:rPr b="1" spc="-55" dirty="0">
                <a:solidFill>
                  <a:srgbClr val="00329E"/>
                </a:solidFill>
                <a:latin typeface="Times New Roman" panose="02020603050405020304" pitchFamily="18" charset="0"/>
                <a:cs typeface="Times New Roman" panose="02020603050405020304" pitchFamily="18" charset="0"/>
              </a:rPr>
              <a:t> </a:t>
            </a:r>
            <a:r>
              <a:rPr b="1" dirty="0">
                <a:solidFill>
                  <a:srgbClr val="00329E"/>
                </a:solidFill>
                <a:latin typeface="Times New Roman" panose="02020603050405020304" pitchFamily="18" charset="0"/>
                <a:cs typeface="Times New Roman" panose="02020603050405020304" pitchFamily="18" charset="0"/>
              </a:rPr>
              <a:t>CO</a:t>
            </a:r>
            <a:r>
              <a:rPr b="1" baseline="-25000" dirty="0">
                <a:solidFill>
                  <a:srgbClr val="00329E"/>
                </a:solidFill>
                <a:latin typeface="Times New Roman" panose="02020603050405020304" pitchFamily="18" charset="0"/>
                <a:cs typeface="Times New Roman" panose="02020603050405020304" pitchFamily="18" charset="0"/>
              </a:rPr>
              <a:t>2</a:t>
            </a:r>
            <a:r>
              <a:rPr b="1" spc="-40" dirty="0">
                <a:solidFill>
                  <a:srgbClr val="00329E"/>
                </a:solidFill>
                <a:latin typeface="Times New Roman" panose="02020603050405020304" pitchFamily="18" charset="0"/>
                <a:cs typeface="Times New Roman" panose="02020603050405020304" pitchFamily="18" charset="0"/>
              </a:rPr>
              <a:t> </a:t>
            </a:r>
            <a:r>
              <a:rPr b="1" spc="235" dirty="0">
                <a:solidFill>
                  <a:srgbClr val="00329E"/>
                </a:solidFill>
                <a:latin typeface="Times New Roman" panose="02020603050405020304" pitchFamily="18" charset="0"/>
                <a:cs typeface="Times New Roman" panose="02020603050405020304" pitchFamily="18" charset="0"/>
              </a:rPr>
              <a:t>+</a:t>
            </a:r>
            <a:r>
              <a:rPr b="1" spc="-45" dirty="0">
                <a:solidFill>
                  <a:srgbClr val="00329E"/>
                </a:solidFill>
                <a:latin typeface="Times New Roman" panose="02020603050405020304" pitchFamily="18" charset="0"/>
                <a:cs typeface="Times New Roman" panose="02020603050405020304" pitchFamily="18" charset="0"/>
              </a:rPr>
              <a:t> </a:t>
            </a:r>
            <a:r>
              <a:rPr b="1" spc="-30" dirty="0">
                <a:solidFill>
                  <a:srgbClr val="00329E"/>
                </a:solidFill>
                <a:latin typeface="Times New Roman" panose="02020603050405020304" pitchFamily="18" charset="0"/>
                <a:cs typeface="Times New Roman" panose="02020603050405020304" pitchFamily="18" charset="0"/>
              </a:rPr>
              <a:t>10%</a:t>
            </a:r>
            <a:r>
              <a:rPr b="1" spc="-45" dirty="0">
                <a:solidFill>
                  <a:srgbClr val="00329E"/>
                </a:solidFill>
                <a:latin typeface="Times New Roman" panose="02020603050405020304" pitchFamily="18" charset="0"/>
                <a:cs typeface="Times New Roman" panose="02020603050405020304" pitchFamily="18" charset="0"/>
              </a:rPr>
              <a:t> </a:t>
            </a:r>
            <a:r>
              <a:rPr b="1" spc="-25" dirty="0">
                <a:solidFill>
                  <a:srgbClr val="00329E"/>
                </a:solidFill>
                <a:latin typeface="Times New Roman" panose="02020603050405020304" pitchFamily="18" charset="0"/>
                <a:cs typeface="Times New Roman" panose="02020603050405020304" pitchFamily="18" charset="0"/>
              </a:rPr>
              <a:t>CF</a:t>
            </a:r>
            <a:r>
              <a:rPr b="1" spc="-25" baseline="-25000" dirty="0">
                <a:solidFill>
                  <a:srgbClr val="00329E"/>
                </a:solidFill>
                <a:latin typeface="Times New Roman" panose="02020603050405020304" pitchFamily="18" charset="0"/>
                <a:cs typeface="Times New Roman" panose="02020603050405020304" pitchFamily="18" charset="0"/>
              </a:rPr>
              <a:t>4</a:t>
            </a:r>
            <a:endParaRPr b="1" baseline="-25000" dirty="0">
              <a:solidFill>
                <a:srgbClr val="00329E"/>
              </a:solidFill>
              <a:latin typeface="Times New Roman" panose="02020603050405020304" pitchFamily="18" charset="0"/>
              <a:cs typeface="Times New Roman" panose="02020603050405020304" pitchFamily="18" charset="0"/>
            </a:endParaRPr>
          </a:p>
          <a:p>
            <a:pPr marL="12700" marR="5080">
              <a:lnSpc>
                <a:spcPct val="105400"/>
              </a:lnSpc>
              <a:spcBef>
                <a:spcPts val="2140"/>
              </a:spcBef>
            </a:pPr>
            <a:r>
              <a:rPr sz="1700" spc="-40" dirty="0">
                <a:latin typeface="Times New Roman" panose="02020603050405020304" pitchFamily="18" charset="0"/>
                <a:cs typeface="Times New Roman" panose="02020603050405020304" pitchFamily="18" charset="0"/>
              </a:rPr>
              <a:t>The</a:t>
            </a:r>
            <a:r>
              <a:rPr sz="1700" spc="-25" dirty="0">
                <a:latin typeface="Times New Roman" panose="02020603050405020304" pitchFamily="18" charset="0"/>
                <a:cs typeface="Times New Roman" panose="02020603050405020304" pitchFamily="18" charset="0"/>
              </a:rPr>
              <a:t> </a:t>
            </a:r>
            <a:r>
              <a:rPr sz="1700" spc="-35" dirty="0">
                <a:latin typeface="Times New Roman" panose="02020603050405020304" pitchFamily="18" charset="0"/>
                <a:cs typeface="Times New Roman" panose="02020603050405020304" pitchFamily="18" charset="0"/>
              </a:rPr>
              <a:t>main</a:t>
            </a:r>
            <a:r>
              <a:rPr sz="1700" spc="-30" dirty="0">
                <a:latin typeface="Times New Roman" panose="02020603050405020304" pitchFamily="18" charset="0"/>
                <a:cs typeface="Times New Roman" panose="02020603050405020304" pitchFamily="18" charset="0"/>
              </a:rPr>
              <a:t> </a:t>
            </a:r>
            <a:r>
              <a:rPr sz="1700" spc="-10" dirty="0">
                <a:latin typeface="Times New Roman" panose="02020603050405020304" pitchFamily="18" charset="0"/>
                <a:cs typeface="Times New Roman" panose="02020603050405020304" pitchFamily="18" charset="0"/>
              </a:rPr>
              <a:t>purpose</a:t>
            </a:r>
            <a:r>
              <a:rPr sz="1700" spc="-25" dirty="0">
                <a:latin typeface="Times New Roman" panose="02020603050405020304" pitchFamily="18" charset="0"/>
                <a:cs typeface="Times New Roman" panose="02020603050405020304" pitchFamily="18" charset="0"/>
              </a:rPr>
              <a:t> </a:t>
            </a:r>
            <a:r>
              <a:rPr sz="1700" spc="55" dirty="0">
                <a:latin typeface="Times New Roman" panose="02020603050405020304" pitchFamily="18" charset="0"/>
                <a:cs typeface="Times New Roman" panose="02020603050405020304" pitchFamily="18" charset="0"/>
              </a:rPr>
              <a:t>of</a:t>
            </a:r>
            <a:r>
              <a:rPr sz="1700" spc="-35" dirty="0">
                <a:latin typeface="Times New Roman" panose="02020603050405020304" pitchFamily="18" charset="0"/>
                <a:cs typeface="Times New Roman" panose="02020603050405020304" pitchFamily="18" charset="0"/>
              </a:rPr>
              <a:t> </a:t>
            </a:r>
            <a:r>
              <a:rPr sz="1700" spc="-80" dirty="0">
                <a:solidFill>
                  <a:srgbClr val="00329E"/>
                </a:solidFill>
                <a:latin typeface="Times New Roman" panose="02020603050405020304" pitchFamily="18" charset="0"/>
                <a:cs typeface="Times New Roman" panose="02020603050405020304" pitchFamily="18" charset="0"/>
              </a:rPr>
              <a:t>CF4</a:t>
            </a:r>
            <a:r>
              <a:rPr sz="1700" spc="-20" dirty="0">
                <a:solidFill>
                  <a:srgbClr val="00329E"/>
                </a:solidFill>
                <a:latin typeface="Times New Roman" panose="02020603050405020304" pitchFamily="18" charset="0"/>
                <a:cs typeface="Times New Roman" panose="02020603050405020304" pitchFamily="18" charset="0"/>
              </a:rPr>
              <a:t> </a:t>
            </a:r>
            <a:r>
              <a:rPr sz="1700" dirty="0">
                <a:solidFill>
                  <a:srgbClr val="00329E"/>
                </a:solidFill>
                <a:latin typeface="Times New Roman" panose="02020603050405020304" pitchFamily="18" charset="0"/>
                <a:cs typeface="Times New Roman" panose="02020603050405020304" pitchFamily="18" charset="0"/>
              </a:rPr>
              <a:t>in</a:t>
            </a:r>
            <a:r>
              <a:rPr sz="1700" spc="-30" dirty="0">
                <a:solidFill>
                  <a:srgbClr val="00329E"/>
                </a:solidFill>
                <a:latin typeface="Times New Roman" panose="02020603050405020304" pitchFamily="18" charset="0"/>
                <a:cs typeface="Times New Roman" panose="02020603050405020304" pitchFamily="18" charset="0"/>
              </a:rPr>
              <a:t> </a:t>
            </a:r>
            <a:r>
              <a:rPr sz="1700" dirty="0">
                <a:solidFill>
                  <a:srgbClr val="00329E"/>
                </a:solidFill>
                <a:latin typeface="Times New Roman" panose="02020603050405020304" pitchFamily="18" charset="0"/>
                <a:cs typeface="Times New Roman" panose="02020603050405020304" pitchFamily="18" charset="0"/>
              </a:rPr>
              <a:t>the</a:t>
            </a:r>
            <a:r>
              <a:rPr sz="1700" spc="-25" dirty="0">
                <a:solidFill>
                  <a:srgbClr val="00329E"/>
                </a:solidFill>
                <a:latin typeface="Times New Roman" panose="02020603050405020304" pitchFamily="18" charset="0"/>
                <a:cs typeface="Times New Roman" panose="02020603050405020304" pitchFamily="18" charset="0"/>
              </a:rPr>
              <a:t> gas </a:t>
            </a:r>
            <a:r>
              <a:rPr sz="1700" dirty="0">
                <a:solidFill>
                  <a:srgbClr val="00329E"/>
                </a:solidFill>
                <a:latin typeface="Times New Roman" panose="02020603050405020304" pitchFamily="18" charset="0"/>
                <a:cs typeface="Times New Roman" panose="02020603050405020304" pitchFamily="18" charset="0"/>
              </a:rPr>
              <a:t>mixture</a:t>
            </a:r>
            <a:r>
              <a:rPr sz="1700" spc="15" dirty="0">
                <a:solidFill>
                  <a:srgbClr val="00329E"/>
                </a:solidFill>
                <a:latin typeface="Times New Roman" panose="02020603050405020304" pitchFamily="18" charset="0"/>
                <a:cs typeface="Times New Roman" panose="02020603050405020304" pitchFamily="18" charset="0"/>
              </a:rPr>
              <a:t> </a:t>
            </a:r>
            <a:r>
              <a:rPr sz="1700" spc="345" dirty="0">
                <a:solidFill>
                  <a:srgbClr val="00329E"/>
                </a:solidFill>
                <a:latin typeface="Times New Roman" panose="02020603050405020304" pitchFamily="18" charset="0"/>
                <a:cs typeface="Times New Roman" panose="02020603050405020304" pitchFamily="18" charset="0"/>
              </a:rPr>
              <a:t>–</a:t>
            </a:r>
            <a:r>
              <a:rPr sz="1700" spc="25" dirty="0">
                <a:solidFill>
                  <a:srgbClr val="00329E"/>
                </a:solidFill>
                <a:latin typeface="Times New Roman" panose="02020603050405020304" pitchFamily="18" charset="0"/>
                <a:cs typeface="Times New Roman" panose="02020603050405020304" pitchFamily="18" charset="0"/>
              </a:rPr>
              <a:t> </a:t>
            </a:r>
            <a:r>
              <a:rPr sz="1700" dirty="0">
                <a:solidFill>
                  <a:srgbClr val="00329E"/>
                </a:solidFill>
                <a:latin typeface="Times New Roman" panose="02020603050405020304" pitchFamily="18" charset="0"/>
                <a:cs typeface="Times New Roman" panose="02020603050405020304" pitchFamily="18" charset="0"/>
              </a:rPr>
              <a:t>protection</a:t>
            </a:r>
            <a:r>
              <a:rPr sz="1700" spc="20" dirty="0">
                <a:solidFill>
                  <a:srgbClr val="00329E"/>
                </a:solidFill>
                <a:latin typeface="Times New Roman" panose="02020603050405020304" pitchFamily="18" charset="0"/>
                <a:cs typeface="Times New Roman" panose="02020603050405020304" pitchFamily="18" charset="0"/>
              </a:rPr>
              <a:t> </a:t>
            </a:r>
            <a:r>
              <a:rPr sz="1700" spc="-30" dirty="0">
                <a:solidFill>
                  <a:srgbClr val="00329E"/>
                </a:solidFill>
                <a:latin typeface="Times New Roman" panose="02020603050405020304" pitchFamily="18" charset="0"/>
                <a:cs typeface="Times New Roman" panose="02020603050405020304" pitchFamily="18" charset="0"/>
              </a:rPr>
              <a:t>against</a:t>
            </a:r>
            <a:r>
              <a:rPr sz="1700" spc="20" dirty="0">
                <a:solidFill>
                  <a:srgbClr val="00329E"/>
                </a:solidFill>
                <a:latin typeface="Times New Roman" panose="02020603050405020304" pitchFamily="18" charset="0"/>
                <a:cs typeface="Times New Roman" panose="02020603050405020304" pitchFamily="18" charset="0"/>
              </a:rPr>
              <a:t> </a:t>
            </a:r>
            <a:r>
              <a:rPr sz="1700" spc="-40" dirty="0">
                <a:solidFill>
                  <a:srgbClr val="00329E"/>
                </a:solidFill>
                <a:latin typeface="Times New Roman" panose="02020603050405020304" pitchFamily="18" charset="0"/>
                <a:cs typeface="Times New Roman" panose="02020603050405020304" pitchFamily="18" charset="0"/>
              </a:rPr>
              <a:t>anode</a:t>
            </a:r>
            <a:r>
              <a:rPr sz="1700" spc="20" dirty="0">
                <a:solidFill>
                  <a:srgbClr val="00329E"/>
                </a:solidFill>
                <a:latin typeface="Times New Roman" panose="02020603050405020304" pitchFamily="18" charset="0"/>
                <a:cs typeface="Times New Roman" panose="02020603050405020304" pitchFamily="18" charset="0"/>
              </a:rPr>
              <a:t> </a:t>
            </a:r>
            <a:r>
              <a:rPr sz="1700" spc="-20" dirty="0">
                <a:solidFill>
                  <a:srgbClr val="00329E"/>
                </a:solidFill>
                <a:latin typeface="Times New Roman" panose="02020603050405020304" pitchFamily="18" charset="0"/>
                <a:cs typeface="Times New Roman" panose="02020603050405020304" pitchFamily="18" charset="0"/>
              </a:rPr>
              <a:t>wire aging</a:t>
            </a:r>
            <a:r>
              <a:rPr sz="1700" spc="-60" dirty="0">
                <a:solidFill>
                  <a:srgbClr val="00329E"/>
                </a:solidFill>
                <a:latin typeface="Times New Roman" panose="02020603050405020304" pitchFamily="18" charset="0"/>
                <a:cs typeface="Times New Roman" panose="02020603050405020304" pitchFamily="18" charset="0"/>
              </a:rPr>
              <a:t> </a:t>
            </a:r>
            <a:r>
              <a:rPr sz="1700" dirty="0">
                <a:latin typeface="Times New Roman" panose="02020603050405020304" pitchFamily="18" charset="0"/>
                <a:cs typeface="Times New Roman" panose="02020603050405020304" pitchFamily="18" charset="0"/>
              </a:rPr>
              <a:t>:</a:t>
            </a:r>
            <a:r>
              <a:rPr sz="1700" spc="-15" dirty="0">
                <a:latin typeface="Times New Roman" panose="02020603050405020304" pitchFamily="18" charset="0"/>
                <a:cs typeface="Times New Roman" panose="02020603050405020304" pitchFamily="18" charset="0"/>
              </a:rPr>
              <a:t> </a:t>
            </a:r>
            <a:r>
              <a:rPr sz="1700" spc="-45" dirty="0">
                <a:latin typeface="Times New Roman" panose="02020603050405020304" pitchFamily="18" charset="0"/>
                <a:cs typeface="Times New Roman" panose="02020603050405020304" pitchFamily="18" charset="0"/>
              </a:rPr>
              <a:t>Si</a:t>
            </a:r>
            <a:r>
              <a:rPr sz="1700" spc="-10" dirty="0">
                <a:latin typeface="Times New Roman" panose="02020603050405020304" pitchFamily="18" charset="0"/>
                <a:cs typeface="Times New Roman" panose="02020603050405020304" pitchFamily="18" charset="0"/>
              </a:rPr>
              <a:t> </a:t>
            </a:r>
            <a:r>
              <a:rPr sz="1700" spc="155" dirty="0">
                <a:latin typeface="Times New Roman" panose="02020603050405020304" pitchFamily="18" charset="0"/>
                <a:cs typeface="Times New Roman" panose="02020603050405020304" pitchFamily="18" charset="0"/>
              </a:rPr>
              <a:t>+</a:t>
            </a:r>
            <a:r>
              <a:rPr sz="1700" spc="-10" dirty="0">
                <a:latin typeface="Times New Roman" panose="02020603050405020304" pitchFamily="18" charset="0"/>
                <a:cs typeface="Times New Roman" panose="02020603050405020304" pitchFamily="18" charset="0"/>
              </a:rPr>
              <a:t> </a:t>
            </a:r>
            <a:r>
              <a:rPr sz="1700" spc="-155" dirty="0">
                <a:latin typeface="Times New Roman" panose="02020603050405020304" pitchFamily="18" charset="0"/>
                <a:cs typeface="Times New Roman" panose="02020603050405020304" pitchFamily="18" charset="0"/>
              </a:rPr>
              <a:t>F</a:t>
            </a:r>
            <a:r>
              <a:rPr lang="en-US" sz="1700" spc="-155" baseline="-25000" dirty="0">
                <a:latin typeface="Times New Roman" panose="02020603050405020304" pitchFamily="18" charset="0"/>
                <a:cs typeface="Times New Roman" panose="02020603050405020304" pitchFamily="18" charset="0"/>
              </a:rPr>
              <a:t>4</a:t>
            </a:r>
            <a:r>
              <a:rPr sz="1700" spc="15" dirty="0">
                <a:latin typeface="Times New Roman" panose="02020603050405020304" pitchFamily="18" charset="0"/>
                <a:cs typeface="Times New Roman" panose="02020603050405020304" pitchFamily="18" charset="0"/>
              </a:rPr>
              <a:t> </a:t>
            </a:r>
            <a:r>
              <a:rPr sz="1700" spc="-700" dirty="0">
                <a:latin typeface="Times New Roman" panose="02020603050405020304" pitchFamily="18" charset="0"/>
                <a:cs typeface="Times New Roman" panose="02020603050405020304" pitchFamily="18" charset="0"/>
              </a:rPr>
              <a:t>→</a:t>
            </a:r>
            <a:r>
              <a:rPr sz="1700" spc="5" dirty="0">
                <a:latin typeface="Times New Roman" panose="02020603050405020304" pitchFamily="18" charset="0"/>
                <a:cs typeface="Times New Roman" panose="02020603050405020304" pitchFamily="18" charset="0"/>
              </a:rPr>
              <a:t> </a:t>
            </a:r>
            <a:r>
              <a:rPr lang="en-US" sz="1700" spc="5" dirty="0">
                <a:latin typeface="Times New Roman" panose="02020603050405020304" pitchFamily="18" charset="0"/>
                <a:cs typeface="Times New Roman" panose="02020603050405020304" pitchFamily="18" charset="0"/>
              </a:rPr>
              <a:t> </a:t>
            </a:r>
            <a:r>
              <a:rPr sz="1700" spc="-20" dirty="0">
                <a:latin typeface="Times New Roman" panose="02020603050405020304" pitchFamily="18" charset="0"/>
                <a:cs typeface="Times New Roman" panose="02020603050405020304" pitchFamily="18" charset="0"/>
              </a:rPr>
              <a:t>SiF</a:t>
            </a:r>
            <a:r>
              <a:rPr sz="1700" spc="-20" baseline="-25000" dirty="0">
                <a:latin typeface="Times New Roman" panose="02020603050405020304" pitchFamily="18" charset="0"/>
                <a:cs typeface="Times New Roman" panose="02020603050405020304" pitchFamily="18" charset="0"/>
              </a:rPr>
              <a:t>4</a:t>
            </a:r>
            <a:endParaRPr sz="1700" baseline="-25000" dirty="0">
              <a:latin typeface="Times New Roman" panose="02020603050405020304" pitchFamily="18" charset="0"/>
              <a:cs typeface="Times New Roman" panose="02020603050405020304" pitchFamily="18" charset="0"/>
            </a:endParaRPr>
          </a:p>
          <a:p>
            <a:pPr marL="12700" marR="502284">
              <a:lnSpc>
                <a:spcPts val="2150"/>
              </a:lnSpc>
              <a:spcBef>
                <a:spcPts val="85"/>
              </a:spcBef>
            </a:pPr>
            <a:r>
              <a:rPr sz="1700" dirty="0">
                <a:latin typeface="Times New Roman" panose="02020603050405020304" pitchFamily="18" charset="0"/>
                <a:cs typeface="Times New Roman" panose="02020603050405020304" pitchFamily="18" charset="0"/>
              </a:rPr>
              <a:t>also</a:t>
            </a:r>
            <a:r>
              <a:rPr sz="1700" spc="-40" dirty="0">
                <a:latin typeface="Times New Roman" panose="02020603050405020304" pitchFamily="18" charset="0"/>
                <a:cs typeface="Times New Roman" panose="02020603050405020304" pitchFamily="18" charset="0"/>
              </a:rPr>
              <a:t> </a:t>
            </a:r>
            <a:r>
              <a:rPr sz="1700" spc="-25" dirty="0">
                <a:latin typeface="Times New Roman" panose="02020603050405020304" pitchFamily="18" charset="0"/>
                <a:cs typeface="Times New Roman" panose="02020603050405020304" pitchFamily="18" charset="0"/>
              </a:rPr>
              <a:t>breaking</a:t>
            </a:r>
            <a:r>
              <a:rPr sz="1700" spc="-50" dirty="0">
                <a:latin typeface="Times New Roman" panose="02020603050405020304" pitchFamily="18" charset="0"/>
                <a:cs typeface="Times New Roman" panose="02020603050405020304" pitchFamily="18" charset="0"/>
              </a:rPr>
              <a:t> </a:t>
            </a:r>
            <a:r>
              <a:rPr sz="1700" spc="-25" dirty="0">
                <a:latin typeface="Times New Roman" panose="02020603050405020304" pitchFamily="18" charset="0"/>
                <a:cs typeface="Times New Roman" panose="02020603050405020304" pitchFamily="18" charset="0"/>
              </a:rPr>
              <a:t>C-</a:t>
            </a:r>
            <a:r>
              <a:rPr sz="1700" spc="-50" dirty="0">
                <a:latin typeface="Times New Roman" panose="02020603050405020304" pitchFamily="18" charset="0"/>
                <a:cs typeface="Times New Roman" panose="02020603050405020304" pitchFamily="18" charset="0"/>
              </a:rPr>
              <a:t>chains</a:t>
            </a:r>
            <a:r>
              <a:rPr sz="1700" spc="-40" dirty="0">
                <a:latin typeface="Times New Roman" panose="02020603050405020304" pitchFamily="18" charset="0"/>
                <a:cs typeface="Times New Roman" panose="02020603050405020304" pitchFamily="18" charset="0"/>
              </a:rPr>
              <a:t> </a:t>
            </a:r>
            <a:r>
              <a:rPr sz="1700" dirty="0">
                <a:latin typeface="Times New Roman" panose="02020603050405020304" pitchFamily="18" charset="0"/>
                <a:cs typeface="Times New Roman" panose="02020603050405020304" pitchFamily="18" charset="0"/>
              </a:rPr>
              <a:t>in</a:t>
            </a:r>
            <a:r>
              <a:rPr sz="1700" spc="-50" dirty="0">
                <a:latin typeface="Times New Roman" panose="02020603050405020304" pitchFamily="18" charset="0"/>
                <a:cs typeface="Times New Roman" panose="02020603050405020304" pitchFamily="18" charset="0"/>
              </a:rPr>
              <a:t> </a:t>
            </a:r>
            <a:r>
              <a:rPr sz="1700" spc="-10" dirty="0">
                <a:latin typeface="Times New Roman" panose="02020603050405020304" pitchFamily="18" charset="0"/>
                <a:cs typeface="Times New Roman" panose="02020603050405020304" pitchFamily="18" charset="0"/>
              </a:rPr>
              <a:t>polymer formation</a:t>
            </a:r>
            <a:endParaRPr lang="en-US" sz="1700" spc="-10" dirty="0">
              <a:latin typeface="Times New Roman" panose="02020603050405020304" pitchFamily="18" charset="0"/>
              <a:cs typeface="Times New Roman" panose="02020603050405020304" pitchFamily="18" charset="0"/>
            </a:endParaRPr>
          </a:p>
          <a:p>
            <a:pPr marL="12700" marR="502284">
              <a:lnSpc>
                <a:spcPts val="2150"/>
              </a:lnSpc>
              <a:spcBef>
                <a:spcPts val="85"/>
              </a:spcBef>
            </a:pPr>
            <a:r>
              <a:rPr lang="en-US" sz="1700" i="1" spc="-10" dirty="0">
                <a:solidFill>
                  <a:srgbClr val="FF0000"/>
                </a:solidFill>
                <a:latin typeface="Times New Roman" panose="02020603050405020304" pitchFamily="18" charset="0"/>
                <a:cs typeface="Times New Roman" panose="02020603050405020304" pitchFamily="18" charset="0"/>
              </a:rPr>
              <a:t>F should be avoided due to Radical formation, but Si is even worst !!!</a:t>
            </a:r>
            <a:endParaRPr sz="1700" i="1" dirty="0">
              <a:solidFill>
                <a:srgbClr val="FF0000"/>
              </a:solidFill>
              <a:latin typeface="Times New Roman" panose="02020603050405020304" pitchFamily="18" charset="0"/>
              <a:cs typeface="Times New Roman" panose="02020603050405020304" pitchFamily="18" charset="0"/>
            </a:endParaRPr>
          </a:p>
        </p:txBody>
      </p:sp>
      <p:pic>
        <p:nvPicPr>
          <p:cNvPr id="14" name="object 12">
            <a:extLst>
              <a:ext uri="{FF2B5EF4-FFF2-40B4-BE49-F238E27FC236}">
                <a16:creationId xmlns:a16="http://schemas.microsoft.com/office/drawing/2014/main" id="{86ADB976-75AC-E05A-F36A-D765C044B3F8}"/>
              </a:ext>
            </a:extLst>
          </p:cNvPr>
          <p:cNvPicPr/>
          <p:nvPr/>
        </p:nvPicPr>
        <p:blipFill>
          <a:blip r:embed="rId2" cstate="print"/>
          <a:stretch>
            <a:fillRect/>
          </a:stretch>
        </p:blipFill>
        <p:spPr>
          <a:xfrm>
            <a:off x="6743665" y="702408"/>
            <a:ext cx="1819795" cy="1429562"/>
          </a:xfrm>
          <a:prstGeom prst="rect">
            <a:avLst/>
          </a:prstGeom>
        </p:spPr>
      </p:pic>
      <p:pic>
        <p:nvPicPr>
          <p:cNvPr id="17" name="object 13">
            <a:extLst>
              <a:ext uri="{FF2B5EF4-FFF2-40B4-BE49-F238E27FC236}">
                <a16:creationId xmlns:a16="http://schemas.microsoft.com/office/drawing/2014/main" id="{18C854E4-1DF7-61F8-3322-66EA1A33A9AD}"/>
              </a:ext>
            </a:extLst>
          </p:cNvPr>
          <p:cNvPicPr/>
          <p:nvPr/>
        </p:nvPicPr>
        <p:blipFill>
          <a:blip r:embed="rId3" cstate="print"/>
          <a:stretch>
            <a:fillRect/>
          </a:stretch>
        </p:blipFill>
        <p:spPr>
          <a:xfrm>
            <a:off x="10208066" y="668337"/>
            <a:ext cx="1934006" cy="1568602"/>
          </a:xfrm>
          <a:prstGeom prst="rect">
            <a:avLst/>
          </a:prstGeom>
        </p:spPr>
      </p:pic>
      <p:sp>
        <p:nvSpPr>
          <p:cNvPr id="19" name="TextBox 18">
            <a:extLst>
              <a:ext uri="{FF2B5EF4-FFF2-40B4-BE49-F238E27FC236}">
                <a16:creationId xmlns:a16="http://schemas.microsoft.com/office/drawing/2014/main" id="{DE84EE67-5273-D6F3-83B5-A2EA570E8625}"/>
              </a:ext>
            </a:extLst>
          </p:cNvPr>
          <p:cNvSpPr txBox="1"/>
          <p:nvPr/>
        </p:nvSpPr>
        <p:spPr>
          <a:xfrm>
            <a:off x="152400" y="3021210"/>
            <a:ext cx="6096000" cy="3139321"/>
          </a:xfrm>
          <a:prstGeom prst="rect">
            <a:avLst/>
          </a:prstGeom>
          <a:noFill/>
        </p:spPr>
        <p:txBody>
          <a:bodyPr wrap="square">
            <a:spAutoFit/>
          </a:bodyPr>
          <a:lstStyle/>
          <a:p>
            <a:pPr marL="285750" indent="-285750">
              <a:buFont typeface="Wingdings" pitchFamily="2" charset="2"/>
              <a:buChar char="Ø"/>
            </a:pPr>
            <a:r>
              <a:rPr lang="en-US" dirty="0">
                <a:effectLst/>
                <a:latin typeface="Times New Roman" panose="02020603050405020304" pitchFamily="18" charset="0"/>
              </a:rPr>
              <a:t>Ageing may occur for non-gold plated wires, which contain chemically active elements in the wire surface</a:t>
            </a:r>
            <a:endParaRPr lang="en-US" dirty="0">
              <a:latin typeface="Times New Roman" panose="02020603050405020304" pitchFamily="18" charset="0"/>
            </a:endParaRPr>
          </a:p>
          <a:p>
            <a:pPr marL="285750" indent="-285750">
              <a:buFont typeface="Wingdings" pitchFamily="2" charset="2"/>
              <a:buChar char="Ø"/>
            </a:pPr>
            <a:r>
              <a:rPr lang="en-US" dirty="0">
                <a:effectLst/>
                <a:latin typeface="Times New Roman" panose="02020603050405020304" pitchFamily="18" charset="0"/>
              </a:rPr>
              <a:t>Mechanism involves dissociation reactions in the avalanches and resulting in the oxidation of tungsten under the gold coating of the anode wire</a:t>
            </a:r>
          </a:p>
          <a:p>
            <a:pPr marL="742950" lvl="1" indent="-285750">
              <a:buFont typeface="Arial" panose="020B0604020202020204" pitchFamily="34" charset="0"/>
              <a:buChar char="•"/>
            </a:pPr>
            <a:r>
              <a:rPr lang="en-US" b="1" dirty="0">
                <a:solidFill>
                  <a:srgbClr val="00329E"/>
                </a:solidFill>
                <a:effectLst/>
                <a:latin typeface="Times New Roman" panose="02020603050405020304" pitchFamily="18" charset="0"/>
              </a:rPr>
              <a:t>Stage #1</a:t>
            </a:r>
            <a:r>
              <a:rPr lang="en-US" dirty="0">
                <a:effectLst/>
                <a:latin typeface="Times New Roman" panose="02020603050405020304" pitchFamily="18" charset="0"/>
              </a:rPr>
              <a:t>: </a:t>
            </a:r>
            <a:r>
              <a:rPr lang="en-US" dirty="0">
                <a:latin typeface="Times New Roman" panose="02020603050405020304" pitchFamily="18" charset="0"/>
              </a:rPr>
              <a:t>P</a:t>
            </a:r>
            <a:r>
              <a:rPr lang="en-US" dirty="0">
                <a:effectLst/>
                <a:latin typeface="Times New Roman" panose="02020603050405020304" pitchFamily="18" charset="0"/>
              </a:rPr>
              <a:t>roduction of oxygen and other active chemical radicals in the gas avalanche</a:t>
            </a:r>
            <a:endParaRPr lang="en-US" dirty="0">
              <a:latin typeface="Times New Roman" panose="02020603050405020304" pitchFamily="18" charset="0"/>
            </a:endParaRPr>
          </a:p>
          <a:p>
            <a:pPr marL="742950" lvl="1" indent="-285750">
              <a:buFont typeface="Arial" panose="020B0604020202020204" pitchFamily="34" charset="0"/>
              <a:buChar char="•"/>
            </a:pPr>
            <a:r>
              <a:rPr lang="en-US" b="1" dirty="0">
                <a:solidFill>
                  <a:srgbClr val="00329E"/>
                </a:solidFill>
                <a:effectLst/>
                <a:latin typeface="Times New Roman" panose="02020603050405020304" pitchFamily="18" charset="0"/>
              </a:rPr>
              <a:t>Stage #2</a:t>
            </a:r>
            <a:r>
              <a:rPr lang="en-US" dirty="0">
                <a:effectLst/>
                <a:latin typeface="Times New Roman" panose="02020603050405020304" pitchFamily="18" charset="0"/>
              </a:rPr>
              <a:t>: Oxygen penetration through the gold layer of the anode wire</a:t>
            </a:r>
          </a:p>
          <a:p>
            <a:pPr marL="742950" lvl="1" indent="-285750">
              <a:buFont typeface="Arial" panose="020B0604020202020204" pitchFamily="34" charset="0"/>
              <a:buChar char="•"/>
            </a:pPr>
            <a:r>
              <a:rPr lang="en-US" b="1" dirty="0">
                <a:solidFill>
                  <a:srgbClr val="00329E"/>
                </a:solidFill>
                <a:effectLst/>
                <a:latin typeface="Times New Roman" panose="02020603050405020304" pitchFamily="18" charset="0"/>
              </a:rPr>
              <a:t>Stage #3</a:t>
            </a:r>
            <a:r>
              <a:rPr lang="en-US" dirty="0">
                <a:effectLst/>
                <a:latin typeface="Times New Roman" panose="02020603050405020304" pitchFamily="18" charset="0"/>
              </a:rPr>
              <a:t>: Anode wire swelling</a:t>
            </a:r>
            <a:endParaRPr lang="en-US" dirty="0">
              <a:latin typeface="Times New Roman" panose="02020603050405020304" pitchFamily="18" charset="0"/>
            </a:endParaRPr>
          </a:p>
          <a:p>
            <a:endParaRPr lang="en-US" dirty="0"/>
          </a:p>
        </p:txBody>
      </p:sp>
      <p:pic>
        <p:nvPicPr>
          <p:cNvPr id="13" name="object 11">
            <a:extLst>
              <a:ext uri="{FF2B5EF4-FFF2-40B4-BE49-F238E27FC236}">
                <a16:creationId xmlns:a16="http://schemas.microsoft.com/office/drawing/2014/main" id="{FFF8A51C-92B5-4338-F991-183AE3AF130B}"/>
              </a:ext>
            </a:extLst>
          </p:cNvPr>
          <p:cNvPicPr/>
          <p:nvPr/>
        </p:nvPicPr>
        <p:blipFill>
          <a:blip r:embed="rId4" cstate="print"/>
          <a:stretch>
            <a:fillRect/>
          </a:stretch>
        </p:blipFill>
        <p:spPr>
          <a:xfrm>
            <a:off x="7935005" y="1491754"/>
            <a:ext cx="2284639" cy="1568602"/>
          </a:xfrm>
          <a:prstGeom prst="rect">
            <a:avLst/>
          </a:prstGeom>
        </p:spPr>
      </p:pic>
      <p:pic>
        <p:nvPicPr>
          <p:cNvPr id="21" name="Picture 20" descr="A close-up of a graph&#10;&#10;Description automatically generated">
            <a:extLst>
              <a:ext uri="{FF2B5EF4-FFF2-40B4-BE49-F238E27FC236}">
                <a16:creationId xmlns:a16="http://schemas.microsoft.com/office/drawing/2014/main" id="{0E34ADD7-6521-0EE8-AE41-092F6CC56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1057" y="3099472"/>
            <a:ext cx="3459152" cy="2982795"/>
          </a:xfrm>
          <a:prstGeom prst="rect">
            <a:avLst/>
          </a:prstGeom>
        </p:spPr>
      </p:pic>
      <p:sp>
        <p:nvSpPr>
          <p:cNvPr id="22" name="Right Arrow 21">
            <a:extLst>
              <a:ext uri="{FF2B5EF4-FFF2-40B4-BE49-F238E27FC236}">
                <a16:creationId xmlns:a16="http://schemas.microsoft.com/office/drawing/2014/main" id="{094E33D6-C9E2-3665-470C-F274A61A091D}"/>
              </a:ext>
            </a:extLst>
          </p:cNvPr>
          <p:cNvSpPr/>
          <p:nvPr/>
        </p:nvSpPr>
        <p:spPr>
          <a:xfrm rot="19517495">
            <a:off x="5861958" y="2014992"/>
            <a:ext cx="838200" cy="214175"/>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E6C1344-1990-F40B-DB98-7A9499A2A20A}"/>
              </a:ext>
            </a:extLst>
          </p:cNvPr>
          <p:cNvSpPr txBox="1"/>
          <p:nvPr/>
        </p:nvSpPr>
        <p:spPr>
          <a:xfrm>
            <a:off x="9554015" y="5591231"/>
            <a:ext cx="2360830" cy="523220"/>
          </a:xfrm>
          <a:prstGeom prst="rect">
            <a:avLst/>
          </a:prstGeom>
          <a:noFill/>
          <a:ln>
            <a:solidFill>
              <a:srgbClr val="00329E"/>
            </a:solidFill>
          </a:ln>
        </p:spPr>
        <p:txBody>
          <a:bodyPr wrap="square">
            <a:spAutoFit/>
          </a:bodyPr>
          <a:lstStyle/>
          <a:p>
            <a:pPr algn="ctr"/>
            <a:r>
              <a:rPr lang="en-US" sz="1400" b="1" dirty="0">
                <a:solidFill>
                  <a:srgbClr val="00329E"/>
                </a:solidFill>
                <a:effectLst/>
                <a:latin typeface="Times New Roman" panose="02020603050405020304" pitchFamily="18" charset="0"/>
              </a:rPr>
              <a:t>The mechanism for the anode swelling effect</a:t>
            </a:r>
            <a:endParaRPr lang="en-US" sz="1400" b="1" dirty="0">
              <a:solidFill>
                <a:srgbClr val="00329E"/>
              </a:solidFill>
            </a:endParaRPr>
          </a:p>
        </p:txBody>
      </p:sp>
      <p:pic>
        <p:nvPicPr>
          <p:cNvPr id="26" name="Picture 25" descr="Diagram of a circular structure with arrows pointing to different layers&#10;&#10;Description automatically generated">
            <a:extLst>
              <a:ext uri="{FF2B5EF4-FFF2-40B4-BE49-F238E27FC236}">
                <a16:creationId xmlns:a16="http://schemas.microsoft.com/office/drawing/2014/main" id="{E824FF43-89D0-91FC-07BF-67045AB359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1870" y="3733800"/>
            <a:ext cx="2804820" cy="1825247"/>
          </a:xfrm>
          <a:prstGeom prst="rect">
            <a:avLst/>
          </a:prstGeom>
        </p:spPr>
      </p:pic>
      <p:sp>
        <p:nvSpPr>
          <p:cNvPr id="3" name="Slide Number Placeholder 2">
            <a:extLst>
              <a:ext uri="{FF2B5EF4-FFF2-40B4-BE49-F238E27FC236}">
                <a16:creationId xmlns:a16="http://schemas.microsoft.com/office/drawing/2014/main" id="{27FE1F02-E277-89CC-F92A-ACCC1CB48F13}"/>
              </a:ext>
            </a:extLst>
          </p:cNvPr>
          <p:cNvSpPr>
            <a:spLocks noGrp="1"/>
          </p:cNvSpPr>
          <p:nvPr>
            <p:ph type="sldNum" sz="quarter" idx="7"/>
          </p:nvPr>
        </p:nvSpPr>
        <p:spPr/>
        <p:txBody>
          <a:bodyPr/>
          <a:lstStyle/>
          <a:p>
            <a:pPr marL="38100">
              <a:lnSpc>
                <a:spcPct val="100000"/>
              </a:lnSpc>
            </a:pPr>
            <a:fld id="{81D60167-4931-47E6-BA6A-407CBD079E47}" type="slidenum">
              <a:rPr lang="en-US" spc="-5" smtClean="0"/>
              <a:t>44</a:t>
            </a:fld>
            <a:endParaRPr lang="en-US" spc="-5" dirty="0"/>
          </a:p>
        </p:txBody>
      </p:sp>
    </p:spTree>
    <p:extLst>
      <p:ext uri="{BB962C8B-B14F-4D97-AF65-F5344CB8AC3E}">
        <p14:creationId xmlns:p14="http://schemas.microsoft.com/office/powerpoint/2010/main" val="3276635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0" y="232836"/>
            <a:ext cx="10805973" cy="698645"/>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Limitations of Wire-based Detectors : Ageing</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TextBox 5">
            <a:extLst>
              <a:ext uri="{FF2B5EF4-FFF2-40B4-BE49-F238E27FC236}">
                <a16:creationId xmlns:a16="http://schemas.microsoft.com/office/drawing/2014/main" id="{A5DFF69E-1249-9BCF-20B8-AC8C1BB4FD30}"/>
              </a:ext>
            </a:extLst>
          </p:cNvPr>
          <p:cNvSpPr txBox="1"/>
          <p:nvPr/>
        </p:nvSpPr>
        <p:spPr>
          <a:xfrm>
            <a:off x="304800" y="931481"/>
            <a:ext cx="10972800" cy="3693319"/>
          </a:xfrm>
          <a:prstGeom prst="rect">
            <a:avLst/>
          </a:prstGeom>
          <a:noFill/>
        </p:spPr>
        <p:txBody>
          <a:bodyPr wrap="square">
            <a:spAutoFit/>
          </a:bodyPr>
          <a:lstStyle/>
          <a:p>
            <a:r>
              <a:rPr lang="en-US" i="1" dirty="0">
                <a:effectLst/>
                <a:latin typeface="Times New Roman" panose="02020603050405020304" pitchFamily="18" charset="0"/>
              </a:rPr>
              <a:t>Drift and proportional chambers that have been in use for some time have a tendency to malfunction sooner or later – an increase in the dark current, a lowering of the gain, and a loss of pulse-height resolution are the typical symptoms. Once it has started, the problem seems to become worse and to spread from a few wires to many, until finally the chamber may no longer hold the operating voltage.</a:t>
            </a:r>
            <a:br>
              <a:rPr lang="en-US" i="1" dirty="0"/>
            </a:br>
            <a:r>
              <a:rPr lang="en-US" i="1" dirty="0">
                <a:effectLst/>
                <a:latin typeface="Times New Roman" panose="02020603050405020304" pitchFamily="18" charset="0"/>
              </a:rPr>
              <a:t>This behavior is intimately associated with the gas mixture in the chamber and with certain contaminants. However, the material properties of the anodes and cathodes as well as their size also play a role in this area which is far from being  clearly understood. </a:t>
            </a:r>
            <a:r>
              <a:rPr lang="en-US" b="1" i="1" dirty="0">
                <a:solidFill>
                  <a:srgbClr val="00329E"/>
                </a:solidFill>
                <a:effectLst/>
                <a:latin typeface="Times New Roman" panose="02020603050405020304" pitchFamily="18" charset="0"/>
              </a:rPr>
              <a:t>Given the practical importance of the subject and that the new accelerators will produce extremely high levels of radiation, efforts towards better understanding are under way. Workshops held at Berkeley [WOR 86] and Hamburg [WOR 01] summarized the experience. A comparison of the reports at the two proceedings shows that during the 15 years between them there was much progress towards mastering the high particle fluxes of modern times.</a:t>
            </a:r>
            <a:r>
              <a:rPr lang="en-US" i="1" dirty="0">
                <a:effectLst/>
                <a:latin typeface="Times New Roman" panose="02020603050405020304" pitchFamily="18" charset="0"/>
              </a:rPr>
              <a:t> On the other hand, there is still no fundamental understanding of ageing. Nobody can calculate the lifetime of a chamber to be built, and in most cases, one cannot even calculate what the result will be when some parameter is changed in a given chamber and its gas supply  system</a:t>
            </a:r>
            <a:endParaRPr lang="en-US" i="1" dirty="0"/>
          </a:p>
        </p:txBody>
      </p:sp>
      <p:sp>
        <p:nvSpPr>
          <p:cNvPr id="3" name="TextBox 2">
            <a:extLst>
              <a:ext uri="{FF2B5EF4-FFF2-40B4-BE49-F238E27FC236}">
                <a16:creationId xmlns:a16="http://schemas.microsoft.com/office/drawing/2014/main" id="{BEC89F8D-4302-8AB1-765B-37AFE9F08E87}"/>
              </a:ext>
            </a:extLst>
          </p:cNvPr>
          <p:cNvSpPr txBox="1"/>
          <p:nvPr/>
        </p:nvSpPr>
        <p:spPr>
          <a:xfrm>
            <a:off x="315461" y="5029200"/>
            <a:ext cx="11584379" cy="1200329"/>
          </a:xfrm>
          <a:prstGeom prst="rect">
            <a:avLst/>
          </a:prstGeom>
          <a:solidFill>
            <a:srgbClr val="FFFF00"/>
          </a:solidFill>
          <a:ln>
            <a:solidFill>
              <a:srgbClr val="FF0000"/>
            </a:solidFill>
          </a:ln>
        </p:spPr>
        <p:txBody>
          <a:bodyPr wrap="square" rtlCol="0">
            <a:spAutoFit/>
          </a:bodyPr>
          <a:lstStyle/>
          <a:p>
            <a:pPr algn="ctr"/>
            <a:r>
              <a:rPr lang="en-US" dirty="0">
                <a:solidFill>
                  <a:srgbClr val="FF0000"/>
                </a:solidFill>
              </a:rPr>
              <a:t>3</a:t>
            </a:r>
            <a:r>
              <a:rPr lang="en-US" baseline="30000" dirty="0">
                <a:solidFill>
                  <a:srgbClr val="FF0000"/>
                </a:solidFill>
              </a:rPr>
              <a:t>rd</a:t>
            </a:r>
            <a:r>
              <a:rPr lang="en-US" dirty="0">
                <a:solidFill>
                  <a:srgbClr val="FF0000"/>
                </a:solidFill>
              </a:rPr>
              <a:t> Workshop </a:t>
            </a:r>
            <a:r>
              <a:rPr lang="en-GB" dirty="0">
                <a:solidFill>
                  <a:srgbClr val="FF0000"/>
                </a:solidFill>
                <a:effectLst/>
              </a:rPr>
              <a:t>"International Conference on Detector Stability and Aging Phenomena in Gaseous Detectors" </a:t>
            </a:r>
          </a:p>
          <a:p>
            <a:pPr algn="ctr"/>
            <a:r>
              <a:rPr lang="en-GB" dirty="0">
                <a:solidFill>
                  <a:srgbClr val="FF0000"/>
                </a:solidFill>
              </a:rPr>
              <a:t>t</a:t>
            </a:r>
            <a:r>
              <a:rPr lang="en-GB" dirty="0">
                <a:solidFill>
                  <a:srgbClr val="FF0000"/>
                </a:solidFill>
                <a:effectLst/>
              </a:rPr>
              <a:t>ook place at CERN, November 6th to 10th, 2023.</a:t>
            </a:r>
            <a:endParaRPr lang="en-GB" dirty="0">
              <a:solidFill>
                <a:srgbClr val="FF0000"/>
              </a:solidFill>
            </a:endParaRPr>
          </a:p>
          <a:p>
            <a:pPr algn="ctr"/>
            <a:r>
              <a:rPr lang="en-GB" dirty="0">
                <a:solidFill>
                  <a:srgbClr val="FF0000"/>
                </a:solidFill>
                <a:effectLst/>
                <a:latin typeface="Times New Roman" panose="02020603050405020304" pitchFamily="18" charset="0"/>
              </a:rPr>
              <a:t> </a:t>
            </a:r>
            <a:endParaRPr lang="en-GB" dirty="0">
              <a:solidFill>
                <a:srgbClr val="FF0000"/>
              </a:solidFill>
            </a:endParaRPr>
          </a:p>
          <a:p>
            <a:pPr algn="ctr"/>
            <a:r>
              <a:rPr lang="en-GB" dirty="0">
                <a:solidFill>
                  <a:srgbClr val="FF0000"/>
                </a:solidFill>
                <a:effectLst/>
              </a:rPr>
              <a:t> The Indico conference site is: </a:t>
            </a:r>
            <a:r>
              <a:rPr lang="en-GB" dirty="0">
                <a:solidFill>
                  <a:srgbClr val="FF0000"/>
                </a:solidFill>
                <a:effectLst/>
                <a:hlinkClick r:id="rId2">
                  <a:extLst>
                    <a:ext uri="{A12FA001-AC4F-418D-AE19-62706E023703}">
                      <ahyp:hlinkClr xmlns:ahyp="http://schemas.microsoft.com/office/drawing/2018/hyperlinkcolor" val="tx"/>
                    </a:ext>
                  </a:extLst>
                </a:hlinkClick>
              </a:rPr>
              <a:t>https://indico.cern.ch/event/1237829</a:t>
            </a:r>
            <a:r>
              <a:rPr lang="en-US" dirty="0">
                <a:solidFill>
                  <a:srgbClr val="FF0000"/>
                </a:solidFill>
              </a:rPr>
              <a:t> </a:t>
            </a:r>
          </a:p>
        </p:txBody>
      </p:sp>
      <p:sp>
        <p:nvSpPr>
          <p:cNvPr id="7" name="Slide Number Placeholder 6">
            <a:extLst>
              <a:ext uri="{FF2B5EF4-FFF2-40B4-BE49-F238E27FC236}">
                <a16:creationId xmlns:a16="http://schemas.microsoft.com/office/drawing/2014/main" id="{7A6F8D5F-A966-E91D-0573-3E50F523FE0E}"/>
              </a:ext>
            </a:extLst>
          </p:cNvPr>
          <p:cNvSpPr>
            <a:spLocks noGrp="1"/>
          </p:cNvSpPr>
          <p:nvPr>
            <p:ph type="sldNum" sz="quarter" idx="7"/>
          </p:nvPr>
        </p:nvSpPr>
        <p:spPr/>
        <p:txBody>
          <a:bodyPr/>
          <a:lstStyle/>
          <a:p>
            <a:pPr marL="38100">
              <a:lnSpc>
                <a:spcPct val="100000"/>
              </a:lnSpc>
            </a:pPr>
            <a:fld id="{81D60167-4931-47E6-BA6A-407CBD079E47}" type="slidenum">
              <a:rPr lang="en-US" spc="-5" smtClean="0"/>
              <a:t>45</a:t>
            </a:fld>
            <a:endParaRPr lang="en-US" spc="-5" dirty="0"/>
          </a:p>
        </p:txBody>
      </p:sp>
    </p:spTree>
    <p:extLst>
      <p:ext uri="{BB962C8B-B14F-4D97-AF65-F5344CB8AC3E}">
        <p14:creationId xmlns:p14="http://schemas.microsoft.com/office/powerpoint/2010/main" val="2246335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Why MPGD???</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TextBox 5">
            <a:extLst>
              <a:ext uri="{FF2B5EF4-FFF2-40B4-BE49-F238E27FC236}">
                <a16:creationId xmlns:a16="http://schemas.microsoft.com/office/drawing/2014/main" id="{431ED6E7-91FA-F4E4-7CB7-AD179EBD8F08}"/>
              </a:ext>
            </a:extLst>
          </p:cNvPr>
          <p:cNvSpPr txBox="1"/>
          <p:nvPr/>
        </p:nvSpPr>
        <p:spPr>
          <a:xfrm>
            <a:off x="533400" y="1066800"/>
            <a:ext cx="6553200" cy="4585871"/>
          </a:xfrm>
          <a:prstGeom prst="rect">
            <a:avLst/>
          </a:prstGeom>
          <a:noFill/>
        </p:spPr>
        <p:txBody>
          <a:bodyPr wrap="square">
            <a:spAutoFit/>
          </a:bodyPr>
          <a:lstStyle/>
          <a:p>
            <a:pPr marL="317500" lvl="0" algn="l" rtl="0">
              <a:spcBef>
                <a:spcPts val="0"/>
              </a:spcBef>
              <a:spcAft>
                <a:spcPts val="0"/>
              </a:spcAft>
              <a:buClr>
                <a:schemeClr val="accent1">
                  <a:lumMod val="75000"/>
                </a:schemeClr>
              </a:buClr>
              <a:buSzPct val="94000"/>
            </a:pPr>
            <a:r>
              <a:rPr lang="en-US" sz="2000" b="1" dirty="0">
                <a:solidFill>
                  <a:srgbClr val="00329E"/>
                </a:solidFill>
                <a:latin typeface="Times New Roman" panose="02020603050405020304" pitchFamily="18" charset="0"/>
                <a:cs typeface="Times New Roman" panose="02020603050405020304" pitchFamily="18" charset="0"/>
              </a:rPr>
              <a:t>Let’s try to summarize the previous slides:</a:t>
            </a:r>
          </a:p>
          <a:p>
            <a:pPr marL="317500" lvl="0" algn="l" rtl="0">
              <a:spcBef>
                <a:spcPts val="0"/>
              </a:spcBef>
              <a:spcAft>
                <a:spcPts val="0"/>
              </a:spcAft>
              <a:buClr>
                <a:schemeClr val="accent1">
                  <a:lumMod val="75000"/>
                </a:schemeClr>
              </a:buClr>
              <a:buSzPct val="94000"/>
            </a:pPr>
            <a:endParaRPr lang="en-US" sz="2000" dirty="0">
              <a:solidFill>
                <a:schemeClr val="dk1"/>
              </a:solidFill>
              <a:latin typeface="Times New Roman" panose="02020603050405020304" pitchFamily="18" charset="0"/>
              <a:cs typeface="Times New Roman" panose="02020603050405020304" pitchFamily="18" charset="0"/>
            </a:endParaRPr>
          </a:p>
          <a:p>
            <a:pPr marL="1117600" lvl="1" indent="-342900">
              <a:buClr>
                <a:schemeClr val="accent1">
                  <a:lumMod val="75000"/>
                </a:schemeClr>
              </a:buClr>
              <a:buSzPct val="94000"/>
              <a:buFont typeface="Arial" panose="020B0604020202020204" pitchFamily="34" charset="0"/>
              <a:buChar char="•"/>
            </a:pPr>
            <a:r>
              <a:rPr lang="en-US" sz="2000" dirty="0">
                <a:solidFill>
                  <a:schemeClr val="dk1"/>
                </a:solidFill>
                <a:latin typeface="Times New Roman" panose="02020603050405020304" pitchFamily="18" charset="0"/>
                <a:cs typeface="Times New Roman" panose="02020603050405020304" pitchFamily="18" charset="0"/>
              </a:rPr>
              <a:t>Complexity in mechanical construction</a:t>
            </a:r>
          </a:p>
          <a:p>
            <a:pPr marL="1117600" lvl="1" indent="-342900">
              <a:buClr>
                <a:schemeClr val="accent1">
                  <a:lumMod val="75000"/>
                </a:schemeClr>
              </a:buClr>
              <a:buSzPct val="94000"/>
              <a:buFont typeface="Arial" panose="020B0604020202020204" pitchFamily="34" charset="0"/>
              <a:buChar char="•"/>
            </a:pPr>
            <a:endParaRPr lang="en-US" sz="2000" dirty="0">
              <a:solidFill>
                <a:schemeClr val="dk1"/>
              </a:solidFill>
              <a:latin typeface="Times New Roman" panose="02020603050405020304" pitchFamily="18" charset="0"/>
              <a:cs typeface="Times New Roman" panose="02020603050405020304" pitchFamily="18" charset="0"/>
            </a:endParaRPr>
          </a:p>
          <a:p>
            <a:pPr marL="1117600" lvl="1" indent="-342900">
              <a:buClr>
                <a:schemeClr val="accent1">
                  <a:lumMod val="75000"/>
                </a:schemeClr>
              </a:buClr>
              <a:buSzPct val="94000"/>
              <a:buFont typeface="Arial" panose="020B0604020202020204" pitchFamily="34" charset="0"/>
              <a:buChar char="•"/>
            </a:pPr>
            <a:r>
              <a:rPr lang="en-US" sz="2000" dirty="0">
                <a:solidFill>
                  <a:schemeClr val="dk1"/>
                </a:solidFill>
                <a:latin typeface="Times New Roman" panose="02020603050405020304" pitchFamily="18" charset="0"/>
                <a:cs typeface="Times New Roman" panose="02020603050405020304" pitchFamily="18" charset="0"/>
              </a:rPr>
              <a:t>Resolution</a:t>
            </a:r>
          </a:p>
          <a:p>
            <a:pPr marL="1117600" lvl="1" indent="-342900">
              <a:buClr>
                <a:schemeClr val="accent1">
                  <a:lumMod val="75000"/>
                </a:schemeClr>
              </a:buClr>
              <a:buSzPct val="94000"/>
              <a:buFont typeface="Arial" panose="020B0604020202020204" pitchFamily="34" charset="0"/>
              <a:buChar char="•"/>
            </a:pPr>
            <a:endParaRPr lang="en-US" sz="2000" dirty="0">
              <a:solidFill>
                <a:schemeClr val="dk1"/>
              </a:solidFill>
              <a:latin typeface="Times New Roman" panose="02020603050405020304" pitchFamily="18" charset="0"/>
              <a:cs typeface="Times New Roman" panose="02020603050405020304" pitchFamily="18" charset="0"/>
            </a:endParaRPr>
          </a:p>
          <a:p>
            <a:pPr marL="1117600" lvl="1" indent="-342900">
              <a:buClr>
                <a:schemeClr val="accent1">
                  <a:lumMod val="75000"/>
                </a:schemeClr>
              </a:buClr>
              <a:buSzPct val="94000"/>
              <a:buFont typeface="Arial" panose="020B0604020202020204" pitchFamily="34" charset="0"/>
              <a:buChar char="•"/>
            </a:pPr>
            <a:r>
              <a:rPr lang="en-US" sz="2000" dirty="0">
                <a:solidFill>
                  <a:schemeClr val="dk1"/>
                </a:solidFill>
                <a:latin typeface="Times New Roman" panose="02020603050405020304" pitchFamily="18" charset="0"/>
                <a:cs typeface="Times New Roman" panose="02020603050405020304" pitchFamily="18" charset="0"/>
              </a:rPr>
              <a:t>Relative low rate capability</a:t>
            </a:r>
          </a:p>
          <a:p>
            <a:pPr marL="1117600" lvl="1" indent="-342900">
              <a:buClr>
                <a:schemeClr val="accent1">
                  <a:lumMod val="75000"/>
                </a:schemeClr>
              </a:buClr>
              <a:buSzPct val="94000"/>
              <a:buFont typeface="Arial" panose="020B0604020202020204" pitchFamily="34" charset="0"/>
              <a:buChar char="•"/>
            </a:pPr>
            <a:endParaRPr lang="en-US" sz="2000" dirty="0">
              <a:solidFill>
                <a:schemeClr val="dk1"/>
              </a:solidFill>
              <a:latin typeface="Times New Roman" panose="02020603050405020304" pitchFamily="18" charset="0"/>
              <a:cs typeface="Times New Roman" panose="02020603050405020304" pitchFamily="18" charset="0"/>
            </a:endParaRPr>
          </a:p>
          <a:p>
            <a:pPr marL="1117600" lvl="1" indent="-342900">
              <a:buClr>
                <a:schemeClr val="accent1">
                  <a:lumMod val="75000"/>
                </a:schemeClr>
              </a:buClr>
              <a:buSzPct val="94000"/>
              <a:buFont typeface="Arial" panose="020B0604020202020204" pitchFamily="34" charset="0"/>
              <a:buChar char="•"/>
            </a:pPr>
            <a:r>
              <a:rPr lang="en-US" sz="2000" dirty="0">
                <a:solidFill>
                  <a:schemeClr val="dk1"/>
                </a:solidFill>
                <a:latin typeface="Times New Roman" panose="02020603050405020304" pitchFamily="18" charset="0"/>
                <a:cs typeface="Times New Roman" panose="02020603050405020304" pitchFamily="18" charset="0"/>
              </a:rPr>
              <a:t>Ageing</a:t>
            </a:r>
          </a:p>
          <a:p>
            <a:pPr marL="317500" lvl="0" algn="l" rtl="0">
              <a:spcBef>
                <a:spcPts val="0"/>
              </a:spcBef>
              <a:spcAft>
                <a:spcPts val="0"/>
              </a:spcAft>
              <a:buClr>
                <a:schemeClr val="accent1">
                  <a:lumMod val="75000"/>
                </a:schemeClr>
              </a:buClr>
              <a:buSzPct val="94000"/>
            </a:pPr>
            <a:endParaRPr lang="en-US" sz="2000" b="1" dirty="0">
              <a:solidFill>
                <a:srgbClr val="00329E"/>
              </a:solidFill>
              <a:latin typeface="Times New Roman" panose="02020603050405020304" pitchFamily="18" charset="0"/>
              <a:cs typeface="Times New Roman" panose="02020603050405020304" pitchFamily="18" charset="0"/>
            </a:endParaRPr>
          </a:p>
          <a:p>
            <a:pPr marL="317500" lvl="0" algn="l" rtl="0">
              <a:spcBef>
                <a:spcPts val="0"/>
              </a:spcBef>
              <a:spcAft>
                <a:spcPts val="0"/>
              </a:spcAft>
              <a:buClr>
                <a:schemeClr val="accent1">
                  <a:lumMod val="75000"/>
                </a:schemeClr>
              </a:buClr>
              <a:buSzPct val="94000"/>
            </a:pPr>
            <a:r>
              <a:rPr lang="en-US" sz="2000" b="1" dirty="0">
                <a:solidFill>
                  <a:srgbClr val="00329E"/>
                </a:solidFill>
                <a:latin typeface="Times New Roman" panose="02020603050405020304" pitchFamily="18" charset="0"/>
                <a:cs typeface="Times New Roman" panose="02020603050405020304" pitchFamily="18" charset="0"/>
              </a:rPr>
              <a:t>A new family of detector (without wires) is needed!!!</a:t>
            </a:r>
          </a:p>
          <a:p>
            <a:pPr marL="317500" lvl="0" algn="l" rtl="0">
              <a:spcBef>
                <a:spcPts val="0"/>
              </a:spcBef>
              <a:spcAft>
                <a:spcPts val="0"/>
              </a:spcAft>
              <a:buClr>
                <a:schemeClr val="accent1">
                  <a:lumMod val="75000"/>
                </a:schemeClr>
              </a:buClr>
              <a:buSzPct val="94000"/>
            </a:pPr>
            <a:endParaRPr lang="en-US" dirty="0">
              <a:solidFill>
                <a:schemeClr val="dk1"/>
              </a:solidFill>
            </a:endParaRPr>
          </a:p>
          <a:p>
            <a:pPr marL="317500" lvl="0" algn="l" rtl="0">
              <a:spcBef>
                <a:spcPts val="0"/>
              </a:spcBef>
              <a:spcAft>
                <a:spcPts val="0"/>
              </a:spcAft>
              <a:buClr>
                <a:schemeClr val="accent1">
                  <a:lumMod val="75000"/>
                </a:schemeClr>
              </a:buClr>
              <a:buSzPct val="94000"/>
            </a:pPr>
            <a:endParaRPr lang="en-US" dirty="0">
              <a:solidFill>
                <a:schemeClr val="dk1"/>
              </a:solidFill>
            </a:endParaRPr>
          </a:p>
          <a:p>
            <a:pPr marL="317500" lvl="0" algn="l" rtl="0">
              <a:spcBef>
                <a:spcPts val="0"/>
              </a:spcBef>
              <a:spcAft>
                <a:spcPts val="0"/>
              </a:spcAft>
              <a:buClr>
                <a:schemeClr val="accent1">
                  <a:lumMod val="75000"/>
                </a:schemeClr>
              </a:buClr>
              <a:buSzPct val="94000"/>
            </a:pPr>
            <a:endParaRPr lang="en-US" sz="1800" dirty="0">
              <a:solidFill>
                <a:schemeClr val="dk1"/>
              </a:solidFill>
            </a:endParaRPr>
          </a:p>
          <a:p>
            <a:pPr marL="317500" lvl="0" algn="l" rtl="0">
              <a:spcBef>
                <a:spcPts val="0"/>
              </a:spcBef>
              <a:spcAft>
                <a:spcPts val="0"/>
              </a:spcAft>
              <a:buClr>
                <a:schemeClr val="accent1">
                  <a:lumMod val="75000"/>
                </a:schemeClr>
              </a:buClr>
              <a:buSzPct val="94000"/>
            </a:pPr>
            <a:endParaRPr lang="en-US" sz="1800" dirty="0">
              <a:solidFill>
                <a:schemeClr val="dk1"/>
              </a:solidFill>
            </a:endParaRPr>
          </a:p>
        </p:txBody>
      </p:sp>
      <p:sp>
        <p:nvSpPr>
          <p:cNvPr id="3" name="Slide Number Placeholder 2">
            <a:extLst>
              <a:ext uri="{FF2B5EF4-FFF2-40B4-BE49-F238E27FC236}">
                <a16:creationId xmlns:a16="http://schemas.microsoft.com/office/drawing/2014/main" id="{EE6147B6-BCDA-99E9-121B-9D635C6CE16E}"/>
              </a:ext>
            </a:extLst>
          </p:cNvPr>
          <p:cNvSpPr>
            <a:spLocks noGrp="1"/>
          </p:cNvSpPr>
          <p:nvPr>
            <p:ph type="sldNum" sz="quarter" idx="7"/>
          </p:nvPr>
        </p:nvSpPr>
        <p:spPr/>
        <p:txBody>
          <a:bodyPr/>
          <a:lstStyle/>
          <a:p>
            <a:pPr marL="38100">
              <a:lnSpc>
                <a:spcPct val="100000"/>
              </a:lnSpc>
            </a:pPr>
            <a:fld id="{81D60167-4931-47E6-BA6A-407CBD079E47}" type="slidenum">
              <a:rPr lang="en-US" spc="-5" smtClean="0"/>
              <a:t>46</a:t>
            </a:fld>
            <a:endParaRPr lang="en-US" spc="-5" dirty="0"/>
          </a:p>
        </p:txBody>
      </p:sp>
    </p:spTree>
    <p:extLst>
      <p:ext uri="{BB962C8B-B14F-4D97-AF65-F5344CB8AC3E}">
        <p14:creationId xmlns:p14="http://schemas.microsoft.com/office/powerpoint/2010/main" val="778239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Micro-Strip Gas Chamber (MSGC)</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3" name="TextBox 2">
            <a:extLst>
              <a:ext uri="{FF2B5EF4-FFF2-40B4-BE49-F238E27FC236}">
                <a16:creationId xmlns:a16="http://schemas.microsoft.com/office/drawing/2014/main" id="{EB1A400F-A837-A705-205D-00AF45D6F088}"/>
              </a:ext>
            </a:extLst>
          </p:cNvPr>
          <p:cNvSpPr txBox="1"/>
          <p:nvPr/>
        </p:nvSpPr>
        <p:spPr>
          <a:xfrm>
            <a:off x="228600" y="838200"/>
            <a:ext cx="11201400" cy="2893100"/>
          </a:xfrm>
          <a:prstGeom prst="rect">
            <a:avLst/>
          </a:prstGeom>
          <a:noFill/>
        </p:spPr>
        <p:txBody>
          <a:bodyPr wrap="square">
            <a:spAutoFit/>
          </a:bodyPr>
          <a:lstStyle/>
          <a:p>
            <a:r>
              <a:rPr lang="en-US" b="0" i="0" u="none" strike="noStrike" dirty="0">
                <a:solidFill>
                  <a:srgbClr val="000000"/>
                </a:solidFill>
                <a:effectLst/>
                <a:latin typeface="Times New Roman" panose="02020603050405020304" pitchFamily="18" charset="0"/>
                <a:cs typeface="Times New Roman" panose="02020603050405020304" pitchFamily="18" charset="0"/>
              </a:rPr>
              <a:t>In 1988, </a:t>
            </a:r>
            <a:r>
              <a:rPr lang="en-US" b="1" i="0" u="none" strike="noStrike" dirty="0">
                <a:solidFill>
                  <a:srgbClr val="00329E"/>
                </a:solidFill>
                <a:effectLst/>
                <a:latin typeface="Times New Roman" panose="02020603050405020304" pitchFamily="18" charset="0"/>
                <a:cs typeface="Times New Roman" panose="02020603050405020304" pitchFamily="18" charset="0"/>
              </a:rPr>
              <a:t>Anton </a:t>
            </a:r>
            <a:r>
              <a:rPr lang="en-US" b="1" i="0" u="none" strike="noStrike" dirty="0" err="1">
                <a:solidFill>
                  <a:srgbClr val="00329E"/>
                </a:solidFill>
                <a:effectLst/>
                <a:latin typeface="Times New Roman" panose="02020603050405020304" pitchFamily="18" charset="0"/>
                <a:cs typeface="Times New Roman" panose="02020603050405020304" pitchFamily="18" charset="0"/>
              </a:rPr>
              <a:t>Oed</a:t>
            </a:r>
            <a:r>
              <a:rPr lang="en-US" b="0" i="0" u="none" strike="noStrike" dirty="0">
                <a:solidFill>
                  <a:srgbClr val="000000"/>
                </a:solidFill>
                <a:effectLst/>
                <a:latin typeface="Times New Roman" panose="02020603050405020304" pitchFamily="18" charset="0"/>
                <a:cs typeface="Times New Roman" panose="02020603050405020304" pitchFamily="18" charset="0"/>
              </a:rPr>
              <a:t>, at the Institute Laue-Langevin (ILL) in Grenoble, introduced a novel concept in detection: </a:t>
            </a:r>
          </a:p>
          <a:p>
            <a:pPr algn="ctr"/>
            <a:r>
              <a:rPr lang="en-US" sz="2000" i="1" dirty="0">
                <a:solidFill>
                  <a:srgbClr val="00329E"/>
                </a:solidFill>
                <a:latin typeface="Times New Roman" panose="02020603050405020304" pitchFamily="18" charset="0"/>
                <a:cs typeface="Times New Roman" panose="02020603050405020304" pitchFamily="18" charset="0"/>
              </a:rPr>
              <a:t>M</a:t>
            </a:r>
            <a:r>
              <a:rPr lang="en-US" sz="2000" b="0" i="1" u="none" strike="noStrike" dirty="0">
                <a:solidFill>
                  <a:srgbClr val="00329E"/>
                </a:solidFill>
                <a:effectLst/>
                <a:latin typeface="Times New Roman" panose="02020603050405020304" pitchFamily="18" charset="0"/>
                <a:cs typeface="Times New Roman" panose="02020603050405020304" pitchFamily="18" charset="0"/>
              </a:rPr>
              <a:t>icro-Strip </a:t>
            </a:r>
            <a:r>
              <a:rPr lang="en-US" sz="2000" i="1" dirty="0">
                <a:solidFill>
                  <a:srgbClr val="00329E"/>
                </a:solidFill>
                <a:latin typeface="Times New Roman" panose="02020603050405020304" pitchFamily="18" charset="0"/>
                <a:cs typeface="Times New Roman" panose="02020603050405020304" pitchFamily="18" charset="0"/>
              </a:rPr>
              <a:t>G</a:t>
            </a:r>
            <a:r>
              <a:rPr lang="en-US" sz="2000" b="0" i="1" u="none" strike="noStrike" dirty="0">
                <a:solidFill>
                  <a:srgbClr val="00329E"/>
                </a:solidFill>
                <a:effectLst/>
                <a:latin typeface="Times New Roman" panose="02020603050405020304" pitchFamily="18" charset="0"/>
                <a:cs typeface="Times New Roman" panose="02020603050405020304" pitchFamily="18" charset="0"/>
              </a:rPr>
              <a:t>as </a:t>
            </a:r>
            <a:r>
              <a:rPr lang="en-US" sz="2000" i="1" dirty="0">
                <a:solidFill>
                  <a:srgbClr val="00329E"/>
                </a:solidFill>
                <a:latin typeface="Times New Roman" panose="02020603050405020304" pitchFamily="18" charset="0"/>
                <a:cs typeface="Times New Roman" panose="02020603050405020304" pitchFamily="18" charset="0"/>
              </a:rPr>
              <a:t>C</a:t>
            </a:r>
            <a:r>
              <a:rPr lang="en-US" sz="2000" b="0" i="1" u="none" strike="noStrike" dirty="0">
                <a:solidFill>
                  <a:srgbClr val="00329E"/>
                </a:solidFill>
                <a:effectLst/>
                <a:latin typeface="Times New Roman" panose="02020603050405020304" pitchFamily="18" charset="0"/>
                <a:cs typeface="Times New Roman" panose="02020603050405020304" pitchFamily="18" charset="0"/>
              </a:rPr>
              <a:t>hamber (MSGC) </a:t>
            </a:r>
          </a:p>
          <a:p>
            <a:pPr marL="285750" indent="-285750">
              <a:buFont typeface="Arial" panose="020B0604020202020204" pitchFamily="34" charset="0"/>
              <a:buChar char="•"/>
            </a:pPr>
            <a:r>
              <a:rPr lang="en-US" b="0" i="0" u="none" strike="noStrike" dirty="0">
                <a:solidFill>
                  <a:srgbClr val="000000"/>
                </a:solidFill>
                <a:effectLst/>
                <a:latin typeface="Times New Roman" panose="02020603050405020304" pitchFamily="18" charset="0"/>
                <a:cs typeface="Times New Roman" panose="02020603050405020304" pitchFamily="18" charset="0"/>
              </a:rPr>
              <a:t>Consisting of a set of tiny metal strips engraved on a thin insulating support, and alternatively connected as anodes and cathodes</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R</a:t>
            </a:r>
            <a:r>
              <a:rPr lang="en-US" b="0" i="0" u="none" strike="noStrike" dirty="0">
                <a:solidFill>
                  <a:srgbClr val="000000"/>
                </a:solidFill>
                <a:effectLst/>
                <a:latin typeface="Times New Roman" panose="02020603050405020304" pitchFamily="18" charset="0"/>
                <a:cs typeface="Times New Roman" panose="02020603050405020304" pitchFamily="18" charset="0"/>
              </a:rPr>
              <a:t>elies for its operation on the same processes of avalanche multiplication as the multi-wire devices </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P</a:t>
            </a:r>
            <a:r>
              <a:rPr lang="en-US" b="0" i="0" u="none" strike="noStrike" dirty="0">
                <a:solidFill>
                  <a:srgbClr val="000000"/>
                </a:solidFill>
                <a:effectLst/>
                <a:latin typeface="Times New Roman" panose="02020603050405020304" pitchFamily="18" charset="0"/>
                <a:cs typeface="Times New Roman" panose="02020603050405020304" pitchFamily="18" charset="0"/>
              </a:rPr>
              <a:t>hotolithography technology used for manufacturing,  permits to reduce the electrode spacing by at least an order of magnitude, improving the multi-hit capability. </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F</a:t>
            </a:r>
            <a:r>
              <a:rPr lang="en-US" b="0" i="0" u="none" strike="noStrike" dirty="0">
                <a:solidFill>
                  <a:srgbClr val="000000"/>
                </a:solidFill>
                <a:effectLst/>
                <a:latin typeface="Times New Roman" panose="02020603050405020304" pitchFamily="18" charset="0"/>
                <a:cs typeface="Times New Roman" panose="02020603050405020304" pitchFamily="18" charset="0"/>
              </a:rPr>
              <a:t>ast collection of most positive ions by the nearby cathode strips reduces space charge build-up and provides a largely increased rate capability</a:t>
            </a:r>
          </a:p>
          <a:p>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1541161-416B-06C3-4C01-369AD0D2A356}"/>
              </a:ext>
            </a:extLst>
          </p:cNvPr>
          <p:cNvSpPr txBox="1"/>
          <p:nvPr/>
        </p:nvSpPr>
        <p:spPr>
          <a:xfrm>
            <a:off x="0" y="5727412"/>
            <a:ext cx="12192000" cy="584775"/>
          </a:xfrm>
          <a:prstGeom prst="rect">
            <a:avLst/>
          </a:prstGeom>
          <a:noFill/>
        </p:spPr>
        <p:txBody>
          <a:bodyPr wrap="square">
            <a:spAutoFit/>
          </a:bodyPr>
          <a:lstStyle/>
          <a:p>
            <a:pPr 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Introduced coincidentally with the first projects of high luminosity colliders, MSGCs filled a gap in the available detector technologies, between solid state strip detectors, having excellent performances but high costs, and the cheap but rate-limited traditional gas devices</a:t>
            </a:r>
            <a:endParaRPr lang="en-US" sz="1600" dirty="0"/>
          </a:p>
        </p:txBody>
      </p:sp>
      <p:pic>
        <p:nvPicPr>
          <p:cNvPr id="8" name="Picture 7" descr="A diagram of a cathode and cathode&#10;&#10;Description automatically generated">
            <a:extLst>
              <a:ext uri="{FF2B5EF4-FFF2-40B4-BE49-F238E27FC236}">
                <a16:creationId xmlns:a16="http://schemas.microsoft.com/office/drawing/2014/main" id="{F5889C98-1CC1-83A2-BFEE-97289126E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800" y="3124476"/>
            <a:ext cx="2362200" cy="2471561"/>
          </a:xfrm>
          <a:prstGeom prst="rect">
            <a:avLst/>
          </a:prstGeom>
        </p:spPr>
      </p:pic>
      <p:pic>
        <p:nvPicPr>
          <p:cNvPr id="9" name="Picture 8" descr="A diagram of a thin layer of a thin layer&#10;&#10;Description automatically generated">
            <a:extLst>
              <a:ext uri="{FF2B5EF4-FFF2-40B4-BE49-F238E27FC236}">
                <a16:creationId xmlns:a16="http://schemas.microsoft.com/office/drawing/2014/main" id="{4E7081E4-0483-B689-6ACB-DCC2D86F0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3537439"/>
            <a:ext cx="4197349" cy="2027933"/>
          </a:xfrm>
          <a:prstGeom prst="rect">
            <a:avLst/>
          </a:prstGeom>
        </p:spPr>
      </p:pic>
      <p:pic>
        <p:nvPicPr>
          <p:cNvPr id="11" name="Picture 10" descr="A black and yellow striped background&#10;&#10;Description automatically generated">
            <a:extLst>
              <a:ext uri="{FF2B5EF4-FFF2-40B4-BE49-F238E27FC236}">
                <a16:creationId xmlns:a16="http://schemas.microsoft.com/office/drawing/2014/main" id="{8C9F1264-0D39-B5B4-27ED-91851558B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3523227"/>
            <a:ext cx="2584450" cy="2019300"/>
          </a:xfrm>
          <a:prstGeom prst="rect">
            <a:avLst/>
          </a:prstGeom>
        </p:spPr>
      </p:pic>
      <p:sp>
        <p:nvSpPr>
          <p:cNvPr id="6" name="Slide Number Placeholder 5">
            <a:extLst>
              <a:ext uri="{FF2B5EF4-FFF2-40B4-BE49-F238E27FC236}">
                <a16:creationId xmlns:a16="http://schemas.microsoft.com/office/drawing/2014/main" id="{38A24C31-277A-BB7C-6943-23EBB98D6E87}"/>
              </a:ext>
            </a:extLst>
          </p:cNvPr>
          <p:cNvSpPr>
            <a:spLocks noGrp="1"/>
          </p:cNvSpPr>
          <p:nvPr>
            <p:ph type="sldNum" sz="quarter" idx="7"/>
          </p:nvPr>
        </p:nvSpPr>
        <p:spPr/>
        <p:txBody>
          <a:bodyPr/>
          <a:lstStyle/>
          <a:p>
            <a:pPr marL="38100">
              <a:lnSpc>
                <a:spcPct val="100000"/>
              </a:lnSpc>
            </a:pPr>
            <a:fld id="{81D60167-4931-47E6-BA6A-407CBD079E47}" type="slidenum">
              <a:rPr lang="en-US" spc="-5" smtClean="0"/>
              <a:t>47</a:t>
            </a:fld>
            <a:endParaRPr lang="en-US" spc="-5" dirty="0"/>
          </a:p>
        </p:txBody>
      </p:sp>
    </p:spTree>
    <p:extLst>
      <p:ext uri="{BB962C8B-B14F-4D97-AF65-F5344CB8AC3E}">
        <p14:creationId xmlns:p14="http://schemas.microsoft.com/office/powerpoint/2010/main" val="10097778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10729773" cy="1661993"/>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Micro-Strip Gas Chamber: </a:t>
            </a:r>
            <a:br>
              <a:rPr lang="en-US" sz="3600" dirty="0">
                <a:solidFill>
                  <a:srgbClr val="00329E"/>
                </a:solidFill>
              </a:rPr>
            </a:br>
            <a:r>
              <a:rPr lang="en-US" sz="3600" dirty="0">
                <a:solidFill>
                  <a:srgbClr val="00329E"/>
                </a:solidFill>
              </a:rPr>
              <a:t>A door toward a new era of gas detectors</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8" name="TextBox 7">
            <a:extLst>
              <a:ext uri="{FF2B5EF4-FFF2-40B4-BE49-F238E27FC236}">
                <a16:creationId xmlns:a16="http://schemas.microsoft.com/office/drawing/2014/main" id="{8BC5BAEE-E711-DEF4-24C7-22758DFA5910}"/>
              </a:ext>
            </a:extLst>
          </p:cNvPr>
          <p:cNvSpPr txBox="1"/>
          <p:nvPr/>
        </p:nvSpPr>
        <p:spPr>
          <a:xfrm>
            <a:off x="152400" y="1295400"/>
            <a:ext cx="11373357" cy="4801314"/>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Operating properties of MGCs manufactured with different metals and a range of geometrical parameters, as well as the resistance of the devices to local discharges have been widely studied</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Several variants of the basic microgap structures have been tested to improve their performance and reliability, with particular attention to the onset of discharges, which </a:t>
            </a:r>
            <a:r>
              <a:rPr lang="en-US" dirty="0">
                <a:solidFill>
                  <a:srgbClr val="FF0000"/>
                </a:solidFill>
                <a:latin typeface="Times New Roman" panose="02020603050405020304" pitchFamily="18" charset="0"/>
                <a:cs typeface="Times New Roman" panose="02020603050405020304" pitchFamily="18" charset="0"/>
              </a:rPr>
              <a:t>was</a:t>
            </a:r>
            <a:r>
              <a:rPr lang="en-US" dirty="0">
                <a:latin typeface="Times New Roman" panose="02020603050405020304" pitchFamily="18" charset="0"/>
                <a:cs typeface="Times New Roman" panose="02020603050405020304" pitchFamily="18" charset="0"/>
              </a:rPr>
              <a:t> the major limitation for reliable application in HEP</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Nevertheless, the detailed studies on their properties, and, in particular, on the radiation-induced processes leading to discharge breakdown, led to the development of more powerful devices with improved reliability and radiation hardness.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On the basis of the MSGC P</a:t>
            </a:r>
            <a:r>
              <a:rPr lang="en-US" b="0" i="0" u="none" strike="noStrike" dirty="0">
                <a:solidFill>
                  <a:srgbClr val="000000"/>
                </a:solidFill>
                <a:effectLst/>
                <a:latin typeface="Times New Roman" panose="02020603050405020304" pitchFamily="18" charset="0"/>
                <a:cs typeface="Times New Roman" panose="02020603050405020304" pitchFamily="18" charset="0"/>
              </a:rPr>
              <a:t>hotolithography technology have been further developed and used for manufacturing particle detectors and in particular gaseous based particle detectors</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rgbClr val="00329E"/>
                </a:solidFill>
                <a:latin typeface="Times New Roman" panose="02020603050405020304" pitchFamily="18" charset="0"/>
                <a:cs typeface="Times New Roman" panose="02020603050405020304" pitchFamily="18" charset="0"/>
              </a:rPr>
              <a:t>Modern MPGD </a:t>
            </a:r>
            <a:r>
              <a:rPr lang="en-US" dirty="0">
                <a:latin typeface="Times New Roman" panose="02020603050405020304" pitchFamily="18" charset="0"/>
                <a:cs typeface="Times New Roman" panose="02020603050405020304" pitchFamily="18" charset="0"/>
              </a:rPr>
              <a:t>structures can be grouped into two large families: hole-type structures and micromesh-based detectors </a:t>
            </a:r>
          </a:p>
          <a:p>
            <a:pPr lvl="1"/>
            <a:r>
              <a:rPr lang="en-US" dirty="0">
                <a:latin typeface="Times New Roman" panose="02020603050405020304" pitchFamily="18" charset="0"/>
                <a:cs typeface="Times New Roman" panose="02020603050405020304" pitchFamily="18" charset="0"/>
              </a:rPr>
              <a:t>The hole-type structures </a:t>
            </a:r>
            <a:r>
              <a:rPr lang="en-US" u="sng" dirty="0">
                <a:solidFill>
                  <a:srgbClr val="00329E"/>
                </a:solidFill>
                <a:latin typeface="Times New Roman" panose="02020603050405020304" pitchFamily="18" charset="0"/>
                <a:cs typeface="Times New Roman" panose="02020603050405020304" pitchFamily="18" charset="0"/>
              </a:rPr>
              <a:t>are GEMs, THGEM, RETGEM, Micro-Hole, ….. </a:t>
            </a:r>
          </a:p>
          <a:p>
            <a:pPr lvl="1"/>
            <a:r>
              <a:rPr lang="en-US" dirty="0">
                <a:latin typeface="Times New Roman" panose="02020603050405020304" pitchFamily="18" charset="0"/>
                <a:cs typeface="Times New Roman" panose="02020603050405020304" pitchFamily="18" charset="0"/>
              </a:rPr>
              <a:t>The micromesh-based structures include: </a:t>
            </a:r>
            <a:r>
              <a:rPr lang="en-US" u="sng" dirty="0">
                <a:solidFill>
                  <a:srgbClr val="00329E"/>
                </a:solidFill>
                <a:latin typeface="Times New Roman" panose="02020603050405020304" pitchFamily="18" charset="0"/>
                <a:cs typeface="Times New Roman" panose="02020603050405020304" pitchFamily="18" charset="0"/>
              </a:rPr>
              <a:t>Micromegas, “Bulk” Micromegas, “Microbulk” Micromegas, ….</a:t>
            </a:r>
          </a:p>
          <a:p>
            <a:endParaRPr lang="en-US" dirty="0"/>
          </a:p>
        </p:txBody>
      </p:sp>
      <p:sp>
        <p:nvSpPr>
          <p:cNvPr id="3" name="Slide Number Placeholder 2">
            <a:extLst>
              <a:ext uri="{FF2B5EF4-FFF2-40B4-BE49-F238E27FC236}">
                <a16:creationId xmlns:a16="http://schemas.microsoft.com/office/drawing/2014/main" id="{F67B56BC-302F-C863-D483-BE7A13D6CFDE}"/>
              </a:ext>
            </a:extLst>
          </p:cNvPr>
          <p:cNvSpPr>
            <a:spLocks noGrp="1"/>
          </p:cNvSpPr>
          <p:nvPr>
            <p:ph type="sldNum" sz="quarter" idx="7"/>
          </p:nvPr>
        </p:nvSpPr>
        <p:spPr/>
        <p:txBody>
          <a:bodyPr/>
          <a:lstStyle/>
          <a:p>
            <a:pPr marL="38100">
              <a:lnSpc>
                <a:spcPct val="100000"/>
              </a:lnSpc>
            </a:pPr>
            <a:fld id="{81D60167-4931-47E6-BA6A-407CBD079E47}" type="slidenum">
              <a:rPr lang="en-US" spc="-5" smtClean="0"/>
              <a:t>48</a:t>
            </a:fld>
            <a:endParaRPr lang="en-US" spc="-5" dirty="0"/>
          </a:p>
        </p:txBody>
      </p:sp>
    </p:spTree>
    <p:extLst>
      <p:ext uri="{BB962C8B-B14F-4D97-AF65-F5344CB8AC3E}">
        <p14:creationId xmlns:p14="http://schemas.microsoft.com/office/powerpoint/2010/main" val="2339254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04800" y="666249"/>
            <a:ext cx="8824773" cy="553998"/>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 … </a:t>
            </a:r>
            <a:r>
              <a:rPr lang="en-US" dirty="0">
                <a:solidFill>
                  <a:srgbClr val="00329E"/>
                </a:solidFill>
              </a:rPr>
              <a:t>one second back to wire detectors</a:t>
            </a:r>
            <a:endParaRPr lang="en-US" sz="3600" dirty="0">
              <a:solidFill>
                <a:srgbClr val="00329E"/>
              </a:solidFill>
            </a:endParaRP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10" name="TextBox 9">
            <a:extLst>
              <a:ext uri="{FF2B5EF4-FFF2-40B4-BE49-F238E27FC236}">
                <a16:creationId xmlns:a16="http://schemas.microsoft.com/office/drawing/2014/main" id="{123DBA9E-2E48-39EC-A7A1-DD5871B44C2B}"/>
              </a:ext>
            </a:extLst>
          </p:cNvPr>
          <p:cNvSpPr txBox="1"/>
          <p:nvPr/>
        </p:nvSpPr>
        <p:spPr>
          <a:xfrm>
            <a:off x="431870" y="1752600"/>
            <a:ext cx="11430000" cy="3139321"/>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The successful development of multiwire chambers has somewhat sidestepped the research on gas detectors that exploit the multiplication in uniform fields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Parallel-plate multipliers not only are mechanically sturdier but also have better energy resolution and higher rate capability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However, experimental data and theoretical considerations indicate that the maximum proportional gain in parallel-plate chambers is limited by the total amount of charge in the avalanche, around 10</a:t>
            </a:r>
            <a:r>
              <a:rPr lang="en-US" baseline="30000" dirty="0">
                <a:latin typeface="Times New Roman" panose="02020603050405020304" pitchFamily="18" charset="0"/>
                <a:cs typeface="Times New Roman" panose="02020603050405020304" pitchFamily="18" charset="0"/>
              </a:rPr>
              <a:t>7</a:t>
            </a:r>
            <a:r>
              <a:rPr lang="en-US" dirty="0">
                <a:latin typeface="Times New Roman" panose="02020603050405020304" pitchFamily="18" charset="0"/>
                <a:cs typeface="Times New Roman" panose="02020603050405020304" pitchFamily="18" charset="0"/>
              </a:rPr>
              <a:t>–10</a:t>
            </a:r>
            <a:r>
              <a:rPr lang="en-US" baseline="30000" dirty="0">
                <a:latin typeface="Times New Roman" panose="02020603050405020304" pitchFamily="18" charset="0"/>
                <a:cs typeface="Times New Roman" panose="02020603050405020304" pitchFamily="18" charset="0"/>
              </a:rPr>
              <a:t>8</a:t>
            </a:r>
            <a:r>
              <a:rPr lang="en-US" dirty="0">
                <a:latin typeface="Times New Roman" panose="02020603050405020304" pitchFamily="18" charset="0"/>
                <a:cs typeface="Times New Roman" panose="02020603050405020304" pitchFamily="18" charset="0"/>
              </a:rPr>
              <a:t> , above this value, (</a:t>
            </a:r>
            <a:r>
              <a:rPr lang="en-US" dirty="0" err="1">
                <a:latin typeface="Times New Roman" panose="02020603050405020304" pitchFamily="18" charset="0"/>
                <a:cs typeface="Times New Roman" panose="02020603050405020304" pitchFamily="18" charset="0"/>
              </a:rPr>
              <a:t>Raether</a:t>
            </a:r>
            <a:r>
              <a:rPr lang="en-US" dirty="0">
                <a:latin typeface="Times New Roman" panose="02020603050405020304" pitchFamily="18" charset="0"/>
                <a:cs typeface="Times New Roman" panose="02020603050405020304" pitchFamily="18" charset="0"/>
              </a:rPr>
              <a:t> limit), transition to a streamer occurs, followed by breakdown.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exponential dependence of gain on the gap has also discouraged the construction of large-area devices.</a:t>
            </a:r>
          </a:p>
        </p:txBody>
      </p:sp>
      <p:sp>
        <p:nvSpPr>
          <p:cNvPr id="3" name="Slide Number Placeholder 2">
            <a:extLst>
              <a:ext uri="{FF2B5EF4-FFF2-40B4-BE49-F238E27FC236}">
                <a16:creationId xmlns:a16="http://schemas.microsoft.com/office/drawing/2014/main" id="{3BF9657F-1AE6-4C10-8489-2FE3C518A792}"/>
              </a:ext>
            </a:extLst>
          </p:cNvPr>
          <p:cNvSpPr>
            <a:spLocks noGrp="1"/>
          </p:cNvSpPr>
          <p:nvPr>
            <p:ph type="sldNum" sz="quarter" idx="7"/>
          </p:nvPr>
        </p:nvSpPr>
        <p:spPr/>
        <p:txBody>
          <a:bodyPr/>
          <a:lstStyle/>
          <a:p>
            <a:pPr marL="38100">
              <a:lnSpc>
                <a:spcPct val="100000"/>
              </a:lnSpc>
            </a:pPr>
            <a:fld id="{81D60167-4931-47E6-BA6A-407CBD079E47}" type="slidenum">
              <a:rPr lang="en-US" spc="-5" smtClean="0"/>
              <a:t>49</a:t>
            </a:fld>
            <a:endParaRPr lang="en-US" spc="-5" dirty="0"/>
          </a:p>
        </p:txBody>
      </p:sp>
    </p:spTree>
    <p:extLst>
      <p:ext uri="{BB962C8B-B14F-4D97-AF65-F5344CB8AC3E}">
        <p14:creationId xmlns:p14="http://schemas.microsoft.com/office/powerpoint/2010/main" val="4193168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C7C5-B952-B4A5-CA2E-487D71EF2F68}"/>
              </a:ext>
            </a:extLst>
          </p:cNvPr>
          <p:cNvSpPr>
            <a:spLocks noGrp="1"/>
          </p:cNvSpPr>
          <p:nvPr>
            <p:ph type="title"/>
          </p:nvPr>
        </p:nvSpPr>
        <p:spPr>
          <a:xfrm>
            <a:off x="395427" y="203149"/>
            <a:ext cx="9129572" cy="665161"/>
          </a:xfrm>
        </p:spPr>
        <p:txBody>
          <a:bodyPr/>
          <a:lstStyle/>
          <a:p>
            <a:r>
              <a:rPr lang="en-US" dirty="0"/>
              <a:t>HIGH</a:t>
            </a:r>
            <a:r>
              <a:rPr lang="en-US" spc="-10" dirty="0"/>
              <a:t> </a:t>
            </a:r>
            <a:r>
              <a:rPr lang="en-US" spc="-5" dirty="0"/>
              <a:t>FIELD-INELASTIC</a:t>
            </a:r>
            <a:r>
              <a:rPr lang="en-US" spc="-10" dirty="0"/>
              <a:t> </a:t>
            </a:r>
            <a:r>
              <a:rPr lang="en-US" spc="-5" dirty="0"/>
              <a:t>COLLISIONS</a:t>
            </a:r>
            <a:endParaRPr lang="en-US" dirty="0"/>
          </a:p>
        </p:txBody>
      </p:sp>
      <p:sp>
        <p:nvSpPr>
          <p:cNvPr id="4" name="Footer Placeholder 3">
            <a:extLst>
              <a:ext uri="{FF2B5EF4-FFF2-40B4-BE49-F238E27FC236}">
                <a16:creationId xmlns:a16="http://schemas.microsoft.com/office/drawing/2014/main" id="{85F108B8-1AC7-BAD5-ED0C-C038FFBFDF01}"/>
              </a:ext>
            </a:extLst>
          </p:cNvPr>
          <p:cNvSpPr>
            <a:spLocks noGrp="1"/>
          </p:cNvSpPr>
          <p:nvPr>
            <p:ph type="ftr" sz="quarter" idx="5"/>
          </p:nvPr>
        </p:nvSpPr>
        <p:spPr>
          <a:xfrm>
            <a:off x="3005136" y="6437583"/>
            <a:ext cx="6181725" cy="379095"/>
          </a:xfrm>
        </p:spPr>
        <p:txBody>
          <a:bodyPr/>
          <a:lstStyle/>
          <a:p>
            <a:pPr algn="ctr">
              <a:lnSpc>
                <a:spcPts val="1425"/>
              </a:lnSpc>
            </a:pPr>
            <a:r>
              <a:rPr lang="en-US"/>
              <a:t>M. Bianco, PhD Lectures | Gaseous Detectors | 13th-14th May 2026, Siena</a:t>
            </a:r>
            <a:endParaRPr lang="en-US" spc="-15" dirty="0"/>
          </a:p>
        </p:txBody>
      </p:sp>
      <p:grpSp>
        <p:nvGrpSpPr>
          <p:cNvPr id="24" name="Group 23">
            <a:extLst>
              <a:ext uri="{FF2B5EF4-FFF2-40B4-BE49-F238E27FC236}">
                <a16:creationId xmlns:a16="http://schemas.microsoft.com/office/drawing/2014/main" id="{7A922CC3-DAB8-0A27-6E07-E9C202DB8A08}"/>
              </a:ext>
            </a:extLst>
          </p:cNvPr>
          <p:cNvGrpSpPr/>
          <p:nvPr/>
        </p:nvGrpSpPr>
        <p:grpSpPr>
          <a:xfrm>
            <a:off x="194131" y="1235710"/>
            <a:ext cx="6804661" cy="4386580"/>
            <a:chOff x="434339" y="1176020"/>
            <a:chExt cx="8557259" cy="5028566"/>
          </a:xfrm>
        </p:grpSpPr>
        <p:grpSp>
          <p:nvGrpSpPr>
            <p:cNvPr id="25" name="object 3">
              <a:extLst>
                <a:ext uri="{FF2B5EF4-FFF2-40B4-BE49-F238E27FC236}">
                  <a16:creationId xmlns:a16="http://schemas.microsoft.com/office/drawing/2014/main" id="{B4A85776-BC03-003F-C59D-D84401124236}"/>
                </a:ext>
              </a:extLst>
            </p:cNvPr>
            <p:cNvGrpSpPr/>
            <p:nvPr/>
          </p:nvGrpSpPr>
          <p:grpSpPr>
            <a:xfrm>
              <a:off x="609600" y="1343026"/>
              <a:ext cx="6976109" cy="4861560"/>
              <a:chOff x="609600" y="1343026"/>
              <a:chExt cx="6976109" cy="4861560"/>
            </a:xfrm>
          </p:grpSpPr>
          <p:pic>
            <p:nvPicPr>
              <p:cNvPr id="48" name="object 4">
                <a:extLst>
                  <a:ext uri="{FF2B5EF4-FFF2-40B4-BE49-F238E27FC236}">
                    <a16:creationId xmlns:a16="http://schemas.microsoft.com/office/drawing/2014/main" id="{83AA75FE-E319-E1FF-50C4-95531A48F422}"/>
                  </a:ext>
                </a:extLst>
              </p:cNvPr>
              <p:cNvPicPr/>
              <p:nvPr/>
            </p:nvPicPr>
            <p:blipFill>
              <a:blip r:embed="rId2" cstate="print"/>
              <a:stretch>
                <a:fillRect/>
              </a:stretch>
            </p:blipFill>
            <p:spPr>
              <a:xfrm>
                <a:off x="715689" y="1663831"/>
                <a:ext cx="6869438" cy="4540659"/>
              </a:xfrm>
              <a:prstGeom prst="rect">
                <a:avLst/>
              </a:prstGeom>
            </p:spPr>
          </p:pic>
          <p:sp>
            <p:nvSpPr>
              <p:cNvPr id="49" name="object 5">
                <a:extLst>
                  <a:ext uri="{FF2B5EF4-FFF2-40B4-BE49-F238E27FC236}">
                    <a16:creationId xmlns:a16="http://schemas.microsoft.com/office/drawing/2014/main" id="{53EC05E4-915B-01AD-948D-52B7CF101A60}"/>
                  </a:ext>
                </a:extLst>
              </p:cNvPr>
              <p:cNvSpPr/>
              <p:nvPr/>
            </p:nvSpPr>
            <p:spPr>
              <a:xfrm>
                <a:off x="609600" y="1600199"/>
                <a:ext cx="2743200" cy="685800"/>
              </a:xfrm>
              <a:custGeom>
                <a:avLst/>
                <a:gdLst/>
                <a:ahLst/>
                <a:cxnLst/>
                <a:rect l="l" t="t" r="r" b="b"/>
                <a:pathLst>
                  <a:path w="2743200" h="685800">
                    <a:moveTo>
                      <a:pt x="809625" y="0"/>
                    </a:moveTo>
                    <a:lnTo>
                      <a:pt x="0" y="0"/>
                    </a:lnTo>
                    <a:lnTo>
                      <a:pt x="0" y="685800"/>
                    </a:lnTo>
                    <a:lnTo>
                      <a:pt x="809625" y="685800"/>
                    </a:lnTo>
                    <a:lnTo>
                      <a:pt x="809625" y="0"/>
                    </a:lnTo>
                    <a:close/>
                  </a:path>
                  <a:path w="2743200" h="685800">
                    <a:moveTo>
                      <a:pt x="2743200" y="0"/>
                    </a:moveTo>
                    <a:lnTo>
                      <a:pt x="866775" y="0"/>
                    </a:lnTo>
                    <a:lnTo>
                      <a:pt x="866775" y="685800"/>
                    </a:lnTo>
                    <a:lnTo>
                      <a:pt x="2743200" y="685800"/>
                    </a:lnTo>
                    <a:lnTo>
                      <a:pt x="2743200" y="0"/>
                    </a:lnTo>
                    <a:close/>
                  </a:path>
                </a:pathLst>
              </a:custGeom>
              <a:solidFill>
                <a:srgbClr val="FFFFFF"/>
              </a:solidFill>
            </p:spPr>
            <p:txBody>
              <a:bodyPr wrap="square" lIns="0" tIns="0" rIns="0" bIns="0" rtlCol="0"/>
              <a:lstStyle/>
              <a:p>
                <a:endParaRPr/>
              </a:p>
            </p:txBody>
          </p:sp>
          <p:sp>
            <p:nvSpPr>
              <p:cNvPr id="50" name="object 6">
                <a:extLst>
                  <a:ext uri="{FF2B5EF4-FFF2-40B4-BE49-F238E27FC236}">
                    <a16:creationId xmlns:a16="http://schemas.microsoft.com/office/drawing/2014/main" id="{70F7F88D-B2D9-331C-A7C0-DFEE28FCFD83}"/>
                  </a:ext>
                </a:extLst>
              </p:cNvPr>
              <p:cNvSpPr/>
              <p:nvPr/>
            </p:nvSpPr>
            <p:spPr>
              <a:xfrm>
                <a:off x="1447800" y="1371601"/>
                <a:ext cx="0" cy="4038600"/>
              </a:xfrm>
              <a:custGeom>
                <a:avLst/>
                <a:gdLst/>
                <a:ahLst/>
                <a:cxnLst/>
                <a:rect l="l" t="t" r="r" b="b"/>
                <a:pathLst>
                  <a:path h="4038600">
                    <a:moveTo>
                      <a:pt x="0" y="0"/>
                    </a:moveTo>
                    <a:lnTo>
                      <a:pt x="0" y="4038599"/>
                    </a:lnTo>
                  </a:path>
                </a:pathLst>
              </a:custGeom>
              <a:ln w="57149">
                <a:solidFill>
                  <a:srgbClr val="000000"/>
                </a:solidFill>
              </a:ln>
            </p:spPr>
            <p:txBody>
              <a:bodyPr wrap="square" lIns="0" tIns="0" rIns="0" bIns="0" rtlCol="0"/>
              <a:lstStyle/>
              <a:p>
                <a:endParaRPr/>
              </a:p>
            </p:txBody>
          </p:sp>
          <p:sp>
            <p:nvSpPr>
              <p:cNvPr id="51" name="object 7">
                <a:extLst>
                  <a:ext uri="{FF2B5EF4-FFF2-40B4-BE49-F238E27FC236}">
                    <a16:creationId xmlns:a16="http://schemas.microsoft.com/office/drawing/2014/main" id="{3B01410B-3E07-59AE-F7BF-6FB8AB2ECA99}"/>
                  </a:ext>
                </a:extLst>
              </p:cNvPr>
              <p:cNvSpPr/>
              <p:nvPr/>
            </p:nvSpPr>
            <p:spPr>
              <a:xfrm>
                <a:off x="914400" y="2590800"/>
                <a:ext cx="533400" cy="0"/>
              </a:xfrm>
              <a:custGeom>
                <a:avLst/>
                <a:gdLst/>
                <a:ahLst/>
                <a:cxnLst/>
                <a:rect l="l" t="t" r="r" b="b"/>
                <a:pathLst>
                  <a:path w="533400">
                    <a:moveTo>
                      <a:pt x="533399" y="0"/>
                    </a:moveTo>
                    <a:lnTo>
                      <a:pt x="0" y="1"/>
                    </a:lnTo>
                  </a:path>
                </a:pathLst>
              </a:custGeom>
              <a:ln w="9524">
                <a:solidFill>
                  <a:srgbClr val="000000"/>
                </a:solidFill>
              </a:ln>
            </p:spPr>
            <p:txBody>
              <a:bodyPr wrap="square" lIns="0" tIns="0" rIns="0" bIns="0" rtlCol="0"/>
              <a:lstStyle/>
              <a:p>
                <a:endParaRPr/>
              </a:p>
            </p:txBody>
          </p:sp>
          <p:sp>
            <p:nvSpPr>
              <p:cNvPr id="52" name="object 8">
                <a:extLst>
                  <a:ext uri="{FF2B5EF4-FFF2-40B4-BE49-F238E27FC236}">
                    <a16:creationId xmlns:a16="http://schemas.microsoft.com/office/drawing/2014/main" id="{62D0C930-0FD9-081C-9F0D-8C6B160DCCBD}"/>
                  </a:ext>
                </a:extLst>
              </p:cNvPr>
              <p:cNvSpPr/>
              <p:nvPr/>
            </p:nvSpPr>
            <p:spPr>
              <a:xfrm>
                <a:off x="914399" y="1752600"/>
                <a:ext cx="0" cy="838200"/>
              </a:xfrm>
              <a:custGeom>
                <a:avLst/>
                <a:gdLst/>
                <a:ahLst/>
                <a:cxnLst/>
                <a:rect l="l" t="t" r="r" b="b"/>
                <a:pathLst>
                  <a:path h="838200">
                    <a:moveTo>
                      <a:pt x="0" y="838199"/>
                    </a:moveTo>
                    <a:lnTo>
                      <a:pt x="0" y="0"/>
                    </a:lnTo>
                  </a:path>
                </a:pathLst>
              </a:custGeom>
              <a:ln w="9524">
                <a:solidFill>
                  <a:srgbClr val="000000"/>
                </a:solidFill>
              </a:ln>
            </p:spPr>
            <p:txBody>
              <a:bodyPr wrap="square" lIns="0" tIns="0" rIns="0" bIns="0" rtlCol="0"/>
              <a:lstStyle/>
              <a:p>
                <a:endParaRPr/>
              </a:p>
            </p:txBody>
          </p:sp>
          <p:pic>
            <p:nvPicPr>
              <p:cNvPr id="53" name="object 9">
                <a:extLst>
                  <a:ext uri="{FF2B5EF4-FFF2-40B4-BE49-F238E27FC236}">
                    <a16:creationId xmlns:a16="http://schemas.microsoft.com/office/drawing/2014/main" id="{05AD659B-E7F9-ECF4-7769-96B6218AFF37}"/>
                  </a:ext>
                </a:extLst>
              </p:cNvPr>
              <p:cNvPicPr/>
              <p:nvPr/>
            </p:nvPicPr>
            <p:blipFill>
              <a:blip r:embed="rId3" cstate="print"/>
              <a:stretch>
                <a:fillRect/>
              </a:stretch>
            </p:blipFill>
            <p:spPr>
              <a:xfrm>
                <a:off x="909637" y="1671638"/>
                <a:ext cx="85724" cy="85724"/>
              </a:xfrm>
              <a:prstGeom prst="rect">
                <a:avLst/>
              </a:prstGeom>
            </p:spPr>
          </p:pic>
        </p:grpSp>
        <p:sp>
          <p:nvSpPr>
            <p:cNvPr id="26" name="object 10">
              <a:extLst>
                <a:ext uri="{FF2B5EF4-FFF2-40B4-BE49-F238E27FC236}">
                  <a16:creationId xmlns:a16="http://schemas.microsoft.com/office/drawing/2014/main" id="{FC5D7F3A-BC54-BBE1-504B-A993EB4184FB}"/>
                </a:ext>
              </a:extLst>
            </p:cNvPr>
            <p:cNvSpPr/>
            <p:nvPr/>
          </p:nvSpPr>
          <p:spPr>
            <a:xfrm>
              <a:off x="7924798" y="1447801"/>
              <a:ext cx="0" cy="3962400"/>
            </a:xfrm>
            <a:custGeom>
              <a:avLst/>
              <a:gdLst/>
              <a:ahLst/>
              <a:cxnLst/>
              <a:rect l="l" t="t" r="r" b="b"/>
              <a:pathLst>
                <a:path h="3962400">
                  <a:moveTo>
                    <a:pt x="0" y="0"/>
                  </a:moveTo>
                  <a:lnTo>
                    <a:pt x="0" y="3962399"/>
                  </a:lnTo>
                </a:path>
              </a:pathLst>
            </a:custGeom>
            <a:ln w="57149">
              <a:solidFill>
                <a:srgbClr val="000000"/>
              </a:solidFill>
            </a:ln>
          </p:spPr>
          <p:txBody>
            <a:bodyPr wrap="square" lIns="0" tIns="0" rIns="0" bIns="0" rtlCol="0"/>
            <a:lstStyle/>
            <a:p>
              <a:endParaRPr/>
            </a:p>
          </p:txBody>
        </p:sp>
        <p:sp>
          <p:nvSpPr>
            <p:cNvPr id="27" name="object 11">
              <a:extLst>
                <a:ext uri="{FF2B5EF4-FFF2-40B4-BE49-F238E27FC236}">
                  <a16:creationId xmlns:a16="http://schemas.microsoft.com/office/drawing/2014/main" id="{9BBCA839-FA85-0576-4BC0-A395E5CA4AC7}"/>
                </a:ext>
              </a:extLst>
            </p:cNvPr>
            <p:cNvSpPr txBox="1"/>
            <p:nvPr/>
          </p:nvSpPr>
          <p:spPr>
            <a:xfrm>
              <a:off x="434339" y="1480820"/>
              <a:ext cx="402590" cy="299720"/>
            </a:xfrm>
            <a:prstGeom prst="rect">
              <a:avLst/>
            </a:prstGeom>
          </p:spPr>
          <p:txBody>
            <a:bodyPr vert="horz" wrap="square" lIns="0" tIns="12700" rIns="0" bIns="0" rtlCol="0">
              <a:spAutoFit/>
            </a:bodyPr>
            <a:lstStyle/>
            <a:p>
              <a:pPr marL="38100">
                <a:lnSpc>
                  <a:spcPct val="100000"/>
                </a:lnSpc>
                <a:spcBef>
                  <a:spcPts val="100"/>
                </a:spcBef>
              </a:pPr>
              <a:r>
                <a:rPr sz="1800" dirty="0">
                  <a:latin typeface="Arial MT"/>
                  <a:cs typeface="Arial MT"/>
                </a:rPr>
                <a:t>-U</a:t>
              </a:r>
              <a:r>
                <a:rPr sz="1800" baseline="-20833" dirty="0">
                  <a:latin typeface="Arial MT"/>
                  <a:cs typeface="Arial MT"/>
                </a:rPr>
                <a:t>0</a:t>
              </a:r>
              <a:endParaRPr sz="1800" baseline="-20833">
                <a:latin typeface="Arial MT"/>
                <a:cs typeface="Arial MT"/>
              </a:endParaRPr>
            </a:p>
          </p:txBody>
        </p:sp>
        <p:sp>
          <p:nvSpPr>
            <p:cNvPr id="28" name="object 12">
              <a:extLst>
                <a:ext uri="{FF2B5EF4-FFF2-40B4-BE49-F238E27FC236}">
                  <a16:creationId xmlns:a16="http://schemas.microsoft.com/office/drawing/2014/main" id="{8FCEDBE4-DDB5-4CAA-5E0E-D18F8A25966D}"/>
                </a:ext>
              </a:extLst>
            </p:cNvPr>
            <p:cNvSpPr txBox="1"/>
            <p:nvPr/>
          </p:nvSpPr>
          <p:spPr>
            <a:xfrm>
              <a:off x="1006455" y="4028900"/>
              <a:ext cx="366395" cy="1110615"/>
            </a:xfrm>
            <a:prstGeom prst="rect">
              <a:avLst/>
            </a:prstGeom>
          </p:spPr>
          <p:txBody>
            <a:bodyPr vert="vert270" wrap="square" lIns="0" tIns="0" rIns="0" bIns="0" rtlCol="0">
              <a:spAutoFit/>
            </a:bodyPr>
            <a:lstStyle/>
            <a:p>
              <a:pPr marL="12700">
                <a:lnSpc>
                  <a:spcPts val="2755"/>
                </a:lnSpc>
              </a:pPr>
              <a:r>
                <a:rPr sz="2400" spc="-5" dirty="0">
                  <a:latin typeface="Arial MT"/>
                  <a:cs typeface="Arial MT"/>
                </a:rPr>
                <a:t>cathode</a:t>
              </a:r>
              <a:endParaRPr sz="2400">
                <a:latin typeface="Arial MT"/>
                <a:cs typeface="Arial MT"/>
              </a:endParaRPr>
            </a:p>
          </p:txBody>
        </p:sp>
        <p:sp>
          <p:nvSpPr>
            <p:cNvPr id="29" name="object 13">
              <a:extLst>
                <a:ext uri="{FF2B5EF4-FFF2-40B4-BE49-F238E27FC236}">
                  <a16:creationId xmlns:a16="http://schemas.microsoft.com/office/drawing/2014/main" id="{D60ED01B-614B-EAC0-2759-5992BA33A126}"/>
                </a:ext>
              </a:extLst>
            </p:cNvPr>
            <p:cNvSpPr txBox="1"/>
            <p:nvPr/>
          </p:nvSpPr>
          <p:spPr>
            <a:xfrm>
              <a:off x="7935893" y="4234256"/>
              <a:ext cx="366395" cy="873125"/>
            </a:xfrm>
            <a:prstGeom prst="rect">
              <a:avLst/>
            </a:prstGeom>
          </p:spPr>
          <p:txBody>
            <a:bodyPr vert="vert270" wrap="square" lIns="0" tIns="0" rIns="0" bIns="0" rtlCol="0">
              <a:spAutoFit/>
            </a:bodyPr>
            <a:lstStyle/>
            <a:p>
              <a:pPr marL="12700">
                <a:lnSpc>
                  <a:spcPts val="2755"/>
                </a:lnSpc>
              </a:pPr>
              <a:r>
                <a:rPr sz="2400" dirty="0">
                  <a:latin typeface="Arial MT"/>
                  <a:cs typeface="Arial MT"/>
                </a:rPr>
                <a:t>anode</a:t>
              </a:r>
              <a:endParaRPr sz="2400">
                <a:latin typeface="Arial MT"/>
                <a:cs typeface="Arial MT"/>
              </a:endParaRPr>
            </a:p>
          </p:txBody>
        </p:sp>
        <p:grpSp>
          <p:nvGrpSpPr>
            <p:cNvPr id="30" name="object 14">
              <a:extLst>
                <a:ext uri="{FF2B5EF4-FFF2-40B4-BE49-F238E27FC236}">
                  <a16:creationId xmlns:a16="http://schemas.microsoft.com/office/drawing/2014/main" id="{2C861A17-44F1-9BEF-23CB-9AD5AD7F5F15}"/>
                </a:ext>
              </a:extLst>
            </p:cNvPr>
            <p:cNvGrpSpPr/>
            <p:nvPr/>
          </p:nvGrpSpPr>
          <p:grpSpPr>
            <a:xfrm>
              <a:off x="7924798" y="1219200"/>
              <a:ext cx="995680" cy="1300480"/>
              <a:chOff x="7924798" y="1219200"/>
              <a:chExt cx="995680" cy="1300480"/>
            </a:xfrm>
          </p:grpSpPr>
          <p:sp>
            <p:nvSpPr>
              <p:cNvPr id="38" name="object 15">
                <a:extLst>
                  <a:ext uri="{FF2B5EF4-FFF2-40B4-BE49-F238E27FC236}">
                    <a16:creationId xmlns:a16="http://schemas.microsoft.com/office/drawing/2014/main" id="{5487B072-2046-E7A3-C7D7-3D7B9BDEE2BB}"/>
                  </a:ext>
                </a:extLst>
              </p:cNvPr>
              <p:cNvSpPr/>
              <p:nvPr/>
            </p:nvSpPr>
            <p:spPr>
              <a:xfrm>
                <a:off x="7924798" y="2514600"/>
                <a:ext cx="381000" cy="0"/>
              </a:xfrm>
              <a:custGeom>
                <a:avLst/>
                <a:gdLst/>
                <a:ahLst/>
                <a:cxnLst/>
                <a:rect l="l" t="t" r="r" b="b"/>
                <a:pathLst>
                  <a:path w="381000">
                    <a:moveTo>
                      <a:pt x="0" y="0"/>
                    </a:moveTo>
                    <a:lnTo>
                      <a:pt x="380999" y="1"/>
                    </a:lnTo>
                  </a:path>
                </a:pathLst>
              </a:custGeom>
              <a:ln w="9524">
                <a:solidFill>
                  <a:srgbClr val="000000"/>
                </a:solidFill>
              </a:ln>
            </p:spPr>
            <p:txBody>
              <a:bodyPr wrap="square" lIns="0" tIns="0" rIns="0" bIns="0" rtlCol="0"/>
              <a:lstStyle/>
              <a:p>
                <a:endParaRPr/>
              </a:p>
            </p:txBody>
          </p:sp>
          <p:sp>
            <p:nvSpPr>
              <p:cNvPr id="39" name="object 16">
                <a:extLst>
                  <a:ext uri="{FF2B5EF4-FFF2-40B4-BE49-F238E27FC236}">
                    <a16:creationId xmlns:a16="http://schemas.microsoft.com/office/drawing/2014/main" id="{13A8A33F-06BA-A989-B340-275DF0D449ED}"/>
                  </a:ext>
                </a:extLst>
              </p:cNvPr>
              <p:cNvSpPr/>
              <p:nvPr/>
            </p:nvSpPr>
            <p:spPr>
              <a:xfrm>
                <a:off x="8305798" y="1905000"/>
                <a:ext cx="0" cy="609600"/>
              </a:xfrm>
              <a:custGeom>
                <a:avLst/>
                <a:gdLst/>
                <a:ahLst/>
                <a:cxnLst/>
                <a:rect l="l" t="t" r="r" b="b"/>
                <a:pathLst>
                  <a:path h="609600">
                    <a:moveTo>
                      <a:pt x="0" y="609599"/>
                    </a:moveTo>
                    <a:lnTo>
                      <a:pt x="0" y="0"/>
                    </a:lnTo>
                  </a:path>
                </a:pathLst>
              </a:custGeom>
              <a:ln w="9524">
                <a:solidFill>
                  <a:srgbClr val="000000"/>
                </a:solidFill>
              </a:ln>
            </p:spPr>
            <p:txBody>
              <a:bodyPr wrap="square" lIns="0" tIns="0" rIns="0" bIns="0" rtlCol="0"/>
              <a:lstStyle/>
              <a:p>
                <a:endParaRPr/>
              </a:p>
            </p:txBody>
          </p:sp>
          <p:sp>
            <p:nvSpPr>
              <p:cNvPr id="40" name="object 17">
                <a:extLst>
                  <a:ext uri="{FF2B5EF4-FFF2-40B4-BE49-F238E27FC236}">
                    <a16:creationId xmlns:a16="http://schemas.microsoft.com/office/drawing/2014/main" id="{CA9F719D-C302-5AB8-B37B-BE4FE1268911}"/>
                  </a:ext>
                </a:extLst>
              </p:cNvPr>
              <p:cNvSpPr/>
              <p:nvPr/>
            </p:nvSpPr>
            <p:spPr>
              <a:xfrm>
                <a:off x="8305798" y="2209800"/>
                <a:ext cx="152400" cy="0"/>
              </a:xfrm>
              <a:custGeom>
                <a:avLst/>
                <a:gdLst/>
                <a:ahLst/>
                <a:cxnLst/>
                <a:rect l="l" t="t" r="r" b="b"/>
                <a:pathLst>
                  <a:path w="152400">
                    <a:moveTo>
                      <a:pt x="0" y="0"/>
                    </a:moveTo>
                    <a:lnTo>
                      <a:pt x="152399" y="1"/>
                    </a:lnTo>
                  </a:path>
                </a:pathLst>
              </a:custGeom>
              <a:ln w="9524">
                <a:solidFill>
                  <a:srgbClr val="000000"/>
                </a:solidFill>
              </a:ln>
            </p:spPr>
            <p:txBody>
              <a:bodyPr wrap="square" lIns="0" tIns="0" rIns="0" bIns="0" rtlCol="0"/>
              <a:lstStyle/>
              <a:p>
                <a:endParaRPr/>
              </a:p>
            </p:txBody>
          </p:sp>
          <p:sp>
            <p:nvSpPr>
              <p:cNvPr id="41" name="object 18">
                <a:extLst>
                  <a:ext uri="{FF2B5EF4-FFF2-40B4-BE49-F238E27FC236}">
                    <a16:creationId xmlns:a16="http://schemas.microsoft.com/office/drawing/2014/main" id="{5FE9CBDD-6893-A313-CF58-C3C75B1573C1}"/>
                  </a:ext>
                </a:extLst>
              </p:cNvPr>
              <p:cNvSpPr/>
              <p:nvPr/>
            </p:nvSpPr>
            <p:spPr>
              <a:xfrm>
                <a:off x="8458198" y="2133600"/>
                <a:ext cx="304800" cy="152400"/>
              </a:xfrm>
              <a:custGeom>
                <a:avLst/>
                <a:gdLst/>
                <a:ahLst/>
                <a:cxnLst/>
                <a:rect l="l" t="t" r="r" b="b"/>
                <a:pathLst>
                  <a:path w="304800" h="152400">
                    <a:moveTo>
                      <a:pt x="0" y="0"/>
                    </a:moveTo>
                    <a:lnTo>
                      <a:pt x="304799" y="0"/>
                    </a:lnTo>
                    <a:lnTo>
                      <a:pt x="304799" y="152399"/>
                    </a:lnTo>
                    <a:lnTo>
                      <a:pt x="0" y="152399"/>
                    </a:lnTo>
                    <a:lnTo>
                      <a:pt x="0" y="0"/>
                    </a:lnTo>
                    <a:close/>
                  </a:path>
                </a:pathLst>
              </a:custGeom>
              <a:ln w="9524">
                <a:solidFill>
                  <a:srgbClr val="000000"/>
                </a:solidFill>
              </a:ln>
            </p:spPr>
            <p:txBody>
              <a:bodyPr wrap="square" lIns="0" tIns="0" rIns="0" bIns="0" rtlCol="0"/>
              <a:lstStyle/>
              <a:p>
                <a:endParaRPr/>
              </a:p>
            </p:txBody>
          </p:sp>
          <p:sp>
            <p:nvSpPr>
              <p:cNvPr id="42" name="object 19">
                <a:extLst>
                  <a:ext uri="{FF2B5EF4-FFF2-40B4-BE49-F238E27FC236}">
                    <a16:creationId xmlns:a16="http://schemas.microsoft.com/office/drawing/2014/main" id="{4A49BDDD-3400-1FC5-22CF-CD7A85DEDEB0}"/>
                  </a:ext>
                </a:extLst>
              </p:cNvPr>
              <p:cNvSpPr/>
              <p:nvPr/>
            </p:nvSpPr>
            <p:spPr>
              <a:xfrm>
                <a:off x="8762998" y="2209800"/>
                <a:ext cx="152400" cy="0"/>
              </a:xfrm>
              <a:custGeom>
                <a:avLst/>
                <a:gdLst/>
                <a:ahLst/>
                <a:cxnLst/>
                <a:rect l="l" t="t" r="r" b="b"/>
                <a:pathLst>
                  <a:path w="152400">
                    <a:moveTo>
                      <a:pt x="0" y="0"/>
                    </a:moveTo>
                    <a:lnTo>
                      <a:pt x="152399" y="1"/>
                    </a:lnTo>
                  </a:path>
                </a:pathLst>
              </a:custGeom>
              <a:ln w="9524">
                <a:solidFill>
                  <a:srgbClr val="000000"/>
                </a:solidFill>
              </a:ln>
            </p:spPr>
            <p:txBody>
              <a:bodyPr wrap="square" lIns="0" tIns="0" rIns="0" bIns="0" rtlCol="0"/>
              <a:lstStyle/>
              <a:p>
                <a:endParaRPr/>
              </a:p>
            </p:txBody>
          </p:sp>
          <p:sp>
            <p:nvSpPr>
              <p:cNvPr id="43" name="object 20">
                <a:extLst>
                  <a:ext uri="{FF2B5EF4-FFF2-40B4-BE49-F238E27FC236}">
                    <a16:creationId xmlns:a16="http://schemas.microsoft.com/office/drawing/2014/main" id="{27015CB3-83D6-BCB2-08A0-5376DBE12DA7}"/>
                  </a:ext>
                </a:extLst>
              </p:cNvPr>
              <p:cNvSpPr/>
              <p:nvPr/>
            </p:nvSpPr>
            <p:spPr>
              <a:xfrm>
                <a:off x="8915398" y="2057400"/>
                <a:ext cx="0" cy="304800"/>
              </a:xfrm>
              <a:custGeom>
                <a:avLst/>
                <a:gdLst/>
                <a:ahLst/>
                <a:cxnLst/>
                <a:rect l="l" t="t" r="r" b="b"/>
                <a:pathLst>
                  <a:path h="304800">
                    <a:moveTo>
                      <a:pt x="0" y="0"/>
                    </a:moveTo>
                    <a:lnTo>
                      <a:pt x="0" y="304799"/>
                    </a:lnTo>
                  </a:path>
                </a:pathLst>
              </a:custGeom>
              <a:ln w="9524">
                <a:solidFill>
                  <a:srgbClr val="000000"/>
                </a:solidFill>
              </a:ln>
            </p:spPr>
            <p:txBody>
              <a:bodyPr wrap="square" lIns="0" tIns="0" rIns="0" bIns="0" rtlCol="0"/>
              <a:lstStyle/>
              <a:p>
                <a:endParaRPr/>
              </a:p>
            </p:txBody>
          </p:sp>
          <p:sp>
            <p:nvSpPr>
              <p:cNvPr id="44" name="object 21">
                <a:extLst>
                  <a:ext uri="{FF2B5EF4-FFF2-40B4-BE49-F238E27FC236}">
                    <a16:creationId xmlns:a16="http://schemas.microsoft.com/office/drawing/2014/main" id="{E6CBC16B-5C47-D390-9AC5-F54DA07E5CBF}"/>
                  </a:ext>
                </a:extLst>
              </p:cNvPr>
              <p:cNvSpPr/>
              <p:nvPr/>
            </p:nvSpPr>
            <p:spPr>
              <a:xfrm>
                <a:off x="8153398" y="1600200"/>
                <a:ext cx="304800" cy="304800"/>
              </a:xfrm>
              <a:custGeom>
                <a:avLst/>
                <a:gdLst/>
                <a:ahLst/>
                <a:cxnLst/>
                <a:rect l="l" t="t" r="r" b="b"/>
                <a:pathLst>
                  <a:path w="304800" h="304800">
                    <a:moveTo>
                      <a:pt x="152400" y="0"/>
                    </a:moveTo>
                    <a:lnTo>
                      <a:pt x="0" y="304800"/>
                    </a:lnTo>
                    <a:lnTo>
                      <a:pt x="304800" y="304800"/>
                    </a:lnTo>
                    <a:lnTo>
                      <a:pt x="152400" y="0"/>
                    </a:lnTo>
                    <a:close/>
                  </a:path>
                </a:pathLst>
              </a:custGeom>
              <a:solidFill>
                <a:srgbClr val="C6E6E9"/>
              </a:solidFill>
            </p:spPr>
            <p:txBody>
              <a:bodyPr wrap="square" lIns="0" tIns="0" rIns="0" bIns="0" rtlCol="0"/>
              <a:lstStyle/>
              <a:p>
                <a:endParaRPr/>
              </a:p>
            </p:txBody>
          </p:sp>
          <p:sp>
            <p:nvSpPr>
              <p:cNvPr id="45" name="object 22">
                <a:extLst>
                  <a:ext uri="{FF2B5EF4-FFF2-40B4-BE49-F238E27FC236}">
                    <a16:creationId xmlns:a16="http://schemas.microsoft.com/office/drawing/2014/main" id="{5D4A5FE8-4EA5-DA8C-F655-D3D3C0CA2A0A}"/>
                  </a:ext>
                </a:extLst>
              </p:cNvPr>
              <p:cNvSpPr/>
              <p:nvPr/>
            </p:nvSpPr>
            <p:spPr>
              <a:xfrm>
                <a:off x="8153398" y="1600200"/>
                <a:ext cx="304800" cy="304800"/>
              </a:xfrm>
              <a:custGeom>
                <a:avLst/>
                <a:gdLst/>
                <a:ahLst/>
                <a:cxnLst/>
                <a:rect l="l" t="t" r="r" b="b"/>
                <a:pathLst>
                  <a:path w="304800" h="304800">
                    <a:moveTo>
                      <a:pt x="0" y="304799"/>
                    </a:moveTo>
                    <a:lnTo>
                      <a:pt x="152399" y="0"/>
                    </a:lnTo>
                    <a:lnTo>
                      <a:pt x="304800" y="304799"/>
                    </a:lnTo>
                    <a:lnTo>
                      <a:pt x="0" y="304799"/>
                    </a:lnTo>
                    <a:close/>
                  </a:path>
                </a:pathLst>
              </a:custGeom>
              <a:ln w="9524">
                <a:solidFill>
                  <a:srgbClr val="000000"/>
                </a:solidFill>
              </a:ln>
            </p:spPr>
            <p:txBody>
              <a:bodyPr wrap="square" lIns="0" tIns="0" rIns="0" bIns="0" rtlCol="0"/>
              <a:lstStyle/>
              <a:p>
                <a:endParaRPr/>
              </a:p>
            </p:txBody>
          </p:sp>
          <p:sp>
            <p:nvSpPr>
              <p:cNvPr id="46" name="object 23">
                <a:extLst>
                  <a:ext uri="{FF2B5EF4-FFF2-40B4-BE49-F238E27FC236}">
                    <a16:creationId xmlns:a16="http://schemas.microsoft.com/office/drawing/2014/main" id="{B532061B-39FE-43FB-726C-64B5430AB3EC}"/>
                  </a:ext>
                </a:extLst>
              </p:cNvPr>
              <p:cNvSpPr/>
              <p:nvPr/>
            </p:nvSpPr>
            <p:spPr>
              <a:xfrm>
                <a:off x="8305798" y="1244600"/>
                <a:ext cx="0" cy="355600"/>
              </a:xfrm>
              <a:custGeom>
                <a:avLst/>
                <a:gdLst/>
                <a:ahLst/>
                <a:cxnLst/>
                <a:rect l="l" t="t" r="r" b="b"/>
                <a:pathLst>
                  <a:path h="355600">
                    <a:moveTo>
                      <a:pt x="0" y="355599"/>
                    </a:moveTo>
                    <a:lnTo>
                      <a:pt x="0" y="0"/>
                    </a:lnTo>
                  </a:path>
                </a:pathLst>
              </a:custGeom>
              <a:ln w="9524">
                <a:solidFill>
                  <a:srgbClr val="000000"/>
                </a:solidFill>
              </a:ln>
            </p:spPr>
            <p:txBody>
              <a:bodyPr wrap="square" lIns="0" tIns="0" rIns="0" bIns="0" rtlCol="0"/>
              <a:lstStyle/>
              <a:p>
                <a:endParaRPr/>
              </a:p>
            </p:txBody>
          </p:sp>
          <p:sp>
            <p:nvSpPr>
              <p:cNvPr id="47" name="object 24">
                <a:extLst>
                  <a:ext uri="{FF2B5EF4-FFF2-40B4-BE49-F238E27FC236}">
                    <a16:creationId xmlns:a16="http://schemas.microsoft.com/office/drawing/2014/main" id="{C54976F5-7106-7678-E7D8-2D1C6EE93130}"/>
                  </a:ext>
                </a:extLst>
              </p:cNvPr>
              <p:cNvSpPr/>
              <p:nvPr/>
            </p:nvSpPr>
            <p:spPr>
              <a:xfrm>
                <a:off x="8267698" y="1219200"/>
                <a:ext cx="76200" cy="76200"/>
              </a:xfrm>
              <a:custGeom>
                <a:avLst/>
                <a:gdLst/>
                <a:ahLst/>
                <a:cxnLst/>
                <a:rect l="l" t="t" r="r" b="b"/>
                <a:pathLst>
                  <a:path w="76200" h="76200">
                    <a:moveTo>
                      <a:pt x="38100" y="0"/>
                    </a:moveTo>
                    <a:lnTo>
                      <a:pt x="0" y="76200"/>
                    </a:lnTo>
                    <a:lnTo>
                      <a:pt x="76200" y="76200"/>
                    </a:lnTo>
                    <a:lnTo>
                      <a:pt x="38100" y="0"/>
                    </a:lnTo>
                    <a:close/>
                  </a:path>
                </a:pathLst>
              </a:custGeom>
              <a:solidFill>
                <a:srgbClr val="000000"/>
              </a:solidFill>
            </p:spPr>
            <p:txBody>
              <a:bodyPr wrap="square" lIns="0" tIns="0" rIns="0" bIns="0" rtlCol="0"/>
              <a:lstStyle/>
              <a:p>
                <a:endParaRPr/>
              </a:p>
            </p:txBody>
          </p:sp>
        </p:grpSp>
        <p:sp>
          <p:nvSpPr>
            <p:cNvPr id="31" name="object 25">
              <a:extLst>
                <a:ext uri="{FF2B5EF4-FFF2-40B4-BE49-F238E27FC236}">
                  <a16:creationId xmlns:a16="http://schemas.microsoft.com/office/drawing/2014/main" id="{119068F9-F9DF-922E-755A-5612FB655303}"/>
                </a:ext>
              </a:extLst>
            </p:cNvPr>
            <p:cNvSpPr/>
            <p:nvPr/>
          </p:nvSpPr>
          <p:spPr>
            <a:xfrm>
              <a:off x="8991598" y="2133600"/>
              <a:ext cx="0" cy="152400"/>
            </a:xfrm>
            <a:custGeom>
              <a:avLst/>
              <a:gdLst/>
              <a:ahLst/>
              <a:cxnLst/>
              <a:rect l="l" t="t" r="r" b="b"/>
              <a:pathLst>
                <a:path h="152400">
                  <a:moveTo>
                    <a:pt x="0" y="0"/>
                  </a:moveTo>
                  <a:lnTo>
                    <a:pt x="0" y="152399"/>
                  </a:lnTo>
                </a:path>
              </a:pathLst>
            </a:custGeom>
            <a:ln w="9524">
              <a:solidFill>
                <a:srgbClr val="000000"/>
              </a:solidFill>
            </a:ln>
          </p:spPr>
          <p:txBody>
            <a:bodyPr wrap="square" lIns="0" tIns="0" rIns="0" bIns="0" rtlCol="0"/>
            <a:lstStyle/>
            <a:p>
              <a:endParaRPr/>
            </a:p>
          </p:txBody>
        </p:sp>
        <p:sp>
          <p:nvSpPr>
            <p:cNvPr id="32" name="object 26">
              <a:extLst>
                <a:ext uri="{FF2B5EF4-FFF2-40B4-BE49-F238E27FC236}">
                  <a16:creationId xmlns:a16="http://schemas.microsoft.com/office/drawing/2014/main" id="{23962184-48D9-619E-6AB6-EFA437CD0AC7}"/>
                </a:ext>
              </a:extLst>
            </p:cNvPr>
            <p:cNvSpPr txBox="1"/>
            <p:nvPr/>
          </p:nvSpPr>
          <p:spPr>
            <a:xfrm>
              <a:off x="8460738" y="1593533"/>
              <a:ext cx="495934"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Amp</a:t>
              </a:r>
              <a:endParaRPr sz="1800">
                <a:latin typeface="Arial MT"/>
                <a:cs typeface="Arial MT"/>
              </a:endParaRPr>
            </a:p>
          </p:txBody>
        </p:sp>
        <p:sp>
          <p:nvSpPr>
            <p:cNvPr id="33" name="object 27">
              <a:extLst>
                <a:ext uri="{FF2B5EF4-FFF2-40B4-BE49-F238E27FC236}">
                  <a16:creationId xmlns:a16="http://schemas.microsoft.com/office/drawing/2014/main" id="{716B878C-4E7D-ADAC-DCF6-079CC1A42067}"/>
                </a:ext>
              </a:extLst>
            </p:cNvPr>
            <p:cNvSpPr txBox="1"/>
            <p:nvPr/>
          </p:nvSpPr>
          <p:spPr>
            <a:xfrm>
              <a:off x="8521065" y="2279333"/>
              <a:ext cx="1905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R</a:t>
              </a:r>
              <a:endParaRPr sz="1800">
                <a:latin typeface="Arial MT"/>
                <a:cs typeface="Arial MT"/>
              </a:endParaRPr>
            </a:p>
          </p:txBody>
        </p:sp>
        <p:grpSp>
          <p:nvGrpSpPr>
            <p:cNvPr id="34" name="object 28">
              <a:extLst>
                <a:ext uri="{FF2B5EF4-FFF2-40B4-BE49-F238E27FC236}">
                  <a16:creationId xmlns:a16="http://schemas.microsoft.com/office/drawing/2014/main" id="{DBCD685A-B8CC-263E-C2BC-3E5FE3412A77}"/>
                </a:ext>
              </a:extLst>
            </p:cNvPr>
            <p:cNvGrpSpPr/>
            <p:nvPr/>
          </p:nvGrpSpPr>
          <p:grpSpPr>
            <a:xfrm>
              <a:off x="1600200" y="1485900"/>
              <a:ext cx="6172200" cy="76200"/>
              <a:chOff x="1600200" y="1485900"/>
              <a:chExt cx="6172200" cy="76200"/>
            </a:xfrm>
          </p:grpSpPr>
          <p:sp>
            <p:nvSpPr>
              <p:cNvPr id="36" name="object 29">
                <a:extLst>
                  <a:ext uri="{FF2B5EF4-FFF2-40B4-BE49-F238E27FC236}">
                    <a16:creationId xmlns:a16="http://schemas.microsoft.com/office/drawing/2014/main" id="{0E61407D-783F-3075-5F56-E6484A8E6156}"/>
                  </a:ext>
                </a:extLst>
              </p:cNvPr>
              <p:cNvSpPr/>
              <p:nvPr/>
            </p:nvSpPr>
            <p:spPr>
              <a:xfrm>
                <a:off x="1625599" y="1524000"/>
                <a:ext cx="6121400" cy="0"/>
              </a:xfrm>
              <a:custGeom>
                <a:avLst/>
                <a:gdLst/>
                <a:ahLst/>
                <a:cxnLst/>
                <a:rect l="l" t="t" r="r" b="b"/>
                <a:pathLst>
                  <a:path w="6121400">
                    <a:moveTo>
                      <a:pt x="0" y="0"/>
                    </a:moveTo>
                    <a:lnTo>
                      <a:pt x="6121399" y="0"/>
                    </a:lnTo>
                  </a:path>
                </a:pathLst>
              </a:custGeom>
              <a:ln w="9524">
                <a:solidFill>
                  <a:srgbClr val="000000"/>
                </a:solidFill>
              </a:ln>
            </p:spPr>
            <p:txBody>
              <a:bodyPr wrap="square" lIns="0" tIns="0" rIns="0" bIns="0" rtlCol="0"/>
              <a:lstStyle/>
              <a:p>
                <a:endParaRPr/>
              </a:p>
            </p:txBody>
          </p:sp>
          <p:sp>
            <p:nvSpPr>
              <p:cNvPr id="37" name="object 30">
                <a:extLst>
                  <a:ext uri="{FF2B5EF4-FFF2-40B4-BE49-F238E27FC236}">
                    <a16:creationId xmlns:a16="http://schemas.microsoft.com/office/drawing/2014/main" id="{DD5E66C9-07EC-1BA7-F56B-95B4ABFDFDE0}"/>
                  </a:ext>
                </a:extLst>
              </p:cNvPr>
              <p:cNvSpPr/>
              <p:nvPr/>
            </p:nvSpPr>
            <p:spPr>
              <a:xfrm>
                <a:off x="1600200" y="1485899"/>
                <a:ext cx="6172200" cy="76200"/>
              </a:xfrm>
              <a:custGeom>
                <a:avLst/>
                <a:gdLst/>
                <a:ahLst/>
                <a:cxnLst/>
                <a:rect l="l" t="t" r="r" b="b"/>
                <a:pathLst>
                  <a:path w="6172200" h="76200">
                    <a:moveTo>
                      <a:pt x="76200" y="0"/>
                    </a:moveTo>
                    <a:lnTo>
                      <a:pt x="0" y="38100"/>
                    </a:lnTo>
                    <a:lnTo>
                      <a:pt x="76200" y="76200"/>
                    </a:lnTo>
                    <a:lnTo>
                      <a:pt x="76200" y="0"/>
                    </a:lnTo>
                    <a:close/>
                  </a:path>
                  <a:path w="6172200" h="76200">
                    <a:moveTo>
                      <a:pt x="6172200" y="38100"/>
                    </a:moveTo>
                    <a:lnTo>
                      <a:pt x="6096000" y="0"/>
                    </a:lnTo>
                    <a:lnTo>
                      <a:pt x="6096000" y="76200"/>
                    </a:lnTo>
                    <a:lnTo>
                      <a:pt x="6172200" y="38100"/>
                    </a:lnTo>
                    <a:close/>
                  </a:path>
                </a:pathLst>
              </a:custGeom>
              <a:solidFill>
                <a:srgbClr val="000000"/>
              </a:solidFill>
            </p:spPr>
            <p:txBody>
              <a:bodyPr wrap="square" lIns="0" tIns="0" rIns="0" bIns="0" rtlCol="0"/>
              <a:lstStyle/>
              <a:p>
                <a:endParaRPr/>
              </a:p>
            </p:txBody>
          </p:sp>
        </p:grpSp>
        <p:sp>
          <p:nvSpPr>
            <p:cNvPr id="35" name="object 31">
              <a:extLst>
                <a:ext uri="{FF2B5EF4-FFF2-40B4-BE49-F238E27FC236}">
                  <a16:creationId xmlns:a16="http://schemas.microsoft.com/office/drawing/2014/main" id="{114BECCF-6A44-BF1E-3DF6-EF50300D9E91}"/>
                </a:ext>
              </a:extLst>
            </p:cNvPr>
            <p:cNvSpPr txBox="1"/>
            <p:nvPr/>
          </p:nvSpPr>
          <p:spPr>
            <a:xfrm>
              <a:off x="4482465" y="1176020"/>
              <a:ext cx="15303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L</a:t>
              </a:r>
              <a:endParaRPr sz="1800">
                <a:latin typeface="Arial MT"/>
                <a:cs typeface="Arial MT"/>
              </a:endParaRPr>
            </a:p>
          </p:txBody>
        </p:sp>
      </p:grpSp>
      <p:pic>
        <p:nvPicPr>
          <p:cNvPr id="54" name="object 6">
            <a:extLst>
              <a:ext uri="{FF2B5EF4-FFF2-40B4-BE49-F238E27FC236}">
                <a16:creationId xmlns:a16="http://schemas.microsoft.com/office/drawing/2014/main" id="{AE80AE9B-D281-CEAF-0995-D54BF1E364AF}"/>
              </a:ext>
            </a:extLst>
          </p:cNvPr>
          <p:cNvPicPr/>
          <p:nvPr/>
        </p:nvPicPr>
        <p:blipFill>
          <a:blip r:embed="rId4" cstate="print"/>
          <a:stretch>
            <a:fillRect/>
          </a:stretch>
        </p:blipFill>
        <p:spPr>
          <a:xfrm>
            <a:off x="7213394" y="975256"/>
            <a:ext cx="4730496" cy="4148361"/>
          </a:xfrm>
          <a:prstGeom prst="rect">
            <a:avLst/>
          </a:prstGeom>
        </p:spPr>
      </p:pic>
      <p:sp>
        <p:nvSpPr>
          <p:cNvPr id="56" name="object 8">
            <a:extLst>
              <a:ext uri="{FF2B5EF4-FFF2-40B4-BE49-F238E27FC236}">
                <a16:creationId xmlns:a16="http://schemas.microsoft.com/office/drawing/2014/main" id="{1D042460-59E9-F04E-4EBB-D62602015084}"/>
              </a:ext>
            </a:extLst>
          </p:cNvPr>
          <p:cNvSpPr txBox="1"/>
          <p:nvPr/>
        </p:nvSpPr>
        <p:spPr>
          <a:xfrm>
            <a:off x="7257161" y="5210358"/>
            <a:ext cx="4572000" cy="518159"/>
          </a:xfrm>
          <a:prstGeom prst="rect">
            <a:avLst/>
          </a:prstGeom>
          <a:solidFill>
            <a:srgbClr val="DFD6D9"/>
          </a:solidFill>
        </p:spPr>
        <p:txBody>
          <a:bodyPr vert="horz" wrap="square" lIns="0" tIns="32384" rIns="0" bIns="0" rtlCol="0">
            <a:spAutoFit/>
          </a:bodyPr>
          <a:lstStyle/>
          <a:p>
            <a:pPr marL="91440" marR="364490">
              <a:lnSpc>
                <a:spcPct val="100000"/>
              </a:lnSpc>
              <a:spcBef>
                <a:spcPts val="254"/>
              </a:spcBef>
            </a:pPr>
            <a:r>
              <a:rPr sz="1400" b="1" i="1" spc="-5" dirty="0">
                <a:latin typeface="Times New Roman"/>
                <a:cs typeface="Times New Roman"/>
              </a:rPr>
              <a:t>J.Meek and J. D.</a:t>
            </a:r>
            <a:r>
              <a:rPr sz="1400" b="1" i="1" spc="5" dirty="0">
                <a:latin typeface="Times New Roman"/>
                <a:cs typeface="Times New Roman"/>
              </a:rPr>
              <a:t> </a:t>
            </a:r>
            <a:r>
              <a:rPr sz="1400" b="1" i="1" spc="-5" dirty="0">
                <a:latin typeface="Times New Roman"/>
                <a:cs typeface="Times New Roman"/>
              </a:rPr>
              <a:t>Cragg,</a:t>
            </a:r>
            <a:r>
              <a:rPr sz="1400" b="1" i="1" dirty="0">
                <a:latin typeface="Times New Roman"/>
                <a:cs typeface="Times New Roman"/>
              </a:rPr>
              <a:t> </a:t>
            </a:r>
            <a:r>
              <a:rPr sz="1400" b="1" i="1" spc="-5" dirty="0">
                <a:latin typeface="Times New Roman"/>
                <a:cs typeface="Times New Roman"/>
              </a:rPr>
              <a:t>Electrical Breakdown</a:t>
            </a:r>
            <a:r>
              <a:rPr sz="1400" b="1" i="1" dirty="0">
                <a:latin typeface="Times New Roman"/>
                <a:cs typeface="Times New Roman"/>
              </a:rPr>
              <a:t> </a:t>
            </a:r>
            <a:r>
              <a:rPr sz="1400" b="1" i="1" spc="-5" dirty="0">
                <a:latin typeface="Times New Roman"/>
                <a:cs typeface="Times New Roman"/>
              </a:rPr>
              <a:t>of Gases </a:t>
            </a:r>
            <a:r>
              <a:rPr sz="1400" b="1" i="1" spc="-335" dirty="0">
                <a:latin typeface="Times New Roman"/>
                <a:cs typeface="Times New Roman"/>
              </a:rPr>
              <a:t> </a:t>
            </a:r>
            <a:r>
              <a:rPr sz="1400" b="1" i="1" spc="-5" dirty="0">
                <a:latin typeface="Times New Roman"/>
                <a:cs typeface="Times New Roman"/>
              </a:rPr>
              <a:t>(Clarendon Press,</a:t>
            </a:r>
            <a:r>
              <a:rPr sz="1400" b="1" i="1" dirty="0">
                <a:latin typeface="Times New Roman"/>
                <a:cs typeface="Times New Roman"/>
              </a:rPr>
              <a:t> </a:t>
            </a:r>
            <a:r>
              <a:rPr sz="1400" b="1" i="1" spc="-5" dirty="0">
                <a:latin typeface="Times New Roman"/>
                <a:cs typeface="Times New Roman"/>
              </a:rPr>
              <a:t>Oxford</a:t>
            </a:r>
            <a:r>
              <a:rPr sz="1400" b="1" i="1" dirty="0">
                <a:latin typeface="Times New Roman"/>
                <a:cs typeface="Times New Roman"/>
              </a:rPr>
              <a:t> </a:t>
            </a:r>
            <a:r>
              <a:rPr sz="1400" b="1" i="1" spc="-5" dirty="0">
                <a:latin typeface="Times New Roman"/>
                <a:cs typeface="Times New Roman"/>
              </a:rPr>
              <a:t>1953)</a:t>
            </a:r>
            <a:endParaRPr sz="1400">
              <a:latin typeface="Times New Roman"/>
              <a:cs typeface="Times New Roman"/>
            </a:endParaRPr>
          </a:p>
        </p:txBody>
      </p:sp>
      <p:sp>
        <p:nvSpPr>
          <p:cNvPr id="3" name="Slide Number Placeholder 2">
            <a:extLst>
              <a:ext uri="{FF2B5EF4-FFF2-40B4-BE49-F238E27FC236}">
                <a16:creationId xmlns:a16="http://schemas.microsoft.com/office/drawing/2014/main" id="{89DA69E3-81DD-8258-0FDF-9BD37CA99651}"/>
              </a:ext>
            </a:extLst>
          </p:cNvPr>
          <p:cNvSpPr>
            <a:spLocks noGrp="1"/>
          </p:cNvSpPr>
          <p:nvPr>
            <p:ph type="sldNum" sz="quarter" idx="7"/>
          </p:nvPr>
        </p:nvSpPr>
        <p:spPr/>
        <p:txBody>
          <a:bodyPr/>
          <a:lstStyle/>
          <a:p>
            <a:pPr marL="38100">
              <a:lnSpc>
                <a:spcPct val="100000"/>
              </a:lnSpc>
            </a:pPr>
            <a:fld id="{81D60167-4931-47E6-BA6A-407CBD079E47}" type="slidenum">
              <a:rPr lang="en-US" spc="-5" smtClean="0"/>
              <a:t>5</a:t>
            </a:fld>
            <a:endParaRPr lang="en-US" spc="-5" dirty="0"/>
          </a:p>
        </p:txBody>
      </p:sp>
    </p:spTree>
    <p:extLst>
      <p:ext uri="{BB962C8B-B14F-4D97-AF65-F5344CB8AC3E}">
        <p14:creationId xmlns:p14="http://schemas.microsoft.com/office/powerpoint/2010/main" val="8188322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C0B2-F181-274D-6CEE-DD2643228DD6}"/>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0B212F03-47EC-CD81-174D-A343E990356A}"/>
              </a:ext>
            </a:extLst>
          </p:cNvPr>
          <p:cNvSpPr>
            <a:spLocks noGrp="1"/>
          </p:cNvSpPr>
          <p:nvPr>
            <p:ph type="body" idx="1"/>
          </p:nvPr>
        </p:nvSpPr>
        <p:spPr>
          <a:xfrm>
            <a:off x="257732" y="1219200"/>
            <a:ext cx="11558828" cy="4708981"/>
          </a:xfrm>
        </p:spPr>
        <p:txBody>
          <a:bodyPr/>
          <a:lstStyle/>
          <a:p>
            <a:r>
              <a:rPr lang="en-US" dirty="0">
                <a:effectLst/>
                <a:latin typeface="Times New Roman" panose="02020603050405020304" pitchFamily="18" charset="0"/>
              </a:rPr>
              <a:t>-) </a:t>
            </a:r>
            <a:r>
              <a:rPr lang="en-US" dirty="0">
                <a:effectLst/>
                <a:latin typeface="Times New Roman" panose="02020603050405020304" pitchFamily="18" charset="0"/>
                <a:cs typeface="Times New Roman" panose="02020603050405020304" pitchFamily="18" charset="0"/>
              </a:rPr>
              <a:t>Blum, W. </a:t>
            </a:r>
            <a:r>
              <a:rPr lang="en-US" dirty="0" err="1">
                <a:effectLst/>
                <a:latin typeface="Times New Roman" panose="02020603050405020304" pitchFamily="18" charset="0"/>
                <a:cs typeface="Times New Roman" panose="02020603050405020304" pitchFamily="18" charset="0"/>
              </a:rPr>
              <a:t>Riegler</a:t>
            </a:r>
            <a:r>
              <a:rPr lang="en-US" dirty="0">
                <a:effectLst/>
                <a:latin typeface="Times New Roman" panose="02020603050405020304" pitchFamily="18" charset="0"/>
                <a:cs typeface="Times New Roman" panose="02020603050405020304" pitchFamily="18" charset="0"/>
              </a:rPr>
              <a:t> and L. </a:t>
            </a:r>
            <a:r>
              <a:rPr lang="en-US" dirty="0" err="1">
                <a:effectLst/>
                <a:latin typeface="Times New Roman" panose="02020603050405020304" pitchFamily="18" charset="0"/>
                <a:cs typeface="Times New Roman" panose="02020603050405020304" pitchFamily="18" charset="0"/>
              </a:rPr>
              <a:t>Rolandi</a:t>
            </a:r>
            <a:r>
              <a:rPr lang="en-US" dirty="0">
                <a:effectLst/>
                <a:latin typeface="Times New Roman" panose="02020603050405020304" pitchFamily="18" charset="0"/>
                <a:cs typeface="Times New Roman" panose="02020603050405020304" pitchFamily="18" charset="0"/>
              </a:rPr>
              <a:t>, “</a:t>
            </a:r>
            <a:r>
              <a:rPr lang="en-US" i="1" dirty="0">
                <a:effectLst/>
                <a:latin typeface="Times New Roman" panose="02020603050405020304" pitchFamily="18" charset="0"/>
                <a:cs typeface="Times New Roman" panose="02020603050405020304" pitchFamily="18" charset="0"/>
              </a:rPr>
              <a:t>Particle Detection with Drift Chambers</a:t>
            </a:r>
            <a:r>
              <a:rPr lang="en-US" dirty="0">
                <a:effectLst/>
                <a:latin typeface="Times New Roman" panose="02020603050405020304" pitchFamily="18" charset="0"/>
                <a:cs typeface="Times New Roman" panose="02020603050405020304" pitchFamily="18" charset="0"/>
              </a:rPr>
              <a:t>”, Springer (2008)</a:t>
            </a:r>
          </a:p>
          <a:p>
            <a:endParaRPr lang="en-US" sz="800" dirty="0">
              <a:effectLst/>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Hilke</a:t>
            </a:r>
            <a:r>
              <a:rPr lang="en-US" dirty="0">
                <a:latin typeface="Times New Roman" panose="02020603050405020304" pitchFamily="18" charset="0"/>
                <a:cs typeface="Times New Roman" panose="02020603050405020304" pitchFamily="18" charset="0"/>
              </a:rPr>
              <a:t>, H.J., </a:t>
            </a:r>
            <a:r>
              <a:rPr lang="en-US" dirty="0" err="1">
                <a:latin typeface="Times New Roman" panose="02020603050405020304" pitchFamily="18" charset="0"/>
                <a:cs typeface="Times New Roman" panose="02020603050405020304" pitchFamily="18" charset="0"/>
              </a:rPr>
              <a:t>Riegler</a:t>
            </a:r>
            <a:r>
              <a:rPr lang="en-US" dirty="0">
                <a:latin typeface="Times New Roman" panose="02020603050405020304" pitchFamily="18" charset="0"/>
                <a:cs typeface="Times New Roman" panose="02020603050405020304" pitchFamily="18" charset="0"/>
              </a:rPr>
              <a:t>, W. (2020), “</a:t>
            </a:r>
            <a:r>
              <a:rPr lang="en-US" i="1" dirty="0">
                <a:latin typeface="Times New Roman" panose="02020603050405020304" pitchFamily="18" charset="0"/>
                <a:cs typeface="Times New Roman" panose="02020603050405020304" pitchFamily="18" charset="0"/>
              </a:rPr>
              <a:t>Gaseous Detectors</a:t>
            </a:r>
            <a:r>
              <a:rPr lang="en-US" dirty="0">
                <a:latin typeface="Times New Roman" panose="02020603050405020304" pitchFamily="18" charset="0"/>
                <a:cs typeface="Times New Roman" panose="02020603050405020304" pitchFamily="18" charset="0"/>
              </a:rPr>
              <a:t>”, In: </a:t>
            </a:r>
            <a:r>
              <a:rPr lang="en-US" dirty="0" err="1">
                <a:latin typeface="Times New Roman" panose="02020603050405020304" pitchFamily="18" charset="0"/>
                <a:cs typeface="Times New Roman" panose="02020603050405020304" pitchFamily="18" charset="0"/>
              </a:rPr>
              <a:t>Fabjan</a:t>
            </a:r>
            <a:r>
              <a:rPr lang="en-US" dirty="0">
                <a:latin typeface="Times New Roman" panose="02020603050405020304" pitchFamily="18" charset="0"/>
                <a:cs typeface="Times New Roman" panose="02020603050405020304" pitchFamily="18" charset="0"/>
              </a:rPr>
              <a:t>, C., </a:t>
            </a:r>
            <a:r>
              <a:rPr lang="en-US" dirty="0" err="1">
                <a:latin typeface="Times New Roman" panose="02020603050405020304" pitchFamily="18" charset="0"/>
                <a:cs typeface="Times New Roman" panose="02020603050405020304" pitchFamily="18" charset="0"/>
              </a:rPr>
              <a:t>Schopper</a:t>
            </a:r>
            <a:r>
              <a:rPr lang="en-US" dirty="0">
                <a:latin typeface="Times New Roman" panose="02020603050405020304" pitchFamily="18" charset="0"/>
                <a:cs typeface="Times New Roman" panose="02020603050405020304" pitchFamily="18" charset="0"/>
              </a:rPr>
              <a:t>, H. (eds) Particle Physics Reference Library. Springer, Cham. </a:t>
            </a:r>
            <a:r>
              <a:rPr lang="en-US" dirty="0">
                <a:latin typeface="Times New Roman" panose="02020603050405020304" pitchFamily="18" charset="0"/>
                <a:cs typeface="Times New Roman" panose="02020603050405020304" pitchFamily="18" charset="0"/>
                <a:hlinkClick r:id="rId2"/>
              </a:rPr>
              <a:t>https://doi.org/10.1007/978-3-030-35318-6_4</a:t>
            </a:r>
            <a:endParaRPr lang="en-US" dirty="0">
              <a:latin typeface="Times New Roman" panose="02020603050405020304" pitchFamily="18" charset="0"/>
              <a:cs typeface="Times New Roman" panose="02020603050405020304" pitchFamily="18" charset="0"/>
            </a:endParaRPr>
          </a:p>
          <a:p>
            <a:endParaRPr lang="en-US" sz="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 G.</a:t>
            </a:r>
            <a:r>
              <a:rPr lang="en-US" sz="1800" spc="-3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Charpak</a:t>
            </a:r>
            <a:r>
              <a:rPr lang="en-US" sz="1800" spc="-4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et</a:t>
            </a:r>
            <a:r>
              <a:rPr lang="en-US" sz="1800" spc="-30" dirty="0">
                <a:latin typeface="Times New Roman" panose="02020603050405020304" pitchFamily="18" charset="0"/>
                <a:cs typeface="Times New Roman" panose="02020603050405020304" pitchFamily="18" charset="0"/>
              </a:rPr>
              <a:t> </a:t>
            </a:r>
            <a:r>
              <a:rPr lang="en-US" sz="1800" spc="-5" dirty="0">
                <a:latin typeface="Times New Roman" panose="02020603050405020304" pitchFamily="18" charset="0"/>
                <a:cs typeface="Times New Roman" panose="02020603050405020304" pitchFamily="18" charset="0"/>
              </a:rPr>
              <a:t>al.,</a:t>
            </a:r>
            <a:r>
              <a:rPr lang="en-US" sz="1800" spc="-15" dirty="0">
                <a:latin typeface="Times New Roman" panose="02020603050405020304" pitchFamily="18" charset="0"/>
                <a:cs typeface="Times New Roman" panose="02020603050405020304" pitchFamily="18" charset="0"/>
              </a:rPr>
              <a:t> </a:t>
            </a:r>
            <a:r>
              <a:rPr lang="en-US" sz="1800" i="1" spc="-15" dirty="0">
                <a:latin typeface="Times New Roman" panose="02020603050405020304" pitchFamily="18" charset="0"/>
                <a:cs typeface="Times New Roman" panose="02020603050405020304" pitchFamily="18" charset="0"/>
              </a:rPr>
              <a:t>"</a:t>
            </a:r>
            <a:r>
              <a:rPr lang="en-US" sz="1800" i="1" dirty="0">
                <a:latin typeface="Times New Roman" panose="02020603050405020304" pitchFamily="18" charset="0"/>
                <a:cs typeface="Times New Roman" panose="02020603050405020304" pitchFamily="18" charset="0"/>
              </a:rPr>
              <a:t>The use of multiwire proportional counter to select and localize charged particle”,</a:t>
            </a:r>
            <a:r>
              <a:rPr lang="en-US" sz="1800" dirty="0">
                <a:latin typeface="Times New Roman" panose="02020603050405020304" pitchFamily="18" charset="0"/>
                <a:cs typeface="Times New Roman" panose="02020603050405020304" pitchFamily="18" charset="0"/>
              </a:rPr>
              <a:t> NIM</a:t>
            </a:r>
            <a:r>
              <a:rPr lang="en-US" sz="1800" spc="-25"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62,</a:t>
            </a:r>
            <a:r>
              <a:rPr lang="en-US" sz="1800" spc="-3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262</a:t>
            </a:r>
            <a:r>
              <a:rPr lang="en-US" sz="1800" spc="-2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(1968)</a:t>
            </a:r>
          </a:p>
          <a:p>
            <a:endParaRPr lang="en-US" sz="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 The ATLAS Muon Collaboration, “</a:t>
            </a:r>
            <a:r>
              <a:rPr lang="en-US" sz="1800" i="1" dirty="0">
                <a:latin typeface="Times New Roman" panose="02020603050405020304" pitchFamily="18" charset="0"/>
                <a:cs typeface="Times New Roman" panose="02020603050405020304" pitchFamily="18" charset="0"/>
              </a:rPr>
              <a:t>ATLAS Muon Spectrometer Technical Design Report</a:t>
            </a:r>
            <a:r>
              <a:rPr lang="en-US" sz="1800" dirty="0">
                <a:latin typeface="Times New Roman" panose="02020603050405020304" pitchFamily="18" charset="0"/>
                <a:cs typeface="Times New Roman" panose="02020603050405020304" pitchFamily="18" charset="0"/>
              </a:rPr>
              <a:t>” , CERN/LHCC 97–22</a:t>
            </a:r>
          </a:p>
          <a:p>
            <a:endParaRPr lang="en-US" sz="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 S. Majewski et al., “</a:t>
            </a:r>
            <a:r>
              <a:rPr lang="en-US" sz="1800" i="1" dirty="0">
                <a:latin typeface="Times New Roman" panose="02020603050405020304" pitchFamily="18" charset="0"/>
                <a:cs typeface="Times New Roman" panose="02020603050405020304" pitchFamily="18" charset="0"/>
              </a:rPr>
              <a:t>A thin multiwire chamber operating in the high multiplication mode</a:t>
            </a:r>
            <a:r>
              <a:rPr lang="en-US" sz="1800" dirty="0">
                <a:latin typeface="Times New Roman" panose="02020603050405020304" pitchFamily="18" charset="0"/>
                <a:cs typeface="Times New Roman" panose="02020603050405020304" pitchFamily="18" charset="0"/>
              </a:rPr>
              <a:t>”, NIM. 217 (1983) 265.</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G. </a:t>
            </a:r>
            <a:r>
              <a:rPr lang="en-US" dirty="0" err="1">
                <a:latin typeface="Times New Roman" panose="02020603050405020304" pitchFamily="18" charset="0"/>
                <a:cs typeface="Times New Roman" panose="02020603050405020304" pitchFamily="18" charset="0"/>
              </a:rPr>
              <a:t>Mikenberg</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Thin-gap gas chambers for hadronic calorimetry</a:t>
            </a:r>
            <a:r>
              <a:rPr lang="en-US" dirty="0">
                <a:latin typeface="Times New Roman" panose="02020603050405020304" pitchFamily="18" charset="0"/>
                <a:cs typeface="Times New Roman" panose="02020603050405020304" pitchFamily="18" charset="0"/>
              </a:rPr>
              <a:t>”, NIM A 265 (1988) 223.</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C. Beard et al., “</a:t>
            </a:r>
            <a:r>
              <a:rPr lang="en-US" i="1" dirty="0">
                <a:latin typeface="Times New Roman" panose="02020603050405020304" pitchFamily="18" charset="0"/>
                <a:cs typeface="Times New Roman" panose="02020603050405020304" pitchFamily="18" charset="0"/>
              </a:rPr>
              <a:t>Thin, high gain wire chambers for electromagnetic </a:t>
            </a:r>
            <a:r>
              <a:rPr lang="en-US" i="1" dirty="0" err="1">
                <a:latin typeface="Times New Roman" panose="02020603050405020304" pitchFamily="18" charset="0"/>
                <a:cs typeface="Times New Roman" panose="02020603050405020304" pitchFamily="18" charset="0"/>
              </a:rPr>
              <a:t>presampling</a:t>
            </a:r>
            <a:r>
              <a:rPr lang="en-US" i="1" dirty="0">
                <a:latin typeface="Times New Roman" panose="02020603050405020304" pitchFamily="18" charset="0"/>
                <a:cs typeface="Times New Roman" panose="02020603050405020304" pitchFamily="18" charset="0"/>
              </a:rPr>
              <a:t> in OPAL</a:t>
            </a:r>
            <a:r>
              <a:rPr lang="en-US" dirty="0">
                <a:latin typeface="Times New Roman" panose="02020603050405020304" pitchFamily="18" charset="0"/>
                <a:cs typeface="Times New Roman" panose="02020603050405020304" pitchFamily="18" charset="0"/>
              </a:rPr>
              <a:t>”, NIM A 286 (1990) 117.</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Y. Arai et al., “</a:t>
            </a:r>
            <a:r>
              <a:rPr lang="en-US" i="1" dirty="0">
                <a:latin typeface="Times New Roman" panose="02020603050405020304" pitchFamily="18" charset="0"/>
                <a:cs typeface="Times New Roman" panose="02020603050405020304" pitchFamily="18" charset="0"/>
              </a:rPr>
              <a:t>Timing optimization of thin gap chambers for the use in the ATLAS muon end-cap trigger</a:t>
            </a:r>
            <a:r>
              <a:rPr lang="en-US" dirty="0">
                <a:latin typeface="Times New Roman" panose="02020603050405020304" pitchFamily="18" charset="0"/>
                <a:cs typeface="Times New Roman" panose="02020603050405020304" pitchFamily="18" charset="0"/>
              </a:rPr>
              <a:t>”, NIM A 367 (1995) 398.</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sz="1800" dirty="0">
                <a:solidFill>
                  <a:srgbClr val="3366FF"/>
                </a:solidFill>
                <a:latin typeface="Comic Sans MS"/>
                <a:cs typeface="Comic Sans MS"/>
              </a:rPr>
              <a:t> </a:t>
            </a:r>
            <a:r>
              <a:rPr lang="en-US" sz="1800" dirty="0">
                <a:latin typeface="Times New Roman" panose="02020603050405020304" pitchFamily="18" charset="0"/>
                <a:cs typeface="Times New Roman" panose="02020603050405020304" pitchFamily="18" charset="0"/>
              </a:rPr>
              <a:t>G.</a:t>
            </a:r>
            <a:r>
              <a:rPr lang="en-US" sz="1800" spc="-1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Cataldi</a:t>
            </a:r>
            <a:r>
              <a:rPr lang="en-US" sz="1800" dirty="0">
                <a:latin typeface="Times New Roman" panose="02020603050405020304" pitchFamily="18" charset="0"/>
                <a:cs typeface="Times New Roman" panose="02020603050405020304" pitchFamily="18" charset="0"/>
              </a:rPr>
              <a:t>, F.</a:t>
            </a:r>
            <a:r>
              <a:rPr lang="en-US" sz="1800" spc="-1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Grancagnolo</a:t>
            </a:r>
            <a:r>
              <a:rPr lang="en-US" sz="1800" dirty="0">
                <a:latin typeface="Times New Roman" panose="02020603050405020304" pitchFamily="18" charset="0"/>
                <a:cs typeface="Times New Roman" panose="02020603050405020304" pitchFamily="18" charset="0"/>
              </a:rPr>
              <a:t> and</a:t>
            </a:r>
            <a:r>
              <a:rPr lang="en-US" sz="1800" spc="-5"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S.</a:t>
            </a:r>
            <a:r>
              <a:rPr lang="en-US" sz="1800" spc="-5"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Spagnolo</a:t>
            </a:r>
            <a:r>
              <a:rPr lang="en-US" sz="1800"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Cluster counting in helium based gas mixtures</a:t>
            </a:r>
            <a:r>
              <a:rPr lang="en-US" sz="1800" dirty="0">
                <a:latin typeface="Times New Roman" panose="02020603050405020304" pitchFamily="18" charset="0"/>
                <a:cs typeface="Times New Roman" panose="02020603050405020304" pitchFamily="18" charset="0"/>
              </a:rPr>
              <a:t>” </a:t>
            </a:r>
            <a:r>
              <a:rPr lang="en-US" sz="1800" spc="-5" dirty="0">
                <a:latin typeface="Times New Roman" panose="02020603050405020304" pitchFamily="18" charset="0"/>
                <a:cs typeface="Times New Roman" panose="02020603050405020304" pitchFamily="18" charset="0"/>
              </a:rPr>
              <a:t>NIM</a:t>
            </a:r>
            <a:r>
              <a:rPr lang="en-US" sz="1800" spc="-1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A</a:t>
            </a:r>
            <a:r>
              <a:rPr lang="en-US" sz="1800" spc="-5"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386</a:t>
            </a:r>
            <a:r>
              <a:rPr lang="en-US" sz="1800" spc="-5"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(1997) 458-469</a:t>
            </a:r>
          </a:p>
          <a:p>
            <a:endParaRPr lang="en-US" sz="800" i="1" dirty="0">
              <a:latin typeface="Times New Roman" panose="02020603050405020304" pitchFamily="18" charset="0"/>
              <a:cs typeface="Times New Roman" panose="02020603050405020304" pitchFamily="18" charset="0"/>
            </a:endParaRPr>
          </a:p>
          <a:p>
            <a:r>
              <a:rPr lang="en-US" dirty="0">
                <a:effectLst/>
                <a:latin typeface="Times New Roman" panose="02020603050405020304" pitchFamily="18" charset="0"/>
              </a:rPr>
              <a:t>-) T. </a:t>
            </a:r>
            <a:r>
              <a:rPr lang="en-US" dirty="0" err="1">
                <a:latin typeface="Times New Roman" panose="02020603050405020304" pitchFamily="18" charset="0"/>
              </a:rPr>
              <a:t>A</a:t>
            </a:r>
            <a:r>
              <a:rPr lang="en-US" dirty="0" err="1">
                <a:effectLst/>
                <a:latin typeface="Times New Roman" panose="02020603050405020304" pitchFamily="18" charset="0"/>
              </a:rPr>
              <a:t>kesson</a:t>
            </a:r>
            <a:r>
              <a:rPr lang="en-US" dirty="0">
                <a:effectLst/>
                <a:latin typeface="Times New Roman" panose="02020603050405020304" pitchFamily="18" charset="0"/>
              </a:rPr>
              <a:t> et al., “</a:t>
            </a:r>
            <a:r>
              <a:rPr lang="en-US" i="1" dirty="0">
                <a:effectLst/>
                <a:latin typeface="Times New Roman" panose="02020603050405020304" pitchFamily="18" charset="0"/>
                <a:cs typeface="Times New Roman" panose="02020603050405020304" pitchFamily="18" charset="0"/>
              </a:rPr>
              <a:t>Study of straw proportional tubes detector/tracker for a transition radiation at LHC</a:t>
            </a:r>
            <a:r>
              <a:rPr lang="en-US" dirty="0">
                <a:effectLst/>
                <a:latin typeface="Times New Roman" panose="02020603050405020304" pitchFamily="18" charset="0"/>
              </a:rPr>
              <a:t>” NIM. A 361 (1995) 440-456</a:t>
            </a:r>
            <a:endParaRPr lang="en-US" sz="18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5E36C81D-0037-5E35-0858-B053D94114ED}"/>
              </a:ext>
            </a:extLst>
          </p:cNvPr>
          <p:cNvSpPr>
            <a:spLocks noGrp="1"/>
          </p:cNvSpPr>
          <p:nvPr>
            <p:ph type="ftr" sz="quarter" idx="5"/>
          </p:nvPr>
        </p:nvSpPr>
        <p:spPr>
          <a:xfrm>
            <a:off x="2895600" y="6443194"/>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E538C479-AAFD-E45B-D5FE-D4B3E5799201}"/>
              </a:ext>
            </a:extLst>
          </p:cNvPr>
          <p:cNvSpPr>
            <a:spLocks noGrp="1"/>
          </p:cNvSpPr>
          <p:nvPr>
            <p:ph type="sldNum" sz="quarter" idx="7"/>
          </p:nvPr>
        </p:nvSpPr>
        <p:spPr/>
        <p:txBody>
          <a:bodyPr/>
          <a:lstStyle/>
          <a:p>
            <a:pPr marL="38100">
              <a:lnSpc>
                <a:spcPct val="100000"/>
              </a:lnSpc>
            </a:pPr>
            <a:fld id="{81D60167-4931-47E6-BA6A-407CBD079E47}" type="slidenum">
              <a:rPr lang="en-US" spc="-5" smtClean="0"/>
              <a:t>50</a:t>
            </a:fld>
            <a:endParaRPr lang="en-US" spc="-5" dirty="0"/>
          </a:p>
        </p:txBody>
      </p:sp>
    </p:spTree>
    <p:extLst>
      <p:ext uri="{BB962C8B-B14F-4D97-AF65-F5344CB8AC3E}">
        <p14:creationId xmlns:p14="http://schemas.microsoft.com/office/powerpoint/2010/main" val="247967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C0B2-F181-274D-6CEE-DD2643228DD6}"/>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0B212F03-47EC-CD81-174D-A343E990356A}"/>
              </a:ext>
            </a:extLst>
          </p:cNvPr>
          <p:cNvSpPr>
            <a:spLocks noGrp="1"/>
          </p:cNvSpPr>
          <p:nvPr>
            <p:ph type="body" idx="1"/>
          </p:nvPr>
        </p:nvSpPr>
        <p:spPr>
          <a:xfrm>
            <a:off x="237745" y="782672"/>
            <a:ext cx="11591416" cy="3785652"/>
          </a:xfrm>
        </p:spPr>
        <p:txBody>
          <a:bodyPr/>
          <a:lstStyle/>
          <a:p>
            <a:r>
              <a:rPr lang="en-US" sz="1800" dirty="0">
                <a:latin typeface="Times New Roman" panose="02020603050405020304" pitchFamily="18" charset="0"/>
                <a:cs typeface="Times New Roman" panose="02020603050405020304" pitchFamily="18" charset="0"/>
              </a:rPr>
              <a:t>-)</a:t>
            </a:r>
            <a:r>
              <a:rPr lang="en-US" dirty="0">
                <a:effectLst/>
                <a:latin typeface="Times New Roman" panose="02020603050405020304" pitchFamily="18" charset="0"/>
              </a:rPr>
              <a:t> A. </a:t>
            </a:r>
            <a:r>
              <a:rPr lang="en-US" dirty="0" err="1">
                <a:effectLst/>
                <a:latin typeface="Times New Roman" panose="02020603050405020304" pitchFamily="18" charset="0"/>
              </a:rPr>
              <a:t>Andronic</a:t>
            </a:r>
            <a:r>
              <a:rPr lang="en-US" dirty="0">
                <a:effectLst/>
                <a:latin typeface="Times New Roman" panose="02020603050405020304" pitchFamily="18" charset="0"/>
              </a:rPr>
              <a:t>, J.P. Wessels “</a:t>
            </a:r>
            <a:r>
              <a:rPr lang="en-US" i="1" dirty="0">
                <a:effectLst/>
                <a:latin typeface="Times New Roman" panose="02020603050405020304" pitchFamily="18" charset="0"/>
              </a:rPr>
              <a:t>Transition radiation detectors</a:t>
            </a:r>
            <a:r>
              <a:rPr lang="en-US" dirty="0">
                <a:effectLst/>
                <a:latin typeface="Times New Roman" panose="02020603050405020304" pitchFamily="18" charset="0"/>
              </a:rPr>
              <a:t>” NIM. A 666 (2012) 130-147</a:t>
            </a:r>
          </a:p>
          <a:p>
            <a:endParaRPr lang="en-US" sz="800" dirty="0">
              <a:latin typeface="Times New Roman" panose="02020603050405020304" pitchFamily="18" charset="0"/>
            </a:endParaRPr>
          </a:p>
          <a:p>
            <a:r>
              <a:rPr lang="en-US" dirty="0">
                <a:effectLst/>
                <a:latin typeface="Times New Roman" panose="02020603050405020304" pitchFamily="18" charset="0"/>
              </a:rPr>
              <a:t>-) V.I. </a:t>
            </a:r>
            <a:r>
              <a:rPr lang="en-US" dirty="0" err="1">
                <a:effectLst/>
                <a:latin typeface="Times New Roman" panose="02020603050405020304" pitchFamily="18" charset="0"/>
              </a:rPr>
              <a:t>Razin</a:t>
            </a:r>
            <a:r>
              <a:rPr lang="en-US" dirty="0">
                <a:latin typeface="Times New Roman" panose="02020603050405020304" pitchFamily="18" charset="0"/>
              </a:rPr>
              <a:t>,</a:t>
            </a:r>
            <a:r>
              <a:rPr lang="en-US" dirty="0">
                <a:effectLst/>
                <a:latin typeface="Times New Roman" panose="02020603050405020304" pitchFamily="18" charset="0"/>
              </a:rPr>
              <a:t>  “</a:t>
            </a:r>
            <a:r>
              <a:rPr lang="en-US" i="1" dirty="0">
                <a:effectLst/>
                <a:latin typeface="Times New Roman" panose="02020603050405020304" pitchFamily="18" charset="0"/>
                <a:cs typeface="Times New Roman" panose="02020603050405020304" pitchFamily="18" charset="0"/>
              </a:rPr>
              <a:t>The choice of the optimum gas mixture for high rate wire chambers</a:t>
            </a:r>
            <a:r>
              <a:rPr lang="en-US" dirty="0">
                <a:effectLst/>
                <a:latin typeface="Times New Roman" panose="02020603050405020304" pitchFamily="18" charset="0"/>
              </a:rPr>
              <a:t>” </a:t>
            </a:r>
            <a:r>
              <a:rPr lang="en-US" dirty="0">
                <a:effectLst/>
                <a:latin typeface="Times New Roman" panose="02020603050405020304" pitchFamily="18" charset="0"/>
                <a:cs typeface="Times New Roman" panose="02020603050405020304" pitchFamily="18" charset="0"/>
              </a:rPr>
              <a:t>NIM A 367 ( 1995) 295-297</a:t>
            </a:r>
          </a:p>
          <a:p>
            <a:endParaRPr lang="en-US" sz="800" dirty="0">
              <a:latin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rPr>
              <a:t>T. Ferguson, et </a:t>
            </a:r>
            <a:r>
              <a:rPr lang="en-US" dirty="0" err="1">
                <a:effectLst/>
                <a:latin typeface="Times New Roman" panose="02020603050405020304" pitchFamily="18" charset="0"/>
              </a:rPr>
              <a:t>al.,</a:t>
            </a:r>
            <a:r>
              <a:rPr lang="en-US" dirty="0" err="1">
                <a:latin typeface="Times New Roman" panose="02020603050405020304" pitchFamily="18" charset="0"/>
                <a:cs typeface="Times New Roman" panose="02020603050405020304" pitchFamily="18" charset="0"/>
              </a:rPr>
              <a:t>“</a:t>
            </a:r>
            <a:r>
              <a:rPr lang="en-US" i="1" dirty="0" err="1">
                <a:effectLst/>
                <a:latin typeface="Times New Roman" panose="02020603050405020304" pitchFamily="18" charset="0"/>
              </a:rPr>
              <a:t>Anode</a:t>
            </a:r>
            <a:r>
              <a:rPr lang="en-US" i="1" dirty="0">
                <a:effectLst/>
                <a:latin typeface="Times New Roman" panose="02020603050405020304" pitchFamily="18" charset="0"/>
              </a:rPr>
              <a:t> wire swelling</a:t>
            </a:r>
            <a:r>
              <a:rPr lang="en-US" i="1" dirty="0">
                <a:latin typeface="Arial" panose="020B0604020202020204" pitchFamily="34" charset="0"/>
              </a:rPr>
              <a:t>--</a:t>
            </a:r>
            <a:r>
              <a:rPr lang="en-US" i="1" dirty="0">
                <a:effectLst/>
                <a:latin typeface="Times New Roman" panose="02020603050405020304" pitchFamily="18" charset="0"/>
              </a:rPr>
              <a:t>a possible phenomenon in anode wire aging under high-accumulated dose</a:t>
            </a:r>
            <a:r>
              <a:rPr lang="en-US" dirty="0">
                <a:latin typeface="Times New Roman" panose="02020603050405020304" pitchFamily="18" charset="0"/>
                <a:cs typeface="Times New Roman" panose="02020603050405020304" pitchFamily="18" charset="0"/>
              </a:rPr>
              <a:t>”, NIM</a:t>
            </a:r>
            <a:r>
              <a:rPr lang="en-US" dirty="0">
                <a:effectLst/>
                <a:latin typeface="Times New Roman" panose="02020603050405020304" pitchFamily="18" charset="0"/>
              </a:rPr>
              <a:t>A 483 (2002) 698–712</a:t>
            </a:r>
          </a:p>
          <a:p>
            <a:endParaRPr lang="en-US" sz="800" dirty="0">
              <a:effectLst/>
              <a:latin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cs typeface="Times New Roman" panose="02020603050405020304" pitchFamily="18" charset="0"/>
              </a:rPr>
              <a:t>L. </a:t>
            </a:r>
            <a:r>
              <a:rPr lang="en-US" dirty="0" err="1">
                <a:effectLst/>
                <a:latin typeface="Times New Roman" panose="02020603050405020304" pitchFamily="18" charset="0"/>
                <a:cs typeface="Times New Roman" panose="02020603050405020304" pitchFamily="18" charset="0"/>
              </a:rPr>
              <a:t>Benussi</a:t>
            </a:r>
            <a:r>
              <a:rPr lang="en-US" dirty="0">
                <a:effectLst/>
                <a:latin typeface="Times New Roman" panose="02020603050405020304" pitchFamily="18" charset="0"/>
                <a:cs typeface="Times New Roman" panose="02020603050405020304" pitchFamily="18" charset="0"/>
              </a:rPr>
              <a:t>, S. Bianco, et </a:t>
            </a:r>
            <a:r>
              <a:rPr lang="en-US" dirty="0" err="1">
                <a:effectLst/>
                <a:latin typeface="Times New Roman" panose="02020603050405020304" pitchFamily="18" charset="0"/>
                <a:cs typeface="Times New Roman" panose="02020603050405020304" pitchFamily="18" charset="0"/>
              </a:rPr>
              <a:t>al.,“</a:t>
            </a:r>
            <a:r>
              <a:rPr lang="en-US" i="1" dirty="0" err="1">
                <a:effectLst/>
                <a:latin typeface="Times New Roman" panose="02020603050405020304" pitchFamily="18" charset="0"/>
                <a:cs typeface="Times New Roman" panose="02020603050405020304" pitchFamily="18" charset="0"/>
              </a:rPr>
              <a:t>Candidate</a:t>
            </a:r>
            <a:r>
              <a:rPr lang="en-US" i="1" dirty="0">
                <a:effectLst/>
                <a:latin typeface="Times New Roman" panose="02020603050405020304" pitchFamily="18" charset="0"/>
                <a:cs typeface="Times New Roman" panose="02020603050405020304" pitchFamily="18" charset="0"/>
              </a:rPr>
              <a:t> eco-friendly gas mixtures for MPGDs</a:t>
            </a:r>
            <a:r>
              <a:rPr lang="en-US" dirty="0">
                <a:effectLst/>
                <a:latin typeface="Times New Roman" panose="02020603050405020304" pitchFamily="18" charset="0"/>
                <a:cs typeface="Times New Roman" panose="02020603050405020304" pitchFamily="18" charset="0"/>
              </a:rPr>
              <a:t>” EPJ Web of Conferences 174, 05004 (2018)</a:t>
            </a:r>
          </a:p>
          <a:p>
            <a:endParaRPr lang="en-US" sz="800" dirty="0">
              <a:latin typeface="Times New Roman" panose="02020603050405020304" pitchFamily="18" charset="0"/>
              <a:cs typeface="Times New Roman" panose="02020603050405020304" pitchFamily="18" charset="0"/>
            </a:endParaRPr>
          </a:p>
          <a:p>
            <a:r>
              <a:rPr lang="en-US" dirty="0">
                <a:effectLst/>
                <a:latin typeface="Times New Roman" panose="02020603050405020304" pitchFamily="18" charset="0"/>
                <a:cs typeface="Times New Roman" panose="02020603050405020304" pitchFamily="18" charset="0"/>
              </a:rPr>
              <a:t>-) J.H. </a:t>
            </a:r>
            <a:r>
              <a:rPr lang="en-US" dirty="0" err="1">
                <a:effectLst/>
                <a:latin typeface="Times New Roman" panose="02020603050405020304" pitchFamily="18" charset="0"/>
                <a:cs typeface="Times New Roman" panose="02020603050405020304" pitchFamily="18" charset="0"/>
              </a:rPr>
              <a:t>Dieperink</a:t>
            </a:r>
            <a:r>
              <a:rPr lang="en-US" dirty="0">
                <a:effectLst/>
                <a:latin typeface="Times New Roman" panose="02020603050405020304" pitchFamily="18" charset="0"/>
                <a:cs typeface="Times New Roman" panose="02020603050405020304" pitchFamily="18" charset="0"/>
              </a:rPr>
              <a:t>, et al, “</a:t>
            </a:r>
            <a:r>
              <a:rPr lang="en-US" i="1" dirty="0">
                <a:effectLst/>
                <a:latin typeface="Times New Roman" panose="02020603050405020304" pitchFamily="18" charset="0"/>
                <a:cs typeface="Times New Roman" panose="02020603050405020304" pitchFamily="18" charset="0"/>
              </a:rPr>
              <a:t>Construction problems with large proportional wire chambers</a:t>
            </a:r>
            <a:r>
              <a:rPr lang="en-US" dirty="0">
                <a:effectLst/>
                <a:latin typeface="Times New Roman" panose="02020603050405020304" pitchFamily="18" charset="0"/>
                <a:cs typeface="Times New Roman" panose="02020603050405020304" pitchFamily="18" charset="0"/>
              </a:rPr>
              <a:t>” CERN </a:t>
            </a:r>
            <a:r>
              <a:rPr lang="en-US" dirty="0">
                <a:latin typeface="Times New Roman" panose="02020603050405020304" pitchFamily="18" charset="0"/>
                <a:cs typeface="Times New Roman" panose="02020603050405020304" pitchFamily="18" charset="0"/>
              </a:rPr>
              <a:t>Internal Report 69-28</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Oed</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Position-sensitive detector with microstrip anode for electron multiplication with gases</a:t>
            </a:r>
            <a:r>
              <a:rPr lang="en-US" dirty="0">
                <a:latin typeface="Times New Roman" panose="02020603050405020304" pitchFamily="18" charset="0"/>
                <a:cs typeface="Times New Roman" panose="02020603050405020304" pitchFamily="18" charset="0"/>
              </a:rPr>
              <a:t>”, NIM </a:t>
            </a:r>
            <a:r>
              <a:rPr lang="en-US" dirty="0">
                <a:effectLst/>
                <a:latin typeface="Times New Roman" panose="02020603050405020304" pitchFamily="18" charset="0"/>
                <a:cs typeface="Times New Roman" panose="02020603050405020304" pitchFamily="18" charset="0"/>
              </a:rPr>
              <a:t>A 263 (1988) 351-359</a:t>
            </a:r>
          </a:p>
          <a:p>
            <a:endParaRPr lang="en-US" sz="800" dirty="0">
              <a:effectLst/>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F. </a:t>
            </a:r>
            <a:r>
              <a:rPr lang="en-US" dirty="0" err="1">
                <a:latin typeface="Times New Roman" panose="02020603050405020304" pitchFamily="18" charset="0"/>
                <a:cs typeface="Times New Roman" panose="02020603050405020304" pitchFamily="18" charset="0"/>
              </a:rPr>
              <a:t>Sauli</a:t>
            </a:r>
            <a:r>
              <a:rPr lang="en-US" dirty="0">
                <a:latin typeface="Times New Roman" panose="02020603050405020304" pitchFamily="18" charset="0"/>
                <a:cs typeface="Times New Roman" panose="02020603050405020304" pitchFamily="18" charset="0"/>
              </a:rPr>
              <a:t>, A. Sharma, “</a:t>
            </a:r>
            <a:r>
              <a:rPr lang="en-US" dirty="0">
                <a:effectLst/>
                <a:latin typeface="Times New Roman" panose="02020603050405020304" pitchFamily="18" charset="0"/>
              </a:rPr>
              <a:t>Micropattern Gaseous Detectors</a:t>
            </a:r>
            <a:r>
              <a:rPr lang="en-US" dirty="0">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rPr>
              <a:t>Annu</a:t>
            </a:r>
            <a:r>
              <a:rPr lang="en-US" dirty="0">
                <a:effectLst/>
                <a:latin typeface="Times New Roman" panose="02020603050405020304" pitchFamily="18" charset="0"/>
              </a:rPr>
              <a:t>. Rev. </a:t>
            </a:r>
            <a:r>
              <a:rPr lang="en-US" dirty="0" err="1">
                <a:effectLst/>
                <a:latin typeface="Times New Roman" panose="02020603050405020304" pitchFamily="18" charset="0"/>
              </a:rPr>
              <a:t>Nucl</a:t>
            </a:r>
            <a:r>
              <a:rPr lang="en-US" dirty="0">
                <a:effectLst/>
                <a:latin typeface="Times New Roman" panose="02020603050405020304" pitchFamily="18" charset="0"/>
              </a:rPr>
              <a:t>. Part. Sci. 1999. 49:341–88</a:t>
            </a:r>
            <a:endParaRPr lang="en-US"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5E36C81D-0037-5E35-0858-B053D94114ED}"/>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8EB61853-3E54-947C-1197-9D42DAFA2551}"/>
              </a:ext>
            </a:extLst>
          </p:cNvPr>
          <p:cNvSpPr>
            <a:spLocks noGrp="1"/>
          </p:cNvSpPr>
          <p:nvPr>
            <p:ph type="sldNum" sz="quarter" idx="7"/>
          </p:nvPr>
        </p:nvSpPr>
        <p:spPr/>
        <p:txBody>
          <a:bodyPr/>
          <a:lstStyle/>
          <a:p>
            <a:pPr marL="38100">
              <a:lnSpc>
                <a:spcPct val="100000"/>
              </a:lnSpc>
            </a:pPr>
            <a:fld id="{81D60167-4931-47E6-BA6A-407CBD079E47}" type="slidenum">
              <a:rPr lang="en-US" spc="-5" smtClean="0"/>
              <a:t>51</a:t>
            </a:fld>
            <a:endParaRPr lang="en-US" spc="-5" dirty="0"/>
          </a:p>
        </p:txBody>
      </p:sp>
    </p:spTree>
    <p:extLst>
      <p:ext uri="{BB962C8B-B14F-4D97-AF65-F5344CB8AC3E}">
        <p14:creationId xmlns:p14="http://schemas.microsoft.com/office/powerpoint/2010/main" val="37204843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11134-06CC-5A1C-2406-346A500B448E}"/>
              </a:ext>
            </a:extLst>
          </p:cNvPr>
          <p:cNvSpPr>
            <a:spLocks noGrp="1"/>
          </p:cNvSpPr>
          <p:nvPr>
            <p:ph type="title"/>
          </p:nvPr>
        </p:nvSpPr>
        <p:spPr>
          <a:xfrm>
            <a:off x="228600" y="2743200"/>
            <a:ext cx="3201035" cy="574675"/>
          </a:xfrm>
        </p:spPr>
        <p:txBody>
          <a:bodyPr/>
          <a:lstStyle/>
          <a:p>
            <a:r>
              <a:rPr lang="en-US" dirty="0"/>
              <a:t>Spare Slides</a:t>
            </a:r>
          </a:p>
        </p:txBody>
      </p:sp>
      <p:sp>
        <p:nvSpPr>
          <p:cNvPr id="4" name="Footer Placeholder 3">
            <a:extLst>
              <a:ext uri="{FF2B5EF4-FFF2-40B4-BE49-F238E27FC236}">
                <a16:creationId xmlns:a16="http://schemas.microsoft.com/office/drawing/2014/main" id="{38F96A76-6C2C-7AED-D76B-D833B0411EEA}"/>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D4AF258B-E3A8-5C2F-AE73-A3EF7CFC5251}"/>
              </a:ext>
            </a:extLst>
          </p:cNvPr>
          <p:cNvSpPr>
            <a:spLocks noGrp="1"/>
          </p:cNvSpPr>
          <p:nvPr>
            <p:ph type="sldNum" sz="quarter" idx="7"/>
          </p:nvPr>
        </p:nvSpPr>
        <p:spPr/>
        <p:txBody>
          <a:bodyPr/>
          <a:lstStyle/>
          <a:p>
            <a:pPr marL="38100">
              <a:lnSpc>
                <a:spcPct val="100000"/>
              </a:lnSpc>
            </a:pPr>
            <a:fld id="{81D60167-4931-47E6-BA6A-407CBD079E47}" type="slidenum">
              <a:rPr lang="en-US" spc="-5" smtClean="0"/>
              <a:t>52</a:t>
            </a:fld>
            <a:endParaRPr lang="en-US" spc="-5" dirty="0"/>
          </a:p>
        </p:txBody>
      </p:sp>
    </p:spTree>
    <p:extLst>
      <p:ext uri="{BB962C8B-B14F-4D97-AF65-F5344CB8AC3E}">
        <p14:creationId xmlns:p14="http://schemas.microsoft.com/office/powerpoint/2010/main" val="1255793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4">
            <a:extLst>
              <a:ext uri="{FF2B5EF4-FFF2-40B4-BE49-F238E27FC236}">
                <a16:creationId xmlns:a16="http://schemas.microsoft.com/office/drawing/2014/main" id="{BF6C90ED-1DBA-A68B-176D-EDE93C05E3ED}"/>
              </a:ext>
            </a:extLst>
          </p:cNvPr>
          <p:cNvGrpSpPr>
            <a:grpSpLocks/>
          </p:cNvGrpSpPr>
          <p:nvPr/>
        </p:nvGrpSpPr>
        <p:grpSpPr bwMode="auto">
          <a:xfrm>
            <a:off x="2742791" y="3950654"/>
            <a:ext cx="3095625" cy="2087562"/>
            <a:chOff x="144" y="432"/>
            <a:chExt cx="1908" cy="1234"/>
          </a:xfrm>
        </p:grpSpPr>
        <p:pic>
          <p:nvPicPr>
            <p:cNvPr id="12" name="Picture 15">
              <a:extLst>
                <a:ext uri="{FF2B5EF4-FFF2-40B4-BE49-F238E27FC236}">
                  <a16:creationId xmlns:a16="http://schemas.microsoft.com/office/drawing/2014/main" id="{C339E54C-2789-07D2-4096-5FD64D233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 y="432"/>
              <a:ext cx="1899" cy="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6">
              <a:extLst>
                <a:ext uri="{FF2B5EF4-FFF2-40B4-BE49-F238E27FC236}">
                  <a16:creationId xmlns:a16="http://schemas.microsoft.com/office/drawing/2014/main" id="{AF785BDA-08B5-B4CB-9837-15AC3C7EFA2F}"/>
                </a:ext>
              </a:extLst>
            </p:cNvPr>
            <p:cNvSpPr txBox="1">
              <a:spLocks noChangeArrowheads="1"/>
            </p:cNvSpPr>
            <p:nvPr/>
          </p:nvSpPr>
          <p:spPr bwMode="auto">
            <a:xfrm>
              <a:off x="144" y="1258"/>
              <a:ext cx="591" cy="3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37931725" indent="-37474525">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spcAft>
                  <a:spcPct val="0"/>
                </a:spcAft>
                <a:buFontTx/>
                <a:buNone/>
              </a:pPr>
              <a:r>
                <a:rPr lang="en-US" altLang="en-US" sz="1400">
                  <a:latin typeface="Tahoma" panose="020B0604030504040204" pitchFamily="34" charset="0"/>
                  <a:ea typeface="MS PGothic" panose="020B0600070205080204" pitchFamily="34" charset="-128"/>
                </a:rPr>
                <a:t>charged particle</a:t>
              </a:r>
              <a:endParaRPr lang="en-US" altLang="en-US" sz="2800">
                <a:ea typeface="MS PGothic" panose="020B0600070205080204" pitchFamily="34" charset="-128"/>
              </a:endParaRPr>
            </a:p>
          </p:txBody>
        </p:sp>
      </p:grpSp>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11796573" cy="553998"/>
          </a:xfrm>
        </p:spPr>
        <p:txBody>
          <a:bodyPr/>
          <a:lstStyle/>
          <a:p>
            <a:r>
              <a:rPr lang="en-US" dirty="0"/>
              <a:t>Transition Radiation</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10" name="Rectangle 3">
            <a:extLst>
              <a:ext uri="{FF2B5EF4-FFF2-40B4-BE49-F238E27FC236}">
                <a16:creationId xmlns:a16="http://schemas.microsoft.com/office/drawing/2014/main" id="{4519FB90-EB89-1720-5200-F4159D50D939}"/>
              </a:ext>
            </a:extLst>
          </p:cNvPr>
          <p:cNvSpPr>
            <a:spLocks noGrp="1" noChangeArrowheads="1"/>
          </p:cNvSpPr>
          <p:nvPr>
            <p:ph type="body" idx="1"/>
          </p:nvPr>
        </p:nvSpPr>
        <p:spPr>
          <a:xfrm>
            <a:off x="152400" y="1125539"/>
            <a:ext cx="6477000" cy="3200876"/>
          </a:xfrm>
        </p:spPr>
        <p:txBody>
          <a:bodyPr/>
          <a:lstStyle/>
          <a:p>
            <a:pPr marL="381000" indent="-381000" eaLnBrk="1" hangingPunct="1">
              <a:spcAft>
                <a:spcPts val="600"/>
              </a:spcAft>
            </a:pPr>
            <a:r>
              <a:rPr lang="en-US" altLang="en-US" sz="1700" b="1" dirty="0">
                <a:solidFill>
                  <a:srgbClr val="00329E"/>
                </a:solidFill>
              </a:rPr>
              <a:t>Local speed of light in a medium with refractive index </a:t>
            </a:r>
            <a:r>
              <a:rPr lang="en-US" altLang="en-US" sz="1700" b="1" i="1" dirty="0">
                <a:solidFill>
                  <a:srgbClr val="00329E"/>
                </a:solidFill>
              </a:rPr>
              <a:t>n</a:t>
            </a:r>
            <a:r>
              <a:rPr lang="en-US" altLang="en-US" sz="1700" b="1" dirty="0">
                <a:solidFill>
                  <a:srgbClr val="00329E"/>
                </a:solidFill>
              </a:rPr>
              <a:t> is  </a:t>
            </a:r>
            <a:r>
              <a:rPr lang="en-US" altLang="en-US" sz="1700" b="1" i="1" dirty="0">
                <a:solidFill>
                  <a:srgbClr val="00329E"/>
                </a:solidFill>
              </a:rPr>
              <a:t>c</a:t>
            </a:r>
            <a:r>
              <a:rPr lang="en-US" altLang="en-US" sz="1700" b="1" baseline="-25000" dirty="0">
                <a:solidFill>
                  <a:srgbClr val="00329E"/>
                </a:solidFill>
              </a:rPr>
              <a:t>p</a:t>
            </a:r>
            <a:r>
              <a:rPr lang="en-US" altLang="en-US" sz="1700" b="1" dirty="0">
                <a:solidFill>
                  <a:srgbClr val="00329E"/>
                </a:solidFill>
              </a:rPr>
              <a:t> = </a:t>
            </a:r>
            <a:r>
              <a:rPr lang="en-US" altLang="en-US" sz="1700" b="1" i="1" dirty="0" err="1">
                <a:solidFill>
                  <a:srgbClr val="00329E"/>
                </a:solidFill>
              </a:rPr>
              <a:t>c/n</a:t>
            </a:r>
            <a:r>
              <a:rPr lang="en-US" altLang="en-US" sz="1700" b="1" dirty="0">
                <a:solidFill>
                  <a:srgbClr val="00329E"/>
                </a:solidFill>
              </a:rPr>
              <a:t> </a:t>
            </a:r>
          </a:p>
          <a:p>
            <a:pPr marL="381000" indent="-381000" eaLnBrk="1" hangingPunct="1">
              <a:spcAft>
                <a:spcPts val="600"/>
              </a:spcAft>
            </a:pPr>
            <a:r>
              <a:rPr lang="en-US" altLang="en-US" sz="1700" b="1" dirty="0">
                <a:solidFill>
                  <a:srgbClr val="00329E"/>
                </a:solidFill>
              </a:rPr>
              <a:t>If its relative velocity </a:t>
            </a:r>
            <a:r>
              <a:rPr lang="en-US" altLang="en-US" sz="1700" b="1" i="1" dirty="0">
                <a:solidFill>
                  <a:srgbClr val="00329E"/>
                </a:solidFill>
              </a:rPr>
              <a:t>v/c</a:t>
            </a:r>
            <a:r>
              <a:rPr lang="en-US" altLang="en-US" sz="1700" b="1" baseline="-25000" dirty="0">
                <a:solidFill>
                  <a:srgbClr val="00329E"/>
                </a:solidFill>
              </a:rPr>
              <a:t>p</a:t>
            </a:r>
            <a:r>
              <a:rPr lang="en-US" altLang="en-US" sz="1700" b="1" dirty="0">
                <a:solidFill>
                  <a:srgbClr val="00329E"/>
                </a:solidFill>
              </a:rPr>
              <a:t> changes, a particle will radiate photons:</a:t>
            </a:r>
          </a:p>
          <a:p>
            <a:pPr marL="269875" lvl="1" indent="-260350" eaLnBrk="1" hangingPunct="1">
              <a:buFontTx/>
              <a:buAutoNum type="arabicPeriod"/>
            </a:pPr>
            <a:r>
              <a:rPr lang="en-US" altLang="en-US" sz="1700" dirty="0">
                <a:solidFill>
                  <a:schemeClr val="tx1"/>
                </a:solidFill>
              </a:rPr>
              <a:t>Change of direction </a:t>
            </a:r>
            <a:r>
              <a:rPr lang="en-US" altLang="en-US" sz="1700" b="1" i="1" dirty="0">
                <a:solidFill>
                  <a:schemeClr val="tx1"/>
                </a:solidFill>
              </a:rPr>
              <a:t>v</a:t>
            </a:r>
            <a:r>
              <a:rPr lang="en-US" altLang="en-US" sz="1700" dirty="0">
                <a:solidFill>
                  <a:schemeClr val="tx1"/>
                </a:solidFill>
              </a:rPr>
              <a:t> (in magnetic field) </a:t>
            </a:r>
            <a:r>
              <a:rPr lang="en-US" altLang="en-US" sz="1700" dirty="0">
                <a:solidFill>
                  <a:schemeClr val="tx1"/>
                </a:solidFill>
                <a:sym typeface="Symbol" pitchFamily="2" charset="2"/>
              </a:rPr>
              <a:t> </a:t>
            </a:r>
            <a:r>
              <a:rPr lang="en-US" altLang="en-US" sz="1700" b="1" dirty="0">
                <a:solidFill>
                  <a:schemeClr val="tx1"/>
                </a:solidFill>
              </a:rPr>
              <a:t>Synchrotron</a:t>
            </a:r>
            <a:r>
              <a:rPr lang="en-US" altLang="en-US" sz="1700" dirty="0">
                <a:solidFill>
                  <a:schemeClr val="tx1"/>
                </a:solidFill>
              </a:rPr>
              <a:t> </a:t>
            </a:r>
          </a:p>
          <a:p>
            <a:pPr marL="269875" lvl="1" indent="-260350" eaLnBrk="1" hangingPunct="1">
              <a:buFontTx/>
              <a:buAutoNum type="arabicPeriod"/>
            </a:pPr>
            <a:r>
              <a:rPr lang="en-US" altLang="en-US" sz="1700" dirty="0">
                <a:solidFill>
                  <a:schemeClr val="tx1"/>
                </a:solidFill>
              </a:rPr>
              <a:t>Change of |</a:t>
            </a:r>
            <a:r>
              <a:rPr lang="en-US" altLang="en-US" sz="1700" i="1" dirty="0">
                <a:solidFill>
                  <a:schemeClr val="tx1"/>
                </a:solidFill>
              </a:rPr>
              <a:t>v</a:t>
            </a:r>
            <a:r>
              <a:rPr lang="en-US" altLang="en-US" sz="1700" dirty="0">
                <a:solidFill>
                  <a:schemeClr val="tx1"/>
                </a:solidFill>
              </a:rPr>
              <a:t>| (passing through matter)  </a:t>
            </a:r>
            <a:r>
              <a:rPr lang="en-US" altLang="en-US" sz="1700" dirty="0">
                <a:solidFill>
                  <a:schemeClr val="tx1"/>
                </a:solidFill>
                <a:sym typeface="Symbol" pitchFamily="2" charset="2"/>
              </a:rPr>
              <a:t></a:t>
            </a:r>
            <a:r>
              <a:rPr lang="en-US" altLang="en-US" sz="1700" dirty="0">
                <a:solidFill>
                  <a:schemeClr val="tx1"/>
                </a:solidFill>
              </a:rPr>
              <a:t> </a:t>
            </a:r>
            <a:r>
              <a:rPr lang="en-US" altLang="en-US" sz="1700" b="1" dirty="0">
                <a:solidFill>
                  <a:schemeClr val="tx1"/>
                </a:solidFill>
              </a:rPr>
              <a:t>Bremsstrahlung</a:t>
            </a:r>
          </a:p>
          <a:p>
            <a:pPr marL="269875" lvl="1" indent="-260350" eaLnBrk="1" hangingPunct="1">
              <a:buFontTx/>
              <a:buAutoNum type="arabicPeriod"/>
            </a:pPr>
            <a:r>
              <a:rPr lang="en-US" altLang="en-US" sz="1700" dirty="0">
                <a:solidFill>
                  <a:schemeClr val="tx1"/>
                </a:solidFill>
              </a:rPr>
              <a:t>Change of refractive index </a:t>
            </a:r>
            <a:r>
              <a:rPr lang="en-US" altLang="en-US" sz="1700" i="1" dirty="0">
                <a:solidFill>
                  <a:schemeClr val="tx1"/>
                </a:solidFill>
              </a:rPr>
              <a:t>n </a:t>
            </a:r>
            <a:r>
              <a:rPr lang="en-US" altLang="en-US" sz="1700" dirty="0">
                <a:solidFill>
                  <a:schemeClr val="tx1"/>
                </a:solidFill>
              </a:rPr>
              <a:t>of medium  </a:t>
            </a:r>
            <a:r>
              <a:rPr lang="en-US" altLang="en-US" sz="1700" dirty="0">
                <a:solidFill>
                  <a:schemeClr val="tx1"/>
                </a:solidFill>
                <a:sym typeface="Symbol" pitchFamily="2" charset="2"/>
              </a:rPr>
              <a:t></a:t>
            </a:r>
            <a:r>
              <a:rPr lang="en-US" altLang="en-US" sz="1700" dirty="0">
                <a:solidFill>
                  <a:schemeClr val="tx1"/>
                </a:solidFill>
              </a:rPr>
              <a:t> </a:t>
            </a:r>
            <a:r>
              <a:rPr lang="en-US" altLang="en-US" sz="1700" b="1" dirty="0">
                <a:solidFill>
                  <a:schemeClr val="tx1"/>
                </a:solidFill>
              </a:rPr>
              <a:t>Transition</a:t>
            </a:r>
            <a:r>
              <a:rPr lang="en-US" altLang="en-US" sz="1700" dirty="0">
                <a:solidFill>
                  <a:schemeClr val="tx1"/>
                </a:solidFill>
              </a:rPr>
              <a:t> </a:t>
            </a:r>
            <a:r>
              <a:rPr lang="en-US" altLang="en-US" sz="1700" b="1" dirty="0">
                <a:solidFill>
                  <a:schemeClr val="tx1"/>
                </a:solidFill>
              </a:rPr>
              <a:t>Radiation</a:t>
            </a:r>
          </a:p>
          <a:p>
            <a:pPr marL="381000" indent="-381000" eaLnBrk="1" hangingPunct="1">
              <a:spcAft>
                <a:spcPts val="600"/>
              </a:spcAft>
            </a:pPr>
            <a:r>
              <a:rPr lang="en-US" altLang="en-US" sz="1700" b="1" dirty="0">
                <a:solidFill>
                  <a:srgbClr val="00329E"/>
                </a:solidFill>
              </a:rPr>
              <a:t>Transition radiation is emitted whenever </a:t>
            </a:r>
            <a:br>
              <a:rPr lang="en-US" altLang="en-US" sz="1700" dirty="0"/>
            </a:br>
            <a:r>
              <a:rPr lang="en-US" altLang="en-US" sz="1700" dirty="0"/>
              <a:t>a relativistic charged particle traverses the border between two media with different  dielectric constants (</a:t>
            </a:r>
            <a:r>
              <a:rPr lang="en-US" altLang="en-US" sz="1700" i="1" dirty="0"/>
              <a:t>n</a:t>
            </a:r>
            <a:r>
              <a:rPr lang="en-US" altLang="en-US" sz="1700" dirty="0"/>
              <a:t> ~ </a:t>
            </a:r>
            <a:r>
              <a:rPr lang="en-US" altLang="en-US" sz="1700" dirty="0">
                <a:sym typeface="Symbol" pitchFamily="2" charset="2"/>
              </a:rPr>
              <a:t></a:t>
            </a:r>
            <a:r>
              <a:rPr lang="en-US" altLang="en-US" sz="1700" dirty="0">
                <a:latin typeface="Symbol" pitchFamily="2" charset="2"/>
                <a:sym typeface="Symbol" pitchFamily="2" charset="2"/>
              </a:rPr>
              <a:t>e</a:t>
            </a:r>
            <a:r>
              <a:rPr lang="en-US" altLang="en-US" sz="1700" dirty="0">
                <a:sym typeface="Symbol" pitchFamily="2" charset="2"/>
              </a:rPr>
              <a:t>)</a:t>
            </a:r>
          </a:p>
          <a:p>
            <a:pPr marL="381000" indent="-381000" eaLnBrk="1" hangingPunct="1">
              <a:spcAft>
                <a:spcPts val="600"/>
              </a:spcAft>
            </a:pPr>
            <a:r>
              <a:rPr lang="en-US" altLang="en-US" sz="1700" b="1" dirty="0">
                <a:solidFill>
                  <a:srgbClr val="00329E"/>
                </a:solidFill>
              </a:rPr>
              <a:t>The energy emitted is proportional to the boost </a:t>
            </a:r>
            <a:r>
              <a:rPr lang="en-US" altLang="en-US" sz="1700" b="1" dirty="0">
                <a:solidFill>
                  <a:srgbClr val="00329E"/>
                </a:solidFill>
                <a:latin typeface="Symbol" pitchFamily="2" charset="2"/>
              </a:rPr>
              <a:t>g</a:t>
            </a:r>
            <a:r>
              <a:rPr lang="en-US" altLang="en-US" sz="1700" b="1" dirty="0">
                <a:solidFill>
                  <a:srgbClr val="00329E"/>
                </a:solidFill>
              </a:rPr>
              <a:t> of the particle</a:t>
            </a:r>
          </a:p>
          <a:p>
            <a:pPr marL="381000" indent="-381000" eaLnBrk="1" hangingPunct="1">
              <a:spcAft>
                <a:spcPts val="600"/>
              </a:spcAft>
              <a:buFontTx/>
              <a:buNone/>
            </a:pPr>
            <a:r>
              <a:rPr lang="en-US" altLang="en-US" sz="1700" dirty="0">
                <a:sym typeface="Symbol" pitchFamily="2" charset="2"/>
              </a:rPr>
              <a:t>	→ </a:t>
            </a:r>
            <a:r>
              <a:rPr lang="en-US" altLang="en-US" sz="1700" dirty="0"/>
              <a:t>Particularly useful for electron ID</a:t>
            </a:r>
            <a:br>
              <a:rPr lang="en-US" altLang="en-US" dirty="0"/>
            </a:br>
            <a:endParaRPr lang="en-US" altLang="en-US" dirty="0"/>
          </a:p>
        </p:txBody>
      </p:sp>
      <p:sp>
        <p:nvSpPr>
          <p:cNvPr id="14" name="Rectangle 3">
            <a:extLst>
              <a:ext uri="{FF2B5EF4-FFF2-40B4-BE49-F238E27FC236}">
                <a16:creationId xmlns:a16="http://schemas.microsoft.com/office/drawing/2014/main" id="{0E3D5222-70A6-BA05-8712-92FEB9D46D8F}"/>
              </a:ext>
            </a:extLst>
          </p:cNvPr>
          <p:cNvSpPr txBox="1">
            <a:spLocks noChangeArrowheads="1"/>
          </p:cNvSpPr>
          <p:nvPr/>
        </p:nvSpPr>
        <p:spPr>
          <a:xfrm>
            <a:off x="6505941" y="666115"/>
            <a:ext cx="5533659" cy="4985980"/>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altLang="en-US" kern="0" dirty="0">
                <a:solidFill>
                  <a:srgbClr val="00329E"/>
                </a:solidFill>
                <a:latin typeface="Times New Roman" panose="02020603050405020304" pitchFamily="18" charset="0"/>
                <a:cs typeface="Times New Roman" panose="02020603050405020304" pitchFamily="18" charset="0"/>
              </a:rPr>
              <a:t>The Transition Radiation energy emitted when charged particle crosses a boundary between vacuum and a medium with plasma frequency </a:t>
            </a:r>
            <a:r>
              <a:rPr lang="en-US" altLang="en-US" kern="0" dirty="0">
                <a:solidFill>
                  <a:srgbClr val="00329E"/>
                </a:solidFill>
                <a:latin typeface="Symbol" pitchFamily="2" charset="2"/>
              </a:rPr>
              <a:t>w</a:t>
            </a:r>
            <a:r>
              <a:rPr lang="en-US" altLang="en-US" kern="0" baseline="-25000" dirty="0">
                <a:solidFill>
                  <a:srgbClr val="00329E"/>
                </a:solidFill>
              </a:rPr>
              <a:t>p</a:t>
            </a:r>
            <a:endParaRPr lang="en-US" altLang="en-US" kern="0" dirty="0">
              <a:solidFill>
                <a:srgbClr val="00329E"/>
              </a:solidFill>
            </a:endParaRPr>
          </a:p>
          <a:p>
            <a:pPr algn="ctr"/>
            <a:r>
              <a:rPr lang="en-US" altLang="en-US" kern="0" dirty="0">
                <a:solidFill>
                  <a:srgbClr val="FF0000"/>
                </a:solidFill>
                <a:latin typeface="Symbol" pitchFamily="2" charset="2"/>
              </a:rPr>
              <a:t>D</a:t>
            </a:r>
            <a:r>
              <a:rPr lang="en-US" altLang="en-US" i="1" kern="0" dirty="0">
                <a:solidFill>
                  <a:srgbClr val="FF0000"/>
                </a:solidFill>
              </a:rPr>
              <a:t>E</a:t>
            </a:r>
            <a:r>
              <a:rPr lang="en-US" altLang="en-US" kern="0" dirty="0">
                <a:solidFill>
                  <a:srgbClr val="FF0000"/>
                </a:solidFill>
              </a:rPr>
              <a:t> = </a:t>
            </a:r>
            <a:r>
              <a:rPr lang="en-US" altLang="en-US" kern="0" dirty="0">
                <a:solidFill>
                  <a:srgbClr val="FF0000"/>
                </a:solidFill>
                <a:latin typeface="Symbol" pitchFamily="2" charset="2"/>
              </a:rPr>
              <a:t>a </a:t>
            </a:r>
            <a:r>
              <a:rPr lang="en-US" altLang="en-US" i="1" kern="0" dirty="0" err="1">
                <a:solidFill>
                  <a:srgbClr val="FF0000"/>
                </a:solidFill>
              </a:rPr>
              <a:t>h</a:t>
            </a:r>
            <a:r>
              <a:rPr lang="en-US" altLang="en-US" kern="0" dirty="0" err="1">
                <a:solidFill>
                  <a:srgbClr val="FF0000"/>
                </a:solidFill>
                <a:latin typeface="Symbol" pitchFamily="2" charset="2"/>
              </a:rPr>
              <a:t>w</a:t>
            </a:r>
            <a:r>
              <a:rPr lang="en-US" altLang="en-US" kern="0" baseline="-25000" dirty="0" err="1">
                <a:solidFill>
                  <a:srgbClr val="FF0000"/>
                </a:solidFill>
              </a:rPr>
              <a:t>p</a:t>
            </a:r>
            <a:r>
              <a:rPr lang="en-US" altLang="en-US" kern="0" dirty="0" err="1">
                <a:solidFill>
                  <a:srgbClr val="FF0000"/>
                </a:solidFill>
                <a:latin typeface="Symbol" pitchFamily="2" charset="2"/>
              </a:rPr>
              <a:t>g</a:t>
            </a:r>
            <a:r>
              <a:rPr lang="en-US" altLang="en-US" kern="0" baseline="-25000" dirty="0">
                <a:solidFill>
                  <a:srgbClr val="FF0000"/>
                </a:solidFill>
              </a:rPr>
              <a:t> </a:t>
            </a:r>
            <a:r>
              <a:rPr lang="en-US" altLang="en-US" kern="0" dirty="0">
                <a:solidFill>
                  <a:srgbClr val="FF0000"/>
                </a:solidFill>
              </a:rPr>
              <a:t>/3</a:t>
            </a:r>
            <a:endParaRPr lang="en-US" altLang="en-US" kern="0" dirty="0">
              <a:solidFill>
                <a:schemeClr val="accent2"/>
              </a:solidFill>
            </a:endParaRPr>
          </a:p>
          <a:p>
            <a:pPr marL="285750" indent="-285750">
              <a:buFont typeface="Arial" panose="020B0604020202020204" pitchFamily="34" charset="0"/>
              <a:buChar char="•"/>
            </a:pPr>
            <a:r>
              <a:rPr lang="en-US" altLang="en-US" kern="0" dirty="0">
                <a:latin typeface="Symbol" pitchFamily="2" charset="2"/>
              </a:rPr>
              <a:t>a</a:t>
            </a:r>
            <a:r>
              <a:rPr lang="en-US" altLang="en-US" kern="0" dirty="0"/>
              <a:t> = </a:t>
            </a:r>
            <a:r>
              <a:rPr lang="en-US" altLang="en-US" kern="0" dirty="0">
                <a:latin typeface="Times New Roman" panose="02020603050405020304" pitchFamily="18" charset="0"/>
                <a:cs typeface="Times New Roman" panose="02020603050405020304" pitchFamily="18" charset="0"/>
              </a:rPr>
              <a:t>fine structure constant </a:t>
            </a:r>
            <a:r>
              <a:rPr lang="en-US" altLang="en-US" kern="0" dirty="0">
                <a:latin typeface="Times New Roman" panose="02020603050405020304" pitchFamily="18" charset="0"/>
                <a:cs typeface="Times New Roman" panose="02020603050405020304" pitchFamily="18" charset="0"/>
                <a:sym typeface="Symbol" pitchFamily="2" charset="2"/>
              </a:rPr>
              <a:t> </a:t>
            </a:r>
            <a:r>
              <a:rPr lang="en-US" altLang="en-US" kern="0" dirty="0">
                <a:latin typeface="Times New Roman" panose="02020603050405020304" pitchFamily="18" charset="0"/>
                <a:cs typeface="Times New Roman" panose="02020603050405020304" pitchFamily="18" charset="0"/>
              </a:rPr>
              <a:t>1/137</a:t>
            </a:r>
          </a:p>
          <a:p>
            <a:pPr marL="285750" indent="-285750">
              <a:buFont typeface="Arial" panose="020B0604020202020204" pitchFamily="34" charset="0"/>
              <a:buChar char="•"/>
            </a:pPr>
            <a:r>
              <a:rPr lang="en-US" altLang="en-US" i="1" kern="0" dirty="0" err="1"/>
              <a:t>h</a:t>
            </a:r>
            <a:r>
              <a:rPr lang="en-US" altLang="en-US" kern="0" dirty="0" err="1">
                <a:latin typeface="Symbol" pitchFamily="2" charset="2"/>
              </a:rPr>
              <a:t>w</a:t>
            </a:r>
            <a:r>
              <a:rPr lang="en-US" altLang="en-US" kern="0" baseline="-25000" dirty="0" err="1"/>
              <a:t>p</a:t>
            </a:r>
            <a:r>
              <a:rPr lang="en-US" altLang="en-US" kern="0" dirty="0"/>
              <a:t> </a:t>
            </a:r>
            <a:r>
              <a:rPr lang="en-US" altLang="en-US" kern="0" dirty="0">
                <a:latin typeface="Times New Roman" panose="02020603050405020304" pitchFamily="18" charset="0"/>
                <a:cs typeface="Times New Roman" panose="02020603050405020304" pitchFamily="18" charset="0"/>
              </a:rPr>
              <a:t>depends on the electron density in the material </a:t>
            </a:r>
            <a:br>
              <a:rPr lang="en-US" altLang="en-US" kern="0" dirty="0">
                <a:latin typeface="Times New Roman" panose="02020603050405020304" pitchFamily="18" charset="0"/>
                <a:cs typeface="Times New Roman" panose="02020603050405020304" pitchFamily="18" charset="0"/>
              </a:rPr>
            </a:br>
            <a:r>
              <a:rPr lang="en-US" altLang="en-US" kern="0" dirty="0">
                <a:latin typeface="Times New Roman" panose="02020603050405020304" pitchFamily="18" charset="0"/>
                <a:cs typeface="Times New Roman" panose="02020603050405020304" pitchFamily="18" charset="0"/>
              </a:rPr>
              <a:t>~ 20 eV for a low-</a:t>
            </a:r>
            <a:r>
              <a:rPr lang="en-US" altLang="en-US" i="1" kern="0" dirty="0">
                <a:latin typeface="Times New Roman" panose="02020603050405020304" pitchFamily="18" charset="0"/>
                <a:cs typeface="Times New Roman" panose="02020603050405020304" pitchFamily="18" charset="0"/>
              </a:rPr>
              <a:t>Z</a:t>
            </a:r>
            <a:r>
              <a:rPr lang="en-US" altLang="en-US" kern="0" dirty="0">
                <a:latin typeface="Times New Roman" panose="02020603050405020304" pitchFamily="18" charset="0"/>
                <a:cs typeface="Times New Roman" panose="02020603050405020304" pitchFamily="18" charset="0"/>
              </a:rPr>
              <a:t> material such as plastic (e.g. polypropylene)</a:t>
            </a:r>
          </a:p>
          <a:p>
            <a:pPr marL="285750" indent="-285750">
              <a:buFont typeface="Arial" panose="020B0604020202020204" pitchFamily="34" charset="0"/>
              <a:buChar char="•"/>
            </a:pPr>
            <a:r>
              <a:rPr lang="en-US" altLang="en-US" kern="0" dirty="0"/>
              <a:t>For a 10 GeV electron, </a:t>
            </a:r>
            <a:r>
              <a:rPr lang="en-US" altLang="en-US" kern="0" dirty="0">
                <a:latin typeface="Symbol" pitchFamily="2" charset="2"/>
              </a:rPr>
              <a:t>g</a:t>
            </a:r>
            <a:r>
              <a:rPr lang="en-US" altLang="en-US" kern="0" dirty="0"/>
              <a:t> ~ 2 </a:t>
            </a:r>
            <a:r>
              <a:rPr lang="en-US" altLang="en-US" kern="0" dirty="0">
                <a:sym typeface="Symbol" pitchFamily="2" charset="2"/>
              </a:rPr>
              <a:t></a:t>
            </a:r>
            <a:r>
              <a:rPr lang="en-US" altLang="en-US" kern="0" dirty="0"/>
              <a:t>10</a:t>
            </a:r>
            <a:r>
              <a:rPr lang="en-US" altLang="en-US" kern="0" baseline="30000" dirty="0"/>
              <a:t>4</a:t>
            </a:r>
            <a:r>
              <a:rPr lang="en-US" altLang="en-US" kern="0" dirty="0"/>
              <a:t>, so </a:t>
            </a:r>
          </a:p>
          <a:p>
            <a:pPr algn="ctr"/>
            <a:r>
              <a:rPr lang="en-US" altLang="en-US" kern="0" dirty="0">
                <a:solidFill>
                  <a:srgbClr val="FF0000"/>
                </a:solidFill>
                <a:latin typeface="Symbol" pitchFamily="2" charset="2"/>
              </a:rPr>
              <a:t>D</a:t>
            </a:r>
            <a:r>
              <a:rPr lang="en-US" altLang="en-US" i="1" kern="0" dirty="0">
                <a:solidFill>
                  <a:srgbClr val="FF0000"/>
                </a:solidFill>
              </a:rPr>
              <a:t>E</a:t>
            </a:r>
            <a:r>
              <a:rPr lang="en-US" altLang="en-US" kern="0" dirty="0">
                <a:solidFill>
                  <a:srgbClr val="FF0000"/>
                </a:solidFill>
              </a:rPr>
              <a:t> ~ keV</a:t>
            </a:r>
            <a:r>
              <a:rPr lang="en-US" altLang="en-US" kern="0" dirty="0">
                <a:solidFill>
                  <a:srgbClr val="008000"/>
                </a:solidFill>
              </a:rPr>
              <a:t>  </a:t>
            </a:r>
            <a:r>
              <a:rPr lang="en-US" altLang="en-US" kern="0" dirty="0">
                <a:solidFill>
                  <a:srgbClr val="808080"/>
                </a:solidFill>
              </a:rPr>
              <a:t>(i.e. X-ray energy)</a:t>
            </a:r>
          </a:p>
          <a:p>
            <a:r>
              <a:rPr lang="en-US" altLang="en-US" kern="0" dirty="0">
                <a:solidFill>
                  <a:srgbClr val="00329E"/>
                </a:solidFill>
                <a:latin typeface="Times New Roman" panose="02020603050405020304" pitchFamily="18" charset="0"/>
                <a:cs typeface="Times New Roman" panose="02020603050405020304" pitchFamily="18" charset="0"/>
              </a:rPr>
              <a:t>Low probability of photon emission at one interface (~ 1%) </a:t>
            </a:r>
            <a:br>
              <a:rPr lang="en-US" altLang="en-US" kern="0" dirty="0">
                <a:solidFill>
                  <a:srgbClr val="00329E"/>
                </a:solidFill>
                <a:latin typeface="Times New Roman" panose="02020603050405020304" pitchFamily="18" charset="0"/>
                <a:cs typeface="Times New Roman" panose="02020603050405020304" pitchFamily="18" charset="0"/>
              </a:rPr>
            </a:br>
            <a:r>
              <a:rPr lang="en-US" altLang="en-US" kern="0" dirty="0">
                <a:solidFill>
                  <a:srgbClr val="00329E"/>
                </a:solidFill>
                <a:latin typeface="Times New Roman" panose="02020603050405020304" pitchFamily="18" charset="0"/>
                <a:cs typeface="Times New Roman" panose="02020603050405020304" pitchFamily="18" charset="0"/>
              </a:rPr>
              <a:t>so many layers of thin foils are used for the radiator</a:t>
            </a:r>
            <a:br>
              <a:rPr lang="en-US" altLang="en-US" kern="0" dirty="0">
                <a:solidFill>
                  <a:srgbClr val="00329E"/>
                </a:solidFill>
                <a:latin typeface="Times New Roman" panose="02020603050405020304" pitchFamily="18" charset="0"/>
                <a:cs typeface="Times New Roman" panose="02020603050405020304" pitchFamily="18" charset="0"/>
              </a:rPr>
            </a:br>
            <a:r>
              <a:rPr lang="en-US" altLang="en-US" kern="0" dirty="0">
                <a:solidFill>
                  <a:srgbClr val="00329E"/>
                </a:solidFill>
                <a:latin typeface="Times New Roman" panose="02020603050405020304" pitchFamily="18" charset="0"/>
                <a:cs typeface="Times New Roman" panose="02020603050405020304" pitchFamily="18" charset="0"/>
              </a:rPr>
              <a:t>Low </a:t>
            </a:r>
            <a:r>
              <a:rPr lang="en-US" altLang="en-US" i="1" kern="0" dirty="0">
                <a:solidFill>
                  <a:srgbClr val="00329E"/>
                </a:solidFill>
                <a:latin typeface="Times New Roman" panose="02020603050405020304" pitchFamily="18" charset="0"/>
                <a:cs typeface="Times New Roman" panose="02020603050405020304" pitchFamily="18" charset="0"/>
              </a:rPr>
              <a:t>Z</a:t>
            </a:r>
            <a:r>
              <a:rPr lang="en-US" altLang="en-US" kern="0" dirty="0">
                <a:solidFill>
                  <a:srgbClr val="00329E"/>
                </a:solidFill>
                <a:latin typeface="Times New Roman" panose="02020603050405020304" pitchFamily="18" charset="0"/>
                <a:cs typeface="Times New Roman" panose="02020603050405020304" pitchFamily="18" charset="0"/>
              </a:rPr>
              <a:t> is important to limit re-</a:t>
            </a:r>
            <a:r>
              <a:rPr lang="en-US" altLang="en-US" kern="0" dirty="0" err="1">
                <a:solidFill>
                  <a:srgbClr val="00329E"/>
                </a:solidFill>
                <a:latin typeface="Times New Roman" panose="02020603050405020304" pitchFamily="18" charset="0"/>
                <a:cs typeface="Times New Roman" panose="02020603050405020304" pitchFamily="18" charset="0"/>
              </a:rPr>
              <a:t>absorbtion</a:t>
            </a:r>
            <a:r>
              <a:rPr lang="en-US" altLang="en-US" kern="0" dirty="0">
                <a:solidFill>
                  <a:srgbClr val="00329E"/>
                </a:solidFill>
                <a:latin typeface="Times New Roman" panose="02020603050405020304" pitchFamily="18" charset="0"/>
                <a:cs typeface="Times New Roman" panose="02020603050405020304" pitchFamily="18" charset="0"/>
              </a:rPr>
              <a:t> of the radiation </a:t>
            </a:r>
          </a:p>
          <a:p>
            <a:r>
              <a:rPr lang="en-US" altLang="en-US" kern="0" dirty="0">
                <a:solidFill>
                  <a:srgbClr val="FF0000"/>
                </a:solidFill>
                <a:latin typeface="Times New Roman" panose="02020603050405020304" pitchFamily="18" charset="0"/>
                <a:cs typeface="Times New Roman" panose="02020603050405020304" pitchFamily="18" charset="0"/>
              </a:rPr>
              <a:t>Radiation emitted in the very forward direction, </a:t>
            </a:r>
            <a:br>
              <a:rPr lang="en-US" altLang="en-US" kern="0" dirty="0">
                <a:solidFill>
                  <a:srgbClr val="FF0000"/>
                </a:solidFill>
                <a:latin typeface="Times New Roman" panose="02020603050405020304" pitchFamily="18" charset="0"/>
                <a:cs typeface="Times New Roman" panose="02020603050405020304" pitchFamily="18" charset="0"/>
              </a:rPr>
            </a:br>
            <a:r>
              <a:rPr lang="en-US" altLang="en-US" kern="0" dirty="0">
                <a:solidFill>
                  <a:srgbClr val="FF0000"/>
                </a:solidFill>
                <a:latin typeface="Times New Roman" panose="02020603050405020304" pitchFamily="18" charset="0"/>
                <a:cs typeface="Times New Roman" panose="02020603050405020304" pitchFamily="18" charset="0"/>
              </a:rPr>
              <a:t>in cone of angle 1</a:t>
            </a:r>
            <a:r>
              <a:rPr lang="en-US" altLang="en-US" kern="0" dirty="0">
                <a:solidFill>
                  <a:srgbClr val="FF0000"/>
                </a:solidFill>
              </a:rPr>
              <a:t>/</a:t>
            </a:r>
            <a:r>
              <a:rPr lang="en-US" altLang="en-US" kern="0" dirty="0">
                <a:solidFill>
                  <a:srgbClr val="FF0000"/>
                </a:solidFill>
                <a:latin typeface="Symbol" pitchFamily="2" charset="2"/>
              </a:rPr>
              <a:t>g</a:t>
            </a:r>
            <a:r>
              <a:rPr lang="en-US" altLang="en-US" kern="0" dirty="0">
                <a:solidFill>
                  <a:srgbClr val="FF0000"/>
                </a:solidFill>
              </a:rPr>
              <a:t> </a:t>
            </a:r>
            <a:r>
              <a:rPr lang="en-US" altLang="en-US" kern="0" dirty="0">
                <a:solidFill>
                  <a:srgbClr val="FF0000"/>
                </a:solidFill>
                <a:latin typeface="Times New Roman" panose="02020603050405020304" pitchFamily="18" charset="0"/>
                <a:cs typeface="Times New Roman" panose="02020603050405020304" pitchFamily="18" charset="0"/>
              </a:rPr>
              <a:t>around the particle direction </a:t>
            </a:r>
            <a:br>
              <a:rPr lang="en-US" altLang="en-US" kern="0" dirty="0">
                <a:solidFill>
                  <a:srgbClr val="FF0000"/>
                </a:solidFill>
                <a:latin typeface="Times New Roman" panose="02020603050405020304" pitchFamily="18" charset="0"/>
                <a:cs typeface="Times New Roman" panose="02020603050405020304" pitchFamily="18" charset="0"/>
              </a:rPr>
            </a:br>
            <a:r>
              <a:rPr lang="en-US" altLang="en-US" kern="0" dirty="0">
                <a:solidFill>
                  <a:srgbClr val="FF0000"/>
                </a:solidFill>
                <a:latin typeface="Times New Roman" panose="02020603050405020304" pitchFamily="18" charset="0"/>
                <a:cs typeface="Times New Roman" panose="02020603050405020304" pitchFamily="18" charset="0"/>
              </a:rPr>
              <a:t>→ photons will be seen in same detector as the </a:t>
            </a:r>
            <a:br>
              <a:rPr lang="en-US" altLang="en-US" kern="0" dirty="0">
                <a:solidFill>
                  <a:srgbClr val="FF0000"/>
                </a:solidFill>
                <a:latin typeface="Times New Roman" panose="02020603050405020304" pitchFamily="18" charset="0"/>
                <a:cs typeface="Times New Roman" panose="02020603050405020304" pitchFamily="18" charset="0"/>
              </a:rPr>
            </a:br>
            <a:r>
              <a:rPr lang="en-US" altLang="en-US" kern="0" dirty="0">
                <a:solidFill>
                  <a:srgbClr val="FF0000"/>
                </a:solidFill>
                <a:latin typeface="Times New Roman" panose="02020603050405020304" pitchFamily="18" charset="0"/>
                <a:cs typeface="Times New Roman" panose="02020603050405020304" pitchFamily="18" charset="0"/>
              </a:rPr>
              <a:t>     ionization from the track</a:t>
            </a:r>
          </a:p>
          <a:p>
            <a:endParaRPr lang="en-US" altLang="en-US" kern="0" dirty="0">
              <a:solidFill>
                <a:schemeClr val="accent2"/>
              </a:solidFill>
            </a:endParaRPr>
          </a:p>
        </p:txBody>
      </p:sp>
      <p:grpSp>
        <p:nvGrpSpPr>
          <p:cNvPr id="15" name="Group 14">
            <a:extLst>
              <a:ext uri="{FF2B5EF4-FFF2-40B4-BE49-F238E27FC236}">
                <a16:creationId xmlns:a16="http://schemas.microsoft.com/office/drawing/2014/main" id="{BE7A7BFB-6F6D-9A60-2CDB-22FF12ABD241}"/>
              </a:ext>
            </a:extLst>
          </p:cNvPr>
          <p:cNvGrpSpPr/>
          <p:nvPr/>
        </p:nvGrpSpPr>
        <p:grpSpPr>
          <a:xfrm>
            <a:off x="9383712" y="5105202"/>
            <a:ext cx="2808288" cy="1093787"/>
            <a:chOff x="6003925" y="4710113"/>
            <a:chExt cx="2808288" cy="1093787"/>
          </a:xfrm>
        </p:grpSpPr>
        <p:graphicFrame>
          <p:nvGraphicFramePr>
            <p:cNvPr id="16" name="Object 4">
              <a:extLst>
                <a:ext uri="{FF2B5EF4-FFF2-40B4-BE49-F238E27FC236}">
                  <a16:creationId xmlns:a16="http://schemas.microsoft.com/office/drawing/2014/main" id="{8EC0DEB1-62C2-5360-8D53-B38D637CAC16}"/>
                </a:ext>
              </a:extLst>
            </p:cNvPr>
            <p:cNvGraphicFramePr>
              <a:graphicFrameLocks noChangeAspect="1"/>
            </p:cNvGraphicFramePr>
            <p:nvPr/>
          </p:nvGraphicFramePr>
          <p:xfrm>
            <a:off x="8020050" y="4854575"/>
            <a:ext cx="666750" cy="265113"/>
          </p:xfrm>
          <a:graphic>
            <a:graphicData uri="http://schemas.openxmlformats.org/presentationml/2006/ole">
              <mc:AlternateContent xmlns:mc="http://schemas.openxmlformats.org/markup-compatibility/2006">
                <mc:Choice xmlns:v="urn:schemas-microsoft-com:vml" Requires="v">
                  <p:oleObj name="Equation" r:id="rId3" imgW="14630400" imgH="6146800" progId="Equation.3">
                    <p:embed/>
                  </p:oleObj>
                </mc:Choice>
                <mc:Fallback>
                  <p:oleObj name="Equation" r:id="rId3" imgW="14630400" imgH="6146800" progId="Equation.3">
                    <p:embed/>
                    <p:pic>
                      <p:nvPicPr>
                        <p:cNvPr id="16" name="Object 4">
                          <a:extLst>
                            <a:ext uri="{FF2B5EF4-FFF2-40B4-BE49-F238E27FC236}">
                              <a16:creationId xmlns:a16="http://schemas.microsoft.com/office/drawing/2014/main" id="{8EC0DEB1-62C2-5360-8D53-B38D637CAC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0050" y="4854575"/>
                          <a:ext cx="666750" cy="26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Rectangle 8">
              <a:extLst>
                <a:ext uri="{FF2B5EF4-FFF2-40B4-BE49-F238E27FC236}">
                  <a16:creationId xmlns:a16="http://schemas.microsoft.com/office/drawing/2014/main" id="{6D4F2BB0-86A2-BCE5-A91D-208C36731AE2}"/>
                </a:ext>
              </a:extLst>
            </p:cNvPr>
            <p:cNvSpPr>
              <a:spLocks noChangeArrowheads="1"/>
            </p:cNvSpPr>
            <p:nvPr/>
          </p:nvSpPr>
          <p:spPr bwMode="auto">
            <a:xfrm>
              <a:off x="6148388" y="4926013"/>
              <a:ext cx="639762" cy="842962"/>
            </a:xfrm>
            <a:prstGeom prst="rect">
              <a:avLst/>
            </a:prstGeom>
            <a:solidFill>
              <a:srgbClr val="FFFF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Aft>
                  <a:spcPct val="0"/>
                </a:spcAft>
              </a:pPr>
              <a:endParaRPr lang="en-US" altLang="en-US" sz="1600">
                <a:solidFill>
                  <a:schemeClr val="accent2"/>
                </a:solidFill>
                <a:latin typeface="Arial" panose="020B0604020202020204" pitchFamily="34" charset="0"/>
              </a:endParaRPr>
            </a:p>
          </p:txBody>
        </p:sp>
        <p:sp>
          <p:nvSpPr>
            <p:cNvPr id="18" name="Rectangle 14">
              <a:extLst>
                <a:ext uri="{FF2B5EF4-FFF2-40B4-BE49-F238E27FC236}">
                  <a16:creationId xmlns:a16="http://schemas.microsoft.com/office/drawing/2014/main" id="{99127EC2-F305-3860-662E-59E13E0FBB2F}"/>
                </a:ext>
              </a:extLst>
            </p:cNvPr>
            <p:cNvSpPr>
              <a:spLocks noChangeArrowheads="1"/>
            </p:cNvSpPr>
            <p:nvPr/>
          </p:nvSpPr>
          <p:spPr bwMode="auto">
            <a:xfrm>
              <a:off x="6770688" y="4710113"/>
              <a:ext cx="12700" cy="10937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Aft>
                  <a:spcPct val="0"/>
                </a:spcAft>
              </a:pPr>
              <a:endParaRPr lang="en-US" altLang="en-US" sz="1600">
                <a:solidFill>
                  <a:schemeClr val="accent2"/>
                </a:solidFill>
                <a:latin typeface="Arial" panose="020B0604020202020204" pitchFamily="34" charset="0"/>
              </a:endParaRPr>
            </a:p>
          </p:txBody>
        </p:sp>
        <p:sp>
          <p:nvSpPr>
            <p:cNvPr id="19" name="Rectangle 25">
              <a:extLst>
                <a:ext uri="{FF2B5EF4-FFF2-40B4-BE49-F238E27FC236}">
                  <a16:creationId xmlns:a16="http://schemas.microsoft.com/office/drawing/2014/main" id="{B53DDE66-C682-F38A-449E-3DD70C7B8467}"/>
                </a:ext>
              </a:extLst>
            </p:cNvPr>
            <p:cNvSpPr>
              <a:spLocks noChangeArrowheads="1"/>
            </p:cNvSpPr>
            <p:nvPr/>
          </p:nvSpPr>
          <p:spPr bwMode="auto">
            <a:xfrm>
              <a:off x="6154738" y="4718050"/>
              <a:ext cx="58261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30000"/>
                </a:spcBef>
                <a:spcAft>
                  <a:spcPct val="0"/>
                </a:spcAft>
                <a:buClr>
                  <a:schemeClr val="hlink"/>
                </a:buClr>
                <a:buSzPct val="70000"/>
                <a:buFont typeface="Wingdings" pitchFamily="2" charset="2"/>
                <a:buNone/>
              </a:pPr>
              <a:r>
                <a:rPr lang="en-GB" altLang="en-US" sz="1400">
                  <a:solidFill>
                    <a:srgbClr val="000000"/>
                  </a:solidFill>
                </a:rPr>
                <a:t>medium</a:t>
              </a:r>
              <a:endParaRPr lang="en-GB" altLang="en-US" sz="1600">
                <a:solidFill>
                  <a:srgbClr val="0000FF"/>
                </a:solidFill>
                <a:latin typeface="Arial" panose="020B0604020202020204" pitchFamily="34" charset="0"/>
              </a:endParaRPr>
            </a:p>
          </p:txBody>
        </p:sp>
        <p:sp>
          <p:nvSpPr>
            <p:cNvPr id="20" name="Rectangle 26">
              <a:extLst>
                <a:ext uri="{FF2B5EF4-FFF2-40B4-BE49-F238E27FC236}">
                  <a16:creationId xmlns:a16="http://schemas.microsoft.com/office/drawing/2014/main" id="{2D49C450-B248-182D-749D-7E7B7384A84C}"/>
                </a:ext>
              </a:extLst>
            </p:cNvPr>
            <p:cNvSpPr>
              <a:spLocks noChangeArrowheads="1"/>
            </p:cNvSpPr>
            <p:nvPr/>
          </p:nvSpPr>
          <p:spPr bwMode="auto">
            <a:xfrm>
              <a:off x="6804025" y="4724400"/>
              <a:ext cx="563563"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30000"/>
                </a:spcBef>
                <a:spcAft>
                  <a:spcPct val="0"/>
                </a:spcAft>
                <a:buClr>
                  <a:schemeClr val="hlink"/>
                </a:buClr>
                <a:buSzPct val="70000"/>
                <a:buFont typeface="Wingdings" pitchFamily="2" charset="2"/>
                <a:buNone/>
              </a:pPr>
              <a:r>
                <a:rPr lang="en-GB" altLang="en-US" sz="1400">
                  <a:solidFill>
                    <a:srgbClr val="000000"/>
                  </a:solidFill>
                </a:rPr>
                <a:t>vacuum</a:t>
              </a:r>
              <a:endParaRPr lang="en-GB" altLang="en-US" sz="1600">
                <a:solidFill>
                  <a:srgbClr val="0000FF"/>
                </a:solidFill>
                <a:latin typeface="Arial" panose="020B0604020202020204" pitchFamily="34" charset="0"/>
              </a:endParaRPr>
            </a:p>
          </p:txBody>
        </p:sp>
        <p:sp>
          <p:nvSpPr>
            <p:cNvPr id="21" name="Line 9">
              <a:extLst>
                <a:ext uri="{FF2B5EF4-FFF2-40B4-BE49-F238E27FC236}">
                  <a16:creationId xmlns:a16="http://schemas.microsoft.com/office/drawing/2014/main" id="{85BFD7A3-0754-59C1-E657-FB13BC8E4CC2}"/>
                </a:ext>
              </a:extLst>
            </p:cNvPr>
            <p:cNvSpPr>
              <a:spLocks noChangeShapeType="1"/>
            </p:cNvSpPr>
            <p:nvPr/>
          </p:nvSpPr>
          <p:spPr bwMode="auto">
            <a:xfrm flipV="1">
              <a:off x="6796088" y="5213350"/>
              <a:ext cx="1800225" cy="144463"/>
            </a:xfrm>
            <a:prstGeom prst="line">
              <a:avLst/>
            </a:prstGeom>
            <a:noFill/>
            <a:ln w="9525">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99003D"/>
                    </a:outerShdw>
                  </a:effectLst>
                </a14:hiddenEffects>
              </a:ext>
            </a:extLst>
          </p:spPr>
          <p:txBody>
            <a:bodyPr/>
            <a:lstStyle/>
            <a:p>
              <a:endParaRPr lang="en-US"/>
            </a:p>
          </p:txBody>
        </p:sp>
        <p:sp>
          <p:nvSpPr>
            <p:cNvPr id="22" name="Line 10">
              <a:extLst>
                <a:ext uri="{FF2B5EF4-FFF2-40B4-BE49-F238E27FC236}">
                  <a16:creationId xmlns:a16="http://schemas.microsoft.com/office/drawing/2014/main" id="{FA18DB2F-40A5-73C3-0C07-8BC4A4CBDFB3}"/>
                </a:ext>
              </a:extLst>
            </p:cNvPr>
            <p:cNvSpPr>
              <a:spLocks noChangeShapeType="1"/>
            </p:cNvSpPr>
            <p:nvPr/>
          </p:nvSpPr>
          <p:spPr bwMode="auto">
            <a:xfrm>
              <a:off x="6724650" y="5357813"/>
              <a:ext cx="1439863" cy="71437"/>
            </a:xfrm>
            <a:prstGeom prst="line">
              <a:avLst/>
            </a:prstGeom>
            <a:noFill/>
            <a:ln w="9525">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99003D"/>
                    </a:outerShdw>
                  </a:effectLst>
                </a14:hiddenEffects>
              </a:ext>
            </a:extLst>
          </p:spPr>
          <p:txBody>
            <a:bodyPr/>
            <a:lstStyle/>
            <a:p>
              <a:endParaRPr lang="en-US"/>
            </a:p>
          </p:txBody>
        </p:sp>
        <p:sp>
          <p:nvSpPr>
            <p:cNvPr id="23" name="Line 11">
              <a:extLst>
                <a:ext uri="{FF2B5EF4-FFF2-40B4-BE49-F238E27FC236}">
                  <a16:creationId xmlns:a16="http://schemas.microsoft.com/office/drawing/2014/main" id="{5709FE24-9233-69E4-0A55-2B0D1893C7B3}"/>
                </a:ext>
              </a:extLst>
            </p:cNvPr>
            <p:cNvSpPr>
              <a:spLocks noChangeShapeType="1"/>
            </p:cNvSpPr>
            <p:nvPr/>
          </p:nvSpPr>
          <p:spPr bwMode="auto">
            <a:xfrm>
              <a:off x="6003925" y="5357813"/>
              <a:ext cx="28082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en-US"/>
            </a:p>
          </p:txBody>
        </p:sp>
        <p:sp>
          <p:nvSpPr>
            <p:cNvPr id="24" name="Freeform 12">
              <a:extLst>
                <a:ext uri="{FF2B5EF4-FFF2-40B4-BE49-F238E27FC236}">
                  <a16:creationId xmlns:a16="http://schemas.microsoft.com/office/drawing/2014/main" id="{A6EBEEAC-DD21-FE70-9B15-94301A24FB78}"/>
                </a:ext>
              </a:extLst>
            </p:cNvPr>
            <p:cNvSpPr>
              <a:spLocks/>
            </p:cNvSpPr>
            <p:nvPr/>
          </p:nvSpPr>
          <p:spPr bwMode="auto">
            <a:xfrm>
              <a:off x="8380413" y="5214938"/>
              <a:ext cx="11112" cy="144462"/>
            </a:xfrm>
            <a:custGeom>
              <a:avLst/>
              <a:gdLst>
                <a:gd name="T0" fmla="*/ 0 w 7"/>
                <a:gd name="T1" fmla="*/ 2147483646 h 91"/>
                <a:gd name="T2" fmla="*/ 2147483646 w 7"/>
                <a:gd name="T3" fmla="*/ 2147483646 h 91"/>
                <a:gd name="T4" fmla="*/ 0 w 7"/>
                <a:gd name="T5" fmla="*/ 0 h 91"/>
                <a:gd name="T6" fmla="*/ 0 60000 65536"/>
                <a:gd name="T7" fmla="*/ 0 60000 65536"/>
                <a:gd name="T8" fmla="*/ 0 60000 65536"/>
              </a:gdLst>
              <a:ahLst/>
              <a:cxnLst>
                <a:cxn ang="T6">
                  <a:pos x="T0" y="T1"/>
                </a:cxn>
                <a:cxn ang="T7">
                  <a:pos x="T2" y="T3"/>
                </a:cxn>
                <a:cxn ang="T8">
                  <a:pos x="T4" y="T5"/>
                </a:cxn>
              </a:cxnLst>
              <a:rect l="0" t="0" r="r" b="b"/>
              <a:pathLst>
                <a:path w="7" h="91">
                  <a:moveTo>
                    <a:pt x="0" y="91"/>
                  </a:moveTo>
                  <a:lnTo>
                    <a:pt x="7" y="46"/>
                  </a:lnTo>
                  <a:lnTo>
                    <a:pt x="0"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en-US"/>
            </a:p>
          </p:txBody>
        </p:sp>
        <p:sp>
          <p:nvSpPr>
            <p:cNvPr id="25" name="Text Box 13">
              <a:extLst>
                <a:ext uri="{FF2B5EF4-FFF2-40B4-BE49-F238E27FC236}">
                  <a16:creationId xmlns:a16="http://schemas.microsoft.com/office/drawing/2014/main" id="{4CF8D2C2-55EB-D859-E6D9-AA6EA835817F}"/>
                </a:ext>
              </a:extLst>
            </p:cNvPr>
            <p:cNvSpPr txBox="1">
              <a:spLocks noChangeArrowheads="1"/>
            </p:cNvSpPr>
            <p:nvPr/>
          </p:nvSpPr>
          <p:spPr bwMode="auto">
            <a:xfrm>
              <a:off x="8429625" y="5357813"/>
              <a:ext cx="373063" cy="3365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1" hangingPunct="1">
                <a:spcBef>
                  <a:spcPct val="20000"/>
                </a:spcBef>
                <a:defRPr/>
              </a:pPr>
              <a:r>
                <a:rPr lang="en-GB" altLang="en-US" sz="1600">
                  <a:solidFill>
                    <a:schemeClr val="accent2"/>
                  </a:solidFill>
                </a:rPr>
                <a:t>e</a:t>
              </a:r>
              <a:r>
                <a:rPr lang="en-GB" altLang="en-US" sz="1600" baseline="30000">
                  <a:solidFill>
                    <a:schemeClr val="accent2"/>
                  </a:solidFill>
                </a:rPr>
                <a:t>±</a:t>
              </a:r>
            </a:p>
          </p:txBody>
        </p:sp>
      </p:grpSp>
      <p:sp>
        <p:nvSpPr>
          <p:cNvPr id="3" name="Slide Number Placeholder 2">
            <a:extLst>
              <a:ext uri="{FF2B5EF4-FFF2-40B4-BE49-F238E27FC236}">
                <a16:creationId xmlns:a16="http://schemas.microsoft.com/office/drawing/2014/main" id="{C971DA48-70F9-C16C-3E2F-66495AB57739}"/>
              </a:ext>
            </a:extLst>
          </p:cNvPr>
          <p:cNvSpPr>
            <a:spLocks noGrp="1"/>
          </p:cNvSpPr>
          <p:nvPr>
            <p:ph type="sldNum" sz="quarter" idx="7"/>
          </p:nvPr>
        </p:nvSpPr>
        <p:spPr/>
        <p:txBody>
          <a:bodyPr/>
          <a:lstStyle/>
          <a:p>
            <a:pPr marL="38100">
              <a:lnSpc>
                <a:spcPct val="100000"/>
              </a:lnSpc>
            </a:pPr>
            <a:fld id="{81D60167-4931-47E6-BA6A-407CBD079E47}" type="slidenum">
              <a:rPr lang="en-US" spc="-5" smtClean="0"/>
              <a:t>53</a:t>
            </a:fld>
            <a:endParaRPr lang="en-US" spc="-5" dirty="0"/>
          </a:p>
        </p:txBody>
      </p:sp>
    </p:spTree>
    <p:extLst>
      <p:ext uri="{BB962C8B-B14F-4D97-AF65-F5344CB8AC3E}">
        <p14:creationId xmlns:p14="http://schemas.microsoft.com/office/powerpoint/2010/main" val="12688680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11796573" cy="1107996"/>
          </a:xfrm>
        </p:spPr>
        <p:txBody>
          <a:bodyPr/>
          <a:lstStyle/>
          <a:p>
            <a:r>
              <a:rPr lang="en-US" dirty="0"/>
              <a:t>ATLAS Transition Radiation Tracker (TRT) </a:t>
            </a:r>
            <a:br>
              <a:rPr lang="en-US" dirty="0"/>
            </a:br>
            <a:endParaRPr lang="en-US" dirty="0"/>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pic>
        <p:nvPicPr>
          <p:cNvPr id="6" name="Picture 31" descr="trt">
            <a:extLst>
              <a:ext uri="{FF2B5EF4-FFF2-40B4-BE49-F238E27FC236}">
                <a16:creationId xmlns:a16="http://schemas.microsoft.com/office/drawing/2014/main" id="{DFAAD0D6-9A4E-1618-998F-E69D080CE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583229"/>
            <a:ext cx="4129087" cy="324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CC0000"/>
                </a:solidFill>
                <a:miter lim="800000"/>
                <a:headEnd/>
                <a:tailEnd/>
              </a14:hiddenLine>
            </a:ext>
          </a:extLst>
        </p:spPr>
      </p:pic>
      <p:sp>
        <p:nvSpPr>
          <p:cNvPr id="18" name="Rectangle 3">
            <a:extLst>
              <a:ext uri="{FF2B5EF4-FFF2-40B4-BE49-F238E27FC236}">
                <a16:creationId xmlns:a16="http://schemas.microsoft.com/office/drawing/2014/main" id="{2D7341D0-E4B1-6E65-587E-328E1FD748D9}"/>
              </a:ext>
            </a:extLst>
          </p:cNvPr>
          <p:cNvSpPr>
            <a:spLocks noGrp="1" noChangeArrowheads="1"/>
          </p:cNvSpPr>
          <p:nvPr>
            <p:ph type="body" sz="half" idx="1"/>
          </p:nvPr>
        </p:nvSpPr>
        <p:spPr>
          <a:xfrm>
            <a:off x="250825" y="1052513"/>
            <a:ext cx="5272088" cy="1384995"/>
          </a:xfrm>
        </p:spPr>
        <p:txBody>
          <a:bodyPr/>
          <a:lstStyle/>
          <a:p>
            <a:pPr eaLnBrk="1" hangingPunct="1"/>
            <a:r>
              <a:rPr lang="en-US" altLang="en-US" b="1" dirty="0">
                <a:solidFill>
                  <a:srgbClr val="00329E"/>
                </a:solidFill>
                <a:latin typeface="Times New Roman" panose="02020603050405020304" pitchFamily="18" charset="0"/>
                <a:cs typeface="Times New Roman" panose="02020603050405020304" pitchFamily="18" charset="0"/>
              </a:rPr>
              <a:t>Transition Radiation Tracker</a:t>
            </a:r>
            <a:r>
              <a:rPr lang="en-US" altLang="en-US" dirty="0">
                <a:latin typeface="Times New Roman" panose="02020603050405020304" pitchFamily="18" charset="0"/>
                <a:cs typeface="Times New Roman" panose="02020603050405020304" pitchFamily="18" charset="0"/>
              </a:rPr>
              <a:t>: also acts as a central tracker using ~ 400 000 straw tubes</a:t>
            </a:r>
          </a:p>
          <a:p>
            <a:pPr eaLnBrk="1" hangingPunct="1"/>
            <a:r>
              <a:rPr lang="en-US" altLang="en-US" dirty="0">
                <a:latin typeface="Times New Roman" panose="02020603050405020304" pitchFamily="18" charset="0"/>
                <a:cs typeface="Times New Roman" panose="02020603050405020304" pitchFamily="18" charset="0"/>
              </a:rPr>
              <a:t>15 </a:t>
            </a:r>
            <a:r>
              <a:rPr lang="en-US" altLang="en-US" dirty="0">
                <a:latin typeface="Times New Roman" panose="02020603050405020304" pitchFamily="18" charset="0"/>
                <a:cs typeface="Times New Roman" panose="02020603050405020304" pitchFamily="18" charset="0"/>
                <a:sym typeface="Symbol" pitchFamily="2" charset="2"/>
              </a:rPr>
              <a:t>m</a:t>
            </a:r>
            <a:r>
              <a:rPr lang="en-US" altLang="en-US" dirty="0">
                <a:latin typeface="Times New Roman" panose="02020603050405020304" pitchFamily="18" charset="0"/>
                <a:cs typeface="Times New Roman" panose="02020603050405020304" pitchFamily="18" charset="0"/>
              </a:rPr>
              <a:t>-thin polypropylene foils (radiator)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interleaved with straws → transition radiation</a:t>
            </a:r>
          </a:p>
          <a:p>
            <a:pPr eaLnBrk="1" hangingPunct="1"/>
            <a:r>
              <a:rPr lang="en-US" altLang="en-US" dirty="0">
                <a:latin typeface="Times New Roman" panose="02020603050405020304" pitchFamily="18" charset="0"/>
                <a:cs typeface="Times New Roman" panose="02020603050405020304" pitchFamily="18" charset="0"/>
              </a:rPr>
              <a:t> Xe as active gas for high X-ray absorption</a:t>
            </a:r>
          </a:p>
        </p:txBody>
      </p:sp>
      <p:pic>
        <p:nvPicPr>
          <p:cNvPr id="33" name="object 2">
            <a:extLst>
              <a:ext uri="{FF2B5EF4-FFF2-40B4-BE49-F238E27FC236}">
                <a16:creationId xmlns:a16="http://schemas.microsoft.com/office/drawing/2014/main" id="{DC428824-F869-337C-DF69-8714ECC80345}"/>
              </a:ext>
            </a:extLst>
          </p:cNvPr>
          <p:cNvPicPr/>
          <p:nvPr/>
        </p:nvPicPr>
        <p:blipFill>
          <a:blip r:embed="rId3" cstate="print"/>
          <a:stretch>
            <a:fillRect/>
          </a:stretch>
        </p:blipFill>
        <p:spPr>
          <a:xfrm>
            <a:off x="9324694" y="2061513"/>
            <a:ext cx="2741437" cy="3585226"/>
          </a:xfrm>
          <a:prstGeom prst="rect">
            <a:avLst/>
          </a:prstGeom>
        </p:spPr>
      </p:pic>
      <p:pic>
        <p:nvPicPr>
          <p:cNvPr id="34" name="object 3">
            <a:extLst>
              <a:ext uri="{FF2B5EF4-FFF2-40B4-BE49-F238E27FC236}">
                <a16:creationId xmlns:a16="http://schemas.microsoft.com/office/drawing/2014/main" id="{1B074D35-9E32-9965-67C3-786703781C61}"/>
              </a:ext>
            </a:extLst>
          </p:cNvPr>
          <p:cNvPicPr/>
          <p:nvPr/>
        </p:nvPicPr>
        <p:blipFill>
          <a:blip r:embed="rId4" cstate="print"/>
          <a:stretch>
            <a:fillRect/>
          </a:stretch>
        </p:blipFill>
        <p:spPr>
          <a:xfrm>
            <a:off x="5238094" y="820513"/>
            <a:ext cx="4091298" cy="2760887"/>
          </a:xfrm>
          <a:prstGeom prst="rect">
            <a:avLst/>
          </a:prstGeom>
        </p:spPr>
      </p:pic>
      <p:grpSp>
        <p:nvGrpSpPr>
          <p:cNvPr id="35" name="object 5">
            <a:extLst>
              <a:ext uri="{FF2B5EF4-FFF2-40B4-BE49-F238E27FC236}">
                <a16:creationId xmlns:a16="http://schemas.microsoft.com/office/drawing/2014/main" id="{5CF8FA4D-CD23-B4D0-0D0D-204611055826}"/>
              </a:ext>
            </a:extLst>
          </p:cNvPr>
          <p:cNvGrpSpPr/>
          <p:nvPr/>
        </p:nvGrpSpPr>
        <p:grpSpPr>
          <a:xfrm rot="1312643">
            <a:off x="7622844" y="2475397"/>
            <a:ext cx="2668627" cy="460610"/>
            <a:chOff x="3616036" y="2298469"/>
            <a:chExt cx="3030220" cy="598805"/>
          </a:xfrm>
        </p:grpSpPr>
        <p:pic>
          <p:nvPicPr>
            <p:cNvPr id="36" name="object 6">
              <a:extLst>
                <a:ext uri="{FF2B5EF4-FFF2-40B4-BE49-F238E27FC236}">
                  <a16:creationId xmlns:a16="http://schemas.microsoft.com/office/drawing/2014/main" id="{4EBCAE95-F52E-C45D-DB97-77EEFABA927A}"/>
                </a:ext>
              </a:extLst>
            </p:cNvPr>
            <p:cNvPicPr/>
            <p:nvPr/>
          </p:nvPicPr>
          <p:blipFill>
            <a:blip r:embed="rId5" cstate="print"/>
            <a:stretch>
              <a:fillRect/>
            </a:stretch>
          </p:blipFill>
          <p:spPr>
            <a:xfrm>
              <a:off x="3616036" y="2298469"/>
              <a:ext cx="3029988" cy="598516"/>
            </a:xfrm>
            <a:prstGeom prst="rect">
              <a:avLst/>
            </a:prstGeom>
          </p:spPr>
        </p:pic>
        <p:sp>
          <p:nvSpPr>
            <p:cNvPr id="37" name="object 7">
              <a:extLst>
                <a:ext uri="{FF2B5EF4-FFF2-40B4-BE49-F238E27FC236}">
                  <a16:creationId xmlns:a16="http://schemas.microsoft.com/office/drawing/2014/main" id="{D2A6F2A6-D07D-2223-C749-805858DE9C58}"/>
                </a:ext>
              </a:extLst>
            </p:cNvPr>
            <p:cNvSpPr/>
            <p:nvPr/>
          </p:nvSpPr>
          <p:spPr>
            <a:xfrm>
              <a:off x="3666054" y="2339589"/>
              <a:ext cx="2745105" cy="333375"/>
            </a:xfrm>
            <a:custGeom>
              <a:avLst/>
              <a:gdLst/>
              <a:ahLst/>
              <a:cxnLst/>
              <a:rect l="l" t="t" r="r" b="b"/>
              <a:pathLst>
                <a:path w="2745104" h="333375">
                  <a:moveTo>
                    <a:pt x="0" y="0"/>
                  </a:moveTo>
                  <a:lnTo>
                    <a:pt x="2744561" y="332792"/>
                  </a:lnTo>
                </a:path>
              </a:pathLst>
            </a:custGeom>
            <a:ln w="38099">
              <a:solidFill>
                <a:srgbClr val="59BAD1"/>
              </a:solidFill>
            </a:ln>
          </p:spPr>
          <p:txBody>
            <a:bodyPr wrap="square" lIns="0" tIns="0" rIns="0" bIns="0" rtlCol="0"/>
            <a:lstStyle/>
            <a:p>
              <a:endParaRPr/>
            </a:p>
          </p:txBody>
        </p:sp>
        <p:pic>
          <p:nvPicPr>
            <p:cNvPr id="38" name="object 8">
              <a:extLst>
                <a:ext uri="{FF2B5EF4-FFF2-40B4-BE49-F238E27FC236}">
                  <a16:creationId xmlns:a16="http://schemas.microsoft.com/office/drawing/2014/main" id="{3638E3E0-9791-07C6-B621-3407FA3A269D}"/>
                </a:ext>
              </a:extLst>
            </p:cNvPr>
            <p:cNvPicPr/>
            <p:nvPr/>
          </p:nvPicPr>
          <p:blipFill>
            <a:blip r:embed="rId6" cstate="print"/>
            <a:stretch>
              <a:fillRect/>
            </a:stretch>
          </p:blipFill>
          <p:spPr>
            <a:xfrm>
              <a:off x="6270066" y="2573560"/>
              <a:ext cx="178081" cy="170307"/>
            </a:xfrm>
            <a:prstGeom prst="rect">
              <a:avLst/>
            </a:prstGeom>
          </p:spPr>
        </p:pic>
      </p:grpSp>
      <p:pic>
        <p:nvPicPr>
          <p:cNvPr id="3" name="object 4">
            <a:extLst>
              <a:ext uri="{FF2B5EF4-FFF2-40B4-BE49-F238E27FC236}">
                <a16:creationId xmlns:a16="http://schemas.microsoft.com/office/drawing/2014/main" id="{4ADE8576-1B75-6590-C720-17A70A40CA24}"/>
              </a:ext>
            </a:extLst>
          </p:cNvPr>
          <p:cNvPicPr/>
          <p:nvPr/>
        </p:nvPicPr>
        <p:blipFill>
          <a:blip r:embed="rId7" cstate="print"/>
          <a:stretch>
            <a:fillRect/>
          </a:stretch>
        </p:blipFill>
        <p:spPr>
          <a:xfrm>
            <a:off x="4985403" y="4183053"/>
            <a:ext cx="3733800" cy="1421547"/>
          </a:xfrm>
          <a:prstGeom prst="rect">
            <a:avLst/>
          </a:prstGeom>
        </p:spPr>
      </p:pic>
      <p:sp>
        <p:nvSpPr>
          <p:cNvPr id="7" name="Slide Number Placeholder 6">
            <a:extLst>
              <a:ext uri="{FF2B5EF4-FFF2-40B4-BE49-F238E27FC236}">
                <a16:creationId xmlns:a16="http://schemas.microsoft.com/office/drawing/2014/main" id="{5000DAA5-0D86-A801-E4CA-C384E2617F75}"/>
              </a:ext>
            </a:extLst>
          </p:cNvPr>
          <p:cNvSpPr>
            <a:spLocks noGrp="1"/>
          </p:cNvSpPr>
          <p:nvPr>
            <p:ph type="sldNum" sz="quarter" idx="7"/>
          </p:nvPr>
        </p:nvSpPr>
        <p:spPr/>
        <p:txBody>
          <a:bodyPr/>
          <a:lstStyle/>
          <a:p>
            <a:pPr marL="38100">
              <a:lnSpc>
                <a:spcPct val="100000"/>
              </a:lnSpc>
            </a:pPr>
            <a:fld id="{81D60167-4931-47E6-BA6A-407CBD079E47}" type="slidenum">
              <a:rPr lang="en-US" spc="-5" smtClean="0"/>
              <a:t>54</a:t>
            </a:fld>
            <a:endParaRPr lang="en-US" spc="-5" dirty="0"/>
          </a:p>
        </p:txBody>
      </p:sp>
    </p:spTree>
    <p:extLst>
      <p:ext uri="{BB962C8B-B14F-4D97-AF65-F5344CB8AC3E}">
        <p14:creationId xmlns:p14="http://schemas.microsoft.com/office/powerpoint/2010/main" val="3749299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11796573" cy="1107996"/>
          </a:xfrm>
        </p:spPr>
        <p:txBody>
          <a:bodyPr/>
          <a:lstStyle/>
          <a:p>
            <a:r>
              <a:rPr lang="en-US" dirty="0"/>
              <a:t>ATLAS Transition Radiation Tracker (TRT) </a:t>
            </a:r>
            <a:br>
              <a:rPr lang="en-US" dirty="0"/>
            </a:br>
            <a:endParaRPr lang="en-US" dirty="0"/>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pic>
        <p:nvPicPr>
          <p:cNvPr id="8" name="Picture 1028" descr="straw_tube">
            <a:extLst>
              <a:ext uri="{FF2B5EF4-FFF2-40B4-BE49-F238E27FC236}">
                <a16:creationId xmlns:a16="http://schemas.microsoft.com/office/drawing/2014/main" id="{DCAA8DCF-C6AB-C183-7C7F-AE3EE97AD3E6}"/>
              </a:ext>
            </a:extLst>
          </p:cNvPr>
          <p:cNvPicPr>
            <a:picLocks noChangeAspect="1" noChangeArrowheads="1"/>
          </p:cNvPicPr>
          <p:nvPr/>
        </p:nvPicPr>
        <p:blipFill>
          <a:blip r:embed="rId2" cstate="print"/>
          <a:srcRect/>
          <a:stretch>
            <a:fillRect/>
          </a:stretch>
        </p:blipFill>
        <p:spPr bwMode="auto">
          <a:xfrm rot="18386437">
            <a:off x="8330772" y="4132125"/>
            <a:ext cx="2945258" cy="352770"/>
          </a:xfrm>
          <a:prstGeom prst="rect">
            <a:avLst/>
          </a:prstGeom>
          <a:noFill/>
          <a:ln w="9525">
            <a:noFill/>
            <a:miter lim="800000"/>
            <a:headEnd/>
            <a:tailEnd/>
          </a:ln>
        </p:spPr>
      </p:pic>
      <p:sp>
        <p:nvSpPr>
          <p:cNvPr id="10" name="TextBox 9">
            <a:extLst>
              <a:ext uri="{FF2B5EF4-FFF2-40B4-BE49-F238E27FC236}">
                <a16:creationId xmlns:a16="http://schemas.microsoft.com/office/drawing/2014/main" id="{003326D5-9D5B-4D90-C5D2-294F73B41DF9}"/>
              </a:ext>
            </a:extLst>
          </p:cNvPr>
          <p:cNvSpPr txBox="1"/>
          <p:nvPr/>
        </p:nvSpPr>
        <p:spPr>
          <a:xfrm rot="18429980">
            <a:off x="8591443" y="4209877"/>
            <a:ext cx="3988980" cy="566309"/>
          </a:xfrm>
          <a:prstGeom prst="rect">
            <a:avLst/>
          </a:prstGeom>
          <a:noFill/>
        </p:spPr>
        <p:txBody>
          <a:bodyPr wrap="square">
            <a:spAutoFit/>
          </a:bodyPr>
          <a:lstStyle/>
          <a:p>
            <a:pPr eaLnBrk="1" hangingPunct="1">
              <a:spcBef>
                <a:spcPct val="20000"/>
              </a:spcBef>
            </a:pPr>
            <a:r>
              <a:rPr lang="en-US" sz="1400" baseline="0" dirty="0">
                <a:solidFill>
                  <a:srgbClr val="000080"/>
                </a:solidFill>
                <a:latin typeface="Times New Roman" panose="02020603050405020304" pitchFamily="18" charset="0"/>
                <a:cs typeface="Times New Roman" panose="02020603050405020304" pitchFamily="18" charset="0"/>
              </a:rPr>
              <a:t>Straw wall (d=70µm) = cathode @ -1530V</a:t>
            </a:r>
          </a:p>
          <a:p>
            <a:pPr eaLnBrk="1" hangingPunct="1">
              <a:spcBef>
                <a:spcPct val="20000"/>
              </a:spcBef>
            </a:pPr>
            <a:r>
              <a:rPr lang="en-US" sz="1400" baseline="0" dirty="0">
                <a:solidFill>
                  <a:srgbClr val="000080"/>
                </a:solidFill>
                <a:latin typeface="Times New Roman" panose="02020603050405020304" pitchFamily="18" charset="0"/>
                <a:cs typeface="Times New Roman" panose="02020603050405020304" pitchFamily="18" charset="0"/>
              </a:rPr>
              <a:t>Wire (d=30µm) gold-plated tungsten = anode @ 0V</a:t>
            </a:r>
          </a:p>
        </p:txBody>
      </p:sp>
      <p:grpSp>
        <p:nvGrpSpPr>
          <p:cNvPr id="11" name="Group 10">
            <a:extLst>
              <a:ext uri="{FF2B5EF4-FFF2-40B4-BE49-F238E27FC236}">
                <a16:creationId xmlns:a16="http://schemas.microsoft.com/office/drawing/2014/main" id="{90EE253C-C31B-E469-AA33-09897315E52F}"/>
              </a:ext>
            </a:extLst>
          </p:cNvPr>
          <p:cNvGrpSpPr/>
          <p:nvPr/>
        </p:nvGrpSpPr>
        <p:grpSpPr>
          <a:xfrm>
            <a:off x="415428" y="914400"/>
            <a:ext cx="9249316" cy="4646344"/>
            <a:chOff x="797911" y="830461"/>
            <a:chExt cx="7965085" cy="3951451"/>
          </a:xfrm>
        </p:grpSpPr>
        <p:pic>
          <p:nvPicPr>
            <p:cNvPr id="12" name="object 2">
              <a:extLst>
                <a:ext uri="{FF2B5EF4-FFF2-40B4-BE49-F238E27FC236}">
                  <a16:creationId xmlns:a16="http://schemas.microsoft.com/office/drawing/2014/main" id="{3E6BC387-EBE1-1422-73D7-DC640486AE1D}"/>
                </a:ext>
              </a:extLst>
            </p:cNvPr>
            <p:cNvPicPr/>
            <p:nvPr/>
          </p:nvPicPr>
          <p:blipFill>
            <a:blip r:embed="rId3" cstate="print"/>
            <a:stretch>
              <a:fillRect/>
            </a:stretch>
          </p:blipFill>
          <p:spPr>
            <a:xfrm>
              <a:off x="797911" y="830461"/>
              <a:ext cx="3100706" cy="3100706"/>
            </a:xfrm>
            <a:prstGeom prst="rect">
              <a:avLst/>
            </a:prstGeom>
          </p:spPr>
        </p:pic>
        <p:pic>
          <p:nvPicPr>
            <p:cNvPr id="13" name="object 3">
              <a:extLst>
                <a:ext uri="{FF2B5EF4-FFF2-40B4-BE49-F238E27FC236}">
                  <a16:creationId xmlns:a16="http://schemas.microsoft.com/office/drawing/2014/main" id="{DE084A76-2CAF-B367-3E5C-50AEEABE5E9F}"/>
                </a:ext>
              </a:extLst>
            </p:cNvPr>
            <p:cNvPicPr/>
            <p:nvPr/>
          </p:nvPicPr>
          <p:blipFill>
            <a:blip r:embed="rId4" cstate="print"/>
            <a:stretch>
              <a:fillRect/>
            </a:stretch>
          </p:blipFill>
          <p:spPr>
            <a:xfrm>
              <a:off x="5891130" y="3350545"/>
              <a:ext cx="798062" cy="1431367"/>
            </a:xfrm>
            <a:prstGeom prst="rect">
              <a:avLst/>
            </a:prstGeom>
          </p:spPr>
        </p:pic>
        <p:grpSp>
          <p:nvGrpSpPr>
            <p:cNvPr id="14" name="object 6">
              <a:extLst>
                <a:ext uri="{FF2B5EF4-FFF2-40B4-BE49-F238E27FC236}">
                  <a16:creationId xmlns:a16="http://schemas.microsoft.com/office/drawing/2014/main" id="{B65CCE12-69E4-D33A-929E-3F2C5AE79EB2}"/>
                </a:ext>
              </a:extLst>
            </p:cNvPr>
            <p:cNvGrpSpPr/>
            <p:nvPr/>
          </p:nvGrpSpPr>
          <p:grpSpPr>
            <a:xfrm>
              <a:off x="3956294" y="830461"/>
              <a:ext cx="4806702" cy="3951451"/>
              <a:chOff x="3956294" y="830461"/>
              <a:chExt cx="4806702" cy="3951451"/>
            </a:xfrm>
          </p:grpSpPr>
          <p:pic>
            <p:nvPicPr>
              <p:cNvPr id="16" name="object 7">
                <a:extLst>
                  <a:ext uri="{FF2B5EF4-FFF2-40B4-BE49-F238E27FC236}">
                    <a16:creationId xmlns:a16="http://schemas.microsoft.com/office/drawing/2014/main" id="{54BF69DB-D4CC-8A5C-3446-3D7D6EBE5A55}"/>
                  </a:ext>
                </a:extLst>
              </p:cNvPr>
              <p:cNvPicPr/>
              <p:nvPr/>
            </p:nvPicPr>
            <p:blipFill>
              <a:blip r:embed="rId5" cstate="print"/>
              <a:stretch>
                <a:fillRect/>
              </a:stretch>
            </p:blipFill>
            <p:spPr>
              <a:xfrm>
                <a:off x="6678306" y="3350544"/>
                <a:ext cx="1056812" cy="1431368"/>
              </a:xfrm>
              <a:prstGeom prst="rect">
                <a:avLst/>
              </a:prstGeom>
            </p:spPr>
          </p:pic>
          <p:pic>
            <p:nvPicPr>
              <p:cNvPr id="17" name="object 8">
                <a:extLst>
                  <a:ext uri="{FF2B5EF4-FFF2-40B4-BE49-F238E27FC236}">
                    <a16:creationId xmlns:a16="http://schemas.microsoft.com/office/drawing/2014/main" id="{03B88C80-1A7C-D0D1-21D7-FFCB4CE0AFB0}"/>
                  </a:ext>
                </a:extLst>
              </p:cNvPr>
              <p:cNvPicPr/>
              <p:nvPr/>
            </p:nvPicPr>
            <p:blipFill>
              <a:blip r:embed="rId6" cstate="print"/>
              <a:stretch>
                <a:fillRect/>
              </a:stretch>
            </p:blipFill>
            <p:spPr>
              <a:xfrm>
                <a:off x="3956294" y="830461"/>
                <a:ext cx="4806702" cy="2338396"/>
              </a:xfrm>
              <a:prstGeom prst="rect">
                <a:avLst/>
              </a:prstGeom>
            </p:spPr>
          </p:pic>
        </p:grpSp>
        <p:sp>
          <p:nvSpPr>
            <p:cNvPr id="15" name="object 9">
              <a:extLst>
                <a:ext uri="{FF2B5EF4-FFF2-40B4-BE49-F238E27FC236}">
                  <a16:creationId xmlns:a16="http://schemas.microsoft.com/office/drawing/2014/main" id="{B7C3F02E-D349-3458-3558-281E21B7F5DD}"/>
                </a:ext>
              </a:extLst>
            </p:cNvPr>
            <p:cNvSpPr txBox="1"/>
            <p:nvPr/>
          </p:nvSpPr>
          <p:spPr>
            <a:xfrm>
              <a:off x="4803081" y="3212054"/>
              <a:ext cx="1689735" cy="441959"/>
            </a:xfrm>
            <a:prstGeom prst="rect">
              <a:avLst/>
            </a:prstGeom>
          </p:spPr>
          <p:txBody>
            <a:bodyPr vert="horz" wrap="square" lIns="0" tIns="27939" rIns="0" bIns="0" rtlCol="0">
              <a:spAutoFit/>
            </a:bodyPr>
            <a:lstStyle/>
            <a:p>
              <a:pPr marL="427355" marR="5080" indent="-415290">
                <a:lnSpc>
                  <a:spcPts val="1600"/>
                </a:lnSpc>
                <a:spcBef>
                  <a:spcPts val="219"/>
                </a:spcBef>
              </a:pPr>
              <a:r>
                <a:rPr sz="1400" spc="-5" dirty="0">
                  <a:latin typeface="Times New Roman"/>
                  <a:cs typeface="Times New Roman"/>
                </a:rPr>
                <a:t>Straw</a:t>
              </a:r>
              <a:r>
                <a:rPr sz="1400" spc="-20" dirty="0">
                  <a:latin typeface="Times New Roman"/>
                  <a:cs typeface="Times New Roman"/>
                </a:rPr>
                <a:t> </a:t>
              </a:r>
              <a:r>
                <a:rPr sz="1400" spc="-15" dirty="0">
                  <a:latin typeface="Times New Roman"/>
                  <a:cs typeface="Times New Roman"/>
                </a:rPr>
                <a:t>filled </a:t>
              </a:r>
              <a:r>
                <a:rPr sz="1400" dirty="0">
                  <a:latin typeface="Times New Roman"/>
                  <a:cs typeface="Times New Roman"/>
                </a:rPr>
                <a:t>with</a:t>
              </a:r>
              <a:r>
                <a:rPr sz="1400" spc="-20" dirty="0">
                  <a:latin typeface="Times New Roman"/>
                  <a:cs typeface="Times New Roman"/>
                </a:rPr>
                <a:t> </a:t>
              </a:r>
              <a:r>
                <a:rPr sz="1400" spc="-5" dirty="0">
                  <a:latin typeface="Times New Roman"/>
                  <a:cs typeface="Times New Roman"/>
                </a:rPr>
                <a:t>xenon </a:t>
              </a:r>
              <a:r>
                <a:rPr sz="1400" spc="-335" dirty="0">
                  <a:latin typeface="Times New Roman"/>
                  <a:cs typeface="Times New Roman"/>
                </a:rPr>
                <a:t> </a:t>
              </a:r>
              <a:r>
                <a:rPr sz="1400" spc="-5" dirty="0">
                  <a:latin typeface="Times New Roman"/>
                  <a:cs typeface="Times New Roman"/>
                </a:rPr>
                <a:t>gas</a:t>
              </a:r>
              <a:r>
                <a:rPr sz="1400" spc="-10" dirty="0">
                  <a:latin typeface="Times New Roman"/>
                  <a:cs typeface="Times New Roman"/>
                </a:rPr>
                <a:t> </a:t>
              </a:r>
              <a:r>
                <a:rPr sz="1400" spc="-5" dirty="0">
                  <a:latin typeface="Times New Roman"/>
                  <a:cs typeface="Times New Roman"/>
                </a:rPr>
                <a:t>mixture</a:t>
              </a:r>
              <a:endParaRPr sz="1400" dirty="0">
                <a:latin typeface="Times New Roman"/>
                <a:cs typeface="Times New Roman"/>
              </a:endParaRPr>
            </a:p>
          </p:txBody>
        </p:sp>
      </p:grpSp>
      <p:sp>
        <p:nvSpPr>
          <p:cNvPr id="18" name="object 5">
            <a:extLst>
              <a:ext uri="{FF2B5EF4-FFF2-40B4-BE49-F238E27FC236}">
                <a16:creationId xmlns:a16="http://schemas.microsoft.com/office/drawing/2014/main" id="{37A83322-C878-C5FA-D306-14F827159868}"/>
              </a:ext>
            </a:extLst>
          </p:cNvPr>
          <p:cNvSpPr txBox="1"/>
          <p:nvPr/>
        </p:nvSpPr>
        <p:spPr>
          <a:xfrm>
            <a:off x="100031" y="4308510"/>
            <a:ext cx="6229809" cy="1974900"/>
          </a:xfrm>
          <a:prstGeom prst="rect">
            <a:avLst/>
          </a:prstGeom>
        </p:spPr>
        <p:txBody>
          <a:bodyPr vert="horz" wrap="square" lIns="0" tIns="12700" rIns="0" bIns="0" rtlCol="0">
            <a:spAutoFit/>
          </a:bodyPr>
          <a:lstStyle/>
          <a:p>
            <a:pPr marL="323850" indent="-285750">
              <a:lnSpc>
                <a:spcPts val="1910"/>
              </a:lnSpc>
              <a:spcBef>
                <a:spcPts val="100"/>
              </a:spcBef>
              <a:buFont typeface="Wingdings"/>
              <a:buChar char=""/>
              <a:tabLst>
                <a:tab pos="323850" algn="l"/>
              </a:tabLst>
            </a:pPr>
            <a:r>
              <a:rPr sz="1600" dirty="0">
                <a:latin typeface="Times New Roman" panose="02020603050405020304" pitchFamily="18" charset="0"/>
                <a:cs typeface="Times New Roman" panose="02020603050405020304" pitchFamily="18" charset="0"/>
              </a:rPr>
              <a:t>≈</a:t>
            </a:r>
            <a:r>
              <a:rPr sz="1600" spc="21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0.4</a:t>
            </a:r>
            <a:r>
              <a:rPr sz="1600" spc="22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M</a:t>
            </a:r>
            <a:r>
              <a:rPr sz="1600" spc="21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channels</a:t>
            </a:r>
            <a:r>
              <a:rPr sz="1600" spc="22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give</a:t>
            </a:r>
            <a:r>
              <a:rPr sz="1600" spc="21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a:t>
            </a:r>
            <a:r>
              <a:rPr sz="1600" spc="22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30</a:t>
            </a:r>
            <a:r>
              <a:rPr sz="1600" spc="220" dirty="0">
                <a:latin typeface="Times New Roman" panose="02020603050405020304" pitchFamily="18" charset="0"/>
                <a:cs typeface="Times New Roman" panose="02020603050405020304" pitchFamily="18" charset="0"/>
              </a:rPr>
              <a:t> </a:t>
            </a:r>
            <a:r>
              <a:rPr sz="1600" spc="-60" dirty="0">
                <a:latin typeface="Times New Roman" panose="02020603050405020304" pitchFamily="18" charset="0"/>
                <a:cs typeface="Times New Roman" panose="02020603050405020304" pitchFamily="18" charset="0"/>
              </a:rPr>
              <a:t>two-­‐dimensional</a:t>
            </a:r>
            <a:r>
              <a:rPr sz="1600" spc="215" dirty="0">
                <a:latin typeface="Times New Roman" panose="02020603050405020304" pitchFamily="18" charset="0"/>
                <a:cs typeface="Times New Roman" panose="02020603050405020304" pitchFamily="18" charset="0"/>
              </a:rPr>
              <a:t> </a:t>
            </a:r>
            <a:r>
              <a:rPr sz="1600" spc="-75" dirty="0">
                <a:latin typeface="Times New Roman" panose="02020603050405020304" pitchFamily="18" charset="0"/>
                <a:cs typeface="Times New Roman" panose="02020603050405020304" pitchFamily="18" charset="0"/>
              </a:rPr>
              <a:t>space-­‐points</a:t>
            </a:r>
            <a:r>
              <a:rPr sz="1600" spc="22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for</a:t>
            </a:r>
            <a:r>
              <a:rPr sz="1600" spc="21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charged</a:t>
            </a:r>
            <a:r>
              <a:rPr sz="1600" spc="22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particles</a:t>
            </a:r>
            <a:r>
              <a:rPr sz="1600" spc="22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with</a:t>
            </a:r>
            <a:r>
              <a:rPr lang="en-US" sz="160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|η|&lt;2</a:t>
            </a:r>
            <a:r>
              <a:rPr sz="1600" spc="-2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and</a:t>
            </a:r>
            <a:r>
              <a:rPr sz="1600" spc="-1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p</a:t>
            </a:r>
            <a:r>
              <a:rPr sz="1575" baseline="-21164" dirty="0">
                <a:latin typeface="Times New Roman" panose="02020603050405020304" pitchFamily="18" charset="0"/>
                <a:cs typeface="Times New Roman" panose="02020603050405020304" pitchFamily="18" charset="0"/>
              </a:rPr>
              <a:t>T</a:t>
            </a:r>
            <a:r>
              <a:rPr sz="1575" spc="165" baseline="-21164"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&gt;</a:t>
            </a:r>
            <a:r>
              <a:rPr sz="1600" spc="-1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0.5</a:t>
            </a:r>
            <a:r>
              <a:rPr sz="1600" spc="-1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GeV</a:t>
            </a:r>
          </a:p>
          <a:p>
            <a:pPr marL="323850" indent="-285750">
              <a:lnSpc>
                <a:spcPts val="1900"/>
              </a:lnSpc>
              <a:buFont typeface="Wingdings"/>
              <a:buChar char=""/>
              <a:tabLst>
                <a:tab pos="323850" algn="l"/>
              </a:tabLst>
            </a:pPr>
            <a:r>
              <a:rPr sz="1600" dirty="0">
                <a:latin typeface="Times New Roman" panose="02020603050405020304" pitchFamily="18" charset="0"/>
                <a:cs typeface="Times New Roman" panose="02020603050405020304" pitchFamily="18" charset="0"/>
              </a:rPr>
              <a:t>Single</a:t>
            </a:r>
            <a:r>
              <a:rPr sz="1600" spc="-1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hit</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resolution:</a:t>
            </a:r>
            <a:r>
              <a:rPr sz="1600" spc="-1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≈120</a:t>
            </a:r>
            <a:r>
              <a:rPr sz="1600" spc="-1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μm</a:t>
            </a:r>
          </a:p>
          <a:p>
            <a:pPr marL="323850" indent="-285750">
              <a:lnSpc>
                <a:spcPts val="1900"/>
              </a:lnSpc>
              <a:buFont typeface="Wingdings"/>
              <a:buChar char=""/>
              <a:tabLst>
                <a:tab pos="323850" algn="l"/>
              </a:tabLst>
            </a:pPr>
            <a:r>
              <a:rPr sz="1600" spc="-5" dirty="0">
                <a:latin typeface="Times New Roman" panose="02020603050405020304" pitchFamily="18" charset="0"/>
                <a:cs typeface="Times New Roman" panose="02020603050405020304" pitchFamily="18" charset="0"/>
              </a:rPr>
              <a:t>Particle</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identification</a:t>
            </a:r>
            <a:r>
              <a:rPr sz="1600" spc="10" dirty="0">
                <a:latin typeface="Times New Roman" panose="02020603050405020304" pitchFamily="18" charset="0"/>
                <a:cs typeface="Times New Roman" panose="02020603050405020304" pitchFamily="18" charset="0"/>
              </a:rPr>
              <a:t> </a:t>
            </a:r>
            <a:r>
              <a:rPr sz="1600" spc="-65" dirty="0">
                <a:latin typeface="Times New Roman" panose="02020603050405020304" pitchFamily="18" charset="0"/>
                <a:cs typeface="Times New Roman" panose="02020603050405020304" pitchFamily="18" charset="0"/>
              </a:rPr>
              <a:t>(electron-­‐pion</a:t>
            </a:r>
            <a:r>
              <a:rPr sz="1600" spc="1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separation)</a:t>
            </a:r>
            <a:r>
              <a:rPr sz="1600" spc="1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by</a:t>
            </a:r>
            <a:r>
              <a:rPr sz="1600" spc="1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detection</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of</a:t>
            </a:r>
            <a:r>
              <a:rPr sz="1600" spc="1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transition</a:t>
            </a:r>
            <a:r>
              <a:rPr sz="1600" spc="1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radiation</a:t>
            </a:r>
            <a:endParaRPr sz="1600" dirty="0">
              <a:latin typeface="Times New Roman" panose="02020603050405020304" pitchFamily="18" charset="0"/>
              <a:cs typeface="Times New Roman" panose="02020603050405020304" pitchFamily="18" charset="0"/>
            </a:endParaRPr>
          </a:p>
          <a:p>
            <a:pPr marL="323850" indent="-285750">
              <a:lnSpc>
                <a:spcPts val="1910"/>
              </a:lnSpc>
              <a:buFont typeface="Wingdings"/>
              <a:buChar char=""/>
              <a:tabLst>
                <a:tab pos="323850" algn="l"/>
              </a:tabLst>
            </a:pPr>
            <a:r>
              <a:rPr sz="1600" spc="-5" dirty="0">
                <a:latin typeface="Times New Roman" panose="02020603050405020304" pitchFamily="18" charset="0"/>
                <a:cs typeface="Times New Roman" panose="02020603050405020304" pitchFamily="18" charset="0"/>
              </a:rPr>
              <a:t>Provides</a:t>
            </a:r>
            <a:r>
              <a:rPr sz="1600" spc="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accurate</a:t>
            </a:r>
            <a:r>
              <a:rPr sz="1600" spc="1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p</a:t>
            </a:r>
            <a:r>
              <a:rPr sz="1575" baseline="-21164" dirty="0">
                <a:latin typeface="Times New Roman" panose="02020603050405020304" pitchFamily="18" charset="0"/>
                <a:cs typeface="Times New Roman" panose="02020603050405020304" pitchFamily="18" charset="0"/>
              </a:rPr>
              <a:t>T</a:t>
            </a:r>
            <a:r>
              <a:rPr sz="1575" spc="195" baseline="-21164"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measurements</a:t>
            </a:r>
            <a:endParaRPr sz="1600" dirty="0">
              <a:latin typeface="Times New Roman" panose="02020603050405020304" pitchFamily="18" charset="0"/>
              <a:cs typeface="Times New Roman" panose="02020603050405020304" pitchFamily="18" charset="0"/>
            </a:endParaRPr>
          </a:p>
          <a:p>
            <a:pPr marL="323850" indent="-285750">
              <a:lnSpc>
                <a:spcPts val="1910"/>
              </a:lnSpc>
              <a:spcBef>
                <a:spcPts val="80"/>
              </a:spcBef>
              <a:buFont typeface="Wingdings"/>
              <a:buChar char=""/>
              <a:tabLst>
                <a:tab pos="323850" algn="l"/>
              </a:tabLst>
            </a:pPr>
            <a:r>
              <a:rPr sz="1600" spc="-5" dirty="0">
                <a:latin typeface="Times New Roman" panose="02020603050405020304" pitchFamily="18" charset="0"/>
                <a:cs typeface="Times New Roman" panose="02020603050405020304" pitchFamily="18" charset="0"/>
              </a:rPr>
              <a:t>Works</a:t>
            </a:r>
            <a:r>
              <a:rPr sz="1600" spc="-1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at</a:t>
            </a:r>
            <a:r>
              <a:rPr sz="1600" spc="-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high</a:t>
            </a:r>
            <a:r>
              <a:rPr sz="1600" spc="-5" dirty="0">
                <a:latin typeface="Times New Roman" panose="02020603050405020304" pitchFamily="18" charset="0"/>
                <a:cs typeface="Times New Roman" panose="02020603050405020304" pitchFamily="18" charset="0"/>
              </a:rPr>
              <a:t> occupancy conditions</a:t>
            </a:r>
            <a:endParaRPr sz="1600" dirty="0">
              <a:latin typeface="Times New Roman" panose="02020603050405020304" pitchFamily="18" charset="0"/>
              <a:cs typeface="Times New Roman" panose="02020603050405020304" pitchFamily="18" charset="0"/>
            </a:endParaRPr>
          </a:p>
          <a:p>
            <a:pPr marL="323850" indent="-285750">
              <a:lnSpc>
                <a:spcPts val="1910"/>
              </a:lnSpc>
              <a:buFont typeface="Wingdings"/>
              <a:buChar char=""/>
              <a:tabLst>
                <a:tab pos="323850" algn="l"/>
              </a:tabLst>
            </a:pPr>
            <a:r>
              <a:rPr sz="1600" dirty="0">
                <a:latin typeface="Times New Roman" panose="02020603050405020304" pitchFamily="18" charset="0"/>
                <a:cs typeface="Times New Roman" panose="02020603050405020304" pitchFamily="18" charset="0"/>
              </a:rPr>
              <a:t>Stable </a:t>
            </a:r>
            <a:r>
              <a:rPr sz="1600" spc="-5" dirty="0">
                <a:latin typeface="Times New Roman" panose="02020603050405020304" pitchFamily="18" charset="0"/>
                <a:cs typeface="Times New Roman" panose="02020603050405020304" pitchFamily="18" charset="0"/>
              </a:rPr>
              <a:t>performance</a:t>
            </a:r>
            <a:r>
              <a:rPr sz="1600" spc="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in</a:t>
            </a:r>
            <a:r>
              <a:rPr sz="1600" spc="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hard</a:t>
            </a:r>
            <a:r>
              <a:rPr sz="1600"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radiation</a:t>
            </a:r>
            <a:r>
              <a:rPr sz="1600" spc="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environment</a:t>
            </a:r>
            <a:endParaRPr sz="16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120772BE-2C6C-5C77-4447-02947BF146FF}"/>
              </a:ext>
            </a:extLst>
          </p:cNvPr>
          <p:cNvSpPr>
            <a:spLocks noGrp="1"/>
          </p:cNvSpPr>
          <p:nvPr>
            <p:ph type="sldNum" sz="quarter" idx="7"/>
          </p:nvPr>
        </p:nvSpPr>
        <p:spPr/>
        <p:txBody>
          <a:bodyPr/>
          <a:lstStyle/>
          <a:p>
            <a:pPr marL="38100">
              <a:lnSpc>
                <a:spcPct val="100000"/>
              </a:lnSpc>
            </a:pPr>
            <a:fld id="{81D60167-4931-47E6-BA6A-407CBD079E47}" type="slidenum">
              <a:rPr lang="en-US" spc="-5" smtClean="0"/>
              <a:t>55</a:t>
            </a:fld>
            <a:endParaRPr lang="en-US" spc="-5" dirty="0"/>
          </a:p>
        </p:txBody>
      </p:sp>
    </p:spTree>
    <p:extLst>
      <p:ext uri="{BB962C8B-B14F-4D97-AF65-F5344CB8AC3E}">
        <p14:creationId xmlns:p14="http://schemas.microsoft.com/office/powerpoint/2010/main" val="1874590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11796573" cy="1107996"/>
          </a:xfrm>
        </p:spPr>
        <p:txBody>
          <a:bodyPr/>
          <a:lstStyle/>
          <a:p>
            <a:r>
              <a:rPr lang="en-US" dirty="0"/>
              <a:t>ATLAS Transition Radiation Tracker (TRT) </a:t>
            </a:r>
            <a:br>
              <a:rPr lang="en-US" dirty="0"/>
            </a:br>
            <a:endParaRPr lang="en-US" dirty="0"/>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pic>
        <p:nvPicPr>
          <p:cNvPr id="17" name="Picture 2">
            <a:extLst>
              <a:ext uri="{FF2B5EF4-FFF2-40B4-BE49-F238E27FC236}">
                <a16:creationId xmlns:a16="http://schemas.microsoft.com/office/drawing/2014/main" id="{D7AFA9F1-8977-3559-DEA4-07EF685D3B5E}"/>
              </a:ext>
            </a:extLst>
          </p:cNvPr>
          <p:cNvPicPr>
            <a:picLocks noChangeAspect="1" noChangeArrowheads="1"/>
          </p:cNvPicPr>
          <p:nvPr/>
        </p:nvPicPr>
        <p:blipFill>
          <a:blip r:embed="rId2" cstate="print"/>
          <a:srcRect/>
          <a:stretch>
            <a:fillRect/>
          </a:stretch>
        </p:blipFill>
        <p:spPr bwMode="auto">
          <a:xfrm>
            <a:off x="1149973" y="3444075"/>
            <a:ext cx="4295282" cy="2763242"/>
          </a:xfrm>
          <a:prstGeom prst="rect">
            <a:avLst/>
          </a:prstGeom>
          <a:noFill/>
          <a:ln w="9525">
            <a:noFill/>
            <a:miter lim="800000"/>
            <a:headEnd/>
            <a:tailEnd/>
          </a:ln>
        </p:spPr>
      </p:pic>
      <p:sp>
        <p:nvSpPr>
          <p:cNvPr id="19" name="Rectangle 18">
            <a:extLst>
              <a:ext uri="{FF2B5EF4-FFF2-40B4-BE49-F238E27FC236}">
                <a16:creationId xmlns:a16="http://schemas.microsoft.com/office/drawing/2014/main" id="{5D8E6DB3-1196-0E6B-1A9D-7E45207340BE}"/>
              </a:ext>
            </a:extLst>
          </p:cNvPr>
          <p:cNvSpPr/>
          <p:nvPr/>
        </p:nvSpPr>
        <p:spPr>
          <a:xfrm>
            <a:off x="6399599" y="3707849"/>
            <a:ext cx="4642428" cy="2362200"/>
          </a:xfrm>
          <a:prstGeom prst="rect">
            <a:avLst/>
          </a:prstGeom>
        </p:spPr>
        <p:txBody>
          <a:bodyPr wrap="square">
            <a:spAutoFit/>
          </a:bodyPr>
          <a:lstStyle/>
          <a:p>
            <a:r>
              <a:rPr lang="en-GB" sz="1600" dirty="0">
                <a:latin typeface="Times New Roman" panose="02020603050405020304" pitchFamily="18" charset="0"/>
                <a:cs typeface="Times New Roman" panose="02020603050405020304" pitchFamily="18" charset="0"/>
              </a:rPr>
              <a:t>Ionized electrons drift to straw wire to</a:t>
            </a:r>
          </a:p>
          <a:p>
            <a:r>
              <a:rPr lang="en-GB" sz="1600" dirty="0">
                <a:latin typeface="Times New Roman" panose="02020603050405020304" pitchFamily="18" charset="0"/>
                <a:cs typeface="Times New Roman" panose="02020603050405020304" pitchFamily="18" charset="0"/>
              </a:rPr>
              <a:t>create signal (~several 100 </a:t>
            </a:r>
            <a:r>
              <a:rPr lang="en-GB" sz="1600" dirty="0" err="1">
                <a:latin typeface="Times New Roman" panose="02020603050405020304" pitchFamily="18" charset="0"/>
                <a:cs typeface="Times New Roman" panose="02020603050405020304" pitchFamily="18" charset="0"/>
              </a:rPr>
              <a:t>eV</a:t>
            </a:r>
            <a:r>
              <a:rPr lang="en-GB" sz="1600" dirty="0">
                <a:latin typeface="Times New Roman" panose="02020603050405020304" pitchFamily="18" charset="0"/>
                <a:cs typeface="Times New Roman" panose="02020603050405020304" pitchFamily="18" charset="0"/>
              </a:rPr>
              <a:t>)</a:t>
            </a:r>
          </a:p>
          <a:p>
            <a:r>
              <a:rPr lang="en-GB" sz="1600" dirty="0">
                <a:latin typeface="Times New Roman" panose="02020603050405020304" pitchFamily="18" charset="0"/>
                <a:cs typeface="Times New Roman" panose="02020603050405020304" pitchFamily="18" charset="0"/>
              </a:rPr>
              <a:t>     — Detect with </a:t>
            </a:r>
            <a:r>
              <a:rPr lang="en-GB" sz="1600" b="1" dirty="0">
                <a:latin typeface="Times New Roman" panose="02020603050405020304" pitchFamily="18" charset="0"/>
                <a:cs typeface="Times New Roman" panose="02020603050405020304" pitchFamily="18" charset="0"/>
              </a:rPr>
              <a:t>Low Threshold (LT)</a:t>
            </a:r>
          </a:p>
          <a:p>
            <a:r>
              <a:rPr lang="en-GB" sz="1600" dirty="0">
                <a:latin typeface="Times New Roman" panose="02020603050405020304" pitchFamily="18" charset="0"/>
                <a:cs typeface="Times New Roman" panose="02020603050405020304" pitchFamily="18" charset="0"/>
              </a:rPr>
              <a:t>● TR photons generate signal ~10keV</a:t>
            </a:r>
          </a:p>
          <a:p>
            <a:r>
              <a:rPr lang="en-GB" sz="1600" dirty="0">
                <a:latin typeface="Times New Roman" panose="02020603050405020304" pitchFamily="18" charset="0"/>
                <a:cs typeface="Times New Roman" panose="02020603050405020304" pitchFamily="18" charset="0"/>
              </a:rPr>
              <a:t>     — Detect with </a:t>
            </a:r>
            <a:r>
              <a:rPr lang="en-GB" sz="1600" b="1" dirty="0">
                <a:latin typeface="Times New Roman" panose="02020603050405020304" pitchFamily="18" charset="0"/>
                <a:cs typeface="Times New Roman" panose="02020603050405020304" pitchFamily="18" charset="0"/>
              </a:rPr>
              <a:t>High Threshold (HT)</a:t>
            </a:r>
          </a:p>
          <a:p>
            <a:r>
              <a:rPr lang="en-GB" sz="1600" dirty="0">
                <a:latin typeface="Times New Roman" panose="02020603050405020304" pitchFamily="18" charset="0"/>
                <a:cs typeface="Times New Roman" panose="02020603050405020304" pitchFamily="18" charset="0"/>
              </a:rPr>
              <a:t>     — Also with </a:t>
            </a:r>
            <a:r>
              <a:rPr lang="en-GB" sz="1600" b="1" dirty="0">
                <a:latin typeface="Times New Roman" panose="02020603050405020304" pitchFamily="18" charset="0"/>
                <a:cs typeface="Times New Roman" panose="02020603050405020304" pitchFamily="18" charset="0"/>
              </a:rPr>
              <a:t>Time over Threshold (</a:t>
            </a:r>
            <a:r>
              <a:rPr lang="en-GB" sz="1600" b="1" dirty="0" err="1">
                <a:latin typeface="Times New Roman" panose="02020603050405020304" pitchFamily="18" charset="0"/>
                <a:cs typeface="Times New Roman" panose="02020603050405020304" pitchFamily="18" charset="0"/>
              </a:rPr>
              <a:t>ToT</a:t>
            </a:r>
            <a:r>
              <a:rPr lang="en-GB" sz="1600" b="1" dirty="0">
                <a:latin typeface="Times New Roman" panose="02020603050405020304" pitchFamily="18" charset="0"/>
                <a:cs typeface="Times New Roman" panose="02020603050405020304" pitchFamily="18" charset="0"/>
              </a:rPr>
              <a:t>)</a:t>
            </a:r>
          </a:p>
          <a:p>
            <a:r>
              <a:rPr lang="en-GB" sz="1600" dirty="0">
                <a:latin typeface="Times New Roman" panose="02020603050405020304" pitchFamily="18" charset="0"/>
                <a:cs typeface="Times New Roman" panose="02020603050405020304" pitchFamily="18" charset="0"/>
              </a:rPr>
              <a:t>● Readout granularity: </a:t>
            </a:r>
            <a:r>
              <a:rPr lang="en-GB" sz="1600" b="1" dirty="0">
                <a:latin typeface="Times New Roman" panose="02020603050405020304" pitchFamily="18" charset="0"/>
                <a:cs typeface="Times New Roman" panose="02020603050405020304" pitchFamily="18" charset="0"/>
              </a:rPr>
              <a:t>3.12ns</a:t>
            </a:r>
          </a:p>
          <a:p>
            <a:r>
              <a:rPr lang="en-GB" sz="1600" dirty="0">
                <a:latin typeface="Times New Roman" panose="02020603050405020304" pitchFamily="18" charset="0"/>
                <a:cs typeface="Times New Roman" panose="02020603050405020304" pitchFamily="18" charset="0"/>
              </a:rPr>
              <a:t>     — 1/8 of 25ns LHC bunch crossing (BC)</a:t>
            </a:r>
          </a:p>
          <a:p>
            <a:r>
              <a:rPr lang="en-GB" sz="1600" dirty="0">
                <a:latin typeface="Times New Roman" panose="02020603050405020304" pitchFamily="18" charset="0"/>
                <a:cs typeface="Times New Roman" panose="02020603050405020304" pitchFamily="18" charset="0"/>
              </a:rPr>
              <a:t>     — Readout 3 BCs / trigger</a:t>
            </a:r>
          </a:p>
        </p:txBody>
      </p:sp>
      <p:pic>
        <p:nvPicPr>
          <p:cNvPr id="21" name="Picture 20" descr="A diagram of a cross section view of a radiator&#10;&#10;Description automatically generated">
            <a:extLst>
              <a:ext uri="{FF2B5EF4-FFF2-40B4-BE49-F238E27FC236}">
                <a16:creationId xmlns:a16="http://schemas.microsoft.com/office/drawing/2014/main" id="{0B42CD22-1204-879B-0EF8-0C44994E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50" y="1051668"/>
            <a:ext cx="7064409" cy="2168284"/>
          </a:xfrm>
          <a:prstGeom prst="rect">
            <a:avLst/>
          </a:prstGeom>
        </p:spPr>
      </p:pic>
      <p:pic>
        <p:nvPicPr>
          <p:cNvPr id="7" name="object 2">
            <a:extLst>
              <a:ext uri="{FF2B5EF4-FFF2-40B4-BE49-F238E27FC236}">
                <a16:creationId xmlns:a16="http://schemas.microsoft.com/office/drawing/2014/main" id="{251248D4-4B59-6C90-4D2F-87D01DEB1705}"/>
              </a:ext>
            </a:extLst>
          </p:cNvPr>
          <p:cNvPicPr/>
          <p:nvPr/>
        </p:nvPicPr>
        <p:blipFill>
          <a:blip r:embed="rId4" cstate="print"/>
          <a:stretch>
            <a:fillRect/>
          </a:stretch>
        </p:blipFill>
        <p:spPr>
          <a:xfrm>
            <a:off x="8077200" y="962621"/>
            <a:ext cx="3334513" cy="2679700"/>
          </a:xfrm>
          <a:prstGeom prst="rect">
            <a:avLst/>
          </a:prstGeom>
        </p:spPr>
      </p:pic>
      <p:sp>
        <p:nvSpPr>
          <p:cNvPr id="3" name="Slide Number Placeholder 2">
            <a:extLst>
              <a:ext uri="{FF2B5EF4-FFF2-40B4-BE49-F238E27FC236}">
                <a16:creationId xmlns:a16="http://schemas.microsoft.com/office/drawing/2014/main" id="{FE520C1A-5D9D-713A-C317-ED0197CBAD11}"/>
              </a:ext>
            </a:extLst>
          </p:cNvPr>
          <p:cNvSpPr>
            <a:spLocks noGrp="1"/>
          </p:cNvSpPr>
          <p:nvPr>
            <p:ph type="sldNum" sz="quarter" idx="7"/>
          </p:nvPr>
        </p:nvSpPr>
        <p:spPr/>
        <p:txBody>
          <a:bodyPr/>
          <a:lstStyle/>
          <a:p>
            <a:pPr marL="38100">
              <a:lnSpc>
                <a:spcPct val="100000"/>
              </a:lnSpc>
            </a:pPr>
            <a:fld id="{81D60167-4931-47E6-BA6A-407CBD079E47}" type="slidenum">
              <a:rPr lang="en-US" spc="-5" smtClean="0"/>
              <a:t>56</a:t>
            </a:fld>
            <a:endParaRPr lang="en-US" spc="-5" dirty="0"/>
          </a:p>
        </p:txBody>
      </p:sp>
    </p:spTree>
    <p:extLst>
      <p:ext uri="{BB962C8B-B14F-4D97-AF65-F5344CB8AC3E}">
        <p14:creationId xmlns:p14="http://schemas.microsoft.com/office/powerpoint/2010/main" val="2366478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11796573" cy="1107996"/>
          </a:xfrm>
        </p:spPr>
        <p:txBody>
          <a:bodyPr/>
          <a:lstStyle/>
          <a:p>
            <a:r>
              <a:rPr lang="en-US" dirty="0"/>
              <a:t>ATLAS Transition Radiation Tracker (TRT) </a:t>
            </a:r>
            <a:br>
              <a:rPr lang="en-US" dirty="0"/>
            </a:br>
            <a:endParaRPr lang="en-US" dirty="0"/>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3" name="Rectangle 18">
            <a:extLst>
              <a:ext uri="{FF2B5EF4-FFF2-40B4-BE49-F238E27FC236}">
                <a16:creationId xmlns:a16="http://schemas.microsoft.com/office/drawing/2014/main" id="{0ED49E10-9970-1F63-5C67-458F3A48CAF9}"/>
              </a:ext>
            </a:extLst>
          </p:cNvPr>
          <p:cNvSpPr>
            <a:spLocks noChangeArrowheads="1"/>
          </p:cNvSpPr>
          <p:nvPr/>
        </p:nvSpPr>
        <p:spPr bwMode="auto">
          <a:xfrm>
            <a:off x="401365" y="963618"/>
            <a:ext cx="10348912"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buNone/>
            </a:pPr>
            <a:r>
              <a:rPr lang="en-US" altLang="en-US" sz="2400" dirty="0">
                <a:solidFill>
                  <a:srgbClr val="00329E"/>
                </a:solidFill>
                <a:cs typeface="Times New Roman" panose="02020603050405020304" pitchFamily="18" charset="0"/>
              </a:rPr>
              <a:t>Energy deposition in the straw is the sum of ionization loss (~2 keV) </a:t>
            </a:r>
            <a:br>
              <a:rPr lang="en-US" altLang="en-US" sz="2400" dirty="0">
                <a:solidFill>
                  <a:srgbClr val="00329E"/>
                </a:solidFill>
                <a:cs typeface="Times New Roman" panose="02020603050405020304" pitchFamily="18" charset="0"/>
              </a:rPr>
            </a:br>
            <a:r>
              <a:rPr lang="en-US" altLang="en-US" sz="2400" dirty="0">
                <a:solidFill>
                  <a:srgbClr val="00329E"/>
                </a:solidFill>
                <a:cs typeface="Times New Roman" panose="02020603050405020304" pitchFamily="18" charset="0"/>
              </a:rPr>
              <a:t>and the larger deposition due to transition radiation absorption (&gt; 5 keV) </a:t>
            </a:r>
            <a:br>
              <a:rPr lang="en-US" altLang="en-US" sz="2400" dirty="0">
                <a:solidFill>
                  <a:schemeClr val="accent2"/>
                </a:solidFill>
                <a:cs typeface="Times New Roman" panose="02020603050405020304" pitchFamily="18" charset="0"/>
              </a:rPr>
            </a:br>
            <a:r>
              <a:rPr lang="en-US" altLang="en-US" sz="2400" dirty="0">
                <a:solidFill>
                  <a:srgbClr val="808080"/>
                </a:solidFill>
                <a:cs typeface="Times New Roman" panose="02020603050405020304" pitchFamily="18" charset="0"/>
              </a:rPr>
              <a:t>→ use two thresholds in the readout electronics</a:t>
            </a:r>
          </a:p>
        </p:txBody>
      </p:sp>
      <p:pic>
        <p:nvPicPr>
          <p:cNvPr id="6" name="Picture 3">
            <a:extLst>
              <a:ext uri="{FF2B5EF4-FFF2-40B4-BE49-F238E27FC236}">
                <a16:creationId xmlns:a16="http://schemas.microsoft.com/office/drawing/2014/main" id="{F38490FD-CD9E-50F5-6BDF-706EFB69C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280" y="2268199"/>
            <a:ext cx="3541712" cy="386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81C6BE37-5A4C-6292-6CCF-0697494DC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269060"/>
            <a:ext cx="2568745" cy="28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21">
            <a:extLst>
              <a:ext uri="{FF2B5EF4-FFF2-40B4-BE49-F238E27FC236}">
                <a16:creationId xmlns:a16="http://schemas.microsoft.com/office/drawing/2014/main" id="{210EFDDB-AFB4-2977-B804-DD90C32A322B}"/>
              </a:ext>
            </a:extLst>
          </p:cNvPr>
          <p:cNvGrpSpPr>
            <a:grpSpLocks/>
          </p:cNvGrpSpPr>
          <p:nvPr/>
        </p:nvGrpSpPr>
        <p:grpSpPr bwMode="auto">
          <a:xfrm>
            <a:off x="6705600" y="5053744"/>
            <a:ext cx="3136900" cy="782337"/>
            <a:chOff x="3198" y="1100"/>
            <a:chExt cx="2202" cy="608"/>
          </a:xfrm>
        </p:grpSpPr>
        <p:grpSp>
          <p:nvGrpSpPr>
            <p:cNvPr id="9" name="Group 10">
              <a:extLst>
                <a:ext uri="{FF2B5EF4-FFF2-40B4-BE49-F238E27FC236}">
                  <a16:creationId xmlns:a16="http://schemas.microsoft.com/office/drawing/2014/main" id="{7995E943-06CA-EF2F-9B56-D8BDF5A5D7A7}"/>
                </a:ext>
              </a:extLst>
            </p:cNvPr>
            <p:cNvGrpSpPr>
              <a:grpSpLocks/>
            </p:cNvGrpSpPr>
            <p:nvPr/>
          </p:nvGrpSpPr>
          <p:grpSpPr bwMode="auto">
            <a:xfrm>
              <a:off x="4584" y="1124"/>
              <a:ext cx="816" cy="488"/>
              <a:chOff x="528" y="2880"/>
              <a:chExt cx="816" cy="488"/>
            </a:xfrm>
          </p:grpSpPr>
          <p:sp>
            <p:nvSpPr>
              <p:cNvPr id="15" name="Freeform 11">
                <a:extLst>
                  <a:ext uri="{FF2B5EF4-FFF2-40B4-BE49-F238E27FC236}">
                    <a16:creationId xmlns:a16="http://schemas.microsoft.com/office/drawing/2014/main" id="{E540FE48-1B52-E23A-3056-BBF7BE9305DD}"/>
                  </a:ext>
                </a:extLst>
              </p:cNvPr>
              <p:cNvSpPr>
                <a:spLocks/>
              </p:cNvSpPr>
              <p:nvPr/>
            </p:nvSpPr>
            <p:spPr bwMode="auto">
              <a:xfrm>
                <a:off x="672" y="2880"/>
                <a:ext cx="672" cy="488"/>
              </a:xfrm>
              <a:custGeom>
                <a:avLst/>
                <a:gdLst>
                  <a:gd name="T0" fmla="*/ 0 w 672"/>
                  <a:gd name="T1" fmla="*/ 86681 h 304"/>
                  <a:gd name="T2" fmla="*/ 96 w 672"/>
                  <a:gd name="T3" fmla="*/ 44520 h 304"/>
                  <a:gd name="T4" fmla="*/ 144 w 672"/>
                  <a:gd name="T5" fmla="*/ 44520 h 304"/>
                  <a:gd name="T6" fmla="*/ 240 w 672"/>
                  <a:gd name="T7" fmla="*/ 16375 h 304"/>
                  <a:gd name="T8" fmla="*/ 384 w 672"/>
                  <a:gd name="T9" fmla="*/ 2413 h 304"/>
                  <a:gd name="T10" fmla="*/ 432 w 672"/>
                  <a:gd name="T11" fmla="*/ 30445 h 304"/>
                  <a:gd name="T12" fmla="*/ 480 w 672"/>
                  <a:gd name="T13" fmla="*/ 72627 h 304"/>
                  <a:gd name="T14" fmla="*/ 528 w 672"/>
                  <a:gd name="T15" fmla="*/ 86681 h 304"/>
                  <a:gd name="T16" fmla="*/ 576 w 672"/>
                  <a:gd name="T17" fmla="*/ 86681 h 304"/>
                  <a:gd name="T18" fmla="*/ 672 w 672"/>
                  <a:gd name="T19" fmla="*/ 86681 h 3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2" h="304">
                    <a:moveTo>
                      <a:pt x="0" y="296"/>
                    </a:moveTo>
                    <a:cubicBezTo>
                      <a:pt x="36" y="236"/>
                      <a:pt x="72" y="176"/>
                      <a:pt x="96" y="152"/>
                    </a:cubicBezTo>
                    <a:cubicBezTo>
                      <a:pt x="120" y="128"/>
                      <a:pt x="120" y="168"/>
                      <a:pt x="144" y="152"/>
                    </a:cubicBezTo>
                    <a:cubicBezTo>
                      <a:pt x="168" y="136"/>
                      <a:pt x="200" y="80"/>
                      <a:pt x="240" y="56"/>
                    </a:cubicBezTo>
                    <a:cubicBezTo>
                      <a:pt x="280" y="32"/>
                      <a:pt x="352" y="0"/>
                      <a:pt x="384" y="8"/>
                    </a:cubicBezTo>
                    <a:cubicBezTo>
                      <a:pt x="416" y="16"/>
                      <a:pt x="416" y="64"/>
                      <a:pt x="432" y="104"/>
                    </a:cubicBezTo>
                    <a:cubicBezTo>
                      <a:pt x="448" y="144"/>
                      <a:pt x="464" y="216"/>
                      <a:pt x="480" y="248"/>
                    </a:cubicBezTo>
                    <a:cubicBezTo>
                      <a:pt x="496" y="280"/>
                      <a:pt x="512" y="288"/>
                      <a:pt x="528" y="296"/>
                    </a:cubicBezTo>
                    <a:cubicBezTo>
                      <a:pt x="544" y="304"/>
                      <a:pt x="552" y="296"/>
                      <a:pt x="576" y="296"/>
                    </a:cubicBezTo>
                    <a:cubicBezTo>
                      <a:pt x="600" y="296"/>
                      <a:pt x="656" y="296"/>
                      <a:pt x="672" y="296"/>
                    </a:cubicBezTo>
                  </a:path>
                </a:pathLst>
              </a:custGeom>
              <a:noFill/>
              <a:ln w="28575" cap="flat" cmpd="sng">
                <a:solidFill>
                  <a:srgbClr val="00329E"/>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solidFill>
                    <a:srgbClr val="00329E"/>
                  </a:solidFill>
                </a:endParaRPr>
              </a:p>
            </p:txBody>
          </p:sp>
          <p:sp>
            <p:nvSpPr>
              <p:cNvPr id="16" name="Line 12">
                <a:extLst>
                  <a:ext uri="{FF2B5EF4-FFF2-40B4-BE49-F238E27FC236}">
                    <a16:creationId xmlns:a16="http://schemas.microsoft.com/office/drawing/2014/main" id="{108A1246-AB49-E04A-86F2-C9AE818B534A}"/>
                  </a:ext>
                </a:extLst>
              </p:cNvPr>
              <p:cNvSpPr>
                <a:spLocks noChangeShapeType="1"/>
              </p:cNvSpPr>
              <p:nvPr/>
            </p:nvSpPr>
            <p:spPr bwMode="auto">
              <a:xfrm>
                <a:off x="528" y="3360"/>
                <a:ext cx="144" cy="0"/>
              </a:xfrm>
              <a:prstGeom prst="line">
                <a:avLst/>
              </a:prstGeom>
              <a:noFill/>
              <a:ln w="28575">
                <a:solidFill>
                  <a:srgbClr val="00329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solidFill>
                    <a:srgbClr val="00329E"/>
                  </a:solidFill>
                </a:endParaRPr>
              </a:p>
            </p:txBody>
          </p:sp>
        </p:grpSp>
        <p:sp>
          <p:nvSpPr>
            <p:cNvPr id="10" name="Line 13">
              <a:extLst>
                <a:ext uri="{FF2B5EF4-FFF2-40B4-BE49-F238E27FC236}">
                  <a16:creationId xmlns:a16="http://schemas.microsoft.com/office/drawing/2014/main" id="{C6BFFA08-265C-6017-D58B-BD2EB557B1C4}"/>
                </a:ext>
              </a:extLst>
            </p:cNvPr>
            <p:cNvSpPr>
              <a:spLocks noChangeShapeType="1"/>
            </p:cNvSpPr>
            <p:nvPr/>
          </p:nvSpPr>
          <p:spPr bwMode="auto">
            <a:xfrm>
              <a:off x="4056" y="1268"/>
              <a:ext cx="528" cy="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sp>
          <p:nvSpPr>
            <p:cNvPr id="11" name="Line 14">
              <a:extLst>
                <a:ext uri="{FF2B5EF4-FFF2-40B4-BE49-F238E27FC236}">
                  <a16:creationId xmlns:a16="http://schemas.microsoft.com/office/drawing/2014/main" id="{CCCEFF7B-BCAE-3E3C-C10E-79E0874BE002}"/>
                </a:ext>
              </a:extLst>
            </p:cNvPr>
            <p:cNvSpPr>
              <a:spLocks noChangeShapeType="1"/>
            </p:cNvSpPr>
            <p:nvPr/>
          </p:nvSpPr>
          <p:spPr bwMode="auto">
            <a:xfrm>
              <a:off x="4056" y="1556"/>
              <a:ext cx="528" cy="0"/>
            </a:xfrm>
            <a:prstGeom prst="line">
              <a:avLst/>
            </a:prstGeom>
            <a:noFill/>
            <a:ln w="38100">
              <a:solidFill>
                <a:srgbClr val="00329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dirty="0">
                <a:solidFill>
                  <a:srgbClr val="00329E"/>
                </a:solidFill>
              </a:endParaRPr>
            </a:p>
          </p:txBody>
        </p:sp>
        <p:sp>
          <p:nvSpPr>
            <p:cNvPr id="12" name="Text Box 15">
              <a:extLst>
                <a:ext uri="{FF2B5EF4-FFF2-40B4-BE49-F238E27FC236}">
                  <a16:creationId xmlns:a16="http://schemas.microsoft.com/office/drawing/2014/main" id="{0504D1E1-4E94-F611-B2C6-49071E4643E3}"/>
                </a:ext>
              </a:extLst>
            </p:cNvPr>
            <p:cNvSpPr txBox="1">
              <a:spLocks noChangeArrowheads="1"/>
            </p:cNvSpPr>
            <p:nvPr/>
          </p:nvSpPr>
          <p:spPr bwMode="auto">
            <a:xfrm>
              <a:off x="3198" y="1136"/>
              <a:ext cx="870" cy="2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spcAft>
                  <a:spcPct val="0"/>
                </a:spcAft>
                <a:buFont typeface="Symbol" pitchFamily="2" charset="2"/>
                <a:buNone/>
              </a:pPr>
              <a:r>
                <a:rPr lang="en-US" altLang="en-US" sz="1800" b="1">
                  <a:solidFill>
                    <a:srgbClr val="CC0000"/>
                  </a:solidFill>
                  <a:latin typeface="Century Gothic" panose="020B0502020202020204" pitchFamily="34" charset="0"/>
                </a:rPr>
                <a:t>   5.5 keV</a:t>
              </a:r>
            </a:p>
          </p:txBody>
        </p:sp>
        <p:sp>
          <p:nvSpPr>
            <p:cNvPr id="13" name="Text Box 16">
              <a:extLst>
                <a:ext uri="{FF2B5EF4-FFF2-40B4-BE49-F238E27FC236}">
                  <a16:creationId xmlns:a16="http://schemas.microsoft.com/office/drawing/2014/main" id="{FF02DEAC-EB7E-3F65-89D7-0B62F3DAC0D0}"/>
                </a:ext>
              </a:extLst>
            </p:cNvPr>
            <p:cNvSpPr txBox="1">
              <a:spLocks noChangeArrowheads="1"/>
            </p:cNvSpPr>
            <p:nvPr/>
          </p:nvSpPr>
          <p:spPr bwMode="auto">
            <a:xfrm>
              <a:off x="3336" y="1423"/>
              <a:ext cx="726" cy="285"/>
            </a:xfrm>
            <a:prstGeom prst="rect">
              <a:avLst/>
            </a:prstGeom>
            <a:noFill/>
            <a:ln w="2857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spcAft>
                  <a:spcPct val="0"/>
                </a:spcAft>
                <a:buFont typeface="Symbol" pitchFamily="2" charset="2"/>
                <a:buNone/>
              </a:pPr>
              <a:r>
                <a:rPr lang="en-US" altLang="en-US" sz="1800" b="1">
                  <a:solidFill>
                    <a:srgbClr val="00329E"/>
                  </a:solidFill>
                  <a:latin typeface="Century Gothic" panose="020B0502020202020204" pitchFamily="34" charset="0"/>
                </a:rPr>
                <a:t>0.2 keV</a:t>
              </a:r>
            </a:p>
          </p:txBody>
        </p:sp>
        <p:sp>
          <p:nvSpPr>
            <p:cNvPr id="14" name="Freeform 17">
              <a:extLst>
                <a:ext uri="{FF2B5EF4-FFF2-40B4-BE49-F238E27FC236}">
                  <a16:creationId xmlns:a16="http://schemas.microsoft.com/office/drawing/2014/main" id="{6399762F-9CEA-9250-41FA-A85380B52EFE}"/>
                </a:ext>
              </a:extLst>
            </p:cNvPr>
            <p:cNvSpPr>
              <a:spLocks/>
            </p:cNvSpPr>
            <p:nvPr/>
          </p:nvSpPr>
          <p:spPr bwMode="auto">
            <a:xfrm>
              <a:off x="4920" y="1100"/>
              <a:ext cx="248" cy="224"/>
            </a:xfrm>
            <a:custGeom>
              <a:avLst/>
              <a:gdLst>
                <a:gd name="T0" fmla="*/ 0 w 248"/>
                <a:gd name="T1" fmla="*/ 168 h 224"/>
                <a:gd name="T2" fmla="*/ 48 w 248"/>
                <a:gd name="T3" fmla="*/ 120 h 224"/>
                <a:gd name="T4" fmla="*/ 96 w 248"/>
                <a:gd name="T5" fmla="*/ 72 h 224"/>
                <a:gd name="T6" fmla="*/ 144 w 248"/>
                <a:gd name="T7" fmla="*/ 24 h 224"/>
                <a:gd name="T8" fmla="*/ 192 w 248"/>
                <a:gd name="T9" fmla="*/ 24 h 224"/>
                <a:gd name="T10" fmla="*/ 240 w 248"/>
                <a:gd name="T11" fmla="*/ 168 h 224"/>
                <a:gd name="T12" fmla="*/ 240 w 248"/>
                <a:gd name="T13" fmla="*/ 216 h 224"/>
                <a:gd name="T14" fmla="*/ 192 w 248"/>
                <a:gd name="T15" fmla="*/ 216 h 224"/>
                <a:gd name="T16" fmla="*/ 144 w 248"/>
                <a:gd name="T17" fmla="*/ 216 h 224"/>
                <a:gd name="T18" fmla="*/ 96 w 248"/>
                <a:gd name="T19" fmla="*/ 216 h 224"/>
                <a:gd name="T20" fmla="*/ 0 w 248"/>
                <a:gd name="T21" fmla="*/ 216 h 2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8" h="224">
                  <a:moveTo>
                    <a:pt x="0" y="168"/>
                  </a:moveTo>
                  <a:cubicBezTo>
                    <a:pt x="16" y="152"/>
                    <a:pt x="32" y="136"/>
                    <a:pt x="48" y="120"/>
                  </a:cubicBezTo>
                  <a:cubicBezTo>
                    <a:pt x="64" y="104"/>
                    <a:pt x="80" y="88"/>
                    <a:pt x="96" y="72"/>
                  </a:cubicBezTo>
                  <a:cubicBezTo>
                    <a:pt x="112" y="56"/>
                    <a:pt x="128" y="32"/>
                    <a:pt x="144" y="24"/>
                  </a:cubicBezTo>
                  <a:cubicBezTo>
                    <a:pt x="160" y="16"/>
                    <a:pt x="176" y="0"/>
                    <a:pt x="192" y="24"/>
                  </a:cubicBezTo>
                  <a:cubicBezTo>
                    <a:pt x="208" y="48"/>
                    <a:pt x="232" y="136"/>
                    <a:pt x="240" y="168"/>
                  </a:cubicBezTo>
                  <a:cubicBezTo>
                    <a:pt x="248" y="200"/>
                    <a:pt x="248" y="208"/>
                    <a:pt x="240" y="216"/>
                  </a:cubicBezTo>
                  <a:cubicBezTo>
                    <a:pt x="232" y="224"/>
                    <a:pt x="208" y="216"/>
                    <a:pt x="192" y="216"/>
                  </a:cubicBezTo>
                  <a:cubicBezTo>
                    <a:pt x="176" y="216"/>
                    <a:pt x="160" y="216"/>
                    <a:pt x="144" y="216"/>
                  </a:cubicBezTo>
                  <a:cubicBezTo>
                    <a:pt x="128" y="216"/>
                    <a:pt x="120" y="216"/>
                    <a:pt x="96" y="216"/>
                  </a:cubicBezTo>
                  <a:cubicBezTo>
                    <a:pt x="72" y="216"/>
                    <a:pt x="36" y="216"/>
                    <a:pt x="0" y="216"/>
                  </a:cubicBezTo>
                </a:path>
              </a:pathLst>
            </a:custGeom>
            <a:solidFill>
              <a:srgbClr val="CC0000"/>
            </a:solidFill>
            <a:ln w="28575" cap="flat" cmpd="sng">
              <a:solidFill>
                <a:srgbClr val="CC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grpSp>
      <p:sp>
        <p:nvSpPr>
          <p:cNvPr id="20" name="Text Box 23">
            <a:extLst>
              <a:ext uri="{FF2B5EF4-FFF2-40B4-BE49-F238E27FC236}">
                <a16:creationId xmlns:a16="http://schemas.microsoft.com/office/drawing/2014/main" id="{CB5FC42C-1F84-A324-CDED-680A6308F9EA}"/>
              </a:ext>
            </a:extLst>
          </p:cNvPr>
          <p:cNvSpPr txBox="1">
            <a:spLocks noChangeArrowheads="1"/>
          </p:cNvSpPr>
          <p:nvPr/>
        </p:nvSpPr>
        <p:spPr bwMode="auto">
          <a:xfrm>
            <a:off x="9417220" y="3261248"/>
            <a:ext cx="22145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r>
              <a:rPr lang="en-US" altLang="en-US" dirty="0">
                <a:solidFill>
                  <a:srgbClr val="008000"/>
                </a:solidFill>
                <a:latin typeface="Calibri" panose="020F0502020204030204" pitchFamily="34" charset="0"/>
              </a:rPr>
              <a:t>High threshold hits </a:t>
            </a:r>
          </a:p>
          <a:p>
            <a:pPr eaLnBrk="1" hangingPunct="1">
              <a:spcBef>
                <a:spcPct val="0"/>
              </a:spcBef>
              <a:spcAft>
                <a:spcPct val="0"/>
              </a:spcAft>
              <a:buFontTx/>
              <a:buNone/>
            </a:pPr>
            <a:r>
              <a:rPr lang="en-US" altLang="en-US" dirty="0">
                <a:solidFill>
                  <a:srgbClr val="008000"/>
                </a:solidFill>
                <a:latin typeface="Calibri" panose="020F0502020204030204" pitchFamily="34" charset="0"/>
              </a:rPr>
              <a:t>identify electrons</a:t>
            </a:r>
          </a:p>
        </p:txBody>
      </p:sp>
      <p:sp>
        <p:nvSpPr>
          <p:cNvPr id="21" name="Text Box 25">
            <a:extLst>
              <a:ext uri="{FF2B5EF4-FFF2-40B4-BE49-F238E27FC236}">
                <a16:creationId xmlns:a16="http://schemas.microsoft.com/office/drawing/2014/main" id="{187AE992-9FC8-4F07-524C-01C639CB309E}"/>
              </a:ext>
            </a:extLst>
          </p:cNvPr>
          <p:cNvSpPr txBox="1">
            <a:spLocks noChangeArrowheads="1"/>
          </p:cNvSpPr>
          <p:nvPr/>
        </p:nvSpPr>
        <p:spPr bwMode="auto">
          <a:xfrm>
            <a:off x="10090150" y="5029932"/>
            <a:ext cx="111918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r>
              <a:rPr lang="en-US" altLang="en-US">
                <a:latin typeface="Calibri" panose="020F0502020204030204" pitchFamily="34" charset="0"/>
              </a:rPr>
              <a:t>Readout </a:t>
            </a:r>
            <a:br>
              <a:rPr lang="en-US" altLang="en-US">
                <a:latin typeface="Calibri" panose="020F0502020204030204" pitchFamily="34" charset="0"/>
              </a:rPr>
            </a:br>
            <a:r>
              <a:rPr lang="en-US" altLang="en-US">
                <a:latin typeface="Calibri" panose="020F0502020204030204" pitchFamily="34" charset="0"/>
              </a:rPr>
              <a:t>pulse</a:t>
            </a:r>
          </a:p>
        </p:txBody>
      </p:sp>
      <p:sp>
        <p:nvSpPr>
          <p:cNvPr id="22" name="Line 24">
            <a:extLst>
              <a:ext uri="{FF2B5EF4-FFF2-40B4-BE49-F238E27FC236}">
                <a16:creationId xmlns:a16="http://schemas.microsoft.com/office/drawing/2014/main" id="{F5C47C74-1095-8E62-32AB-E9100C2114D1}"/>
              </a:ext>
            </a:extLst>
          </p:cNvPr>
          <p:cNvSpPr>
            <a:spLocks noChangeShapeType="1"/>
          </p:cNvSpPr>
          <p:nvPr/>
        </p:nvSpPr>
        <p:spPr bwMode="auto">
          <a:xfrm flipH="1">
            <a:off x="7814864" y="3635375"/>
            <a:ext cx="1602355" cy="708025"/>
          </a:xfrm>
          <a:prstGeom prst="line">
            <a:avLst/>
          </a:prstGeom>
          <a:noFill/>
          <a:ln w="952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4" name="Straight Connector 33">
            <a:extLst>
              <a:ext uri="{FF2B5EF4-FFF2-40B4-BE49-F238E27FC236}">
                <a16:creationId xmlns:a16="http://schemas.microsoft.com/office/drawing/2014/main" id="{63A56838-0DAA-24C5-EF2E-D39CA86C9BEB}"/>
              </a:ext>
            </a:extLst>
          </p:cNvPr>
          <p:cNvCxnSpPr>
            <a:cxnSpLocks/>
          </p:cNvCxnSpPr>
          <p:nvPr/>
        </p:nvCxnSpPr>
        <p:spPr>
          <a:xfrm flipV="1">
            <a:off x="4208083" y="2467044"/>
            <a:ext cx="2564355" cy="4507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343898C-5CEF-F809-CDC6-6D4B2E180412}"/>
              </a:ext>
            </a:extLst>
          </p:cNvPr>
          <p:cNvCxnSpPr>
            <a:cxnSpLocks/>
          </p:cNvCxnSpPr>
          <p:nvPr/>
        </p:nvCxnSpPr>
        <p:spPr>
          <a:xfrm>
            <a:off x="4208083" y="3502444"/>
            <a:ext cx="2572515" cy="1420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CF4D874B-DCB5-7DFA-FF3D-48810D02EE72}"/>
              </a:ext>
            </a:extLst>
          </p:cNvPr>
          <p:cNvSpPr>
            <a:spLocks noGrp="1"/>
          </p:cNvSpPr>
          <p:nvPr>
            <p:ph type="sldNum" sz="quarter" idx="7"/>
          </p:nvPr>
        </p:nvSpPr>
        <p:spPr/>
        <p:txBody>
          <a:bodyPr/>
          <a:lstStyle/>
          <a:p>
            <a:pPr marL="38100">
              <a:lnSpc>
                <a:spcPct val="100000"/>
              </a:lnSpc>
            </a:pPr>
            <a:fld id="{81D60167-4931-47E6-BA6A-407CBD079E47}" type="slidenum">
              <a:rPr lang="en-US" spc="-5" smtClean="0"/>
              <a:t>57</a:t>
            </a:fld>
            <a:endParaRPr lang="en-US" spc="-5" dirty="0"/>
          </a:p>
        </p:txBody>
      </p:sp>
    </p:spTree>
    <p:extLst>
      <p:ext uri="{BB962C8B-B14F-4D97-AF65-F5344CB8AC3E}">
        <p14:creationId xmlns:p14="http://schemas.microsoft.com/office/powerpoint/2010/main" val="5704642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11796573" cy="1107996"/>
          </a:xfrm>
        </p:spPr>
        <p:txBody>
          <a:bodyPr/>
          <a:lstStyle/>
          <a:p>
            <a:pPr algn="l"/>
            <a:r>
              <a:rPr lang="en-US" dirty="0">
                <a:solidFill>
                  <a:srgbClr val="00329E"/>
                </a:solidFill>
              </a:rPr>
              <a:t>ATLAS </a:t>
            </a:r>
            <a:r>
              <a:rPr lang="en-US" sz="3600" b="1" i="1" dirty="0">
                <a:solidFill>
                  <a:srgbClr val="00329E"/>
                </a:solidFill>
                <a:latin typeface="Arial Bold Italic" pitchFamily="-64" charset="0"/>
              </a:rPr>
              <a:t>TRT –  classical &amp;modern design</a:t>
            </a:r>
            <a:br>
              <a:rPr lang="en-US" dirty="0"/>
            </a:br>
            <a:endParaRPr lang="en-US" dirty="0"/>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pic>
        <p:nvPicPr>
          <p:cNvPr id="3" name="Picture 5">
            <a:extLst>
              <a:ext uri="{FF2B5EF4-FFF2-40B4-BE49-F238E27FC236}">
                <a16:creationId xmlns:a16="http://schemas.microsoft.com/office/drawing/2014/main" id="{D449BBC5-C13F-9857-399E-671FF66018AA}"/>
              </a:ext>
            </a:extLst>
          </p:cNvPr>
          <p:cNvPicPr>
            <a:picLocks noChangeAspect="1" noChangeArrowheads="1"/>
          </p:cNvPicPr>
          <p:nvPr/>
        </p:nvPicPr>
        <p:blipFill>
          <a:blip r:embed="rId2" cstate="print"/>
          <a:srcRect/>
          <a:stretch>
            <a:fillRect/>
          </a:stretch>
        </p:blipFill>
        <p:spPr bwMode="auto">
          <a:xfrm>
            <a:off x="304800" y="934125"/>
            <a:ext cx="3743745" cy="4989749"/>
          </a:xfrm>
          <a:prstGeom prst="rect">
            <a:avLst/>
          </a:prstGeom>
          <a:noFill/>
          <a:ln w="9525">
            <a:noFill/>
            <a:miter lim="800000"/>
            <a:headEnd/>
            <a:tailEnd/>
          </a:ln>
        </p:spPr>
      </p:pic>
      <p:sp>
        <p:nvSpPr>
          <p:cNvPr id="6" name="Text Box 6">
            <a:extLst>
              <a:ext uri="{FF2B5EF4-FFF2-40B4-BE49-F238E27FC236}">
                <a16:creationId xmlns:a16="http://schemas.microsoft.com/office/drawing/2014/main" id="{00AA016B-10AF-303F-3340-BD5B35AA6776}"/>
              </a:ext>
            </a:extLst>
          </p:cNvPr>
          <p:cNvSpPr txBox="1">
            <a:spLocks noChangeArrowheads="1"/>
          </p:cNvSpPr>
          <p:nvPr/>
        </p:nvSpPr>
        <p:spPr bwMode="auto">
          <a:xfrm>
            <a:off x="4696603" y="684053"/>
            <a:ext cx="3289300" cy="954087"/>
          </a:xfrm>
          <a:prstGeom prst="rect">
            <a:avLst/>
          </a:prstGeom>
          <a:noFill/>
          <a:ln w="9525">
            <a:noFill/>
            <a:miter lim="800000"/>
            <a:headEnd/>
            <a:tailEnd/>
          </a:ln>
        </p:spPr>
        <p:txBody>
          <a:bodyPr>
            <a:spAutoFit/>
          </a:bodyPr>
          <a:lstStyle/>
          <a:p>
            <a:pPr algn="ctr" eaLnBrk="1" hangingPunct="1"/>
            <a:r>
              <a:rPr lang="en-US" sz="2000" b="1" u="sng" dirty="0">
                <a:solidFill>
                  <a:srgbClr val="0C5A16"/>
                </a:solidFill>
                <a:latin typeface="Arial" charset="0"/>
                <a:cs typeface="Arial" charset="0"/>
              </a:rPr>
              <a:t>ATLAS</a:t>
            </a:r>
            <a:endParaRPr lang="en-US" sz="2000" b="1" dirty="0">
              <a:solidFill>
                <a:srgbClr val="0C5A16"/>
              </a:solidFill>
              <a:latin typeface="Arial" charset="0"/>
              <a:cs typeface="Arial" charset="0"/>
            </a:endParaRPr>
          </a:p>
          <a:p>
            <a:pPr algn="ctr" eaLnBrk="1" hangingPunct="1"/>
            <a:r>
              <a:rPr lang="en-US" b="1" dirty="0">
                <a:solidFill>
                  <a:srgbClr val="0C5A16"/>
                </a:solidFill>
                <a:latin typeface="Arial" charset="0"/>
                <a:cs typeface="Arial" charset="0"/>
              </a:rPr>
              <a:t>12th century mosaic.</a:t>
            </a:r>
          </a:p>
          <a:p>
            <a:pPr algn="ctr" eaLnBrk="1" hangingPunct="1"/>
            <a:r>
              <a:rPr lang="en-US" b="1" dirty="0">
                <a:solidFill>
                  <a:srgbClr val="0C5A16"/>
                </a:solidFill>
                <a:latin typeface="Arial" charset="0"/>
                <a:cs typeface="Arial" charset="0"/>
              </a:rPr>
              <a:t>Otranto cathedral, Italy</a:t>
            </a:r>
            <a:endParaRPr lang="en-US" sz="2000" b="1" dirty="0">
              <a:solidFill>
                <a:srgbClr val="0C5A16"/>
              </a:solidFill>
              <a:latin typeface="Arial" charset="0"/>
              <a:cs typeface="Arial" charset="0"/>
            </a:endParaRPr>
          </a:p>
        </p:txBody>
      </p:sp>
      <p:grpSp>
        <p:nvGrpSpPr>
          <p:cNvPr id="7" name="Group 36">
            <a:extLst>
              <a:ext uri="{FF2B5EF4-FFF2-40B4-BE49-F238E27FC236}">
                <a16:creationId xmlns:a16="http://schemas.microsoft.com/office/drawing/2014/main" id="{923E76B0-7DFE-CCE7-E950-11FDBA1BE5AB}"/>
              </a:ext>
            </a:extLst>
          </p:cNvPr>
          <p:cNvGrpSpPr>
            <a:grpSpLocks/>
          </p:cNvGrpSpPr>
          <p:nvPr/>
        </p:nvGrpSpPr>
        <p:grpSpPr bwMode="auto">
          <a:xfrm>
            <a:off x="4311634" y="1624461"/>
            <a:ext cx="3954463" cy="3348038"/>
            <a:chOff x="3035" y="1092"/>
            <a:chExt cx="2491" cy="2109"/>
          </a:xfrm>
        </p:grpSpPr>
        <p:pic>
          <p:nvPicPr>
            <p:cNvPr id="8" name="Picture 7">
              <a:extLst>
                <a:ext uri="{FF2B5EF4-FFF2-40B4-BE49-F238E27FC236}">
                  <a16:creationId xmlns:a16="http://schemas.microsoft.com/office/drawing/2014/main" id="{D4B99695-75B0-293D-8685-CBC2D3EBF3EF}"/>
                </a:ext>
              </a:extLst>
            </p:cNvPr>
            <p:cNvPicPr>
              <a:picLocks noChangeAspect="1" noChangeArrowheads="1"/>
            </p:cNvPicPr>
            <p:nvPr/>
          </p:nvPicPr>
          <p:blipFill>
            <a:blip r:embed="rId3" cstate="print"/>
            <a:srcRect l="41315" t="4338" r="43005" b="85243"/>
            <a:stretch>
              <a:fillRect/>
            </a:stretch>
          </p:blipFill>
          <p:spPr bwMode="auto">
            <a:xfrm>
              <a:off x="3035" y="1092"/>
              <a:ext cx="2491" cy="2056"/>
            </a:xfrm>
            <a:prstGeom prst="rect">
              <a:avLst/>
            </a:prstGeom>
            <a:noFill/>
            <a:ln w="9525">
              <a:noFill/>
              <a:miter lim="800000"/>
              <a:headEnd/>
              <a:tailEnd/>
            </a:ln>
          </p:spPr>
        </p:pic>
        <p:grpSp>
          <p:nvGrpSpPr>
            <p:cNvPr id="9" name="Group 8">
              <a:extLst>
                <a:ext uri="{FF2B5EF4-FFF2-40B4-BE49-F238E27FC236}">
                  <a16:creationId xmlns:a16="http://schemas.microsoft.com/office/drawing/2014/main" id="{6FD72EFD-CE4B-8084-1D85-543957FAA65E}"/>
                </a:ext>
              </a:extLst>
            </p:cNvPr>
            <p:cNvGrpSpPr>
              <a:grpSpLocks/>
            </p:cNvGrpSpPr>
            <p:nvPr/>
          </p:nvGrpSpPr>
          <p:grpSpPr bwMode="auto">
            <a:xfrm>
              <a:off x="3163" y="1177"/>
              <a:ext cx="2203" cy="2024"/>
              <a:chOff x="3187" y="1211"/>
              <a:chExt cx="2203" cy="1967"/>
            </a:xfrm>
          </p:grpSpPr>
          <p:sp>
            <p:nvSpPr>
              <p:cNvPr id="10" name="Line 9">
                <a:extLst>
                  <a:ext uri="{FF2B5EF4-FFF2-40B4-BE49-F238E27FC236}">
                    <a16:creationId xmlns:a16="http://schemas.microsoft.com/office/drawing/2014/main" id="{B8AFE04B-E1E6-47C3-3373-BC3572A6B5A1}"/>
                  </a:ext>
                </a:extLst>
              </p:cNvPr>
              <p:cNvSpPr>
                <a:spLocks noChangeShapeType="1"/>
              </p:cNvSpPr>
              <p:nvPr/>
            </p:nvSpPr>
            <p:spPr bwMode="auto">
              <a:xfrm rot="-176302">
                <a:off x="3205" y="1322"/>
                <a:ext cx="594" cy="736"/>
              </a:xfrm>
              <a:prstGeom prst="line">
                <a:avLst/>
              </a:prstGeom>
              <a:noFill/>
              <a:ln w="57150">
                <a:solidFill>
                  <a:srgbClr val="FF0066"/>
                </a:solidFill>
                <a:round/>
                <a:headEnd/>
                <a:tailEnd/>
              </a:ln>
            </p:spPr>
            <p:txBody>
              <a:bodyPr/>
              <a:lstStyle/>
              <a:p>
                <a:endParaRPr lang="en-GB"/>
              </a:p>
            </p:txBody>
          </p:sp>
          <p:sp>
            <p:nvSpPr>
              <p:cNvPr id="11" name="Line 10">
                <a:extLst>
                  <a:ext uri="{FF2B5EF4-FFF2-40B4-BE49-F238E27FC236}">
                    <a16:creationId xmlns:a16="http://schemas.microsoft.com/office/drawing/2014/main" id="{AFFC7F61-1CD7-EF77-1BB0-72A625A027DA}"/>
                  </a:ext>
                </a:extLst>
              </p:cNvPr>
              <p:cNvSpPr>
                <a:spLocks noChangeShapeType="1"/>
              </p:cNvSpPr>
              <p:nvPr/>
            </p:nvSpPr>
            <p:spPr bwMode="auto">
              <a:xfrm rot="-176302">
                <a:off x="4177" y="1230"/>
                <a:ext cx="333" cy="792"/>
              </a:xfrm>
              <a:prstGeom prst="line">
                <a:avLst/>
              </a:prstGeom>
              <a:noFill/>
              <a:ln w="57150">
                <a:solidFill>
                  <a:srgbClr val="FF0066"/>
                </a:solidFill>
                <a:round/>
                <a:headEnd/>
                <a:tailEnd/>
              </a:ln>
            </p:spPr>
            <p:txBody>
              <a:bodyPr/>
              <a:lstStyle/>
              <a:p>
                <a:endParaRPr lang="en-GB"/>
              </a:p>
            </p:txBody>
          </p:sp>
          <p:sp>
            <p:nvSpPr>
              <p:cNvPr id="12" name="Line 11">
                <a:extLst>
                  <a:ext uri="{FF2B5EF4-FFF2-40B4-BE49-F238E27FC236}">
                    <a16:creationId xmlns:a16="http://schemas.microsoft.com/office/drawing/2014/main" id="{D68F5274-06A9-4193-78DB-DEE3ABB42C92}"/>
                  </a:ext>
                </a:extLst>
              </p:cNvPr>
              <p:cNvSpPr>
                <a:spLocks noChangeShapeType="1"/>
              </p:cNvSpPr>
              <p:nvPr/>
            </p:nvSpPr>
            <p:spPr bwMode="auto">
              <a:xfrm rot="21423698" flipH="1">
                <a:off x="3563" y="2017"/>
                <a:ext cx="252" cy="638"/>
              </a:xfrm>
              <a:prstGeom prst="line">
                <a:avLst/>
              </a:prstGeom>
              <a:noFill/>
              <a:ln w="57150">
                <a:solidFill>
                  <a:srgbClr val="FF0066"/>
                </a:solidFill>
                <a:round/>
                <a:headEnd/>
                <a:tailEnd/>
              </a:ln>
            </p:spPr>
            <p:txBody>
              <a:bodyPr/>
              <a:lstStyle/>
              <a:p>
                <a:endParaRPr lang="en-GB"/>
              </a:p>
            </p:txBody>
          </p:sp>
          <p:sp>
            <p:nvSpPr>
              <p:cNvPr id="13" name="Line 12">
                <a:extLst>
                  <a:ext uri="{FF2B5EF4-FFF2-40B4-BE49-F238E27FC236}">
                    <a16:creationId xmlns:a16="http://schemas.microsoft.com/office/drawing/2014/main" id="{62BA0C9B-26E7-D714-7920-4133790B7766}"/>
                  </a:ext>
                </a:extLst>
              </p:cNvPr>
              <p:cNvSpPr>
                <a:spLocks noChangeShapeType="1"/>
              </p:cNvSpPr>
              <p:nvPr/>
            </p:nvSpPr>
            <p:spPr bwMode="auto">
              <a:xfrm rot="21423698" flipH="1">
                <a:off x="4184" y="1993"/>
                <a:ext cx="388" cy="584"/>
              </a:xfrm>
              <a:prstGeom prst="line">
                <a:avLst/>
              </a:prstGeom>
              <a:noFill/>
              <a:ln w="57150">
                <a:solidFill>
                  <a:srgbClr val="FF0066"/>
                </a:solidFill>
                <a:round/>
                <a:headEnd/>
                <a:tailEnd/>
              </a:ln>
            </p:spPr>
            <p:txBody>
              <a:bodyPr/>
              <a:lstStyle/>
              <a:p>
                <a:endParaRPr lang="en-GB"/>
              </a:p>
            </p:txBody>
          </p:sp>
          <p:sp>
            <p:nvSpPr>
              <p:cNvPr id="14" name="Line 13">
                <a:extLst>
                  <a:ext uri="{FF2B5EF4-FFF2-40B4-BE49-F238E27FC236}">
                    <a16:creationId xmlns:a16="http://schemas.microsoft.com/office/drawing/2014/main" id="{434E7398-7971-16A6-529B-22E52FEE9EF8}"/>
                  </a:ext>
                </a:extLst>
              </p:cNvPr>
              <p:cNvSpPr>
                <a:spLocks noChangeShapeType="1"/>
              </p:cNvSpPr>
              <p:nvPr/>
            </p:nvSpPr>
            <p:spPr bwMode="auto">
              <a:xfrm rot="-176302">
                <a:off x="3566" y="2640"/>
                <a:ext cx="361" cy="538"/>
              </a:xfrm>
              <a:prstGeom prst="line">
                <a:avLst/>
              </a:prstGeom>
              <a:noFill/>
              <a:ln w="57150">
                <a:solidFill>
                  <a:srgbClr val="FF0066"/>
                </a:solidFill>
                <a:round/>
                <a:headEnd/>
                <a:tailEnd/>
              </a:ln>
            </p:spPr>
            <p:txBody>
              <a:bodyPr/>
              <a:lstStyle/>
              <a:p>
                <a:endParaRPr lang="en-GB"/>
              </a:p>
            </p:txBody>
          </p:sp>
          <p:sp>
            <p:nvSpPr>
              <p:cNvPr id="15" name="Line 14">
                <a:extLst>
                  <a:ext uri="{FF2B5EF4-FFF2-40B4-BE49-F238E27FC236}">
                    <a16:creationId xmlns:a16="http://schemas.microsoft.com/office/drawing/2014/main" id="{893640CC-C324-98AB-06BE-F6C2794F4A53}"/>
                  </a:ext>
                </a:extLst>
              </p:cNvPr>
              <p:cNvSpPr>
                <a:spLocks noChangeShapeType="1"/>
              </p:cNvSpPr>
              <p:nvPr/>
            </p:nvSpPr>
            <p:spPr bwMode="auto">
              <a:xfrm rot="-176302">
                <a:off x="4206" y="2580"/>
                <a:ext cx="263" cy="566"/>
              </a:xfrm>
              <a:prstGeom prst="line">
                <a:avLst/>
              </a:prstGeom>
              <a:noFill/>
              <a:ln w="57150">
                <a:solidFill>
                  <a:srgbClr val="FF0066"/>
                </a:solidFill>
                <a:round/>
                <a:headEnd/>
                <a:tailEnd/>
              </a:ln>
            </p:spPr>
            <p:txBody>
              <a:bodyPr/>
              <a:lstStyle/>
              <a:p>
                <a:endParaRPr lang="en-GB"/>
              </a:p>
            </p:txBody>
          </p:sp>
          <p:sp>
            <p:nvSpPr>
              <p:cNvPr id="16" name="Line 15">
                <a:extLst>
                  <a:ext uri="{FF2B5EF4-FFF2-40B4-BE49-F238E27FC236}">
                    <a16:creationId xmlns:a16="http://schemas.microsoft.com/office/drawing/2014/main" id="{D4E05A4E-4112-6899-B619-17FA8F0AECB4}"/>
                  </a:ext>
                </a:extLst>
              </p:cNvPr>
              <p:cNvSpPr>
                <a:spLocks noChangeShapeType="1"/>
              </p:cNvSpPr>
              <p:nvPr/>
            </p:nvSpPr>
            <p:spPr bwMode="auto">
              <a:xfrm rot="-176302">
                <a:off x="3810" y="2005"/>
                <a:ext cx="730" cy="32"/>
              </a:xfrm>
              <a:prstGeom prst="line">
                <a:avLst/>
              </a:prstGeom>
              <a:noFill/>
              <a:ln w="57150">
                <a:solidFill>
                  <a:srgbClr val="FF0066"/>
                </a:solidFill>
                <a:round/>
                <a:headEnd/>
                <a:tailEnd/>
              </a:ln>
            </p:spPr>
            <p:txBody>
              <a:bodyPr/>
              <a:lstStyle/>
              <a:p>
                <a:endParaRPr lang="en-GB"/>
              </a:p>
            </p:txBody>
          </p:sp>
          <p:sp>
            <p:nvSpPr>
              <p:cNvPr id="18" name="Line 16">
                <a:extLst>
                  <a:ext uri="{FF2B5EF4-FFF2-40B4-BE49-F238E27FC236}">
                    <a16:creationId xmlns:a16="http://schemas.microsoft.com/office/drawing/2014/main" id="{8805B463-09E8-4DA4-242A-E20722657229}"/>
                  </a:ext>
                </a:extLst>
              </p:cNvPr>
              <p:cNvSpPr>
                <a:spLocks noChangeShapeType="1"/>
              </p:cNvSpPr>
              <p:nvPr/>
            </p:nvSpPr>
            <p:spPr bwMode="auto">
              <a:xfrm rot="21423698" flipV="1">
                <a:off x="3187" y="1242"/>
                <a:ext cx="958" cy="57"/>
              </a:xfrm>
              <a:prstGeom prst="line">
                <a:avLst/>
              </a:prstGeom>
              <a:noFill/>
              <a:ln w="57150">
                <a:solidFill>
                  <a:srgbClr val="FF0066"/>
                </a:solidFill>
                <a:round/>
                <a:headEnd/>
                <a:tailEnd/>
              </a:ln>
            </p:spPr>
            <p:txBody>
              <a:bodyPr/>
              <a:lstStyle/>
              <a:p>
                <a:endParaRPr lang="en-GB"/>
              </a:p>
            </p:txBody>
          </p:sp>
          <p:sp>
            <p:nvSpPr>
              <p:cNvPr id="20" name="Line 17">
                <a:extLst>
                  <a:ext uri="{FF2B5EF4-FFF2-40B4-BE49-F238E27FC236}">
                    <a16:creationId xmlns:a16="http://schemas.microsoft.com/office/drawing/2014/main" id="{B111C69E-DE61-8D0C-268D-90F2C7036EBB}"/>
                  </a:ext>
                </a:extLst>
              </p:cNvPr>
              <p:cNvSpPr>
                <a:spLocks noChangeShapeType="1"/>
              </p:cNvSpPr>
              <p:nvPr/>
            </p:nvSpPr>
            <p:spPr bwMode="auto">
              <a:xfrm rot="21423698" flipV="1">
                <a:off x="3566" y="2590"/>
                <a:ext cx="634" cy="53"/>
              </a:xfrm>
              <a:prstGeom prst="line">
                <a:avLst/>
              </a:prstGeom>
              <a:noFill/>
              <a:ln w="57150">
                <a:solidFill>
                  <a:srgbClr val="FF0066"/>
                </a:solidFill>
                <a:round/>
                <a:headEnd/>
                <a:tailEnd/>
              </a:ln>
            </p:spPr>
            <p:txBody>
              <a:bodyPr/>
              <a:lstStyle/>
              <a:p>
                <a:endParaRPr lang="en-GB"/>
              </a:p>
            </p:txBody>
          </p:sp>
          <p:sp>
            <p:nvSpPr>
              <p:cNvPr id="22" name="Line 18">
                <a:extLst>
                  <a:ext uri="{FF2B5EF4-FFF2-40B4-BE49-F238E27FC236}">
                    <a16:creationId xmlns:a16="http://schemas.microsoft.com/office/drawing/2014/main" id="{77AB8A0E-10D3-8B71-52DE-BE930671DAAF}"/>
                  </a:ext>
                </a:extLst>
              </p:cNvPr>
              <p:cNvSpPr>
                <a:spLocks noChangeShapeType="1"/>
              </p:cNvSpPr>
              <p:nvPr/>
            </p:nvSpPr>
            <p:spPr bwMode="auto">
              <a:xfrm rot="21423698" flipV="1">
                <a:off x="3917" y="3140"/>
                <a:ext cx="518" cy="32"/>
              </a:xfrm>
              <a:prstGeom prst="line">
                <a:avLst/>
              </a:prstGeom>
              <a:noFill/>
              <a:ln w="57150">
                <a:solidFill>
                  <a:srgbClr val="FF0066"/>
                </a:solidFill>
                <a:round/>
                <a:headEnd/>
                <a:tailEnd/>
              </a:ln>
            </p:spPr>
            <p:txBody>
              <a:bodyPr/>
              <a:lstStyle/>
              <a:p>
                <a:endParaRPr lang="en-GB"/>
              </a:p>
            </p:txBody>
          </p:sp>
          <p:sp>
            <p:nvSpPr>
              <p:cNvPr id="23" name="Line 19">
                <a:extLst>
                  <a:ext uri="{FF2B5EF4-FFF2-40B4-BE49-F238E27FC236}">
                    <a16:creationId xmlns:a16="http://schemas.microsoft.com/office/drawing/2014/main" id="{9204C213-57EF-DA73-64A9-C4A79DE6D37F}"/>
                  </a:ext>
                </a:extLst>
              </p:cNvPr>
              <p:cNvSpPr>
                <a:spLocks noChangeShapeType="1"/>
              </p:cNvSpPr>
              <p:nvPr/>
            </p:nvSpPr>
            <p:spPr bwMode="auto">
              <a:xfrm rot="661414">
                <a:off x="4117" y="1250"/>
                <a:ext cx="554" cy="737"/>
              </a:xfrm>
              <a:prstGeom prst="line">
                <a:avLst/>
              </a:prstGeom>
              <a:noFill/>
              <a:ln w="57150">
                <a:solidFill>
                  <a:srgbClr val="FF0066"/>
                </a:solidFill>
                <a:round/>
                <a:headEnd/>
                <a:tailEnd/>
              </a:ln>
            </p:spPr>
            <p:txBody>
              <a:bodyPr/>
              <a:lstStyle/>
              <a:p>
                <a:endParaRPr lang="en-GB"/>
              </a:p>
            </p:txBody>
          </p:sp>
          <p:sp>
            <p:nvSpPr>
              <p:cNvPr id="24" name="Line 20">
                <a:extLst>
                  <a:ext uri="{FF2B5EF4-FFF2-40B4-BE49-F238E27FC236}">
                    <a16:creationId xmlns:a16="http://schemas.microsoft.com/office/drawing/2014/main" id="{12BDE9F0-A429-EB89-E1D1-9701FA3BFECB}"/>
                  </a:ext>
                </a:extLst>
              </p:cNvPr>
              <p:cNvSpPr>
                <a:spLocks noChangeShapeType="1"/>
              </p:cNvSpPr>
              <p:nvPr/>
            </p:nvSpPr>
            <p:spPr bwMode="auto">
              <a:xfrm rot="661414">
                <a:off x="5041" y="1302"/>
                <a:ext cx="349" cy="821"/>
              </a:xfrm>
              <a:prstGeom prst="line">
                <a:avLst/>
              </a:prstGeom>
              <a:noFill/>
              <a:ln w="57150">
                <a:solidFill>
                  <a:srgbClr val="FF0066"/>
                </a:solidFill>
                <a:round/>
                <a:headEnd/>
                <a:tailEnd/>
              </a:ln>
            </p:spPr>
            <p:txBody>
              <a:bodyPr/>
              <a:lstStyle/>
              <a:p>
                <a:endParaRPr lang="en-GB"/>
              </a:p>
            </p:txBody>
          </p:sp>
          <p:sp>
            <p:nvSpPr>
              <p:cNvPr id="25" name="Line 21">
                <a:extLst>
                  <a:ext uri="{FF2B5EF4-FFF2-40B4-BE49-F238E27FC236}">
                    <a16:creationId xmlns:a16="http://schemas.microsoft.com/office/drawing/2014/main" id="{C2D5106E-55DE-17C2-6D98-FA7DB13F3279}"/>
                  </a:ext>
                </a:extLst>
              </p:cNvPr>
              <p:cNvSpPr>
                <a:spLocks noChangeShapeType="1"/>
              </p:cNvSpPr>
              <p:nvPr/>
            </p:nvSpPr>
            <p:spPr bwMode="auto">
              <a:xfrm rot="661414" flipH="1">
                <a:off x="4253" y="1983"/>
                <a:ext cx="210" cy="610"/>
              </a:xfrm>
              <a:prstGeom prst="line">
                <a:avLst/>
              </a:prstGeom>
              <a:noFill/>
              <a:ln w="57150">
                <a:solidFill>
                  <a:srgbClr val="FF0066"/>
                </a:solidFill>
                <a:round/>
                <a:headEnd/>
                <a:tailEnd/>
              </a:ln>
            </p:spPr>
            <p:txBody>
              <a:bodyPr/>
              <a:lstStyle/>
              <a:p>
                <a:endParaRPr lang="en-GB"/>
              </a:p>
            </p:txBody>
          </p:sp>
          <p:sp>
            <p:nvSpPr>
              <p:cNvPr id="26" name="Line 22">
                <a:extLst>
                  <a:ext uri="{FF2B5EF4-FFF2-40B4-BE49-F238E27FC236}">
                    <a16:creationId xmlns:a16="http://schemas.microsoft.com/office/drawing/2014/main" id="{217CC23C-D3AC-04CE-3D8A-8A04A62F7681}"/>
                  </a:ext>
                </a:extLst>
              </p:cNvPr>
              <p:cNvSpPr>
                <a:spLocks noChangeShapeType="1"/>
              </p:cNvSpPr>
              <p:nvPr/>
            </p:nvSpPr>
            <p:spPr bwMode="auto">
              <a:xfrm rot="661414" flipH="1">
                <a:off x="4802" y="2085"/>
                <a:ext cx="479" cy="633"/>
              </a:xfrm>
              <a:prstGeom prst="line">
                <a:avLst/>
              </a:prstGeom>
              <a:noFill/>
              <a:ln w="57150">
                <a:solidFill>
                  <a:srgbClr val="FF0066"/>
                </a:solidFill>
                <a:round/>
                <a:headEnd/>
                <a:tailEnd/>
              </a:ln>
            </p:spPr>
            <p:txBody>
              <a:bodyPr/>
              <a:lstStyle/>
              <a:p>
                <a:endParaRPr lang="en-GB"/>
              </a:p>
            </p:txBody>
          </p:sp>
          <p:sp>
            <p:nvSpPr>
              <p:cNvPr id="27" name="Line 23">
                <a:extLst>
                  <a:ext uri="{FF2B5EF4-FFF2-40B4-BE49-F238E27FC236}">
                    <a16:creationId xmlns:a16="http://schemas.microsoft.com/office/drawing/2014/main" id="{961A5721-28D1-B004-1282-1BE5073E854B}"/>
                  </a:ext>
                </a:extLst>
              </p:cNvPr>
              <p:cNvSpPr>
                <a:spLocks noChangeShapeType="1"/>
              </p:cNvSpPr>
              <p:nvPr/>
            </p:nvSpPr>
            <p:spPr bwMode="auto">
              <a:xfrm rot="661414">
                <a:off x="4108" y="2606"/>
                <a:ext cx="352" cy="482"/>
              </a:xfrm>
              <a:prstGeom prst="line">
                <a:avLst/>
              </a:prstGeom>
              <a:noFill/>
              <a:ln w="57150">
                <a:solidFill>
                  <a:srgbClr val="FF0066"/>
                </a:solidFill>
                <a:round/>
                <a:headEnd/>
                <a:tailEnd/>
              </a:ln>
            </p:spPr>
            <p:txBody>
              <a:bodyPr/>
              <a:lstStyle/>
              <a:p>
                <a:endParaRPr lang="en-GB"/>
              </a:p>
            </p:txBody>
          </p:sp>
          <p:sp>
            <p:nvSpPr>
              <p:cNvPr id="28" name="Line 24">
                <a:extLst>
                  <a:ext uri="{FF2B5EF4-FFF2-40B4-BE49-F238E27FC236}">
                    <a16:creationId xmlns:a16="http://schemas.microsoft.com/office/drawing/2014/main" id="{08ED9F15-CB69-DF6C-CD84-5782B4A0B8AB}"/>
                  </a:ext>
                </a:extLst>
              </p:cNvPr>
              <p:cNvSpPr>
                <a:spLocks noChangeShapeType="1"/>
              </p:cNvSpPr>
              <p:nvPr/>
            </p:nvSpPr>
            <p:spPr bwMode="auto">
              <a:xfrm rot="661414">
                <a:off x="4677" y="2673"/>
                <a:ext cx="313" cy="469"/>
              </a:xfrm>
              <a:prstGeom prst="line">
                <a:avLst/>
              </a:prstGeom>
              <a:noFill/>
              <a:ln w="57150">
                <a:solidFill>
                  <a:srgbClr val="FF0066"/>
                </a:solidFill>
                <a:round/>
                <a:headEnd/>
                <a:tailEnd/>
              </a:ln>
            </p:spPr>
            <p:txBody>
              <a:bodyPr/>
              <a:lstStyle/>
              <a:p>
                <a:endParaRPr lang="en-GB"/>
              </a:p>
            </p:txBody>
          </p:sp>
          <p:sp>
            <p:nvSpPr>
              <p:cNvPr id="29" name="Line 25">
                <a:extLst>
                  <a:ext uri="{FF2B5EF4-FFF2-40B4-BE49-F238E27FC236}">
                    <a16:creationId xmlns:a16="http://schemas.microsoft.com/office/drawing/2014/main" id="{E0DD7F9D-5CCF-F774-7645-A72D7FDB9F2D}"/>
                  </a:ext>
                </a:extLst>
              </p:cNvPr>
              <p:cNvSpPr>
                <a:spLocks noChangeShapeType="1"/>
              </p:cNvSpPr>
              <p:nvPr/>
            </p:nvSpPr>
            <p:spPr bwMode="auto">
              <a:xfrm rot="661414" flipV="1">
                <a:off x="4544" y="2067"/>
                <a:ext cx="778" cy="27"/>
              </a:xfrm>
              <a:prstGeom prst="line">
                <a:avLst/>
              </a:prstGeom>
              <a:noFill/>
              <a:ln w="57150">
                <a:solidFill>
                  <a:srgbClr val="FF0066"/>
                </a:solidFill>
                <a:round/>
                <a:headEnd/>
                <a:tailEnd/>
              </a:ln>
            </p:spPr>
            <p:txBody>
              <a:bodyPr/>
              <a:lstStyle/>
              <a:p>
                <a:endParaRPr lang="en-GB"/>
              </a:p>
            </p:txBody>
          </p:sp>
          <p:sp>
            <p:nvSpPr>
              <p:cNvPr id="30" name="Line 26">
                <a:extLst>
                  <a:ext uri="{FF2B5EF4-FFF2-40B4-BE49-F238E27FC236}">
                    <a16:creationId xmlns:a16="http://schemas.microsoft.com/office/drawing/2014/main" id="{0846CCC9-ECA6-9F75-8183-414E380846DA}"/>
                  </a:ext>
                </a:extLst>
              </p:cNvPr>
              <p:cNvSpPr>
                <a:spLocks noChangeShapeType="1"/>
              </p:cNvSpPr>
              <p:nvPr/>
            </p:nvSpPr>
            <p:spPr bwMode="auto">
              <a:xfrm rot="661414" flipV="1">
                <a:off x="4211" y="1211"/>
                <a:ext cx="910" cy="92"/>
              </a:xfrm>
              <a:prstGeom prst="line">
                <a:avLst/>
              </a:prstGeom>
              <a:noFill/>
              <a:ln w="57150">
                <a:solidFill>
                  <a:srgbClr val="FF0066"/>
                </a:solidFill>
                <a:round/>
                <a:headEnd/>
                <a:tailEnd/>
              </a:ln>
            </p:spPr>
            <p:txBody>
              <a:bodyPr/>
              <a:lstStyle/>
              <a:p>
                <a:endParaRPr lang="en-GB"/>
              </a:p>
            </p:txBody>
          </p:sp>
          <p:sp>
            <p:nvSpPr>
              <p:cNvPr id="31" name="Line 27">
                <a:extLst>
                  <a:ext uri="{FF2B5EF4-FFF2-40B4-BE49-F238E27FC236}">
                    <a16:creationId xmlns:a16="http://schemas.microsoft.com/office/drawing/2014/main" id="{149D12A8-69D9-533A-113D-D44443FCE853}"/>
                  </a:ext>
                </a:extLst>
              </p:cNvPr>
              <p:cNvSpPr>
                <a:spLocks noChangeShapeType="1"/>
              </p:cNvSpPr>
              <p:nvPr/>
            </p:nvSpPr>
            <p:spPr bwMode="auto">
              <a:xfrm rot="661414" flipV="1">
                <a:off x="4179" y="2598"/>
                <a:ext cx="557" cy="50"/>
              </a:xfrm>
              <a:prstGeom prst="line">
                <a:avLst/>
              </a:prstGeom>
              <a:noFill/>
              <a:ln w="57150">
                <a:solidFill>
                  <a:srgbClr val="FF0066"/>
                </a:solidFill>
                <a:round/>
                <a:headEnd/>
                <a:tailEnd/>
              </a:ln>
            </p:spPr>
            <p:txBody>
              <a:bodyPr/>
              <a:lstStyle/>
              <a:p>
                <a:endParaRPr lang="en-GB"/>
              </a:p>
            </p:txBody>
          </p:sp>
          <p:sp>
            <p:nvSpPr>
              <p:cNvPr id="32" name="Line 28">
                <a:extLst>
                  <a:ext uri="{FF2B5EF4-FFF2-40B4-BE49-F238E27FC236}">
                    <a16:creationId xmlns:a16="http://schemas.microsoft.com/office/drawing/2014/main" id="{180AFC0C-3781-7ABB-07D6-2A7EB253B1EB}"/>
                  </a:ext>
                </a:extLst>
              </p:cNvPr>
              <p:cNvSpPr>
                <a:spLocks noChangeShapeType="1"/>
              </p:cNvSpPr>
              <p:nvPr/>
            </p:nvSpPr>
            <p:spPr bwMode="auto">
              <a:xfrm rot="661414" flipV="1">
                <a:off x="4476" y="3134"/>
                <a:ext cx="459" cy="35"/>
              </a:xfrm>
              <a:prstGeom prst="line">
                <a:avLst/>
              </a:prstGeom>
              <a:noFill/>
              <a:ln w="57150">
                <a:solidFill>
                  <a:srgbClr val="FF0066"/>
                </a:solidFill>
                <a:round/>
                <a:headEnd/>
                <a:tailEnd/>
              </a:ln>
            </p:spPr>
            <p:txBody>
              <a:bodyPr/>
              <a:lstStyle/>
              <a:p>
                <a:endParaRPr lang="en-GB"/>
              </a:p>
            </p:txBody>
          </p:sp>
          <p:grpSp>
            <p:nvGrpSpPr>
              <p:cNvPr id="33" name="Group 29">
                <a:extLst>
                  <a:ext uri="{FF2B5EF4-FFF2-40B4-BE49-F238E27FC236}">
                    <a16:creationId xmlns:a16="http://schemas.microsoft.com/office/drawing/2014/main" id="{7F834CF2-B9B3-A1B0-BCB6-54B29E2A7CAC}"/>
                  </a:ext>
                </a:extLst>
              </p:cNvPr>
              <p:cNvGrpSpPr>
                <a:grpSpLocks/>
              </p:cNvGrpSpPr>
              <p:nvPr/>
            </p:nvGrpSpPr>
            <p:grpSpPr bwMode="auto">
              <a:xfrm>
                <a:off x="3783" y="1215"/>
                <a:ext cx="1308" cy="1917"/>
                <a:chOff x="3336" y="1438"/>
                <a:chExt cx="1585" cy="2314"/>
              </a:xfrm>
            </p:grpSpPr>
            <p:sp>
              <p:nvSpPr>
                <p:cNvPr id="34" name="Line 30">
                  <a:extLst>
                    <a:ext uri="{FF2B5EF4-FFF2-40B4-BE49-F238E27FC236}">
                      <a16:creationId xmlns:a16="http://schemas.microsoft.com/office/drawing/2014/main" id="{B8A2FDCF-F682-3FFA-575E-C995C1D0045F}"/>
                    </a:ext>
                  </a:extLst>
                </p:cNvPr>
                <p:cNvSpPr>
                  <a:spLocks noChangeShapeType="1"/>
                </p:cNvSpPr>
                <p:nvPr/>
              </p:nvSpPr>
              <p:spPr bwMode="auto">
                <a:xfrm flipH="1">
                  <a:off x="3336" y="1438"/>
                  <a:ext cx="418" cy="932"/>
                </a:xfrm>
                <a:prstGeom prst="line">
                  <a:avLst/>
                </a:prstGeom>
                <a:noFill/>
                <a:ln w="28575">
                  <a:solidFill>
                    <a:srgbClr val="FFFF66"/>
                  </a:solidFill>
                  <a:round/>
                  <a:headEnd/>
                  <a:tailEnd/>
                </a:ln>
              </p:spPr>
              <p:txBody>
                <a:bodyPr/>
                <a:lstStyle/>
                <a:p>
                  <a:endParaRPr lang="en-GB"/>
                </a:p>
              </p:txBody>
            </p:sp>
            <p:sp>
              <p:nvSpPr>
                <p:cNvPr id="35" name="Line 31">
                  <a:extLst>
                    <a:ext uri="{FF2B5EF4-FFF2-40B4-BE49-F238E27FC236}">
                      <a16:creationId xmlns:a16="http://schemas.microsoft.com/office/drawing/2014/main" id="{BE09C786-2AB8-8881-AC0B-F1476290F05B}"/>
                    </a:ext>
                  </a:extLst>
                </p:cNvPr>
                <p:cNvSpPr>
                  <a:spLocks noChangeShapeType="1"/>
                </p:cNvSpPr>
                <p:nvPr/>
              </p:nvSpPr>
              <p:spPr bwMode="auto">
                <a:xfrm flipH="1">
                  <a:off x="4329" y="1549"/>
                  <a:ext cx="592" cy="792"/>
                </a:xfrm>
                <a:prstGeom prst="line">
                  <a:avLst/>
                </a:prstGeom>
                <a:noFill/>
                <a:ln w="28575">
                  <a:solidFill>
                    <a:srgbClr val="FFFF66"/>
                  </a:solidFill>
                  <a:round/>
                  <a:headEnd/>
                  <a:tailEnd/>
                </a:ln>
              </p:spPr>
              <p:txBody>
                <a:bodyPr/>
                <a:lstStyle/>
                <a:p>
                  <a:endParaRPr lang="en-GB"/>
                </a:p>
              </p:txBody>
            </p:sp>
            <p:sp>
              <p:nvSpPr>
                <p:cNvPr id="36" name="Line 32">
                  <a:extLst>
                    <a:ext uri="{FF2B5EF4-FFF2-40B4-BE49-F238E27FC236}">
                      <a16:creationId xmlns:a16="http://schemas.microsoft.com/office/drawing/2014/main" id="{AAFC481E-A5FD-FC30-2321-DEE49E478820}"/>
                    </a:ext>
                  </a:extLst>
                </p:cNvPr>
                <p:cNvSpPr>
                  <a:spLocks noChangeShapeType="1"/>
                </p:cNvSpPr>
                <p:nvPr/>
              </p:nvSpPr>
              <p:spPr bwMode="auto">
                <a:xfrm flipH="1">
                  <a:off x="3543" y="3173"/>
                  <a:ext cx="259" cy="579"/>
                </a:xfrm>
                <a:prstGeom prst="line">
                  <a:avLst/>
                </a:prstGeom>
                <a:noFill/>
                <a:ln w="28575">
                  <a:solidFill>
                    <a:srgbClr val="FFFF66"/>
                  </a:solidFill>
                  <a:round/>
                  <a:headEnd/>
                  <a:tailEnd/>
                </a:ln>
              </p:spPr>
              <p:txBody>
                <a:bodyPr/>
                <a:lstStyle/>
                <a:p>
                  <a:endParaRPr lang="en-GB"/>
                </a:p>
              </p:txBody>
            </p:sp>
            <p:sp>
              <p:nvSpPr>
                <p:cNvPr id="37" name="Line 33">
                  <a:extLst>
                    <a:ext uri="{FF2B5EF4-FFF2-40B4-BE49-F238E27FC236}">
                      <a16:creationId xmlns:a16="http://schemas.microsoft.com/office/drawing/2014/main" id="{0483F7EE-C593-22CF-2AAE-829CFA49478A}"/>
                    </a:ext>
                  </a:extLst>
                </p:cNvPr>
                <p:cNvSpPr>
                  <a:spLocks noChangeShapeType="1"/>
                </p:cNvSpPr>
                <p:nvPr/>
              </p:nvSpPr>
              <p:spPr bwMode="auto">
                <a:xfrm>
                  <a:off x="3341" y="2461"/>
                  <a:ext cx="461" cy="652"/>
                </a:xfrm>
                <a:prstGeom prst="line">
                  <a:avLst/>
                </a:prstGeom>
                <a:noFill/>
                <a:ln w="28575">
                  <a:solidFill>
                    <a:srgbClr val="FFFF66"/>
                  </a:solidFill>
                  <a:round/>
                  <a:headEnd/>
                  <a:tailEnd/>
                </a:ln>
              </p:spPr>
              <p:txBody>
                <a:bodyPr/>
                <a:lstStyle/>
                <a:p>
                  <a:endParaRPr lang="en-GB"/>
                </a:p>
              </p:txBody>
            </p:sp>
            <p:sp>
              <p:nvSpPr>
                <p:cNvPr id="38" name="Line 34">
                  <a:extLst>
                    <a:ext uri="{FF2B5EF4-FFF2-40B4-BE49-F238E27FC236}">
                      <a16:creationId xmlns:a16="http://schemas.microsoft.com/office/drawing/2014/main" id="{3AB0748F-403D-0FF9-F193-50FBDDA3C674}"/>
                    </a:ext>
                  </a:extLst>
                </p:cNvPr>
                <p:cNvSpPr>
                  <a:spLocks noChangeShapeType="1"/>
                </p:cNvSpPr>
                <p:nvPr/>
              </p:nvSpPr>
              <p:spPr bwMode="auto">
                <a:xfrm>
                  <a:off x="4293" y="2455"/>
                  <a:ext cx="217" cy="692"/>
                </a:xfrm>
                <a:prstGeom prst="line">
                  <a:avLst/>
                </a:prstGeom>
                <a:noFill/>
                <a:ln w="28575">
                  <a:solidFill>
                    <a:srgbClr val="FFFF66"/>
                  </a:solidFill>
                  <a:round/>
                  <a:headEnd/>
                  <a:tailEnd/>
                </a:ln>
              </p:spPr>
              <p:txBody>
                <a:bodyPr/>
                <a:lstStyle/>
                <a:p>
                  <a:endParaRPr lang="en-GB"/>
                </a:p>
              </p:txBody>
            </p:sp>
            <p:sp>
              <p:nvSpPr>
                <p:cNvPr id="39" name="Line 35">
                  <a:extLst>
                    <a:ext uri="{FF2B5EF4-FFF2-40B4-BE49-F238E27FC236}">
                      <a16:creationId xmlns:a16="http://schemas.microsoft.com/office/drawing/2014/main" id="{6AAFE08A-2591-8B81-4669-B229C2DF77F7}"/>
                    </a:ext>
                  </a:extLst>
                </p:cNvPr>
                <p:cNvSpPr>
                  <a:spLocks noChangeShapeType="1"/>
                </p:cNvSpPr>
                <p:nvPr/>
              </p:nvSpPr>
              <p:spPr bwMode="auto">
                <a:xfrm flipH="1">
                  <a:off x="4165" y="3141"/>
                  <a:ext cx="325" cy="585"/>
                </a:xfrm>
                <a:prstGeom prst="line">
                  <a:avLst/>
                </a:prstGeom>
                <a:noFill/>
                <a:ln w="28575">
                  <a:solidFill>
                    <a:srgbClr val="FFFF66"/>
                  </a:solidFill>
                  <a:round/>
                  <a:headEnd/>
                  <a:tailEnd/>
                </a:ln>
              </p:spPr>
              <p:txBody>
                <a:bodyPr/>
                <a:lstStyle/>
                <a:p>
                  <a:endParaRPr lang="en-GB"/>
                </a:p>
              </p:txBody>
            </p:sp>
          </p:grpSp>
        </p:grpSp>
      </p:grpSp>
      <p:sp>
        <p:nvSpPr>
          <p:cNvPr id="40" name="Text Box 37">
            <a:extLst>
              <a:ext uri="{FF2B5EF4-FFF2-40B4-BE49-F238E27FC236}">
                <a16:creationId xmlns:a16="http://schemas.microsoft.com/office/drawing/2014/main" id="{085D6687-0011-462C-4879-0A33A0F7B844}"/>
              </a:ext>
            </a:extLst>
          </p:cNvPr>
          <p:cNvSpPr txBox="1">
            <a:spLocks noChangeArrowheads="1"/>
          </p:cNvSpPr>
          <p:nvPr/>
        </p:nvSpPr>
        <p:spPr bwMode="auto">
          <a:xfrm>
            <a:off x="4618188" y="5154628"/>
            <a:ext cx="3805238" cy="369888"/>
          </a:xfrm>
          <a:prstGeom prst="rect">
            <a:avLst/>
          </a:prstGeom>
          <a:noFill/>
          <a:ln w="9525">
            <a:noFill/>
            <a:miter lim="800000"/>
            <a:headEnd/>
            <a:tailEnd/>
          </a:ln>
        </p:spPr>
        <p:txBody>
          <a:bodyPr wrap="none">
            <a:spAutoFit/>
          </a:bodyPr>
          <a:lstStyle/>
          <a:p>
            <a:r>
              <a:rPr lang="en-US" i="1">
                <a:latin typeface="Arial" charset="0"/>
                <a:cs typeface="Arial" charset="0"/>
              </a:rPr>
              <a:t>“Original” classical design: 4 layers </a:t>
            </a:r>
          </a:p>
        </p:txBody>
      </p:sp>
      <p:sp>
        <p:nvSpPr>
          <p:cNvPr id="41" name="Line 38">
            <a:extLst>
              <a:ext uri="{FF2B5EF4-FFF2-40B4-BE49-F238E27FC236}">
                <a16:creationId xmlns:a16="http://schemas.microsoft.com/office/drawing/2014/main" id="{A2101F88-3851-0D3B-036B-88C0C6F3FB39}"/>
              </a:ext>
            </a:extLst>
          </p:cNvPr>
          <p:cNvSpPr>
            <a:spLocks noChangeShapeType="1"/>
          </p:cNvSpPr>
          <p:nvPr/>
        </p:nvSpPr>
        <p:spPr bwMode="auto">
          <a:xfrm flipH="1" flipV="1">
            <a:off x="3256112" y="2779728"/>
            <a:ext cx="1739243" cy="2320925"/>
          </a:xfrm>
          <a:prstGeom prst="line">
            <a:avLst/>
          </a:prstGeom>
          <a:noFill/>
          <a:ln w="50800">
            <a:solidFill>
              <a:srgbClr val="000080"/>
            </a:solidFill>
            <a:round/>
            <a:headEnd/>
            <a:tailEnd type="triangle" w="med" len="med"/>
          </a:ln>
        </p:spPr>
        <p:txBody>
          <a:bodyPr wrap="none" anchor="ctr"/>
          <a:lstStyle/>
          <a:p>
            <a:endParaRPr lang="en-GB"/>
          </a:p>
        </p:txBody>
      </p:sp>
      <p:sp>
        <p:nvSpPr>
          <p:cNvPr id="42" name="Text Box 39">
            <a:extLst>
              <a:ext uri="{FF2B5EF4-FFF2-40B4-BE49-F238E27FC236}">
                <a16:creationId xmlns:a16="http://schemas.microsoft.com/office/drawing/2014/main" id="{14BD87FB-21D6-C09C-EAEE-7C6273002747}"/>
              </a:ext>
            </a:extLst>
          </p:cNvPr>
          <p:cNvSpPr txBox="1">
            <a:spLocks noChangeArrowheads="1"/>
          </p:cNvSpPr>
          <p:nvPr/>
        </p:nvSpPr>
        <p:spPr bwMode="auto">
          <a:xfrm>
            <a:off x="4387923" y="5605794"/>
            <a:ext cx="4217821" cy="369332"/>
          </a:xfrm>
          <a:prstGeom prst="rect">
            <a:avLst/>
          </a:prstGeom>
          <a:noFill/>
          <a:ln w="9525">
            <a:noFill/>
            <a:miter lim="800000"/>
            <a:headEnd/>
            <a:tailEnd/>
          </a:ln>
        </p:spPr>
        <p:txBody>
          <a:bodyPr wrap="none">
            <a:spAutoFit/>
          </a:bodyPr>
          <a:lstStyle/>
          <a:p>
            <a:r>
              <a:rPr lang="en-US" i="1" dirty="0">
                <a:solidFill>
                  <a:srgbClr val="FF8000"/>
                </a:solidFill>
                <a:latin typeface="Arial" charset="0"/>
                <a:cs typeface="Arial" charset="0"/>
              </a:rPr>
              <a:t>Simulation particles + Missing Energy?</a:t>
            </a:r>
            <a:r>
              <a:rPr lang="en-US" i="1" dirty="0">
                <a:latin typeface="Arial" charset="0"/>
                <a:cs typeface="Arial" charset="0"/>
              </a:rPr>
              <a:t> </a:t>
            </a:r>
          </a:p>
        </p:txBody>
      </p:sp>
      <p:sp>
        <p:nvSpPr>
          <p:cNvPr id="43" name="Line 40">
            <a:extLst>
              <a:ext uri="{FF2B5EF4-FFF2-40B4-BE49-F238E27FC236}">
                <a16:creationId xmlns:a16="http://schemas.microsoft.com/office/drawing/2014/main" id="{EEBDB27C-A2EE-F94C-5BDD-D108224EFC21}"/>
              </a:ext>
            </a:extLst>
          </p:cNvPr>
          <p:cNvSpPr>
            <a:spLocks noChangeShapeType="1"/>
          </p:cNvSpPr>
          <p:nvPr/>
        </p:nvSpPr>
        <p:spPr bwMode="auto">
          <a:xfrm flipH="1" flipV="1">
            <a:off x="1972272" y="2234945"/>
            <a:ext cx="2565400" cy="3378200"/>
          </a:xfrm>
          <a:prstGeom prst="line">
            <a:avLst/>
          </a:prstGeom>
          <a:noFill/>
          <a:ln w="50800">
            <a:solidFill>
              <a:srgbClr val="FF8000"/>
            </a:solidFill>
            <a:round/>
            <a:headEnd/>
            <a:tailEnd type="triangle" w="med" len="med"/>
          </a:ln>
        </p:spPr>
        <p:txBody>
          <a:bodyPr wrap="none" anchor="ctr"/>
          <a:lstStyle/>
          <a:p>
            <a:endParaRPr lang="en-GB"/>
          </a:p>
        </p:txBody>
      </p:sp>
      <p:pic>
        <p:nvPicPr>
          <p:cNvPr id="44" name="Picture 4">
            <a:extLst>
              <a:ext uri="{FF2B5EF4-FFF2-40B4-BE49-F238E27FC236}">
                <a16:creationId xmlns:a16="http://schemas.microsoft.com/office/drawing/2014/main" id="{495D78FF-A7F0-0715-ECB0-65C14707D5CF}"/>
              </a:ext>
            </a:extLst>
          </p:cNvPr>
          <p:cNvPicPr>
            <a:picLocks noChangeAspect="1" noChangeArrowheads="1"/>
          </p:cNvPicPr>
          <p:nvPr/>
        </p:nvPicPr>
        <p:blipFill>
          <a:blip r:embed="rId4" cstate="print"/>
          <a:srcRect/>
          <a:stretch>
            <a:fillRect/>
          </a:stretch>
        </p:blipFill>
        <p:spPr bwMode="auto">
          <a:xfrm>
            <a:off x="9428694" y="4203154"/>
            <a:ext cx="2619118" cy="2099339"/>
          </a:xfrm>
          <a:prstGeom prst="rect">
            <a:avLst/>
          </a:prstGeom>
          <a:noFill/>
          <a:ln w="9525">
            <a:noFill/>
            <a:round/>
            <a:headEnd/>
            <a:tailEnd/>
          </a:ln>
        </p:spPr>
      </p:pic>
      <p:pic>
        <p:nvPicPr>
          <p:cNvPr id="45" name="Picture 5">
            <a:extLst>
              <a:ext uri="{FF2B5EF4-FFF2-40B4-BE49-F238E27FC236}">
                <a16:creationId xmlns:a16="http://schemas.microsoft.com/office/drawing/2014/main" id="{50B09C9A-0DB5-A73A-1A99-4F41C0C911C3}"/>
              </a:ext>
            </a:extLst>
          </p:cNvPr>
          <p:cNvPicPr>
            <a:picLocks noChangeAspect="1" noChangeArrowheads="1"/>
          </p:cNvPicPr>
          <p:nvPr/>
        </p:nvPicPr>
        <p:blipFill>
          <a:blip r:embed="rId5" cstate="print"/>
          <a:srcRect/>
          <a:stretch>
            <a:fillRect/>
          </a:stretch>
        </p:blipFill>
        <p:spPr bwMode="auto">
          <a:xfrm>
            <a:off x="9428694" y="115426"/>
            <a:ext cx="2603794" cy="4087728"/>
          </a:xfrm>
          <a:prstGeom prst="rect">
            <a:avLst/>
          </a:prstGeom>
          <a:noFill/>
          <a:ln w="9525">
            <a:noFill/>
            <a:round/>
            <a:headEnd/>
            <a:tailEnd/>
          </a:ln>
        </p:spPr>
      </p:pic>
      <p:sp>
        <p:nvSpPr>
          <p:cNvPr id="17" name="Slide Number Placeholder 16">
            <a:extLst>
              <a:ext uri="{FF2B5EF4-FFF2-40B4-BE49-F238E27FC236}">
                <a16:creationId xmlns:a16="http://schemas.microsoft.com/office/drawing/2014/main" id="{E8342670-2878-1D25-4C4C-70D2EEF3405C}"/>
              </a:ext>
            </a:extLst>
          </p:cNvPr>
          <p:cNvSpPr>
            <a:spLocks noGrp="1"/>
          </p:cNvSpPr>
          <p:nvPr>
            <p:ph type="sldNum" sz="quarter" idx="7"/>
          </p:nvPr>
        </p:nvSpPr>
        <p:spPr/>
        <p:txBody>
          <a:bodyPr/>
          <a:lstStyle/>
          <a:p>
            <a:pPr marL="38100">
              <a:lnSpc>
                <a:spcPct val="100000"/>
              </a:lnSpc>
            </a:pPr>
            <a:fld id="{81D60167-4931-47E6-BA6A-407CBD079E47}" type="slidenum">
              <a:rPr lang="en-US" spc="-5" smtClean="0"/>
              <a:t>58</a:t>
            </a:fld>
            <a:endParaRPr lang="en-US" spc="-5" dirty="0"/>
          </a:p>
        </p:txBody>
      </p:sp>
    </p:spTree>
    <p:extLst>
      <p:ext uri="{BB962C8B-B14F-4D97-AF65-F5344CB8AC3E}">
        <p14:creationId xmlns:p14="http://schemas.microsoft.com/office/powerpoint/2010/main" val="37800967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10577373" cy="1107996"/>
          </a:xfrm>
        </p:spPr>
        <p:txBody>
          <a:bodyPr/>
          <a:lstStyle/>
          <a:p>
            <a:r>
              <a:rPr lang="en-US" dirty="0"/>
              <a:t>Cluster counting technique (excursus </a:t>
            </a:r>
            <a:r>
              <a:rPr lang="en-US" dirty="0" err="1"/>
              <a:t>dE</a:t>
            </a:r>
            <a:r>
              <a:rPr lang="en-US" dirty="0"/>
              <a:t>/dx)</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Rectangle 3">
            <a:extLst>
              <a:ext uri="{FF2B5EF4-FFF2-40B4-BE49-F238E27FC236}">
                <a16:creationId xmlns:a16="http://schemas.microsoft.com/office/drawing/2014/main" id="{609285AA-8AEB-BD7F-B865-9B6657523078}"/>
              </a:ext>
            </a:extLst>
          </p:cNvPr>
          <p:cNvSpPr txBox="1">
            <a:spLocks noChangeArrowheads="1"/>
          </p:cNvSpPr>
          <p:nvPr/>
        </p:nvSpPr>
        <p:spPr>
          <a:xfrm>
            <a:off x="228600" y="898702"/>
            <a:ext cx="7556500" cy="2492990"/>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altLang="en-US" b="1" kern="0" dirty="0">
                <a:latin typeface="Times New Roman" panose="02020603050405020304" pitchFamily="18" charset="0"/>
                <a:cs typeface="Times New Roman" panose="02020603050405020304" pitchFamily="18" charset="0"/>
              </a:rPr>
              <a:t>Ionization</a:t>
            </a:r>
            <a:r>
              <a:rPr lang="en-US" altLang="en-US" kern="0" dirty="0">
                <a:latin typeface="Times New Roman" panose="02020603050405020304" pitchFamily="18" charset="0"/>
                <a:cs typeface="Times New Roman" panose="02020603050405020304" pitchFamily="18" charset="0"/>
              </a:rPr>
              <a:t> is used in ~ all tracking detectors</a:t>
            </a:r>
            <a:br>
              <a:rPr lang="en-US" altLang="en-US" kern="0" dirty="0">
                <a:solidFill>
                  <a:srgbClr val="008000"/>
                </a:solidFill>
                <a:latin typeface="Times New Roman" panose="02020603050405020304" pitchFamily="18" charset="0"/>
                <a:cs typeface="Times New Roman" panose="02020603050405020304" pitchFamily="18" charset="0"/>
              </a:rPr>
            </a:br>
            <a:r>
              <a:rPr lang="en-US" altLang="en-US" kern="0" dirty="0">
                <a:solidFill>
                  <a:srgbClr val="00329E"/>
                </a:solidFill>
                <a:latin typeface="Times New Roman" panose="02020603050405020304" pitchFamily="18" charset="0"/>
                <a:cs typeface="Times New Roman" panose="02020603050405020304" pitchFamily="18" charset="0"/>
              </a:rPr>
              <a:t>Tracking measures the </a:t>
            </a:r>
            <a:r>
              <a:rPr lang="en-US" altLang="en-US" i="1" kern="0" dirty="0">
                <a:solidFill>
                  <a:srgbClr val="00329E"/>
                </a:solidFill>
                <a:latin typeface="Times New Roman" panose="02020603050405020304" pitchFamily="18" charset="0"/>
                <a:cs typeface="Times New Roman" panose="02020603050405020304" pitchFamily="18" charset="0"/>
              </a:rPr>
              <a:t>position</a:t>
            </a:r>
            <a:r>
              <a:rPr lang="en-US" altLang="en-US" kern="0" dirty="0">
                <a:solidFill>
                  <a:srgbClr val="00329E"/>
                </a:solidFill>
                <a:latin typeface="Times New Roman" panose="02020603050405020304" pitchFamily="18" charset="0"/>
                <a:cs typeface="Times New Roman" panose="02020603050405020304" pitchFamily="18" charset="0"/>
              </a:rPr>
              <a:t> of ionization for particle ID measure the </a:t>
            </a:r>
            <a:r>
              <a:rPr lang="en-US" altLang="en-US" i="1" kern="0" dirty="0">
                <a:solidFill>
                  <a:srgbClr val="00329E"/>
                </a:solidFill>
                <a:latin typeface="Times New Roman" panose="02020603050405020304" pitchFamily="18" charset="0"/>
                <a:cs typeface="Times New Roman" panose="02020603050405020304" pitchFamily="18" charset="0"/>
              </a:rPr>
              <a:t>amount  of ionization </a:t>
            </a:r>
            <a:r>
              <a:rPr lang="en-US" altLang="en-US" i="1" kern="0" dirty="0">
                <a:solidFill>
                  <a:srgbClr val="FF0000"/>
                </a:solidFill>
                <a:latin typeface="Times New Roman" panose="02020603050405020304" pitchFamily="18" charset="0"/>
                <a:cs typeface="Times New Roman" panose="02020603050405020304" pitchFamily="18" charset="0"/>
              </a:rPr>
              <a:t>(</a:t>
            </a:r>
            <a:r>
              <a:rPr lang="en-US" altLang="en-US" i="1" kern="0" dirty="0" err="1">
                <a:solidFill>
                  <a:srgbClr val="FF0000"/>
                </a:solidFill>
                <a:latin typeface="Times New Roman" panose="02020603050405020304" pitchFamily="18" charset="0"/>
                <a:cs typeface="Times New Roman" panose="02020603050405020304" pitchFamily="18" charset="0"/>
              </a:rPr>
              <a:t>dE</a:t>
            </a:r>
            <a:r>
              <a:rPr lang="en-US" altLang="en-US" i="1" kern="0" dirty="0">
                <a:solidFill>
                  <a:srgbClr val="FF0000"/>
                </a:solidFill>
                <a:latin typeface="Times New Roman" panose="02020603050405020304" pitchFamily="18" charset="0"/>
                <a:cs typeface="Times New Roman" panose="02020603050405020304" pitchFamily="18" charset="0"/>
              </a:rPr>
              <a:t>/dx)</a:t>
            </a:r>
            <a:endParaRPr lang="en-US" altLang="en-US" kern="0" dirty="0">
              <a:solidFill>
                <a:srgbClr val="FF0000"/>
              </a:solidFill>
              <a:latin typeface="Times New Roman" panose="02020603050405020304" pitchFamily="18" charset="0"/>
              <a:cs typeface="Times New Roman" panose="02020603050405020304" pitchFamily="18" charset="0"/>
            </a:endParaRPr>
          </a:p>
          <a:p>
            <a:r>
              <a:rPr lang="en-US" altLang="en-US" kern="0" dirty="0">
                <a:latin typeface="Times New Roman" panose="02020603050405020304" pitchFamily="18" charset="0"/>
                <a:cs typeface="Times New Roman" panose="02020603050405020304" pitchFamily="18" charset="0"/>
              </a:rPr>
              <a:t>This is subject to large fluctuations due to ejection of d-electrons (Landau distribution)</a:t>
            </a:r>
          </a:p>
          <a:p>
            <a:r>
              <a:rPr lang="en-US" altLang="en-US" kern="0" dirty="0">
                <a:solidFill>
                  <a:srgbClr val="00329E"/>
                </a:solidFill>
                <a:latin typeface="Times New Roman" panose="02020603050405020304" pitchFamily="18" charset="0"/>
                <a:cs typeface="Times New Roman" panose="02020603050405020304" pitchFamily="18" charset="0"/>
              </a:rPr>
              <a:t>To avoid bias from the long tail, best to have many independent samples of the ionization, and perform a truncated mean</a:t>
            </a:r>
          </a:p>
          <a:p>
            <a:r>
              <a:rPr lang="en-US" altLang="en-US" kern="0" dirty="0">
                <a:latin typeface="Times New Roman" panose="02020603050405020304" pitchFamily="18" charset="0"/>
                <a:cs typeface="Times New Roman" panose="02020603050405020304" pitchFamily="18" charset="0"/>
              </a:rPr>
              <a:t>To get an excellent </a:t>
            </a:r>
            <a:r>
              <a:rPr lang="en-US" altLang="en-US" i="1" kern="0" dirty="0" err="1">
                <a:latin typeface="Times New Roman" panose="02020603050405020304" pitchFamily="18" charset="0"/>
                <a:cs typeface="Times New Roman" panose="02020603050405020304" pitchFamily="18" charset="0"/>
              </a:rPr>
              <a:t>dE</a:t>
            </a:r>
            <a:r>
              <a:rPr lang="en-US" altLang="en-US" i="1" kern="0" dirty="0">
                <a:latin typeface="Times New Roman" panose="02020603050405020304" pitchFamily="18" charset="0"/>
                <a:cs typeface="Times New Roman" panose="02020603050405020304" pitchFamily="18" charset="0"/>
              </a:rPr>
              <a:t>/dx</a:t>
            </a:r>
            <a:r>
              <a:rPr lang="en-US" altLang="en-US" kern="0" dirty="0">
                <a:latin typeface="Times New Roman" panose="02020603050405020304" pitchFamily="18" charset="0"/>
                <a:cs typeface="Times New Roman" panose="02020603050405020304" pitchFamily="18" charset="0"/>
              </a:rPr>
              <a:t> measurements many samples and good energy  resolution are needed (e.g., TPCs silicon detectors)</a:t>
            </a:r>
          </a:p>
        </p:txBody>
      </p:sp>
      <p:pic>
        <p:nvPicPr>
          <p:cNvPr id="9" name="Picture 4" descr="Landau">
            <a:extLst>
              <a:ext uri="{FF2B5EF4-FFF2-40B4-BE49-F238E27FC236}">
                <a16:creationId xmlns:a16="http://schemas.microsoft.com/office/drawing/2014/main" id="{5C512335-D08F-55D7-6820-1EF4017E2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48"/>
          <a:stretch>
            <a:fillRect/>
          </a:stretch>
        </p:blipFill>
        <p:spPr bwMode="auto">
          <a:xfrm>
            <a:off x="7861300" y="922580"/>
            <a:ext cx="31115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object 57">
            <a:extLst>
              <a:ext uri="{FF2B5EF4-FFF2-40B4-BE49-F238E27FC236}">
                <a16:creationId xmlns:a16="http://schemas.microsoft.com/office/drawing/2014/main" id="{C4848D04-96F0-2A54-0130-C3C123F40A62}"/>
              </a:ext>
            </a:extLst>
          </p:cNvPr>
          <p:cNvGrpSpPr/>
          <p:nvPr/>
        </p:nvGrpSpPr>
        <p:grpSpPr>
          <a:xfrm>
            <a:off x="1018335" y="3605467"/>
            <a:ext cx="2884517" cy="2492991"/>
            <a:chOff x="773083" y="2951030"/>
            <a:chExt cx="3382645" cy="3124200"/>
          </a:xfrm>
        </p:grpSpPr>
        <p:pic>
          <p:nvPicPr>
            <p:cNvPr id="11" name="object 58">
              <a:extLst>
                <a:ext uri="{FF2B5EF4-FFF2-40B4-BE49-F238E27FC236}">
                  <a16:creationId xmlns:a16="http://schemas.microsoft.com/office/drawing/2014/main" id="{C193C4C0-D41F-B2A4-24B5-61F20B1EA6A3}"/>
                </a:ext>
              </a:extLst>
            </p:cNvPr>
            <p:cNvPicPr/>
            <p:nvPr/>
          </p:nvPicPr>
          <p:blipFill>
            <a:blip r:embed="rId3" cstate="print"/>
            <a:stretch>
              <a:fillRect/>
            </a:stretch>
          </p:blipFill>
          <p:spPr>
            <a:xfrm>
              <a:off x="773083" y="2951030"/>
              <a:ext cx="3382611" cy="3124010"/>
            </a:xfrm>
            <a:prstGeom prst="rect">
              <a:avLst/>
            </a:prstGeom>
          </p:spPr>
        </p:pic>
        <p:sp>
          <p:nvSpPr>
            <p:cNvPr id="12" name="object 59">
              <a:extLst>
                <a:ext uri="{FF2B5EF4-FFF2-40B4-BE49-F238E27FC236}">
                  <a16:creationId xmlns:a16="http://schemas.microsoft.com/office/drawing/2014/main" id="{9B786A70-31F3-8AC8-3D4E-7655DCEFA51B}"/>
                </a:ext>
              </a:extLst>
            </p:cNvPr>
            <p:cNvSpPr/>
            <p:nvPr/>
          </p:nvSpPr>
          <p:spPr>
            <a:xfrm>
              <a:off x="1655829" y="5162405"/>
              <a:ext cx="1569720" cy="132715"/>
            </a:xfrm>
            <a:custGeom>
              <a:avLst/>
              <a:gdLst/>
              <a:ahLst/>
              <a:cxnLst/>
              <a:rect l="l" t="t" r="r" b="b"/>
              <a:pathLst>
                <a:path w="1569720" h="132714">
                  <a:moveTo>
                    <a:pt x="1569257" y="0"/>
                  </a:moveTo>
                  <a:lnTo>
                    <a:pt x="0" y="0"/>
                  </a:lnTo>
                  <a:lnTo>
                    <a:pt x="0" y="132497"/>
                  </a:lnTo>
                  <a:lnTo>
                    <a:pt x="1569257" y="132497"/>
                  </a:lnTo>
                  <a:lnTo>
                    <a:pt x="1569257" y="0"/>
                  </a:lnTo>
                  <a:close/>
                </a:path>
              </a:pathLst>
            </a:custGeom>
            <a:solidFill>
              <a:srgbClr val="FFFFFF"/>
            </a:solidFill>
          </p:spPr>
          <p:txBody>
            <a:bodyPr wrap="square" lIns="0" tIns="0" rIns="0" bIns="0" rtlCol="0"/>
            <a:lstStyle/>
            <a:p>
              <a:endParaRPr/>
            </a:p>
          </p:txBody>
        </p:sp>
      </p:grpSp>
      <p:pic>
        <p:nvPicPr>
          <p:cNvPr id="13" name="object 64">
            <a:extLst>
              <a:ext uri="{FF2B5EF4-FFF2-40B4-BE49-F238E27FC236}">
                <a16:creationId xmlns:a16="http://schemas.microsoft.com/office/drawing/2014/main" id="{F8F57E00-9443-5D68-91D0-DF487CDF428B}"/>
              </a:ext>
            </a:extLst>
          </p:cNvPr>
          <p:cNvPicPr/>
          <p:nvPr/>
        </p:nvPicPr>
        <p:blipFill>
          <a:blip r:embed="rId4" cstate="print"/>
          <a:stretch>
            <a:fillRect/>
          </a:stretch>
        </p:blipFill>
        <p:spPr>
          <a:xfrm>
            <a:off x="4472361" y="3976609"/>
            <a:ext cx="2819400" cy="2090715"/>
          </a:xfrm>
          <a:prstGeom prst="rect">
            <a:avLst/>
          </a:prstGeom>
        </p:spPr>
      </p:pic>
      <p:sp>
        <p:nvSpPr>
          <p:cNvPr id="14" name="object 68">
            <a:extLst>
              <a:ext uri="{FF2B5EF4-FFF2-40B4-BE49-F238E27FC236}">
                <a16:creationId xmlns:a16="http://schemas.microsoft.com/office/drawing/2014/main" id="{6ED2E430-A162-2C0C-4633-80B6F76B1E0D}"/>
              </a:ext>
            </a:extLst>
          </p:cNvPr>
          <p:cNvSpPr txBox="1"/>
          <p:nvPr/>
        </p:nvSpPr>
        <p:spPr>
          <a:xfrm>
            <a:off x="7467600" y="4465403"/>
            <a:ext cx="2057400" cy="933589"/>
          </a:xfrm>
          <a:prstGeom prst="rect">
            <a:avLst/>
          </a:prstGeom>
        </p:spPr>
        <p:txBody>
          <a:bodyPr vert="horz" wrap="square" lIns="0" tIns="22860" rIns="0" bIns="0" rtlCol="0">
            <a:spAutoFit/>
          </a:bodyPr>
          <a:lstStyle/>
          <a:p>
            <a:pPr marL="165100" marR="163830" indent="10795" algn="ctr">
              <a:lnSpc>
                <a:spcPts val="1400"/>
              </a:lnSpc>
              <a:spcBef>
                <a:spcPts val="180"/>
              </a:spcBef>
            </a:pPr>
            <a:r>
              <a:rPr sz="1400" spc="-5" dirty="0">
                <a:latin typeface="Times New Roman" panose="02020603050405020304" pitchFamily="18" charset="0"/>
                <a:cs typeface="Times New Roman" panose="02020603050405020304" pitchFamily="18" charset="0"/>
              </a:rPr>
              <a:t>Dependence of </a:t>
            </a:r>
            <a:r>
              <a:rPr sz="1400" dirty="0">
                <a:latin typeface="Times New Roman" panose="02020603050405020304" pitchFamily="18" charset="0"/>
                <a:cs typeface="Times New Roman" panose="02020603050405020304" pitchFamily="18" charset="0"/>
              </a:rPr>
              <a:t> dE/dx</a:t>
            </a:r>
            <a:r>
              <a:rPr sz="1400" spc="-55"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resolution</a:t>
            </a:r>
            <a:r>
              <a:rPr sz="1400" spc="-55"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vs.</a:t>
            </a:r>
          </a:p>
          <a:p>
            <a:pPr algn="ctr">
              <a:lnSpc>
                <a:spcPts val="1360"/>
              </a:lnSpc>
            </a:pPr>
            <a:r>
              <a:rPr sz="1400" dirty="0">
                <a:solidFill>
                  <a:srgbClr val="3366FF"/>
                </a:solidFill>
                <a:latin typeface="Times New Roman" panose="02020603050405020304" pitchFamily="18" charset="0"/>
                <a:cs typeface="Times New Roman" panose="02020603050405020304" pitchFamily="18" charset="0"/>
              </a:rPr>
              <a:t>truncated</a:t>
            </a:r>
            <a:r>
              <a:rPr sz="1400" spc="-40" dirty="0">
                <a:solidFill>
                  <a:srgbClr val="3366FF"/>
                </a:solidFill>
                <a:latin typeface="Times New Roman" panose="02020603050405020304" pitchFamily="18" charset="0"/>
                <a:cs typeface="Times New Roman" panose="02020603050405020304" pitchFamily="18" charset="0"/>
              </a:rPr>
              <a:t> </a:t>
            </a:r>
            <a:r>
              <a:rPr sz="1400" dirty="0">
                <a:solidFill>
                  <a:srgbClr val="3366FF"/>
                </a:solidFill>
                <a:latin typeface="Times New Roman" panose="02020603050405020304" pitchFamily="18" charset="0"/>
                <a:cs typeface="Times New Roman" panose="02020603050405020304" pitchFamily="18" charset="0"/>
              </a:rPr>
              <a:t>mean</a:t>
            </a:r>
            <a:r>
              <a:rPr sz="1400" spc="-45" dirty="0">
                <a:solidFill>
                  <a:srgbClr val="3366FF"/>
                </a:solidFill>
                <a:latin typeface="Times New Roman" panose="02020603050405020304" pitchFamily="18" charset="0"/>
                <a:cs typeface="Times New Roman" panose="02020603050405020304" pitchFamily="18" charset="0"/>
              </a:rPr>
              <a:t> </a:t>
            </a:r>
            <a:r>
              <a:rPr sz="1400" dirty="0">
                <a:solidFill>
                  <a:srgbClr val="3366FF"/>
                </a:solidFill>
                <a:latin typeface="Times New Roman" panose="02020603050405020304" pitchFamily="18" charset="0"/>
                <a:cs typeface="Times New Roman" panose="02020603050405020304" pitchFamily="18" charset="0"/>
              </a:rPr>
              <a:t>fraction</a:t>
            </a:r>
            <a:endParaRPr sz="1400" dirty="0">
              <a:latin typeface="Times New Roman" panose="02020603050405020304" pitchFamily="18" charset="0"/>
              <a:cs typeface="Times New Roman" panose="02020603050405020304" pitchFamily="18" charset="0"/>
            </a:endParaRPr>
          </a:p>
          <a:p>
            <a:pPr marL="63500" marR="73660" algn="ctr">
              <a:lnSpc>
                <a:spcPts val="1400"/>
              </a:lnSpc>
              <a:spcBef>
                <a:spcPts val="140"/>
              </a:spcBef>
            </a:pPr>
            <a:r>
              <a:rPr sz="1400" dirty="0">
                <a:latin typeface="Times New Roman" panose="02020603050405020304" pitchFamily="18" charset="0"/>
                <a:cs typeface="Times New Roman" panose="02020603050405020304" pitchFamily="18" charset="0"/>
              </a:rPr>
              <a:t>and</a:t>
            </a:r>
            <a:r>
              <a:rPr sz="1400" spc="-30" dirty="0">
                <a:latin typeface="Times New Roman" panose="02020603050405020304" pitchFamily="18" charset="0"/>
                <a:cs typeface="Times New Roman" panose="02020603050405020304" pitchFamily="18" charset="0"/>
              </a:rPr>
              <a:t> </a:t>
            </a:r>
            <a:r>
              <a:rPr sz="1400" spc="-5" dirty="0">
                <a:solidFill>
                  <a:srgbClr val="3366FF"/>
                </a:solidFill>
                <a:latin typeface="Times New Roman" panose="02020603050405020304" pitchFamily="18" charset="0"/>
                <a:cs typeface="Times New Roman" panose="02020603050405020304" pitchFamily="18" charset="0"/>
              </a:rPr>
              <a:t>number</a:t>
            </a:r>
            <a:r>
              <a:rPr sz="1400" spc="-25" dirty="0">
                <a:solidFill>
                  <a:srgbClr val="3366FF"/>
                </a:solidFill>
                <a:latin typeface="Times New Roman" panose="02020603050405020304" pitchFamily="18" charset="0"/>
                <a:cs typeface="Times New Roman" panose="02020603050405020304" pitchFamily="18" charset="0"/>
              </a:rPr>
              <a:t> </a:t>
            </a:r>
            <a:r>
              <a:rPr sz="1400" dirty="0">
                <a:solidFill>
                  <a:srgbClr val="3366FF"/>
                </a:solidFill>
                <a:latin typeface="Times New Roman" panose="02020603050405020304" pitchFamily="18" charset="0"/>
                <a:cs typeface="Times New Roman" panose="02020603050405020304" pitchFamily="18" charset="0"/>
              </a:rPr>
              <a:t>of</a:t>
            </a:r>
            <a:r>
              <a:rPr sz="1400" spc="-25" dirty="0">
                <a:solidFill>
                  <a:srgbClr val="3366FF"/>
                </a:solidFill>
                <a:latin typeface="Times New Roman" panose="02020603050405020304" pitchFamily="18" charset="0"/>
                <a:cs typeface="Times New Roman" panose="02020603050405020304" pitchFamily="18" charset="0"/>
              </a:rPr>
              <a:t> </a:t>
            </a:r>
            <a:r>
              <a:rPr sz="1400" dirty="0">
                <a:solidFill>
                  <a:srgbClr val="3366FF"/>
                </a:solidFill>
                <a:latin typeface="Times New Roman" panose="02020603050405020304" pitchFamily="18" charset="0"/>
                <a:cs typeface="Times New Roman" panose="02020603050405020304" pitchFamily="18" charset="0"/>
              </a:rPr>
              <a:t>samples </a:t>
            </a:r>
            <a:r>
              <a:rPr sz="1400" spc="-345" dirty="0">
                <a:solidFill>
                  <a:srgbClr val="3366FF"/>
                </a:solidFill>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a:t>
            </a:r>
            <a:r>
              <a:rPr sz="1400" dirty="0">
                <a:solidFill>
                  <a:srgbClr val="FF0000"/>
                </a:solidFill>
                <a:latin typeface="Times New Roman" panose="02020603050405020304" pitchFamily="18" charset="0"/>
                <a:cs typeface="Times New Roman" panose="02020603050405020304" pitchFamily="18" charset="0"/>
              </a:rPr>
              <a:t>KLOE:</a:t>
            </a:r>
            <a:r>
              <a:rPr sz="1400" spc="-10" dirty="0">
                <a:solidFill>
                  <a:srgbClr val="FF0000"/>
                </a:solidFill>
                <a:latin typeface="Times New Roman" panose="02020603050405020304" pitchFamily="18" charset="0"/>
                <a:cs typeface="Times New Roman" panose="02020603050405020304" pitchFamily="18" charset="0"/>
              </a:rPr>
              <a:t> </a:t>
            </a:r>
            <a:r>
              <a:rPr sz="1400" spc="-5" dirty="0">
                <a:solidFill>
                  <a:srgbClr val="FF0000"/>
                </a:solidFill>
                <a:latin typeface="Times New Roman" panose="02020603050405020304" pitchFamily="18" charset="0"/>
                <a:cs typeface="Times New Roman" panose="02020603050405020304" pitchFamily="18" charset="0"/>
              </a:rPr>
              <a:t>He</a:t>
            </a:r>
            <a:r>
              <a:rPr sz="1400" spc="-10" dirty="0">
                <a:solidFill>
                  <a:srgbClr val="FF0000"/>
                </a:solidFill>
                <a:latin typeface="Times New Roman" panose="02020603050405020304" pitchFamily="18" charset="0"/>
                <a:cs typeface="Times New Roman" panose="02020603050405020304" pitchFamily="18" charset="0"/>
              </a:rPr>
              <a:t> </a:t>
            </a:r>
            <a:r>
              <a:rPr sz="1400" spc="-5" dirty="0">
                <a:solidFill>
                  <a:srgbClr val="FF0000"/>
                </a:solidFill>
                <a:latin typeface="Times New Roman" panose="02020603050405020304" pitchFamily="18" charset="0"/>
                <a:cs typeface="Times New Roman" panose="02020603050405020304" pitchFamily="18" charset="0"/>
              </a:rPr>
              <a:t>mix.</a:t>
            </a:r>
            <a:r>
              <a:rPr sz="1400" spc="-5" dirty="0">
                <a:latin typeface="Times New Roman" panose="02020603050405020304" pitchFamily="18" charset="0"/>
                <a:cs typeface="Times New Roman" panose="02020603050405020304" pitchFamily="18" charset="0"/>
              </a:rPr>
              <a:t>)</a:t>
            </a:r>
            <a:endParaRPr sz="1400" dirty="0">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84730502-9B90-3455-2AA1-22D7ADFFEA57}"/>
              </a:ext>
            </a:extLst>
          </p:cNvPr>
          <p:cNvCxnSpPr/>
          <p:nvPr/>
        </p:nvCxnSpPr>
        <p:spPr>
          <a:xfrm>
            <a:off x="2895600" y="4932197"/>
            <a:ext cx="1905000" cy="897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A5C1ABF-418F-35EC-2C08-37F839B2A382}"/>
              </a:ext>
            </a:extLst>
          </p:cNvPr>
          <p:cNvSpPr txBox="1"/>
          <p:nvPr/>
        </p:nvSpPr>
        <p:spPr>
          <a:xfrm>
            <a:off x="2421110" y="3371086"/>
            <a:ext cx="1481713" cy="338554"/>
          </a:xfrm>
          <a:prstGeom prst="rect">
            <a:avLst/>
          </a:prstGeom>
          <a:noFill/>
        </p:spPr>
        <p:txBody>
          <a:bodyPr wrap="square">
            <a:spAutoFit/>
          </a:bodyPr>
          <a:lstStyle/>
          <a:p>
            <a:pPr marL="9525">
              <a:lnSpc>
                <a:spcPct val="100000"/>
              </a:lnSpc>
              <a:spcBef>
                <a:spcPts val="730"/>
              </a:spcBef>
            </a:pPr>
            <a:r>
              <a:rPr lang="en-US" sz="1600" b="1" spc="-5" dirty="0" err="1">
                <a:solidFill>
                  <a:srgbClr val="FF0000"/>
                </a:solidFill>
                <a:latin typeface="Times New Roman" panose="02020603050405020304" pitchFamily="18" charset="0"/>
                <a:cs typeface="Times New Roman" panose="02020603050405020304" pitchFamily="18" charset="0"/>
              </a:rPr>
              <a:t>Lehraus</a:t>
            </a:r>
            <a:r>
              <a:rPr lang="en-US" sz="1600" b="1" spc="-5" dirty="0">
                <a:solidFill>
                  <a:srgbClr val="FF0000"/>
                </a:solidFill>
                <a:latin typeface="Times New Roman" panose="02020603050405020304" pitchFamily="18" charset="0"/>
                <a:cs typeface="Times New Roman" panose="02020603050405020304" pitchFamily="18" charset="0"/>
              </a:rPr>
              <a:t>’</a:t>
            </a:r>
            <a:r>
              <a:rPr lang="en-US" sz="1600" b="1" spc="-40" dirty="0">
                <a:solidFill>
                  <a:srgbClr val="FF0000"/>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plot</a:t>
            </a:r>
            <a:endParaRPr lang="en-US" sz="1600" dirty="0">
              <a:latin typeface="Times New Roman" panose="02020603050405020304" pitchFamily="18" charset="0"/>
              <a:cs typeface="Times New Roman" panose="02020603050405020304" pitchFamily="18" charset="0"/>
            </a:endParaRPr>
          </a:p>
        </p:txBody>
      </p:sp>
      <p:sp>
        <p:nvSpPr>
          <p:cNvPr id="25" name="object 60">
            <a:extLst>
              <a:ext uri="{FF2B5EF4-FFF2-40B4-BE49-F238E27FC236}">
                <a16:creationId xmlns:a16="http://schemas.microsoft.com/office/drawing/2014/main" id="{D8341072-81E9-BC0A-9E64-599037689AED}"/>
              </a:ext>
            </a:extLst>
          </p:cNvPr>
          <p:cNvSpPr txBox="1"/>
          <p:nvPr/>
        </p:nvSpPr>
        <p:spPr>
          <a:xfrm>
            <a:off x="1815549" y="5302472"/>
            <a:ext cx="1712595" cy="193040"/>
          </a:xfrm>
          <a:prstGeom prst="rect">
            <a:avLst/>
          </a:prstGeom>
        </p:spPr>
        <p:txBody>
          <a:bodyPr vert="horz" wrap="square" lIns="0" tIns="12700" rIns="0" bIns="0" rtlCol="0">
            <a:spAutoFit/>
          </a:bodyPr>
          <a:lstStyle/>
          <a:p>
            <a:pPr marL="38100">
              <a:lnSpc>
                <a:spcPct val="100000"/>
              </a:lnSpc>
              <a:spcBef>
                <a:spcPts val="100"/>
              </a:spcBef>
            </a:pPr>
            <a:r>
              <a:rPr sz="1100" b="1" spc="-5" dirty="0">
                <a:latin typeface="Times New Roman"/>
                <a:cs typeface="Times New Roman"/>
              </a:rPr>
              <a:t>σ</a:t>
            </a:r>
            <a:r>
              <a:rPr sz="1050" b="1" spc="-7" baseline="-19841" dirty="0">
                <a:latin typeface="Times New Roman"/>
                <a:cs typeface="Times New Roman"/>
              </a:rPr>
              <a:t>dE/dx</a:t>
            </a:r>
            <a:r>
              <a:rPr sz="1050" b="1" spc="-5" dirty="0">
                <a:latin typeface="Times New Roman"/>
                <a:cs typeface="Times New Roman"/>
              </a:rPr>
              <a:t>/</a:t>
            </a:r>
            <a:r>
              <a:rPr sz="1000" b="1" spc="-5" dirty="0">
                <a:latin typeface="Times New Roman"/>
                <a:cs typeface="Times New Roman"/>
              </a:rPr>
              <a:t>dE/dx</a:t>
            </a:r>
            <a:r>
              <a:rPr sz="1000" b="1" spc="-10" dirty="0">
                <a:latin typeface="Times New Roman"/>
                <a:cs typeface="Times New Roman"/>
              </a:rPr>
              <a:t> </a:t>
            </a:r>
            <a:r>
              <a:rPr sz="1050" b="1" dirty="0">
                <a:latin typeface="Times New Roman"/>
                <a:cs typeface="Times New Roman"/>
              </a:rPr>
              <a:t>=</a:t>
            </a:r>
            <a:r>
              <a:rPr sz="1050" b="1" spc="-15" dirty="0">
                <a:latin typeface="Times New Roman"/>
                <a:cs typeface="Times New Roman"/>
              </a:rPr>
              <a:t> </a:t>
            </a:r>
            <a:r>
              <a:rPr sz="1050" b="1" dirty="0">
                <a:latin typeface="Times New Roman"/>
                <a:cs typeface="Times New Roman"/>
              </a:rPr>
              <a:t>5.4</a:t>
            </a:r>
            <a:r>
              <a:rPr sz="1050" b="1" spc="-10" dirty="0">
                <a:latin typeface="Times New Roman"/>
                <a:cs typeface="Times New Roman"/>
              </a:rPr>
              <a:t> </a:t>
            </a:r>
            <a:r>
              <a:rPr sz="1050" b="1" dirty="0">
                <a:latin typeface="Times New Roman"/>
                <a:cs typeface="Times New Roman"/>
              </a:rPr>
              <a:t>L[m]</a:t>
            </a:r>
            <a:r>
              <a:rPr sz="1050" b="1" baseline="23809" dirty="0">
                <a:latin typeface="Times New Roman"/>
                <a:cs typeface="Times New Roman"/>
              </a:rPr>
              <a:t>-0.37</a:t>
            </a:r>
            <a:r>
              <a:rPr sz="1050" b="1" spc="-7" baseline="23809" dirty="0">
                <a:latin typeface="Times New Roman"/>
                <a:cs typeface="Times New Roman"/>
              </a:rPr>
              <a:t> </a:t>
            </a:r>
            <a:r>
              <a:rPr sz="1050" b="1" dirty="0">
                <a:latin typeface="Times New Roman"/>
                <a:cs typeface="Times New Roman"/>
              </a:rPr>
              <a:t>%</a:t>
            </a:r>
            <a:endParaRPr sz="1050" dirty="0">
              <a:latin typeface="Times New Roman"/>
              <a:cs typeface="Times New Roman"/>
            </a:endParaRPr>
          </a:p>
        </p:txBody>
      </p:sp>
      <p:sp>
        <p:nvSpPr>
          <p:cNvPr id="3" name="Slide Number Placeholder 2">
            <a:extLst>
              <a:ext uri="{FF2B5EF4-FFF2-40B4-BE49-F238E27FC236}">
                <a16:creationId xmlns:a16="http://schemas.microsoft.com/office/drawing/2014/main" id="{D6FB61FC-DA68-DCE6-DA9A-5AE746C9BA9B}"/>
              </a:ext>
            </a:extLst>
          </p:cNvPr>
          <p:cNvSpPr>
            <a:spLocks noGrp="1"/>
          </p:cNvSpPr>
          <p:nvPr>
            <p:ph type="sldNum" sz="quarter" idx="7"/>
          </p:nvPr>
        </p:nvSpPr>
        <p:spPr/>
        <p:txBody>
          <a:bodyPr/>
          <a:lstStyle/>
          <a:p>
            <a:pPr marL="38100">
              <a:lnSpc>
                <a:spcPct val="100000"/>
              </a:lnSpc>
            </a:pPr>
            <a:fld id="{81D60167-4931-47E6-BA6A-407CBD079E47}" type="slidenum">
              <a:rPr lang="en-US" spc="-5" smtClean="0"/>
              <a:t>59</a:t>
            </a:fld>
            <a:endParaRPr lang="en-US" spc="-5" dirty="0"/>
          </a:p>
        </p:txBody>
      </p:sp>
    </p:spTree>
    <p:extLst>
      <p:ext uri="{BB962C8B-B14F-4D97-AF65-F5344CB8AC3E}">
        <p14:creationId xmlns:p14="http://schemas.microsoft.com/office/powerpoint/2010/main" val="2944441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p:txBody>
          <a:bodyPr/>
          <a:lstStyle/>
          <a:p>
            <a:r>
              <a:rPr lang="en-US" dirty="0"/>
              <a:t>Drift Tube</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pic>
        <p:nvPicPr>
          <p:cNvPr id="10" name="Picture 9" descr="A diagram of a drop of water&#10;&#10;Description automatically generated">
            <a:extLst>
              <a:ext uri="{FF2B5EF4-FFF2-40B4-BE49-F238E27FC236}">
                <a16:creationId xmlns:a16="http://schemas.microsoft.com/office/drawing/2014/main" id="{BC79D894-B896-8393-AB21-AD04F2455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975" y="3317240"/>
            <a:ext cx="5854700" cy="2270190"/>
          </a:xfrm>
          <a:prstGeom prst="rect">
            <a:avLst/>
          </a:prstGeom>
        </p:spPr>
      </p:pic>
      <p:pic>
        <p:nvPicPr>
          <p:cNvPr id="12" name="Picture 11" descr="Diagram of a diagram of a wire&#10;&#10;Description automatically generated">
            <a:extLst>
              <a:ext uri="{FF2B5EF4-FFF2-40B4-BE49-F238E27FC236}">
                <a16:creationId xmlns:a16="http://schemas.microsoft.com/office/drawing/2014/main" id="{234FB27A-CADD-BD82-7E41-1DE723349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838200"/>
            <a:ext cx="3810000" cy="1829845"/>
          </a:xfrm>
          <a:prstGeom prst="rect">
            <a:avLst/>
          </a:prstGeom>
        </p:spPr>
      </p:pic>
      <p:pic>
        <p:nvPicPr>
          <p:cNvPr id="15" name="Picture 7" descr="F:\wcameron\Detectors\Bitmaps\ElectricFields2.gif">
            <a:extLst>
              <a:ext uri="{FF2B5EF4-FFF2-40B4-BE49-F238E27FC236}">
                <a16:creationId xmlns:a16="http://schemas.microsoft.com/office/drawing/2014/main" id="{AB751E87-2A4F-4D1F-6191-39D30B4456BB}"/>
              </a:ext>
            </a:extLst>
          </p:cNvPr>
          <p:cNvPicPr>
            <a:picLocks noChangeAspect="1" noChangeArrowheads="1"/>
          </p:cNvPicPr>
          <p:nvPr/>
        </p:nvPicPr>
        <p:blipFill>
          <a:blip r:embed="rId4"/>
          <a:srcRect/>
          <a:stretch>
            <a:fillRect/>
          </a:stretch>
        </p:blipFill>
        <p:spPr bwMode="auto">
          <a:xfrm>
            <a:off x="990600" y="2596152"/>
            <a:ext cx="3886200" cy="3620925"/>
          </a:xfrm>
          <a:prstGeom prst="rect">
            <a:avLst/>
          </a:prstGeom>
          <a:noFill/>
        </p:spPr>
      </p:pic>
      <p:sp>
        <p:nvSpPr>
          <p:cNvPr id="16" name="TextBox 15">
            <a:extLst>
              <a:ext uri="{FF2B5EF4-FFF2-40B4-BE49-F238E27FC236}">
                <a16:creationId xmlns:a16="http://schemas.microsoft.com/office/drawing/2014/main" id="{4A0DBD33-CB7C-AA1B-D2D6-99AF32C2EAB2}"/>
              </a:ext>
            </a:extLst>
          </p:cNvPr>
          <p:cNvSpPr txBox="1"/>
          <p:nvPr/>
        </p:nvSpPr>
        <p:spPr>
          <a:xfrm>
            <a:off x="10998" y="5105400"/>
            <a:ext cx="1221608" cy="323165"/>
          </a:xfrm>
          <a:prstGeom prst="rect">
            <a:avLst/>
          </a:prstGeom>
          <a:noFill/>
        </p:spPr>
        <p:txBody>
          <a:bodyPr wrap="none" rtlCol="0">
            <a:spAutoFit/>
          </a:bodyPr>
          <a:lstStyle/>
          <a:p>
            <a:r>
              <a:rPr lang="en-US" sz="1500" dirty="0"/>
              <a:t>Electric field</a:t>
            </a:r>
          </a:p>
        </p:txBody>
      </p:sp>
      <p:cxnSp>
        <p:nvCxnSpPr>
          <p:cNvPr id="17" name="Straight Arrow Connector 16">
            <a:extLst>
              <a:ext uri="{FF2B5EF4-FFF2-40B4-BE49-F238E27FC236}">
                <a16:creationId xmlns:a16="http://schemas.microsoft.com/office/drawing/2014/main" id="{027FDECF-8E81-8CF4-AB8A-CD994DFFA32B}"/>
              </a:ext>
            </a:extLst>
          </p:cNvPr>
          <p:cNvCxnSpPr/>
          <p:nvPr/>
        </p:nvCxnSpPr>
        <p:spPr bwMode="auto">
          <a:xfrm>
            <a:off x="1158057" y="5378040"/>
            <a:ext cx="362866" cy="345600"/>
          </a:xfrm>
          <a:prstGeom prst="straightConnector1">
            <a:avLst/>
          </a:prstGeom>
          <a:solidFill>
            <a:srgbClr val="B7C1FF"/>
          </a:solidFill>
          <a:ln w="9525" cap="flat" cmpd="sng" algn="ctr">
            <a:solidFill>
              <a:schemeClr val="tx1"/>
            </a:solidFill>
            <a:prstDash val="solid"/>
            <a:round/>
            <a:headEnd type="none" w="med" len="med"/>
            <a:tailEnd type="triangle"/>
          </a:ln>
          <a:effectLst>
            <a:outerShdw blurRad="63500" dist="38099" dir="2700000" algn="ctr" rotWithShape="0">
              <a:schemeClr val="bg2">
                <a:alpha val="74998"/>
              </a:schemeClr>
            </a:outerShdw>
          </a:effectLst>
        </p:spPr>
      </p:cxnSp>
      <p:pic>
        <p:nvPicPr>
          <p:cNvPr id="19" name="Picture 18" descr="A red and blue text&#10;&#10;Description automatically generated">
            <a:extLst>
              <a:ext uri="{FF2B5EF4-FFF2-40B4-BE49-F238E27FC236}">
                <a16:creationId xmlns:a16="http://schemas.microsoft.com/office/drawing/2014/main" id="{23E6D189-1973-8933-172A-C10A63F2E2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6739" y="5587430"/>
            <a:ext cx="5334000" cy="687716"/>
          </a:xfrm>
          <a:prstGeom prst="rect">
            <a:avLst/>
          </a:prstGeom>
        </p:spPr>
      </p:pic>
      <p:pic>
        <p:nvPicPr>
          <p:cNvPr id="21" name="Picture 20" descr="A diagram of a mathematical equation&#10;&#10;Description automatically generated">
            <a:extLst>
              <a:ext uri="{FF2B5EF4-FFF2-40B4-BE49-F238E27FC236}">
                <a16:creationId xmlns:a16="http://schemas.microsoft.com/office/drawing/2014/main" id="{F828A5E4-4C35-A1A7-60EB-4866C9E658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9508" y="421855"/>
            <a:ext cx="3945527" cy="2736897"/>
          </a:xfrm>
          <a:prstGeom prst="rect">
            <a:avLst/>
          </a:prstGeom>
        </p:spPr>
      </p:pic>
      <p:sp>
        <p:nvSpPr>
          <p:cNvPr id="3" name="Slide Number Placeholder 2">
            <a:extLst>
              <a:ext uri="{FF2B5EF4-FFF2-40B4-BE49-F238E27FC236}">
                <a16:creationId xmlns:a16="http://schemas.microsoft.com/office/drawing/2014/main" id="{EE9A312C-F6CB-EAFB-C717-6018D11C401F}"/>
              </a:ext>
            </a:extLst>
          </p:cNvPr>
          <p:cNvSpPr>
            <a:spLocks noGrp="1"/>
          </p:cNvSpPr>
          <p:nvPr>
            <p:ph type="sldNum" sz="quarter" idx="7"/>
          </p:nvPr>
        </p:nvSpPr>
        <p:spPr/>
        <p:txBody>
          <a:bodyPr/>
          <a:lstStyle/>
          <a:p>
            <a:pPr marL="38100">
              <a:lnSpc>
                <a:spcPct val="100000"/>
              </a:lnSpc>
            </a:pPr>
            <a:fld id="{81D60167-4931-47E6-BA6A-407CBD079E47}" type="slidenum">
              <a:rPr lang="en-US" spc="-5" smtClean="0"/>
              <a:t>6</a:t>
            </a:fld>
            <a:endParaRPr lang="en-US" spc="-5" dirty="0"/>
          </a:p>
        </p:txBody>
      </p:sp>
    </p:spTree>
    <p:extLst>
      <p:ext uri="{BB962C8B-B14F-4D97-AF65-F5344CB8AC3E}">
        <p14:creationId xmlns:p14="http://schemas.microsoft.com/office/powerpoint/2010/main" val="23241382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r>
              <a:rPr lang="en-US" dirty="0"/>
              <a:t>Cluster counting technique</a:t>
            </a:r>
          </a:p>
        </p:txBody>
      </p:sp>
      <p:sp>
        <p:nvSpPr>
          <p:cNvPr id="3" name="Text Placeholder 2">
            <a:extLst>
              <a:ext uri="{FF2B5EF4-FFF2-40B4-BE49-F238E27FC236}">
                <a16:creationId xmlns:a16="http://schemas.microsoft.com/office/drawing/2014/main" id="{9F0DAC7B-DA00-70BD-5C15-40D500E5F931}"/>
              </a:ext>
            </a:extLst>
          </p:cNvPr>
          <p:cNvSpPr>
            <a:spLocks noGrp="1"/>
          </p:cNvSpPr>
          <p:nvPr>
            <p:ph type="body" idx="1"/>
          </p:nvPr>
        </p:nvSpPr>
        <p:spPr>
          <a:xfrm>
            <a:off x="551325" y="3421488"/>
            <a:ext cx="11392001" cy="2492990"/>
          </a:xfrm>
        </p:spPr>
        <p:txBody>
          <a:bodyPr/>
          <a:lstStyle/>
          <a:p>
            <a:r>
              <a:rPr lang="en-US" dirty="0">
                <a:effectLst/>
                <a:latin typeface="Arial" panose="020B0604020202020204" pitchFamily="34" charset="0"/>
              </a:rPr>
              <a:t>Cluster timing in drift chambers consists in recording the drift times of all individual ionization cluster due</a:t>
            </a:r>
            <a:br>
              <a:rPr lang="en-US" dirty="0"/>
            </a:br>
            <a:r>
              <a:rPr lang="en-US" dirty="0">
                <a:effectLst/>
                <a:latin typeface="Arial" panose="020B0604020202020204" pitchFamily="34" charset="0"/>
              </a:rPr>
              <a:t>to the passage of an ionizing track in the active medium. With this information, space point resolution and particle identification can be radically improved. </a:t>
            </a:r>
          </a:p>
          <a:p>
            <a:endParaRPr lang="en-US" dirty="0">
              <a:latin typeface="Arial" panose="020B0604020202020204" pitchFamily="34" charset="0"/>
            </a:endParaRPr>
          </a:p>
          <a:p>
            <a:r>
              <a:rPr lang="en-US" dirty="0">
                <a:effectLst/>
                <a:latin typeface="Arial" panose="020B0604020202020204" pitchFamily="34" charset="0"/>
              </a:rPr>
              <a:t>Cluster Counting/Timing techniques may be beneficial to a variety of particle physics experiments, from rare decays search, where high resolution at low momentum (50-300 MeV) is of paramount importance, to flavor factories where accuracies of the order of a few percent in </a:t>
            </a:r>
            <a:r>
              <a:rPr lang="en-US" dirty="0" err="1">
                <a:effectLst/>
                <a:latin typeface="Arial" panose="020B0604020202020204" pitchFamily="34" charset="0"/>
              </a:rPr>
              <a:t>dE</a:t>
            </a:r>
            <a:r>
              <a:rPr lang="en-US" dirty="0">
                <a:effectLst/>
                <a:latin typeface="Arial" panose="020B0604020202020204" pitchFamily="34" charset="0"/>
              </a:rPr>
              <a:t>/dx are needed for particle identification and</a:t>
            </a:r>
            <a:br>
              <a:rPr lang="en-US" dirty="0"/>
            </a:br>
            <a:r>
              <a:rPr lang="en-US" dirty="0">
                <a:effectLst/>
                <a:latin typeface="Arial" panose="020B0604020202020204" pitchFamily="34" charset="0"/>
              </a:rPr>
              <a:t>flavor tagging;  future high energy lepton collider experiments </a:t>
            </a:r>
            <a:r>
              <a:rPr lang="en-US" dirty="0">
                <a:latin typeface="Arial" panose="020B0604020202020204" pitchFamily="34" charset="0"/>
              </a:rPr>
              <a:t>cou</a:t>
            </a:r>
            <a:r>
              <a:rPr lang="en-US" dirty="0">
                <a:effectLst/>
                <a:latin typeface="Arial" panose="020B0604020202020204" pitchFamily="34" charset="0"/>
              </a:rPr>
              <a:t>ld also greatly benefit from both these improvements.</a:t>
            </a:r>
            <a:endParaRPr lang="en-US" dirty="0"/>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7" name="Rectangle 3">
            <a:extLst>
              <a:ext uri="{FF2B5EF4-FFF2-40B4-BE49-F238E27FC236}">
                <a16:creationId xmlns:a16="http://schemas.microsoft.com/office/drawing/2014/main" id="{4CEF8166-2ACC-F3A4-B807-790752737E80}"/>
              </a:ext>
            </a:extLst>
          </p:cNvPr>
          <p:cNvSpPr txBox="1">
            <a:spLocks noChangeArrowheads="1"/>
          </p:cNvSpPr>
          <p:nvPr/>
        </p:nvSpPr>
        <p:spPr>
          <a:xfrm>
            <a:off x="399326" y="1415221"/>
            <a:ext cx="4408487" cy="1508105"/>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ltLang="en-US" sz="2000" kern="0" dirty="0">
                <a:solidFill>
                  <a:srgbClr val="00329E"/>
                </a:solidFill>
                <a:latin typeface="Times New Roman" panose="02020603050405020304" pitchFamily="18" charset="0"/>
                <a:cs typeface="Times New Roman" panose="02020603050405020304" pitchFamily="18" charset="0"/>
              </a:rPr>
              <a:t>Note that the </a:t>
            </a:r>
            <a:r>
              <a:rPr lang="en-GB" altLang="en-US" sz="2000" i="1" kern="0" dirty="0" err="1">
                <a:solidFill>
                  <a:srgbClr val="00329E"/>
                </a:solidFill>
                <a:latin typeface="Times New Roman" panose="02020603050405020304" pitchFamily="18" charset="0"/>
                <a:cs typeface="Times New Roman" panose="02020603050405020304" pitchFamily="18" charset="0"/>
              </a:rPr>
              <a:t>dE</a:t>
            </a:r>
            <a:r>
              <a:rPr lang="en-GB" altLang="en-US" sz="2000" i="1" kern="0" dirty="0">
                <a:solidFill>
                  <a:srgbClr val="00329E"/>
                </a:solidFill>
                <a:latin typeface="Times New Roman" panose="02020603050405020304" pitchFamily="18" charset="0"/>
                <a:cs typeface="Times New Roman" panose="02020603050405020304" pitchFamily="18" charset="0"/>
              </a:rPr>
              <a:t>/dx</a:t>
            </a:r>
            <a:r>
              <a:rPr lang="en-GB" altLang="en-US" sz="2000" kern="0" dirty="0">
                <a:solidFill>
                  <a:srgbClr val="00329E"/>
                </a:solidFill>
                <a:latin typeface="Times New Roman" panose="02020603050405020304" pitchFamily="18" charset="0"/>
                <a:cs typeface="Times New Roman" panose="02020603050405020304" pitchFamily="18" charset="0"/>
              </a:rPr>
              <a:t> plot as a function of momentum has a lot of </a:t>
            </a:r>
            <a:r>
              <a:rPr lang="en-GB" altLang="en-US" sz="2000" i="1" kern="0" dirty="0">
                <a:solidFill>
                  <a:srgbClr val="00329E"/>
                </a:solidFill>
                <a:latin typeface="Times New Roman" panose="02020603050405020304" pitchFamily="18" charset="0"/>
                <a:cs typeface="Times New Roman" panose="02020603050405020304" pitchFamily="18" charset="0"/>
              </a:rPr>
              <a:t>overlap</a:t>
            </a:r>
            <a:r>
              <a:rPr lang="en-GB" altLang="en-US" sz="2000" kern="0" dirty="0">
                <a:solidFill>
                  <a:srgbClr val="00329E"/>
                </a:solidFill>
                <a:latin typeface="Times New Roman" panose="02020603050405020304" pitchFamily="18" charset="0"/>
                <a:cs typeface="Times New Roman" panose="02020603050405020304" pitchFamily="18" charset="0"/>
              </a:rPr>
              <a:t> regions between the different mass hypotheses </a:t>
            </a:r>
            <a:br>
              <a:rPr lang="en-GB" altLang="en-US" sz="2000" kern="0" dirty="0">
                <a:solidFill>
                  <a:srgbClr val="00329E"/>
                </a:solidFill>
                <a:latin typeface="Times New Roman" panose="02020603050405020304" pitchFamily="18" charset="0"/>
                <a:cs typeface="Times New Roman" panose="02020603050405020304" pitchFamily="18" charset="0"/>
              </a:rPr>
            </a:br>
            <a:r>
              <a:rPr lang="en-GB" altLang="en-US" sz="2000" kern="0" dirty="0">
                <a:solidFill>
                  <a:srgbClr val="00329E"/>
                </a:solidFill>
                <a:latin typeface="Times New Roman" panose="02020603050405020304" pitchFamily="18" charset="0"/>
                <a:cs typeface="Times New Roman" panose="02020603050405020304" pitchFamily="18" charset="0"/>
              </a:rPr>
              <a:t>→ limits usefulness for those momenta</a:t>
            </a:r>
          </a:p>
          <a:p>
            <a:endParaRPr lang="en-GB" altLang="en-US" kern="0" dirty="0"/>
          </a:p>
        </p:txBody>
      </p:sp>
      <p:pic>
        <p:nvPicPr>
          <p:cNvPr id="8" name="Picture 5" descr="Overlap">
            <a:extLst>
              <a:ext uri="{FF2B5EF4-FFF2-40B4-BE49-F238E27FC236}">
                <a16:creationId xmlns:a16="http://schemas.microsoft.com/office/drawing/2014/main" id="{C46D9F99-C65B-4C21-B6AB-C1D092240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9488" y="1278685"/>
            <a:ext cx="30892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7">
            <a:extLst>
              <a:ext uri="{FF2B5EF4-FFF2-40B4-BE49-F238E27FC236}">
                <a16:creationId xmlns:a16="http://schemas.microsoft.com/office/drawing/2014/main" id="{1A909692-887A-4F8A-3502-D347543D8707}"/>
              </a:ext>
            </a:extLst>
          </p:cNvPr>
          <p:cNvSpPr>
            <a:spLocks noChangeArrowheads="1"/>
          </p:cNvSpPr>
          <p:nvPr/>
        </p:nvSpPr>
        <p:spPr bwMode="auto">
          <a:xfrm>
            <a:off x="5951537" y="2438400"/>
            <a:ext cx="288925"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endParaRPr lang="en-US" altLang="en-US" sz="1800">
              <a:latin typeface="Arial Rounded MT Bold" panose="020F0704030504030204" pitchFamily="34" charset="77"/>
            </a:endParaRPr>
          </a:p>
        </p:txBody>
      </p:sp>
      <p:sp>
        <p:nvSpPr>
          <p:cNvPr id="10" name="TextBox 9">
            <a:extLst>
              <a:ext uri="{FF2B5EF4-FFF2-40B4-BE49-F238E27FC236}">
                <a16:creationId xmlns:a16="http://schemas.microsoft.com/office/drawing/2014/main" id="{CE4D895D-EB28-54F8-C854-203B17A07274}"/>
              </a:ext>
            </a:extLst>
          </p:cNvPr>
          <p:cNvSpPr txBox="1"/>
          <p:nvPr/>
        </p:nvSpPr>
        <p:spPr>
          <a:xfrm>
            <a:off x="9222712" y="878193"/>
            <a:ext cx="971676" cy="369332"/>
          </a:xfrm>
          <a:prstGeom prst="rect">
            <a:avLst/>
          </a:prstGeom>
          <a:noFill/>
        </p:spPr>
        <p:txBody>
          <a:bodyPr wrap="none" rtlCol="0">
            <a:spAutoFit/>
          </a:bodyPr>
          <a:lstStyle/>
          <a:p>
            <a:r>
              <a:rPr lang="en-US" i="1" dirty="0"/>
              <a:t>Walenta</a:t>
            </a:r>
          </a:p>
        </p:txBody>
      </p:sp>
      <p:sp>
        <p:nvSpPr>
          <p:cNvPr id="11" name="TextBox 10">
            <a:extLst>
              <a:ext uri="{FF2B5EF4-FFF2-40B4-BE49-F238E27FC236}">
                <a16:creationId xmlns:a16="http://schemas.microsoft.com/office/drawing/2014/main" id="{DD7B6D5C-5D0A-0280-6437-B7AB30BC638F}"/>
              </a:ext>
            </a:extLst>
          </p:cNvPr>
          <p:cNvSpPr txBox="1"/>
          <p:nvPr/>
        </p:nvSpPr>
        <p:spPr>
          <a:xfrm>
            <a:off x="7772400" y="1271220"/>
            <a:ext cx="4170926" cy="1661993"/>
          </a:xfrm>
          <a:prstGeom prst="rect">
            <a:avLst/>
          </a:prstGeom>
          <a:noFill/>
        </p:spPr>
        <p:txBody>
          <a:bodyPr wrap="square" rtlCol="0">
            <a:spAutoFit/>
          </a:bodyPr>
          <a:lstStyle/>
          <a:p>
            <a:r>
              <a:rPr lang="en-US" dirty="0"/>
              <a:t>"It has been experimentally confirmed that the relativistic rise is mainly due to the increased number of the primary clusters, rather than due to the energy of clusters."</a:t>
            </a:r>
          </a:p>
          <a:p>
            <a:r>
              <a:rPr lang="en-US" sz="1200" i="1" dirty="0"/>
              <a:t>P. Reak and A.H. Walenta, IEEE Trans. Nucl. Sci. NS-27 (1980) 54</a:t>
            </a:r>
          </a:p>
        </p:txBody>
      </p:sp>
      <p:sp>
        <p:nvSpPr>
          <p:cNvPr id="6" name="Slide Number Placeholder 5">
            <a:extLst>
              <a:ext uri="{FF2B5EF4-FFF2-40B4-BE49-F238E27FC236}">
                <a16:creationId xmlns:a16="http://schemas.microsoft.com/office/drawing/2014/main" id="{86332321-C1A1-636F-FFFD-FCACD72F93C2}"/>
              </a:ext>
            </a:extLst>
          </p:cNvPr>
          <p:cNvSpPr>
            <a:spLocks noGrp="1"/>
          </p:cNvSpPr>
          <p:nvPr>
            <p:ph type="sldNum" sz="quarter" idx="7"/>
          </p:nvPr>
        </p:nvSpPr>
        <p:spPr/>
        <p:txBody>
          <a:bodyPr/>
          <a:lstStyle/>
          <a:p>
            <a:pPr marL="38100">
              <a:lnSpc>
                <a:spcPct val="100000"/>
              </a:lnSpc>
            </a:pPr>
            <a:fld id="{81D60167-4931-47E6-BA6A-407CBD079E47}" type="slidenum">
              <a:rPr lang="en-US" spc="-5" smtClean="0"/>
              <a:t>60</a:t>
            </a:fld>
            <a:endParaRPr lang="en-US" spc="-5" dirty="0"/>
          </a:p>
        </p:txBody>
      </p:sp>
    </p:spTree>
    <p:extLst>
      <p:ext uri="{BB962C8B-B14F-4D97-AF65-F5344CB8AC3E}">
        <p14:creationId xmlns:p14="http://schemas.microsoft.com/office/powerpoint/2010/main" val="26829907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r>
              <a:rPr lang="en-US" dirty="0"/>
              <a:t>Cluster counting technique</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pic>
        <p:nvPicPr>
          <p:cNvPr id="12" name="object 6">
            <a:extLst>
              <a:ext uri="{FF2B5EF4-FFF2-40B4-BE49-F238E27FC236}">
                <a16:creationId xmlns:a16="http://schemas.microsoft.com/office/drawing/2014/main" id="{EB0B2481-E662-7BC2-7B8F-6D314541801A}"/>
              </a:ext>
            </a:extLst>
          </p:cNvPr>
          <p:cNvPicPr/>
          <p:nvPr/>
        </p:nvPicPr>
        <p:blipFill>
          <a:blip r:embed="rId2" cstate="print"/>
          <a:stretch>
            <a:fillRect/>
          </a:stretch>
        </p:blipFill>
        <p:spPr>
          <a:xfrm>
            <a:off x="533400" y="1183808"/>
            <a:ext cx="2357176" cy="2016592"/>
          </a:xfrm>
          <a:prstGeom prst="rect">
            <a:avLst/>
          </a:prstGeom>
        </p:spPr>
      </p:pic>
      <p:sp>
        <p:nvSpPr>
          <p:cNvPr id="13" name="object 8">
            <a:extLst>
              <a:ext uri="{FF2B5EF4-FFF2-40B4-BE49-F238E27FC236}">
                <a16:creationId xmlns:a16="http://schemas.microsoft.com/office/drawing/2014/main" id="{424B42CA-04D3-D06C-C5BA-EE845FF3C8A1}"/>
              </a:ext>
            </a:extLst>
          </p:cNvPr>
          <p:cNvSpPr txBox="1"/>
          <p:nvPr/>
        </p:nvSpPr>
        <p:spPr>
          <a:xfrm>
            <a:off x="3371130" y="1109925"/>
            <a:ext cx="8246660" cy="1326645"/>
          </a:xfrm>
          <a:prstGeom prst="rect">
            <a:avLst/>
          </a:prstGeom>
        </p:spPr>
        <p:txBody>
          <a:bodyPr vert="horz" wrap="square" lIns="0" tIns="15875" rIns="0" bIns="0" rtlCol="0">
            <a:spAutoFit/>
          </a:bodyPr>
          <a:lstStyle/>
          <a:p>
            <a:pPr marL="327660" marR="1543685" algn="just">
              <a:lnSpc>
                <a:spcPts val="1400"/>
              </a:lnSpc>
              <a:spcBef>
                <a:spcPts val="20"/>
              </a:spcBef>
            </a:pPr>
            <a:r>
              <a:rPr lang="en-US" sz="1400" dirty="0">
                <a:latin typeface="Times New Roman" panose="02020603050405020304" pitchFamily="18" charset="0"/>
                <a:cs typeface="Times New Roman" panose="02020603050405020304" pitchFamily="18" charset="0"/>
              </a:rPr>
              <a:t>Single </a:t>
            </a:r>
            <a:r>
              <a:rPr lang="en-US" sz="1400" spc="-5" dirty="0">
                <a:latin typeface="Times New Roman" panose="02020603050405020304" pitchFamily="18" charset="0"/>
                <a:cs typeface="Times New Roman" panose="02020603050405020304" pitchFamily="18" charset="0"/>
              </a:rPr>
              <a:t>out,</a:t>
            </a:r>
            <a:r>
              <a:rPr lang="en-US" sz="1400" dirty="0">
                <a:latin typeface="Times New Roman" panose="02020603050405020304" pitchFamily="18" charset="0"/>
                <a:cs typeface="Times New Roman" panose="02020603050405020304" pitchFamily="18" charset="0"/>
              </a:rPr>
              <a:t> in every </a:t>
            </a:r>
            <a:r>
              <a:rPr lang="en-US" sz="1400" spc="-5" dirty="0">
                <a:latin typeface="Times New Roman" panose="02020603050405020304" pitchFamily="18" charset="0"/>
                <a:cs typeface="Times New Roman" panose="02020603050405020304" pitchFamily="18" charset="0"/>
              </a:rPr>
              <a:t>recorded</a:t>
            </a:r>
            <a:r>
              <a:rPr lang="en-US" sz="1400" dirty="0">
                <a:latin typeface="Times New Roman" panose="02020603050405020304" pitchFamily="18" charset="0"/>
                <a:cs typeface="Times New Roman" panose="02020603050405020304" pitchFamily="18" charset="0"/>
              </a:rPr>
              <a:t> </a:t>
            </a:r>
            <a:r>
              <a:rPr lang="en-US" sz="1400" spc="-5" dirty="0">
                <a:latin typeface="Times New Roman" panose="02020603050405020304" pitchFamily="18" charset="0"/>
                <a:cs typeface="Times New Roman" panose="02020603050405020304" pitchFamily="18" charset="0"/>
              </a:rPr>
              <a:t>detector</a:t>
            </a:r>
            <a:r>
              <a:rPr lang="en-US" sz="1400" dirty="0">
                <a:latin typeface="Times New Roman" panose="02020603050405020304" pitchFamily="18" charset="0"/>
                <a:cs typeface="Times New Roman" panose="02020603050405020304" pitchFamily="18" charset="0"/>
              </a:rPr>
              <a:t> signal, the </a:t>
            </a:r>
            <a:r>
              <a:rPr lang="en-US" sz="1400" spc="5"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isolated</a:t>
            </a:r>
            <a:r>
              <a:rPr lang="en-US" sz="1400" b="1" spc="5" dirty="0">
                <a:latin typeface="Times New Roman" panose="02020603050405020304" pitchFamily="18" charset="0"/>
                <a:cs typeface="Times New Roman" panose="02020603050405020304" pitchFamily="18" charset="0"/>
              </a:rPr>
              <a:t> </a:t>
            </a:r>
            <a:r>
              <a:rPr lang="en-US" sz="1400" b="1" spc="-5" dirty="0">
                <a:latin typeface="Times New Roman" panose="02020603050405020304" pitchFamily="18" charset="0"/>
                <a:cs typeface="Times New Roman" panose="02020603050405020304" pitchFamily="18" charset="0"/>
              </a:rPr>
              <a:t>structures</a:t>
            </a:r>
            <a:r>
              <a:rPr lang="en-US" sz="1400" b="1" dirty="0">
                <a:latin typeface="Times New Roman" panose="02020603050405020304" pitchFamily="18" charset="0"/>
                <a:cs typeface="Times New Roman" panose="02020603050405020304" pitchFamily="18" charset="0"/>
              </a:rPr>
              <a:t> </a:t>
            </a:r>
            <a:r>
              <a:rPr lang="en-US" sz="1400" spc="-5" dirty="0">
                <a:latin typeface="Times New Roman" panose="02020603050405020304" pitchFamily="18" charset="0"/>
                <a:cs typeface="Times New Roman" panose="02020603050405020304" pitchFamily="18" charset="0"/>
              </a:rPr>
              <a:t>related</a:t>
            </a:r>
            <a:r>
              <a:rPr lang="en-US" sz="1400" dirty="0">
                <a:latin typeface="Times New Roman" panose="02020603050405020304" pitchFamily="18" charset="0"/>
                <a:cs typeface="Times New Roman" panose="02020603050405020304" pitchFamily="18" charset="0"/>
              </a:rPr>
              <a:t> to</a:t>
            </a:r>
            <a:r>
              <a:rPr lang="en-US" sz="1400" spc="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a:t>
            </a:r>
            <a:r>
              <a:rPr lang="en-US" sz="1400" spc="5" dirty="0">
                <a:latin typeface="Times New Roman" panose="02020603050405020304" pitchFamily="18" charset="0"/>
                <a:cs typeface="Times New Roman" panose="02020603050405020304" pitchFamily="18" charset="0"/>
              </a:rPr>
              <a:t> </a:t>
            </a:r>
            <a:r>
              <a:rPr lang="en-US" sz="1400" spc="-5" dirty="0">
                <a:latin typeface="Times New Roman" panose="02020603050405020304" pitchFamily="18" charset="0"/>
                <a:cs typeface="Times New Roman" panose="02020603050405020304" pitchFamily="18" charset="0"/>
              </a:rPr>
              <a:t>arrival</a:t>
            </a:r>
            <a:r>
              <a:rPr lang="en-US" sz="1400" dirty="0">
                <a:latin typeface="Times New Roman" panose="02020603050405020304" pitchFamily="18" charset="0"/>
                <a:cs typeface="Times New Roman" panose="02020603050405020304" pitchFamily="18" charset="0"/>
              </a:rPr>
              <a:t> </a:t>
            </a:r>
            <a:r>
              <a:rPr lang="en-US" sz="1400" spc="-5" dirty="0">
                <a:latin typeface="Times New Roman" panose="02020603050405020304" pitchFamily="18" charset="0"/>
                <a:cs typeface="Times New Roman" panose="02020603050405020304" pitchFamily="18" charset="0"/>
              </a:rPr>
              <a:t>on</a:t>
            </a:r>
            <a:r>
              <a:rPr lang="en-US" sz="1400" dirty="0">
                <a:latin typeface="Times New Roman" panose="02020603050405020304" pitchFamily="18" charset="0"/>
                <a:cs typeface="Times New Roman" panose="02020603050405020304" pitchFamily="18" charset="0"/>
              </a:rPr>
              <a:t> the </a:t>
            </a:r>
            <a:r>
              <a:rPr lang="en-US" sz="1400" spc="5" dirty="0">
                <a:latin typeface="Times New Roman" panose="02020603050405020304" pitchFamily="18" charset="0"/>
                <a:cs typeface="Times New Roman" panose="02020603050405020304" pitchFamily="18" charset="0"/>
              </a:rPr>
              <a:t> </a:t>
            </a:r>
            <a:r>
              <a:rPr lang="en-US" sz="1400" spc="-5" dirty="0">
                <a:latin typeface="Times New Roman" panose="02020603050405020304" pitchFamily="18" charset="0"/>
                <a:cs typeface="Times New Roman" panose="02020603050405020304" pitchFamily="18" charset="0"/>
              </a:rPr>
              <a:t>anode</a:t>
            </a:r>
            <a:r>
              <a:rPr lang="en-US" sz="1400" spc="175" dirty="0">
                <a:latin typeface="Times New Roman" panose="02020603050405020304" pitchFamily="18" charset="0"/>
                <a:cs typeface="Times New Roman" panose="02020603050405020304" pitchFamily="18" charset="0"/>
              </a:rPr>
              <a:t> </a:t>
            </a:r>
            <a:r>
              <a:rPr lang="en-US" sz="1400" spc="-5" dirty="0">
                <a:latin typeface="Times New Roman" panose="02020603050405020304" pitchFamily="18" charset="0"/>
                <a:cs typeface="Times New Roman" panose="02020603050405020304" pitchFamily="18" charset="0"/>
              </a:rPr>
              <a:t>wire</a:t>
            </a:r>
            <a:r>
              <a:rPr lang="en-US" sz="1400" spc="175" dirty="0">
                <a:latin typeface="Times New Roman" panose="02020603050405020304" pitchFamily="18" charset="0"/>
                <a:cs typeface="Times New Roman" panose="02020603050405020304" pitchFamily="18" charset="0"/>
              </a:rPr>
              <a:t> </a:t>
            </a:r>
            <a:r>
              <a:rPr lang="en-US" sz="1400" spc="-5" dirty="0">
                <a:latin typeface="Times New Roman" panose="02020603050405020304" pitchFamily="18" charset="0"/>
                <a:cs typeface="Times New Roman" panose="02020603050405020304" pitchFamily="18" charset="0"/>
              </a:rPr>
              <a:t>of</a:t>
            </a:r>
            <a:r>
              <a:rPr lang="en-US" sz="1400" spc="17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a:t>
            </a:r>
            <a:r>
              <a:rPr lang="en-US" sz="1400" spc="170" dirty="0">
                <a:latin typeface="Times New Roman" panose="02020603050405020304" pitchFamily="18" charset="0"/>
                <a:cs typeface="Times New Roman" panose="02020603050405020304" pitchFamily="18" charset="0"/>
              </a:rPr>
              <a:t> </a:t>
            </a:r>
            <a:r>
              <a:rPr lang="en-US" sz="1400" b="1" spc="-5" dirty="0">
                <a:latin typeface="Times New Roman" panose="02020603050405020304" pitchFamily="18" charset="0"/>
                <a:cs typeface="Times New Roman" panose="02020603050405020304" pitchFamily="18" charset="0"/>
              </a:rPr>
              <a:t>electrons</a:t>
            </a:r>
            <a:r>
              <a:rPr lang="en-US" sz="1400" b="1" spc="170" dirty="0">
                <a:latin typeface="Times New Roman" panose="02020603050405020304" pitchFamily="18" charset="0"/>
                <a:cs typeface="Times New Roman" panose="02020603050405020304" pitchFamily="18" charset="0"/>
              </a:rPr>
              <a:t> </a:t>
            </a:r>
            <a:r>
              <a:rPr lang="en-US" sz="1400" b="1" spc="-5" dirty="0">
                <a:latin typeface="Times New Roman" panose="02020603050405020304" pitchFamily="18" charset="0"/>
                <a:cs typeface="Times New Roman" panose="02020603050405020304" pitchFamily="18" charset="0"/>
              </a:rPr>
              <a:t>belonging</a:t>
            </a:r>
            <a:r>
              <a:rPr lang="en-US" sz="1400" b="1" spc="175" dirty="0">
                <a:latin typeface="Times New Roman" panose="02020603050405020304" pitchFamily="18" charset="0"/>
                <a:cs typeface="Times New Roman" panose="02020603050405020304" pitchFamily="18" charset="0"/>
              </a:rPr>
              <a:t> </a:t>
            </a:r>
            <a:r>
              <a:rPr lang="en-US" sz="1400" b="1" spc="-5" dirty="0">
                <a:latin typeface="Times New Roman" panose="02020603050405020304" pitchFamily="18" charset="0"/>
                <a:cs typeface="Times New Roman" panose="02020603050405020304" pitchFamily="18" charset="0"/>
              </a:rPr>
              <a:t>to</a:t>
            </a:r>
            <a:r>
              <a:rPr lang="en-US" sz="1400" b="1" spc="175"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a:t>
            </a:r>
            <a:r>
              <a:rPr lang="en-US" sz="1400" b="1" spc="175" dirty="0">
                <a:latin typeface="Times New Roman" panose="02020603050405020304" pitchFamily="18" charset="0"/>
                <a:cs typeface="Times New Roman" panose="02020603050405020304" pitchFamily="18" charset="0"/>
              </a:rPr>
              <a:t> </a:t>
            </a:r>
            <a:r>
              <a:rPr lang="en-US" sz="1400" b="1" spc="-5" dirty="0">
                <a:latin typeface="Times New Roman" panose="02020603050405020304" pitchFamily="18" charset="0"/>
                <a:cs typeface="Times New Roman" panose="02020603050405020304" pitchFamily="18" charset="0"/>
              </a:rPr>
              <a:t>single</a:t>
            </a:r>
            <a:r>
              <a:rPr lang="en-US" sz="1400" dirty="0">
                <a:latin typeface="Times New Roman" panose="02020603050405020304" pitchFamily="18" charset="0"/>
                <a:cs typeface="Times New Roman" panose="02020603050405020304" pitchFamily="18" charset="0"/>
              </a:rPr>
              <a:t>  </a:t>
            </a:r>
            <a:r>
              <a:rPr lang="en-US" sz="1400" b="1" spc="-5" dirty="0">
                <a:latin typeface="Times New Roman" panose="02020603050405020304" pitchFamily="18" charset="0"/>
                <a:cs typeface="Times New Roman" panose="02020603050405020304" pitchFamily="18" charset="0"/>
              </a:rPr>
              <a:t>ionization</a:t>
            </a:r>
            <a:r>
              <a:rPr lang="en-US" sz="1400" b="1" spc="-30" dirty="0">
                <a:latin typeface="Times New Roman" panose="02020603050405020304" pitchFamily="18" charset="0"/>
                <a:cs typeface="Times New Roman" panose="02020603050405020304" pitchFamily="18" charset="0"/>
              </a:rPr>
              <a:t> </a:t>
            </a:r>
            <a:r>
              <a:rPr lang="en-US" sz="1400" b="1" spc="-5" dirty="0">
                <a:latin typeface="Times New Roman" panose="02020603050405020304" pitchFamily="18" charset="0"/>
                <a:cs typeface="Times New Roman" panose="02020603050405020304" pitchFamily="18" charset="0"/>
              </a:rPr>
              <a:t>act.</a:t>
            </a:r>
            <a:endParaRPr lang="en-US" sz="1400" dirty="0">
              <a:latin typeface="Times New Roman" panose="02020603050405020304" pitchFamily="18" charset="0"/>
              <a:cs typeface="Times New Roman" panose="02020603050405020304" pitchFamily="18" charset="0"/>
            </a:endParaRPr>
          </a:p>
          <a:p>
            <a:pPr marL="327660" marR="1543685" algn="just">
              <a:lnSpc>
                <a:spcPct val="100000"/>
              </a:lnSpc>
              <a:spcBef>
                <a:spcPts val="660"/>
              </a:spcBef>
            </a:pPr>
            <a:r>
              <a:rPr lang="en-US" sz="1400" spc="15" dirty="0">
                <a:latin typeface="Times New Roman" panose="02020603050405020304" pitchFamily="18" charset="0"/>
                <a:cs typeface="Times New Roman" panose="02020603050405020304" pitchFamily="18" charset="0"/>
              </a:rPr>
              <a:t>Pulses</a:t>
            </a:r>
            <a:r>
              <a:rPr lang="en-US" sz="1400" spc="20" dirty="0">
                <a:latin typeface="Times New Roman" panose="02020603050405020304" pitchFamily="18" charset="0"/>
                <a:cs typeface="Times New Roman" panose="02020603050405020304" pitchFamily="18" charset="0"/>
              </a:rPr>
              <a:t> </a:t>
            </a:r>
            <a:r>
              <a:rPr lang="en-US" sz="1400" spc="15" dirty="0">
                <a:latin typeface="Times New Roman" panose="02020603050405020304" pitchFamily="18" charset="0"/>
                <a:cs typeface="Times New Roman" panose="02020603050405020304" pitchFamily="18" charset="0"/>
              </a:rPr>
              <a:t>from</a:t>
            </a:r>
            <a:r>
              <a:rPr lang="en-US" sz="1400" spc="20" dirty="0">
                <a:latin typeface="Times New Roman" panose="02020603050405020304" pitchFamily="18" charset="0"/>
                <a:cs typeface="Times New Roman" panose="02020603050405020304" pitchFamily="18" charset="0"/>
              </a:rPr>
              <a:t> </a:t>
            </a:r>
            <a:r>
              <a:rPr lang="en-US" sz="1400" b="1" spc="15" dirty="0">
                <a:latin typeface="Times New Roman" panose="02020603050405020304" pitchFamily="18" charset="0"/>
                <a:cs typeface="Times New Roman" panose="02020603050405020304" pitchFamily="18" charset="0"/>
              </a:rPr>
              <a:t>electrons</a:t>
            </a:r>
            <a:r>
              <a:rPr lang="en-US" sz="1400" b="1" spc="20" dirty="0">
                <a:latin typeface="Times New Roman" panose="02020603050405020304" pitchFamily="18" charset="0"/>
                <a:cs typeface="Times New Roman" panose="02020603050405020304" pitchFamily="18" charset="0"/>
              </a:rPr>
              <a:t> </a:t>
            </a:r>
            <a:r>
              <a:rPr lang="en-US" sz="1400" b="1" spc="15" dirty="0">
                <a:latin typeface="Times New Roman" panose="02020603050405020304" pitchFamily="18" charset="0"/>
                <a:cs typeface="Times New Roman" panose="02020603050405020304" pitchFamily="18" charset="0"/>
              </a:rPr>
              <a:t>belonging</a:t>
            </a:r>
            <a:r>
              <a:rPr lang="en-US" sz="1400" b="1" spc="20" dirty="0">
                <a:latin typeface="Times New Roman" panose="02020603050405020304" pitchFamily="18" charset="0"/>
                <a:cs typeface="Times New Roman" panose="02020603050405020304" pitchFamily="18" charset="0"/>
              </a:rPr>
              <a:t> </a:t>
            </a:r>
            <a:r>
              <a:rPr lang="en-US" sz="1400" b="1" spc="10" dirty="0">
                <a:latin typeface="Times New Roman" panose="02020603050405020304" pitchFamily="18" charset="0"/>
                <a:cs typeface="Times New Roman" panose="02020603050405020304" pitchFamily="18" charset="0"/>
              </a:rPr>
              <a:t>to</a:t>
            </a:r>
            <a:r>
              <a:rPr lang="en-US" sz="1400" b="1" spc="15" dirty="0">
                <a:latin typeface="Times New Roman" panose="02020603050405020304" pitchFamily="18" charset="0"/>
                <a:cs typeface="Times New Roman" panose="02020603050405020304" pitchFamily="18" charset="0"/>
              </a:rPr>
              <a:t> diﬀerent </a:t>
            </a:r>
            <a:r>
              <a:rPr lang="en-US" sz="1400" b="1" spc="-260" dirty="0">
                <a:latin typeface="Times New Roman" panose="02020603050405020304" pitchFamily="18" charset="0"/>
                <a:cs typeface="Times New Roman" panose="02020603050405020304" pitchFamily="18" charset="0"/>
              </a:rPr>
              <a:t> </a:t>
            </a:r>
            <a:r>
              <a:rPr lang="en-US" sz="1400" b="1" spc="-5" dirty="0">
                <a:latin typeface="Times New Roman" panose="02020603050405020304" pitchFamily="18" charset="0"/>
                <a:cs typeface="Times New Roman" panose="02020603050405020304" pitchFamily="18" charset="0"/>
              </a:rPr>
              <a:t>clusters must have </a:t>
            </a:r>
            <a:r>
              <a:rPr lang="en-US" sz="1400" b="1" dirty="0">
                <a:latin typeface="Times New Roman" panose="02020603050405020304" pitchFamily="18" charset="0"/>
                <a:cs typeface="Times New Roman" panose="02020603050405020304" pitchFamily="18" charset="0"/>
              </a:rPr>
              <a:t>a </a:t>
            </a:r>
            <a:r>
              <a:rPr lang="en-US" sz="1400" b="1" spc="-10" dirty="0">
                <a:latin typeface="Times New Roman" panose="02020603050405020304" pitchFamily="18" charset="0"/>
                <a:cs typeface="Times New Roman" panose="02020603050405020304" pitchFamily="18" charset="0"/>
              </a:rPr>
              <a:t>little </a:t>
            </a:r>
            <a:r>
              <a:rPr lang="en-US" sz="1400" b="1" spc="-5" dirty="0">
                <a:latin typeface="Times New Roman" panose="02020603050405020304" pitchFamily="18" charset="0"/>
                <a:cs typeface="Times New Roman" panose="02020603050405020304" pitchFamily="18" charset="0"/>
              </a:rPr>
              <a:t>chance of overlapping in </a:t>
            </a:r>
            <a:r>
              <a:rPr lang="en-US" sz="1400" b="1" dirty="0">
                <a:latin typeface="Times New Roman" panose="02020603050405020304" pitchFamily="18" charset="0"/>
                <a:cs typeface="Times New Roman" panose="02020603050405020304" pitchFamily="18" charset="0"/>
              </a:rPr>
              <a:t> </a:t>
            </a:r>
            <a:r>
              <a:rPr lang="en-US" sz="1400" b="1" spc="-10" dirty="0">
                <a:latin typeface="Times New Roman" panose="02020603050405020304" pitchFamily="18" charset="0"/>
                <a:cs typeface="Times New Roman" panose="02020603050405020304" pitchFamily="18" charset="0"/>
              </a:rPr>
              <a:t>time</a:t>
            </a:r>
            <a:r>
              <a:rPr lang="en-US" sz="1400" b="1" spc="-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and,</a:t>
            </a:r>
            <a:r>
              <a:rPr lang="en-US" sz="1400" spc="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at</a:t>
            </a:r>
            <a:r>
              <a:rPr lang="en-US" sz="1400" spc="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a:t>
            </a:r>
            <a:r>
              <a:rPr lang="en-US" sz="1400" spc="5" dirty="0">
                <a:latin typeface="Times New Roman" panose="02020603050405020304" pitchFamily="18" charset="0"/>
                <a:cs typeface="Times New Roman" panose="02020603050405020304" pitchFamily="18" charset="0"/>
              </a:rPr>
              <a:t> </a:t>
            </a:r>
            <a:r>
              <a:rPr lang="en-US" sz="1400" spc="-5" dirty="0">
                <a:latin typeface="Times New Roman" panose="02020603050405020304" pitchFamily="18" charset="0"/>
                <a:cs typeface="Times New Roman" panose="02020603050405020304" pitchFamily="18" charset="0"/>
              </a:rPr>
              <a:t>same</a:t>
            </a:r>
            <a:r>
              <a:rPr lang="en-US" sz="1400" dirty="0">
                <a:latin typeface="Times New Roman" panose="02020603050405020304" pitchFamily="18" charset="0"/>
                <a:cs typeface="Times New Roman" panose="02020603050405020304" pitchFamily="18" charset="0"/>
              </a:rPr>
              <a:t> </a:t>
            </a:r>
            <a:r>
              <a:rPr lang="en-US" sz="1400" spc="-5" dirty="0">
                <a:latin typeface="Times New Roman" panose="02020603050405020304" pitchFamily="18" charset="0"/>
                <a:cs typeface="Times New Roman" panose="02020603050405020304" pitchFamily="18" charset="0"/>
              </a:rPr>
              <a:t>time,</a:t>
            </a:r>
            <a:r>
              <a:rPr lang="en-US" sz="1400" dirty="0">
                <a:latin typeface="Times New Roman" panose="02020603050405020304" pitchFamily="18" charset="0"/>
                <a:cs typeface="Times New Roman" panose="02020603050405020304" pitchFamily="18" charset="0"/>
              </a:rPr>
              <a:t> the</a:t>
            </a:r>
            <a:r>
              <a:rPr lang="en-US" sz="1400" spc="5" dirty="0">
                <a:latin typeface="Times New Roman" panose="02020603050405020304" pitchFamily="18" charset="0"/>
                <a:cs typeface="Times New Roman" panose="02020603050405020304" pitchFamily="18" charset="0"/>
              </a:rPr>
              <a:t> </a:t>
            </a:r>
            <a:r>
              <a:rPr lang="en-US" sz="1400" spc="-5" dirty="0">
                <a:latin typeface="Times New Roman" panose="02020603050405020304" pitchFamily="18" charset="0"/>
                <a:cs typeface="Times New Roman" panose="02020603050405020304" pitchFamily="18" charset="0"/>
              </a:rPr>
              <a:t>time</a:t>
            </a:r>
            <a:r>
              <a:rPr lang="en-US" sz="1400" dirty="0">
                <a:latin typeface="Times New Roman" panose="02020603050405020304" pitchFamily="18" charset="0"/>
                <a:cs typeface="Times New Roman" panose="02020603050405020304" pitchFamily="18" charset="0"/>
              </a:rPr>
              <a:t> distance </a:t>
            </a:r>
            <a:r>
              <a:rPr lang="en-US" sz="1400" spc="5" dirty="0">
                <a:latin typeface="Times New Roman" panose="02020603050405020304" pitchFamily="18" charset="0"/>
                <a:cs typeface="Times New Roman" panose="02020603050405020304" pitchFamily="18" charset="0"/>
              </a:rPr>
              <a:t> </a:t>
            </a:r>
            <a:r>
              <a:rPr lang="en-US" sz="1400" spc="-5" dirty="0">
                <a:latin typeface="Times New Roman" panose="02020603050405020304" pitchFamily="18" charset="0"/>
                <a:cs typeface="Times New Roman" panose="02020603050405020304" pitchFamily="18" charset="0"/>
              </a:rPr>
              <a:t>between</a:t>
            </a:r>
            <a:r>
              <a:rPr lang="en-US" sz="1400" dirty="0">
                <a:latin typeface="Times New Roman" panose="02020603050405020304" pitchFamily="18" charset="0"/>
                <a:cs typeface="Times New Roman" panose="02020603050405020304" pitchFamily="18" charset="0"/>
              </a:rPr>
              <a:t> pulses</a:t>
            </a:r>
            <a:r>
              <a:rPr lang="en-US" sz="1400" spc="5" dirty="0">
                <a:latin typeface="Times New Roman" panose="02020603050405020304" pitchFamily="18" charset="0"/>
                <a:cs typeface="Times New Roman" panose="02020603050405020304" pitchFamily="18" charset="0"/>
              </a:rPr>
              <a:t> </a:t>
            </a:r>
            <a:r>
              <a:rPr lang="en-US" sz="1400" spc="-5" dirty="0">
                <a:latin typeface="Times New Roman" panose="02020603050405020304" pitchFamily="18" charset="0"/>
                <a:cs typeface="Times New Roman" panose="02020603050405020304" pitchFamily="18" charset="0"/>
              </a:rPr>
              <a:t>generated</a:t>
            </a:r>
            <a:r>
              <a:rPr lang="en-US" sz="1400" dirty="0">
                <a:latin typeface="Times New Roman" panose="02020603050405020304" pitchFamily="18" charset="0"/>
                <a:cs typeface="Times New Roman" panose="02020603050405020304" pitchFamily="18" charset="0"/>
              </a:rPr>
              <a:t> by</a:t>
            </a:r>
            <a:r>
              <a:rPr lang="en-US" sz="1400" spc="5" dirty="0">
                <a:latin typeface="Times New Roman" panose="02020603050405020304" pitchFamily="18" charset="0"/>
                <a:cs typeface="Times New Roman" panose="02020603050405020304" pitchFamily="18" charset="0"/>
              </a:rPr>
              <a:t> </a:t>
            </a:r>
            <a:r>
              <a:rPr lang="en-US" sz="1400" b="1" spc="-5" dirty="0">
                <a:latin typeface="Times New Roman" panose="02020603050405020304" pitchFamily="18" charset="0"/>
                <a:cs typeface="Times New Roman" panose="02020603050405020304" pitchFamily="18" charset="0"/>
              </a:rPr>
              <a:t>electrons</a:t>
            </a:r>
            <a:r>
              <a:rPr lang="en-US" sz="1400" b="1" spc="260" dirty="0">
                <a:latin typeface="Times New Roman" panose="02020603050405020304" pitchFamily="18" charset="0"/>
                <a:cs typeface="Times New Roman" panose="02020603050405020304" pitchFamily="18" charset="0"/>
              </a:rPr>
              <a:t> </a:t>
            </a:r>
            <a:r>
              <a:rPr lang="en-US" sz="1400" b="1" spc="-5" dirty="0">
                <a:latin typeface="Times New Roman" panose="02020603050405020304" pitchFamily="18" charset="0"/>
                <a:cs typeface="Times New Roman" panose="02020603050405020304" pitchFamily="18" charset="0"/>
              </a:rPr>
              <a:t>coming </a:t>
            </a:r>
            <a:r>
              <a:rPr lang="en-US" sz="1400" b="1" dirty="0">
                <a:latin typeface="Times New Roman" panose="02020603050405020304" pitchFamily="18" charset="0"/>
                <a:cs typeface="Times New Roman" panose="02020603050405020304" pitchFamily="18" charset="0"/>
              </a:rPr>
              <a:t> </a:t>
            </a:r>
            <a:r>
              <a:rPr lang="en-US" sz="1400" b="1" spc="-5" dirty="0">
                <a:latin typeface="Times New Roman" panose="02020603050405020304" pitchFamily="18" charset="0"/>
                <a:cs typeface="Times New Roman" panose="02020603050405020304" pitchFamily="18" charset="0"/>
              </a:rPr>
              <a:t>from the same cluster must be small enough to </a:t>
            </a:r>
            <a:r>
              <a:rPr lang="en-US" sz="1400" b="1" dirty="0">
                <a:latin typeface="Times New Roman" panose="02020603050405020304" pitchFamily="18" charset="0"/>
                <a:cs typeface="Times New Roman" panose="02020603050405020304" pitchFamily="18" charset="0"/>
              </a:rPr>
              <a:t> prevent</a:t>
            </a:r>
            <a:r>
              <a:rPr lang="en-US" sz="1400" b="1" spc="-5" dirty="0">
                <a:latin typeface="Times New Roman" panose="02020603050405020304" pitchFamily="18" charset="0"/>
                <a:cs typeface="Times New Roman" panose="02020603050405020304" pitchFamily="18" charset="0"/>
              </a:rPr>
              <a:t> </a:t>
            </a:r>
            <a:r>
              <a:rPr lang="en-US" sz="1400" b="1" spc="-50" dirty="0">
                <a:latin typeface="Times New Roman" panose="02020603050405020304" pitchFamily="18" charset="0"/>
                <a:cs typeface="Times New Roman" panose="02020603050405020304" pitchFamily="18" charset="0"/>
              </a:rPr>
              <a:t>over-­‐counting</a:t>
            </a:r>
            <a:r>
              <a:rPr lang="en-US" sz="1400" spc="-50" dirty="0">
                <a:solidFill>
                  <a:srgbClr val="3366FF"/>
                </a:solidFill>
                <a:latin typeface="Calibri"/>
                <a:cs typeface="Calibri"/>
              </a:rPr>
              <a:t>.</a:t>
            </a:r>
            <a:endParaRPr lang="en-US" sz="1400" dirty="0">
              <a:latin typeface="Calibri"/>
              <a:cs typeface="Calibri"/>
            </a:endParaRPr>
          </a:p>
        </p:txBody>
      </p:sp>
      <p:sp>
        <p:nvSpPr>
          <p:cNvPr id="15" name="TextBox 14">
            <a:extLst>
              <a:ext uri="{FF2B5EF4-FFF2-40B4-BE49-F238E27FC236}">
                <a16:creationId xmlns:a16="http://schemas.microsoft.com/office/drawing/2014/main" id="{0190625C-67B4-2348-9ACA-A694DA18C36E}"/>
              </a:ext>
            </a:extLst>
          </p:cNvPr>
          <p:cNvSpPr txBox="1"/>
          <p:nvPr/>
        </p:nvSpPr>
        <p:spPr>
          <a:xfrm>
            <a:off x="838200" y="738426"/>
            <a:ext cx="8382000" cy="307777"/>
          </a:xfrm>
          <a:prstGeom prst="rect">
            <a:avLst/>
          </a:prstGeom>
          <a:noFill/>
        </p:spPr>
        <p:txBody>
          <a:bodyPr wrap="square">
            <a:spAutoFit/>
          </a:bodyPr>
          <a:lstStyle/>
          <a:p>
            <a:pPr marL="12700">
              <a:lnSpc>
                <a:spcPct val="100000"/>
              </a:lnSpc>
              <a:spcBef>
                <a:spcPts val="125"/>
              </a:spcBef>
            </a:pPr>
            <a:r>
              <a:rPr lang="en-US" sz="1400" dirty="0">
                <a:latin typeface="Times New Roman" panose="02020603050405020304" pitchFamily="18" charset="0"/>
                <a:cs typeface="Times New Roman" panose="02020603050405020304" pitchFamily="18" charset="0"/>
              </a:rPr>
              <a:t>G.</a:t>
            </a:r>
            <a:r>
              <a:rPr lang="en-US" sz="1400" spc="-1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Cataldi</a:t>
            </a:r>
            <a:r>
              <a:rPr lang="en-US" sz="1400" dirty="0">
                <a:latin typeface="Times New Roman" panose="02020603050405020304" pitchFamily="18" charset="0"/>
                <a:cs typeface="Times New Roman" panose="02020603050405020304" pitchFamily="18" charset="0"/>
              </a:rPr>
              <a:t>, F.</a:t>
            </a:r>
            <a:r>
              <a:rPr lang="en-US" sz="1400" spc="-1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Grancagnolo</a:t>
            </a:r>
            <a:r>
              <a:rPr lang="en-US" sz="1400" dirty="0">
                <a:latin typeface="Times New Roman" panose="02020603050405020304" pitchFamily="18" charset="0"/>
                <a:cs typeface="Times New Roman" panose="02020603050405020304" pitchFamily="18" charset="0"/>
              </a:rPr>
              <a:t> and</a:t>
            </a:r>
            <a:r>
              <a:rPr lang="en-US" sz="1400" spc="-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S.</a:t>
            </a:r>
            <a:r>
              <a:rPr lang="en-US" sz="1400" spc="-5"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Spagnolo</a:t>
            </a:r>
            <a:r>
              <a:rPr lang="en-US" sz="1400" dirty="0">
                <a:latin typeface="Times New Roman" panose="02020603050405020304" pitchFamily="18" charset="0"/>
                <a:cs typeface="Times New Roman" panose="02020603050405020304" pitchFamily="18" charset="0"/>
              </a:rPr>
              <a:t>, </a:t>
            </a:r>
            <a:r>
              <a:rPr lang="en-US" sz="1400" i="1" spc="-5" dirty="0" err="1">
                <a:latin typeface="Times New Roman" panose="02020603050405020304" pitchFamily="18" charset="0"/>
                <a:cs typeface="Times New Roman" panose="02020603050405020304" pitchFamily="18" charset="0"/>
              </a:rPr>
              <a:t>Nucl.Instrum.Meth</a:t>
            </a:r>
            <a:r>
              <a:rPr lang="en-US" sz="1400" i="1" spc="-5" dirty="0">
                <a:latin typeface="Times New Roman" panose="02020603050405020304" pitchFamily="18" charset="0"/>
                <a:cs typeface="Times New Roman" panose="02020603050405020304" pitchFamily="18" charset="0"/>
              </a:rPr>
              <a:t>.</a:t>
            </a:r>
            <a:r>
              <a:rPr lang="en-US" sz="1400" i="1" spc="-1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A</a:t>
            </a:r>
            <a:r>
              <a:rPr lang="en-US" sz="1400" i="1" spc="-5"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386</a:t>
            </a:r>
            <a:r>
              <a:rPr lang="en-US" sz="1400" i="1" spc="-5"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(1997) 458-469</a:t>
            </a:r>
            <a:endParaRPr lang="en-US" sz="1400" dirty="0">
              <a:latin typeface="Times New Roman" panose="02020603050405020304" pitchFamily="18" charset="0"/>
              <a:cs typeface="Times New Roman" panose="02020603050405020304" pitchFamily="18" charset="0"/>
            </a:endParaRPr>
          </a:p>
        </p:txBody>
      </p:sp>
      <p:pic>
        <p:nvPicPr>
          <p:cNvPr id="16" name="object 4">
            <a:extLst>
              <a:ext uri="{FF2B5EF4-FFF2-40B4-BE49-F238E27FC236}">
                <a16:creationId xmlns:a16="http://schemas.microsoft.com/office/drawing/2014/main" id="{FF0864F1-9914-50B1-B9BE-3F8AC576BD91}"/>
              </a:ext>
            </a:extLst>
          </p:cNvPr>
          <p:cNvPicPr/>
          <p:nvPr/>
        </p:nvPicPr>
        <p:blipFill>
          <a:blip r:embed="rId3" cstate="print"/>
          <a:stretch>
            <a:fillRect/>
          </a:stretch>
        </p:blipFill>
        <p:spPr>
          <a:xfrm>
            <a:off x="516036" y="3814751"/>
            <a:ext cx="4343071" cy="2278148"/>
          </a:xfrm>
          <a:prstGeom prst="rect">
            <a:avLst/>
          </a:prstGeom>
        </p:spPr>
      </p:pic>
      <p:sp>
        <p:nvSpPr>
          <p:cNvPr id="17" name="object 5">
            <a:extLst>
              <a:ext uri="{FF2B5EF4-FFF2-40B4-BE49-F238E27FC236}">
                <a16:creationId xmlns:a16="http://schemas.microsoft.com/office/drawing/2014/main" id="{12F90C1E-8CF4-19D2-E44E-310505FE16DD}"/>
              </a:ext>
            </a:extLst>
          </p:cNvPr>
          <p:cNvSpPr txBox="1"/>
          <p:nvPr/>
        </p:nvSpPr>
        <p:spPr>
          <a:xfrm>
            <a:off x="2514600" y="4160742"/>
            <a:ext cx="2142909" cy="730135"/>
          </a:xfrm>
          <a:prstGeom prst="rect">
            <a:avLst/>
          </a:prstGeom>
          <a:solidFill>
            <a:srgbClr val="FFFFFF"/>
          </a:solidFill>
        </p:spPr>
        <p:txBody>
          <a:bodyPr vert="horz" wrap="square" lIns="0" tIns="58419" rIns="0" bIns="0" rtlCol="0">
            <a:spAutoFit/>
          </a:bodyPr>
          <a:lstStyle/>
          <a:p>
            <a:pPr marL="193675" marR="180340" algn="ctr">
              <a:lnSpc>
                <a:spcPts val="1000"/>
              </a:lnSpc>
              <a:spcBef>
                <a:spcPts val="459"/>
              </a:spcBef>
            </a:pPr>
            <a:r>
              <a:rPr sz="900" dirty="0">
                <a:solidFill>
                  <a:srgbClr val="FF0000"/>
                </a:solidFill>
                <a:latin typeface="Comic Sans MS"/>
                <a:cs typeface="Comic Sans MS"/>
              </a:rPr>
              <a:t>8</a:t>
            </a:r>
            <a:r>
              <a:rPr sz="900" spc="-25" dirty="0">
                <a:solidFill>
                  <a:srgbClr val="FF0000"/>
                </a:solidFill>
                <a:latin typeface="Comic Sans MS"/>
                <a:cs typeface="Comic Sans MS"/>
              </a:rPr>
              <a:t> </a:t>
            </a:r>
            <a:r>
              <a:rPr sz="900" dirty="0">
                <a:solidFill>
                  <a:srgbClr val="FF0000"/>
                </a:solidFill>
                <a:latin typeface="Comic Sans MS"/>
                <a:cs typeface="Comic Sans MS"/>
              </a:rPr>
              <a:t>mm</a:t>
            </a:r>
            <a:r>
              <a:rPr sz="900" spc="-25" dirty="0">
                <a:solidFill>
                  <a:srgbClr val="FF0000"/>
                </a:solidFill>
                <a:latin typeface="Comic Sans MS"/>
                <a:cs typeface="Comic Sans MS"/>
              </a:rPr>
              <a:t> </a:t>
            </a:r>
            <a:r>
              <a:rPr sz="900" dirty="0">
                <a:solidFill>
                  <a:srgbClr val="FF0000"/>
                </a:solidFill>
                <a:latin typeface="Comic Sans MS"/>
                <a:cs typeface="Comic Sans MS"/>
              </a:rPr>
              <a:t>diameter</a:t>
            </a:r>
            <a:r>
              <a:rPr sz="900" spc="-25" dirty="0">
                <a:solidFill>
                  <a:srgbClr val="FF0000"/>
                </a:solidFill>
                <a:latin typeface="Comic Sans MS"/>
                <a:cs typeface="Comic Sans MS"/>
              </a:rPr>
              <a:t> </a:t>
            </a:r>
            <a:r>
              <a:rPr sz="900" dirty="0">
                <a:solidFill>
                  <a:srgbClr val="FF0000"/>
                </a:solidFill>
                <a:latin typeface="Comic Sans MS"/>
                <a:cs typeface="Comic Sans MS"/>
              </a:rPr>
              <a:t>drift</a:t>
            </a:r>
            <a:r>
              <a:rPr sz="900" spc="-25" dirty="0">
                <a:solidFill>
                  <a:srgbClr val="FF0000"/>
                </a:solidFill>
                <a:latin typeface="Comic Sans MS"/>
                <a:cs typeface="Comic Sans MS"/>
              </a:rPr>
              <a:t> </a:t>
            </a:r>
            <a:r>
              <a:rPr sz="900" dirty="0">
                <a:solidFill>
                  <a:srgbClr val="FF0000"/>
                </a:solidFill>
                <a:latin typeface="Comic Sans MS"/>
                <a:cs typeface="Comic Sans MS"/>
              </a:rPr>
              <a:t>tube </a:t>
            </a:r>
            <a:r>
              <a:rPr sz="900" spc="-254" dirty="0">
                <a:solidFill>
                  <a:srgbClr val="FF0000"/>
                </a:solidFill>
                <a:latin typeface="Comic Sans MS"/>
                <a:cs typeface="Comic Sans MS"/>
              </a:rPr>
              <a:t> </a:t>
            </a:r>
            <a:r>
              <a:rPr sz="900" spc="-5" dirty="0">
                <a:solidFill>
                  <a:srgbClr val="FF0000"/>
                </a:solidFill>
                <a:latin typeface="Comic Sans MS"/>
                <a:cs typeface="Comic Sans MS"/>
              </a:rPr>
              <a:t>90%</a:t>
            </a:r>
            <a:r>
              <a:rPr sz="900" spc="-15" dirty="0">
                <a:solidFill>
                  <a:srgbClr val="FF0000"/>
                </a:solidFill>
                <a:latin typeface="Comic Sans MS"/>
                <a:cs typeface="Comic Sans MS"/>
              </a:rPr>
              <a:t> </a:t>
            </a:r>
            <a:r>
              <a:rPr sz="900" dirty="0">
                <a:solidFill>
                  <a:srgbClr val="FF0000"/>
                </a:solidFill>
                <a:latin typeface="Comic Sans MS"/>
                <a:cs typeface="Comic Sans MS"/>
              </a:rPr>
              <a:t>He</a:t>
            </a:r>
            <a:r>
              <a:rPr sz="900" spc="-10" dirty="0">
                <a:solidFill>
                  <a:srgbClr val="FF0000"/>
                </a:solidFill>
                <a:latin typeface="Comic Sans MS"/>
                <a:cs typeface="Comic Sans MS"/>
              </a:rPr>
              <a:t> </a:t>
            </a:r>
            <a:r>
              <a:rPr sz="900" dirty="0">
                <a:solidFill>
                  <a:srgbClr val="FF0000"/>
                </a:solidFill>
                <a:latin typeface="Comic Sans MS"/>
                <a:cs typeface="Comic Sans MS"/>
              </a:rPr>
              <a:t>–</a:t>
            </a:r>
            <a:r>
              <a:rPr sz="900" spc="-10" dirty="0">
                <a:solidFill>
                  <a:srgbClr val="FF0000"/>
                </a:solidFill>
                <a:latin typeface="Comic Sans MS"/>
                <a:cs typeface="Comic Sans MS"/>
              </a:rPr>
              <a:t> </a:t>
            </a:r>
            <a:r>
              <a:rPr sz="900" dirty="0">
                <a:solidFill>
                  <a:srgbClr val="FF0000"/>
                </a:solidFill>
                <a:latin typeface="Comic Sans MS"/>
                <a:cs typeface="Comic Sans MS"/>
              </a:rPr>
              <a:t>10%</a:t>
            </a:r>
            <a:r>
              <a:rPr sz="900" spc="-10" dirty="0">
                <a:solidFill>
                  <a:srgbClr val="FF0000"/>
                </a:solidFill>
                <a:latin typeface="Comic Sans MS"/>
                <a:cs typeface="Comic Sans MS"/>
              </a:rPr>
              <a:t> </a:t>
            </a:r>
            <a:r>
              <a:rPr sz="900" spc="-5" dirty="0">
                <a:solidFill>
                  <a:srgbClr val="FF0000"/>
                </a:solidFill>
                <a:latin typeface="Comic Sans MS"/>
                <a:cs typeface="Comic Sans MS"/>
              </a:rPr>
              <a:t>iC</a:t>
            </a:r>
            <a:r>
              <a:rPr sz="900" spc="-7" baseline="-23148" dirty="0">
                <a:solidFill>
                  <a:srgbClr val="FF2600"/>
                </a:solidFill>
                <a:latin typeface="Comic Sans MS"/>
                <a:cs typeface="Comic Sans MS"/>
              </a:rPr>
              <a:t>4</a:t>
            </a:r>
            <a:r>
              <a:rPr sz="900" spc="-5" dirty="0">
                <a:solidFill>
                  <a:srgbClr val="FF0000"/>
                </a:solidFill>
                <a:latin typeface="Comic Sans MS"/>
                <a:cs typeface="Comic Sans MS"/>
              </a:rPr>
              <a:t>H</a:t>
            </a:r>
            <a:r>
              <a:rPr sz="900" spc="-7" baseline="-23148" dirty="0">
                <a:solidFill>
                  <a:srgbClr val="FF2600"/>
                </a:solidFill>
                <a:latin typeface="Comic Sans MS"/>
                <a:cs typeface="Comic Sans MS"/>
              </a:rPr>
              <a:t>10</a:t>
            </a:r>
            <a:endParaRPr sz="900" baseline="-23148" dirty="0">
              <a:latin typeface="Comic Sans MS"/>
              <a:cs typeface="Comic Sans MS"/>
            </a:endParaRPr>
          </a:p>
          <a:p>
            <a:pPr marL="5715" algn="ctr">
              <a:lnSpc>
                <a:spcPct val="100000"/>
              </a:lnSpc>
            </a:pPr>
            <a:r>
              <a:rPr sz="900" dirty="0">
                <a:solidFill>
                  <a:srgbClr val="FF0000"/>
                </a:solidFill>
                <a:latin typeface="Comic Sans MS"/>
                <a:cs typeface="Comic Sans MS"/>
              </a:rPr>
              <a:t>gas</a:t>
            </a:r>
            <a:r>
              <a:rPr sz="900" spc="-30" dirty="0">
                <a:solidFill>
                  <a:srgbClr val="FF0000"/>
                </a:solidFill>
                <a:latin typeface="Comic Sans MS"/>
                <a:cs typeface="Comic Sans MS"/>
              </a:rPr>
              <a:t> </a:t>
            </a:r>
            <a:r>
              <a:rPr sz="900" dirty="0">
                <a:solidFill>
                  <a:srgbClr val="FF0000"/>
                </a:solidFill>
                <a:latin typeface="Comic Sans MS"/>
                <a:cs typeface="Comic Sans MS"/>
              </a:rPr>
              <a:t>gain</a:t>
            </a:r>
            <a:r>
              <a:rPr sz="900" spc="-25" dirty="0">
                <a:solidFill>
                  <a:srgbClr val="FF0000"/>
                </a:solidFill>
                <a:latin typeface="Comic Sans MS"/>
                <a:cs typeface="Comic Sans MS"/>
              </a:rPr>
              <a:t> </a:t>
            </a:r>
            <a:r>
              <a:rPr sz="900" spc="-5" dirty="0">
                <a:solidFill>
                  <a:srgbClr val="FF0000"/>
                </a:solidFill>
                <a:latin typeface="Comic Sans MS"/>
                <a:cs typeface="Comic Sans MS"/>
              </a:rPr>
              <a:t>4×10</a:t>
            </a:r>
            <a:r>
              <a:rPr sz="900" spc="-7" baseline="23148" dirty="0">
                <a:solidFill>
                  <a:srgbClr val="FF2600"/>
                </a:solidFill>
                <a:latin typeface="Comic Sans MS"/>
                <a:cs typeface="Comic Sans MS"/>
              </a:rPr>
              <a:t>5</a:t>
            </a:r>
            <a:endParaRPr sz="900" baseline="23148" dirty="0">
              <a:latin typeface="Comic Sans MS"/>
              <a:cs typeface="Comic Sans MS"/>
            </a:endParaRPr>
          </a:p>
          <a:p>
            <a:pPr marL="450850" marR="438150" algn="ctr">
              <a:lnSpc>
                <a:spcPct val="101899"/>
              </a:lnSpc>
            </a:pPr>
            <a:r>
              <a:rPr sz="900" dirty="0">
                <a:solidFill>
                  <a:srgbClr val="FF0000"/>
                </a:solidFill>
                <a:latin typeface="Comic Sans MS"/>
                <a:cs typeface="Comic Sans MS"/>
              </a:rPr>
              <a:t>2</a:t>
            </a:r>
            <a:r>
              <a:rPr sz="900" spc="-30" dirty="0">
                <a:solidFill>
                  <a:srgbClr val="FF0000"/>
                </a:solidFill>
                <a:latin typeface="Comic Sans MS"/>
                <a:cs typeface="Comic Sans MS"/>
              </a:rPr>
              <a:t> </a:t>
            </a:r>
            <a:r>
              <a:rPr sz="900" spc="-5" dirty="0">
                <a:solidFill>
                  <a:srgbClr val="FF0000"/>
                </a:solidFill>
                <a:latin typeface="Comic Sans MS"/>
                <a:cs typeface="Comic Sans MS"/>
              </a:rPr>
              <a:t>GHz</a:t>
            </a:r>
            <a:r>
              <a:rPr sz="900" spc="-25" dirty="0">
                <a:solidFill>
                  <a:srgbClr val="FF0000"/>
                </a:solidFill>
                <a:latin typeface="Comic Sans MS"/>
                <a:cs typeface="Comic Sans MS"/>
              </a:rPr>
              <a:t> </a:t>
            </a:r>
            <a:r>
              <a:rPr sz="900" dirty="0">
                <a:solidFill>
                  <a:srgbClr val="FF0000"/>
                </a:solidFill>
                <a:latin typeface="Comic Sans MS"/>
                <a:cs typeface="Comic Sans MS"/>
              </a:rPr>
              <a:t>–</a:t>
            </a:r>
            <a:r>
              <a:rPr sz="900" spc="-25" dirty="0">
                <a:solidFill>
                  <a:srgbClr val="FF0000"/>
                </a:solidFill>
                <a:latin typeface="Comic Sans MS"/>
                <a:cs typeface="Comic Sans MS"/>
              </a:rPr>
              <a:t> </a:t>
            </a:r>
            <a:r>
              <a:rPr sz="900" dirty="0">
                <a:solidFill>
                  <a:srgbClr val="FF0000"/>
                </a:solidFill>
                <a:latin typeface="Comic Sans MS"/>
                <a:cs typeface="Comic Sans MS"/>
              </a:rPr>
              <a:t>4</a:t>
            </a:r>
            <a:r>
              <a:rPr sz="900" spc="-25" dirty="0">
                <a:solidFill>
                  <a:srgbClr val="FF0000"/>
                </a:solidFill>
                <a:latin typeface="Comic Sans MS"/>
                <a:cs typeface="Comic Sans MS"/>
              </a:rPr>
              <a:t> </a:t>
            </a:r>
            <a:r>
              <a:rPr sz="900" spc="-5" dirty="0">
                <a:solidFill>
                  <a:srgbClr val="FF0000"/>
                </a:solidFill>
                <a:latin typeface="Comic Sans MS"/>
                <a:cs typeface="Comic Sans MS"/>
              </a:rPr>
              <a:t>Gsa/s </a:t>
            </a:r>
            <a:r>
              <a:rPr sz="900" spc="-250" dirty="0">
                <a:solidFill>
                  <a:srgbClr val="FF0000"/>
                </a:solidFill>
                <a:latin typeface="Comic Sans MS"/>
                <a:cs typeface="Comic Sans MS"/>
              </a:rPr>
              <a:t> </a:t>
            </a:r>
            <a:r>
              <a:rPr sz="900" dirty="0">
                <a:solidFill>
                  <a:srgbClr val="FF0000"/>
                </a:solidFill>
                <a:latin typeface="Comic Sans MS"/>
                <a:cs typeface="Comic Sans MS"/>
              </a:rPr>
              <a:t>No</a:t>
            </a:r>
            <a:r>
              <a:rPr sz="900" spc="-10" dirty="0">
                <a:solidFill>
                  <a:srgbClr val="FF0000"/>
                </a:solidFill>
                <a:latin typeface="Comic Sans MS"/>
                <a:cs typeface="Comic Sans MS"/>
              </a:rPr>
              <a:t> </a:t>
            </a:r>
            <a:r>
              <a:rPr sz="900" dirty="0">
                <a:solidFill>
                  <a:srgbClr val="FF0000"/>
                </a:solidFill>
                <a:latin typeface="Comic Sans MS"/>
                <a:cs typeface="Comic Sans MS"/>
              </a:rPr>
              <a:t>Ampl.</a:t>
            </a:r>
            <a:endParaRPr sz="900" dirty="0">
              <a:latin typeface="Comic Sans MS"/>
              <a:cs typeface="Comic Sans MS"/>
            </a:endParaRPr>
          </a:p>
        </p:txBody>
      </p:sp>
      <p:sp>
        <p:nvSpPr>
          <p:cNvPr id="18" name="object 3">
            <a:extLst>
              <a:ext uri="{FF2B5EF4-FFF2-40B4-BE49-F238E27FC236}">
                <a16:creationId xmlns:a16="http://schemas.microsoft.com/office/drawing/2014/main" id="{D5EB61C6-5CAE-8A6E-1275-FE4E0FCE258B}"/>
              </a:ext>
            </a:extLst>
          </p:cNvPr>
          <p:cNvSpPr txBox="1"/>
          <p:nvPr/>
        </p:nvSpPr>
        <p:spPr>
          <a:xfrm>
            <a:off x="5179450" y="3134050"/>
            <a:ext cx="6637151" cy="2053383"/>
          </a:xfrm>
          <a:prstGeom prst="rect">
            <a:avLst/>
          </a:prstGeom>
        </p:spPr>
        <p:txBody>
          <a:bodyPr vert="horz" wrap="square" lIns="0" tIns="94615" rIns="0" bIns="0" rtlCol="0">
            <a:spAutoFit/>
          </a:bodyPr>
          <a:lstStyle/>
          <a:p>
            <a:pPr marL="696595" marR="139700" indent="-279400">
              <a:lnSpc>
                <a:spcPts val="1900"/>
              </a:lnSpc>
              <a:spcBef>
                <a:spcPts val="740"/>
              </a:spcBef>
              <a:buFont typeface="Arial MT"/>
              <a:buChar char="•"/>
              <a:tabLst>
                <a:tab pos="702945" algn="l"/>
                <a:tab pos="703580" algn="l"/>
              </a:tabLst>
            </a:pPr>
            <a:r>
              <a:rPr lang="en-US" sz="1600" dirty="0">
                <a:solidFill>
                  <a:srgbClr val="3366FF"/>
                </a:solidFill>
                <a:latin typeface="Calibri"/>
                <a:cs typeface="Calibri"/>
              </a:rPr>
              <a:t>Use of </a:t>
            </a:r>
            <a:r>
              <a:rPr sz="1600" spc="5" dirty="0">
                <a:solidFill>
                  <a:srgbClr val="3366FF"/>
                </a:solidFill>
                <a:latin typeface="Calibri"/>
                <a:cs typeface="Calibri"/>
              </a:rPr>
              <a:t> </a:t>
            </a:r>
            <a:r>
              <a:rPr sz="1600" spc="-5" dirty="0">
                <a:solidFill>
                  <a:srgbClr val="3366FF"/>
                </a:solidFill>
                <a:latin typeface="Calibri"/>
                <a:cs typeface="Calibri"/>
              </a:rPr>
              <a:t>He </a:t>
            </a:r>
            <a:r>
              <a:rPr sz="1600" dirty="0">
                <a:solidFill>
                  <a:srgbClr val="3366FF"/>
                </a:solidFill>
                <a:latin typeface="Calibri"/>
                <a:cs typeface="Calibri"/>
              </a:rPr>
              <a:t>as</a:t>
            </a:r>
            <a:r>
              <a:rPr sz="1600" spc="5" dirty="0">
                <a:solidFill>
                  <a:srgbClr val="3366FF"/>
                </a:solidFill>
                <a:latin typeface="Calibri"/>
                <a:cs typeface="Calibri"/>
              </a:rPr>
              <a:t> </a:t>
            </a:r>
            <a:r>
              <a:rPr sz="1600" spc="-10" dirty="0">
                <a:solidFill>
                  <a:srgbClr val="3366FF"/>
                </a:solidFill>
                <a:latin typeface="Calibri"/>
                <a:cs typeface="Calibri"/>
              </a:rPr>
              <a:t>drift</a:t>
            </a:r>
            <a:r>
              <a:rPr sz="1600" dirty="0">
                <a:solidFill>
                  <a:srgbClr val="3366FF"/>
                </a:solidFill>
                <a:latin typeface="Calibri"/>
                <a:cs typeface="Calibri"/>
              </a:rPr>
              <a:t> </a:t>
            </a:r>
            <a:r>
              <a:rPr sz="1600" spc="-5" dirty="0">
                <a:solidFill>
                  <a:srgbClr val="3366FF"/>
                </a:solidFill>
                <a:latin typeface="Calibri"/>
                <a:cs typeface="Calibri"/>
              </a:rPr>
              <a:t>chamber</a:t>
            </a:r>
            <a:r>
              <a:rPr sz="1600" spc="5" dirty="0">
                <a:solidFill>
                  <a:srgbClr val="3366FF"/>
                </a:solidFill>
                <a:latin typeface="Calibri"/>
                <a:cs typeface="Calibri"/>
              </a:rPr>
              <a:t> </a:t>
            </a:r>
            <a:r>
              <a:rPr sz="1600" dirty="0">
                <a:solidFill>
                  <a:srgbClr val="3366FF"/>
                </a:solidFill>
                <a:latin typeface="Calibri"/>
                <a:cs typeface="Calibri"/>
              </a:rPr>
              <a:t>ga</a:t>
            </a:r>
            <a:r>
              <a:rPr lang="en-US" sz="1600" dirty="0">
                <a:solidFill>
                  <a:srgbClr val="3366FF"/>
                </a:solidFill>
                <a:latin typeface="Calibri"/>
                <a:cs typeface="Calibri"/>
              </a:rPr>
              <a:t>s</a:t>
            </a:r>
            <a:r>
              <a:rPr sz="1600" dirty="0">
                <a:solidFill>
                  <a:srgbClr val="3366FF"/>
                </a:solidFill>
                <a:latin typeface="Calibri"/>
                <a:cs typeface="Calibri"/>
              </a:rPr>
              <a:t> </a:t>
            </a:r>
            <a:r>
              <a:rPr sz="1600" spc="-5" dirty="0">
                <a:solidFill>
                  <a:srgbClr val="3366FF"/>
                </a:solidFill>
                <a:latin typeface="Calibri"/>
                <a:cs typeface="Calibri"/>
              </a:rPr>
              <a:t>promoted</a:t>
            </a:r>
            <a:r>
              <a:rPr sz="1600" spc="5" dirty="0">
                <a:solidFill>
                  <a:srgbClr val="3366FF"/>
                </a:solidFill>
                <a:latin typeface="Calibri"/>
                <a:cs typeface="Calibri"/>
              </a:rPr>
              <a:t> </a:t>
            </a:r>
            <a:r>
              <a:rPr sz="1600" dirty="0">
                <a:solidFill>
                  <a:srgbClr val="3366FF"/>
                </a:solidFill>
                <a:latin typeface="Calibri"/>
                <a:cs typeface="Calibri"/>
              </a:rPr>
              <a:t>by the</a:t>
            </a:r>
            <a:r>
              <a:rPr sz="1600" spc="5" dirty="0">
                <a:solidFill>
                  <a:srgbClr val="3366FF"/>
                </a:solidFill>
                <a:latin typeface="Calibri"/>
                <a:cs typeface="Calibri"/>
              </a:rPr>
              <a:t> </a:t>
            </a:r>
            <a:r>
              <a:rPr sz="1600" dirty="0">
                <a:solidFill>
                  <a:srgbClr val="3366FF"/>
                </a:solidFill>
                <a:latin typeface="Calibri"/>
                <a:cs typeface="Calibri"/>
              </a:rPr>
              <a:t>need </a:t>
            </a:r>
            <a:r>
              <a:rPr sz="1600" spc="-5" dirty="0">
                <a:solidFill>
                  <a:srgbClr val="3366FF"/>
                </a:solidFill>
                <a:latin typeface="Calibri"/>
                <a:cs typeface="Calibri"/>
              </a:rPr>
              <a:t>of</a:t>
            </a:r>
            <a:r>
              <a:rPr sz="1600" spc="5" dirty="0">
                <a:solidFill>
                  <a:srgbClr val="3366FF"/>
                </a:solidFill>
                <a:latin typeface="Calibri"/>
                <a:cs typeface="Calibri"/>
              </a:rPr>
              <a:t> </a:t>
            </a:r>
            <a:r>
              <a:rPr sz="1600" spc="-5" dirty="0">
                <a:solidFill>
                  <a:srgbClr val="3366FF"/>
                </a:solidFill>
                <a:latin typeface="Calibri"/>
                <a:cs typeface="Calibri"/>
              </a:rPr>
              <a:t>limiting </a:t>
            </a:r>
            <a:r>
              <a:rPr sz="1600" spc="-345" dirty="0">
                <a:solidFill>
                  <a:srgbClr val="3366FF"/>
                </a:solidFill>
                <a:latin typeface="Calibri"/>
                <a:cs typeface="Calibri"/>
              </a:rPr>
              <a:t> </a:t>
            </a:r>
            <a:r>
              <a:rPr sz="1600" dirty="0">
                <a:solidFill>
                  <a:srgbClr val="3366FF"/>
                </a:solidFill>
                <a:latin typeface="Calibri"/>
                <a:cs typeface="Calibri"/>
              </a:rPr>
              <a:t>the</a:t>
            </a:r>
            <a:r>
              <a:rPr sz="1600" spc="-5" dirty="0">
                <a:solidFill>
                  <a:srgbClr val="3366FF"/>
                </a:solidFill>
                <a:latin typeface="Calibri"/>
                <a:cs typeface="Calibri"/>
              </a:rPr>
              <a:t> </a:t>
            </a:r>
            <a:r>
              <a:rPr sz="1600" b="1" spc="-5" dirty="0">
                <a:solidFill>
                  <a:srgbClr val="3366FF"/>
                </a:solidFill>
                <a:latin typeface="Calibri"/>
                <a:cs typeface="Calibri"/>
              </a:rPr>
              <a:t>multiple</a:t>
            </a:r>
            <a:r>
              <a:rPr sz="1600" b="1" dirty="0">
                <a:solidFill>
                  <a:srgbClr val="3366FF"/>
                </a:solidFill>
                <a:latin typeface="Calibri"/>
                <a:cs typeface="Calibri"/>
              </a:rPr>
              <a:t> </a:t>
            </a:r>
            <a:r>
              <a:rPr sz="1600" b="1" spc="-10" dirty="0">
                <a:solidFill>
                  <a:srgbClr val="3366FF"/>
                </a:solidFill>
                <a:latin typeface="Calibri"/>
                <a:cs typeface="Calibri"/>
              </a:rPr>
              <a:t>scattering</a:t>
            </a:r>
            <a:r>
              <a:rPr sz="1600" b="1" spc="5" dirty="0">
                <a:solidFill>
                  <a:srgbClr val="3366FF"/>
                </a:solidFill>
                <a:latin typeface="Calibri"/>
                <a:cs typeface="Calibri"/>
              </a:rPr>
              <a:t> </a:t>
            </a:r>
            <a:r>
              <a:rPr sz="1600" spc="-5" dirty="0">
                <a:solidFill>
                  <a:srgbClr val="3366FF"/>
                </a:solidFill>
                <a:latin typeface="Calibri"/>
                <a:cs typeface="Calibri"/>
              </a:rPr>
              <a:t>contribution:</a:t>
            </a:r>
            <a:endParaRPr sz="1600" dirty="0">
              <a:latin typeface="Calibri"/>
              <a:cs typeface="Calibri"/>
            </a:endParaRPr>
          </a:p>
          <a:p>
            <a:pPr marL="1241425">
              <a:lnSpc>
                <a:spcPts val="1839"/>
              </a:lnSpc>
            </a:pPr>
            <a:r>
              <a:rPr sz="1600" b="1" dirty="0">
                <a:solidFill>
                  <a:srgbClr val="00329E"/>
                </a:solidFill>
                <a:latin typeface="Calibri"/>
                <a:cs typeface="Calibri"/>
              </a:rPr>
              <a:t>X</a:t>
            </a:r>
            <a:r>
              <a:rPr sz="1575" b="1" baseline="-21164" dirty="0">
                <a:solidFill>
                  <a:srgbClr val="00329E"/>
                </a:solidFill>
                <a:latin typeface="Calibri"/>
                <a:cs typeface="Calibri"/>
              </a:rPr>
              <a:t>0</a:t>
            </a:r>
            <a:r>
              <a:rPr sz="1600" b="1" dirty="0">
                <a:solidFill>
                  <a:srgbClr val="00329E"/>
                </a:solidFill>
                <a:latin typeface="Calibri"/>
                <a:cs typeface="Calibri"/>
              </a:rPr>
              <a:t>(He)</a:t>
            </a:r>
            <a:r>
              <a:rPr sz="1600" b="1" spc="-5" dirty="0">
                <a:solidFill>
                  <a:srgbClr val="00329E"/>
                </a:solidFill>
                <a:latin typeface="Calibri"/>
                <a:cs typeface="Calibri"/>
              </a:rPr>
              <a:t> </a:t>
            </a:r>
            <a:r>
              <a:rPr sz="1600" b="1" dirty="0">
                <a:solidFill>
                  <a:srgbClr val="00329E"/>
                </a:solidFill>
                <a:latin typeface="Calibri"/>
                <a:cs typeface="Calibri"/>
              </a:rPr>
              <a:t>=</a:t>
            </a:r>
            <a:r>
              <a:rPr sz="1600" b="1" spc="-10" dirty="0">
                <a:solidFill>
                  <a:srgbClr val="00329E"/>
                </a:solidFill>
                <a:latin typeface="Calibri"/>
                <a:cs typeface="Calibri"/>
              </a:rPr>
              <a:t> </a:t>
            </a:r>
            <a:r>
              <a:rPr sz="1600" b="1" spc="-5" dirty="0">
                <a:solidFill>
                  <a:srgbClr val="00329E"/>
                </a:solidFill>
                <a:latin typeface="Calibri"/>
                <a:cs typeface="Calibri"/>
              </a:rPr>
              <a:t>5600 </a:t>
            </a:r>
            <a:r>
              <a:rPr sz="1600" b="1" dirty="0">
                <a:solidFill>
                  <a:srgbClr val="00329E"/>
                </a:solidFill>
                <a:latin typeface="Calibri"/>
                <a:cs typeface="Calibri"/>
              </a:rPr>
              <a:t>m</a:t>
            </a:r>
            <a:r>
              <a:rPr sz="1600" b="1" spc="-5" dirty="0">
                <a:solidFill>
                  <a:srgbClr val="00329E"/>
                </a:solidFill>
                <a:latin typeface="Calibri"/>
                <a:cs typeface="Calibri"/>
              </a:rPr>
              <a:t> </a:t>
            </a:r>
            <a:r>
              <a:rPr sz="1600" dirty="0">
                <a:solidFill>
                  <a:srgbClr val="3366FF"/>
                </a:solidFill>
                <a:latin typeface="Calibri"/>
                <a:cs typeface="Calibri"/>
              </a:rPr>
              <a:t>as</a:t>
            </a:r>
            <a:r>
              <a:rPr sz="1600" spc="-5" dirty="0">
                <a:solidFill>
                  <a:srgbClr val="3366FF"/>
                </a:solidFill>
                <a:latin typeface="Calibri"/>
                <a:cs typeface="Calibri"/>
              </a:rPr>
              <a:t> opposed </a:t>
            </a:r>
            <a:r>
              <a:rPr sz="1600" dirty="0">
                <a:solidFill>
                  <a:srgbClr val="3366FF"/>
                </a:solidFill>
                <a:latin typeface="Calibri"/>
                <a:cs typeface="Calibri"/>
              </a:rPr>
              <a:t>to</a:t>
            </a:r>
            <a:r>
              <a:rPr sz="1600" spc="-5" dirty="0">
                <a:solidFill>
                  <a:srgbClr val="3366FF"/>
                </a:solidFill>
                <a:latin typeface="Calibri"/>
                <a:cs typeface="Calibri"/>
              </a:rPr>
              <a:t> </a:t>
            </a:r>
            <a:r>
              <a:rPr sz="1600" b="1" dirty="0">
                <a:solidFill>
                  <a:srgbClr val="FF0000"/>
                </a:solidFill>
                <a:latin typeface="Calibri"/>
                <a:cs typeface="Calibri"/>
              </a:rPr>
              <a:t>X</a:t>
            </a:r>
            <a:r>
              <a:rPr sz="1575" b="1" baseline="-21164" dirty="0">
                <a:solidFill>
                  <a:srgbClr val="FF2600"/>
                </a:solidFill>
                <a:latin typeface="Calibri"/>
                <a:cs typeface="Calibri"/>
              </a:rPr>
              <a:t>0</a:t>
            </a:r>
            <a:r>
              <a:rPr sz="1600" b="1" dirty="0">
                <a:solidFill>
                  <a:srgbClr val="FF0000"/>
                </a:solidFill>
                <a:latin typeface="Calibri"/>
                <a:cs typeface="Calibri"/>
              </a:rPr>
              <a:t>(Ar)</a:t>
            </a:r>
            <a:r>
              <a:rPr sz="1600" b="1" spc="-5" dirty="0">
                <a:solidFill>
                  <a:srgbClr val="FF0000"/>
                </a:solidFill>
                <a:latin typeface="Calibri"/>
                <a:cs typeface="Calibri"/>
              </a:rPr>
              <a:t> </a:t>
            </a:r>
            <a:r>
              <a:rPr sz="1600" b="1" dirty="0">
                <a:solidFill>
                  <a:srgbClr val="FF0000"/>
                </a:solidFill>
                <a:latin typeface="Calibri"/>
                <a:cs typeface="Calibri"/>
              </a:rPr>
              <a:t>=</a:t>
            </a:r>
            <a:r>
              <a:rPr sz="1600" b="1" spc="-10" dirty="0">
                <a:solidFill>
                  <a:srgbClr val="FF0000"/>
                </a:solidFill>
                <a:latin typeface="Calibri"/>
                <a:cs typeface="Calibri"/>
              </a:rPr>
              <a:t> </a:t>
            </a:r>
            <a:r>
              <a:rPr sz="1600" b="1" spc="-5" dirty="0">
                <a:solidFill>
                  <a:srgbClr val="FF0000"/>
                </a:solidFill>
                <a:latin typeface="Calibri"/>
                <a:cs typeface="Calibri"/>
              </a:rPr>
              <a:t>110 </a:t>
            </a:r>
            <a:r>
              <a:rPr sz="1600" b="1" dirty="0">
                <a:solidFill>
                  <a:srgbClr val="FF0000"/>
                </a:solidFill>
                <a:latin typeface="Calibri"/>
                <a:cs typeface="Calibri"/>
              </a:rPr>
              <a:t>m</a:t>
            </a:r>
            <a:endParaRPr sz="1600" dirty="0">
              <a:latin typeface="Calibri"/>
              <a:cs typeface="Calibri"/>
            </a:endParaRPr>
          </a:p>
          <a:p>
            <a:pPr marL="696595" marR="43180" indent="-279400">
              <a:lnSpc>
                <a:spcPct val="101600"/>
              </a:lnSpc>
              <a:spcBef>
                <a:spcPts val="1850"/>
              </a:spcBef>
              <a:buFont typeface="Arial MT"/>
              <a:buChar char="•"/>
              <a:tabLst>
                <a:tab pos="702945" algn="l"/>
                <a:tab pos="703580" algn="l"/>
              </a:tabLst>
            </a:pPr>
            <a:r>
              <a:rPr sz="1600" dirty="0">
                <a:solidFill>
                  <a:srgbClr val="3366FF"/>
                </a:solidFill>
                <a:latin typeface="Calibri"/>
                <a:cs typeface="Calibri"/>
              </a:rPr>
              <a:t>The</a:t>
            </a:r>
            <a:r>
              <a:rPr sz="1600" spc="5" dirty="0">
                <a:solidFill>
                  <a:srgbClr val="3366FF"/>
                </a:solidFill>
                <a:latin typeface="Calibri"/>
                <a:cs typeface="Calibri"/>
              </a:rPr>
              <a:t> </a:t>
            </a:r>
            <a:r>
              <a:rPr sz="1600" b="1" spc="-5" dirty="0">
                <a:solidFill>
                  <a:srgbClr val="3366FF"/>
                </a:solidFill>
                <a:latin typeface="Calibri"/>
                <a:cs typeface="Calibri"/>
              </a:rPr>
              <a:t>Cluster</a:t>
            </a:r>
            <a:r>
              <a:rPr sz="1600" b="1" spc="5" dirty="0">
                <a:solidFill>
                  <a:srgbClr val="3366FF"/>
                </a:solidFill>
                <a:latin typeface="Calibri"/>
                <a:cs typeface="Calibri"/>
              </a:rPr>
              <a:t> </a:t>
            </a:r>
            <a:r>
              <a:rPr sz="1600" b="1" spc="-10" dirty="0">
                <a:solidFill>
                  <a:srgbClr val="3366FF"/>
                </a:solidFill>
                <a:latin typeface="Calibri"/>
                <a:cs typeface="Calibri"/>
              </a:rPr>
              <a:t>counting</a:t>
            </a:r>
            <a:r>
              <a:rPr sz="1600" b="1" spc="10" dirty="0">
                <a:solidFill>
                  <a:srgbClr val="3366FF"/>
                </a:solidFill>
                <a:latin typeface="Calibri"/>
                <a:cs typeface="Calibri"/>
              </a:rPr>
              <a:t> </a:t>
            </a:r>
            <a:r>
              <a:rPr sz="1600" spc="-5" dirty="0">
                <a:solidFill>
                  <a:srgbClr val="3366FF"/>
                </a:solidFill>
                <a:latin typeface="Calibri"/>
                <a:cs typeface="Calibri"/>
              </a:rPr>
              <a:t>concept</a:t>
            </a:r>
            <a:r>
              <a:rPr sz="1600" spc="10" dirty="0">
                <a:solidFill>
                  <a:srgbClr val="3366FF"/>
                </a:solidFill>
                <a:latin typeface="Calibri"/>
                <a:cs typeface="Calibri"/>
              </a:rPr>
              <a:t> </a:t>
            </a:r>
            <a:r>
              <a:rPr sz="1600" spc="-5" dirty="0">
                <a:solidFill>
                  <a:srgbClr val="3366FF"/>
                </a:solidFill>
                <a:latin typeface="Calibri"/>
                <a:cs typeface="Calibri"/>
              </a:rPr>
              <a:t>could,</a:t>
            </a:r>
            <a:r>
              <a:rPr sz="1600" spc="5" dirty="0">
                <a:solidFill>
                  <a:srgbClr val="3366FF"/>
                </a:solidFill>
                <a:latin typeface="Calibri"/>
                <a:cs typeface="Calibri"/>
              </a:rPr>
              <a:t> </a:t>
            </a:r>
            <a:r>
              <a:rPr lang="en-US" sz="1600" dirty="0">
                <a:solidFill>
                  <a:srgbClr val="3366FF"/>
                </a:solidFill>
                <a:latin typeface="Calibri"/>
                <a:cs typeface="Calibri"/>
              </a:rPr>
              <a:t>profit of </a:t>
            </a:r>
            <a:r>
              <a:rPr sz="1600" dirty="0">
                <a:solidFill>
                  <a:srgbClr val="3366FF"/>
                </a:solidFill>
                <a:latin typeface="Calibri"/>
                <a:cs typeface="Calibri"/>
              </a:rPr>
              <a:t>to</a:t>
            </a:r>
            <a:r>
              <a:rPr sz="1600" spc="5" dirty="0">
                <a:solidFill>
                  <a:srgbClr val="3366FF"/>
                </a:solidFill>
                <a:latin typeface="Calibri"/>
                <a:cs typeface="Calibri"/>
              </a:rPr>
              <a:t> </a:t>
            </a:r>
            <a:r>
              <a:rPr sz="1600" dirty="0">
                <a:solidFill>
                  <a:srgbClr val="3366FF"/>
                </a:solidFill>
                <a:latin typeface="Calibri"/>
                <a:cs typeface="Calibri"/>
              </a:rPr>
              <a:t>the</a:t>
            </a:r>
            <a:r>
              <a:rPr sz="1600" spc="5" dirty="0">
                <a:solidFill>
                  <a:srgbClr val="3366FF"/>
                </a:solidFill>
                <a:latin typeface="Calibri"/>
                <a:cs typeface="Calibri"/>
              </a:rPr>
              <a:t> </a:t>
            </a:r>
            <a:r>
              <a:rPr sz="1600" spc="-5" dirty="0">
                <a:solidFill>
                  <a:srgbClr val="3366FF"/>
                </a:solidFill>
                <a:latin typeface="Calibri"/>
                <a:cs typeface="Calibri"/>
              </a:rPr>
              <a:t>opportunities</a:t>
            </a:r>
            <a:r>
              <a:rPr sz="1600" spc="10" dirty="0">
                <a:solidFill>
                  <a:srgbClr val="3366FF"/>
                </a:solidFill>
                <a:latin typeface="Calibri"/>
                <a:cs typeface="Calibri"/>
              </a:rPr>
              <a:t> </a:t>
            </a:r>
            <a:r>
              <a:rPr sz="1600" dirty="0">
                <a:solidFill>
                  <a:srgbClr val="3366FF"/>
                </a:solidFill>
                <a:latin typeface="Calibri"/>
                <a:cs typeface="Calibri"/>
              </a:rPr>
              <a:t>given </a:t>
            </a:r>
            <a:r>
              <a:rPr sz="1600" spc="-350" dirty="0">
                <a:solidFill>
                  <a:srgbClr val="3366FF"/>
                </a:solidFill>
                <a:latin typeface="Calibri"/>
                <a:cs typeface="Calibri"/>
              </a:rPr>
              <a:t> </a:t>
            </a:r>
            <a:r>
              <a:rPr sz="1600" dirty="0">
                <a:solidFill>
                  <a:srgbClr val="3366FF"/>
                </a:solidFill>
                <a:latin typeface="Calibri"/>
                <a:cs typeface="Calibri"/>
              </a:rPr>
              <a:t>by the</a:t>
            </a:r>
            <a:r>
              <a:rPr sz="1600" spc="5" dirty="0">
                <a:solidFill>
                  <a:srgbClr val="3366FF"/>
                </a:solidFill>
                <a:latin typeface="Calibri"/>
                <a:cs typeface="Calibri"/>
              </a:rPr>
              <a:t> </a:t>
            </a:r>
            <a:r>
              <a:rPr sz="1600" spc="-5" dirty="0">
                <a:solidFill>
                  <a:srgbClr val="3366FF"/>
                </a:solidFill>
                <a:latin typeface="Calibri"/>
                <a:cs typeface="Calibri"/>
              </a:rPr>
              <a:t>lower</a:t>
            </a:r>
            <a:r>
              <a:rPr sz="1600" dirty="0">
                <a:solidFill>
                  <a:srgbClr val="3366FF"/>
                </a:solidFill>
                <a:latin typeface="Calibri"/>
                <a:cs typeface="Calibri"/>
              </a:rPr>
              <a:t> </a:t>
            </a:r>
            <a:r>
              <a:rPr sz="1600" spc="-5" dirty="0">
                <a:solidFill>
                  <a:srgbClr val="3366FF"/>
                </a:solidFill>
                <a:latin typeface="Calibri"/>
                <a:cs typeface="Calibri"/>
              </a:rPr>
              <a:t>primary</a:t>
            </a:r>
            <a:r>
              <a:rPr sz="1600" spc="5" dirty="0">
                <a:solidFill>
                  <a:srgbClr val="3366FF"/>
                </a:solidFill>
                <a:latin typeface="Calibri"/>
                <a:cs typeface="Calibri"/>
              </a:rPr>
              <a:t> </a:t>
            </a:r>
            <a:r>
              <a:rPr sz="1600" spc="-5" dirty="0">
                <a:solidFill>
                  <a:srgbClr val="3366FF"/>
                </a:solidFill>
                <a:latin typeface="Calibri"/>
                <a:cs typeface="Calibri"/>
              </a:rPr>
              <a:t>ionization,</a:t>
            </a:r>
            <a:r>
              <a:rPr sz="1600" dirty="0">
                <a:solidFill>
                  <a:srgbClr val="3366FF"/>
                </a:solidFill>
                <a:latin typeface="Calibri"/>
                <a:cs typeface="Calibri"/>
              </a:rPr>
              <a:t> </a:t>
            </a:r>
            <a:r>
              <a:rPr sz="1600" b="1" dirty="0">
                <a:solidFill>
                  <a:srgbClr val="00329E"/>
                </a:solidFill>
                <a:latin typeface="Calibri"/>
                <a:cs typeface="Calibri"/>
              </a:rPr>
              <a:t>N</a:t>
            </a:r>
            <a:r>
              <a:rPr sz="1575" b="1" baseline="-21164" dirty="0">
                <a:solidFill>
                  <a:srgbClr val="00329E"/>
                </a:solidFill>
                <a:latin typeface="Calibri"/>
                <a:cs typeface="Calibri"/>
              </a:rPr>
              <a:t>cl</a:t>
            </a:r>
            <a:r>
              <a:rPr sz="1575" b="1" spc="7" baseline="-21164" dirty="0">
                <a:solidFill>
                  <a:srgbClr val="00329E"/>
                </a:solidFill>
                <a:latin typeface="Calibri"/>
                <a:cs typeface="Calibri"/>
              </a:rPr>
              <a:t> </a:t>
            </a:r>
            <a:r>
              <a:rPr sz="1600" b="1" dirty="0">
                <a:solidFill>
                  <a:srgbClr val="00329E"/>
                </a:solidFill>
                <a:latin typeface="Calibri"/>
                <a:cs typeface="Calibri"/>
              </a:rPr>
              <a:t>≈</a:t>
            </a:r>
            <a:r>
              <a:rPr sz="1600" b="1" spc="-5" dirty="0">
                <a:solidFill>
                  <a:srgbClr val="00329E"/>
                </a:solidFill>
                <a:latin typeface="Calibri"/>
                <a:cs typeface="Calibri"/>
              </a:rPr>
              <a:t> 6/cm</a:t>
            </a:r>
            <a:r>
              <a:rPr sz="1600" spc="-5" dirty="0">
                <a:solidFill>
                  <a:srgbClr val="3366FF"/>
                </a:solidFill>
                <a:latin typeface="Calibri"/>
                <a:cs typeface="Calibri"/>
              </a:rPr>
              <a:t>,</a:t>
            </a:r>
            <a:r>
              <a:rPr sz="1600" spc="5" dirty="0">
                <a:solidFill>
                  <a:srgbClr val="3366FF"/>
                </a:solidFill>
                <a:latin typeface="Calibri"/>
                <a:cs typeface="Calibri"/>
              </a:rPr>
              <a:t> </a:t>
            </a:r>
            <a:r>
              <a:rPr sz="1600" dirty="0">
                <a:solidFill>
                  <a:srgbClr val="3366FF"/>
                </a:solidFill>
                <a:latin typeface="Calibri"/>
                <a:cs typeface="Calibri"/>
              </a:rPr>
              <a:t>a </a:t>
            </a:r>
            <a:r>
              <a:rPr sz="1600" spc="-5" dirty="0">
                <a:solidFill>
                  <a:srgbClr val="3366FF"/>
                </a:solidFill>
                <a:latin typeface="Calibri"/>
                <a:cs typeface="Calibri"/>
              </a:rPr>
              <a:t>factor</a:t>
            </a:r>
            <a:r>
              <a:rPr sz="1600" spc="5" dirty="0">
                <a:solidFill>
                  <a:srgbClr val="3366FF"/>
                </a:solidFill>
                <a:latin typeface="Calibri"/>
                <a:cs typeface="Calibri"/>
              </a:rPr>
              <a:t> </a:t>
            </a:r>
            <a:r>
              <a:rPr sz="1600" dirty="0">
                <a:solidFill>
                  <a:srgbClr val="3366FF"/>
                </a:solidFill>
                <a:latin typeface="Calibri"/>
                <a:cs typeface="Calibri"/>
              </a:rPr>
              <a:t>5</a:t>
            </a:r>
            <a:r>
              <a:rPr sz="1600" spc="-5" dirty="0">
                <a:solidFill>
                  <a:srgbClr val="3366FF"/>
                </a:solidFill>
                <a:latin typeface="Calibri"/>
                <a:cs typeface="Calibri"/>
              </a:rPr>
              <a:t> </a:t>
            </a:r>
            <a:r>
              <a:rPr sz="1600" i="1" dirty="0">
                <a:solidFill>
                  <a:srgbClr val="3366FF"/>
                </a:solidFill>
                <a:latin typeface="Calibri"/>
                <a:cs typeface="Calibri"/>
              </a:rPr>
              <a:t>vs</a:t>
            </a:r>
            <a:r>
              <a:rPr sz="1600" i="1" spc="5" dirty="0">
                <a:solidFill>
                  <a:srgbClr val="3366FF"/>
                </a:solidFill>
                <a:latin typeface="Calibri"/>
                <a:cs typeface="Calibri"/>
              </a:rPr>
              <a:t> </a:t>
            </a:r>
            <a:r>
              <a:rPr sz="1600" spc="-5" dirty="0">
                <a:solidFill>
                  <a:srgbClr val="3366FF"/>
                </a:solidFill>
                <a:latin typeface="Calibri"/>
                <a:cs typeface="Calibri"/>
              </a:rPr>
              <a:t>Ar,</a:t>
            </a:r>
            <a:r>
              <a:rPr sz="1600" dirty="0">
                <a:solidFill>
                  <a:srgbClr val="3366FF"/>
                </a:solidFill>
                <a:latin typeface="Calibri"/>
                <a:cs typeface="Calibri"/>
              </a:rPr>
              <a:t> and</a:t>
            </a:r>
            <a:r>
              <a:rPr sz="1600" spc="5" dirty="0">
                <a:solidFill>
                  <a:srgbClr val="3366FF"/>
                </a:solidFill>
                <a:latin typeface="Calibri"/>
                <a:cs typeface="Calibri"/>
              </a:rPr>
              <a:t> </a:t>
            </a:r>
            <a:r>
              <a:rPr sz="1600" dirty="0">
                <a:solidFill>
                  <a:srgbClr val="3366FF"/>
                </a:solidFill>
                <a:latin typeface="Calibri"/>
                <a:cs typeface="Calibri"/>
              </a:rPr>
              <a:t>by the</a:t>
            </a:r>
            <a:r>
              <a:rPr sz="1600" spc="5" dirty="0">
                <a:solidFill>
                  <a:srgbClr val="3366FF"/>
                </a:solidFill>
                <a:latin typeface="Calibri"/>
                <a:cs typeface="Calibri"/>
              </a:rPr>
              <a:t> </a:t>
            </a:r>
            <a:r>
              <a:rPr sz="1600" spc="-5" dirty="0">
                <a:solidFill>
                  <a:srgbClr val="3366FF"/>
                </a:solidFill>
                <a:latin typeface="Calibri"/>
                <a:cs typeface="Calibri"/>
              </a:rPr>
              <a:t>slower</a:t>
            </a:r>
            <a:r>
              <a:rPr sz="1600" dirty="0">
                <a:solidFill>
                  <a:srgbClr val="3366FF"/>
                </a:solidFill>
                <a:latin typeface="Calibri"/>
                <a:cs typeface="Calibri"/>
              </a:rPr>
              <a:t> </a:t>
            </a:r>
            <a:r>
              <a:rPr sz="1600" spc="-10" dirty="0">
                <a:solidFill>
                  <a:srgbClr val="3366FF"/>
                </a:solidFill>
                <a:latin typeface="Calibri"/>
                <a:cs typeface="Calibri"/>
              </a:rPr>
              <a:t>drift </a:t>
            </a:r>
            <a:r>
              <a:rPr sz="1600" spc="-5" dirty="0">
                <a:solidFill>
                  <a:srgbClr val="3366FF"/>
                </a:solidFill>
                <a:latin typeface="Calibri"/>
                <a:cs typeface="Calibri"/>
              </a:rPr>
              <a:t> velocity,</a:t>
            </a:r>
            <a:r>
              <a:rPr sz="1600" dirty="0">
                <a:solidFill>
                  <a:srgbClr val="3366FF"/>
                </a:solidFill>
                <a:latin typeface="Calibri"/>
                <a:cs typeface="Calibri"/>
              </a:rPr>
              <a:t> </a:t>
            </a:r>
            <a:r>
              <a:rPr sz="1600" b="1" dirty="0">
                <a:solidFill>
                  <a:srgbClr val="00329E"/>
                </a:solidFill>
                <a:latin typeface="Calibri"/>
                <a:cs typeface="Calibri"/>
              </a:rPr>
              <a:t>v</a:t>
            </a:r>
            <a:r>
              <a:rPr sz="1575" b="1" baseline="-21164" dirty="0">
                <a:solidFill>
                  <a:srgbClr val="00329E"/>
                </a:solidFill>
                <a:latin typeface="Calibri"/>
                <a:cs typeface="Calibri"/>
              </a:rPr>
              <a:t>drift</a:t>
            </a:r>
            <a:r>
              <a:rPr sz="1575" b="1" spc="187" baseline="-21164" dirty="0">
                <a:solidFill>
                  <a:srgbClr val="00329E"/>
                </a:solidFill>
                <a:latin typeface="Calibri"/>
                <a:cs typeface="Calibri"/>
              </a:rPr>
              <a:t> </a:t>
            </a:r>
            <a:r>
              <a:rPr sz="1600" b="1" dirty="0">
                <a:solidFill>
                  <a:srgbClr val="00329E"/>
                </a:solidFill>
                <a:latin typeface="Calibri"/>
                <a:cs typeface="Calibri"/>
              </a:rPr>
              <a:t>≈</a:t>
            </a:r>
            <a:r>
              <a:rPr sz="1600" b="1" spc="-5" dirty="0">
                <a:solidFill>
                  <a:srgbClr val="00329E"/>
                </a:solidFill>
                <a:latin typeface="Calibri"/>
                <a:cs typeface="Calibri"/>
              </a:rPr>
              <a:t> </a:t>
            </a:r>
            <a:r>
              <a:rPr sz="1600" b="1" dirty="0">
                <a:solidFill>
                  <a:srgbClr val="00329E"/>
                </a:solidFill>
                <a:latin typeface="Calibri"/>
                <a:cs typeface="Calibri"/>
              </a:rPr>
              <a:t>2 </a:t>
            </a:r>
            <a:r>
              <a:rPr sz="1600" b="1" spc="-5" dirty="0">
                <a:solidFill>
                  <a:srgbClr val="00329E"/>
                </a:solidFill>
                <a:latin typeface="Calibri"/>
                <a:cs typeface="Calibri"/>
              </a:rPr>
              <a:t>cm/μs</a:t>
            </a:r>
            <a:r>
              <a:rPr sz="1600" spc="-5" dirty="0">
                <a:solidFill>
                  <a:srgbClr val="3366FF"/>
                </a:solidFill>
                <a:latin typeface="Calibri"/>
                <a:cs typeface="Calibri"/>
              </a:rPr>
              <a:t>,</a:t>
            </a:r>
            <a:r>
              <a:rPr sz="1600" spc="5" dirty="0">
                <a:solidFill>
                  <a:srgbClr val="3366FF"/>
                </a:solidFill>
                <a:latin typeface="Calibri"/>
                <a:cs typeface="Calibri"/>
              </a:rPr>
              <a:t> </a:t>
            </a:r>
            <a:r>
              <a:rPr sz="1600" dirty="0">
                <a:solidFill>
                  <a:srgbClr val="3366FF"/>
                </a:solidFill>
                <a:latin typeface="Calibri"/>
                <a:cs typeface="Calibri"/>
              </a:rPr>
              <a:t>a </a:t>
            </a:r>
            <a:r>
              <a:rPr sz="1600" spc="-5" dirty="0">
                <a:solidFill>
                  <a:srgbClr val="3366FF"/>
                </a:solidFill>
                <a:latin typeface="Calibri"/>
                <a:cs typeface="Calibri"/>
              </a:rPr>
              <a:t>factor</a:t>
            </a:r>
            <a:r>
              <a:rPr sz="1600" dirty="0">
                <a:solidFill>
                  <a:srgbClr val="3366FF"/>
                </a:solidFill>
                <a:latin typeface="Calibri"/>
                <a:cs typeface="Calibri"/>
              </a:rPr>
              <a:t> </a:t>
            </a:r>
            <a:r>
              <a:rPr sz="1600" spc="-5" dirty="0">
                <a:solidFill>
                  <a:srgbClr val="3366FF"/>
                </a:solidFill>
                <a:latin typeface="Calibri"/>
                <a:cs typeface="Calibri"/>
              </a:rPr>
              <a:t>2.</a:t>
            </a:r>
            <a:r>
              <a:rPr sz="1600" spc="5" dirty="0">
                <a:solidFill>
                  <a:srgbClr val="3366FF"/>
                </a:solidFill>
                <a:latin typeface="Calibri"/>
                <a:cs typeface="Calibri"/>
              </a:rPr>
              <a:t> </a:t>
            </a:r>
            <a:r>
              <a:rPr sz="1600" dirty="0">
                <a:solidFill>
                  <a:srgbClr val="3366FF"/>
                </a:solidFill>
                <a:latin typeface="Calibri"/>
                <a:cs typeface="Calibri"/>
              </a:rPr>
              <a:t>5</a:t>
            </a:r>
            <a:r>
              <a:rPr sz="1600" spc="-5" dirty="0">
                <a:solidFill>
                  <a:srgbClr val="3366FF"/>
                </a:solidFill>
                <a:latin typeface="Calibri"/>
                <a:cs typeface="Calibri"/>
              </a:rPr>
              <a:t> </a:t>
            </a:r>
            <a:r>
              <a:rPr sz="1600" i="1" dirty="0">
                <a:solidFill>
                  <a:srgbClr val="3366FF"/>
                </a:solidFill>
                <a:latin typeface="Calibri"/>
                <a:cs typeface="Calibri"/>
              </a:rPr>
              <a:t>vs </a:t>
            </a:r>
            <a:r>
              <a:rPr sz="1600" dirty="0">
                <a:solidFill>
                  <a:srgbClr val="3366FF"/>
                </a:solidFill>
                <a:latin typeface="Calibri"/>
                <a:cs typeface="Calibri"/>
              </a:rPr>
              <a:t>Ar</a:t>
            </a:r>
            <a:r>
              <a:rPr sz="1600" spc="5" dirty="0">
                <a:solidFill>
                  <a:srgbClr val="3366FF"/>
                </a:solidFill>
                <a:latin typeface="Calibri"/>
                <a:cs typeface="Calibri"/>
              </a:rPr>
              <a:t> </a:t>
            </a:r>
            <a:r>
              <a:rPr sz="1600" spc="-5" dirty="0">
                <a:solidFill>
                  <a:srgbClr val="3366FF"/>
                </a:solidFill>
                <a:latin typeface="Calibri"/>
                <a:cs typeface="Calibri"/>
              </a:rPr>
              <a:t>(cluster</a:t>
            </a:r>
            <a:r>
              <a:rPr sz="1600" dirty="0">
                <a:solidFill>
                  <a:srgbClr val="3366FF"/>
                </a:solidFill>
                <a:latin typeface="Calibri"/>
                <a:cs typeface="Calibri"/>
              </a:rPr>
              <a:t> </a:t>
            </a:r>
            <a:r>
              <a:rPr sz="1600" spc="-5" dirty="0">
                <a:solidFill>
                  <a:srgbClr val="3366FF"/>
                </a:solidFill>
                <a:latin typeface="Calibri"/>
                <a:cs typeface="Calibri"/>
              </a:rPr>
              <a:t>time</a:t>
            </a:r>
            <a:r>
              <a:rPr sz="1600" dirty="0">
                <a:solidFill>
                  <a:srgbClr val="3366FF"/>
                </a:solidFill>
                <a:latin typeface="Calibri"/>
                <a:cs typeface="Calibri"/>
              </a:rPr>
              <a:t> </a:t>
            </a:r>
            <a:r>
              <a:rPr sz="1600" spc="-5" dirty="0">
                <a:solidFill>
                  <a:srgbClr val="3366FF"/>
                </a:solidFill>
                <a:latin typeface="Calibri"/>
                <a:cs typeface="Calibri"/>
              </a:rPr>
              <a:t>expansion)</a:t>
            </a:r>
            <a:endParaRPr sz="1600" dirty="0">
              <a:latin typeface="Calibri"/>
              <a:cs typeface="Calibri"/>
            </a:endParaRPr>
          </a:p>
        </p:txBody>
      </p:sp>
      <p:sp>
        <p:nvSpPr>
          <p:cNvPr id="3" name="Slide Number Placeholder 2">
            <a:extLst>
              <a:ext uri="{FF2B5EF4-FFF2-40B4-BE49-F238E27FC236}">
                <a16:creationId xmlns:a16="http://schemas.microsoft.com/office/drawing/2014/main" id="{07871366-99AE-6094-B7BD-7AE9ADE0D155}"/>
              </a:ext>
            </a:extLst>
          </p:cNvPr>
          <p:cNvSpPr>
            <a:spLocks noGrp="1"/>
          </p:cNvSpPr>
          <p:nvPr>
            <p:ph type="sldNum" sz="quarter" idx="7"/>
          </p:nvPr>
        </p:nvSpPr>
        <p:spPr/>
        <p:txBody>
          <a:bodyPr/>
          <a:lstStyle/>
          <a:p>
            <a:pPr marL="38100">
              <a:lnSpc>
                <a:spcPct val="100000"/>
              </a:lnSpc>
            </a:pPr>
            <a:fld id="{81D60167-4931-47E6-BA6A-407CBD079E47}" type="slidenum">
              <a:rPr lang="en-US" spc="-5" smtClean="0"/>
              <a:t>61</a:t>
            </a:fld>
            <a:endParaRPr lang="en-US" spc="-5" dirty="0"/>
          </a:p>
        </p:txBody>
      </p:sp>
    </p:spTree>
    <p:extLst>
      <p:ext uri="{BB962C8B-B14F-4D97-AF65-F5344CB8AC3E}">
        <p14:creationId xmlns:p14="http://schemas.microsoft.com/office/powerpoint/2010/main" val="29221147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r>
              <a:rPr lang="en-US" dirty="0"/>
              <a:t>Cluster counting technique</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TextBox 5">
            <a:extLst>
              <a:ext uri="{FF2B5EF4-FFF2-40B4-BE49-F238E27FC236}">
                <a16:creationId xmlns:a16="http://schemas.microsoft.com/office/drawing/2014/main" id="{6C6FF71C-72E3-00E6-5AD1-9555F79602C9}"/>
              </a:ext>
            </a:extLst>
          </p:cNvPr>
          <p:cNvSpPr txBox="1"/>
          <p:nvPr/>
        </p:nvSpPr>
        <p:spPr>
          <a:xfrm>
            <a:off x="1909417" y="885371"/>
            <a:ext cx="8061171" cy="707886"/>
          </a:xfrm>
          <a:prstGeom prst="rect">
            <a:avLst/>
          </a:prstGeom>
          <a:noFill/>
        </p:spPr>
        <p:txBody>
          <a:bodyPr wrap="square" rtlCol="0">
            <a:spAutoFit/>
          </a:bodyPr>
          <a:lstStyle/>
          <a:p>
            <a:r>
              <a:rPr lang="en-US" sz="2000" b="1" dirty="0"/>
              <a:t>μ⁄π</a:t>
            </a:r>
            <a:r>
              <a:rPr lang="en-US" sz="2000" dirty="0"/>
              <a:t> separation at 200 MeV/c in He/iC</a:t>
            </a:r>
            <a:r>
              <a:rPr lang="en-US" sz="2000" baseline="-25000" dirty="0"/>
              <a:t>4</a:t>
            </a:r>
            <a:r>
              <a:rPr lang="en-US" sz="2000" dirty="0"/>
              <a:t>H</a:t>
            </a:r>
            <a:r>
              <a:rPr lang="en-US" sz="2000" baseline="-25000" dirty="0"/>
              <a:t>10</a:t>
            </a:r>
            <a:r>
              <a:rPr lang="en-US" sz="2000" dirty="0"/>
              <a:t> –  95/5 	100 samples 3.7 cm</a:t>
            </a:r>
          </a:p>
          <a:p>
            <a:r>
              <a:rPr lang="en-US" sz="2000" dirty="0"/>
              <a:t>gas gain 2×10</a:t>
            </a:r>
            <a:r>
              <a:rPr lang="en-US" sz="2000" baseline="30000" dirty="0"/>
              <a:t>5</a:t>
            </a:r>
            <a:r>
              <a:rPr lang="en-US" sz="2000" dirty="0"/>
              <a:t>, 1.7 GHz – gain 10 amplifier, 2GSa/s – 1.1 GHz – 8 bit digitizer</a:t>
            </a:r>
          </a:p>
        </p:txBody>
      </p:sp>
      <p:pic>
        <p:nvPicPr>
          <p:cNvPr id="7" name="Picture 6">
            <a:extLst>
              <a:ext uri="{FF2B5EF4-FFF2-40B4-BE49-F238E27FC236}">
                <a16:creationId xmlns:a16="http://schemas.microsoft.com/office/drawing/2014/main" id="{1053058B-0E76-552C-239E-0DEEA84018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1701" t="53593" r="25877" b="1780"/>
          <a:stretch/>
        </p:blipFill>
        <p:spPr>
          <a:xfrm>
            <a:off x="6361095" y="1633277"/>
            <a:ext cx="3522928" cy="3183592"/>
          </a:xfrm>
          <a:prstGeom prst="rect">
            <a:avLst/>
          </a:prstGeom>
        </p:spPr>
      </p:pic>
      <p:grpSp>
        <p:nvGrpSpPr>
          <p:cNvPr id="8" name="Group 7">
            <a:extLst>
              <a:ext uri="{FF2B5EF4-FFF2-40B4-BE49-F238E27FC236}">
                <a16:creationId xmlns:a16="http://schemas.microsoft.com/office/drawing/2014/main" id="{A118E3BE-CB12-00E3-1A93-440A5AE509DD}"/>
              </a:ext>
            </a:extLst>
          </p:cNvPr>
          <p:cNvGrpSpPr/>
          <p:nvPr/>
        </p:nvGrpSpPr>
        <p:grpSpPr>
          <a:xfrm>
            <a:off x="319907" y="1640823"/>
            <a:ext cx="3522927" cy="3072703"/>
            <a:chOff x="5101903" y="2128660"/>
            <a:chExt cx="2902594" cy="2638603"/>
          </a:xfrm>
        </p:grpSpPr>
        <p:pic>
          <p:nvPicPr>
            <p:cNvPr id="9" name="Picture 8">
              <a:extLst>
                <a:ext uri="{FF2B5EF4-FFF2-40B4-BE49-F238E27FC236}">
                  <a16:creationId xmlns:a16="http://schemas.microsoft.com/office/drawing/2014/main" id="{8D6055D5-AA0A-ED97-4A74-CEC1675C12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1653" t="2592" r="25925" b="49500"/>
            <a:stretch/>
          </p:blipFill>
          <p:spPr>
            <a:xfrm>
              <a:off x="5101903" y="2128660"/>
              <a:ext cx="2902594" cy="2638603"/>
            </a:xfrm>
            <a:prstGeom prst="rect">
              <a:avLst/>
            </a:prstGeom>
          </p:spPr>
        </p:pic>
        <p:sp>
          <p:nvSpPr>
            <p:cNvPr id="10" name="Rectangle 9">
              <a:extLst>
                <a:ext uri="{FF2B5EF4-FFF2-40B4-BE49-F238E27FC236}">
                  <a16:creationId xmlns:a16="http://schemas.microsoft.com/office/drawing/2014/main" id="{E8B70AA7-778D-C955-8D47-21AD4AD322BE}"/>
                </a:ext>
              </a:extLst>
            </p:cNvPr>
            <p:cNvSpPr/>
            <p:nvPr/>
          </p:nvSpPr>
          <p:spPr>
            <a:xfrm>
              <a:off x="5701459" y="2420215"/>
              <a:ext cx="318341" cy="369332"/>
            </a:xfrm>
            <a:prstGeom prst="rect">
              <a:avLst/>
            </a:prstGeom>
          </p:spPr>
          <p:txBody>
            <a:bodyPr wrap="none">
              <a:spAutoFit/>
            </a:bodyPr>
            <a:lstStyle/>
            <a:p>
              <a:r>
                <a:rPr lang="en-US" b="1" dirty="0">
                  <a:solidFill>
                    <a:srgbClr val="FF0000"/>
                  </a:solidFill>
                </a:rPr>
                <a:t>π</a:t>
              </a:r>
            </a:p>
          </p:txBody>
        </p:sp>
        <p:sp>
          <p:nvSpPr>
            <p:cNvPr id="11" name="Rectangle 10">
              <a:extLst>
                <a:ext uri="{FF2B5EF4-FFF2-40B4-BE49-F238E27FC236}">
                  <a16:creationId xmlns:a16="http://schemas.microsoft.com/office/drawing/2014/main" id="{19A42D9C-C345-09D3-C90B-E60969DD0E52}"/>
                </a:ext>
              </a:extLst>
            </p:cNvPr>
            <p:cNvSpPr/>
            <p:nvPr/>
          </p:nvSpPr>
          <p:spPr>
            <a:xfrm>
              <a:off x="7166036" y="2420215"/>
              <a:ext cx="314735" cy="369332"/>
            </a:xfrm>
            <a:prstGeom prst="rect">
              <a:avLst/>
            </a:prstGeom>
          </p:spPr>
          <p:txBody>
            <a:bodyPr wrap="none">
              <a:spAutoFit/>
            </a:bodyPr>
            <a:lstStyle/>
            <a:p>
              <a:r>
                <a:rPr lang="en-US" b="1" dirty="0">
                  <a:solidFill>
                    <a:srgbClr val="FF0000"/>
                  </a:solidFill>
                </a:rPr>
                <a:t>μ</a:t>
              </a:r>
            </a:p>
          </p:txBody>
        </p:sp>
      </p:grpSp>
      <p:sp>
        <p:nvSpPr>
          <p:cNvPr id="12" name="TextBox 11">
            <a:extLst>
              <a:ext uri="{FF2B5EF4-FFF2-40B4-BE49-F238E27FC236}">
                <a16:creationId xmlns:a16="http://schemas.microsoft.com/office/drawing/2014/main" id="{F964B6D9-6594-06CB-3DCB-8303661E4532}"/>
              </a:ext>
            </a:extLst>
          </p:cNvPr>
          <p:cNvSpPr txBox="1"/>
          <p:nvPr/>
        </p:nvSpPr>
        <p:spPr>
          <a:xfrm>
            <a:off x="567312" y="4932040"/>
            <a:ext cx="3028118" cy="1015663"/>
          </a:xfrm>
          <a:prstGeom prst="rect">
            <a:avLst/>
          </a:prstGeom>
          <a:noFill/>
        </p:spPr>
        <p:txBody>
          <a:bodyPr wrap="none" rtlCol="0">
            <a:spAutoFit/>
          </a:bodyPr>
          <a:lstStyle/>
          <a:p>
            <a:pPr algn="ctr"/>
            <a:r>
              <a:rPr lang="en-US" sz="2000" b="1" dirty="0">
                <a:solidFill>
                  <a:srgbClr val="FF0000"/>
                </a:solidFill>
              </a:rPr>
              <a:t>integrated charge</a:t>
            </a:r>
          </a:p>
          <a:p>
            <a:pPr algn="ctr"/>
            <a:r>
              <a:rPr lang="en-US" sz="2000" b="1" dirty="0">
                <a:solidFill>
                  <a:srgbClr val="0000FF"/>
                </a:solidFill>
              </a:rPr>
              <a:t>expected </a:t>
            </a:r>
            <a:r>
              <a:rPr lang="en-US" sz="2000" b="1" dirty="0">
                <a:solidFill>
                  <a:srgbClr val="FF0000"/>
                </a:solidFill>
              </a:rPr>
              <a:t>2.0 σ</a:t>
            </a:r>
            <a:r>
              <a:rPr lang="en-US" sz="2000" b="1" dirty="0">
                <a:solidFill>
                  <a:srgbClr val="0000FF"/>
                </a:solidFill>
              </a:rPr>
              <a:t> separation</a:t>
            </a:r>
          </a:p>
          <a:p>
            <a:pPr algn="ctr"/>
            <a:r>
              <a:rPr lang="en-US" sz="2000" b="1" dirty="0">
                <a:solidFill>
                  <a:srgbClr val="0000FF"/>
                </a:solidFill>
              </a:rPr>
              <a:t>measured </a:t>
            </a:r>
            <a:r>
              <a:rPr lang="en-US" sz="2000" b="1" dirty="0">
                <a:solidFill>
                  <a:srgbClr val="FF0000"/>
                </a:solidFill>
              </a:rPr>
              <a:t>1.4 σ</a:t>
            </a:r>
            <a:r>
              <a:rPr lang="en-US" sz="2000" b="1" dirty="0">
                <a:solidFill>
                  <a:srgbClr val="0000FF"/>
                </a:solidFill>
              </a:rPr>
              <a:t> separation</a:t>
            </a:r>
          </a:p>
        </p:txBody>
      </p:sp>
      <p:sp>
        <p:nvSpPr>
          <p:cNvPr id="13" name="TextBox 12">
            <a:extLst>
              <a:ext uri="{FF2B5EF4-FFF2-40B4-BE49-F238E27FC236}">
                <a16:creationId xmlns:a16="http://schemas.microsoft.com/office/drawing/2014/main" id="{73173BF3-4C7D-EF75-819E-730034F89C96}"/>
              </a:ext>
            </a:extLst>
          </p:cNvPr>
          <p:cNvSpPr txBox="1"/>
          <p:nvPr/>
        </p:nvSpPr>
        <p:spPr>
          <a:xfrm>
            <a:off x="3806186" y="1721481"/>
            <a:ext cx="1821174" cy="738664"/>
          </a:xfrm>
          <a:prstGeom prst="rect">
            <a:avLst/>
          </a:prstGeom>
          <a:noFill/>
        </p:spPr>
        <p:txBody>
          <a:bodyPr wrap="square" rtlCol="0">
            <a:spAutoFit/>
          </a:bodyPr>
          <a:lstStyle/>
          <a:p>
            <a:r>
              <a:rPr lang="en-US" sz="1400" dirty="0"/>
              <a:t>single sample</a:t>
            </a:r>
          </a:p>
          <a:p>
            <a:r>
              <a:rPr lang="en-US" sz="1400" dirty="0"/>
              <a:t>20%  truncated </a:t>
            </a:r>
          </a:p>
          <a:p>
            <a:r>
              <a:rPr lang="en-US" sz="1400" dirty="0"/>
              <a:t>mean</a:t>
            </a:r>
          </a:p>
        </p:txBody>
      </p:sp>
      <p:sp>
        <p:nvSpPr>
          <p:cNvPr id="14" name="TextBox 13">
            <a:extLst>
              <a:ext uri="{FF2B5EF4-FFF2-40B4-BE49-F238E27FC236}">
                <a16:creationId xmlns:a16="http://schemas.microsoft.com/office/drawing/2014/main" id="{7B03461E-6909-2D44-15CD-FC0C18EF8D30}"/>
              </a:ext>
            </a:extLst>
          </p:cNvPr>
          <p:cNvSpPr txBox="1"/>
          <p:nvPr/>
        </p:nvSpPr>
        <p:spPr>
          <a:xfrm>
            <a:off x="3871646" y="3878382"/>
            <a:ext cx="1092955" cy="523220"/>
          </a:xfrm>
          <a:prstGeom prst="rect">
            <a:avLst/>
          </a:prstGeom>
          <a:noFill/>
        </p:spPr>
        <p:txBody>
          <a:bodyPr wrap="none" rtlCol="0">
            <a:spAutoFit/>
          </a:bodyPr>
          <a:lstStyle/>
          <a:p>
            <a:r>
              <a:rPr lang="en-US" sz="1400" dirty="0"/>
              <a:t>sum over</a:t>
            </a:r>
          </a:p>
          <a:p>
            <a:r>
              <a:rPr lang="en-US" sz="1400" dirty="0"/>
              <a:t>100 samples</a:t>
            </a:r>
          </a:p>
        </p:txBody>
      </p:sp>
      <p:sp>
        <p:nvSpPr>
          <p:cNvPr id="15" name="Rectangle 14">
            <a:extLst>
              <a:ext uri="{FF2B5EF4-FFF2-40B4-BE49-F238E27FC236}">
                <a16:creationId xmlns:a16="http://schemas.microsoft.com/office/drawing/2014/main" id="{3FF445E0-55C6-5E3F-9BE7-DABC63EC9466}"/>
              </a:ext>
            </a:extLst>
          </p:cNvPr>
          <p:cNvSpPr/>
          <p:nvPr/>
        </p:nvSpPr>
        <p:spPr>
          <a:xfrm>
            <a:off x="7364688" y="2145268"/>
            <a:ext cx="318341" cy="369332"/>
          </a:xfrm>
          <a:prstGeom prst="rect">
            <a:avLst/>
          </a:prstGeom>
        </p:spPr>
        <p:txBody>
          <a:bodyPr wrap="none">
            <a:spAutoFit/>
          </a:bodyPr>
          <a:lstStyle/>
          <a:p>
            <a:r>
              <a:rPr lang="en-US" b="1" dirty="0">
                <a:solidFill>
                  <a:srgbClr val="FF0000"/>
                </a:solidFill>
              </a:rPr>
              <a:t>π</a:t>
            </a:r>
          </a:p>
        </p:txBody>
      </p:sp>
      <p:sp>
        <p:nvSpPr>
          <p:cNvPr id="16" name="Rectangle 15">
            <a:extLst>
              <a:ext uri="{FF2B5EF4-FFF2-40B4-BE49-F238E27FC236}">
                <a16:creationId xmlns:a16="http://schemas.microsoft.com/office/drawing/2014/main" id="{CA50F43C-6B5F-2B45-8424-349FCBDE9900}"/>
              </a:ext>
            </a:extLst>
          </p:cNvPr>
          <p:cNvSpPr/>
          <p:nvPr/>
        </p:nvSpPr>
        <p:spPr>
          <a:xfrm>
            <a:off x="8829265" y="2145268"/>
            <a:ext cx="314735" cy="369332"/>
          </a:xfrm>
          <a:prstGeom prst="rect">
            <a:avLst/>
          </a:prstGeom>
        </p:spPr>
        <p:txBody>
          <a:bodyPr wrap="none">
            <a:spAutoFit/>
          </a:bodyPr>
          <a:lstStyle/>
          <a:p>
            <a:r>
              <a:rPr lang="en-US" b="1" dirty="0">
                <a:solidFill>
                  <a:srgbClr val="FF0000"/>
                </a:solidFill>
              </a:rPr>
              <a:t>μ</a:t>
            </a:r>
          </a:p>
        </p:txBody>
      </p:sp>
      <p:sp>
        <p:nvSpPr>
          <p:cNvPr id="17" name="Rectangle 16">
            <a:extLst>
              <a:ext uri="{FF2B5EF4-FFF2-40B4-BE49-F238E27FC236}">
                <a16:creationId xmlns:a16="http://schemas.microsoft.com/office/drawing/2014/main" id="{99CDEE81-F1AB-4021-30F4-2DA18D78DF91}"/>
              </a:ext>
            </a:extLst>
          </p:cNvPr>
          <p:cNvSpPr/>
          <p:nvPr/>
        </p:nvSpPr>
        <p:spPr>
          <a:xfrm>
            <a:off x="7049129" y="4978750"/>
            <a:ext cx="3177668" cy="1015663"/>
          </a:xfrm>
          <a:prstGeom prst="rect">
            <a:avLst/>
          </a:prstGeom>
        </p:spPr>
        <p:txBody>
          <a:bodyPr wrap="square">
            <a:spAutoFit/>
          </a:bodyPr>
          <a:lstStyle/>
          <a:p>
            <a:pPr algn="ctr"/>
            <a:r>
              <a:rPr lang="en-US" sz="2000" b="1" dirty="0">
                <a:solidFill>
                  <a:srgbClr val="FF0000"/>
                </a:solidFill>
              </a:rPr>
              <a:t>cluster counting</a:t>
            </a:r>
          </a:p>
          <a:p>
            <a:pPr algn="ctr"/>
            <a:r>
              <a:rPr lang="en-US" sz="2000" b="1" dirty="0">
                <a:solidFill>
                  <a:srgbClr val="0000FF"/>
                </a:solidFill>
              </a:rPr>
              <a:t>expected </a:t>
            </a:r>
            <a:r>
              <a:rPr lang="en-US" sz="2000" b="1" dirty="0">
                <a:solidFill>
                  <a:srgbClr val="FF0000"/>
                </a:solidFill>
              </a:rPr>
              <a:t>5.0 σ</a:t>
            </a:r>
            <a:r>
              <a:rPr lang="en-US" sz="2000" b="1" dirty="0">
                <a:solidFill>
                  <a:srgbClr val="0000FF"/>
                </a:solidFill>
              </a:rPr>
              <a:t> separation</a:t>
            </a:r>
          </a:p>
          <a:p>
            <a:pPr algn="ctr"/>
            <a:r>
              <a:rPr lang="en-US" sz="2000" b="1" dirty="0">
                <a:solidFill>
                  <a:srgbClr val="0000FF"/>
                </a:solidFill>
              </a:rPr>
              <a:t>measured </a:t>
            </a:r>
            <a:r>
              <a:rPr lang="en-US" sz="2000" b="1" dirty="0">
                <a:solidFill>
                  <a:srgbClr val="FF0000"/>
                </a:solidFill>
              </a:rPr>
              <a:t>3.2 σ</a:t>
            </a:r>
            <a:r>
              <a:rPr lang="en-US" sz="2000" b="1" dirty="0">
                <a:solidFill>
                  <a:srgbClr val="0000FF"/>
                </a:solidFill>
              </a:rPr>
              <a:t> separation</a:t>
            </a:r>
          </a:p>
        </p:txBody>
      </p:sp>
      <p:sp>
        <p:nvSpPr>
          <p:cNvPr id="18" name="Rectangle 17">
            <a:extLst>
              <a:ext uri="{FF2B5EF4-FFF2-40B4-BE49-F238E27FC236}">
                <a16:creationId xmlns:a16="http://schemas.microsoft.com/office/drawing/2014/main" id="{ED6043EB-7CE5-E19C-A1E4-478CD9D8C0C6}"/>
              </a:ext>
            </a:extLst>
          </p:cNvPr>
          <p:cNvSpPr/>
          <p:nvPr/>
        </p:nvSpPr>
        <p:spPr>
          <a:xfrm>
            <a:off x="10215975" y="2035721"/>
            <a:ext cx="1391750" cy="523220"/>
          </a:xfrm>
          <a:prstGeom prst="rect">
            <a:avLst/>
          </a:prstGeom>
        </p:spPr>
        <p:txBody>
          <a:bodyPr wrap="none">
            <a:spAutoFit/>
          </a:bodyPr>
          <a:lstStyle/>
          <a:p>
            <a:r>
              <a:rPr lang="en-US" sz="1400" b="1" i="1" dirty="0">
                <a:solidFill>
                  <a:srgbClr val="0000FF"/>
                </a:solidFill>
              </a:rPr>
              <a:t>π: σ/√N</a:t>
            </a:r>
            <a:r>
              <a:rPr lang="en-US" sz="1400" b="1" i="1" baseline="-25000" dirty="0">
                <a:solidFill>
                  <a:srgbClr val="0000FF"/>
                </a:solidFill>
              </a:rPr>
              <a:t>cl</a:t>
            </a:r>
            <a:r>
              <a:rPr lang="en-US" sz="1400" b="1" i="1" dirty="0">
                <a:solidFill>
                  <a:srgbClr val="0000FF"/>
                </a:solidFill>
              </a:rPr>
              <a:t>=0.978</a:t>
            </a:r>
          </a:p>
          <a:p>
            <a:r>
              <a:rPr lang="en-US" sz="1400" b="1" i="1" dirty="0">
                <a:solidFill>
                  <a:srgbClr val="0000FF"/>
                </a:solidFill>
              </a:rPr>
              <a:t>μ: σ/√N</a:t>
            </a:r>
            <a:r>
              <a:rPr lang="en-US" sz="1400" b="1" i="1" baseline="-25000" dirty="0">
                <a:solidFill>
                  <a:srgbClr val="0000FF"/>
                </a:solidFill>
              </a:rPr>
              <a:t>cl</a:t>
            </a:r>
            <a:r>
              <a:rPr lang="en-US" sz="1400" b="1" i="1" dirty="0">
                <a:solidFill>
                  <a:srgbClr val="0000FF"/>
                </a:solidFill>
              </a:rPr>
              <a:t>=1.006</a:t>
            </a:r>
          </a:p>
        </p:txBody>
      </p:sp>
      <p:sp>
        <p:nvSpPr>
          <p:cNvPr id="19" name="TextBox 18">
            <a:extLst>
              <a:ext uri="{FF2B5EF4-FFF2-40B4-BE49-F238E27FC236}">
                <a16:creationId xmlns:a16="http://schemas.microsoft.com/office/drawing/2014/main" id="{0AAD2431-B8F5-8F01-10AF-BED02AA79FB4}"/>
              </a:ext>
            </a:extLst>
          </p:cNvPr>
          <p:cNvSpPr txBox="1"/>
          <p:nvPr/>
        </p:nvSpPr>
        <p:spPr>
          <a:xfrm>
            <a:off x="10004584" y="1658329"/>
            <a:ext cx="1603141" cy="307777"/>
          </a:xfrm>
          <a:prstGeom prst="rect">
            <a:avLst/>
          </a:prstGeom>
          <a:noFill/>
        </p:spPr>
        <p:txBody>
          <a:bodyPr wrap="square" rtlCol="0">
            <a:spAutoFit/>
          </a:bodyPr>
          <a:lstStyle/>
          <a:p>
            <a:r>
              <a:rPr lang="en-US" sz="1400" dirty="0"/>
              <a:t>single sample</a:t>
            </a:r>
          </a:p>
        </p:txBody>
      </p:sp>
      <p:sp>
        <p:nvSpPr>
          <p:cNvPr id="20" name="Rectangle 19">
            <a:extLst>
              <a:ext uri="{FF2B5EF4-FFF2-40B4-BE49-F238E27FC236}">
                <a16:creationId xmlns:a16="http://schemas.microsoft.com/office/drawing/2014/main" id="{43765025-BA8A-EDDA-B6FB-24FB0E03DF63}"/>
              </a:ext>
            </a:extLst>
          </p:cNvPr>
          <p:cNvSpPr/>
          <p:nvPr/>
        </p:nvSpPr>
        <p:spPr>
          <a:xfrm>
            <a:off x="10226797" y="3616772"/>
            <a:ext cx="1300754" cy="523220"/>
          </a:xfrm>
          <a:prstGeom prst="rect">
            <a:avLst/>
          </a:prstGeom>
        </p:spPr>
        <p:txBody>
          <a:bodyPr wrap="none">
            <a:spAutoFit/>
          </a:bodyPr>
          <a:lstStyle/>
          <a:p>
            <a:r>
              <a:rPr lang="en-US" sz="1400" b="1" i="1" dirty="0">
                <a:solidFill>
                  <a:srgbClr val="0000FF"/>
                </a:solidFill>
              </a:rPr>
              <a:t>π: σ/√N</a:t>
            </a:r>
            <a:r>
              <a:rPr lang="en-US" sz="1400" b="1" i="1" baseline="-25000" dirty="0">
                <a:solidFill>
                  <a:srgbClr val="0000FF"/>
                </a:solidFill>
              </a:rPr>
              <a:t>cl</a:t>
            </a:r>
            <a:r>
              <a:rPr lang="en-US" sz="1400" b="1" i="1" dirty="0">
                <a:solidFill>
                  <a:srgbClr val="0000FF"/>
                </a:solidFill>
              </a:rPr>
              <a:t>=1.35</a:t>
            </a:r>
          </a:p>
          <a:p>
            <a:r>
              <a:rPr lang="en-US" sz="1400" b="1" i="1" dirty="0">
                <a:solidFill>
                  <a:srgbClr val="0000FF"/>
                </a:solidFill>
              </a:rPr>
              <a:t>μ: σ/√N</a:t>
            </a:r>
            <a:r>
              <a:rPr lang="en-US" sz="1400" b="1" i="1" baseline="-25000" dirty="0">
                <a:solidFill>
                  <a:srgbClr val="0000FF"/>
                </a:solidFill>
              </a:rPr>
              <a:t>cl</a:t>
            </a:r>
            <a:r>
              <a:rPr lang="en-US" sz="1400" b="1" i="1" dirty="0">
                <a:solidFill>
                  <a:srgbClr val="0000FF"/>
                </a:solidFill>
              </a:rPr>
              <a:t>=1.45</a:t>
            </a:r>
          </a:p>
        </p:txBody>
      </p:sp>
      <p:sp>
        <p:nvSpPr>
          <p:cNvPr id="21" name="TextBox 20">
            <a:extLst>
              <a:ext uri="{FF2B5EF4-FFF2-40B4-BE49-F238E27FC236}">
                <a16:creationId xmlns:a16="http://schemas.microsoft.com/office/drawing/2014/main" id="{AC0DA3A3-C978-CA27-10AF-D2D2BABAB261}"/>
              </a:ext>
            </a:extLst>
          </p:cNvPr>
          <p:cNvSpPr txBox="1"/>
          <p:nvPr/>
        </p:nvSpPr>
        <p:spPr>
          <a:xfrm>
            <a:off x="10004584" y="3031996"/>
            <a:ext cx="1603141" cy="523220"/>
          </a:xfrm>
          <a:prstGeom prst="rect">
            <a:avLst/>
          </a:prstGeom>
          <a:noFill/>
        </p:spPr>
        <p:txBody>
          <a:bodyPr wrap="square" rtlCol="0">
            <a:spAutoFit/>
          </a:bodyPr>
          <a:lstStyle/>
          <a:p>
            <a:r>
              <a:rPr lang="en-US" sz="1400" dirty="0"/>
              <a:t>sum over</a:t>
            </a:r>
          </a:p>
          <a:p>
            <a:r>
              <a:rPr lang="en-US" sz="1400" dirty="0"/>
              <a:t>100 samples</a:t>
            </a:r>
          </a:p>
        </p:txBody>
      </p:sp>
      <p:sp>
        <p:nvSpPr>
          <p:cNvPr id="22" name="TextBox 21">
            <a:extLst>
              <a:ext uri="{FF2B5EF4-FFF2-40B4-BE49-F238E27FC236}">
                <a16:creationId xmlns:a16="http://schemas.microsoft.com/office/drawing/2014/main" id="{94C015F4-D629-79F9-DEF0-6B9E0FB6FDC2}"/>
              </a:ext>
            </a:extLst>
          </p:cNvPr>
          <p:cNvSpPr txBox="1"/>
          <p:nvPr/>
        </p:nvSpPr>
        <p:spPr>
          <a:xfrm>
            <a:off x="4772764" y="2647968"/>
            <a:ext cx="1467770" cy="830997"/>
          </a:xfrm>
          <a:prstGeom prst="rect">
            <a:avLst/>
          </a:prstGeom>
          <a:noFill/>
          <a:ln>
            <a:solidFill>
              <a:srgbClr val="000000"/>
            </a:solidFill>
          </a:ln>
        </p:spPr>
        <p:txBody>
          <a:bodyPr wrap="none" rtlCol="0">
            <a:spAutoFit/>
          </a:bodyPr>
          <a:lstStyle/>
          <a:p>
            <a:pPr algn="ctr"/>
            <a:r>
              <a:rPr lang="en-US" sz="2400" b="1" dirty="0"/>
              <a:t>test beam </a:t>
            </a:r>
          </a:p>
          <a:p>
            <a:pPr algn="ctr"/>
            <a:r>
              <a:rPr lang="en-US" sz="2400" b="1" dirty="0"/>
              <a:t>data</a:t>
            </a:r>
          </a:p>
        </p:txBody>
      </p:sp>
      <p:sp>
        <p:nvSpPr>
          <p:cNvPr id="3" name="Slide Number Placeholder 2">
            <a:extLst>
              <a:ext uri="{FF2B5EF4-FFF2-40B4-BE49-F238E27FC236}">
                <a16:creationId xmlns:a16="http://schemas.microsoft.com/office/drawing/2014/main" id="{861292FC-9C68-A282-C0A5-E463BFC710F7}"/>
              </a:ext>
            </a:extLst>
          </p:cNvPr>
          <p:cNvSpPr>
            <a:spLocks noGrp="1"/>
          </p:cNvSpPr>
          <p:nvPr>
            <p:ph type="sldNum" sz="quarter" idx="7"/>
          </p:nvPr>
        </p:nvSpPr>
        <p:spPr/>
        <p:txBody>
          <a:bodyPr/>
          <a:lstStyle/>
          <a:p>
            <a:pPr marL="38100">
              <a:lnSpc>
                <a:spcPct val="100000"/>
              </a:lnSpc>
            </a:pPr>
            <a:fld id="{81D60167-4931-47E6-BA6A-407CBD079E47}" type="slidenum">
              <a:rPr lang="en-US" spc="-5" smtClean="0"/>
              <a:t>62</a:t>
            </a:fld>
            <a:endParaRPr lang="en-US" spc="-5" dirty="0"/>
          </a:p>
        </p:txBody>
      </p:sp>
    </p:spTree>
    <p:extLst>
      <p:ext uri="{BB962C8B-B14F-4D97-AF65-F5344CB8AC3E}">
        <p14:creationId xmlns:p14="http://schemas.microsoft.com/office/powerpoint/2010/main" val="36448238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r>
              <a:rPr lang="en-US" dirty="0"/>
              <a:t> </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pic>
        <p:nvPicPr>
          <p:cNvPr id="27" name="Picture 26">
            <a:extLst>
              <a:ext uri="{FF2B5EF4-FFF2-40B4-BE49-F238E27FC236}">
                <a16:creationId xmlns:a16="http://schemas.microsoft.com/office/drawing/2014/main" id="{6EADADFC-2B26-F591-EEA4-1B6F47344FD6}"/>
              </a:ext>
            </a:extLst>
          </p:cNvPr>
          <p:cNvPicPr>
            <a:picLocks noChangeAspect="1"/>
          </p:cNvPicPr>
          <p:nvPr/>
        </p:nvPicPr>
        <p:blipFill>
          <a:blip r:embed="rId2"/>
          <a:stretch>
            <a:fillRect/>
          </a:stretch>
        </p:blipFill>
        <p:spPr>
          <a:xfrm>
            <a:off x="358785" y="1711020"/>
            <a:ext cx="6534092" cy="4229283"/>
          </a:xfrm>
          <a:prstGeom prst="rect">
            <a:avLst/>
          </a:prstGeom>
        </p:spPr>
      </p:pic>
      <p:sp>
        <p:nvSpPr>
          <p:cNvPr id="28" name="Slide Number Placeholder 7">
            <a:extLst>
              <a:ext uri="{FF2B5EF4-FFF2-40B4-BE49-F238E27FC236}">
                <a16:creationId xmlns:a16="http://schemas.microsoft.com/office/drawing/2014/main" id="{3CEAD74E-EBB1-FE06-5C3D-09B368150C40}"/>
              </a:ext>
            </a:extLst>
          </p:cNvPr>
          <p:cNvSpPr txBox="1">
            <a:spLocks/>
          </p:cNvSpPr>
          <p:nvPr/>
        </p:nvSpPr>
        <p:spPr>
          <a:xfrm>
            <a:off x="8031396" y="5106587"/>
            <a:ext cx="2248762" cy="2787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BC30DA-6679-6643-9FD3-CB0397EB48D4}" type="slidenum">
              <a:rPr lang="en-US" smtClean="0"/>
              <a:pPr/>
              <a:t>63</a:t>
            </a:fld>
            <a:endParaRPr lang="en-US" dirty="0"/>
          </a:p>
        </p:txBody>
      </p:sp>
      <p:sp>
        <p:nvSpPr>
          <p:cNvPr id="29" name="TextBox 28">
            <a:extLst>
              <a:ext uri="{FF2B5EF4-FFF2-40B4-BE49-F238E27FC236}">
                <a16:creationId xmlns:a16="http://schemas.microsoft.com/office/drawing/2014/main" id="{ABC5865C-47B0-F7CD-EB3A-09D54A74ADE2}"/>
              </a:ext>
            </a:extLst>
          </p:cNvPr>
          <p:cNvSpPr txBox="1"/>
          <p:nvPr/>
        </p:nvSpPr>
        <p:spPr>
          <a:xfrm>
            <a:off x="332827" y="1234044"/>
            <a:ext cx="7386959" cy="400110"/>
          </a:xfrm>
          <a:prstGeom prst="rect">
            <a:avLst/>
          </a:prstGeom>
          <a:noFill/>
        </p:spPr>
        <p:txBody>
          <a:bodyPr wrap="none" rtlCol="0">
            <a:spAutoFit/>
          </a:bodyPr>
          <a:lstStyle/>
          <a:p>
            <a:r>
              <a:rPr lang="en-US" sz="2000" b="1" dirty="0">
                <a:solidFill>
                  <a:srgbClr val="0000FF"/>
                </a:solidFill>
              </a:rPr>
              <a:t>Expected from analytical calculation for IDEA (</a:t>
            </a:r>
            <a:r>
              <a:rPr lang="en-US" sz="2000" b="1" dirty="0" err="1">
                <a:solidFill>
                  <a:srgbClr val="0000FF"/>
                </a:solidFill>
              </a:rPr>
              <a:t>FCCee</a:t>
            </a:r>
            <a:r>
              <a:rPr lang="en-US" sz="2000" b="1" dirty="0">
                <a:solidFill>
                  <a:srgbClr val="0000FF"/>
                </a:solidFill>
              </a:rPr>
              <a:t>) Drift Chamber</a:t>
            </a:r>
          </a:p>
        </p:txBody>
      </p:sp>
      <p:pic>
        <p:nvPicPr>
          <p:cNvPr id="30" name="Picture 29">
            <a:extLst>
              <a:ext uri="{FF2B5EF4-FFF2-40B4-BE49-F238E27FC236}">
                <a16:creationId xmlns:a16="http://schemas.microsoft.com/office/drawing/2014/main" id="{ABAA71B0-8FA8-0150-06FC-37A5E8713D90}"/>
              </a:ext>
            </a:extLst>
          </p:cNvPr>
          <p:cNvPicPr>
            <a:picLocks noChangeAspect="1"/>
          </p:cNvPicPr>
          <p:nvPr/>
        </p:nvPicPr>
        <p:blipFill>
          <a:blip r:embed="rId3"/>
          <a:stretch>
            <a:fillRect/>
          </a:stretch>
        </p:blipFill>
        <p:spPr>
          <a:xfrm>
            <a:off x="7696200" y="3682460"/>
            <a:ext cx="3689820" cy="2283348"/>
          </a:xfrm>
          <a:prstGeom prst="rect">
            <a:avLst/>
          </a:prstGeom>
        </p:spPr>
      </p:pic>
      <p:sp>
        <p:nvSpPr>
          <p:cNvPr id="31" name="TextBox 30">
            <a:extLst>
              <a:ext uri="{FF2B5EF4-FFF2-40B4-BE49-F238E27FC236}">
                <a16:creationId xmlns:a16="http://schemas.microsoft.com/office/drawing/2014/main" id="{5772BA40-8967-9376-32DB-8DA521B28447}"/>
              </a:ext>
            </a:extLst>
          </p:cNvPr>
          <p:cNvSpPr txBox="1"/>
          <p:nvPr/>
        </p:nvSpPr>
        <p:spPr>
          <a:xfrm>
            <a:off x="8386038" y="1048276"/>
            <a:ext cx="1999926" cy="2526926"/>
          </a:xfrm>
          <a:prstGeom prst="rect">
            <a:avLst/>
          </a:prstGeom>
          <a:noFill/>
        </p:spPr>
        <p:txBody>
          <a:bodyPr wrap="square" rtlCol="0">
            <a:spAutoFit/>
          </a:bodyPr>
          <a:lstStyle/>
          <a:p>
            <a:pPr algn="ctr"/>
            <a:r>
              <a:rPr lang="en-US" sz="1600" b="1" dirty="0"/>
              <a:t>He/iC4H10 90/10</a:t>
            </a:r>
          </a:p>
          <a:p>
            <a:pPr algn="ctr"/>
            <a:r>
              <a:rPr lang="en-US" sz="1600" b="1" dirty="0"/>
              <a:t>δ</a:t>
            </a:r>
            <a:r>
              <a:rPr lang="en-US" sz="1600" b="1" baseline="-25000" dirty="0"/>
              <a:t>cl</a:t>
            </a:r>
            <a:r>
              <a:rPr lang="en-US" sz="1600" b="1" dirty="0"/>
              <a:t>=12 cm</a:t>
            </a:r>
            <a:r>
              <a:rPr lang="en-US" sz="1600" b="1" baseline="30000" dirty="0"/>
              <a:t>-1</a:t>
            </a:r>
            <a:endParaRPr lang="en-US" sz="1600" b="1" dirty="0"/>
          </a:p>
          <a:p>
            <a:pPr algn="ctr"/>
            <a:r>
              <a:rPr lang="en-US" sz="1000" b="1" dirty="0">
                <a:solidFill>
                  <a:srgbClr val="FF0000"/>
                </a:solidFill>
              </a:rPr>
              <a:t> </a:t>
            </a:r>
          </a:p>
          <a:p>
            <a:pPr algn="ctr"/>
            <a:r>
              <a:rPr lang="en-US" sz="1600" b="1" dirty="0">
                <a:solidFill>
                  <a:srgbClr val="FF0000"/>
                </a:solidFill>
              </a:rPr>
              <a:t>σ(dE/dx)/(dE/dx)</a:t>
            </a:r>
          </a:p>
          <a:p>
            <a:pPr algn="ctr"/>
            <a:r>
              <a:rPr lang="en-US" sz="1600" b="1" dirty="0">
                <a:solidFill>
                  <a:srgbClr val="FF0000"/>
                </a:solidFill>
              </a:rPr>
              <a:t>=4.3%</a:t>
            </a:r>
          </a:p>
          <a:p>
            <a:pPr algn="ctr"/>
            <a:endParaRPr lang="en-US" sz="1600" b="1" baseline="30000" dirty="0">
              <a:solidFill>
                <a:srgbClr val="FF0000"/>
              </a:solidFill>
            </a:endParaRPr>
          </a:p>
          <a:p>
            <a:pPr algn="ctr"/>
            <a:r>
              <a:rPr lang="en-US" sz="1600" b="1" dirty="0">
                <a:solidFill>
                  <a:srgbClr val="0000FF"/>
                </a:solidFill>
              </a:rPr>
              <a:t>σ(dN</a:t>
            </a:r>
            <a:r>
              <a:rPr lang="en-US" sz="1600" b="1" baseline="-25000" dirty="0">
                <a:solidFill>
                  <a:srgbClr val="0000FF"/>
                </a:solidFill>
              </a:rPr>
              <a:t>cl</a:t>
            </a:r>
            <a:r>
              <a:rPr lang="en-US" sz="1600" b="1" dirty="0">
                <a:solidFill>
                  <a:srgbClr val="0000FF"/>
                </a:solidFill>
              </a:rPr>
              <a:t>/dx)/(dN</a:t>
            </a:r>
            <a:r>
              <a:rPr lang="en-US" sz="1600" b="1" baseline="-25000" dirty="0">
                <a:solidFill>
                  <a:srgbClr val="0000FF"/>
                </a:solidFill>
              </a:rPr>
              <a:t>cl</a:t>
            </a:r>
            <a:r>
              <a:rPr lang="en-US" sz="1600" b="1" dirty="0">
                <a:solidFill>
                  <a:srgbClr val="0000FF"/>
                </a:solidFill>
              </a:rPr>
              <a:t>/dx)</a:t>
            </a:r>
          </a:p>
          <a:p>
            <a:pPr algn="ctr"/>
            <a:r>
              <a:rPr lang="en-US" sz="1600" b="1" dirty="0">
                <a:solidFill>
                  <a:srgbClr val="0000FF"/>
                </a:solidFill>
              </a:rPr>
              <a:t>=2.2%</a:t>
            </a:r>
          </a:p>
          <a:p>
            <a:pPr algn="ctr"/>
            <a:r>
              <a:rPr lang="en-US" sz="1000" b="1" baseline="30000" dirty="0">
                <a:solidFill>
                  <a:srgbClr val="0000FF"/>
                </a:solidFill>
              </a:rPr>
              <a:t> </a:t>
            </a:r>
          </a:p>
          <a:p>
            <a:pPr algn="ctr"/>
            <a:r>
              <a:rPr lang="en-US" sz="1600" b="1" dirty="0">
                <a:solidFill>
                  <a:srgbClr val="0000FF"/>
                </a:solidFill>
              </a:rPr>
              <a:t>80% cluster</a:t>
            </a:r>
          </a:p>
          <a:p>
            <a:pPr algn="ctr"/>
            <a:r>
              <a:rPr lang="en-US" sz="1600" b="1" dirty="0">
                <a:solidFill>
                  <a:srgbClr val="0000FF"/>
                </a:solidFill>
              </a:rPr>
              <a:t>counting efficiency</a:t>
            </a:r>
          </a:p>
        </p:txBody>
      </p:sp>
      <p:sp>
        <p:nvSpPr>
          <p:cNvPr id="32" name="Rectangle 31">
            <a:extLst>
              <a:ext uri="{FF2B5EF4-FFF2-40B4-BE49-F238E27FC236}">
                <a16:creationId xmlns:a16="http://schemas.microsoft.com/office/drawing/2014/main" id="{C5A25640-1D8B-B035-B7C1-EDBE0E4917B0}"/>
              </a:ext>
            </a:extLst>
          </p:cNvPr>
          <p:cNvSpPr/>
          <p:nvPr/>
        </p:nvSpPr>
        <p:spPr>
          <a:xfrm>
            <a:off x="3965984" y="2251004"/>
            <a:ext cx="1172116" cy="369332"/>
          </a:xfrm>
          <a:prstGeom prst="rect">
            <a:avLst/>
          </a:prstGeom>
        </p:spPr>
        <p:txBody>
          <a:bodyPr wrap="none">
            <a:spAutoFit/>
          </a:bodyPr>
          <a:lstStyle/>
          <a:p>
            <a:pPr algn="ctr"/>
            <a:r>
              <a:rPr lang="en-US" b="1" dirty="0">
                <a:solidFill>
                  <a:srgbClr val="FF0000"/>
                </a:solidFill>
              </a:rPr>
              <a:t>2 m tracks</a:t>
            </a:r>
          </a:p>
        </p:txBody>
      </p:sp>
      <p:sp>
        <p:nvSpPr>
          <p:cNvPr id="33" name="Title 1">
            <a:extLst>
              <a:ext uri="{FF2B5EF4-FFF2-40B4-BE49-F238E27FC236}">
                <a16:creationId xmlns:a16="http://schemas.microsoft.com/office/drawing/2014/main" id="{9E4D8255-2D22-A0E9-0C34-80A0D9A71EC8}"/>
              </a:ext>
            </a:extLst>
          </p:cNvPr>
          <p:cNvSpPr txBox="1">
            <a:spLocks/>
          </p:cNvSpPr>
          <p:nvPr/>
        </p:nvSpPr>
        <p:spPr>
          <a:xfrm>
            <a:off x="547827" y="355549"/>
            <a:ext cx="8824773" cy="553998"/>
          </a:xfrm>
          <a:prstGeom prst="rect">
            <a:avLst/>
          </a:prstGeom>
        </p:spPr>
        <p:txBody>
          <a:bodyPr wrap="square" lIns="0" tIns="0" rIns="0" bIns="0">
            <a:spAutoFit/>
          </a:bodyPr>
          <a:lstStyle>
            <a:lvl1pPr>
              <a:defRPr sz="3600" b="1" i="0">
                <a:solidFill>
                  <a:srgbClr val="00339F"/>
                </a:solidFill>
                <a:latin typeface="Arial"/>
                <a:ea typeface="+mj-ea"/>
                <a:cs typeface="Arial"/>
              </a:defRPr>
            </a:lvl1pPr>
          </a:lstStyle>
          <a:p>
            <a:r>
              <a:rPr lang="en-US" kern="0"/>
              <a:t>Cluster counting technique</a:t>
            </a:r>
            <a:endParaRPr lang="en-US" kern="0" dirty="0"/>
          </a:p>
        </p:txBody>
      </p:sp>
      <p:sp>
        <p:nvSpPr>
          <p:cNvPr id="6" name="TextBox 5">
            <a:extLst>
              <a:ext uri="{FF2B5EF4-FFF2-40B4-BE49-F238E27FC236}">
                <a16:creationId xmlns:a16="http://schemas.microsoft.com/office/drawing/2014/main" id="{E93137FC-636C-BB5F-0474-D038558F52F0}"/>
              </a:ext>
            </a:extLst>
          </p:cNvPr>
          <p:cNvSpPr txBox="1"/>
          <p:nvPr/>
        </p:nvSpPr>
        <p:spPr>
          <a:xfrm>
            <a:off x="84230" y="6017169"/>
            <a:ext cx="7763507" cy="307777"/>
          </a:xfrm>
          <a:prstGeom prst="rect">
            <a:avLst/>
          </a:prstGeom>
          <a:solidFill>
            <a:srgbClr val="FFFF00"/>
          </a:solidFill>
          <a:ln>
            <a:solidFill>
              <a:srgbClr val="00329E"/>
            </a:solidFill>
          </a:ln>
        </p:spPr>
        <p:txBody>
          <a:bodyPr wrap="square">
            <a:spAutoFit/>
          </a:bodyPr>
          <a:lstStyle/>
          <a:p>
            <a:r>
              <a:rPr lang="en-US" sz="1400" dirty="0">
                <a:hlinkClick r:id="rId4"/>
              </a:rPr>
              <a:t>https://</a:t>
            </a:r>
            <a:r>
              <a:rPr lang="en-US" sz="1400" dirty="0" err="1">
                <a:hlinkClick r:id="rId4"/>
              </a:rPr>
              <a:t>indico.cern.ch</a:t>
            </a:r>
            <a:r>
              <a:rPr lang="en-US" sz="1400" dirty="0">
                <a:hlinkClick r:id="rId4"/>
              </a:rPr>
              <a:t>/event/996326/contributions/4200962/attachments/2191650/3704305/</a:t>
            </a:r>
            <a:r>
              <a:rPr lang="en-US" sz="1400" dirty="0" err="1">
                <a:hlinkClick r:id="rId4"/>
              </a:rPr>
              <a:t>dEdx.pdf</a:t>
            </a:r>
            <a:endParaRPr lang="en-US" sz="1400" dirty="0"/>
          </a:p>
        </p:txBody>
      </p:sp>
      <p:sp>
        <p:nvSpPr>
          <p:cNvPr id="3" name="Slide Number Placeholder 2">
            <a:extLst>
              <a:ext uri="{FF2B5EF4-FFF2-40B4-BE49-F238E27FC236}">
                <a16:creationId xmlns:a16="http://schemas.microsoft.com/office/drawing/2014/main" id="{AD576178-785E-3721-583A-20DAB0E943A2}"/>
              </a:ext>
            </a:extLst>
          </p:cNvPr>
          <p:cNvSpPr>
            <a:spLocks noGrp="1"/>
          </p:cNvSpPr>
          <p:nvPr>
            <p:ph type="sldNum" sz="quarter" idx="7"/>
          </p:nvPr>
        </p:nvSpPr>
        <p:spPr/>
        <p:txBody>
          <a:bodyPr/>
          <a:lstStyle/>
          <a:p>
            <a:pPr marL="38100">
              <a:lnSpc>
                <a:spcPct val="100000"/>
              </a:lnSpc>
            </a:pPr>
            <a:fld id="{81D60167-4931-47E6-BA6A-407CBD079E47}" type="slidenum">
              <a:rPr lang="en-US" spc="-5" smtClean="0"/>
              <a:t>63</a:t>
            </a:fld>
            <a:endParaRPr lang="en-US" spc="-5" dirty="0"/>
          </a:p>
        </p:txBody>
      </p:sp>
    </p:spTree>
    <p:extLst>
      <p:ext uri="{BB962C8B-B14F-4D97-AF65-F5344CB8AC3E}">
        <p14:creationId xmlns:p14="http://schemas.microsoft.com/office/powerpoint/2010/main" val="19929115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Micro-Strip Gas Chamber (MSGC)</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3" name="TextBox 2">
            <a:extLst>
              <a:ext uri="{FF2B5EF4-FFF2-40B4-BE49-F238E27FC236}">
                <a16:creationId xmlns:a16="http://schemas.microsoft.com/office/drawing/2014/main" id="{EB1A400F-A837-A705-205D-00AF45D6F088}"/>
              </a:ext>
            </a:extLst>
          </p:cNvPr>
          <p:cNvSpPr txBox="1"/>
          <p:nvPr/>
        </p:nvSpPr>
        <p:spPr>
          <a:xfrm>
            <a:off x="228600" y="838200"/>
            <a:ext cx="11201400" cy="2893100"/>
          </a:xfrm>
          <a:prstGeom prst="rect">
            <a:avLst/>
          </a:prstGeom>
          <a:noFill/>
        </p:spPr>
        <p:txBody>
          <a:bodyPr wrap="square">
            <a:spAutoFit/>
          </a:bodyPr>
          <a:lstStyle/>
          <a:p>
            <a:r>
              <a:rPr lang="en-US" b="0" i="0" u="none" strike="noStrike" dirty="0">
                <a:solidFill>
                  <a:srgbClr val="000000"/>
                </a:solidFill>
                <a:effectLst/>
                <a:latin typeface="Times New Roman" panose="02020603050405020304" pitchFamily="18" charset="0"/>
                <a:cs typeface="Times New Roman" panose="02020603050405020304" pitchFamily="18" charset="0"/>
              </a:rPr>
              <a:t>In 1988, </a:t>
            </a:r>
            <a:r>
              <a:rPr lang="en-US" b="1" i="0" u="none" strike="noStrike" dirty="0">
                <a:solidFill>
                  <a:srgbClr val="00329E"/>
                </a:solidFill>
                <a:effectLst/>
                <a:latin typeface="Times New Roman" panose="02020603050405020304" pitchFamily="18" charset="0"/>
                <a:cs typeface="Times New Roman" panose="02020603050405020304" pitchFamily="18" charset="0"/>
              </a:rPr>
              <a:t>Anton </a:t>
            </a:r>
            <a:r>
              <a:rPr lang="en-US" b="1" i="0" u="none" strike="noStrike" dirty="0" err="1">
                <a:solidFill>
                  <a:srgbClr val="00329E"/>
                </a:solidFill>
                <a:effectLst/>
                <a:latin typeface="Times New Roman" panose="02020603050405020304" pitchFamily="18" charset="0"/>
                <a:cs typeface="Times New Roman" panose="02020603050405020304" pitchFamily="18" charset="0"/>
              </a:rPr>
              <a:t>Oed</a:t>
            </a:r>
            <a:r>
              <a:rPr lang="en-US" b="0" i="0" u="none" strike="noStrike" dirty="0">
                <a:solidFill>
                  <a:srgbClr val="000000"/>
                </a:solidFill>
                <a:effectLst/>
                <a:latin typeface="Times New Roman" panose="02020603050405020304" pitchFamily="18" charset="0"/>
                <a:cs typeface="Times New Roman" panose="02020603050405020304" pitchFamily="18" charset="0"/>
              </a:rPr>
              <a:t>, at the Institute Laue-Langevin (ILL) in Grenoble, introduced a novel concept in detection: </a:t>
            </a:r>
          </a:p>
          <a:p>
            <a:pPr algn="ctr"/>
            <a:r>
              <a:rPr lang="en-US" sz="2000" i="1" dirty="0">
                <a:solidFill>
                  <a:srgbClr val="00329E"/>
                </a:solidFill>
                <a:latin typeface="Times New Roman" panose="02020603050405020304" pitchFamily="18" charset="0"/>
                <a:cs typeface="Times New Roman" panose="02020603050405020304" pitchFamily="18" charset="0"/>
              </a:rPr>
              <a:t>M</a:t>
            </a:r>
            <a:r>
              <a:rPr lang="en-US" sz="2000" b="0" i="1" u="none" strike="noStrike" dirty="0">
                <a:solidFill>
                  <a:srgbClr val="00329E"/>
                </a:solidFill>
                <a:effectLst/>
                <a:latin typeface="Times New Roman" panose="02020603050405020304" pitchFamily="18" charset="0"/>
                <a:cs typeface="Times New Roman" panose="02020603050405020304" pitchFamily="18" charset="0"/>
              </a:rPr>
              <a:t>icro-Strip </a:t>
            </a:r>
            <a:r>
              <a:rPr lang="en-US" sz="2000" i="1" dirty="0">
                <a:solidFill>
                  <a:srgbClr val="00329E"/>
                </a:solidFill>
                <a:latin typeface="Times New Roman" panose="02020603050405020304" pitchFamily="18" charset="0"/>
                <a:cs typeface="Times New Roman" panose="02020603050405020304" pitchFamily="18" charset="0"/>
              </a:rPr>
              <a:t>G</a:t>
            </a:r>
            <a:r>
              <a:rPr lang="en-US" sz="2000" b="0" i="1" u="none" strike="noStrike" dirty="0">
                <a:solidFill>
                  <a:srgbClr val="00329E"/>
                </a:solidFill>
                <a:effectLst/>
                <a:latin typeface="Times New Roman" panose="02020603050405020304" pitchFamily="18" charset="0"/>
                <a:cs typeface="Times New Roman" panose="02020603050405020304" pitchFamily="18" charset="0"/>
              </a:rPr>
              <a:t>as </a:t>
            </a:r>
            <a:r>
              <a:rPr lang="en-US" sz="2000" i="1" dirty="0">
                <a:solidFill>
                  <a:srgbClr val="00329E"/>
                </a:solidFill>
                <a:latin typeface="Times New Roman" panose="02020603050405020304" pitchFamily="18" charset="0"/>
                <a:cs typeface="Times New Roman" panose="02020603050405020304" pitchFamily="18" charset="0"/>
              </a:rPr>
              <a:t>C</a:t>
            </a:r>
            <a:r>
              <a:rPr lang="en-US" sz="2000" b="0" i="1" u="none" strike="noStrike" dirty="0">
                <a:solidFill>
                  <a:srgbClr val="00329E"/>
                </a:solidFill>
                <a:effectLst/>
                <a:latin typeface="Times New Roman" panose="02020603050405020304" pitchFamily="18" charset="0"/>
                <a:cs typeface="Times New Roman" panose="02020603050405020304" pitchFamily="18" charset="0"/>
              </a:rPr>
              <a:t>hamber (MSGC) </a:t>
            </a:r>
          </a:p>
          <a:p>
            <a:pPr marL="285750" indent="-285750">
              <a:buFont typeface="Arial" panose="020B0604020202020204" pitchFamily="34" charset="0"/>
              <a:buChar char="•"/>
            </a:pPr>
            <a:r>
              <a:rPr lang="en-US" b="0" i="0" u="none" strike="noStrike" dirty="0">
                <a:solidFill>
                  <a:srgbClr val="000000"/>
                </a:solidFill>
                <a:effectLst/>
                <a:latin typeface="Times New Roman" panose="02020603050405020304" pitchFamily="18" charset="0"/>
                <a:cs typeface="Times New Roman" panose="02020603050405020304" pitchFamily="18" charset="0"/>
              </a:rPr>
              <a:t>Consisting of a set of tiny metal strips engraved on a thin insulating support, and alternatively connected as anodes and cathodes</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R</a:t>
            </a:r>
            <a:r>
              <a:rPr lang="en-US" b="0" i="0" u="none" strike="noStrike" dirty="0">
                <a:solidFill>
                  <a:srgbClr val="000000"/>
                </a:solidFill>
                <a:effectLst/>
                <a:latin typeface="Times New Roman" panose="02020603050405020304" pitchFamily="18" charset="0"/>
                <a:cs typeface="Times New Roman" panose="02020603050405020304" pitchFamily="18" charset="0"/>
              </a:rPr>
              <a:t>elies for its operation on the same processes of avalanche multiplication as the multi-wire devices </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P</a:t>
            </a:r>
            <a:r>
              <a:rPr lang="en-US" b="0" i="0" u="none" strike="noStrike" dirty="0">
                <a:solidFill>
                  <a:srgbClr val="000000"/>
                </a:solidFill>
                <a:effectLst/>
                <a:latin typeface="Times New Roman" panose="02020603050405020304" pitchFamily="18" charset="0"/>
                <a:cs typeface="Times New Roman" panose="02020603050405020304" pitchFamily="18" charset="0"/>
              </a:rPr>
              <a:t>hotolithography technology used for manufacturing,  permits to reduce the electrode spacing by at least an order of magnitude, improving the multi-hit capability. </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F</a:t>
            </a:r>
            <a:r>
              <a:rPr lang="en-US" b="0" i="0" u="none" strike="noStrike" dirty="0">
                <a:solidFill>
                  <a:srgbClr val="000000"/>
                </a:solidFill>
                <a:effectLst/>
                <a:latin typeface="Times New Roman" panose="02020603050405020304" pitchFamily="18" charset="0"/>
                <a:cs typeface="Times New Roman" panose="02020603050405020304" pitchFamily="18" charset="0"/>
              </a:rPr>
              <a:t>ast collection of most positive ions by the nearby cathode strips reduces space charge build-up and provides a largely increased rate capability</a:t>
            </a:r>
          </a:p>
          <a:p>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1541161-416B-06C3-4C01-369AD0D2A356}"/>
              </a:ext>
            </a:extLst>
          </p:cNvPr>
          <p:cNvSpPr txBox="1"/>
          <p:nvPr/>
        </p:nvSpPr>
        <p:spPr>
          <a:xfrm>
            <a:off x="0" y="5727412"/>
            <a:ext cx="12192000" cy="584775"/>
          </a:xfrm>
          <a:prstGeom prst="rect">
            <a:avLst/>
          </a:prstGeom>
          <a:noFill/>
        </p:spPr>
        <p:txBody>
          <a:bodyPr wrap="square">
            <a:spAutoFit/>
          </a:bodyPr>
          <a:lstStyle/>
          <a:p>
            <a:pPr 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Introduced coincidentally with the first projects of high luminosity colliders, MSGCs filled a gap in the available detector technologies, between solid state strip detectors, having excellent performances but high costs, and the cheap but rate-limited traditional gas devices</a:t>
            </a:r>
            <a:endParaRPr lang="en-US" sz="1600" dirty="0"/>
          </a:p>
        </p:txBody>
      </p:sp>
      <p:pic>
        <p:nvPicPr>
          <p:cNvPr id="8" name="Picture 7" descr="A diagram of a cathode and cathode&#10;&#10;Description automatically generated">
            <a:extLst>
              <a:ext uri="{FF2B5EF4-FFF2-40B4-BE49-F238E27FC236}">
                <a16:creationId xmlns:a16="http://schemas.microsoft.com/office/drawing/2014/main" id="{F5889C98-1CC1-83A2-BFEE-97289126E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800" y="3124476"/>
            <a:ext cx="2362200" cy="2471561"/>
          </a:xfrm>
          <a:prstGeom prst="rect">
            <a:avLst/>
          </a:prstGeom>
        </p:spPr>
      </p:pic>
      <p:pic>
        <p:nvPicPr>
          <p:cNvPr id="9" name="Picture 8" descr="A diagram of a thin layer of a thin layer&#10;&#10;Description automatically generated">
            <a:extLst>
              <a:ext uri="{FF2B5EF4-FFF2-40B4-BE49-F238E27FC236}">
                <a16:creationId xmlns:a16="http://schemas.microsoft.com/office/drawing/2014/main" id="{4E7081E4-0483-B689-6ACB-DCC2D86F0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3537439"/>
            <a:ext cx="4197349" cy="2027933"/>
          </a:xfrm>
          <a:prstGeom prst="rect">
            <a:avLst/>
          </a:prstGeom>
        </p:spPr>
      </p:pic>
      <p:pic>
        <p:nvPicPr>
          <p:cNvPr id="11" name="Picture 10" descr="A black and yellow striped background&#10;&#10;Description automatically generated">
            <a:extLst>
              <a:ext uri="{FF2B5EF4-FFF2-40B4-BE49-F238E27FC236}">
                <a16:creationId xmlns:a16="http://schemas.microsoft.com/office/drawing/2014/main" id="{8C9F1264-0D39-B5B4-27ED-91851558B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3523227"/>
            <a:ext cx="2584450" cy="2019300"/>
          </a:xfrm>
          <a:prstGeom prst="rect">
            <a:avLst/>
          </a:prstGeom>
        </p:spPr>
      </p:pic>
      <p:sp>
        <p:nvSpPr>
          <p:cNvPr id="6" name="Slide Number Placeholder 5">
            <a:extLst>
              <a:ext uri="{FF2B5EF4-FFF2-40B4-BE49-F238E27FC236}">
                <a16:creationId xmlns:a16="http://schemas.microsoft.com/office/drawing/2014/main" id="{38A24C31-277A-BB7C-6943-23EBB98D6E87}"/>
              </a:ext>
            </a:extLst>
          </p:cNvPr>
          <p:cNvSpPr>
            <a:spLocks noGrp="1"/>
          </p:cNvSpPr>
          <p:nvPr>
            <p:ph type="sldNum" sz="quarter" idx="7"/>
          </p:nvPr>
        </p:nvSpPr>
        <p:spPr/>
        <p:txBody>
          <a:bodyPr/>
          <a:lstStyle/>
          <a:p>
            <a:pPr marL="38100">
              <a:lnSpc>
                <a:spcPct val="100000"/>
              </a:lnSpc>
            </a:pPr>
            <a:fld id="{81D60167-4931-47E6-BA6A-407CBD079E47}" type="slidenum">
              <a:rPr lang="en-US" spc="-5" smtClean="0"/>
              <a:t>64</a:t>
            </a:fld>
            <a:endParaRPr lang="en-US" spc="-5" dirty="0"/>
          </a:p>
        </p:txBody>
      </p:sp>
    </p:spTree>
    <p:extLst>
      <p:ext uri="{BB962C8B-B14F-4D97-AF65-F5344CB8AC3E}">
        <p14:creationId xmlns:p14="http://schemas.microsoft.com/office/powerpoint/2010/main" val="27863630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MSGC</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3" name="Content Placeholder 2">
            <a:extLst>
              <a:ext uri="{FF2B5EF4-FFF2-40B4-BE49-F238E27FC236}">
                <a16:creationId xmlns:a16="http://schemas.microsoft.com/office/drawing/2014/main" id="{2535658A-83AF-70A3-A93C-AD07DE0B2FDD}"/>
              </a:ext>
            </a:extLst>
          </p:cNvPr>
          <p:cNvSpPr txBox="1">
            <a:spLocks/>
          </p:cNvSpPr>
          <p:nvPr/>
        </p:nvSpPr>
        <p:spPr>
          <a:xfrm>
            <a:off x="228601" y="1371600"/>
            <a:ext cx="7238999" cy="4154984"/>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itchFamily="2" charset="2"/>
              <a:buChar char="§"/>
            </a:pPr>
            <a:r>
              <a:rPr lang="en-US" kern="0" dirty="0">
                <a:solidFill>
                  <a:srgbClr val="00329E"/>
                </a:solidFill>
                <a:latin typeface="Times New Roman" panose="02020603050405020304" pitchFamily="18" charset="0"/>
                <a:cs typeface="Times New Roman" panose="02020603050405020304" pitchFamily="18" charset="0"/>
              </a:rPr>
              <a:t>Cathode strips are arranged between the anode strips for an improved field quality and to improve the rate by </a:t>
            </a:r>
            <a:r>
              <a:rPr lang="en-US" b="1" kern="0" dirty="0">
                <a:solidFill>
                  <a:srgbClr val="00329E"/>
                </a:solidFill>
                <a:latin typeface="Times New Roman" panose="02020603050405020304" pitchFamily="18" charset="0"/>
                <a:cs typeface="Times New Roman" panose="02020603050405020304" pitchFamily="18" charset="0"/>
              </a:rPr>
              <a:t>fast removal of positive ions</a:t>
            </a:r>
          </a:p>
          <a:p>
            <a:pPr marL="742950" lvl="1" indent="-285750">
              <a:buFont typeface="Wingdings" pitchFamily="2" charset="2"/>
              <a:buChar char="§"/>
            </a:pPr>
            <a:r>
              <a:rPr lang="en-US" kern="0" dirty="0">
                <a:solidFill>
                  <a:sysClr val="windowText" lastClr="000000"/>
                </a:solidFill>
                <a:latin typeface="Times New Roman" panose="02020603050405020304" pitchFamily="18" charset="0"/>
                <a:cs typeface="Times New Roman" panose="02020603050405020304" pitchFamily="18" charset="0"/>
              </a:rPr>
              <a:t>Reduced dead time between signals</a:t>
            </a:r>
          </a:p>
          <a:p>
            <a:pPr marL="285750" indent="-285750">
              <a:buFont typeface="Wingdings" pitchFamily="2" charset="2"/>
              <a:buChar char="§"/>
            </a:pPr>
            <a:endParaRPr lang="en-US" b="1" kern="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endParaRPr lang="en-US" b="1" kern="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endParaRPr lang="en-US" b="1" kern="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endParaRPr lang="en-US" b="1" kern="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endParaRPr lang="en-US" b="1" kern="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endParaRPr lang="en-US" b="1" kern="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endParaRPr lang="en-US" b="1" kern="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endParaRPr lang="en-US" b="1" kern="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r>
              <a:rPr lang="en-US" kern="0" dirty="0">
                <a:solidFill>
                  <a:srgbClr val="00329E"/>
                </a:solidFill>
                <a:latin typeface="Times New Roman" panose="02020603050405020304" pitchFamily="18" charset="0"/>
                <a:cs typeface="Times New Roman" panose="02020603050405020304" pitchFamily="18" charset="0"/>
              </a:rPr>
              <a:t>Rate and spatial resolution improved </a:t>
            </a:r>
            <a:r>
              <a:rPr lang="en-US" kern="0" dirty="0" err="1">
                <a:solidFill>
                  <a:srgbClr val="00329E"/>
                </a:solidFill>
                <a:latin typeface="Times New Roman" panose="02020603050405020304" pitchFamily="18" charset="0"/>
                <a:cs typeface="Times New Roman" panose="02020603050405020304" pitchFamily="18" charset="0"/>
              </a:rPr>
              <a:t>w.r.t.</a:t>
            </a:r>
            <a:r>
              <a:rPr lang="en-US" kern="0" dirty="0">
                <a:solidFill>
                  <a:srgbClr val="00329E"/>
                </a:solidFill>
                <a:latin typeface="Times New Roman" panose="02020603050405020304" pitchFamily="18" charset="0"/>
                <a:cs typeface="Times New Roman" panose="02020603050405020304" pitchFamily="18" charset="0"/>
              </a:rPr>
              <a:t> MWPCs by more than an order of magnitude</a:t>
            </a:r>
          </a:p>
          <a:p>
            <a:pPr lvl="1"/>
            <a:r>
              <a:rPr lang="en-US" kern="0" dirty="0">
                <a:solidFill>
                  <a:sysClr val="windowText" lastClr="000000"/>
                </a:solidFill>
                <a:latin typeface="Times New Roman" panose="02020603050405020304" pitchFamily="18" charset="0"/>
                <a:cs typeface="Times New Roman" panose="02020603050405020304" pitchFamily="18" charset="0"/>
              </a:rPr>
              <a:t>Spatial resolution can be a few tens of microns</a:t>
            </a:r>
          </a:p>
          <a:p>
            <a:pPr marL="285750" indent="-285750">
              <a:buFont typeface="Wingdings" pitchFamily="2" charset="2"/>
              <a:buChar char="§"/>
            </a:pPr>
            <a:r>
              <a:rPr lang="en-US" kern="0" dirty="0">
                <a:solidFill>
                  <a:srgbClr val="00329E"/>
                </a:solidFill>
                <a:latin typeface="Times New Roman" panose="02020603050405020304" pitchFamily="18" charset="0"/>
                <a:cs typeface="Times New Roman" panose="02020603050405020304" pitchFamily="18" charset="0"/>
              </a:rPr>
              <a:t>Segmentation of the cathodes also possible to allow 2-dimensional readout</a:t>
            </a:r>
          </a:p>
        </p:txBody>
      </p:sp>
      <p:pic>
        <p:nvPicPr>
          <p:cNvPr id="6" name="Picture 7" descr="F:\wcameron\Detectors\Bitmaps\MGC2.gif">
            <a:extLst>
              <a:ext uri="{FF2B5EF4-FFF2-40B4-BE49-F238E27FC236}">
                <a16:creationId xmlns:a16="http://schemas.microsoft.com/office/drawing/2014/main" id="{48FFD7C1-FD17-7108-2178-2C42A5E50DE1}"/>
              </a:ext>
            </a:extLst>
          </p:cNvPr>
          <p:cNvPicPr>
            <a:picLocks noChangeAspect="1" noChangeArrowheads="1"/>
          </p:cNvPicPr>
          <p:nvPr/>
        </p:nvPicPr>
        <p:blipFill>
          <a:blip r:embed="rId2"/>
          <a:srcRect/>
          <a:stretch>
            <a:fillRect/>
          </a:stretch>
        </p:blipFill>
        <p:spPr bwMode="auto">
          <a:xfrm>
            <a:off x="609600" y="2362200"/>
            <a:ext cx="5867400" cy="1778000"/>
          </a:xfrm>
          <a:prstGeom prst="rect">
            <a:avLst/>
          </a:prstGeom>
          <a:noFill/>
        </p:spPr>
      </p:pic>
      <p:pic>
        <p:nvPicPr>
          <p:cNvPr id="10" name="Picture 9" descr="A graph of a graph showing the value of a number of objects&#10;&#10;Description automatically generated">
            <a:extLst>
              <a:ext uri="{FF2B5EF4-FFF2-40B4-BE49-F238E27FC236}">
                <a16:creationId xmlns:a16="http://schemas.microsoft.com/office/drawing/2014/main" id="{30606146-E1B1-6946-2447-07236F229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886" y="3196156"/>
            <a:ext cx="3882887" cy="2380628"/>
          </a:xfrm>
          <a:prstGeom prst="rect">
            <a:avLst/>
          </a:prstGeom>
        </p:spPr>
      </p:pic>
      <p:sp>
        <p:nvSpPr>
          <p:cNvPr id="12" name="TextBox 11">
            <a:extLst>
              <a:ext uri="{FF2B5EF4-FFF2-40B4-BE49-F238E27FC236}">
                <a16:creationId xmlns:a16="http://schemas.microsoft.com/office/drawing/2014/main" id="{A036E50B-44DF-ED09-44B7-5FFFFB1A9240}"/>
              </a:ext>
            </a:extLst>
          </p:cNvPr>
          <p:cNvSpPr txBox="1"/>
          <p:nvPr/>
        </p:nvSpPr>
        <p:spPr>
          <a:xfrm>
            <a:off x="7504043" y="2604869"/>
            <a:ext cx="4419601" cy="646331"/>
          </a:xfrm>
          <a:prstGeom prst="rect">
            <a:avLst/>
          </a:prstGeom>
          <a:noFill/>
        </p:spPr>
        <p:txBody>
          <a:bodyPr wrap="square">
            <a:spAutoFit/>
          </a:bodyPr>
          <a:lstStyle/>
          <a:p>
            <a:pPr algn="ctr"/>
            <a:r>
              <a:rPr lang="en-US" sz="1200" dirty="0">
                <a:latin typeface="Times New Roman" panose="02020603050405020304" pitchFamily="18" charset="0"/>
                <a:cs typeface="Times New Roman" panose="02020603050405020304" pitchFamily="18" charset="0"/>
              </a:rPr>
              <a:t>Close view of one of the first microstrip plates developed by </a:t>
            </a:r>
            <a:r>
              <a:rPr lang="en-US" sz="1200" dirty="0" err="1">
                <a:latin typeface="Times New Roman" panose="02020603050405020304" pitchFamily="18" charset="0"/>
                <a:cs typeface="Times New Roman" panose="02020603050405020304" pitchFamily="18" charset="0"/>
              </a:rPr>
              <a:t>Oed</a:t>
            </a:r>
            <a:r>
              <a:rPr lang="en-US" sz="1200" dirty="0">
                <a:latin typeface="Times New Roman" panose="02020603050405020304" pitchFamily="18" charset="0"/>
                <a:cs typeface="Times New Roman" panose="02020603050405020304" pitchFamily="18" charset="0"/>
              </a:rPr>
              <a:t> at the Institute Laue-Langevin. On an insulating substrate, thin metallic anode strips alternate with wider cathodes; the pitch is 200 </a:t>
            </a:r>
            <a:r>
              <a:rPr lang="en-US" sz="1200" dirty="0" err="1">
                <a:latin typeface="Times New Roman" panose="02020603050405020304" pitchFamily="18" charset="0"/>
                <a:cs typeface="Times New Roman" panose="02020603050405020304" pitchFamily="18" charset="0"/>
              </a:rPr>
              <a:t>μm</a:t>
            </a:r>
            <a:r>
              <a:rPr lang="en-US" sz="1200" dirty="0">
                <a:latin typeface="Times New Roman" panose="02020603050405020304" pitchFamily="18" charset="0"/>
                <a:cs typeface="Times New Roman" panose="02020603050405020304" pitchFamily="18" charset="0"/>
              </a:rPr>
              <a:t>. </a:t>
            </a:r>
          </a:p>
        </p:txBody>
      </p:sp>
      <p:pic>
        <p:nvPicPr>
          <p:cNvPr id="14" name="Picture 13" descr="A close-up of a greyscale shot of a row of rectangular objects&#10;&#10;Description automatically generated">
            <a:extLst>
              <a:ext uri="{FF2B5EF4-FFF2-40B4-BE49-F238E27FC236}">
                <a16:creationId xmlns:a16="http://schemas.microsoft.com/office/drawing/2014/main" id="{9F08CFDA-D502-5E42-DE4F-8A010E639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140932"/>
            <a:ext cx="2819400" cy="2393211"/>
          </a:xfrm>
          <a:prstGeom prst="rect">
            <a:avLst/>
          </a:prstGeom>
        </p:spPr>
      </p:pic>
      <p:sp>
        <p:nvSpPr>
          <p:cNvPr id="15" name="TextBox 14">
            <a:extLst>
              <a:ext uri="{FF2B5EF4-FFF2-40B4-BE49-F238E27FC236}">
                <a16:creationId xmlns:a16="http://schemas.microsoft.com/office/drawing/2014/main" id="{BF394B7B-95BD-D00E-C23A-79D2831CEF67}"/>
              </a:ext>
            </a:extLst>
          </p:cNvPr>
          <p:cNvSpPr txBox="1"/>
          <p:nvPr/>
        </p:nvSpPr>
        <p:spPr>
          <a:xfrm>
            <a:off x="7581899" y="5526584"/>
            <a:ext cx="4419601" cy="276999"/>
          </a:xfrm>
          <a:prstGeom prst="rect">
            <a:avLst/>
          </a:prstGeom>
          <a:noFill/>
        </p:spPr>
        <p:txBody>
          <a:bodyPr wrap="square">
            <a:spAutoFit/>
          </a:bodyPr>
          <a:lstStyle/>
          <a:p>
            <a:pPr algn="ctr"/>
            <a:r>
              <a:rPr lang="en-US" sz="1200" dirty="0">
                <a:latin typeface="Times New Roman" panose="02020603050405020304" pitchFamily="18" charset="0"/>
                <a:cs typeface="Times New Roman" panose="02020603050405020304" pitchFamily="18" charset="0"/>
              </a:rPr>
              <a:t>Rate Capability comparison for MWPC and MSGC </a:t>
            </a:r>
          </a:p>
        </p:txBody>
      </p:sp>
      <p:sp>
        <p:nvSpPr>
          <p:cNvPr id="7" name="Slide Number Placeholder 6">
            <a:extLst>
              <a:ext uri="{FF2B5EF4-FFF2-40B4-BE49-F238E27FC236}">
                <a16:creationId xmlns:a16="http://schemas.microsoft.com/office/drawing/2014/main" id="{6682BDB2-D00F-A82C-90FE-982899BD5E33}"/>
              </a:ext>
            </a:extLst>
          </p:cNvPr>
          <p:cNvSpPr>
            <a:spLocks noGrp="1"/>
          </p:cNvSpPr>
          <p:nvPr>
            <p:ph type="sldNum" sz="quarter" idx="7"/>
          </p:nvPr>
        </p:nvSpPr>
        <p:spPr/>
        <p:txBody>
          <a:bodyPr/>
          <a:lstStyle/>
          <a:p>
            <a:pPr marL="38100">
              <a:lnSpc>
                <a:spcPct val="100000"/>
              </a:lnSpc>
            </a:pPr>
            <a:fld id="{81D60167-4931-47E6-BA6A-407CBD079E47}" type="slidenum">
              <a:rPr lang="en-US" spc="-5" smtClean="0"/>
              <a:t>65</a:t>
            </a:fld>
            <a:endParaRPr lang="en-US" spc="-5" dirty="0"/>
          </a:p>
        </p:txBody>
      </p:sp>
    </p:spTree>
    <p:extLst>
      <p:ext uri="{BB962C8B-B14F-4D97-AF65-F5344CB8AC3E}">
        <p14:creationId xmlns:p14="http://schemas.microsoft.com/office/powerpoint/2010/main" val="21569193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F:\wcameron\Detectors\Bitmaps\MGC1.gif">
            <a:extLst>
              <a:ext uri="{FF2B5EF4-FFF2-40B4-BE49-F238E27FC236}">
                <a16:creationId xmlns:a16="http://schemas.microsoft.com/office/drawing/2014/main" id="{E4FD598C-1366-A394-7932-8EE7FDD28449}"/>
              </a:ext>
            </a:extLst>
          </p:cNvPr>
          <p:cNvPicPr>
            <a:picLocks noChangeAspect="1" noChangeArrowheads="1"/>
          </p:cNvPicPr>
          <p:nvPr/>
        </p:nvPicPr>
        <p:blipFill>
          <a:blip r:embed="rId2"/>
          <a:srcRect/>
          <a:stretch>
            <a:fillRect/>
          </a:stretch>
        </p:blipFill>
        <p:spPr bwMode="auto">
          <a:xfrm>
            <a:off x="3465067" y="838200"/>
            <a:ext cx="4345433" cy="2239283"/>
          </a:xfrm>
          <a:prstGeom prst="rect">
            <a:avLst/>
          </a:prstGeom>
          <a:noFill/>
        </p:spPr>
      </p:pic>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824773" cy="553998"/>
          </a:xfrm>
        </p:spPr>
        <p:txBody>
          <a:bodyPr/>
          <a:lstStyle/>
          <a:p>
            <a:pPr marL="317500" marR="0" lvl="0" algn="l" rtl="0">
              <a:lnSpc>
                <a:spcPct val="100000"/>
              </a:lnSpc>
              <a:spcBef>
                <a:spcPts val="0"/>
              </a:spcBef>
              <a:spcAft>
                <a:spcPts val="0"/>
              </a:spcAft>
              <a:buClr>
                <a:srgbClr val="1155CC"/>
              </a:buClr>
              <a:buSzPts val="1700"/>
            </a:pPr>
            <a:r>
              <a:rPr lang="en-US" sz="3600" dirty="0">
                <a:solidFill>
                  <a:srgbClr val="00329E"/>
                </a:solidFill>
              </a:rPr>
              <a:t>Micro-Strip Gas Chamber (MSGC)</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3" name="object 7">
            <a:extLst>
              <a:ext uri="{FF2B5EF4-FFF2-40B4-BE49-F238E27FC236}">
                <a16:creationId xmlns:a16="http://schemas.microsoft.com/office/drawing/2014/main" id="{ECB32F1B-2656-98B6-63E4-0B026A4245BA}"/>
              </a:ext>
            </a:extLst>
          </p:cNvPr>
          <p:cNvSpPr txBox="1"/>
          <p:nvPr/>
        </p:nvSpPr>
        <p:spPr>
          <a:xfrm>
            <a:off x="152400" y="2819400"/>
            <a:ext cx="4345432" cy="2626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Times New Roman"/>
                <a:cs typeface="Times New Roman"/>
              </a:rPr>
              <a:t>Considered</a:t>
            </a:r>
            <a:r>
              <a:rPr sz="1800" spc="100" dirty="0">
                <a:latin typeface="Times New Roman"/>
                <a:cs typeface="Times New Roman"/>
              </a:rPr>
              <a:t> </a:t>
            </a:r>
            <a:r>
              <a:rPr sz="1800" dirty="0">
                <a:latin typeface="Times New Roman"/>
                <a:cs typeface="Times New Roman"/>
              </a:rPr>
              <a:t>by</a:t>
            </a:r>
            <a:r>
              <a:rPr sz="1800" spc="105" dirty="0">
                <a:latin typeface="Times New Roman"/>
                <a:cs typeface="Times New Roman"/>
              </a:rPr>
              <a:t> </a:t>
            </a:r>
            <a:r>
              <a:rPr sz="1800" spc="-5" dirty="0">
                <a:latin typeface="Times New Roman"/>
                <a:cs typeface="Times New Roman"/>
              </a:rPr>
              <a:t>CMS</a:t>
            </a:r>
            <a:r>
              <a:rPr sz="1800" spc="114" dirty="0">
                <a:latin typeface="Times New Roman"/>
                <a:cs typeface="Times New Roman"/>
              </a:rPr>
              <a:t> </a:t>
            </a:r>
            <a:r>
              <a:rPr sz="1800" dirty="0">
                <a:latin typeface="Times New Roman"/>
                <a:cs typeface="Times New Roman"/>
              </a:rPr>
              <a:t>experiment, </a:t>
            </a:r>
            <a:r>
              <a:rPr sz="1800" spc="5" dirty="0">
                <a:latin typeface="Times New Roman"/>
                <a:cs typeface="Times New Roman"/>
              </a:rPr>
              <a:t> </a:t>
            </a:r>
            <a:endParaRPr lang="en-US" sz="1800" spc="5" dirty="0">
              <a:latin typeface="Times New Roman"/>
              <a:cs typeface="Times New Roman"/>
            </a:endParaRPr>
          </a:p>
          <a:p>
            <a:pPr marL="12700" marR="5080">
              <a:lnSpc>
                <a:spcPct val="100000"/>
              </a:lnSpc>
              <a:spcBef>
                <a:spcPts val="100"/>
              </a:spcBef>
            </a:pPr>
            <a:r>
              <a:rPr sz="1800" b="1" dirty="0">
                <a:solidFill>
                  <a:srgbClr val="FF0000"/>
                </a:solidFill>
                <a:latin typeface="Times New Roman"/>
                <a:cs typeface="Times New Roman"/>
              </a:rPr>
              <a:t>but</a:t>
            </a:r>
            <a:r>
              <a:rPr sz="1800" b="1" spc="-15" dirty="0">
                <a:solidFill>
                  <a:srgbClr val="FF0000"/>
                </a:solidFill>
                <a:latin typeface="Times New Roman"/>
                <a:cs typeface="Times New Roman"/>
              </a:rPr>
              <a:t> </a:t>
            </a:r>
            <a:r>
              <a:rPr sz="1800" b="1" dirty="0">
                <a:solidFill>
                  <a:srgbClr val="FF0000"/>
                </a:solidFill>
                <a:latin typeface="Times New Roman"/>
                <a:cs typeface="Times New Roman"/>
              </a:rPr>
              <a:t>ag</a:t>
            </a:r>
            <a:r>
              <a:rPr lang="en-US" sz="1800" b="1" dirty="0">
                <a:solidFill>
                  <a:srgbClr val="FF0000"/>
                </a:solidFill>
                <a:latin typeface="Times New Roman"/>
                <a:cs typeface="Times New Roman"/>
              </a:rPr>
              <a:t>e</a:t>
            </a:r>
            <a:r>
              <a:rPr sz="1800" b="1" dirty="0">
                <a:solidFill>
                  <a:srgbClr val="FF0000"/>
                </a:solidFill>
                <a:latin typeface="Times New Roman"/>
                <a:cs typeface="Times New Roman"/>
              </a:rPr>
              <a:t>ing</a:t>
            </a:r>
            <a:r>
              <a:rPr sz="1800" b="1" spc="-20" dirty="0">
                <a:solidFill>
                  <a:srgbClr val="FF0000"/>
                </a:solidFill>
                <a:latin typeface="Times New Roman"/>
                <a:cs typeface="Times New Roman"/>
              </a:rPr>
              <a:t> </a:t>
            </a:r>
            <a:r>
              <a:rPr sz="1800" b="1" spc="-5" dirty="0">
                <a:solidFill>
                  <a:srgbClr val="FF0000"/>
                </a:solidFill>
                <a:latin typeface="Times New Roman"/>
                <a:cs typeface="Times New Roman"/>
              </a:rPr>
              <a:t>problems</a:t>
            </a:r>
            <a:r>
              <a:rPr sz="1800" spc="-5" dirty="0">
                <a:latin typeface="Times New Roman"/>
                <a:cs typeface="Times New Roman"/>
              </a:rPr>
              <a:t>…(replace</a:t>
            </a:r>
            <a:r>
              <a:rPr sz="1800" spc="-25" dirty="0">
                <a:latin typeface="Times New Roman"/>
                <a:cs typeface="Times New Roman"/>
              </a:rPr>
              <a:t> </a:t>
            </a:r>
            <a:r>
              <a:rPr sz="1800" dirty="0">
                <a:latin typeface="Times New Roman"/>
                <a:cs typeface="Times New Roman"/>
              </a:rPr>
              <a:t>by</a:t>
            </a:r>
            <a:r>
              <a:rPr sz="1800" spc="-10" dirty="0">
                <a:latin typeface="Times New Roman"/>
                <a:cs typeface="Times New Roman"/>
              </a:rPr>
              <a:t> </a:t>
            </a:r>
            <a:r>
              <a:rPr sz="1800" spc="-5" dirty="0">
                <a:latin typeface="Times New Roman"/>
                <a:cs typeface="Times New Roman"/>
              </a:rPr>
              <a:t>Si)</a:t>
            </a:r>
            <a:endParaRPr sz="1800" dirty="0">
              <a:latin typeface="Times New Roman"/>
              <a:cs typeface="Times New Roman"/>
            </a:endParaRPr>
          </a:p>
          <a:p>
            <a:pPr>
              <a:lnSpc>
                <a:spcPct val="100000"/>
              </a:lnSpc>
              <a:spcBef>
                <a:spcPts val="55"/>
              </a:spcBef>
            </a:pPr>
            <a:endParaRPr sz="2100" dirty="0">
              <a:latin typeface="Times New Roman"/>
              <a:cs typeface="Times New Roman"/>
            </a:endParaRPr>
          </a:p>
          <a:p>
            <a:pPr marL="474345" indent="-285750">
              <a:buFont typeface="Arial" panose="020B0604020202020204" pitchFamily="34" charset="0"/>
              <a:buChar char="•"/>
            </a:pPr>
            <a:r>
              <a:rPr sz="1600" spc="-5" dirty="0">
                <a:latin typeface="Times New Roman"/>
                <a:cs typeface="Times New Roman"/>
              </a:rPr>
              <a:t>Ar:DME</a:t>
            </a:r>
            <a:r>
              <a:rPr sz="1600" spc="-20" dirty="0">
                <a:latin typeface="Times New Roman"/>
                <a:cs typeface="Times New Roman"/>
              </a:rPr>
              <a:t> </a:t>
            </a:r>
            <a:r>
              <a:rPr sz="1600" spc="-5" dirty="0">
                <a:latin typeface="Times New Roman"/>
                <a:cs typeface="Times New Roman"/>
              </a:rPr>
              <a:t>50:50</a:t>
            </a:r>
            <a:endParaRPr sz="1600" dirty="0">
              <a:latin typeface="Times New Roman"/>
              <a:cs typeface="Times New Roman"/>
            </a:endParaRPr>
          </a:p>
          <a:p>
            <a:pPr marL="474345" marR="1182370" indent="-285750">
              <a:spcBef>
                <a:spcPts val="25"/>
              </a:spcBef>
              <a:buFont typeface="Arial" panose="020B0604020202020204" pitchFamily="34" charset="0"/>
              <a:buChar char="•"/>
            </a:pPr>
            <a:r>
              <a:rPr sz="1600" spc="-5" dirty="0">
                <a:latin typeface="Times New Roman"/>
                <a:cs typeface="Times New Roman"/>
              </a:rPr>
              <a:t>Resolution ~30 to 40</a:t>
            </a:r>
            <a:r>
              <a:rPr sz="1600" spc="-5" dirty="0">
                <a:latin typeface="Symbol"/>
                <a:cs typeface="Symbol"/>
              </a:rPr>
              <a:t></a:t>
            </a:r>
            <a:r>
              <a:rPr sz="1600" spc="-5" dirty="0">
                <a:latin typeface="Times New Roman"/>
                <a:cs typeface="Times New Roman"/>
              </a:rPr>
              <a:t>m </a:t>
            </a:r>
            <a:r>
              <a:rPr sz="1600" spc="-385" dirty="0">
                <a:latin typeface="Times New Roman"/>
                <a:cs typeface="Times New Roman"/>
              </a:rPr>
              <a:t> </a:t>
            </a:r>
            <a:endParaRPr lang="en-US" sz="1600" spc="-385" dirty="0">
              <a:latin typeface="Times New Roman"/>
              <a:cs typeface="Times New Roman"/>
            </a:endParaRPr>
          </a:p>
          <a:p>
            <a:pPr marL="474345" marR="1182370" indent="-285750">
              <a:spcBef>
                <a:spcPts val="25"/>
              </a:spcBef>
              <a:buFont typeface="Arial" panose="020B0604020202020204" pitchFamily="34" charset="0"/>
              <a:buChar char="•"/>
            </a:pPr>
            <a:r>
              <a:rPr sz="1600" spc="-5" dirty="0">
                <a:latin typeface="Times New Roman"/>
                <a:cs typeface="Times New Roman"/>
              </a:rPr>
              <a:t>Gain</a:t>
            </a:r>
            <a:r>
              <a:rPr sz="1600" spc="5" dirty="0">
                <a:latin typeface="Times New Roman"/>
                <a:cs typeface="Times New Roman"/>
              </a:rPr>
              <a:t> </a:t>
            </a:r>
            <a:r>
              <a:rPr sz="1600" spc="-5" dirty="0">
                <a:latin typeface="Times New Roman"/>
                <a:cs typeface="Times New Roman"/>
              </a:rPr>
              <a:t>&lt;10000</a:t>
            </a:r>
            <a:endParaRPr lang="en-US" sz="1600" spc="-5" dirty="0">
              <a:latin typeface="Times New Roman"/>
              <a:cs typeface="Times New Roman"/>
            </a:endParaRPr>
          </a:p>
          <a:p>
            <a:pPr marL="474345" marR="1182370" indent="-285750">
              <a:spcBef>
                <a:spcPts val="25"/>
              </a:spcBef>
              <a:buFont typeface="Arial" panose="020B0604020202020204" pitchFamily="34" charset="0"/>
              <a:buChar char="•"/>
            </a:pPr>
            <a:r>
              <a:rPr lang="en-US" sz="1600" spc="-5" dirty="0">
                <a:latin typeface="Times New Roman"/>
                <a:cs typeface="Times New Roman"/>
              </a:rPr>
              <a:t>Anode: 0V</a:t>
            </a:r>
          </a:p>
          <a:p>
            <a:pPr marL="474345" marR="1182370" indent="-285750">
              <a:spcBef>
                <a:spcPts val="25"/>
              </a:spcBef>
              <a:buFont typeface="Arial" panose="020B0604020202020204" pitchFamily="34" charset="0"/>
              <a:buChar char="•"/>
            </a:pPr>
            <a:r>
              <a:rPr lang="en-US" sz="1600" spc="-5" dirty="0">
                <a:latin typeface="Times New Roman"/>
                <a:cs typeface="Times New Roman"/>
              </a:rPr>
              <a:t>Cathodes: -520 V</a:t>
            </a:r>
          </a:p>
          <a:p>
            <a:pPr marL="474345" marR="1182370" indent="-285750">
              <a:spcBef>
                <a:spcPts val="25"/>
              </a:spcBef>
              <a:buFont typeface="Arial" panose="020B0604020202020204" pitchFamily="34" charset="0"/>
              <a:buChar char="•"/>
            </a:pPr>
            <a:r>
              <a:rPr lang="en-US" sz="1600" spc="-5" dirty="0">
                <a:latin typeface="Times New Roman"/>
                <a:cs typeface="Times New Roman"/>
              </a:rPr>
              <a:t>Drift Cathodes: -3500V</a:t>
            </a:r>
          </a:p>
          <a:p>
            <a:pPr marL="474345" marR="1182370" indent="-285750">
              <a:spcBef>
                <a:spcPts val="25"/>
              </a:spcBef>
              <a:buFont typeface="Arial" panose="020B0604020202020204" pitchFamily="34" charset="0"/>
              <a:buChar char="•"/>
            </a:pPr>
            <a:r>
              <a:rPr lang="en-US" sz="1600" spc="-5" dirty="0">
                <a:latin typeface="Times New Roman"/>
                <a:cs typeface="Times New Roman"/>
              </a:rPr>
              <a:t>Rate up to 10^6 particles/mm</a:t>
            </a:r>
            <a:r>
              <a:rPr lang="en-US" sz="1600" spc="-5" baseline="30000" dirty="0">
                <a:latin typeface="Times New Roman"/>
                <a:cs typeface="Times New Roman"/>
              </a:rPr>
              <a:t>2</a:t>
            </a:r>
            <a:r>
              <a:rPr lang="en-US" sz="1600" spc="-5" dirty="0">
                <a:latin typeface="Times New Roman"/>
                <a:cs typeface="Times New Roman"/>
              </a:rPr>
              <a:t>/s</a:t>
            </a:r>
          </a:p>
        </p:txBody>
      </p:sp>
      <p:pic>
        <p:nvPicPr>
          <p:cNvPr id="7" name="Picture 6" descr="A close-up of a computer&#10;&#10;Description automatically generated">
            <a:extLst>
              <a:ext uri="{FF2B5EF4-FFF2-40B4-BE49-F238E27FC236}">
                <a16:creationId xmlns:a16="http://schemas.microsoft.com/office/drawing/2014/main" id="{046FDA96-FC4E-38E5-91AF-06E5D169B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5952" y="858080"/>
            <a:ext cx="3086039" cy="2071790"/>
          </a:xfrm>
          <a:prstGeom prst="rect">
            <a:avLst/>
          </a:prstGeom>
        </p:spPr>
      </p:pic>
      <p:pic>
        <p:nvPicPr>
          <p:cNvPr id="13" name="object 3">
            <a:extLst>
              <a:ext uri="{FF2B5EF4-FFF2-40B4-BE49-F238E27FC236}">
                <a16:creationId xmlns:a16="http://schemas.microsoft.com/office/drawing/2014/main" id="{1AC6C778-E533-A401-EFBB-4F27C5A4EE90}"/>
              </a:ext>
            </a:extLst>
          </p:cNvPr>
          <p:cNvPicPr/>
          <p:nvPr/>
        </p:nvPicPr>
        <p:blipFill>
          <a:blip r:embed="rId4" cstate="print"/>
          <a:stretch>
            <a:fillRect/>
          </a:stretch>
        </p:blipFill>
        <p:spPr>
          <a:xfrm>
            <a:off x="3619500" y="3653590"/>
            <a:ext cx="4191000" cy="2454792"/>
          </a:xfrm>
          <a:prstGeom prst="rect">
            <a:avLst/>
          </a:prstGeom>
        </p:spPr>
      </p:pic>
      <p:pic>
        <p:nvPicPr>
          <p:cNvPr id="14" name="object 4">
            <a:extLst>
              <a:ext uri="{FF2B5EF4-FFF2-40B4-BE49-F238E27FC236}">
                <a16:creationId xmlns:a16="http://schemas.microsoft.com/office/drawing/2014/main" id="{9AEB9752-EDF2-F752-E191-D0C2392EE151}"/>
              </a:ext>
            </a:extLst>
          </p:cNvPr>
          <p:cNvPicPr/>
          <p:nvPr/>
        </p:nvPicPr>
        <p:blipFill>
          <a:blip r:embed="rId5" cstate="print"/>
          <a:stretch>
            <a:fillRect/>
          </a:stretch>
        </p:blipFill>
        <p:spPr>
          <a:xfrm>
            <a:off x="8305800" y="3596459"/>
            <a:ext cx="3518619" cy="2454791"/>
          </a:xfrm>
          <a:prstGeom prst="rect">
            <a:avLst/>
          </a:prstGeom>
        </p:spPr>
      </p:pic>
      <p:sp>
        <p:nvSpPr>
          <p:cNvPr id="6" name="Slide Number Placeholder 5">
            <a:extLst>
              <a:ext uri="{FF2B5EF4-FFF2-40B4-BE49-F238E27FC236}">
                <a16:creationId xmlns:a16="http://schemas.microsoft.com/office/drawing/2014/main" id="{09B49118-F7C5-E241-457A-A242726335B5}"/>
              </a:ext>
            </a:extLst>
          </p:cNvPr>
          <p:cNvSpPr>
            <a:spLocks noGrp="1"/>
          </p:cNvSpPr>
          <p:nvPr>
            <p:ph type="sldNum" sz="quarter" idx="7"/>
          </p:nvPr>
        </p:nvSpPr>
        <p:spPr/>
        <p:txBody>
          <a:bodyPr/>
          <a:lstStyle/>
          <a:p>
            <a:pPr marL="38100">
              <a:lnSpc>
                <a:spcPct val="100000"/>
              </a:lnSpc>
            </a:pPr>
            <a:fld id="{81D60167-4931-47E6-BA6A-407CBD079E47}" type="slidenum">
              <a:rPr lang="en-US" spc="-5" smtClean="0"/>
              <a:t>66</a:t>
            </a:fld>
            <a:endParaRPr lang="en-US" spc="-5" dirty="0"/>
          </a:p>
        </p:txBody>
      </p:sp>
    </p:spTree>
    <p:extLst>
      <p:ext uri="{BB962C8B-B14F-4D97-AF65-F5344CB8AC3E}">
        <p14:creationId xmlns:p14="http://schemas.microsoft.com/office/powerpoint/2010/main" val="34794822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44692" y="6224727"/>
            <a:ext cx="110363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339F"/>
                </a:solidFill>
                <a:latin typeface="Arial MT"/>
                <a:cs typeface="Arial MT"/>
              </a:rPr>
              <a:t>h</a:t>
            </a:r>
            <a:r>
              <a:rPr sz="1800" spc="-15" dirty="0">
                <a:solidFill>
                  <a:srgbClr val="00339F"/>
                </a:solidFill>
                <a:latin typeface="Arial MT"/>
                <a:cs typeface="Arial MT"/>
              </a:rPr>
              <a:t>o</a:t>
            </a:r>
            <a:r>
              <a:rPr sz="1800" dirty="0">
                <a:solidFill>
                  <a:srgbClr val="00339F"/>
                </a:solidFill>
                <a:latin typeface="Arial MT"/>
                <a:cs typeface="Arial MT"/>
              </a:rPr>
              <a:t>me.c</a:t>
            </a:r>
            <a:r>
              <a:rPr sz="1800" spc="-15" dirty="0">
                <a:solidFill>
                  <a:srgbClr val="00339F"/>
                </a:solidFill>
                <a:latin typeface="Arial MT"/>
                <a:cs typeface="Arial MT"/>
              </a:rPr>
              <a:t>e</a:t>
            </a:r>
            <a:r>
              <a:rPr sz="1800" spc="-5" dirty="0">
                <a:solidFill>
                  <a:srgbClr val="00339F"/>
                </a:solidFill>
                <a:latin typeface="Arial MT"/>
                <a:cs typeface="Arial MT"/>
              </a:rPr>
              <a:t>rn</a:t>
            </a:r>
            <a:endParaRPr sz="1800">
              <a:latin typeface="Arial MT"/>
              <a:cs typeface="Arial MT"/>
            </a:endParaRPr>
          </a:p>
        </p:txBody>
      </p:sp>
      <p:sp>
        <p:nvSpPr>
          <p:cNvPr id="3" name="object 3"/>
          <p:cNvSpPr/>
          <p:nvPr/>
        </p:nvSpPr>
        <p:spPr>
          <a:xfrm>
            <a:off x="5105400" y="2133600"/>
            <a:ext cx="1727200" cy="1714500"/>
          </a:xfrm>
          <a:custGeom>
            <a:avLst/>
            <a:gdLst/>
            <a:ahLst/>
            <a:cxnLst/>
            <a:rect l="l" t="t" r="r" b="b"/>
            <a:pathLst>
              <a:path w="1727200" h="1714500">
                <a:moveTo>
                  <a:pt x="1726732" y="0"/>
                </a:moveTo>
                <a:lnTo>
                  <a:pt x="0" y="0"/>
                </a:lnTo>
                <a:lnTo>
                  <a:pt x="0" y="1714500"/>
                </a:lnTo>
                <a:lnTo>
                  <a:pt x="514651" y="1714500"/>
                </a:lnTo>
                <a:lnTo>
                  <a:pt x="806516" y="1409700"/>
                </a:lnTo>
                <a:lnTo>
                  <a:pt x="772624" y="1409700"/>
                </a:lnTo>
                <a:lnTo>
                  <a:pt x="724056" y="1397000"/>
                </a:lnTo>
                <a:lnTo>
                  <a:pt x="676857" y="1371600"/>
                </a:lnTo>
                <a:lnTo>
                  <a:pt x="661829" y="1358900"/>
                </a:lnTo>
                <a:lnTo>
                  <a:pt x="333168" y="1358900"/>
                </a:lnTo>
                <a:lnTo>
                  <a:pt x="300757" y="1244600"/>
                </a:lnTo>
                <a:lnTo>
                  <a:pt x="268629" y="1130300"/>
                </a:lnTo>
                <a:lnTo>
                  <a:pt x="233340" y="1016000"/>
                </a:lnTo>
                <a:lnTo>
                  <a:pt x="217508" y="952500"/>
                </a:lnTo>
                <a:lnTo>
                  <a:pt x="203909" y="901700"/>
                </a:lnTo>
                <a:lnTo>
                  <a:pt x="192830" y="850900"/>
                </a:lnTo>
                <a:lnTo>
                  <a:pt x="184559" y="800100"/>
                </a:lnTo>
                <a:lnTo>
                  <a:pt x="179385" y="762000"/>
                </a:lnTo>
                <a:lnTo>
                  <a:pt x="177596" y="723900"/>
                </a:lnTo>
                <a:lnTo>
                  <a:pt x="179791" y="673100"/>
                </a:lnTo>
                <a:lnTo>
                  <a:pt x="185845" y="622300"/>
                </a:lnTo>
                <a:lnTo>
                  <a:pt x="195607" y="584200"/>
                </a:lnTo>
                <a:lnTo>
                  <a:pt x="208926" y="533400"/>
                </a:lnTo>
                <a:lnTo>
                  <a:pt x="225651" y="495300"/>
                </a:lnTo>
                <a:lnTo>
                  <a:pt x="245631" y="457200"/>
                </a:lnTo>
                <a:lnTo>
                  <a:pt x="268717" y="419100"/>
                </a:lnTo>
                <a:lnTo>
                  <a:pt x="294757" y="381000"/>
                </a:lnTo>
                <a:lnTo>
                  <a:pt x="323600" y="342900"/>
                </a:lnTo>
                <a:lnTo>
                  <a:pt x="355096" y="317500"/>
                </a:lnTo>
                <a:lnTo>
                  <a:pt x="389094" y="279400"/>
                </a:lnTo>
                <a:lnTo>
                  <a:pt x="425443" y="254000"/>
                </a:lnTo>
                <a:lnTo>
                  <a:pt x="463992" y="228600"/>
                </a:lnTo>
                <a:lnTo>
                  <a:pt x="504592" y="215900"/>
                </a:lnTo>
                <a:lnTo>
                  <a:pt x="547091" y="203200"/>
                </a:lnTo>
                <a:lnTo>
                  <a:pt x="591338" y="177800"/>
                </a:lnTo>
                <a:lnTo>
                  <a:pt x="637182" y="177800"/>
                </a:lnTo>
                <a:lnTo>
                  <a:pt x="684474" y="165100"/>
                </a:lnTo>
                <a:lnTo>
                  <a:pt x="1726732" y="165100"/>
                </a:lnTo>
                <a:lnTo>
                  <a:pt x="1726732" y="0"/>
                </a:lnTo>
                <a:close/>
              </a:path>
              <a:path w="1727200" h="1714500">
                <a:moveTo>
                  <a:pt x="1278207" y="736600"/>
                </a:moveTo>
                <a:lnTo>
                  <a:pt x="1276911" y="736600"/>
                </a:lnTo>
                <a:lnTo>
                  <a:pt x="1272715" y="800100"/>
                </a:lnTo>
                <a:lnTo>
                  <a:pt x="1259767" y="863600"/>
                </a:lnTo>
                <a:lnTo>
                  <a:pt x="1241419" y="927100"/>
                </a:lnTo>
                <a:lnTo>
                  <a:pt x="1221019" y="965200"/>
                </a:lnTo>
                <a:lnTo>
                  <a:pt x="1201918" y="1003300"/>
                </a:lnTo>
                <a:lnTo>
                  <a:pt x="1187465" y="1028700"/>
                </a:lnTo>
                <a:lnTo>
                  <a:pt x="1172548" y="1041400"/>
                </a:lnTo>
                <a:lnTo>
                  <a:pt x="1150601" y="1079500"/>
                </a:lnTo>
                <a:lnTo>
                  <a:pt x="1120813" y="1117600"/>
                </a:lnTo>
                <a:lnTo>
                  <a:pt x="1082377" y="1155700"/>
                </a:lnTo>
                <a:lnTo>
                  <a:pt x="1034484" y="1206500"/>
                </a:lnTo>
                <a:lnTo>
                  <a:pt x="1007187" y="1231900"/>
                </a:lnTo>
                <a:lnTo>
                  <a:pt x="973892" y="1270000"/>
                </a:lnTo>
                <a:lnTo>
                  <a:pt x="894206" y="1358900"/>
                </a:lnTo>
                <a:lnTo>
                  <a:pt x="805222" y="1447800"/>
                </a:lnTo>
                <a:lnTo>
                  <a:pt x="716738" y="1549400"/>
                </a:lnTo>
                <a:lnTo>
                  <a:pt x="675744" y="1587500"/>
                </a:lnTo>
                <a:lnTo>
                  <a:pt x="638549" y="1625600"/>
                </a:lnTo>
                <a:lnTo>
                  <a:pt x="606376" y="1663700"/>
                </a:lnTo>
                <a:lnTo>
                  <a:pt x="580450" y="1689100"/>
                </a:lnTo>
                <a:lnTo>
                  <a:pt x="561997" y="1714500"/>
                </a:lnTo>
                <a:lnTo>
                  <a:pt x="1494687" y="1714500"/>
                </a:lnTo>
                <a:lnTo>
                  <a:pt x="1435647" y="1447800"/>
                </a:lnTo>
                <a:lnTo>
                  <a:pt x="884698" y="1447800"/>
                </a:lnTo>
                <a:lnTo>
                  <a:pt x="854297" y="1435100"/>
                </a:lnTo>
                <a:lnTo>
                  <a:pt x="860876" y="1435100"/>
                </a:lnTo>
                <a:lnTo>
                  <a:pt x="873070" y="1422400"/>
                </a:lnTo>
                <a:lnTo>
                  <a:pt x="878930" y="1409700"/>
                </a:lnTo>
                <a:lnTo>
                  <a:pt x="1071732" y="1409700"/>
                </a:lnTo>
                <a:lnTo>
                  <a:pt x="1121195" y="1397000"/>
                </a:lnTo>
                <a:lnTo>
                  <a:pt x="1168450" y="1384300"/>
                </a:lnTo>
                <a:lnTo>
                  <a:pt x="1213273" y="1358900"/>
                </a:lnTo>
                <a:lnTo>
                  <a:pt x="1255440" y="1333500"/>
                </a:lnTo>
                <a:lnTo>
                  <a:pt x="1294727" y="1308100"/>
                </a:lnTo>
                <a:lnTo>
                  <a:pt x="1330911" y="1270000"/>
                </a:lnTo>
                <a:lnTo>
                  <a:pt x="1363766" y="1231900"/>
                </a:lnTo>
                <a:lnTo>
                  <a:pt x="1387853" y="1231900"/>
                </a:lnTo>
                <a:lnTo>
                  <a:pt x="1278207" y="736600"/>
                </a:lnTo>
                <a:close/>
              </a:path>
              <a:path w="1727200" h="1714500">
                <a:moveTo>
                  <a:pt x="1222783" y="419100"/>
                </a:moveTo>
                <a:lnTo>
                  <a:pt x="1174654" y="419100"/>
                </a:lnTo>
                <a:lnTo>
                  <a:pt x="1187637" y="431800"/>
                </a:lnTo>
                <a:lnTo>
                  <a:pt x="1201716" y="444500"/>
                </a:lnTo>
                <a:lnTo>
                  <a:pt x="1220932" y="469900"/>
                </a:lnTo>
                <a:lnTo>
                  <a:pt x="1239645" y="508000"/>
                </a:lnTo>
                <a:lnTo>
                  <a:pt x="1257784" y="558800"/>
                </a:lnTo>
                <a:lnTo>
                  <a:pt x="1275275" y="609600"/>
                </a:lnTo>
                <a:lnTo>
                  <a:pt x="1292045" y="673100"/>
                </a:lnTo>
                <a:lnTo>
                  <a:pt x="1308022" y="736600"/>
                </a:lnTo>
                <a:lnTo>
                  <a:pt x="1313859" y="774700"/>
                </a:lnTo>
                <a:lnTo>
                  <a:pt x="1321505" y="800100"/>
                </a:lnTo>
                <a:lnTo>
                  <a:pt x="1330747" y="850900"/>
                </a:lnTo>
                <a:lnTo>
                  <a:pt x="1341374" y="901700"/>
                </a:lnTo>
                <a:lnTo>
                  <a:pt x="1353170" y="952500"/>
                </a:lnTo>
                <a:lnTo>
                  <a:pt x="1365925" y="1003300"/>
                </a:lnTo>
                <a:lnTo>
                  <a:pt x="1379424" y="1066800"/>
                </a:lnTo>
                <a:lnTo>
                  <a:pt x="1393455" y="1130300"/>
                </a:lnTo>
                <a:lnTo>
                  <a:pt x="1422261" y="1257300"/>
                </a:lnTo>
                <a:lnTo>
                  <a:pt x="1450639" y="1384300"/>
                </a:lnTo>
                <a:lnTo>
                  <a:pt x="1476885" y="1498600"/>
                </a:lnTo>
                <a:lnTo>
                  <a:pt x="1499296" y="1600200"/>
                </a:lnTo>
                <a:lnTo>
                  <a:pt x="1516168" y="1676400"/>
                </a:lnTo>
                <a:lnTo>
                  <a:pt x="1521995" y="1701800"/>
                </a:lnTo>
                <a:lnTo>
                  <a:pt x="1525798" y="1714500"/>
                </a:lnTo>
                <a:lnTo>
                  <a:pt x="1726732" y="1714500"/>
                </a:lnTo>
                <a:lnTo>
                  <a:pt x="1726732" y="1193800"/>
                </a:lnTo>
                <a:lnTo>
                  <a:pt x="1432466" y="1193800"/>
                </a:lnTo>
                <a:lnTo>
                  <a:pt x="1423397" y="1155700"/>
                </a:lnTo>
                <a:lnTo>
                  <a:pt x="1451547" y="1092200"/>
                </a:lnTo>
                <a:lnTo>
                  <a:pt x="1469737" y="1041400"/>
                </a:lnTo>
                <a:lnTo>
                  <a:pt x="1480636" y="1003300"/>
                </a:lnTo>
                <a:lnTo>
                  <a:pt x="1486914" y="965200"/>
                </a:lnTo>
                <a:lnTo>
                  <a:pt x="1491641" y="927100"/>
                </a:lnTo>
                <a:lnTo>
                  <a:pt x="1492143" y="876300"/>
                </a:lnTo>
                <a:lnTo>
                  <a:pt x="1488331" y="825500"/>
                </a:lnTo>
                <a:lnTo>
                  <a:pt x="1480112" y="774700"/>
                </a:lnTo>
                <a:lnTo>
                  <a:pt x="1467397" y="736600"/>
                </a:lnTo>
                <a:lnTo>
                  <a:pt x="1450092" y="685800"/>
                </a:lnTo>
                <a:lnTo>
                  <a:pt x="1428109" y="635000"/>
                </a:lnTo>
                <a:lnTo>
                  <a:pt x="1401355" y="584200"/>
                </a:lnTo>
                <a:lnTo>
                  <a:pt x="1375958" y="546100"/>
                </a:lnTo>
                <a:lnTo>
                  <a:pt x="1347254" y="520700"/>
                </a:lnTo>
                <a:lnTo>
                  <a:pt x="1315406" y="482600"/>
                </a:lnTo>
                <a:lnTo>
                  <a:pt x="1280577" y="457200"/>
                </a:lnTo>
                <a:lnTo>
                  <a:pt x="1242932" y="431800"/>
                </a:lnTo>
                <a:lnTo>
                  <a:pt x="1222783" y="419100"/>
                </a:lnTo>
                <a:close/>
              </a:path>
              <a:path w="1727200" h="1714500">
                <a:moveTo>
                  <a:pt x="1387853" y="1231900"/>
                </a:moveTo>
                <a:lnTo>
                  <a:pt x="1363766" y="1231900"/>
                </a:lnTo>
                <a:lnTo>
                  <a:pt x="1371539" y="1270000"/>
                </a:lnTo>
                <a:lnTo>
                  <a:pt x="1338638" y="1308100"/>
                </a:lnTo>
                <a:lnTo>
                  <a:pt x="1302289" y="1333500"/>
                </a:lnTo>
                <a:lnTo>
                  <a:pt x="1262697" y="1358900"/>
                </a:lnTo>
                <a:lnTo>
                  <a:pt x="1220064" y="1384300"/>
                </a:lnTo>
                <a:lnTo>
                  <a:pt x="1174592" y="1409700"/>
                </a:lnTo>
                <a:lnTo>
                  <a:pt x="1126484" y="1422400"/>
                </a:lnTo>
                <a:lnTo>
                  <a:pt x="1075944" y="1435100"/>
                </a:lnTo>
                <a:lnTo>
                  <a:pt x="1023174" y="1447800"/>
                </a:lnTo>
                <a:lnTo>
                  <a:pt x="1435647" y="1447800"/>
                </a:lnTo>
                <a:lnTo>
                  <a:pt x="1387853" y="1231900"/>
                </a:lnTo>
                <a:close/>
              </a:path>
              <a:path w="1727200" h="1714500">
                <a:moveTo>
                  <a:pt x="1071732" y="1409700"/>
                </a:moveTo>
                <a:lnTo>
                  <a:pt x="899267" y="1409700"/>
                </a:lnTo>
                <a:lnTo>
                  <a:pt x="921062" y="1422400"/>
                </a:lnTo>
                <a:lnTo>
                  <a:pt x="1020286" y="1422400"/>
                </a:lnTo>
                <a:lnTo>
                  <a:pt x="1071732" y="1409700"/>
                </a:lnTo>
                <a:close/>
              </a:path>
              <a:path w="1727200" h="1714500">
                <a:moveTo>
                  <a:pt x="1025415" y="1181100"/>
                </a:moveTo>
                <a:lnTo>
                  <a:pt x="1024120" y="1181100"/>
                </a:lnTo>
                <a:lnTo>
                  <a:pt x="981507" y="1206500"/>
                </a:lnTo>
                <a:lnTo>
                  <a:pt x="935580" y="1231900"/>
                </a:lnTo>
                <a:lnTo>
                  <a:pt x="886701" y="1244600"/>
                </a:lnTo>
                <a:lnTo>
                  <a:pt x="835229" y="1257300"/>
                </a:lnTo>
                <a:lnTo>
                  <a:pt x="781525" y="1270000"/>
                </a:lnTo>
                <a:lnTo>
                  <a:pt x="592150" y="1270000"/>
                </a:lnTo>
                <a:lnTo>
                  <a:pt x="606688" y="1282700"/>
                </a:lnTo>
                <a:lnTo>
                  <a:pt x="641532" y="1308100"/>
                </a:lnTo>
                <a:lnTo>
                  <a:pt x="685124" y="1333500"/>
                </a:lnTo>
                <a:lnTo>
                  <a:pt x="736492" y="1358900"/>
                </a:lnTo>
                <a:lnTo>
                  <a:pt x="794666" y="1384300"/>
                </a:lnTo>
                <a:lnTo>
                  <a:pt x="789029" y="1397000"/>
                </a:lnTo>
                <a:lnTo>
                  <a:pt x="783639" y="1397000"/>
                </a:lnTo>
                <a:lnTo>
                  <a:pt x="778252" y="1409700"/>
                </a:lnTo>
                <a:lnTo>
                  <a:pt x="806516" y="1409700"/>
                </a:lnTo>
                <a:lnTo>
                  <a:pt x="1025415" y="1181100"/>
                </a:lnTo>
                <a:close/>
              </a:path>
              <a:path w="1727200" h="1714500">
                <a:moveTo>
                  <a:pt x="255382" y="990600"/>
                </a:moveTo>
                <a:lnTo>
                  <a:pt x="254086" y="990600"/>
                </a:lnTo>
                <a:lnTo>
                  <a:pt x="362983" y="1358900"/>
                </a:lnTo>
                <a:lnTo>
                  <a:pt x="661829" y="1358900"/>
                </a:lnTo>
                <a:lnTo>
                  <a:pt x="631774" y="1333500"/>
                </a:lnTo>
                <a:lnTo>
                  <a:pt x="589554" y="1295400"/>
                </a:lnTo>
                <a:lnTo>
                  <a:pt x="550944" y="1257300"/>
                </a:lnTo>
                <a:lnTo>
                  <a:pt x="624566" y="1257300"/>
                </a:lnTo>
                <a:lnTo>
                  <a:pt x="576042" y="1244600"/>
                </a:lnTo>
                <a:lnTo>
                  <a:pt x="529341" y="1231900"/>
                </a:lnTo>
                <a:lnTo>
                  <a:pt x="484746" y="1206500"/>
                </a:lnTo>
                <a:lnTo>
                  <a:pt x="442542" y="1181100"/>
                </a:lnTo>
                <a:lnTo>
                  <a:pt x="403011" y="1155700"/>
                </a:lnTo>
                <a:lnTo>
                  <a:pt x="366437" y="1130300"/>
                </a:lnTo>
                <a:lnTo>
                  <a:pt x="333103" y="1104900"/>
                </a:lnTo>
                <a:lnTo>
                  <a:pt x="303294" y="1066800"/>
                </a:lnTo>
                <a:lnTo>
                  <a:pt x="277292" y="1028700"/>
                </a:lnTo>
                <a:lnTo>
                  <a:pt x="255382" y="990600"/>
                </a:lnTo>
                <a:close/>
              </a:path>
              <a:path w="1727200" h="1714500">
                <a:moveTo>
                  <a:pt x="624566" y="1257300"/>
                </a:moveTo>
                <a:lnTo>
                  <a:pt x="550944" y="1257300"/>
                </a:lnTo>
                <a:lnTo>
                  <a:pt x="564034" y="1270000"/>
                </a:lnTo>
                <a:lnTo>
                  <a:pt x="674630" y="1270000"/>
                </a:lnTo>
                <a:lnTo>
                  <a:pt x="624566" y="1257300"/>
                </a:lnTo>
                <a:close/>
              </a:path>
              <a:path w="1727200" h="1714500">
                <a:moveTo>
                  <a:pt x="777283" y="1231900"/>
                </a:moveTo>
                <a:lnTo>
                  <a:pt x="682409" y="1231900"/>
                </a:lnTo>
                <a:lnTo>
                  <a:pt x="729853" y="1244600"/>
                </a:lnTo>
                <a:lnTo>
                  <a:pt x="777283" y="1231900"/>
                </a:lnTo>
                <a:close/>
              </a:path>
              <a:path w="1727200" h="1714500">
                <a:moveTo>
                  <a:pt x="832258" y="203200"/>
                </a:moveTo>
                <a:lnTo>
                  <a:pt x="636477" y="203200"/>
                </a:lnTo>
                <a:lnTo>
                  <a:pt x="548373" y="228600"/>
                </a:lnTo>
                <a:lnTo>
                  <a:pt x="506775" y="241300"/>
                </a:lnTo>
                <a:lnTo>
                  <a:pt x="467067" y="266700"/>
                </a:lnTo>
                <a:lnTo>
                  <a:pt x="429440" y="292100"/>
                </a:lnTo>
                <a:lnTo>
                  <a:pt x="394084" y="317500"/>
                </a:lnTo>
                <a:lnTo>
                  <a:pt x="361191" y="342900"/>
                </a:lnTo>
                <a:lnTo>
                  <a:pt x="330950" y="381000"/>
                </a:lnTo>
                <a:lnTo>
                  <a:pt x="303553" y="419100"/>
                </a:lnTo>
                <a:lnTo>
                  <a:pt x="279190" y="457200"/>
                </a:lnTo>
                <a:lnTo>
                  <a:pt x="258052" y="495300"/>
                </a:lnTo>
                <a:lnTo>
                  <a:pt x="240330" y="533400"/>
                </a:lnTo>
                <a:lnTo>
                  <a:pt x="226214" y="584200"/>
                </a:lnTo>
                <a:lnTo>
                  <a:pt x="215895" y="622300"/>
                </a:lnTo>
                <a:lnTo>
                  <a:pt x="209564" y="673100"/>
                </a:lnTo>
                <a:lnTo>
                  <a:pt x="207411" y="723900"/>
                </a:lnTo>
                <a:lnTo>
                  <a:pt x="209553" y="762000"/>
                </a:lnTo>
                <a:lnTo>
                  <a:pt x="215852" y="812800"/>
                </a:lnTo>
                <a:lnTo>
                  <a:pt x="226124" y="850900"/>
                </a:lnTo>
                <a:lnTo>
                  <a:pt x="240181" y="901700"/>
                </a:lnTo>
                <a:lnTo>
                  <a:pt x="257836" y="939800"/>
                </a:lnTo>
                <a:lnTo>
                  <a:pt x="278902" y="977900"/>
                </a:lnTo>
                <a:lnTo>
                  <a:pt x="303194" y="1016000"/>
                </a:lnTo>
                <a:lnTo>
                  <a:pt x="330524" y="1054100"/>
                </a:lnTo>
                <a:lnTo>
                  <a:pt x="360705" y="1092200"/>
                </a:lnTo>
                <a:lnTo>
                  <a:pt x="393551" y="1117600"/>
                </a:lnTo>
                <a:lnTo>
                  <a:pt x="428876" y="1143000"/>
                </a:lnTo>
                <a:lnTo>
                  <a:pt x="466491" y="1168400"/>
                </a:lnTo>
                <a:lnTo>
                  <a:pt x="506212" y="1193800"/>
                </a:lnTo>
                <a:lnTo>
                  <a:pt x="547851" y="1206500"/>
                </a:lnTo>
                <a:lnTo>
                  <a:pt x="591221" y="1219200"/>
                </a:lnTo>
                <a:lnTo>
                  <a:pt x="636136" y="1231900"/>
                </a:lnTo>
                <a:lnTo>
                  <a:pt x="823521" y="1231900"/>
                </a:lnTo>
                <a:lnTo>
                  <a:pt x="868382" y="1219200"/>
                </a:lnTo>
                <a:lnTo>
                  <a:pt x="911683" y="1206500"/>
                </a:lnTo>
                <a:lnTo>
                  <a:pt x="953239" y="1193800"/>
                </a:lnTo>
                <a:lnTo>
                  <a:pt x="992867" y="1168400"/>
                </a:lnTo>
                <a:lnTo>
                  <a:pt x="525015" y="1168400"/>
                </a:lnTo>
                <a:lnTo>
                  <a:pt x="510377" y="1155700"/>
                </a:lnTo>
                <a:lnTo>
                  <a:pt x="497314" y="1155700"/>
                </a:lnTo>
                <a:lnTo>
                  <a:pt x="485466" y="1143000"/>
                </a:lnTo>
                <a:lnTo>
                  <a:pt x="474471" y="1143000"/>
                </a:lnTo>
                <a:lnTo>
                  <a:pt x="454212" y="1092200"/>
                </a:lnTo>
                <a:lnTo>
                  <a:pt x="438437" y="1041400"/>
                </a:lnTo>
                <a:lnTo>
                  <a:pt x="426959" y="1003300"/>
                </a:lnTo>
                <a:lnTo>
                  <a:pt x="419587" y="952500"/>
                </a:lnTo>
                <a:lnTo>
                  <a:pt x="416136" y="901700"/>
                </a:lnTo>
                <a:lnTo>
                  <a:pt x="1218377" y="901700"/>
                </a:lnTo>
                <a:lnTo>
                  <a:pt x="1232366" y="850900"/>
                </a:lnTo>
                <a:lnTo>
                  <a:pt x="1239179" y="825500"/>
                </a:lnTo>
                <a:lnTo>
                  <a:pt x="426500" y="825500"/>
                </a:lnTo>
                <a:lnTo>
                  <a:pt x="376082" y="812800"/>
                </a:lnTo>
                <a:lnTo>
                  <a:pt x="337214" y="787400"/>
                </a:lnTo>
                <a:lnTo>
                  <a:pt x="312202" y="749300"/>
                </a:lnTo>
                <a:lnTo>
                  <a:pt x="303352" y="698500"/>
                </a:lnTo>
                <a:lnTo>
                  <a:pt x="312769" y="660400"/>
                </a:lnTo>
                <a:lnTo>
                  <a:pt x="338834" y="622300"/>
                </a:lnTo>
                <a:lnTo>
                  <a:pt x="378268" y="596900"/>
                </a:lnTo>
                <a:lnTo>
                  <a:pt x="427796" y="584200"/>
                </a:lnTo>
                <a:lnTo>
                  <a:pt x="1230609" y="584200"/>
                </a:lnTo>
                <a:lnTo>
                  <a:pt x="1223106" y="558800"/>
                </a:lnTo>
                <a:lnTo>
                  <a:pt x="1213226" y="533400"/>
                </a:lnTo>
                <a:lnTo>
                  <a:pt x="578168" y="533400"/>
                </a:lnTo>
                <a:lnTo>
                  <a:pt x="554831" y="508000"/>
                </a:lnTo>
                <a:lnTo>
                  <a:pt x="590181" y="482600"/>
                </a:lnTo>
                <a:lnTo>
                  <a:pt x="628668" y="444500"/>
                </a:lnTo>
                <a:lnTo>
                  <a:pt x="670067" y="419100"/>
                </a:lnTo>
                <a:lnTo>
                  <a:pt x="714155" y="393700"/>
                </a:lnTo>
                <a:lnTo>
                  <a:pt x="760707" y="368300"/>
                </a:lnTo>
                <a:lnTo>
                  <a:pt x="809499" y="355600"/>
                </a:lnTo>
                <a:lnTo>
                  <a:pt x="912910" y="330200"/>
                </a:lnTo>
                <a:lnTo>
                  <a:pt x="1562297" y="330200"/>
                </a:lnTo>
                <a:lnTo>
                  <a:pt x="1563498" y="317500"/>
                </a:lnTo>
                <a:lnTo>
                  <a:pt x="1085046" y="317500"/>
                </a:lnTo>
                <a:lnTo>
                  <a:pt x="1070909" y="304800"/>
                </a:lnTo>
                <a:lnTo>
                  <a:pt x="1056526" y="304800"/>
                </a:lnTo>
                <a:lnTo>
                  <a:pt x="1016662" y="279400"/>
                </a:lnTo>
                <a:lnTo>
                  <a:pt x="973962" y="254000"/>
                </a:lnTo>
                <a:lnTo>
                  <a:pt x="928768" y="228600"/>
                </a:lnTo>
                <a:lnTo>
                  <a:pt x="832258" y="203200"/>
                </a:lnTo>
                <a:close/>
              </a:path>
              <a:path w="1727200" h="1714500">
                <a:moveTo>
                  <a:pt x="1726732" y="304800"/>
                </a:moveTo>
                <a:lnTo>
                  <a:pt x="1593220" y="304800"/>
                </a:lnTo>
                <a:lnTo>
                  <a:pt x="1587873" y="355600"/>
                </a:lnTo>
                <a:lnTo>
                  <a:pt x="1574747" y="495300"/>
                </a:lnTo>
                <a:lnTo>
                  <a:pt x="1558218" y="660400"/>
                </a:lnTo>
                <a:lnTo>
                  <a:pt x="1542658" y="800100"/>
                </a:lnTo>
                <a:lnTo>
                  <a:pt x="1533562" y="876300"/>
                </a:lnTo>
                <a:lnTo>
                  <a:pt x="1523616" y="939800"/>
                </a:lnTo>
                <a:lnTo>
                  <a:pt x="1512576" y="990600"/>
                </a:lnTo>
                <a:lnTo>
                  <a:pt x="1500200" y="1041400"/>
                </a:lnTo>
                <a:lnTo>
                  <a:pt x="1486244" y="1079500"/>
                </a:lnTo>
                <a:lnTo>
                  <a:pt x="1470465" y="1117600"/>
                </a:lnTo>
                <a:lnTo>
                  <a:pt x="1452620" y="1155700"/>
                </a:lnTo>
                <a:lnTo>
                  <a:pt x="1432466" y="1193800"/>
                </a:lnTo>
                <a:lnTo>
                  <a:pt x="1726732" y="1193800"/>
                </a:lnTo>
                <a:lnTo>
                  <a:pt x="1726732" y="304800"/>
                </a:lnTo>
                <a:close/>
              </a:path>
              <a:path w="1727200" h="1714500">
                <a:moveTo>
                  <a:pt x="1218377" y="901700"/>
                </a:moveTo>
                <a:lnTo>
                  <a:pt x="447247" y="901700"/>
                </a:lnTo>
                <a:lnTo>
                  <a:pt x="451351" y="952500"/>
                </a:lnTo>
                <a:lnTo>
                  <a:pt x="459873" y="1003300"/>
                </a:lnTo>
                <a:lnTo>
                  <a:pt x="474119" y="1054100"/>
                </a:lnTo>
                <a:lnTo>
                  <a:pt x="495397" y="1104900"/>
                </a:lnTo>
                <a:lnTo>
                  <a:pt x="525015" y="1168400"/>
                </a:lnTo>
                <a:lnTo>
                  <a:pt x="992867" y="1168400"/>
                </a:lnTo>
                <a:lnTo>
                  <a:pt x="1030382" y="1143000"/>
                </a:lnTo>
                <a:lnTo>
                  <a:pt x="1065601" y="1117600"/>
                </a:lnTo>
                <a:lnTo>
                  <a:pt x="1098339" y="1092200"/>
                </a:lnTo>
                <a:lnTo>
                  <a:pt x="1128412" y="1054100"/>
                </a:lnTo>
                <a:lnTo>
                  <a:pt x="1155636" y="1016000"/>
                </a:lnTo>
                <a:lnTo>
                  <a:pt x="1179828" y="977900"/>
                </a:lnTo>
                <a:lnTo>
                  <a:pt x="1200803" y="939800"/>
                </a:lnTo>
                <a:lnTo>
                  <a:pt x="1218377" y="901700"/>
                </a:lnTo>
                <a:close/>
              </a:path>
              <a:path w="1727200" h="1714500">
                <a:moveTo>
                  <a:pt x="947630" y="647700"/>
                </a:moveTo>
                <a:lnTo>
                  <a:pt x="946881" y="660400"/>
                </a:lnTo>
                <a:lnTo>
                  <a:pt x="946496" y="673100"/>
                </a:lnTo>
                <a:lnTo>
                  <a:pt x="946354" y="685800"/>
                </a:lnTo>
                <a:lnTo>
                  <a:pt x="946334" y="711200"/>
                </a:lnTo>
                <a:lnTo>
                  <a:pt x="946759" y="736600"/>
                </a:lnTo>
                <a:lnTo>
                  <a:pt x="947792" y="762000"/>
                </a:lnTo>
                <a:lnTo>
                  <a:pt x="949067" y="787400"/>
                </a:lnTo>
                <a:lnTo>
                  <a:pt x="950221" y="812800"/>
                </a:lnTo>
                <a:lnTo>
                  <a:pt x="453902" y="812800"/>
                </a:lnTo>
                <a:lnTo>
                  <a:pt x="426500" y="825500"/>
                </a:lnTo>
                <a:lnTo>
                  <a:pt x="1108384" y="825500"/>
                </a:lnTo>
                <a:lnTo>
                  <a:pt x="1087805" y="800100"/>
                </a:lnTo>
                <a:lnTo>
                  <a:pt x="1049557" y="749300"/>
                </a:lnTo>
                <a:lnTo>
                  <a:pt x="1005523" y="711200"/>
                </a:lnTo>
                <a:lnTo>
                  <a:pt x="967587" y="673100"/>
                </a:lnTo>
                <a:lnTo>
                  <a:pt x="947630" y="647700"/>
                </a:lnTo>
                <a:close/>
              </a:path>
              <a:path w="1727200" h="1714500">
                <a:moveTo>
                  <a:pt x="1230609" y="584200"/>
                </a:moveTo>
                <a:lnTo>
                  <a:pt x="427796" y="584200"/>
                </a:lnTo>
                <a:lnTo>
                  <a:pt x="448882" y="596900"/>
                </a:lnTo>
                <a:lnTo>
                  <a:pt x="1121339" y="596900"/>
                </a:lnTo>
                <a:lnTo>
                  <a:pt x="1119639" y="622300"/>
                </a:lnTo>
                <a:lnTo>
                  <a:pt x="1118424" y="660400"/>
                </a:lnTo>
                <a:lnTo>
                  <a:pt x="1117696" y="698500"/>
                </a:lnTo>
                <a:lnTo>
                  <a:pt x="1117615" y="711200"/>
                </a:lnTo>
                <a:lnTo>
                  <a:pt x="1117554" y="749300"/>
                </a:lnTo>
                <a:lnTo>
                  <a:pt x="1117655" y="762000"/>
                </a:lnTo>
                <a:lnTo>
                  <a:pt x="1118100" y="787400"/>
                </a:lnTo>
                <a:lnTo>
                  <a:pt x="1118546" y="800100"/>
                </a:lnTo>
                <a:lnTo>
                  <a:pt x="1118748" y="825500"/>
                </a:lnTo>
                <a:lnTo>
                  <a:pt x="1239179" y="825500"/>
                </a:lnTo>
                <a:lnTo>
                  <a:pt x="1242586" y="812800"/>
                </a:lnTo>
                <a:lnTo>
                  <a:pt x="1248853" y="762000"/>
                </a:lnTo>
                <a:lnTo>
                  <a:pt x="1250982" y="723900"/>
                </a:lnTo>
                <a:lnTo>
                  <a:pt x="1247645" y="660400"/>
                </a:lnTo>
                <a:lnTo>
                  <a:pt x="1238113" y="609600"/>
                </a:lnTo>
                <a:lnTo>
                  <a:pt x="1230609" y="584200"/>
                </a:lnTo>
                <a:close/>
              </a:path>
              <a:path w="1727200" h="1714500">
                <a:moveTo>
                  <a:pt x="1562297" y="330200"/>
                </a:moveTo>
                <a:lnTo>
                  <a:pt x="1067967" y="330200"/>
                </a:lnTo>
                <a:lnTo>
                  <a:pt x="1162817" y="355600"/>
                </a:lnTo>
                <a:lnTo>
                  <a:pt x="1207551" y="381000"/>
                </a:lnTo>
                <a:lnTo>
                  <a:pt x="1250262" y="406400"/>
                </a:lnTo>
                <a:lnTo>
                  <a:pt x="1290781" y="431800"/>
                </a:lnTo>
                <a:lnTo>
                  <a:pt x="1328936" y="457200"/>
                </a:lnTo>
                <a:lnTo>
                  <a:pt x="1364555" y="495300"/>
                </a:lnTo>
                <a:lnTo>
                  <a:pt x="1397468" y="533400"/>
                </a:lnTo>
                <a:lnTo>
                  <a:pt x="1426725" y="571500"/>
                </a:lnTo>
                <a:lnTo>
                  <a:pt x="1453067" y="622300"/>
                </a:lnTo>
                <a:lnTo>
                  <a:pt x="1475735" y="673100"/>
                </a:lnTo>
                <a:lnTo>
                  <a:pt x="1493975" y="723900"/>
                </a:lnTo>
                <a:lnTo>
                  <a:pt x="1507028" y="774700"/>
                </a:lnTo>
                <a:lnTo>
                  <a:pt x="1514138" y="825500"/>
                </a:lnTo>
                <a:lnTo>
                  <a:pt x="1515434" y="825500"/>
                </a:lnTo>
                <a:lnTo>
                  <a:pt x="1562297" y="330200"/>
                </a:lnTo>
                <a:close/>
              </a:path>
              <a:path w="1727200" h="1714500">
                <a:moveTo>
                  <a:pt x="543656" y="774700"/>
                </a:moveTo>
                <a:lnTo>
                  <a:pt x="505582" y="774700"/>
                </a:lnTo>
                <a:lnTo>
                  <a:pt x="500382" y="800100"/>
                </a:lnTo>
                <a:lnTo>
                  <a:pt x="491209" y="800100"/>
                </a:lnTo>
                <a:lnTo>
                  <a:pt x="475594" y="812800"/>
                </a:lnTo>
                <a:lnTo>
                  <a:pt x="541875" y="812800"/>
                </a:lnTo>
                <a:lnTo>
                  <a:pt x="542826" y="800100"/>
                </a:lnTo>
                <a:lnTo>
                  <a:pt x="543656" y="774700"/>
                </a:lnTo>
                <a:close/>
              </a:path>
              <a:path w="1727200" h="1714500">
                <a:moveTo>
                  <a:pt x="723429" y="787400"/>
                </a:moveTo>
                <a:lnTo>
                  <a:pt x="681883" y="787400"/>
                </a:lnTo>
                <a:lnTo>
                  <a:pt x="681883" y="812800"/>
                </a:lnTo>
                <a:lnTo>
                  <a:pt x="722063" y="812800"/>
                </a:lnTo>
                <a:lnTo>
                  <a:pt x="723014" y="800100"/>
                </a:lnTo>
                <a:lnTo>
                  <a:pt x="723429" y="787400"/>
                </a:lnTo>
                <a:close/>
              </a:path>
              <a:path w="1727200" h="1714500">
                <a:moveTo>
                  <a:pt x="771329" y="711200"/>
                </a:moveTo>
                <a:lnTo>
                  <a:pt x="754469" y="711200"/>
                </a:lnTo>
                <a:lnTo>
                  <a:pt x="754469" y="736600"/>
                </a:lnTo>
                <a:lnTo>
                  <a:pt x="754692" y="749300"/>
                </a:lnTo>
                <a:lnTo>
                  <a:pt x="755279" y="774700"/>
                </a:lnTo>
                <a:lnTo>
                  <a:pt x="756109" y="800100"/>
                </a:lnTo>
                <a:lnTo>
                  <a:pt x="757060" y="812800"/>
                </a:lnTo>
                <a:lnTo>
                  <a:pt x="853001" y="812800"/>
                </a:lnTo>
                <a:lnTo>
                  <a:pt x="838595" y="800100"/>
                </a:lnTo>
                <a:lnTo>
                  <a:pt x="817509" y="762000"/>
                </a:lnTo>
                <a:lnTo>
                  <a:pt x="793751" y="736600"/>
                </a:lnTo>
                <a:lnTo>
                  <a:pt x="771329" y="711200"/>
                </a:lnTo>
                <a:close/>
              </a:path>
              <a:path w="1727200" h="1714500">
                <a:moveTo>
                  <a:pt x="924292" y="596900"/>
                </a:moveTo>
                <a:lnTo>
                  <a:pt x="825550" y="596900"/>
                </a:lnTo>
                <a:lnTo>
                  <a:pt x="848294" y="609600"/>
                </a:lnTo>
                <a:lnTo>
                  <a:pt x="863990" y="622300"/>
                </a:lnTo>
                <a:lnTo>
                  <a:pt x="869844" y="647700"/>
                </a:lnTo>
                <a:lnTo>
                  <a:pt x="862573" y="673100"/>
                </a:lnTo>
                <a:lnTo>
                  <a:pt x="844731" y="685800"/>
                </a:lnTo>
                <a:lnTo>
                  <a:pt x="822270" y="698500"/>
                </a:lnTo>
                <a:lnTo>
                  <a:pt x="801144" y="711200"/>
                </a:lnTo>
                <a:lnTo>
                  <a:pt x="820087" y="723900"/>
                </a:lnTo>
                <a:lnTo>
                  <a:pt x="846683" y="762000"/>
                </a:lnTo>
                <a:lnTo>
                  <a:pt x="873519" y="787400"/>
                </a:lnTo>
                <a:lnTo>
                  <a:pt x="893181" y="812800"/>
                </a:lnTo>
                <a:lnTo>
                  <a:pt x="922997" y="812800"/>
                </a:lnTo>
                <a:lnTo>
                  <a:pt x="924495" y="787400"/>
                </a:lnTo>
                <a:lnTo>
                  <a:pt x="925264" y="749300"/>
                </a:lnTo>
                <a:lnTo>
                  <a:pt x="925453" y="723900"/>
                </a:lnTo>
                <a:lnTo>
                  <a:pt x="925574" y="685800"/>
                </a:lnTo>
                <a:lnTo>
                  <a:pt x="925497" y="635000"/>
                </a:lnTo>
                <a:lnTo>
                  <a:pt x="925426" y="622300"/>
                </a:lnTo>
                <a:lnTo>
                  <a:pt x="925041" y="609600"/>
                </a:lnTo>
                <a:lnTo>
                  <a:pt x="924292" y="596900"/>
                </a:lnTo>
                <a:close/>
              </a:path>
              <a:path w="1727200" h="1714500">
                <a:moveTo>
                  <a:pt x="467658" y="609600"/>
                </a:moveTo>
                <a:lnTo>
                  <a:pt x="395020" y="609600"/>
                </a:lnTo>
                <a:lnTo>
                  <a:pt x="366218" y="635000"/>
                </a:lnTo>
                <a:lnTo>
                  <a:pt x="345195" y="660400"/>
                </a:lnTo>
                <a:lnTo>
                  <a:pt x="337054" y="698500"/>
                </a:lnTo>
                <a:lnTo>
                  <a:pt x="345420" y="749300"/>
                </a:lnTo>
                <a:lnTo>
                  <a:pt x="367034" y="774700"/>
                </a:lnTo>
                <a:lnTo>
                  <a:pt x="396667" y="800100"/>
                </a:lnTo>
                <a:lnTo>
                  <a:pt x="455421" y="800100"/>
                </a:lnTo>
                <a:lnTo>
                  <a:pt x="475434" y="787400"/>
                </a:lnTo>
                <a:lnTo>
                  <a:pt x="491075" y="787400"/>
                </a:lnTo>
                <a:lnTo>
                  <a:pt x="504286" y="774700"/>
                </a:lnTo>
                <a:lnTo>
                  <a:pt x="543656" y="774700"/>
                </a:lnTo>
                <a:lnTo>
                  <a:pt x="544243" y="749300"/>
                </a:lnTo>
                <a:lnTo>
                  <a:pt x="544466" y="736600"/>
                </a:lnTo>
                <a:lnTo>
                  <a:pt x="544466" y="673100"/>
                </a:lnTo>
                <a:lnTo>
                  <a:pt x="544243" y="660400"/>
                </a:lnTo>
                <a:lnTo>
                  <a:pt x="543656" y="635000"/>
                </a:lnTo>
                <a:lnTo>
                  <a:pt x="495200" y="635000"/>
                </a:lnTo>
                <a:lnTo>
                  <a:pt x="483011" y="622300"/>
                </a:lnTo>
                <a:lnTo>
                  <a:pt x="467658" y="609600"/>
                </a:lnTo>
                <a:close/>
              </a:path>
              <a:path w="1727200" h="1714500">
                <a:moveTo>
                  <a:pt x="722063" y="596900"/>
                </a:moveTo>
                <a:lnTo>
                  <a:pt x="677996" y="596900"/>
                </a:lnTo>
                <a:lnTo>
                  <a:pt x="677996" y="609600"/>
                </a:lnTo>
                <a:lnTo>
                  <a:pt x="576873" y="609600"/>
                </a:lnTo>
                <a:lnTo>
                  <a:pt x="575739" y="647700"/>
                </a:lnTo>
                <a:lnTo>
                  <a:pt x="575668" y="660400"/>
                </a:lnTo>
                <a:lnTo>
                  <a:pt x="575577" y="685800"/>
                </a:lnTo>
                <a:lnTo>
                  <a:pt x="657250" y="685800"/>
                </a:lnTo>
                <a:lnTo>
                  <a:pt x="655954" y="698500"/>
                </a:lnTo>
                <a:lnTo>
                  <a:pt x="657250" y="711200"/>
                </a:lnTo>
                <a:lnTo>
                  <a:pt x="575577" y="711200"/>
                </a:lnTo>
                <a:lnTo>
                  <a:pt x="575577" y="800100"/>
                </a:lnTo>
                <a:lnTo>
                  <a:pt x="659438" y="800100"/>
                </a:lnTo>
                <a:lnTo>
                  <a:pt x="681883" y="787400"/>
                </a:lnTo>
                <a:lnTo>
                  <a:pt x="723429" y="787400"/>
                </a:lnTo>
                <a:lnTo>
                  <a:pt x="723844" y="774700"/>
                </a:lnTo>
                <a:lnTo>
                  <a:pt x="724431" y="749300"/>
                </a:lnTo>
                <a:lnTo>
                  <a:pt x="724654" y="736600"/>
                </a:lnTo>
                <a:lnTo>
                  <a:pt x="724654" y="673100"/>
                </a:lnTo>
                <a:lnTo>
                  <a:pt x="724431" y="660400"/>
                </a:lnTo>
                <a:lnTo>
                  <a:pt x="723844" y="635000"/>
                </a:lnTo>
                <a:lnTo>
                  <a:pt x="723014" y="609600"/>
                </a:lnTo>
                <a:lnTo>
                  <a:pt x="722063" y="596900"/>
                </a:lnTo>
                <a:close/>
              </a:path>
              <a:path w="1727200" h="1714500">
                <a:moveTo>
                  <a:pt x="1092820" y="596900"/>
                </a:moveTo>
                <a:lnTo>
                  <a:pt x="935969" y="596900"/>
                </a:lnTo>
                <a:lnTo>
                  <a:pt x="956542" y="609600"/>
                </a:lnTo>
                <a:lnTo>
                  <a:pt x="994788" y="647700"/>
                </a:lnTo>
                <a:lnTo>
                  <a:pt x="1038821" y="698500"/>
                </a:lnTo>
                <a:lnTo>
                  <a:pt x="1076756" y="736600"/>
                </a:lnTo>
                <a:lnTo>
                  <a:pt x="1096706" y="762000"/>
                </a:lnTo>
                <a:lnTo>
                  <a:pt x="1096706" y="698500"/>
                </a:lnTo>
                <a:lnTo>
                  <a:pt x="1096281" y="673100"/>
                </a:lnTo>
                <a:lnTo>
                  <a:pt x="1095249" y="647700"/>
                </a:lnTo>
                <a:lnTo>
                  <a:pt x="1093973" y="622300"/>
                </a:lnTo>
                <a:lnTo>
                  <a:pt x="1092820" y="596900"/>
                </a:lnTo>
                <a:close/>
              </a:path>
              <a:path w="1727200" h="1714500">
                <a:moveTo>
                  <a:pt x="821720" y="609600"/>
                </a:moveTo>
                <a:lnTo>
                  <a:pt x="755765" y="609600"/>
                </a:lnTo>
                <a:lnTo>
                  <a:pt x="755562" y="622300"/>
                </a:lnTo>
                <a:lnTo>
                  <a:pt x="754671" y="660400"/>
                </a:lnTo>
                <a:lnTo>
                  <a:pt x="754469" y="673100"/>
                </a:lnTo>
                <a:lnTo>
                  <a:pt x="754469" y="698500"/>
                </a:lnTo>
                <a:lnTo>
                  <a:pt x="797172" y="698500"/>
                </a:lnTo>
                <a:lnTo>
                  <a:pt x="817345" y="685800"/>
                </a:lnTo>
                <a:lnTo>
                  <a:pt x="832657" y="673100"/>
                </a:lnTo>
                <a:lnTo>
                  <a:pt x="838733" y="647700"/>
                </a:lnTo>
                <a:lnTo>
                  <a:pt x="833932" y="622300"/>
                </a:lnTo>
                <a:lnTo>
                  <a:pt x="821720" y="609600"/>
                </a:lnTo>
                <a:close/>
              </a:path>
              <a:path w="1727200" h="1714500">
                <a:moveTo>
                  <a:pt x="541875" y="596900"/>
                </a:moveTo>
                <a:lnTo>
                  <a:pt x="489597" y="596900"/>
                </a:lnTo>
                <a:lnTo>
                  <a:pt x="505582" y="609600"/>
                </a:lnTo>
                <a:lnTo>
                  <a:pt x="502907" y="609600"/>
                </a:lnTo>
                <a:lnTo>
                  <a:pt x="500715" y="622300"/>
                </a:lnTo>
                <a:lnTo>
                  <a:pt x="499008" y="622300"/>
                </a:lnTo>
                <a:lnTo>
                  <a:pt x="497791" y="635000"/>
                </a:lnTo>
                <a:lnTo>
                  <a:pt x="543656" y="635000"/>
                </a:lnTo>
                <a:lnTo>
                  <a:pt x="542826" y="609600"/>
                </a:lnTo>
                <a:lnTo>
                  <a:pt x="541875" y="596900"/>
                </a:lnTo>
                <a:close/>
              </a:path>
              <a:path w="1727200" h="1714500">
                <a:moveTo>
                  <a:pt x="1018187" y="355600"/>
                </a:moveTo>
                <a:lnTo>
                  <a:pt x="915544" y="355600"/>
                </a:lnTo>
                <a:lnTo>
                  <a:pt x="817565" y="381000"/>
                </a:lnTo>
                <a:lnTo>
                  <a:pt x="771505" y="393700"/>
                </a:lnTo>
                <a:lnTo>
                  <a:pt x="727653" y="419100"/>
                </a:lnTo>
                <a:lnTo>
                  <a:pt x="686203" y="444500"/>
                </a:lnTo>
                <a:lnTo>
                  <a:pt x="647344" y="469900"/>
                </a:lnTo>
                <a:lnTo>
                  <a:pt x="611268" y="495300"/>
                </a:lnTo>
                <a:lnTo>
                  <a:pt x="578168" y="533400"/>
                </a:lnTo>
                <a:lnTo>
                  <a:pt x="1213226" y="533400"/>
                </a:lnTo>
                <a:lnTo>
                  <a:pt x="1203347" y="508000"/>
                </a:lnTo>
                <a:lnTo>
                  <a:pt x="1179554" y="457200"/>
                </a:lnTo>
                <a:lnTo>
                  <a:pt x="1152450" y="419100"/>
                </a:lnTo>
                <a:lnTo>
                  <a:pt x="1222783" y="419100"/>
                </a:lnTo>
                <a:lnTo>
                  <a:pt x="1202634" y="406400"/>
                </a:lnTo>
                <a:lnTo>
                  <a:pt x="1159846" y="393700"/>
                </a:lnTo>
                <a:lnTo>
                  <a:pt x="1114733" y="381000"/>
                </a:lnTo>
                <a:lnTo>
                  <a:pt x="1067459" y="368300"/>
                </a:lnTo>
                <a:lnTo>
                  <a:pt x="1018187" y="355600"/>
                </a:lnTo>
                <a:close/>
              </a:path>
              <a:path w="1727200" h="1714500">
                <a:moveTo>
                  <a:pt x="884112" y="190500"/>
                </a:moveTo>
                <a:lnTo>
                  <a:pt x="934732" y="215900"/>
                </a:lnTo>
                <a:lnTo>
                  <a:pt x="983549" y="228600"/>
                </a:lnTo>
                <a:lnTo>
                  <a:pt x="1030000" y="254000"/>
                </a:lnTo>
                <a:lnTo>
                  <a:pt x="1073526" y="292100"/>
                </a:lnTo>
                <a:lnTo>
                  <a:pt x="1113566" y="317500"/>
                </a:lnTo>
                <a:lnTo>
                  <a:pt x="1563498" y="317500"/>
                </a:lnTo>
                <a:lnTo>
                  <a:pt x="1564700" y="304800"/>
                </a:lnTo>
                <a:lnTo>
                  <a:pt x="1726732" y="304800"/>
                </a:lnTo>
                <a:lnTo>
                  <a:pt x="1726732" y="203200"/>
                </a:lnTo>
                <a:lnTo>
                  <a:pt x="884112" y="190500"/>
                </a:lnTo>
                <a:close/>
              </a:path>
              <a:path w="1727200" h="1714500">
                <a:moveTo>
                  <a:pt x="729853" y="190500"/>
                </a:moveTo>
                <a:lnTo>
                  <a:pt x="682602" y="203200"/>
                </a:lnTo>
                <a:lnTo>
                  <a:pt x="781622" y="203200"/>
                </a:lnTo>
                <a:lnTo>
                  <a:pt x="729853" y="190500"/>
                </a:lnTo>
                <a:close/>
              </a:path>
              <a:path w="1727200" h="1714500">
                <a:moveTo>
                  <a:pt x="1726732" y="165100"/>
                </a:moveTo>
                <a:lnTo>
                  <a:pt x="1687879" y="165100"/>
                </a:lnTo>
                <a:lnTo>
                  <a:pt x="1712672" y="177800"/>
                </a:lnTo>
                <a:lnTo>
                  <a:pt x="1726732" y="177800"/>
                </a:lnTo>
                <a:lnTo>
                  <a:pt x="1726732" y="165100"/>
                </a:lnTo>
                <a:close/>
              </a:path>
            </a:pathLst>
          </a:custGeom>
          <a:solidFill>
            <a:srgbClr val="00339F"/>
          </a:solidFill>
        </p:spPr>
        <p:txBody>
          <a:bodyPr wrap="square" lIns="0" tIns="0" rIns="0" bIns="0" rtlCol="0"/>
          <a:lstStyle/>
          <a:p>
            <a:endParaRPr/>
          </a:p>
        </p:txBody>
      </p:sp>
      <p:sp>
        <p:nvSpPr>
          <p:cNvPr id="4" name="Footer Placeholder 3">
            <a:extLst>
              <a:ext uri="{FF2B5EF4-FFF2-40B4-BE49-F238E27FC236}">
                <a16:creationId xmlns:a16="http://schemas.microsoft.com/office/drawing/2014/main" id="{0C7F9C2B-BF26-F156-BF9E-12C02F6B5891}"/>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23342E89-9025-382D-5AF1-BC6D98C574D3}"/>
              </a:ext>
            </a:extLst>
          </p:cNvPr>
          <p:cNvSpPr>
            <a:spLocks noGrp="1"/>
          </p:cNvSpPr>
          <p:nvPr>
            <p:ph type="sldNum" sz="quarter" idx="7"/>
          </p:nvPr>
        </p:nvSpPr>
        <p:spPr/>
        <p:txBody>
          <a:bodyPr/>
          <a:lstStyle/>
          <a:p>
            <a:pPr marL="38100">
              <a:lnSpc>
                <a:spcPct val="100000"/>
              </a:lnSpc>
            </a:pPr>
            <a:fld id="{81D60167-4931-47E6-BA6A-407CBD079E47}" type="slidenum">
              <a:rPr lang="en-US" spc="-5" smtClean="0"/>
              <a:t>67</a:t>
            </a:fld>
            <a:endParaRPr lang="en-US" spc="-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681898" cy="635051"/>
          </a:xfrm>
        </p:spPr>
        <p:txBody>
          <a:bodyPr/>
          <a:lstStyle/>
          <a:p>
            <a:r>
              <a:rPr lang="en-US" dirty="0"/>
              <a:t>Multiwire proportional chambers</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object 4">
            <a:extLst>
              <a:ext uri="{FF2B5EF4-FFF2-40B4-BE49-F238E27FC236}">
                <a16:creationId xmlns:a16="http://schemas.microsoft.com/office/drawing/2014/main" id="{D59BE402-23A9-6C91-79D0-B7CF43AE74CB}"/>
              </a:ext>
            </a:extLst>
          </p:cNvPr>
          <p:cNvSpPr txBox="1"/>
          <p:nvPr/>
        </p:nvSpPr>
        <p:spPr>
          <a:xfrm>
            <a:off x="316286" y="1525017"/>
            <a:ext cx="5638800" cy="1075936"/>
          </a:xfrm>
          <a:prstGeom prst="rect">
            <a:avLst/>
          </a:prstGeom>
        </p:spPr>
        <p:txBody>
          <a:bodyPr vert="horz" wrap="square" lIns="0" tIns="59690" rIns="0" bIns="0" rtlCol="0">
            <a:spAutoFit/>
          </a:bodyPr>
          <a:lstStyle/>
          <a:p>
            <a:pPr marL="12700">
              <a:lnSpc>
                <a:spcPct val="100000"/>
              </a:lnSpc>
              <a:spcBef>
                <a:spcPts val="470"/>
              </a:spcBef>
            </a:pPr>
            <a:r>
              <a:rPr lang="en-US" sz="1400" dirty="0">
                <a:cs typeface="Arial MT"/>
              </a:rPr>
              <a:t>Up to now (today and past lectures on Gas Detectors):</a:t>
            </a:r>
            <a:endParaRPr sz="1400" dirty="0">
              <a:cs typeface="Arial MT"/>
            </a:endParaRPr>
          </a:p>
          <a:p>
            <a:pPr marL="355600" indent="-342900">
              <a:lnSpc>
                <a:spcPct val="100000"/>
              </a:lnSpc>
              <a:spcBef>
                <a:spcPts val="370"/>
              </a:spcBef>
              <a:buChar char="•"/>
              <a:tabLst>
                <a:tab pos="354965" algn="l"/>
                <a:tab pos="355600" algn="l"/>
              </a:tabLst>
            </a:pPr>
            <a:r>
              <a:rPr sz="1400" dirty="0">
                <a:cs typeface="Arial MT"/>
              </a:rPr>
              <a:t>we</a:t>
            </a:r>
            <a:r>
              <a:rPr sz="1400" spc="5" dirty="0">
                <a:cs typeface="Arial MT"/>
              </a:rPr>
              <a:t> </a:t>
            </a:r>
            <a:r>
              <a:rPr sz="1400" dirty="0">
                <a:cs typeface="Arial MT"/>
              </a:rPr>
              <a:t>have</a:t>
            </a:r>
            <a:r>
              <a:rPr sz="1400" spc="5" dirty="0">
                <a:cs typeface="Arial MT"/>
              </a:rPr>
              <a:t> </a:t>
            </a:r>
            <a:r>
              <a:rPr sz="1400" spc="-5" dirty="0">
                <a:cs typeface="Arial MT"/>
              </a:rPr>
              <a:t>defined</a:t>
            </a:r>
            <a:r>
              <a:rPr sz="1400" spc="5" dirty="0">
                <a:cs typeface="Arial MT"/>
              </a:rPr>
              <a:t> </a:t>
            </a:r>
            <a:r>
              <a:rPr sz="1400" spc="-5" dirty="0">
                <a:cs typeface="Arial MT"/>
              </a:rPr>
              <a:t>the</a:t>
            </a:r>
            <a:r>
              <a:rPr sz="1400" spc="5" dirty="0">
                <a:cs typeface="Arial MT"/>
              </a:rPr>
              <a:t> </a:t>
            </a:r>
            <a:r>
              <a:rPr sz="1400" spc="-5" dirty="0">
                <a:cs typeface="Arial MT"/>
              </a:rPr>
              <a:t>ionization</a:t>
            </a:r>
            <a:r>
              <a:rPr sz="1400" spc="5" dirty="0">
                <a:cs typeface="Arial MT"/>
              </a:rPr>
              <a:t> </a:t>
            </a:r>
            <a:r>
              <a:rPr sz="1400" dirty="0">
                <a:cs typeface="Arial MT"/>
              </a:rPr>
              <a:t>and</a:t>
            </a:r>
            <a:r>
              <a:rPr sz="1400" spc="5" dirty="0">
                <a:cs typeface="Arial MT"/>
              </a:rPr>
              <a:t> </a:t>
            </a:r>
            <a:r>
              <a:rPr sz="1400" dirty="0">
                <a:cs typeface="Arial MT"/>
              </a:rPr>
              <a:t>avalanche</a:t>
            </a:r>
            <a:r>
              <a:rPr sz="1400" spc="5" dirty="0">
                <a:cs typeface="Arial MT"/>
              </a:rPr>
              <a:t> </a:t>
            </a:r>
            <a:r>
              <a:rPr sz="1400" spc="-5" dirty="0">
                <a:cs typeface="Arial MT"/>
              </a:rPr>
              <a:t>multiplication</a:t>
            </a:r>
            <a:r>
              <a:rPr sz="1400" spc="5" dirty="0">
                <a:cs typeface="Arial MT"/>
              </a:rPr>
              <a:t> </a:t>
            </a:r>
            <a:r>
              <a:rPr sz="1400" dirty="0">
                <a:cs typeface="Arial MT"/>
              </a:rPr>
              <a:t>process</a:t>
            </a:r>
          </a:p>
          <a:p>
            <a:pPr marL="355600" indent="-342900">
              <a:lnSpc>
                <a:spcPct val="100000"/>
              </a:lnSpc>
              <a:spcBef>
                <a:spcPts val="440"/>
              </a:spcBef>
              <a:buChar char="•"/>
              <a:tabLst>
                <a:tab pos="354965" algn="l"/>
                <a:tab pos="355600" algn="l"/>
              </a:tabLst>
            </a:pPr>
            <a:r>
              <a:rPr sz="1400" dirty="0">
                <a:cs typeface="Arial MT"/>
              </a:rPr>
              <a:t>we</a:t>
            </a:r>
            <a:r>
              <a:rPr sz="1400" spc="-5" dirty="0">
                <a:cs typeface="Arial MT"/>
              </a:rPr>
              <a:t> </a:t>
            </a:r>
            <a:r>
              <a:rPr lang="en-US" sz="1400" dirty="0">
                <a:cs typeface="Arial MT"/>
              </a:rPr>
              <a:t>presented </a:t>
            </a:r>
            <a:r>
              <a:rPr sz="1400" dirty="0">
                <a:cs typeface="Arial MT"/>
              </a:rPr>
              <a:t>a single wire </a:t>
            </a:r>
            <a:r>
              <a:rPr sz="1400" spc="-5" dirty="0">
                <a:cs typeface="Arial MT"/>
              </a:rPr>
              <a:t>proportional</a:t>
            </a:r>
            <a:r>
              <a:rPr sz="1400" dirty="0">
                <a:cs typeface="Arial MT"/>
              </a:rPr>
              <a:t> </a:t>
            </a:r>
            <a:r>
              <a:rPr sz="1400" spc="-5" dirty="0">
                <a:cs typeface="Arial MT"/>
              </a:rPr>
              <a:t>counter</a:t>
            </a:r>
            <a:endParaRPr sz="1400" dirty="0">
              <a:cs typeface="Arial MT"/>
            </a:endParaRPr>
          </a:p>
          <a:p>
            <a:pPr marL="355600" indent="-342900">
              <a:lnSpc>
                <a:spcPct val="100000"/>
              </a:lnSpc>
              <a:spcBef>
                <a:spcPts val="440"/>
              </a:spcBef>
              <a:buChar char="•"/>
              <a:tabLst>
                <a:tab pos="354965" algn="l"/>
                <a:tab pos="355600" algn="l"/>
              </a:tabLst>
            </a:pPr>
            <a:r>
              <a:rPr sz="1400" spc="-5" dirty="0">
                <a:cs typeface="Arial MT"/>
              </a:rPr>
              <a:t>with </a:t>
            </a:r>
            <a:r>
              <a:rPr sz="1400" dirty="0">
                <a:cs typeface="Arial MT"/>
              </a:rPr>
              <a:t>it</a:t>
            </a:r>
            <a:r>
              <a:rPr sz="1400" spc="-5" dirty="0">
                <a:cs typeface="Arial MT"/>
              </a:rPr>
              <a:t> </a:t>
            </a:r>
            <a:r>
              <a:rPr sz="1400" dirty="0">
                <a:cs typeface="Arial MT"/>
              </a:rPr>
              <a:t>we can</a:t>
            </a:r>
            <a:r>
              <a:rPr sz="1400" spc="-5" dirty="0">
                <a:cs typeface="Arial MT"/>
              </a:rPr>
              <a:t> </a:t>
            </a:r>
            <a:r>
              <a:rPr sz="1400" dirty="0">
                <a:cs typeface="Arial MT"/>
              </a:rPr>
              <a:t>measure </a:t>
            </a:r>
            <a:r>
              <a:rPr sz="1400" spc="-5" dirty="0">
                <a:cs typeface="Arial MT"/>
              </a:rPr>
              <a:t>the</a:t>
            </a:r>
            <a:r>
              <a:rPr sz="1400" dirty="0">
                <a:cs typeface="Arial MT"/>
              </a:rPr>
              <a:t> pulse</a:t>
            </a:r>
            <a:r>
              <a:rPr sz="1400" spc="-5" dirty="0">
                <a:cs typeface="Arial MT"/>
              </a:rPr>
              <a:t> </a:t>
            </a:r>
            <a:r>
              <a:rPr sz="1400" dirty="0">
                <a:cs typeface="Arial MT"/>
              </a:rPr>
              <a:t>signal </a:t>
            </a:r>
            <a:r>
              <a:rPr sz="1400" spc="-5" dirty="0">
                <a:cs typeface="Arial MT"/>
              </a:rPr>
              <a:t>from ionization</a:t>
            </a:r>
            <a:endParaRPr sz="1400" dirty="0">
              <a:cs typeface="Arial MT"/>
            </a:endParaRPr>
          </a:p>
        </p:txBody>
      </p:sp>
      <p:sp>
        <p:nvSpPr>
          <p:cNvPr id="8" name="object 6">
            <a:extLst>
              <a:ext uri="{FF2B5EF4-FFF2-40B4-BE49-F238E27FC236}">
                <a16:creationId xmlns:a16="http://schemas.microsoft.com/office/drawing/2014/main" id="{3E4AAFAE-E89C-9BB4-CA28-EAA964E573E7}"/>
              </a:ext>
            </a:extLst>
          </p:cNvPr>
          <p:cNvSpPr txBox="1"/>
          <p:nvPr/>
        </p:nvSpPr>
        <p:spPr>
          <a:xfrm>
            <a:off x="7162800" y="2914463"/>
            <a:ext cx="4039159" cy="299720"/>
          </a:xfrm>
          <a:prstGeom prst="rect">
            <a:avLst/>
          </a:prstGeom>
          <a:solidFill>
            <a:srgbClr val="00329E"/>
          </a:solidFill>
        </p:spPr>
        <p:txBody>
          <a:bodyPr vert="horz" wrap="square" lIns="0" tIns="12700" rIns="0" bIns="0" rtlCol="0">
            <a:spAutoFit/>
          </a:bodyPr>
          <a:lstStyle/>
          <a:p>
            <a:pPr marL="12700" algn="ctr">
              <a:lnSpc>
                <a:spcPct val="100000"/>
              </a:lnSpc>
              <a:spcBef>
                <a:spcPts val="100"/>
              </a:spcBef>
            </a:pPr>
            <a:r>
              <a:rPr lang="en-US" b="1" spc="-5" dirty="0">
                <a:solidFill>
                  <a:srgbClr val="FFFF00"/>
                </a:solidFill>
                <a:cs typeface="Arial MT"/>
              </a:rPr>
              <a:t>M</a:t>
            </a:r>
            <a:r>
              <a:rPr sz="1800" b="1" spc="-5" dirty="0">
                <a:solidFill>
                  <a:srgbClr val="FFFF00"/>
                </a:solidFill>
                <a:cs typeface="Arial MT"/>
              </a:rPr>
              <a:t>ulti-wire</a:t>
            </a:r>
            <a:r>
              <a:rPr sz="1800" b="1" dirty="0">
                <a:solidFill>
                  <a:srgbClr val="FFFF00"/>
                </a:solidFill>
                <a:cs typeface="Arial MT"/>
              </a:rPr>
              <a:t> </a:t>
            </a:r>
            <a:r>
              <a:rPr sz="1800" b="1" spc="-5" dirty="0">
                <a:solidFill>
                  <a:srgbClr val="FFFF00"/>
                </a:solidFill>
                <a:cs typeface="Arial MT"/>
              </a:rPr>
              <a:t>proportional</a:t>
            </a:r>
            <a:r>
              <a:rPr sz="1800" b="1" dirty="0">
                <a:solidFill>
                  <a:srgbClr val="FFFF00"/>
                </a:solidFill>
                <a:cs typeface="Arial MT"/>
              </a:rPr>
              <a:t> chamber</a:t>
            </a:r>
          </a:p>
        </p:txBody>
      </p:sp>
      <p:pic>
        <p:nvPicPr>
          <p:cNvPr id="9" name="object 7">
            <a:extLst>
              <a:ext uri="{FF2B5EF4-FFF2-40B4-BE49-F238E27FC236}">
                <a16:creationId xmlns:a16="http://schemas.microsoft.com/office/drawing/2014/main" id="{6D1CA204-26AD-ED06-0669-53C31B8D0D50}"/>
              </a:ext>
            </a:extLst>
          </p:cNvPr>
          <p:cNvPicPr/>
          <p:nvPr/>
        </p:nvPicPr>
        <p:blipFill>
          <a:blip r:embed="rId2" cstate="print"/>
          <a:stretch>
            <a:fillRect/>
          </a:stretch>
        </p:blipFill>
        <p:spPr>
          <a:xfrm>
            <a:off x="1371600" y="3448220"/>
            <a:ext cx="2848991" cy="2513807"/>
          </a:xfrm>
          <a:prstGeom prst="rect">
            <a:avLst/>
          </a:prstGeom>
          <a:ln w="28575">
            <a:solidFill>
              <a:srgbClr val="00329E"/>
            </a:solidFill>
          </a:ln>
        </p:spPr>
      </p:pic>
      <p:sp>
        <p:nvSpPr>
          <p:cNvPr id="12" name="object 10">
            <a:extLst>
              <a:ext uri="{FF2B5EF4-FFF2-40B4-BE49-F238E27FC236}">
                <a16:creationId xmlns:a16="http://schemas.microsoft.com/office/drawing/2014/main" id="{CB194791-1675-F2FE-2AC9-E902A494A8D6}"/>
              </a:ext>
            </a:extLst>
          </p:cNvPr>
          <p:cNvSpPr txBox="1"/>
          <p:nvPr/>
        </p:nvSpPr>
        <p:spPr>
          <a:xfrm>
            <a:off x="1374289" y="3099053"/>
            <a:ext cx="2848991" cy="243014"/>
          </a:xfrm>
          <a:prstGeom prst="rect">
            <a:avLst/>
          </a:prstGeom>
          <a:solidFill>
            <a:srgbClr val="00329E"/>
          </a:solidFill>
        </p:spPr>
        <p:txBody>
          <a:bodyPr vert="horz" wrap="square" lIns="0" tIns="27939" rIns="0" bIns="0" rtlCol="0">
            <a:spAutoFit/>
          </a:bodyPr>
          <a:lstStyle/>
          <a:p>
            <a:pPr marL="12700" marR="5080" indent="-3175" algn="ctr">
              <a:lnSpc>
                <a:spcPts val="1600"/>
              </a:lnSpc>
              <a:spcBef>
                <a:spcPts val="219"/>
              </a:spcBef>
            </a:pPr>
            <a:r>
              <a:rPr b="1" dirty="0">
                <a:solidFill>
                  <a:srgbClr val="FFFF00"/>
                </a:solidFill>
                <a:cs typeface="Arial MT"/>
              </a:rPr>
              <a:t>G. Charpak </a:t>
            </a:r>
            <a:r>
              <a:rPr b="1" spc="-375" dirty="0">
                <a:solidFill>
                  <a:srgbClr val="FFFF00"/>
                </a:solidFill>
                <a:cs typeface="Arial MT"/>
              </a:rPr>
              <a:t> </a:t>
            </a:r>
            <a:r>
              <a:rPr b="1" dirty="0">
                <a:solidFill>
                  <a:srgbClr val="FFFF00"/>
                </a:solidFill>
                <a:cs typeface="Arial MT"/>
              </a:rPr>
              <a:t>Nobel</a:t>
            </a:r>
            <a:r>
              <a:rPr b="1" spc="-50" dirty="0">
                <a:solidFill>
                  <a:srgbClr val="FFFF00"/>
                </a:solidFill>
                <a:cs typeface="Arial MT"/>
              </a:rPr>
              <a:t> </a:t>
            </a:r>
            <a:r>
              <a:rPr b="1" dirty="0">
                <a:solidFill>
                  <a:srgbClr val="FFFF00"/>
                </a:solidFill>
                <a:cs typeface="Arial MT"/>
              </a:rPr>
              <a:t>price</a:t>
            </a:r>
            <a:r>
              <a:rPr b="1" spc="-50" dirty="0">
                <a:solidFill>
                  <a:srgbClr val="FFFF00"/>
                </a:solidFill>
                <a:cs typeface="Arial MT"/>
              </a:rPr>
              <a:t> </a:t>
            </a:r>
            <a:r>
              <a:rPr b="1" dirty="0">
                <a:solidFill>
                  <a:srgbClr val="FFFF00"/>
                </a:solidFill>
                <a:cs typeface="Arial MT"/>
              </a:rPr>
              <a:t>(1992)</a:t>
            </a:r>
          </a:p>
        </p:txBody>
      </p:sp>
      <p:pic>
        <p:nvPicPr>
          <p:cNvPr id="14" name="Picture 13" descr="A picture containing diagram, sketch, line, technical drawing&#10;&#10;Description automatically generated">
            <a:extLst>
              <a:ext uri="{FF2B5EF4-FFF2-40B4-BE49-F238E27FC236}">
                <a16:creationId xmlns:a16="http://schemas.microsoft.com/office/drawing/2014/main" id="{A448C6C5-6B09-0B63-175F-BD992338A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276" y="3258004"/>
            <a:ext cx="5899569" cy="3037838"/>
          </a:xfrm>
          <a:prstGeom prst="rect">
            <a:avLst/>
          </a:prstGeom>
        </p:spPr>
      </p:pic>
      <p:sp>
        <p:nvSpPr>
          <p:cNvPr id="15" name="Right Brace 14">
            <a:extLst>
              <a:ext uri="{FF2B5EF4-FFF2-40B4-BE49-F238E27FC236}">
                <a16:creationId xmlns:a16="http://schemas.microsoft.com/office/drawing/2014/main" id="{88A5B353-327C-736B-5D03-91C7BC33A78B}"/>
              </a:ext>
            </a:extLst>
          </p:cNvPr>
          <p:cNvSpPr/>
          <p:nvPr/>
        </p:nvSpPr>
        <p:spPr>
          <a:xfrm>
            <a:off x="5600076" y="1466116"/>
            <a:ext cx="457200" cy="1295440"/>
          </a:xfrm>
          <a:prstGeom prst="rightBrace">
            <a:avLst/>
          </a:prstGeom>
          <a:ln w="28575">
            <a:solidFill>
              <a:srgbClr val="00329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object 4">
            <a:extLst>
              <a:ext uri="{FF2B5EF4-FFF2-40B4-BE49-F238E27FC236}">
                <a16:creationId xmlns:a16="http://schemas.microsoft.com/office/drawing/2014/main" id="{A4140425-D96E-266A-C4DC-E25477F43CC3}"/>
              </a:ext>
            </a:extLst>
          </p:cNvPr>
          <p:cNvPicPr/>
          <p:nvPr/>
        </p:nvPicPr>
        <p:blipFill>
          <a:blip r:embed="rId4" cstate="print"/>
          <a:stretch>
            <a:fillRect/>
          </a:stretch>
        </p:blipFill>
        <p:spPr>
          <a:xfrm>
            <a:off x="6698209" y="1107438"/>
            <a:ext cx="5409662" cy="1522650"/>
          </a:xfrm>
          <a:prstGeom prst="rect">
            <a:avLst/>
          </a:prstGeom>
        </p:spPr>
      </p:pic>
      <p:sp>
        <p:nvSpPr>
          <p:cNvPr id="20" name="Right Arrow 19">
            <a:extLst>
              <a:ext uri="{FF2B5EF4-FFF2-40B4-BE49-F238E27FC236}">
                <a16:creationId xmlns:a16="http://schemas.microsoft.com/office/drawing/2014/main" id="{7E4394F4-594E-9228-A59E-18E8E7659CBF}"/>
              </a:ext>
            </a:extLst>
          </p:cNvPr>
          <p:cNvSpPr/>
          <p:nvPr/>
        </p:nvSpPr>
        <p:spPr>
          <a:xfrm>
            <a:off x="6248400" y="1981200"/>
            <a:ext cx="838200" cy="228600"/>
          </a:xfrm>
          <a:prstGeom prst="rightArrow">
            <a:avLst/>
          </a:prstGeom>
          <a:solidFill>
            <a:srgbClr val="00329E"/>
          </a:solidFill>
          <a:ln>
            <a:solidFill>
              <a:srgbClr val="003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bject 3">
            <a:extLst>
              <a:ext uri="{FF2B5EF4-FFF2-40B4-BE49-F238E27FC236}">
                <a16:creationId xmlns:a16="http://schemas.microsoft.com/office/drawing/2014/main" id="{353D033C-425E-E039-A3DC-E70F9494DD29}"/>
              </a:ext>
            </a:extLst>
          </p:cNvPr>
          <p:cNvSpPr txBox="1"/>
          <p:nvPr/>
        </p:nvSpPr>
        <p:spPr>
          <a:xfrm>
            <a:off x="6667500" y="732782"/>
            <a:ext cx="5285740"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0000"/>
                </a:solidFill>
                <a:latin typeface="Arial MT"/>
                <a:cs typeface="Arial MT"/>
              </a:rPr>
              <a:t>MWPC</a:t>
            </a:r>
            <a:r>
              <a:rPr sz="2000" spc="-20" dirty="0">
                <a:solidFill>
                  <a:srgbClr val="FF0000"/>
                </a:solidFill>
                <a:latin typeface="Arial MT"/>
                <a:cs typeface="Arial MT"/>
              </a:rPr>
              <a:t> </a:t>
            </a:r>
            <a:r>
              <a:rPr sz="2000" dirty="0">
                <a:solidFill>
                  <a:srgbClr val="FF0000"/>
                </a:solidFill>
                <a:latin typeface="Arial MT"/>
                <a:cs typeface="Arial MT"/>
              </a:rPr>
              <a:t>[G.</a:t>
            </a:r>
            <a:r>
              <a:rPr sz="2000" spc="-30" dirty="0">
                <a:solidFill>
                  <a:srgbClr val="FF0000"/>
                </a:solidFill>
                <a:latin typeface="Arial MT"/>
                <a:cs typeface="Arial MT"/>
              </a:rPr>
              <a:t> </a:t>
            </a:r>
            <a:r>
              <a:rPr sz="2000" dirty="0">
                <a:solidFill>
                  <a:srgbClr val="FF0000"/>
                </a:solidFill>
                <a:latin typeface="Arial MT"/>
                <a:cs typeface="Arial MT"/>
              </a:rPr>
              <a:t>Charpak</a:t>
            </a:r>
            <a:r>
              <a:rPr sz="2000" spc="-40" dirty="0">
                <a:solidFill>
                  <a:srgbClr val="FF0000"/>
                </a:solidFill>
                <a:latin typeface="Arial MT"/>
                <a:cs typeface="Arial MT"/>
              </a:rPr>
              <a:t> </a:t>
            </a:r>
            <a:r>
              <a:rPr sz="2000" dirty="0">
                <a:solidFill>
                  <a:srgbClr val="FF0000"/>
                </a:solidFill>
                <a:latin typeface="Arial MT"/>
                <a:cs typeface="Arial MT"/>
              </a:rPr>
              <a:t>et</a:t>
            </a:r>
            <a:r>
              <a:rPr sz="2000" spc="-30" dirty="0">
                <a:solidFill>
                  <a:srgbClr val="FF0000"/>
                </a:solidFill>
                <a:latin typeface="Arial MT"/>
                <a:cs typeface="Arial MT"/>
              </a:rPr>
              <a:t> </a:t>
            </a:r>
            <a:r>
              <a:rPr sz="2000" spc="-5" dirty="0">
                <a:solidFill>
                  <a:srgbClr val="FF0000"/>
                </a:solidFill>
                <a:latin typeface="Arial MT"/>
                <a:cs typeface="Arial MT"/>
              </a:rPr>
              <a:t>al.,</a:t>
            </a:r>
            <a:r>
              <a:rPr sz="2000" spc="-15" dirty="0">
                <a:solidFill>
                  <a:srgbClr val="FF0000"/>
                </a:solidFill>
                <a:latin typeface="Arial MT"/>
                <a:cs typeface="Arial MT"/>
              </a:rPr>
              <a:t> </a:t>
            </a:r>
            <a:r>
              <a:rPr sz="2000" dirty="0">
                <a:solidFill>
                  <a:srgbClr val="FF0000"/>
                </a:solidFill>
                <a:latin typeface="Arial MT"/>
                <a:cs typeface="Arial MT"/>
              </a:rPr>
              <a:t>NIM</a:t>
            </a:r>
            <a:r>
              <a:rPr sz="2000" spc="-25" dirty="0">
                <a:solidFill>
                  <a:srgbClr val="FF0000"/>
                </a:solidFill>
                <a:latin typeface="Arial MT"/>
                <a:cs typeface="Arial MT"/>
              </a:rPr>
              <a:t> </a:t>
            </a:r>
            <a:r>
              <a:rPr sz="2000" dirty="0">
                <a:solidFill>
                  <a:srgbClr val="FF0000"/>
                </a:solidFill>
                <a:latin typeface="Arial MT"/>
                <a:cs typeface="Arial MT"/>
              </a:rPr>
              <a:t>62,</a:t>
            </a:r>
            <a:r>
              <a:rPr sz="2000" spc="-30" dirty="0">
                <a:solidFill>
                  <a:srgbClr val="FF0000"/>
                </a:solidFill>
                <a:latin typeface="Arial MT"/>
                <a:cs typeface="Arial MT"/>
              </a:rPr>
              <a:t> </a:t>
            </a:r>
            <a:r>
              <a:rPr sz="2000" dirty="0">
                <a:solidFill>
                  <a:srgbClr val="FF0000"/>
                </a:solidFill>
                <a:latin typeface="Arial MT"/>
                <a:cs typeface="Arial MT"/>
              </a:rPr>
              <a:t>262</a:t>
            </a:r>
            <a:r>
              <a:rPr sz="2000" spc="-20" dirty="0">
                <a:solidFill>
                  <a:srgbClr val="FF0000"/>
                </a:solidFill>
                <a:latin typeface="Arial MT"/>
                <a:cs typeface="Arial MT"/>
              </a:rPr>
              <a:t> </a:t>
            </a:r>
            <a:r>
              <a:rPr sz="2000" dirty="0">
                <a:solidFill>
                  <a:srgbClr val="FF0000"/>
                </a:solidFill>
                <a:latin typeface="Arial MT"/>
                <a:cs typeface="Arial MT"/>
              </a:rPr>
              <a:t>(1968)]</a:t>
            </a:r>
            <a:endParaRPr sz="2000" dirty="0">
              <a:latin typeface="Arial MT"/>
              <a:cs typeface="Arial MT"/>
            </a:endParaRPr>
          </a:p>
        </p:txBody>
      </p:sp>
      <p:sp>
        <p:nvSpPr>
          <p:cNvPr id="3" name="Slide Number Placeholder 2">
            <a:extLst>
              <a:ext uri="{FF2B5EF4-FFF2-40B4-BE49-F238E27FC236}">
                <a16:creationId xmlns:a16="http://schemas.microsoft.com/office/drawing/2014/main" id="{1C2D00CA-96EC-8200-8140-0C3A5D16C3D6}"/>
              </a:ext>
            </a:extLst>
          </p:cNvPr>
          <p:cNvSpPr>
            <a:spLocks noGrp="1"/>
          </p:cNvSpPr>
          <p:nvPr>
            <p:ph type="sldNum" sz="quarter" idx="7"/>
          </p:nvPr>
        </p:nvSpPr>
        <p:spPr/>
        <p:txBody>
          <a:bodyPr/>
          <a:lstStyle/>
          <a:p>
            <a:pPr marL="38100">
              <a:lnSpc>
                <a:spcPct val="100000"/>
              </a:lnSpc>
            </a:pPr>
            <a:fld id="{81D60167-4931-47E6-BA6A-407CBD079E47}" type="slidenum">
              <a:rPr lang="en-US" spc="-5" smtClean="0"/>
              <a:t>7</a:t>
            </a:fld>
            <a:endParaRPr lang="en-US" spc="-5" dirty="0"/>
          </a:p>
        </p:txBody>
      </p:sp>
    </p:spTree>
    <p:extLst>
      <p:ext uri="{BB962C8B-B14F-4D97-AF65-F5344CB8AC3E}">
        <p14:creationId xmlns:p14="http://schemas.microsoft.com/office/powerpoint/2010/main" val="888496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681898" cy="635051"/>
          </a:xfrm>
        </p:spPr>
        <p:txBody>
          <a:bodyPr/>
          <a:lstStyle/>
          <a:p>
            <a:r>
              <a:rPr lang="en-US" dirty="0"/>
              <a:t>Multiwire proportional chambers</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3" name="Slide Number Placeholder 2">
            <a:extLst>
              <a:ext uri="{FF2B5EF4-FFF2-40B4-BE49-F238E27FC236}">
                <a16:creationId xmlns:a16="http://schemas.microsoft.com/office/drawing/2014/main" id="{1C2D00CA-96EC-8200-8140-0C3A5D16C3D6}"/>
              </a:ext>
            </a:extLst>
          </p:cNvPr>
          <p:cNvSpPr>
            <a:spLocks noGrp="1"/>
          </p:cNvSpPr>
          <p:nvPr>
            <p:ph type="sldNum" sz="quarter" idx="7"/>
          </p:nvPr>
        </p:nvSpPr>
        <p:spPr/>
        <p:txBody>
          <a:bodyPr/>
          <a:lstStyle/>
          <a:p>
            <a:pPr marL="38100">
              <a:lnSpc>
                <a:spcPct val="100000"/>
              </a:lnSpc>
            </a:pPr>
            <a:fld id="{81D60167-4931-47E6-BA6A-407CBD079E47}" type="slidenum">
              <a:rPr lang="en-US" spc="-5" smtClean="0"/>
              <a:t>8</a:t>
            </a:fld>
            <a:endParaRPr lang="en-US" spc="-5" dirty="0"/>
          </a:p>
        </p:txBody>
      </p:sp>
      <p:sp>
        <p:nvSpPr>
          <p:cNvPr id="11" name="Rectangle 4">
            <a:extLst>
              <a:ext uri="{FF2B5EF4-FFF2-40B4-BE49-F238E27FC236}">
                <a16:creationId xmlns:a16="http://schemas.microsoft.com/office/drawing/2014/main" id="{47D836D4-B8CF-A8EC-5FB6-B88A5E1DC23D}"/>
              </a:ext>
            </a:extLst>
          </p:cNvPr>
          <p:cNvSpPr/>
          <p:nvPr/>
        </p:nvSpPr>
        <p:spPr>
          <a:xfrm>
            <a:off x="369721" y="911697"/>
            <a:ext cx="5400600" cy="5416868"/>
          </a:xfrm>
          <a:prstGeom prst="rect">
            <a:avLst/>
          </a:prstGeom>
        </p:spPr>
        <p:txBody>
          <a:bodyPr wrap="square">
            <a:spAutoFit/>
          </a:bodyPr>
          <a:lstStyle/>
          <a:p>
            <a:pPr eaLnBrk="0" fontAlgn="base" hangingPunct="0">
              <a:spcBef>
                <a:spcPct val="0"/>
              </a:spcBef>
              <a:spcAft>
                <a:spcPts val="1200"/>
              </a:spcAft>
            </a:pPr>
            <a:r>
              <a:rPr lang="en-US" dirty="0">
                <a:solidFill>
                  <a:srgbClr val="15159E"/>
                </a:solidFill>
              </a:rPr>
              <a:t>The invention of the Multi Wire Proportional Chamber (MWPC) by Georges </a:t>
            </a:r>
            <a:r>
              <a:rPr lang="en-US" dirty="0" err="1">
                <a:solidFill>
                  <a:srgbClr val="15159E"/>
                </a:solidFill>
              </a:rPr>
              <a:t>Charpak</a:t>
            </a:r>
            <a:r>
              <a:rPr lang="en-US" dirty="0">
                <a:solidFill>
                  <a:srgbClr val="15159E"/>
                </a:solidFill>
              </a:rPr>
              <a:t> in 1968 was a game changer, earning him the 1992 Nobel Prize in Physics. Suddenly, experimenters had access to large-area charged particle detectors with millimeter spatial resolution and staggering MHz-rate capability. Crucially, the emerging integrated-circuit technology could deliver amplifiers so small in size and cost to equip many thousands of proportional wires. </a:t>
            </a:r>
          </a:p>
          <a:p>
            <a:pPr eaLnBrk="0" fontAlgn="base" hangingPunct="0">
              <a:spcBef>
                <a:spcPct val="0"/>
              </a:spcBef>
              <a:spcAft>
                <a:spcPct val="0"/>
              </a:spcAft>
            </a:pPr>
            <a:r>
              <a:rPr lang="en-US" dirty="0">
                <a:solidFill>
                  <a:srgbClr val="15159E"/>
                </a:solidFill>
              </a:rPr>
              <a:t>This ingenious and deceptively simple detector is relatively easy to construct. The workshops of many university physics departments could master the technology, attracting students and “democratizing” particle physics. So compelling was experimentation with MWPCs that within a few years, large detector facilities with tens of thousands of wires were constructed […]. </a:t>
            </a:r>
          </a:p>
          <a:p>
            <a:pPr eaLnBrk="0" fontAlgn="base" hangingPunct="0">
              <a:spcBef>
                <a:spcPct val="0"/>
              </a:spcBef>
              <a:spcAft>
                <a:spcPct val="0"/>
              </a:spcAft>
            </a:pPr>
            <a:r>
              <a:rPr lang="en-US" dirty="0">
                <a:solidFill>
                  <a:srgbClr val="002060"/>
                </a:solidFill>
                <a:latin typeface="ff-meta-serif-web-pro"/>
              </a:rPr>
              <a:t>                         </a:t>
            </a:r>
            <a:r>
              <a:rPr lang="en-US" dirty="0">
                <a:solidFill>
                  <a:srgbClr val="000000"/>
                </a:solidFill>
                <a:latin typeface="ff-meta-serif-web-pro"/>
              </a:rPr>
              <a:t>                                                                                                                   </a:t>
            </a:r>
            <a:r>
              <a:rPr lang="en-US" sz="1200" dirty="0">
                <a:solidFill>
                  <a:srgbClr val="000000"/>
                </a:solidFill>
                <a:latin typeface="ff-meta-serif-web-pro"/>
              </a:rPr>
              <a:t>C.W. </a:t>
            </a:r>
            <a:r>
              <a:rPr lang="en-US" sz="1200" dirty="0" err="1">
                <a:solidFill>
                  <a:srgbClr val="000000"/>
                </a:solidFill>
                <a:latin typeface="ff-meta-serif-web-pro"/>
              </a:rPr>
              <a:t>Fabjan</a:t>
            </a:r>
            <a:r>
              <a:rPr lang="en-US" sz="1200" dirty="0">
                <a:solidFill>
                  <a:srgbClr val="000000"/>
                </a:solidFill>
                <a:latin typeface="ff-meta-serif-web-pro"/>
              </a:rPr>
              <a:t>, CERN courier, March 22</a:t>
            </a:r>
            <a:r>
              <a:rPr lang="en-US" sz="1200" baseline="30000" dirty="0">
                <a:solidFill>
                  <a:srgbClr val="000000"/>
                </a:solidFill>
                <a:latin typeface="ff-meta-serif-web-pro"/>
              </a:rPr>
              <a:t>nd</a:t>
            </a:r>
            <a:r>
              <a:rPr lang="en-US" sz="1200" dirty="0">
                <a:solidFill>
                  <a:srgbClr val="000000"/>
                </a:solidFill>
                <a:latin typeface="ff-meta-serif-web-pro"/>
              </a:rPr>
              <a:t> 2019</a:t>
            </a:r>
          </a:p>
        </p:txBody>
      </p:sp>
      <p:pic>
        <p:nvPicPr>
          <p:cNvPr id="16" name="Picture 5">
            <a:extLst>
              <a:ext uri="{FF2B5EF4-FFF2-40B4-BE49-F238E27FC236}">
                <a16:creationId xmlns:a16="http://schemas.microsoft.com/office/drawing/2014/main" id="{600AD8B6-C1D2-1963-4D1F-17F8339B7665}"/>
              </a:ext>
            </a:extLst>
          </p:cNvPr>
          <p:cNvPicPr>
            <a:picLocks noChangeAspect="1"/>
          </p:cNvPicPr>
          <p:nvPr/>
        </p:nvPicPr>
        <p:blipFill>
          <a:blip r:embed="rId2" cstate="print"/>
          <a:stretch>
            <a:fillRect/>
          </a:stretch>
        </p:blipFill>
        <p:spPr>
          <a:xfrm>
            <a:off x="6248400" y="1447799"/>
            <a:ext cx="4572000" cy="3682359"/>
          </a:xfrm>
          <a:prstGeom prst="rect">
            <a:avLst/>
          </a:prstGeom>
        </p:spPr>
      </p:pic>
      <p:sp>
        <p:nvSpPr>
          <p:cNvPr id="18" name="TextBox 17">
            <a:extLst>
              <a:ext uri="{FF2B5EF4-FFF2-40B4-BE49-F238E27FC236}">
                <a16:creationId xmlns:a16="http://schemas.microsoft.com/office/drawing/2014/main" id="{41AFB7A2-9C3D-A8E1-4244-FB793BD6FF96}"/>
              </a:ext>
            </a:extLst>
          </p:cNvPr>
          <p:cNvSpPr txBox="1"/>
          <p:nvPr/>
        </p:nvSpPr>
        <p:spPr>
          <a:xfrm>
            <a:off x="6248400" y="5350025"/>
            <a:ext cx="4572000" cy="369332"/>
          </a:xfrm>
          <a:prstGeom prst="rect">
            <a:avLst/>
          </a:prstGeom>
          <a:noFill/>
        </p:spPr>
        <p:txBody>
          <a:bodyPr wrap="square">
            <a:spAutoFit/>
          </a:bodyPr>
          <a:lstStyle/>
          <a:p>
            <a:r>
              <a:rPr lang="en-US" dirty="0"/>
              <a:t>G. </a:t>
            </a:r>
            <a:r>
              <a:rPr lang="en-US" dirty="0" err="1"/>
              <a:t>Charpak</a:t>
            </a:r>
            <a:r>
              <a:rPr lang="en-US" dirty="0"/>
              <a:t>, F. </a:t>
            </a:r>
            <a:r>
              <a:rPr lang="en-US" dirty="0" err="1"/>
              <a:t>Sauli</a:t>
            </a:r>
            <a:r>
              <a:rPr lang="en-US" dirty="0"/>
              <a:t> and J.C. </a:t>
            </a:r>
            <a:r>
              <a:rPr lang="en-US" dirty="0" err="1"/>
              <a:t>Santiard</a:t>
            </a:r>
            <a:endParaRPr lang="en-US" dirty="0"/>
          </a:p>
        </p:txBody>
      </p:sp>
    </p:spTree>
    <p:extLst>
      <p:ext uri="{BB962C8B-B14F-4D97-AF65-F5344CB8AC3E}">
        <p14:creationId xmlns:p14="http://schemas.microsoft.com/office/powerpoint/2010/main" val="188372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a:xfrm>
            <a:off x="395427" y="203149"/>
            <a:ext cx="8681898" cy="1661993"/>
          </a:xfrm>
        </p:spPr>
        <p:txBody>
          <a:bodyPr/>
          <a:lstStyle/>
          <a:p>
            <a:r>
              <a:rPr lang="en-US" dirty="0"/>
              <a:t>Multiwire proportional chambers</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9" name="TextBox 8">
            <a:extLst>
              <a:ext uri="{FF2B5EF4-FFF2-40B4-BE49-F238E27FC236}">
                <a16:creationId xmlns:a16="http://schemas.microsoft.com/office/drawing/2014/main" id="{C475BB81-F2C0-078E-0321-7FC098207986}"/>
              </a:ext>
            </a:extLst>
          </p:cNvPr>
          <p:cNvSpPr txBox="1"/>
          <p:nvPr/>
        </p:nvSpPr>
        <p:spPr>
          <a:xfrm>
            <a:off x="533400" y="914400"/>
            <a:ext cx="10896600" cy="646331"/>
          </a:xfrm>
          <a:prstGeom prst="rect">
            <a:avLst/>
          </a:prstGeom>
          <a:noFill/>
        </p:spPr>
        <p:txBody>
          <a:bodyPr wrap="square">
            <a:spAutoFit/>
          </a:bodyPr>
          <a:lstStyle/>
          <a:p>
            <a:r>
              <a:rPr lang="en-US" dirty="0">
                <a:latin typeface="Times New Roman" panose="02020603050405020304" pitchFamily="18" charset="0"/>
              </a:rPr>
              <a:t>A MWPC </a:t>
            </a:r>
            <a:r>
              <a:rPr lang="en-US" dirty="0">
                <a:effectLst/>
                <a:latin typeface="Times New Roman" panose="02020603050405020304" pitchFamily="18" charset="0"/>
              </a:rPr>
              <a:t>consists of a set of thin, parallel and equally spaced anode wires, symmetrically sandwiched between two cathode planes. </a:t>
            </a:r>
            <a:endParaRPr lang="en-US" dirty="0"/>
          </a:p>
        </p:txBody>
      </p:sp>
      <p:pic>
        <p:nvPicPr>
          <p:cNvPr id="12" name="Picture 11" descr="A picture containing text, stitch, monochrome, pattern&#10;&#10;Description automatically generated">
            <a:extLst>
              <a:ext uri="{FF2B5EF4-FFF2-40B4-BE49-F238E27FC236}">
                <a16:creationId xmlns:a16="http://schemas.microsoft.com/office/drawing/2014/main" id="{E848CDBA-D1E1-BD4A-D3C8-EE4749BB4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9574" y="1523079"/>
            <a:ext cx="3289907" cy="3241168"/>
          </a:xfrm>
          <a:prstGeom prst="rect">
            <a:avLst/>
          </a:prstGeom>
        </p:spPr>
      </p:pic>
      <p:pic>
        <p:nvPicPr>
          <p:cNvPr id="14" name="Picture 13" descr="A picture containing line, diagram&#10;&#10;Description automatically generated">
            <a:extLst>
              <a:ext uri="{FF2B5EF4-FFF2-40B4-BE49-F238E27FC236}">
                <a16:creationId xmlns:a16="http://schemas.microsoft.com/office/drawing/2014/main" id="{A3465D24-3475-8121-0913-7E9F83077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572231"/>
            <a:ext cx="3289908" cy="2576060"/>
          </a:xfrm>
          <a:prstGeom prst="rect">
            <a:avLst/>
          </a:prstGeom>
        </p:spPr>
      </p:pic>
      <p:sp>
        <p:nvSpPr>
          <p:cNvPr id="15" name="TextBox 14">
            <a:extLst>
              <a:ext uri="{FF2B5EF4-FFF2-40B4-BE49-F238E27FC236}">
                <a16:creationId xmlns:a16="http://schemas.microsoft.com/office/drawing/2014/main" id="{A5239DCB-A649-81BB-16B8-9CACFA2FA8E5}"/>
              </a:ext>
            </a:extLst>
          </p:cNvPr>
          <p:cNvSpPr txBox="1"/>
          <p:nvPr/>
        </p:nvSpPr>
        <p:spPr>
          <a:xfrm>
            <a:off x="370326" y="4120516"/>
            <a:ext cx="6593533" cy="1477328"/>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For proper operation, the gap “l” is normally three/four times larger than the wire spacing “s”</a:t>
            </a:r>
          </a:p>
          <a:p>
            <a:r>
              <a:rPr lang="en-US" dirty="0">
                <a:effectLst/>
                <a:latin typeface="Times New Roman" panose="02020603050405020304" pitchFamily="18" charset="0"/>
                <a:cs typeface="Times New Roman" panose="02020603050405020304" pitchFamily="18" charset="0"/>
              </a:rPr>
              <a:t>Typical parameters are an anode spacing s, of 1 mm, anode to cathode distance of  3-5 mm, and diameter of anode wires ~ 20 </a:t>
            </a:r>
            <a:r>
              <a:rPr lang="el-GR" dirty="0">
                <a:effectLst/>
                <a:latin typeface="Times New Roman" panose="02020603050405020304" pitchFamily="18" charset="0"/>
                <a:cs typeface="Times New Roman" panose="02020603050405020304" pitchFamily="18" charset="0"/>
              </a:rPr>
              <a:t>μ</a:t>
            </a:r>
            <a:r>
              <a:rPr lang="en-US" dirty="0">
                <a:effectLst/>
                <a:latin typeface="Times New Roman" panose="02020603050405020304" pitchFamily="18" charset="0"/>
                <a:cs typeface="Times New Roman" panose="02020603050405020304" pitchFamily="18" charset="0"/>
              </a:rPr>
              <a:t>m. </a:t>
            </a:r>
          </a:p>
          <a:p>
            <a:r>
              <a:rPr lang="en-US" dirty="0">
                <a:effectLst/>
                <a:latin typeface="Times New Roman" panose="02020603050405020304" pitchFamily="18" charset="0"/>
                <a:cs typeface="Times New Roman" panose="02020603050405020304" pitchFamily="18" charset="0"/>
              </a:rPr>
              <a:t>With a digital read-out the spatial resolution is limited to:</a:t>
            </a:r>
            <a:endParaRPr lang="en-US" dirty="0">
              <a:latin typeface="Times New Roman" panose="02020603050405020304" pitchFamily="18" charset="0"/>
              <a:cs typeface="Times New Roman" panose="02020603050405020304" pitchFamily="18" charset="0"/>
            </a:endParaRPr>
          </a:p>
        </p:txBody>
      </p:sp>
      <p:pic>
        <p:nvPicPr>
          <p:cNvPr id="17" name="Picture 16" descr="A black text on a white background&#10;&#10;Description automatically generated with medium confidence">
            <a:extLst>
              <a:ext uri="{FF2B5EF4-FFF2-40B4-BE49-F238E27FC236}">
                <a16:creationId xmlns:a16="http://schemas.microsoft.com/office/drawing/2014/main" id="{BD38FD30-0B93-EB09-4C00-56A91929B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554" y="5597844"/>
            <a:ext cx="3657600" cy="650557"/>
          </a:xfrm>
          <a:prstGeom prst="rect">
            <a:avLst/>
          </a:prstGeom>
        </p:spPr>
      </p:pic>
      <p:sp>
        <p:nvSpPr>
          <p:cNvPr id="18" name="TextBox 17">
            <a:extLst>
              <a:ext uri="{FF2B5EF4-FFF2-40B4-BE49-F238E27FC236}">
                <a16:creationId xmlns:a16="http://schemas.microsoft.com/office/drawing/2014/main" id="{0D471803-7318-C272-0A8A-5A856BB23657}"/>
              </a:ext>
            </a:extLst>
          </p:cNvPr>
          <p:cNvSpPr txBox="1"/>
          <p:nvPr/>
        </p:nvSpPr>
        <p:spPr>
          <a:xfrm>
            <a:off x="7769574" y="4952665"/>
            <a:ext cx="3429000"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Electrical field within a MWPC, around the wire and defect due to the misplacement of wires</a:t>
            </a:r>
          </a:p>
        </p:txBody>
      </p:sp>
      <p:sp>
        <p:nvSpPr>
          <p:cNvPr id="3" name="Slide Number Placeholder 2">
            <a:extLst>
              <a:ext uri="{FF2B5EF4-FFF2-40B4-BE49-F238E27FC236}">
                <a16:creationId xmlns:a16="http://schemas.microsoft.com/office/drawing/2014/main" id="{979FC610-A13D-949D-FAE8-2CE178F98597}"/>
              </a:ext>
            </a:extLst>
          </p:cNvPr>
          <p:cNvSpPr>
            <a:spLocks noGrp="1"/>
          </p:cNvSpPr>
          <p:nvPr>
            <p:ph type="sldNum" sz="quarter" idx="7"/>
          </p:nvPr>
        </p:nvSpPr>
        <p:spPr/>
        <p:txBody>
          <a:bodyPr/>
          <a:lstStyle/>
          <a:p>
            <a:pPr marL="38100">
              <a:lnSpc>
                <a:spcPct val="100000"/>
              </a:lnSpc>
            </a:pPr>
            <a:fld id="{81D60167-4931-47E6-BA6A-407CBD079E47}" type="slidenum">
              <a:rPr lang="en-US" spc="-5" smtClean="0"/>
              <a:t>9</a:t>
            </a:fld>
            <a:endParaRPr lang="en-US" spc="-5" dirty="0"/>
          </a:p>
        </p:txBody>
      </p:sp>
    </p:spTree>
    <p:extLst>
      <p:ext uri="{BB962C8B-B14F-4D97-AF65-F5344CB8AC3E}">
        <p14:creationId xmlns:p14="http://schemas.microsoft.com/office/powerpoint/2010/main" val="41886603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19199</TotalTime>
  <Words>9198</Words>
  <Application>Microsoft Macintosh PowerPoint</Application>
  <PresentationFormat>Widescreen</PresentationFormat>
  <Paragraphs>792</Paragraphs>
  <Slides>67</Slides>
  <Notes>3</Notes>
  <HiddenSlides>0</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88" baseType="lpstr">
      <vt:lpstr>MS PGothic</vt:lpstr>
      <vt:lpstr>Arial</vt:lpstr>
      <vt:lpstr>Arial Bold Italic</vt:lpstr>
      <vt:lpstr>Arial MT</vt:lpstr>
      <vt:lpstr>Arial Rounded MT Bold</vt:lpstr>
      <vt:lpstr>Calibri</vt:lpstr>
      <vt:lpstr>Cambria Math</vt:lpstr>
      <vt:lpstr>Candara</vt:lpstr>
      <vt:lpstr>Century Gothic</vt:lpstr>
      <vt:lpstr>Comic Sans MS</vt:lpstr>
      <vt:lpstr>Courier New</vt:lpstr>
      <vt:lpstr>ff-meta-serif-web-pro</vt:lpstr>
      <vt:lpstr>Lucida Sans Unicode</vt:lpstr>
      <vt:lpstr>Microsoft Sans Serif</vt:lpstr>
      <vt:lpstr>Symbol</vt:lpstr>
      <vt:lpstr>Tahoma</vt:lpstr>
      <vt:lpstr>Times New Roman</vt:lpstr>
      <vt:lpstr>Trebuchet MS</vt:lpstr>
      <vt:lpstr>Wingdings</vt:lpstr>
      <vt:lpstr>Office Theme</vt:lpstr>
      <vt:lpstr>Equation</vt:lpstr>
      <vt:lpstr>      Gaseous particle detectors     </vt:lpstr>
      <vt:lpstr>Lecture #3: Wire chambers (and not only)</vt:lpstr>
      <vt:lpstr>Ionization</vt:lpstr>
      <vt:lpstr>Ionization</vt:lpstr>
      <vt:lpstr>HIGH FIELD-INELASTIC COLLISIONS</vt:lpstr>
      <vt:lpstr>Drift Tube</vt:lpstr>
      <vt:lpstr>Multiwire proportional chambers</vt:lpstr>
      <vt:lpstr>Multiwire proportional chambers</vt:lpstr>
      <vt:lpstr>Multiwire proportional chambers</vt:lpstr>
      <vt:lpstr>Cathodic Readout: Basic Principle</vt:lpstr>
      <vt:lpstr>Cathode Strip Chambers</vt:lpstr>
      <vt:lpstr>Cathode Strip Chambers</vt:lpstr>
      <vt:lpstr>CMS Cathode Strip Chambers</vt:lpstr>
      <vt:lpstr>CMS Cathode Strip Chambers</vt:lpstr>
      <vt:lpstr>CMS CSC in Magnetic field</vt:lpstr>
      <vt:lpstr>ATLAS TGC / sTGC</vt:lpstr>
      <vt:lpstr>ATLAS TGC / sTGC</vt:lpstr>
      <vt:lpstr>ATLAS TGC / sTGC</vt:lpstr>
      <vt:lpstr>Straw Tubes</vt:lpstr>
      <vt:lpstr>Straw Tubes</vt:lpstr>
      <vt:lpstr>How does it work?</vt:lpstr>
      <vt:lpstr>Straw Tubes PANDA</vt:lpstr>
      <vt:lpstr>Straw Tubes PANDA</vt:lpstr>
      <vt:lpstr>Drift Chambers</vt:lpstr>
      <vt:lpstr>Drift Chambers</vt:lpstr>
      <vt:lpstr>Drift Chambers</vt:lpstr>
      <vt:lpstr>Drift Chambers</vt:lpstr>
      <vt:lpstr>Drift Chambers</vt:lpstr>
      <vt:lpstr>Drift Chambers</vt:lpstr>
      <vt:lpstr>Time Projection Chambers (TPC) </vt:lpstr>
      <vt:lpstr>TPC</vt:lpstr>
      <vt:lpstr>TPC</vt:lpstr>
      <vt:lpstr>TPC</vt:lpstr>
      <vt:lpstr>Limitations of Wire-based Detectors</vt:lpstr>
      <vt:lpstr>Limitations of Wire-based Detectors: Gas Mixture</vt:lpstr>
      <vt:lpstr>Limitations of Wire-based Detectors: Gas Mixture</vt:lpstr>
      <vt:lpstr>Limitations of Wire-based Detectors : Ageing</vt:lpstr>
      <vt:lpstr>Limitations of Wire-based Detectors : Ageing</vt:lpstr>
      <vt:lpstr>Limitations of Wire-based Detectors: Ageing</vt:lpstr>
      <vt:lpstr>Limitations of Wire-based Detectors : Ageing</vt:lpstr>
      <vt:lpstr>Limitations of Wire-based Detectors : Ageing</vt:lpstr>
      <vt:lpstr>Limitations of Wire-based Detectors : Ageing</vt:lpstr>
      <vt:lpstr>Limitations of Wire-based Detectors : Ageing</vt:lpstr>
      <vt:lpstr>Limitations of Wire-based Detectors : Ageing</vt:lpstr>
      <vt:lpstr>Limitations of Wire-based Detectors : Ageing</vt:lpstr>
      <vt:lpstr>Why MPGD???</vt:lpstr>
      <vt:lpstr>Micro-Strip Gas Chamber (MSGC)</vt:lpstr>
      <vt:lpstr>Micro-Strip Gas Chamber:  A door toward a new era of gas detectors</vt:lpstr>
      <vt:lpstr> … one second back to wire detectors</vt:lpstr>
      <vt:lpstr>References:</vt:lpstr>
      <vt:lpstr>References:</vt:lpstr>
      <vt:lpstr>Spare Slides</vt:lpstr>
      <vt:lpstr>Transition Radiation</vt:lpstr>
      <vt:lpstr>ATLAS Transition Radiation Tracker (TRT)  </vt:lpstr>
      <vt:lpstr>ATLAS Transition Radiation Tracker (TRT)  </vt:lpstr>
      <vt:lpstr>ATLAS Transition Radiation Tracker (TRT)  </vt:lpstr>
      <vt:lpstr>ATLAS Transition Radiation Tracker (TRT)  </vt:lpstr>
      <vt:lpstr>ATLAS TRT –  classical &amp;modern design </vt:lpstr>
      <vt:lpstr>Cluster counting technique (excursus dE/dx)</vt:lpstr>
      <vt:lpstr>Cluster counting technique</vt:lpstr>
      <vt:lpstr>Cluster counting technique</vt:lpstr>
      <vt:lpstr>Cluster counting technique</vt:lpstr>
      <vt:lpstr> </vt:lpstr>
      <vt:lpstr>Micro-Strip Gas Chamber (MSGC)</vt:lpstr>
      <vt:lpstr>MSGC</vt:lpstr>
      <vt:lpstr>Micro-Strip Gas Chamber (MSGC)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is Arial Bold 50pt  up to three lines</dc:title>
  <dc:creator>Eraldo Oliveri</dc:creator>
  <cp:lastModifiedBy>Michele Bianco</cp:lastModifiedBy>
  <cp:revision>37</cp:revision>
  <dcterms:created xsi:type="dcterms:W3CDTF">2023-06-26T14:19:48Z</dcterms:created>
  <dcterms:modified xsi:type="dcterms:W3CDTF">2026-05-10T18:26:07Z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2021-04-29T00:00:00Z</vt:filetime>
  </property>
  <property fmtid="{D5CDD505-2E9C-101B-9397-08002B2CF9AE}" pid="3" name="Creator">
    <vt:lpwstr>Microsoft PowerPoint v16</vt:lpwstr>
  </property>
  <property fmtid="{D5CDD505-2E9C-101B-9397-08002B2CF9AE}" pid="4" name="LastSaved">
    <vt:filetime>2023-06-26T00:00:00Z</vt:filetime>
  </property>
</Properties>
</file>