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2"/>
  </p:notesMasterIdLst>
  <p:sldIdLst>
    <p:sldId id="256" r:id="rId2"/>
    <p:sldId id="278" r:id="rId3"/>
    <p:sldId id="657" r:id="rId4"/>
    <p:sldId id="659" r:id="rId5"/>
    <p:sldId id="660" r:id="rId6"/>
    <p:sldId id="661" r:id="rId7"/>
    <p:sldId id="662" r:id="rId8"/>
    <p:sldId id="665" r:id="rId9"/>
    <p:sldId id="663" r:id="rId10"/>
    <p:sldId id="664" r:id="rId11"/>
    <p:sldId id="666" r:id="rId12"/>
    <p:sldId id="656" r:id="rId13"/>
    <p:sldId id="669" r:id="rId14"/>
    <p:sldId id="670" r:id="rId15"/>
    <p:sldId id="691" r:id="rId16"/>
    <p:sldId id="671" r:id="rId17"/>
    <p:sldId id="692" r:id="rId18"/>
    <p:sldId id="675" r:id="rId19"/>
    <p:sldId id="678" r:id="rId20"/>
    <p:sldId id="672" r:id="rId21"/>
    <p:sldId id="677" r:id="rId22"/>
    <p:sldId id="676" r:id="rId23"/>
    <p:sldId id="674" r:id="rId24"/>
    <p:sldId id="683" r:id="rId25"/>
    <p:sldId id="684" r:id="rId26"/>
    <p:sldId id="679" r:id="rId27"/>
    <p:sldId id="673" r:id="rId28"/>
    <p:sldId id="680" r:id="rId29"/>
    <p:sldId id="685" r:id="rId30"/>
    <p:sldId id="686" r:id="rId31"/>
    <p:sldId id="687" r:id="rId32"/>
    <p:sldId id="688" r:id="rId33"/>
    <p:sldId id="689" r:id="rId34"/>
    <p:sldId id="681" r:id="rId35"/>
    <p:sldId id="693" r:id="rId36"/>
    <p:sldId id="694" r:id="rId37"/>
    <p:sldId id="695" r:id="rId38"/>
    <p:sldId id="682" r:id="rId39"/>
    <p:sldId id="696" r:id="rId40"/>
    <p:sldId id="697" r:id="rId41"/>
    <p:sldId id="698" r:id="rId42"/>
    <p:sldId id="699" r:id="rId43"/>
    <p:sldId id="700" r:id="rId44"/>
    <p:sldId id="701" r:id="rId45"/>
    <p:sldId id="703" r:id="rId46"/>
    <p:sldId id="704" r:id="rId47"/>
    <p:sldId id="702" r:id="rId48"/>
    <p:sldId id="705" r:id="rId49"/>
    <p:sldId id="346" r:id="rId50"/>
    <p:sldId id="277" r:id="rId5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159E"/>
    <a:srgbClr val="003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1"/>
    <p:restoredTop sz="94061"/>
  </p:normalViewPr>
  <p:slideViewPr>
    <p:cSldViewPr>
      <p:cViewPr varScale="1">
        <p:scale>
          <a:sx n="170" d="100"/>
          <a:sy n="170" d="100"/>
        </p:scale>
        <p:origin x="2032" y="17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1215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uli\Dropbox\50x50_CO2_doping%20test\Sinem'sTalk\Mean_TOF_Measurements_Giulio%20(giulio%20aielli's%20conflicted%20copy%202025-02-04)%20(version%202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uli\Dropbox\50x50_CO2_doping%20test\Sinem'sTalk\Mean_TOF_Measurements_Version_8_2_2025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1600" b="1" noProof="0" dirty="0">
                <a:solidFill>
                  <a:sysClr val="windowText" lastClr="000000"/>
                </a:solidFill>
              </a:rPr>
              <a:t>Average hit multiplicity vs. Voltage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64144888865637"/>
          <c:y val="0.11852528945764777"/>
          <c:w val="0.81017326322581751"/>
          <c:h val="0.7220803523873957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Sheet2!$A$84</c:f>
              <c:strCache>
                <c:ptCount val="1"/>
                <c:pt idx="0">
                  <c:v>STD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Sheet2!$D$85:$F$85</c:f>
              <c:numCache>
                <c:formatCode>General</c:formatCode>
                <c:ptCount val="3"/>
                <c:pt idx="0">
                  <c:v>9.8000000000000007</c:v>
                </c:pt>
                <c:pt idx="1">
                  <c:v>9.6</c:v>
                </c:pt>
                <c:pt idx="2">
                  <c:v>9.4</c:v>
                </c:pt>
              </c:numCache>
            </c:numRef>
          </c:xVal>
          <c:yVal>
            <c:numRef>
              <c:f>Sheet2!$A$86:$C$86</c:f>
              <c:numCache>
                <c:formatCode>General</c:formatCode>
                <c:ptCount val="3"/>
                <c:pt idx="0">
                  <c:v>1.3</c:v>
                </c:pt>
                <c:pt idx="1">
                  <c:v>1.242</c:v>
                </c:pt>
                <c:pt idx="2">
                  <c:v>1.2150000000000001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996-8B4D-A087-EA869D58994E}"/>
            </c:ext>
          </c:extLst>
        </c:ser>
        <c:ser>
          <c:idx val="1"/>
          <c:order val="1"/>
          <c:tx>
            <c:strRef>
              <c:f>Sheet2!$A$88</c:f>
              <c:strCache>
                <c:ptCount val="1"/>
                <c:pt idx="0">
                  <c:v>30%CO2 + 1%SF6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Sheet2!$D$89:$F$89</c:f>
              <c:numCache>
                <c:formatCode>General</c:formatCode>
                <c:ptCount val="3"/>
                <c:pt idx="0">
                  <c:v>9.5500000000000007</c:v>
                </c:pt>
                <c:pt idx="1">
                  <c:v>9.35</c:v>
                </c:pt>
                <c:pt idx="2">
                  <c:v>9.15</c:v>
                </c:pt>
              </c:numCache>
            </c:numRef>
          </c:xVal>
          <c:yVal>
            <c:numRef>
              <c:f>Sheet2!$A$90:$C$90</c:f>
              <c:numCache>
                <c:formatCode>General</c:formatCode>
                <c:ptCount val="3"/>
                <c:pt idx="0">
                  <c:v>1.349</c:v>
                </c:pt>
                <c:pt idx="1">
                  <c:v>1.262</c:v>
                </c:pt>
                <c:pt idx="2">
                  <c:v>1.2150000000000001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996-8B4D-A087-EA869D58994E}"/>
            </c:ext>
          </c:extLst>
        </c:ser>
        <c:ser>
          <c:idx val="2"/>
          <c:order val="2"/>
          <c:tx>
            <c:strRef>
              <c:f>Sheet2!$A$92</c:f>
              <c:strCache>
                <c:ptCount val="1"/>
                <c:pt idx="0">
                  <c:v>40%CO2 + 1%SF6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rgbClr val="00B05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B050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Sheet2!$D$93:$F$93</c:f>
              <c:numCache>
                <c:formatCode>General</c:formatCode>
                <c:ptCount val="3"/>
                <c:pt idx="0">
                  <c:v>9.4</c:v>
                </c:pt>
                <c:pt idx="1">
                  <c:v>9.1999999999999993</c:v>
                </c:pt>
                <c:pt idx="2">
                  <c:v>9</c:v>
                </c:pt>
              </c:numCache>
            </c:numRef>
          </c:xVal>
          <c:yVal>
            <c:numRef>
              <c:f>Sheet2!$A$94:$C$94</c:f>
              <c:numCache>
                <c:formatCode>General</c:formatCode>
                <c:ptCount val="3"/>
                <c:pt idx="0">
                  <c:v>1.42</c:v>
                </c:pt>
                <c:pt idx="1">
                  <c:v>1.292</c:v>
                </c:pt>
                <c:pt idx="2">
                  <c:v>1.244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996-8B4D-A087-EA869D58994E}"/>
            </c:ext>
          </c:extLst>
        </c:ser>
        <c:ser>
          <c:idx val="3"/>
          <c:order val="3"/>
          <c:tx>
            <c:strRef>
              <c:f>Sheet2!$A$96</c:f>
              <c:strCache>
                <c:ptCount val="1"/>
                <c:pt idx="0">
                  <c:v>30%CO2 + 0.5%SF6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Sheet2!$D$97:$F$97</c:f>
              <c:numCache>
                <c:formatCode>General</c:formatCode>
                <c:ptCount val="3"/>
                <c:pt idx="0">
                  <c:v>9.3000000000000007</c:v>
                </c:pt>
                <c:pt idx="1">
                  <c:v>9.1</c:v>
                </c:pt>
                <c:pt idx="2">
                  <c:v>8.9</c:v>
                </c:pt>
              </c:numCache>
            </c:numRef>
          </c:xVal>
          <c:yVal>
            <c:numRef>
              <c:f>Sheet2!$A$98:$C$98</c:f>
              <c:numCache>
                <c:formatCode>General</c:formatCode>
                <c:ptCount val="3"/>
                <c:pt idx="0">
                  <c:v>1.405</c:v>
                </c:pt>
                <c:pt idx="1">
                  <c:v>1.3320000000000001</c:v>
                </c:pt>
                <c:pt idx="2">
                  <c:v>1.2769999999999999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6996-8B4D-A087-EA869D5899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4329360"/>
        <c:axId val="154291424"/>
      </c:scatterChart>
      <c:valAx>
        <c:axId val="10843293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noProof="0" dirty="0">
                    <a:solidFill>
                      <a:sysClr val="windowText" lastClr="000000"/>
                    </a:solidFill>
                  </a:rPr>
                  <a:t>Applied Voltage (kV)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291424"/>
        <c:crosses val="autoZero"/>
        <c:crossBetween val="midCat"/>
      </c:valAx>
      <c:valAx>
        <c:axId val="154291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noProof="0" dirty="0">
                    <a:solidFill>
                      <a:sysClr val="windowText" lastClr="000000"/>
                    </a:solidFill>
                  </a:rPr>
                  <a:t>Average multiplicity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43293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63665620165429571"/>
          <c:y val="0.12608381676239283"/>
          <c:w val="0.30994448447073142"/>
          <c:h val="0.260462197614009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1600" b="1" noProof="0" dirty="0">
                <a:solidFill>
                  <a:sysClr val="windowText" lastClr="000000"/>
                </a:solidFill>
              </a:rPr>
              <a:t>Efficiency vs. Applied Voltage</a:t>
            </a:r>
          </a:p>
        </c:rich>
      </c:tx>
      <c:layout>
        <c:manualLayout>
          <c:xMode val="edge"/>
          <c:yMode val="edge"/>
          <c:x val="0.24660433691194636"/>
          <c:y val="2.48226950354609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19534290820423"/>
          <c:y val="0.13794326241134752"/>
          <c:w val="0.7731896439914564"/>
          <c:h val="0.6765488356508627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Sheet2!$A$107</c:f>
              <c:strCache>
                <c:ptCount val="1"/>
                <c:pt idx="0">
                  <c:v>STD</c:v>
                </c:pt>
              </c:strCache>
            </c:strRef>
          </c:tx>
          <c:spPr>
            <a:ln w="19050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triangle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(Sheet2!$H$108:$H$115,Sheet2!$A$109,Sheet2!$A$110,Sheet2!$A$111,Sheet2!$A$112,Sheet2!$A$113,Sheet2!$A$114)</c:f>
              <c:numCache>
                <c:formatCode>General</c:formatCode>
                <c:ptCount val="14"/>
                <c:pt idx="0">
                  <c:v>5000</c:v>
                </c:pt>
                <c:pt idx="1">
                  <c:v>7000</c:v>
                </c:pt>
                <c:pt idx="2">
                  <c:v>8000</c:v>
                </c:pt>
                <c:pt idx="3">
                  <c:v>8400</c:v>
                </c:pt>
                <c:pt idx="4">
                  <c:v>8600</c:v>
                </c:pt>
                <c:pt idx="5">
                  <c:v>8800</c:v>
                </c:pt>
                <c:pt idx="6">
                  <c:v>8900</c:v>
                </c:pt>
                <c:pt idx="7">
                  <c:v>9000</c:v>
                </c:pt>
                <c:pt idx="8">
                  <c:v>9100</c:v>
                </c:pt>
                <c:pt idx="9">
                  <c:v>9200</c:v>
                </c:pt>
                <c:pt idx="10">
                  <c:v>9300</c:v>
                </c:pt>
                <c:pt idx="11">
                  <c:v>9400</c:v>
                </c:pt>
                <c:pt idx="12">
                  <c:v>9600</c:v>
                </c:pt>
                <c:pt idx="13">
                  <c:v>9800</c:v>
                </c:pt>
              </c:numCache>
            </c:numRef>
          </c:xVal>
          <c:yVal>
            <c:numRef>
              <c:f>(Sheet2!$N$108:$N$115,Sheet2!$F$109,Sheet2!$F$110,Sheet2!$F$111,Sheet2!$F$112,Sheet2!$F$113,Sheet2!$F$114)</c:f>
              <c:numCache>
                <c:formatCode>General</c:formatCode>
                <c:ptCount val="14"/>
                <c:pt idx="0">
                  <c:v>0</c:v>
                </c:pt>
                <c:pt idx="1">
                  <c:v>1.3426423200859291E-4</c:v>
                </c:pt>
                <c:pt idx="2">
                  <c:v>1.2982943098894212E-3</c:v>
                </c:pt>
                <c:pt idx="3">
                  <c:v>4.5319853582011507E-3</c:v>
                </c:pt>
                <c:pt idx="4">
                  <c:v>0.12205754141238012</c:v>
                </c:pt>
                <c:pt idx="5">
                  <c:v>0.363745963401507</c:v>
                </c:pt>
                <c:pt idx="6">
                  <c:v>0.56835306781485473</c:v>
                </c:pt>
                <c:pt idx="7">
                  <c:v>0.72746637707793838</c:v>
                </c:pt>
                <c:pt idx="8">
                  <c:v>0.85215258394654492</c:v>
                </c:pt>
                <c:pt idx="9">
                  <c:v>0.91003748438150767</c:v>
                </c:pt>
                <c:pt idx="10">
                  <c:v>0.94957318342702479</c:v>
                </c:pt>
                <c:pt idx="11">
                  <c:v>0.95954335236031829</c:v>
                </c:pt>
                <c:pt idx="12">
                  <c:v>0.96853324310607347</c:v>
                </c:pt>
                <c:pt idx="13">
                  <c:v>0.973426001635323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AAF-E64F-9E51-3E10C54961C6}"/>
            </c:ext>
          </c:extLst>
        </c:ser>
        <c:ser>
          <c:idx val="1"/>
          <c:order val="1"/>
          <c:tx>
            <c:strRef>
              <c:f>Sheet2!$A$116</c:f>
              <c:strCache>
                <c:ptCount val="1"/>
                <c:pt idx="0">
                  <c:v>40%CO2 + 1%SF6</c:v>
                </c:pt>
              </c:strCache>
            </c:strRef>
          </c:tx>
          <c:spPr>
            <a:ln w="19050" cap="rnd">
              <a:solidFill>
                <a:schemeClr val="accent6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diamond"/>
            <c:size val="6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12"/>
            <c:marker>
              <c:symbol val="diamond"/>
              <c:size val="6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3AAF-E64F-9E51-3E10C54961C6}"/>
              </c:ext>
            </c:extLst>
          </c:dPt>
          <c:xVal>
            <c:numRef>
              <c:f>(Sheet2!$H$117:$H$123,Sheet2!$A$118,Sheet2!$A$119,Sheet2!$A$120,Sheet2!$A$121,Sheet2!$A$122,Sheet2!$A$123,Sheet2!$A$124,Sheet2!$A$125)</c:f>
              <c:numCache>
                <c:formatCode>General</c:formatCode>
                <c:ptCount val="15"/>
                <c:pt idx="0">
                  <c:v>5000</c:v>
                </c:pt>
                <c:pt idx="1">
                  <c:v>7000</c:v>
                </c:pt>
                <c:pt idx="2">
                  <c:v>8000</c:v>
                </c:pt>
                <c:pt idx="3">
                  <c:v>8200</c:v>
                </c:pt>
                <c:pt idx="4">
                  <c:v>8400</c:v>
                </c:pt>
                <c:pt idx="5">
                  <c:v>8500</c:v>
                </c:pt>
                <c:pt idx="6">
                  <c:v>8600</c:v>
                </c:pt>
                <c:pt idx="7">
                  <c:v>8800</c:v>
                </c:pt>
                <c:pt idx="8">
                  <c:v>8900</c:v>
                </c:pt>
                <c:pt idx="9">
                  <c:v>9000</c:v>
                </c:pt>
                <c:pt idx="10">
                  <c:v>9100</c:v>
                </c:pt>
                <c:pt idx="11">
                  <c:v>9200</c:v>
                </c:pt>
                <c:pt idx="12">
                  <c:v>9300</c:v>
                </c:pt>
                <c:pt idx="13">
                  <c:v>9400</c:v>
                </c:pt>
                <c:pt idx="14">
                  <c:v>9600</c:v>
                </c:pt>
              </c:numCache>
            </c:numRef>
          </c:xVal>
          <c:yVal>
            <c:numRef>
              <c:f>(Sheet2!$N$117:$N$123,Sheet2!$F$118,Sheet2!$F$119,Sheet2!$F$120,Sheet2!$F$121,Sheet2!$F$122,Sheet2!$F$123,Sheet2!$F$124,Sheet2!$F$125)</c:f>
              <c:numCache>
                <c:formatCode>General</c:formatCode>
                <c:ptCount val="15"/>
                <c:pt idx="0">
                  <c:v>0</c:v>
                </c:pt>
                <c:pt idx="1">
                  <c:v>1.8245678055010719E-4</c:v>
                </c:pt>
                <c:pt idx="2">
                  <c:v>3.1943628890193777E-3</c:v>
                </c:pt>
                <c:pt idx="3">
                  <c:v>0.1656305401252807</c:v>
                </c:pt>
                <c:pt idx="4">
                  <c:v>0.36182342922028765</c:v>
                </c:pt>
                <c:pt idx="5">
                  <c:v>0.55474072672218022</c:v>
                </c:pt>
                <c:pt idx="6">
                  <c:v>0.74381955164389557</c:v>
                </c:pt>
                <c:pt idx="7">
                  <c:v>0.86217647058823532</c:v>
                </c:pt>
                <c:pt idx="8">
                  <c:v>0.90923388787921156</c:v>
                </c:pt>
                <c:pt idx="9">
                  <c:v>0.93918918918918914</c:v>
                </c:pt>
                <c:pt idx="10">
                  <c:v>0.95132080610021785</c:v>
                </c:pt>
                <c:pt idx="11">
                  <c:v>0.9619948158154138</c:v>
                </c:pt>
                <c:pt idx="12">
                  <c:v>0.96279154518950438</c:v>
                </c:pt>
                <c:pt idx="13">
                  <c:v>0.96640035022436244</c:v>
                </c:pt>
                <c:pt idx="14">
                  <c:v>0.9671888970959841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AAF-E64F-9E51-3E10C54961C6}"/>
            </c:ext>
          </c:extLst>
        </c:ser>
        <c:ser>
          <c:idx val="2"/>
          <c:order val="2"/>
          <c:tx>
            <c:strRef>
              <c:f>Sheet2!$A$127</c:f>
              <c:strCache>
                <c:ptCount val="1"/>
                <c:pt idx="0">
                  <c:v>30%CO2 + 1%SF6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x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xVal>
            <c:numRef>
              <c:f>(Sheet2!$H$128:$H$135,Sheet2!$A$129,Sheet2!$A$130,Sheet2!$A$131,Sheet2!$A$132,Sheet2!$A$133,Sheet2!$A$134,Sheet2!$A$135)</c:f>
              <c:numCache>
                <c:formatCode>General</c:formatCode>
                <c:ptCount val="15"/>
                <c:pt idx="0">
                  <c:v>5000</c:v>
                </c:pt>
                <c:pt idx="1">
                  <c:v>7000</c:v>
                </c:pt>
                <c:pt idx="2">
                  <c:v>8000</c:v>
                </c:pt>
                <c:pt idx="3">
                  <c:v>8200</c:v>
                </c:pt>
                <c:pt idx="4">
                  <c:v>8400</c:v>
                </c:pt>
                <c:pt idx="5">
                  <c:v>8600</c:v>
                </c:pt>
                <c:pt idx="6">
                  <c:v>8700</c:v>
                </c:pt>
                <c:pt idx="7">
                  <c:v>8800</c:v>
                </c:pt>
                <c:pt idx="8">
                  <c:v>9000</c:v>
                </c:pt>
                <c:pt idx="9">
                  <c:v>9100</c:v>
                </c:pt>
                <c:pt idx="10">
                  <c:v>9200</c:v>
                </c:pt>
                <c:pt idx="11">
                  <c:v>9300</c:v>
                </c:pt>
                <c:pt idx="12">
                  <c:v>9400</c:v>
                </c:pt>
                <c:pt idx="13">
                  <c:v>9500</c:v>
                </c:pt>
                <c:pt idx="14">
                  <c:v>9600</c:v>
                </c:pt>
              </c:numCache>
            </c:numRef>
          </c:xVal>
          <c:yVal>
            <c:numRef>
              <c:f>(Sheet2!$N$128:$N$135,Sheet2!$F$129,Sheet2!$F$130,Sheet2!$F$131,Sheet2!$F$132,Sheet2!$F$133,Sheet2!$F$134,Sheet2!$F$135)</c:f>
              <c:numCache>
                <c:formatCode>General</c:formatCode>
                <c:ptCount val="15"/>
                <c:pt idx="0">
                  <c:v>0</c:v>
                </c:pt>
                <c:pt idx="1">
                  <c:v>3.0097817908201655E-4</c:v>
                </c:pt>
                <c:pt idx="2">
                  <c:v>1.7890772128060263E-3</c:v>
                </c:pt>
                <c:pt idx="3">
                  <c:v>2.9181442080378249E-3</c:v>
                </c:pt>
                <c:pt idx="4">
                  <c:v>0.11216501053899428</c:v>
                </c:pt>
                <c:pt idx="5">
                  <c:v>0.28393782383419691</c:v>
                </c:pt>
                <c:pt idx="6">
                  <c:v>0.54066231133138098</c:v>
                </c:pt>
                <c:pt idx="7">
                  <c:v>0.71031884057971018</c:v>
                </c:pt>
                <c:pt idx="8">
                  <c:v>0.89725420726306471</c:v>
                </c:pt>
                <c:pt idx="9">
                  <c:v>0.93471773190748575</c:v>
                </c:pt>
                <c:pt idx="10">
                  <c:v>0.94976265822784811</c:v>
                </c:pt>
                <c:pt idx="11">
                  <c:v>0.95932429428761945</c:v>
                </c:pt>
                <c:pt idx="12">
                  <c:v>0.9657739181201197</c:v>
                </c:pt>
                <c:pt idx="13">
                  <c:v>0.9691011235955056</c:v>
                </c:pt>
                <c:pt idx="14">
                  <c:v>0.97109432676472263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AAF-E64F-9E51-3E10C54961C6}"/>
            </c:ext>
          </c:extLst>
        </c:ser>
        <c:ser>
          <c:idx val="3"/>
          <c:order val="3"/>
          <c:tx>
            <c:strRef>
              <c:f>Sheet2!$A$137</c:f>
              <c:strCache>
                <c:ptCount val="1"/>
                <c:pt idx="0">
                  <c:v>30%CO2 + 0.5%SF6</c:v>
                </c:pt>
              </c:strCache>
            </c:strRef>
          </c:tx>
          <c:spPr>
            <a:ln w="19050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FF0000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3AAF-E64F-9E51-3E10C54961C6}"/>
              </c:ext>
            </c:extLst>
          </c:dPt>
          <c:xVal>
            <c:numRef>
              <c:f>(Sheet2!$H$138:$H$143,Sheet2!$A$139,Sheet2!$A$140,Sheet2!$A$141,Sheet2!$A$142,Sheet2!$A$143,Sheet2!$A$144,Sheet2!$A$145,Sheet2!$A$146)</c:f>
              <c:numCache>
                <c:formatCode>General</c:formatCode>
                <c:ptCount val="14"/>
                <c:pt idx="0">
                  <c:v>5000</c:v>
                </c:pt>
                <c:pt idx="1">
                  <c:v>7000</c:v>
                </c:pt>
                <c:pt idx="2">
                  <c:v>8000</c:v>
                </c:pt>
                <c:pt idx="3">
                  <c:v>8200</c:v>
                </c:pt>
                <c:pt idx="4">
                  <c:v>8300</c:v>
                </c:pt>
                <c:pt idx="5">
                  <c:v>8400</c:v>
                </c:pt>
                <c:pt idx="6">
                  <c:v>8600</c:v>
                </c:pt>
                <c:pt idx="7">
                  <c:v>8800</c:v>
                </c:pt>
                <c:pt idx="8">
                  <c:v>9000</c:v>
                </c:pt>
                <c:pt idx="9">
                  <c:v>9100</c:v>
                </c:pt>
                <c:pt idx="10">
                  <c:v>9200</c:v>
                </c:pt>
                <c:pt idx="11">
                  <c:v>9400</c:v>
                </c:pt>
                <c:pt idx="12">
                  <c:v>9500</c:v>
                </c:pt>
              </c:numCache>
            </c:numRef>
          </c:xVal>
          <c:yVal>
            <c:numRef>
              <c:f>(Sheet2!$N$138:$N$143,Sheet2!$F$139,Sheet2!$F$140,Sheet2!$F$141,Sheet2!$F$142,Sheet2!$F$143,Sheet2!$F$144,Sheet2!$F$145,Sheet2!$F$146)</c:f>
              <c:numCache>
                <c:formatCode>General</c:formatCode>
                <c:ptCount val="14"/>
                <c:pt idx="0">
                  <c:v>5.2576235541535224E-4</c:v>
                </c:pt>
                <c:pt idx="1">
                  <c:v>1.1049723756906078E-3</c:v>
                </c:pt>
                <c:pt idx="2">
                  <c:v>0.17370208636584183</c:v>
                </c:pt>
                <c:pt idx="3">
                  <c:v>0.34840449438202248</c:v>
                </c:pt>
                <c:pt idx="4">
                  <c:v>0.56764044943820224</c:v>
                </c:pt>
                <c:pt idx="5">
                  <c:v>0.75667549252793609</c:v>
                </c:pt>
                <c:pt idx="6">
                  <c:v>0.89275530208518983</c:v>
                </c:pt>
                <c:pt idx="7">
                  <c:v>0.93865949852377384</c:v>
                </c:pt>
                <c:pt idx="8">
                  <c:v>0.95343320300487633</c:v>
                </c:pt>
                <c:pt idx="9">
                  <c:v>0.96148271773024729</c:v>
                </c:pt>
                <c:pt idx="10">
                  <c:v>0.96737810168315108</c:v>
                </c:pt>
                <c:pt idx="11">
                  <c:v>0.97225786469625242</c:v>
                </c:pt>
                <c:pt idx="12">
                  <c:v>0.97491761259611864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3AAF-E64F-9E51-3E10C5496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4546640"/>
        <c:axId val="1134547120"/>
      </c:scatterChart>
      <c:valAx>
        <c:axId val="1134546640"/>
        <c:scaling>
          <c:orientation val="minMax"/>
          <c:max val="9800"/>
          <c:min val="8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noProof="0" dirty="0">
                    <a:solidFill>
                      <a:sysClr val="windowText" lastClr="000000"/>
                    </a:solidFill>
                  </a:rPr>
                  <a:t>Applied voltage</a:t>
                </a:r>
                <a:r>
                  <a:rPr lang="en-GB" b="1" baseline="0" noProof="0" dirty="0">
                    <a:solidFill>
                      <a:sysClr val="windowText" lastClr="000000"/>
                    </a:solidFill>
                  </a:rPr>
                  <a:t> (V)</a:t>
                </a:r>
                <a:endParaRPr lang="en-GB" b="1" noProof="0" dirty="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4547120"/>
        <c:crosses val="autoZero"/>
        <c:crossBetween val="midCat"/>
      </c:valAx>
      <c:valAx>
        <c:axId val="113454712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noProof="0" dirty="0">
                    <a:solidFill>
                      <a:sysClr val="windowText" lastClr="000000"/>
                    </a:solidFill>
                  </a:rPr>
                  <a:t>Muon Detection</a:t>
                </a:r>
                <a:r>
                  <a:rPr lang="en-GB" b="1" baseline="0" noProof="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b="1" noProof="0" dirty="0">
                    <a:solidFill>
                      <a:sysClr val="windowText" lastClr="000000"/>
                    </a:solidFill>
                  </a:rPr>
                  <a:t>Efficiency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45466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240783333510957"/>
          <c:y val="0.52581811582062876"/>
          <c:w val="0.37690929808811635"/>
          <c:h val="0.290828167755626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0.13423</cdr:x>
      <cdr:y>0.12313</cdr:y>
    </cdr:from>
    <cdr:to>
      <cdr:x>0.58947</cdr:x>
      <cdr:y>0.23222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DE836FC-BF4B-D923-927E-5339985D105E}"/>
            </a:ext>
          </a:extLst>
        </cdr:cNvPr>
        <cdr:cNvSpPr txBox="1"/>
      </cdr:nvSpPr>
      <cdr:spPr>
        <a:xfrm xmlns:a="http://schemas.openxmlformats.org/drawingml/2006/main">
          <a:off x="762997" y="440986"/>
          <a:ext cx="2587682" cy="3906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tr-TR"/>
          </a:defPPr>
          <a:lvl1pPr marL="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800" b="1" dirty="0">
              <a:latin typeface="Aptos" panose="020B0004020202020204" pitchFamily="34" charset="0"/>
            </a:rPr>
            <a:t>RPC GIF++ Measurement</a:t>
          </a:r>
          <a:r>
            <a:rPr lang="en-US" sz="800" b="1" i="1" baseline="0" dirty="0">
              <a:latin typeface="Aptos" panose="020B0004020202020204" pitchFamily="34" charset="0"/>
            </a:rPr>
            <a:t>           </a:t>
          </a:r>
        </a:p>
        <a:p xmlns:a="http://schemas.openxmlformats.org/drawingml/2006/main">
          <a:r>
            <a:rPr lang="en-US" sz="800" b="1" i="1" baseline="0" dirty="0">
              <a:latin typeface="Aptos" panose="020B0004020202020204" pitchFamily="34" charset="0"/>
            </a:rPr>
            <a:t>ATLAS  </a:t>
          </a:r>
          <a:r>
            <a:rPr lang="en-US" sz="800" b="1" i="1" dirty="0">
              <a:latin typeface="Aptos" panose="020B0004020202020204" pitchFamily="34" charset="0"/>
            </a:rPr>
            <a:t>Preliminary</a:t>
          </a:r>
          <a:endParaRPr lang="tr-TR" sz="800" b="0" dirty="0">
            <a:latin typeface="Aptos" panose="020B00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0.47683</cdr:x>
      <cdr:y>0.39387</cdr:y>
    </cdr:from>
    <cdr:to>
      <cdr:x>0.94944</cdr:x>
      <cdr:y>0.52266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91E818-76A3-3D20-D587-455362B6ABA3}"/>
            </a:ext>
          </a:extLst>
        </cdr:cNvPr>
        <cdr:cNvSpPr txBox="1"/>
      </cdr:nvSpPr>
      <cdr:spPr>
        <a:xfrm xmlns:a="http://schemas.openxmlformats.org/drawingml/2006/main">
          <a:off x="2613940" y="1410620"/>
          <a:ext cx="2590810" cy="4612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tr-TR"/>
          </a:defPPr>
          <a:lvl1pPr marL="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i="1" baseline="0" dirty="0">
              <a:latin typeface="Aptos" panose="020B0004020202020204" pitchFamily="34" charset="0"/>
            </a:rPr>
            <a:t>         </a:t>
          </a:r>
          <a:r>
            <a:rPr lang="en-US" sz="800" b="1" i="1" baseline="0" dirty="0">
              <a:latin typeface="Aptos" panose="020B0004020202020204" pitchFamily="34" charset="0"/>
            </a:rPr>
            <a:t>ATLAS  </a:t>
          </a:r>
          <a:r>
            <a:rPr lang="en-US" sz="800" b="1" i="1" dirty="0">
              <a:latin typeface="Aptos" panose="020B0004020202020204" pitchFamily="34" charset="0"/>
            </a:rPr>
            <a:t>Preliminary</a:t>
          </a:r>
          <a:endParaRPr lang="tr-TR" sz="800" b="0" dirty="0">
            <a:latin typeface="Aptos" panose="020B0004020202020204" pitchFamily="34" charset="0"/>
          </a:endParaRPr>
        </a:p>
      </cdr:txBody>
    </cdr:sp>
  </cdr:relSizeAnchor>
  <cdr:relSizeAnchor xmlns:cdr="http://schemas.openxmlformats.org/drawingml/2006/chartDrawing">
    <cdr:from>
      <cdr:x>0.4921</cdr:x>
      <cdr:y>0.3375</cdr:y>
    </cdr:from>
    <cdr:to>
      <cdr:x>1</cdr:x>
      <cdr:y>0.4466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E6D14178-9ACC-2AA6-0A1F-11536F02A440}"/>
            </a:ext>
          </a:extLst>
        </cdr:cNvPr>
        <cdr:cNvSpPr txBox="1"/>
      </cdr:nvSpPr>
      <cdr:spPr>
        <a:xfrm xmlns:a="http://schemas.openxmlformats.org/drawingml/2006/main">
          <a:off x="2697664" y="1208727"/>
          <a:ext cx="2784255" cy="3907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tr-TR"/>
          </a:defPPr>
          <a:lvl1pPr marL="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latin typeface="Aptos" panose="020B0004020202020204" pitchFamily="34" charset="0"/>
            </a:rPr>
            <a:t>       </a:t>
          </a:r>
          <a:r>
            <a:rPr lang="en-US" sz="800" b="1" dirty="0">
              <a:latin typeface="Aptos" panose="020B0004020202020204" pitchFamily="34" charset="0"/>
            </a:rPr>
            <a:t>RPC</a:t>
          </a:r>
          <a:r>
            <a:rPr lang="en-US" sz="800" b="1" baseline="0" dirty="0">
              <a:latin typeface="Aptos" panose="020B0004020202020204" pitchFamily="34" charset="0"/>
            </a:rPr>
            <a:t> GIF++ Measurement</a:t>
          </a:r>
          <a:endParaRPr lang="tr-TR" sz="800" b="1" dirty="0">
            <a:latin typeface="Aptos" panose="020B00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E716C-ECF9-7849-989B-EE85B97CBBD7}" type="datetimeFigureOut">
              <a:rPr lang="en-US" smtClean="0"/>
              <a:t>4/30/26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F4267-DB0D-CC47-B461-22F65216A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3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4267-DB0D-CC47-B461-22F65216A3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94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4267-DB0D-CC47-B461-22F65216A3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04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4267-DB0D-CC47-B461-22F65216A3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50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4267-DB0D-CC47-B461-22F65216A3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15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4267-DB0D-CC47-B461-22F65216A3D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26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4267-DB0D-CC47-B461-22F65216A3D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spc="-1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25th June 2023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33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spc="-1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25th June 2023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33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spc="-1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25th June 2023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33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spc="-1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25th June 2023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spc="-1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25th June 2023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315455"/>
            <a:ext cx="12191999" cy="5425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5427" y="203149"/>
            <a:ext cx="3201035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33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9999" y="2288540"/>
            <a:ext cx="11392001" cy="2094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53509" y="6354378"/>
            <a:ext cx="6181725" cy="379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spc="-1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25th June 2023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1991" y="6460127"/>
            <a:ext cx="217170" cy="16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f"/><Relationship Id="rId13" Type="http://schemas.openxmlformats.org/officeDocument/2006/relationships/image" Target="../media/image71.emf"/><Relationship Id="rId3" Type="http://schemas.openxmlformats.org/officeDocument/2006/relationships/image" Target="../media/image62.gif"/><Relationship Id="rId7" Type="http://schemas.openxmlformats.org/officeDocument/2006/relationships/hyperlink" Target="https://indico.cern.ch/event/709670/contributions/3008581/" TargetMode="External"/><Relationship Id="rId12" Type="http://schemas.openxmlformats.org/officeDocument/2006/relationships/image" Target="../media/image70.tif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9.tiff"/><Relationship Id="rId5" Type="http://schemas.openxmlformats.org/officeDocument/2006/relationships/image" Target="../media/image64.jpeg"/><Relationship Id="rId10" Type="http://schemas.openxmlformats.org/officeDocument/2006/relationships/image" Target="../media/image68.tiff"/><Relationship Id="rId4" Type="http://schemas.openxmlformats.org/officeDocument/2006/relationships/image" Target="../media/image63.jpeg"/><Relationship Id="rId9" Type="http://schemas.openxmlformats.org/officeDocument/2006/relationships/image" Target="../media/image67.tiff"/><Relationship Id="rId1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3028" y="152400"/>
            <a:ext cx="8882380" cy="3693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rtl="0">
              <a:lnSpc>
                <a:spcPts val="4105"/>
              </a:lnSpc>
              <a:spcBef>
                <a:spcPts val="100"/>
              </a:spcBef>
            </a:pPr>
            <a:r>
              <a:rPr lang="en-US" sz="2800" dirty="0">
                <a:solidFill>
                  <a:srgbClr val="00329E"/>
                </a:solidFill>
              </a:rPr>
              <a:t> </a:t>
            </a:r>
            <a:br>
              <a:rPr lang="en-US" sz="800" b="0" dirty="0"/>
            </a:br>
            <a:br>
              <a:rPr lang="en-US" sz="800" b="0" dirty="0"/>
            </a:br>
            <a:br>
              <a:rPr lang="en-US" sz="800" b="0" dirty="0"/>
            </a:br>
            <a:br>
              <a:rPr lang="en-US" sz="800" b="0" dirty="0"/>
            </a:br>
            <a:br>
              <a:rPr lang="en-US" sz="800" b="0" dirty="0"/>
            </a:br>
            <a:r>
              <a:rPr lang="it" sz="4400" dirty="0">
                <a:solidFill>
                  <a:srgbClr val="00329E"/>
                </a:solidFill>
              </a:rPr>
              <a:t>Gaseous particle detectors  </a:t>
            </a:r>
            <a:br>
              <a:rPr lang="it" sz="3600" dirty="0">
                <a:solidFill>
                  <a:srgbClr val="00329E"/>
                </a:solidFill>
              </a:rPr>
            </a:br>
            <a:r>
              <a:rPr lang="en-US" dirty="0"/>
              <a:t> </a:t>
            </a:r>
            <a:r>
              <a:rPr lang="en-US" b="0" spc="-20" dirty="0">
                <a:latin typeface="Symbol"/>
                <a:cs typeface="Symbol"/>
              </a:rPr>
              <a:t> </a:t>
            </a:r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2438400" y="5170374"/>
            <a:ext cx="77965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800" b="1" spc="-5" dirty="0">
                <a:solidFill>
                  <a:srgbClr val="171717"/>
                </a:solidFill>
                <a:latin typeface="Arial"/>
                <a:cs typeface="Arial"/>
              </a:rPr>
              <a:t>Michele Bianco</a:t>
            </a:r>
            <a:r>
              <a:rPr sz="1800" b="1" spc="-10" dirty="0">
                <a:solidFill>
                  <a:srgbClr val="171717"/>
                </a:solidFill>
                <a:latin typeface="Arial"/>
                <a:cs typeface="Arial"/>
              </a:rPr>
              <a:t>,</a:t>
            </a:r>
            <a:r>
              <a:rPr sz="1800" b="1" spc="45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71717"/>
                </a:solidFill>
                <a:latin typeface="Arial"/>
                <a:cs typeface="Arial"/>
              </a:rPr>
              <a:t>CERN</a:t>
            </a:r>
            <a:r>
              <a:rPr sz="1800" b="1" spc="2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1800" b="1" spc="20" dirty="0">
                <a:solidFill>
                  <a:srgbClr val="171717"/>
                </a:solidFill>
                <a:latin typeface="Arial"/>
                <a:cs typeface="Arial"/>
              </a:rPr>
              <a:t>EP-</a:t>
            </a:r>
            <a:r>
              <a:rPr lang="en-US" b="1" spc="-15" dirty="0">
                <a:solidFill>
                  <a:srgbClr val="171717"/>
                </a:solidFill>
                <a:latin typeface="Arial"/>
                <a:cs typeface="Arial"/>
              </a:rPr>
              <a:t>CMX</a:t>
            </a:r>
            <a:r>
              <a:rPr sz="1800" b="1" spc="-15" dirty="0">
                <a:solidFill>
                  <a:srgbClr val="171717"/>
                </a:solidFill>
                <a:latin typeface="Arial"/>
                <a:cs typeface="Arial"/>
              </a:rPr>
              <a:t>-</a:t>
            </a:r>
            <a:r>
              <a:rPr lang="en-US" sz="1800" b="1" spc="-15" dirty="0">
                <a:solidFill>
                  <a:srgbClr val="171717"/>
                </a:solidFill>
                <a:latin typeface="Arial"/>
                <a:cs typeface="Arial"/>
              </a:rPr>
              <a:t>IC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2555" y="5867400"/>
            <a:ext cx="1136332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25" dirty="0">
                <a:solidFill>
                  <a:srgbClr val="171717"/>
                </a:solidFill>
                <a:latin typeface="Arial"/>
                <a:cs typeface="Arial"/>
              </a:rPr>
              <a:t>PhD Lectures 2026, Siena</a:t>
            </a:r>
            <a:r>
              <a:rPr sz="2000" b="1" dirty="0">
                <a:solidFill>
                  <a:srgbClr val="171717"/>
                </a:solidFill>
                <a:latin typeface="Arial"/>
                <a:cs typeface="Arial"/>
              </a:rPr>
              <a:t>,</a:t>
            </a:r>
            <a:r>
              <a:rPr sz="2000" b="1" spc="-45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000" b="1" spc="-45" dirty="0">
                <a:solidFill>
                  <a:srgbClr val="171717"/>
                </a:solidFill>
                <a:latin typeface="Arial"/>
                <a:cs typeface="Arial"/>
              </a:rPr>
              <a:t>13</a:t>
            </a:r>
            <a:r>
              <a:rPr lang="en-US" sz="2000" b="1" spc="-45" baseline="30000" dirty="0">
                <a:solidFill>
                  <a:srgbClr val="171717"/>
                </a:solidFill>
                <a:latin typeface="Arial"/>
                <a:cs typeface="Arial"/>
              </a:rPr>
              <a:t>th</a:t>
            </a:r>
            <a:r>
              <a:rPr lang="en-US" sz="2000" b="1" spc="-45" dirty="0">
                <a:solidFill>
                  <a:srgbClr val="171717"/>
                </a:solidFill>
                <a:latin typeface="Arial"/>
                <a:cs typeface="Arial"/>
              </a:rPr>
              <a:t>-</a:t>
            </a:r>
            <a:r>
              <a:rPr lang="en-US" sz="2000" b="1" spc="15" dirty="0">
                <a:solidFill>
                  <a:srgbClr val="171717"/>
                </a:solidFill>
                <a:latin typeface="Arial"/>
                <a:cs typeface="Arial"/>
              </a:rPr>
              <a:t>14</a:t>
            </a:r>
            <a:r>
              <a:rPr sz="1950" b="1" spc="22" baseline="25641" dirty="0">
                <a:solidFill>
                  <a:srgbClr val="171717"/>
                </a:solidFill>
                <a:latin typeface="Arial"/>
                <a:cs typeface="Arial"/>
              </a:rPr>
              <a:t>th</a:t>
            </a:r>
            <a:r>
              <a:rPr sz="2000" b="1" spc="-2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000" b="1" spc="-20" dirty="0">
                <a:solidFill>
                  <a:srgbClr val="171717"/>
                </a:solidFill>
                <a:latin typeface="Arial"/>
                <a:cs typeface="Arial"/>
              </a:rPr>
              <a:t>May </a:t>
            </a:r>
            <a:r>
              <a:rPr sz="2000" b="1" dirty="0">
                <a:solidFill>
                  <a:srgbClr val="171717"/>
                </a:solidFill>
                <a:latin typeface="Arial"/>
                <a:cs typeface="Arial"/>
              </a:rPr>
              <a:t>202</a:t>
            </a:r>
            <a:r>
              <a:rPr lang="en-US" sz="2000" b="1" dirty="0">
                <a:solidFill>
                  <a:srgbClr val="171717"/>
                </a:solidFill>
                <a:latin typeface="Arial"/>
                <a:cs typeface="Arial"/>
              </a:rPr>
              <a:t>6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07494" y="6448145"/>
            <a:ext cx="958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25BBA4-B5B1-3918-ABC8-68CC558D267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971800" y="6486305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4447-17C4-4C63-8B0F-2F4023CE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9586773" cy="635051"/>
          </a:xfrm>
        </p:spPr>
        <p:txBody>
          <a:bodyPr/>
          <a:lstStyle/>
          <a:p>
            <a:r>
              <a:rPr lang="en-US" dirty="0"/>
              <a:t>Electron</a:t>
            </a:r>
            <a:r>
              <a:rPr lang="en-US" spc="-45" dirty="0"/>
              <a:t> </a:t>
            </a:r>
            <a:r>
              <a:rPr lang="en-US" dirty="0"/>
              <a:t>transport</a:t>
            </a:r>
            <a:r>
              <a:rPr lang="en-US" spc="-45" dirty="0"/>
              <a:t> </a:t>
            </a:r>
            <a:r>
              <a:rPr lang="en-US" dirty="0"/>
              <a:t>–</a:t>
            </a:r>
            <a:r>
              <a:rPr lang="en-US" spc="-35" dirty="0"/>
              <a:t> </a:t>
            </a:r>
            <a:r>
              <a:rPr lang="en-US" dirty="0"/>
              <a:t>Cold</a:t>
            </a:r>
            <a:r>
              <a:rPr lang="en-US" spc="-25" dirty="0"/>
              <a:t> </a:t>
            </a:r>
            <a:r>
              <a:rPr lang="en-US" dirty="0"/>
              <a:t>and</a:t>
            </a:r>
            <a:r>
              <a:rPr lang="en-US" spc="-25" dirty="0"/>
              <a:t> </a:t>
            </a:r>
            <a:r>
              <a:rPr lang="en-US" dirty="0"/>
              <a:t>hot</a:t>
            </a:r>
            <a:r>
              <a:rPr lang="en-US" spc="-30" dirty="0"/>
              <a:t> </a:t>
            </a:r>
            <a:r>
              <a:rPr lang="en-US" spc="-10" dirty="0"/>
              <a:t>gases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E249B-E059-1022-3BFA-10B8D38BAD0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895600" y="6405706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D98418-66BA-C484-F673-A4BD0BC43B0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endParaRPr lang="en-US" spc="-5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B160FA42-6002-8AC9-958D-C933ABAAFAA7}"/>
              </a:ext>
            </a:extLst>
          </p:cNvPr>
          <p:cNvSpPr txBox="1"/>
          <p:nvPr/>
        </p:nvSpPr>
        <p:spPr>
          <a:xfrm>
            <a:off x="341312" y="928687"/>
            <a:ext cx="37985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indent="-215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27965" algn="l"/>
              </a:tabLst>
            </a:pPr>
            <a:r>
              <a:rPr sz="1800" b="1" dirty="0">
                <a:solidFill>
                  <a:srgbClr val="00539F"/>
                </a:solidFill>
                <a:latin typeface="Arial"/>
                <a:cs typeface="Arial"/>
              </a:rPr>
              <a:t>Cold</a:t>
            </a:r>
            <a:r>
              <a:rPr sz="1800" b="1" spc="-30" dirty="0">
                <a:solidFill>
                  <a:srgbClr val="00539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539F"/>
                </a:solidFill>
                <a:latin typeface="Arial"/>
                <a:cs typeface="Arial"/>
              </a:rPr>
              <a:t>gases:</a:t>
            </a:r>
            <a:r>
              <a:rPr sz="1800" b="1" spc="-30" dirty="0">
                <a:solidFill>
                  <a:srgbClr val="00539F"/>
                </a:solidFill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Electrons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thermalized</a:t>
            </a:r>
            <a:endParaRPr sz="1800">
              <a:latin typeface="Arial MT"/>
              <a:cs typeface="Arial MT"/>
            </a:endParaRPr>
          </a:p>
          <a:p>
            <a:pPr marR="92710" algn="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mbria Math"/>
                <a:cs typeface="Cambria Math"/>
              </a:rPr>
              <a:t>𝜇</a:t>
            </a:r>
            <a:r>
              <a:rPr sz="1800" spc="14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=</a:t>
            </a:r>
            <a:r>
              <a:rPr sz="1800" spc="85" dirty="0">
                <a:latin typeface="Cambria Math"/>
                <a:cs typeface="Cambria Math"/>
              </a:rPr>
              <a:t> </a:t>
            </a:r>
            <a:r>
              <a:rPr sz="1800" spc="-20" dirty="0">
                <a:latin typeface="Cambria Math"/>
                <a:cs typeface="Cambria Math"/>
              </a:rPr>
              <a:t>𝑐𝑜𝑛𝑠𝑡</a:t>
            </a:r>
            <a:endParaRPr sz="1800">
              <a:latin typeface="Cambria Math"/>
              <a:cs typeface="Cambria Math"/>
            </a:endParaRPr>
          </a:p>
          <a:p>
            <a:pPr marL="228600">
              <a:lnSpc>
                <a:spcPct val="100000"/>
              </a:lnSpc>
            </a:pPr>
            <a:r>
              <a:rPr sz="1800" spc="-10" dirty="0">
                <a:latin typeface="Arial MT"/>
                <a:cs typeface="Arial MT"/>
              </a:rPr>
              <a:t>Example: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A65461B-0CB9-91CA-94FE-44D295DD1010}"/>
              </a:ext>
            </a:extLst>
          </p:cNvPr>
          <p:cNvSpPr txBox="1"/>
          <p:nvPr/>
        </p:nvSpPr>
        <p:spPr>
          <a:xfrm>
            <a:off x="4261484" y="928687"/>
            <a:ext cx="13138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 Math"/>
                <a:cs typeface="Cambria Math"/>
              </a:rPr>
              <a:t>𝑇</a:t>
            </a:r>
            <a:r>
              <a:rPr sz="1950" baseline="-14957" dirty="0">
                <a:latin typeface="Cambria Math"/>
                <a:cs typeface="Cambria Math"/>
              </a:rPr>
              <a:t>𝑒</a:t>
            </a:r>
            <a:r>
              <a:rPr sz="1950" spc="345" baseline="-14957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≈</a:t>
            </a:r>
            <a:r>
              <a:rPr sz="1800" spc="25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300</a:t>
            </a:r>
            <a:r>
              <a:rPr sz="1800" spc="-55" dirty="0">
                <a:latin typeface="Cambria Math"/>
                <a:cs typeface="Cambria Math"/>
              </a:rPr>
              <a:t> </a:t>
            </a:r>
            <a:r>
              <a:rPr sz="1800" spc="-50" dirty="0">
                <a:latin typeface="Cambria Math"/>
                <a:cs typeface="Cambria Math"/>
              </a:rPr>
              <a:t>𝐾</a:t>
            </a:r>
            <a:endParaRPr sz="1800">
              <a:latin typeface="Cambria Math"/>
              <a:cs typeface="Cambria Math"/>
            </a:endParaRPr>
          </a:p>
          <a:p>
            <a:pPr marL="50800">
              <a:lnSpc>
                <a:spcPct val="100000"/>
              </a:lnSpc>
              <a:spcBef>
                <a:spcPts val="5"/>
              </a:spcBef>
              <a:tabLst>
                <a:tab pos="565785" algn="l"/>
              </a:tabLst>
            </a:pPr>
            <a:r>
              <a:rPr sz="1800" spc="-50" dirty="0">
                <a:latin typeface="Cambria Math"/>
                <a:cs typeface="Cambria Math"/>
              </a:rPr>
              <a:t>⇒</a:t>
            </a:r>
            <a:r>
              <a:rPr sz="1800" dirty="0">
                <a:latin typeface="Cambria Math"/>
                <a:cs typeface="Cambria Math"/>
              </a:rPr>
              <a:t>	𝑣</a:t>
            </a:r>
            <a:r>
              <a:rPr sz="1950" baseline="-14957" dirty="0">
                <a:latin typeface="Cambria Math"/>
                <a:cs typeface="Cambria Math"/>
              </a:rPr>
              <a:t>𝐷</a:t>
            </a:r>
            <a:r>
              <a:rPr sz="1950" spc="465" baseline="-14957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∝</a:t>
            </a:r>
            <a:r>
              <a:rPr sz="1800" spc="105" dirty="0">
                <a:latin typeface="Cambria Math"/>
                <a:cs typeface="Cambria Math"/>
              </a:rPr>
              <a:t> </a:t>
            </a:r>
            <a:r>
              <a:rPr sz="1800" spc="-50" dirty="0">
                <a:latin typeface="Cambria Math"/>
                <a:cs typeface="Cambria Math"/>
              </a:rPr>
              <a:t>𝐸</a:t>
            </a:r>
            <a:endParaRPr sz="1800">
              <a:latin typeface="Cambria Math"/>
              <a:cs typeface="Cambria Math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1D2B6C48-939C-BFE0-C2A4-F49B68DDAB47}"/>
              </a:ext>
            </a:extLst>
          </p:cNvPr>
          <p:cNvSpPr txBox="1"/>
          <p:nvPr/>
        </p:nvSpPr>
        <p:spPr>
          <a:xfrm>
            <a:off x="1649729" y="1915160"/>
            <a:ext cx="12255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50" dirty="0">
                <a:latin typeface="Cambria Math"/>
                <a:cs typeface="Cambria Math"/>
              </a:rPr>
              <a:t>2</a:t>
            </a:r>
            <a:endParaRPr sz="1300">
              <a:latin typeface="Cambria Math"/>
              <a:cs typeface="Cambria Math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B3E334E7-7BD3-4FC4-A680-ED7E8F541501}"/>
              </a:ext>
            </a:extLst>
          </p:cNvPr>
          <p:cNvSpPr/>
          <p:nvPr/>
        </p:nvSpPr>
        <p:spPr>
          <a:xfrm>
            <a:off x="5296789" y="1972691"/>
            <a:ext cx="266700" cy="15240"/>
          </a:xfrm>
          <a:custGeom>
            <a:avLst/>
            <a:gdLst/>
            <a:ahLst/>
            <a:cxnLst/>
            <a:rect l="l" t="t" r="r" b="b"/>
            <a:pathLst>
              <a:path w="266700" h="15239">
                <a:moveTo>
                  <a:pt x="266700" y="0"/>
                </a:moveTo>
                <a:lnTo>
                  <a:pt x="0" y="0"/>
                </a:lnTo>
                <a:lnTo>
                  <a:pt x="0" y="15239"/>
                </a:lnTo>
                <a:lnTo>
                  <a:pt x="266700" y="15239"/>
                </a:lnTo>
                <a:lnTo>
                  <a:pt x="266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9393BD37-D92C-AACA-1994-714A7D702824}"/>
              </a:ext>
            </a:extLst>
          </p:cNvPr>
          <p:cNvSpPr/>
          <p:nvPr/>
        </p:nvSpPr>
        <p:spPr>
          <a:xfrm>
            <a:off x="6201028" y="1972691"/>
            <a:ext cx="243840" cy="15240"/>
          </a:xfrm>
          <a:custGeom>
            <a:avLst/>
            <a:gdLst/>
            <a:ahLst/>
            <a:cxnLst/>
            <a:rect l="l" t="t" r="r" b="b"/>
            <a:pathLst>
              <a:path w="243839" h="15239">
                <a:moveTo>
                  <a:pt x="243839" y="0"/>
                </a:moveTo>
                <a:lnTo>
                  <a:pt x="0" y="0"/>
                </a:lnTo>
                <a:lnTo>
                  <a:pt x="0" y="15239"/>
                </a:lnTo>
                <a:lnTo>
                  <a:pt x="243839" y="15239"/>
                </a:lnTo>
                <a:lnTo>
                  <a:pt x="2438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97BB990C-E4FC-E972-1B0D-063B13BB9126}"/>
              </a:ext>
            </a:extLst>
          </p:cNvPr>
          <p:cNvSpPr/>
          <p:nvPr/>
        </p:nvSpPr>
        <p:spPr>
          <a:xfrm>
            <a:off x="6907148" y="1972691"/>
            <a:ext cx="259079" cy="15240"/>
          </a:xfrm>
          <a:custGeom>
            <a:avLst/>
            <a:gdLst/>
            <a:ahLst/>
            <a:cxnLst/>
            <a:rect l="l" t="t" r="r" b="b"/>
            <a:pathLst>
              <a:path w="259079" h="15239">
                <a:moveTo>
                  <a:pt x="259079" y="0"/>
                </a:moveTo>
                <a:lnTo>
                  <a:pt x="0" y="0"/>
                </a:lnTo>
                <a:lnTo>
                  <a:pt x="0" y="15239"/>
                </a:lnTo>
                <a:lnTo>
                  <a:pt x="259079" y="15239"/>
                </a:lnTo>
                <a:lnTo>
                  <a:pt x="259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C40EF5AD-0D87-D189-EEE4-7B3C9AC17C3E}"/>
              </a:ext>
            </a:extLst>
          </p:cNvPr>
          <p:cNvSpPr txBox="1"/>
          <p:nvPr/>
        </p:nvSpPr>
        <p:spPr>
          <a:xfrm>
            <a:off x="963930" y="1808479"/>
            <a:ext cx="6242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855344" algn="l"/>
              </a:tabLst>
            </a:pPr>
            <a:r>
              <a:rPr sz="1800" spc="-10" dirty="0">
                <a:latin typeface="Cambria Math"/>
                <a:cs typeface="Cambria Math"/>
              </a:rPr>
              <a:t>𝐴𝑟/𝐶𝑂</a:t>
            </a:r>
            <a:r>
              <a:rPr sz="1800" dirty="0">
                <a:latin typeface="Cambria Math"/>
                <a:cs typeface="Cambria Math"/>
              </a:rPr>
              <a:t>	(70/30)</a:t>
            </a:r>
            <a:r>
              <a:rPr sz="1800" dirty="0">
                <a:latin typeface="Arial MT"/>
                <a:cs typeface="Arial MT"/>
              </a:rPr>
              <a:t>: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Cambria Math"/>
                <a:cs typeface="Cambria Math"/>
              </a:rPr>
              <a:t>~100 𝑉/𝑐𝑚</a:t>
            </a:r>
            <a:r>
              <a:rPr sz="1800" spc="120" dirty="0">
                <a:latin typeface="Cambria Math"/>
                <a:cs typeface="Cambria Math"/>
              </a:rPr>
              <a:t> </a:t>
            </a:r>
            <a:r>
              <a:rPr sz="1800" dirty="0">
                <a:latin typeface="Arial MT"/>
                <a:cs typeface="Arial MT"/>
              </a:rPr>
              <a:t>we</a:t>
            </a:r>
            <a:r>
              <a:rPr sz="1800" spc="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get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20" dirty="0">
                <a:latin typeface="Cambria Math"/>
                <a:cs typeface="Cambria Math"/>
              </a:rPr>
              <a:t>~2</a:t>
            </a:r>
            <a:r>
              <a:rPr sz="1800" spc="-95" dirty="0">
                <a:latin typeface="Cambria Math"/>
                <a:cs typeface="Cambria Math"/>
              </a:rPr>
              <a:t> </a:t>
            </a:r>
            <a:r>
              <a:rPr sz="1950" spc="202" baseline="44871" dirty="0">
                <a:latin typeface="Cambria Math"/>
                <a:cs typeface="Cambria Math"/>
              </a:rPr>
              <a:t>𝜇𝑚</a:t>
            </a:r>
            <a:r>
              <a:rPr sz="1950" spc="300" baseline="44871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=</a:t>
            </a:r>
            <a:r>
              <a:rPr sz="1800" spc="85" dirty="0">
                <a:latin typeface="Cambria Math"/>
                <a:cs typeface="Cambria Math"/>
              </a:rPr>
              <a:t> </a:t>
            </a:r>
            <a:r>
              <a:rPr sz="1800" spc="-10" dirty="0">
                <a:latin typeface="Cambria Math"/>
                <a:cs typeface="Cambria Math"/>
              </a:rPr>
              <a:t>0.2</a:t>
            </a:r>
            <a:r>
              <a:rPr sz="1800" spc="-95" dirty="0">
                <a:latin typeface="Cambria Math"/>
                <a:cs typeface="Cambria Math"/>
              </a:rPr>
              <a:t> </a:t>
            </a:r>
            <a:r>
              <a:rPr sz="1950" spc="150" baseline="44871" dirty="0">
                <a:latin typeface="Cambria Math"/>
                <a:cs typeface="Cambria Math"/>
              </a:rPr>
              <a:t>𝑐𝑚</a:t>
            </a:r>
            <a:r>
              <a:rPr sz="1950" spc="345" baseline="44871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=</a:t>
            </a:r>
            <a:r>
              <a:rPr sz="1800" spc="85" dirty="0">
                <a:latin typeface="Cambria Math"/>
                <a:cs typeface="Cambria Math"/>
              </a:rPr>
              <a:t> </a:t>
            </a:r>
            <a:r>
              <a:rPr sz="1800" spc="-10" dirty="0">
                <a:latin typeface="Cambria Math"/>
                <a:cs typeface="Cambria Math"/>
              </a:rPr>
              <a:t>2</a:t>
            </a:r>
            <a:r>
              <a:rPr sz="1800" spc="-95" dirty="0">
                <a:latin typeface="Cambria Math"/>
                <a:cs typeface="Cambria Math"/>
              </a:rPr>
              <a:t> </a:t>
            </a:r>
            <a:r>
              <a:rPr sz="1950" spc="127" baseline="44871" dirty="0">
                <a:latin typeface="Cambria Math"/>
                <a:cs typeface="Cambria Math"/>
              </a:rPr>
              <a:t>𝑘𝑚</a:t>
            </a:r>
            <a:endParaRPr sz="1950" baseline="44871">
              <a:latin typeface="Cambria Math"/>
              <a:cs typeface="Cambria Math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E2E6188E-3252-31C1-804B-78B96E074783}"/>
              </a:ext>
            </a:extLst>
          </p:cNvPr>
          <p:cNvSpPr txBox="1"/>
          <p:nvPr/>
        </p:nvSpPr>
        <p:spPr>
          <a:xfrm>
            <a:off x="5320665" y="1983739"/>
            <a:ext cx="176847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906780" algn="l"/>
                <a:tab pos="1673860" algn="l"/>
              </a:tabLst>
            </a:pPr>
            <a:r>
              <a:rPr sz="1300" spc="35" dirty="0">
                <a:latin typeface="Cambria Math"/>
                <a:cs typeface="Cambria Math"/>
              </a:rPr>
              <a:t>𝑛𝑠</a:t>
            </a:r>
            <a:r>
              <a:rPr sz="1300" dirty="0">
                <a:latin typeface="Cambria Math"/>
                <a:cs typeface="Cambria Math"/>
              </a:rPr>
              <a:t>	</a:t>
            </a:r>
            <a:r>
              <a:rPr sz="1300" spc="60" dirty="0">
                <a:latin typeface="Cambria Math"/>
                <a:cs typeface="Cambria Math"/>
              </a:rPr>
              <a:t>𝜇𝑠</a:t>
            </a:r>
            <a:r>
              <a:rPr sz="1300" dirty="0">
                <a:latin typeface="Cambria Math"/>
                <a:cs typeface="Cambria Math"/>
              </a:rPr>
              <a:t>	</a:t>
            </a:r>
            <a:r>
              <a:rPr sz="1300" spc="-50" dirty="0">
                <a:latin typeface="Cambria Math"/>
                <a:cs typeface="Cambria Math"/>
              </a:rPr>
              <a:t>𝑠</a:t>
            </a:r>
            <a:endParaRPr sz="1300">
              <a:latin typeface="Cambria Math"/>
              <a:cs typeface="Cambria Math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54187B6A-2DB3-7DE3-350F-90845EF2A2D9}"/>
              </a:ext>
            </a:extLst>
          </p:cNvPr>
          <p:cNvSpPr txBox="1"/>
          <p:nvPr/>
        </p:nvSpPr>
        <p:spPr>
          <a:xfrm>
            <a:off x="6184671" y="2796452"/>
            <a:ext cx="12096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 Math"/>
                <a:cs typeface="Cambria Math"/>
              </a:rPr>
              <a:t>𝑇</a:t>
            </a:r>
            <a:r>
              <a:rPr sz="1950" baseline="-14957" dirty="0">
                <a:latin typeface="Cambria Math"/>
                <a:cs typeface="Cambria Math"/>
              </a:rPr>
              <a:t>𝑒</a:t>
            </a:r>
            <a:r>
              <a:rPr sz="1950" spc="337" baseline="-14957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≫</a:t>
            </a:r>
            <a:r>
              <a:rPr sz="1800" spc="25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300</a:t>
            </a:r>
            <a:r>
              <a:rPr sz="1800" spc="-55" dirty="0">
                <a:latin typeface="Cambria Math"/>
                <a:cs typeface="Cambria Math"/>
              </a:rPr>
              <a:t> </a:t>
            </a:r>
            <a:r>
              <a:rPr sz="1800" spc="-50" dirty="0">
                <a:latin typeface="Cambria Math"/>
                <a:cs typeface="Cambria Math"/>
              </a:rPr>
              <a:t>𝐾</a:t>
            </a:r>
            <a:endParaRPr sz="1800">
              <a:latin typeface="Cambria Math"/>
              <a:cs typeface="Cambria Math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0B4CE243-C818-CFE8-91CF-9C7792DE0B55}"/>
              </a:ext>
            </a:extLst>
          </p:cNvPr>
          <p:cNvSpPr/>
          <p:nvPr/>
        </p:nvSpPr>
        <p:spPr>
          <a:xfrm>
            <a:off x="4892954" y="3374619"/>
            <a:ext cx="480059" cy="266700"/>
          </a:xfrm>
          <a:custGeom>
            <a:avLst/>
            <a:gdLst/>
            <a:ahLst/>
            <a:cxnLst/>
            <a:rect l="l" t="t" r="r" b="b"/>
            <a:pathLst>
              <a:path w="480060" h="266700">
                <a:moveTo>
                  <a:pt x="227838" y="63119"/>
                </a:moveTo>
                <a:lnTo>
                  <a:pt x="224790" y="54610"/>
                </a:lnTo>
                <a:lnTo>
                  <a:pt x="209448" y="60147"/>
                </a:lnTo>
                <a:lnTo>
                  <a:pt x="195999" y="68160"/>
                </a:lnTo>
                <a:lnTo>
                  <a:pt x="167093" y="106705"/>
                </a:lnTo>
                <a:lnTo>
                  <a:pt x="157403" y="159385"/>
                </a:lnTo>
                <a:lnTo>
                  <a:pt x="157353" y="160528"/>
                </a:lnTo>
                <a:lnTo>
                  <a:pt x="158318" y="178054"/>
                </a:lnTo>
                <a:lnTo>
                  <a:pt x="158419" y="179971"/>
                </a:lnTo>
                <a:lnTo>
                  <a:pt x="174752" y="229235"/>
                </a:lnTo>
                <a:lnTo>
                  <a:pt x="209423" y="260794"/>
                </a:lnTo>
                <a:lnTo>
                  <a:pt x="224790" y="266319"/>
                </a:lnTo>
                <a:lnTo>
                  <a:pt x="227457" y="257683"/>
                </a:lnTo>
                <a:lnTo>
                  <a:pt x="215404" y="252349"/>
                </a:lnTo>
                <a:lnTo>
                  <a:pt x="205003" y="244919"/>
                </a:lnTo>
                <a:lnTo>
                  <a:pt x="183718" y="210248"/>
                </a:lnTo>
                <a:lnTo>
                  <a:pt x="176695" y="160528"/>
                </a:lnTo>
                <a:lnTo>
                  <a:pt x="176657" y="159385"/>
                </a:lnTo>
                <a:lnTo>
                  <a:pt x="177431" y="141325"/>
                </a:lnTo>
                <a:lnTo>
                  <a:pt x="189230" y="96647"/>
                </a:lnTo>
                <a:lnTo>
                  <a:pt x="215620" y="68440"/>
                </a:lnTo>
                <a:lnTo>
                  <a:pt x="227838" y="63119"/>
                </a:lnTo>
                <a:close/>
              </a:path>
              <a:path w="480060" h="266700">
                <a:moveTo>
                  <a:pt x="458343" y="160528"/>
                </a:moveTo>
                <a:lnTo>
                  <a:pt x="457250" y="141325"/>
                </a:lnTo>
                <a:lnTo>
                  <a:pt x="457238" y="141097"/>
                </a:lnTo>
                <a:lnTo>
                  <a:pt x="453974" y="123164"/>
                </a:lnTo>
                <a:lnTo>
                  <a:pt x="431241" y="78676"/>
                </a:lnTo>
                <a:lnTo>
                  <a:pt x="390906" y="54610"/>
                </a:lnTo>
                <a:lnTo>
                  <a:pt x="387858" y="63119"/>
                </a:lnTo>
                <a:lnTo>
                  <a:pt x="400062" y="68440"/>
                </a:lnTo>
                <a:lnTo>
                  <a:pt x="410603" y="75793"/>
                </a:lnTo>
                <a:lnTo>
                  <a:pt x="432015" y="109943"/>
                </a:lnTo>
                <a:lnTo>
                  <a:pt x="438213" y="141097"/>
                </a:lnTo>
                <a:lnTo>
                  <a:pt x="438251" y="141325"/>
                </a:lnTo>
                <a:lnTo>
                  <a:pt x="439039" y="159385"/>
                </a:lnTo>
                <a:lnTo>
                  <a:pt x="438251" y="178054"/>
                </a:lnTo>
                <a:lnTo>
                  <a:pt x="435889" y="195008"/>
                </a:lnTo>
                <a:lnTo>
                  <a:pt x="419354" y="235394"/>
                </a:lnTo>
                <a:lnTo>
                  <a:pt x="388112" y="257683"/>
                </a:lnTo>
                <a:lnTo>
                  <a:pt x="390906" y="266319"/>
                </a:lnTo>
                <a:lnTo>
                  <a:pt x="431292" y="242265"/>
                </a:lnTo>
                <a:lnTo>
                  <a:pt x="454025" y="197891"/>
                </a:lnTo>
                <a:lnTo>
                  <a:pt x="457263" y="179971"/>
                </a:lnTo>
                <a:lnTo>
                  <a:pt x="458343" y="160528"/>
                </a:lnTo>
                <a:close/>
              </a:path>
              <a:path w="480060" h="266700">
                <a:moveTo>
                  <a:pt x="480060" y="0"/>
                </a:moveTo>
                <a:lnTo>
                  <a:pt x="0" y="0"/>
                </a:lnTo>
                <a:lnTo>
                  <a:pt x="0" y="15240"/>
                </a:lnTo>
                <a:lnTo>
                  <a:pt x="480060" y="15240"/>
                </a:lnTo>
                <a:lnTo>
                  <a:pt x="4800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F46BE718-41BB-BB0B-EB40-38D4B505E2CE}"/>
              </a:ext>
            </a:extLst>
          </p:cNvPr>
          <p:cNvSpPr txBox="1"/>
          <p:nvPr/>
        </p:nvSpPr>
        <p:spPr>
          <a:xfrm>
            <a:off x="366737" y="2796452"/>
            <a:ext cx="5705475" cy="714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3365" indent="-215265">
              <a:lnSpc>
                <a:spcPts val="2030"/>
              </a:lnSpc>
              <a:spcBef>
                <a:spcPts val="100"/>
              </a:spcBef>
              <a:buClr>
                <a:srgbClr val="00539F"/>
              </a:buClr>
              <a:buFont typeface="Arial MT"/>
              <a:buChar char="•"/>
              <a:tabLst>
                <a:tab pos="253365" algn="l"/>
              </a:tabLst>
            </a:pPr>
            <a:r>
              <a:rPr sz="1800" b="1" dirty="0">
                <a:solidFill>
                  <a:srgbClr val="CC071E"/>
                </a:solidFill>
                <a:latin typeface="Arial"/>
                <a:cs typeface="Arial"/>
              </a:rPr>
              <a:t>Hot</a:t>
            </a:r>
            <a:r>
              <a:rPr sz="1800" b="1" spc="-30" dirty="0">
                <a:solidFill>
                  <a:srgbClr val="CC071E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C071E"/>
                </a:solidFill>
                <a:latin typeface="Arial"/>
                <a:cs typeface="Arial"/>
              </a:rPr>
              <a:t>gases:</a:t>
            </a:r>
            <a:r>
              <a:rPr sz="1800" b="1" spc="-20" dirty="0">
                <a:solidFill>
                  <a:srgbClr val="CC071E"/>
                </a:solidFill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Electrons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gain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energy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due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electric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field</a:t>
            </a:r>
            <a:endParaRPr sz="1800" dirty="0">
              <a:latin typeface="Arial MT"/>
              <a:cs typeface="Arial MT"/>
            </a:endParaRPr>
          </a:p>
          <a:p>
            <a:pPr marR="868044" algn="r">
              <a:lnSpc>
                <a:spcPts val="1630"/>
              </a:lnSpc>
            </a:pPr>
            <a:r>
              <a:rPr sz="1800" spc="-50" dirty="0">
                <a:latin typeface="Cambria Math"/>
                <a:cs typeface="Cambria Math"/>
              </a:rPr>
              <a:t>1</a:t>
            </a:r>
            <a:endParaRPr sz="1800" dirty="0">
              <a:latin typeface="Cambria Math"/>
              <a:cs typeface="Cambria Math"/>
            </a:endParaRPr>
          </a:p>
          <a:p>
            <a:pPr marL="2936875">
              <a:lnSpc>
                <a:spcPts val="1760"/>
              </a:lnSpc>
            </a:pPr>
            <a:r>
              <a:rPr sz="1800" dirty="0">
                <a:latin typeface="Cambria Math"/>
                <a:cs typeface="Cambria Math"/>
              </a:rPr>
              <a:t>𝜇</a:t>
            </a:r>
            <a:r>
              <a:rPr sz="1800" spc="16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=</a:t>
            </a:r>
            <a:r>
              <a:rPr sz="1800" spc="125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𝜇(𝐸)</a:t>
            </a:r>
            <a:r>
              <a:rPr sz="1800" spc="10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∝</a:t>
            </a:r>
            <a:r>
              <a:rPr sz="1800" spc="10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𝜏</a:t>
            </a:r>
            <a:r>
              <a:rPr sz="1800" spc="145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∝</a:t>
            </a:r>
            <a:r>
              <a:rPr sz="1800" spc="120" dirty="0">
                <a:latin typeface="Cambria Math"/>
                <a:cs typeface="Cambria Math"/>
              </a:rPr>
              <a:t> </a:t>
            </a:r>
            <a:r>
              <a:rPr sz="2700" baseline="-37037" dirty="0">
                <a:latin typeface="Cambria Math"/>
                <a:cs typeface="Cambria Math"/>
              </a:rPr>
              <a:t>𝜎</a:t>
            </a:r>
            <a:r>
              <a:rPr sz="2700" spc="577" baseline="-37037" dirty="0">
                <a:latin typeface="Cambria Math"/>
                <a:cs typeface="Cambria Math"/>
              </a:rPr>
              <a:t> </a:t>
            </a:r>
            <a:r>
              <a:rPr sz="2700" spc="-75" baseline="-37037" dirty="0">
                <a:latin typeface="Cambria Math"/>
                <a:cs typeface="Cambria Math"/>
              </a:rPr>
              <a:t>𝐸</a:t>
            </a:r>
            <a:endParaRPr sz="2700" baseline="-37037" dirty="0">
              <a:latin typeface="Cambria Math"/>
              <a:cs typeface="Cambria Math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0A1AE45-2C9E-30F3-6D1E-32540BA29EF5}"/>
              </a:ext>
            </a:extLst>
          </p:cNvPr>
          <p:cNvGrpSpPr/>
          <p:nvPr/>
        </p:nvGrpSpPr>
        <p:grpSpPr>
          <a:xfrm>
            <a:off x="608037" y="3364751"/>
            <a:ext cx="6739573" cy="735267"/>
            <a:chOff x="608037" y="3624746"/>
            <a:chExt cx="6739573" cy="735267"/>
          </a:xfrm>
        </p:grpSpPr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7F99B072-50DD-731D-1FBD-C9CF50613D53}"/>
                </a:ext>
              </a:extLst>
            </p:cNvPr>
            <p:cNvSpPr txBox="1"/>
            <p:nvPr/>
          </p:nvSpPr>
          <p:spPr>
            <a:xfrm>
              <a:off x="608037" y="3624746"/>
              <a:ext cx="981075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-10" dirty="0">
                  <a:latin typeface="Arial MT"/>
                  <a:cs typeface="Arial MT"/>
                </a:rPr>
                <a:t>Example:</a:t>
              </a:r>
              <a:endParaRPr sz="1800">
                <a:latin typeface="Arial MT"/>
                <a:cs typeface="Arial MT"/>
              </a:endParaRPr>
            </a:p>
          </p:txBody>
        </p: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85679589-25DC-A505-AA19-22C59810F54F}"/>
                </a:ext>
              </a:extLst>
            </p:cNvPr>
            <p:cNvSpPr txBox="1"/>
            <p:nvPr/>
          </p:nvSpPr>
          <p:spPr>
            <a:xfrm>
              <a:off x="1710714" y="4064737"/>
              <a:ext cx="122555" cy="22669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300" spc="-50" dirty="0">
                  <a:latin typeface="Cambria Math"/>
                  <a:cs typeface="Cambria Math"/>
                </a:rPr>
                <a:t>4</a:t>
              </a:r>
              <a:endParaRPr sz="1300">
                <a:latin typeface="Cambria Math"/>
                <a:cs typeface="Cambria Math"/>
              </a:endParaRPr>
            </a:p>
          </p:txBody>
        </p:sp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F25130C9-A6DA-E4E3-6B43-9389D356F1C8}"/>
                </a:ext>
              </a:extLst>
            </p:cNvPr>
            <p:cNvSpPr/>
            <p:nvPr/>
          </p:nvSpPr>
          <p:spPr>
            <a:xfrm>
              <a:off x="5487314" y="4121380"/>
              <a:ext cx="266700" cy="15240"/>
            </a:xfrm>
            <a:custGeom>
              <a:avLst/>
              <a:gdLst/>
              <a:ahLst/>
              <a:cxnLst/>
              <a:rect l="l" t="t" r="r" b="b"/>
              <a:pathLst>
                <a:path w="266700" h="15239">
                  <a:moveTo>
                    <a:pt x="26670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266700" y="1524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07FEE660-5C67-1C07-DE92-A9604DEAD49D}"/>
                </a:ext>
              </a:extLst>
            </p:cNvPr>
            <p:cNvSpPr/>
            <p:nvPr/>
          </p:nvSpPr>
          <p:spPr>
            <a:xfrm>
              <a:off x="6216294" y="4121380"/>
              <a:ext cx="243840" cy="15240"/>
            </a:xfrm>
            <a:custGeom>
              <a:avLst/>
              <a:gdLst/>
              <a:ahLst/>
              <a:cxnLst/>
              <a:rect l="l" t="t" r="r" b="b"/>
              <a:pathLst>
                <a:path w="243839" h="15239">
                  <a:moveTo>
                    <a:pt x="243839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243839" y="15240"/>
                  </a:lnTo>
                  <a:lnTo>
                    <a:pt x="2438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CBE702CC-ED38-D686-9E02-8FBCBD70445D}"/>
                </a:ext>
              </a:extLst>
            </p:cNvPr>
            <p:cNvSpPr/>
            <p:nvPr/>
          </p:nvSpPr>
          <p:spPr>
            <a:xfrm>
              <a:off x="7049414" y="4121380"/>
              <a:ext cx="259079" cy="15240"/>
            </a:xfrm>
            <a:custGeom>
              <a:avLst/>
              <a:gdLst/>
              <a:ahLst/>
              <a:cxnLst/>
              <a:rect l="l" t="t" r="r" b="b"/>
              <a:pathLst>
                <a:path w="259079" h="15239">
                  <a:moveTo>
                    <a:pt x="259079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259079" y="15240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F4C15D0E-52B1-5C5E-DBB6-9DAC33A3DCDD}"/>
                </a:ext>
              </a:extLst>
            </p:cNvPr>
            <p:cNvSpPr txBox="1"/>
            <p:nvPr/>
          </p:nvSpPr>
          <p:spPr>
            <a:xfrm>
              <a:off x="1014755" y="3958058"/>
              <a:ext cx="633285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0"/>
                </a:spcBef>
                <a:tabLst>
                  <a:tab pos="865505" algn="l"/>
                </a:tabLst>
              </a:pPr>
              <a:r>
                <a:rPr sz="1800" spc="-10" dirty="0">
                  <a:latin typeface="Cambria Math"/>
                  <a:cs typeface="Cambria Math"/>
                </a:rPr>
                <a:t>𝐴𝑟/𝐶𝐻</a:t>
              </a:r>
              <a:r>
                <a:rPr sz="1800" dirty="0">
                  <a:latin typeface="Cambria Math"/>
                  <a:cs typeface="Cambria Math"/>
                </a:rPr>
                <a:t>	(90/10)</a:t>
              </a:r>
              <a:r>
                <a:rPr sz="1800" dirty="0">
                  <a:latin typeface="Arial MT"/>
                  <a:cs typeface="Arial MT"/>
                </a:rPr>
                <a:t>:</a:t>
              </a:r>
              <a:r>
                <a:rPr sz="1800" spc="-40" dirty="0">
                  <a:latin typeface="Arial MT"/>
                  <a:cs typeface="Arial MT"/>
                </a:rPr>
                <a:t> </a:t>
              </a:r>
              <a:r>
                <a:rPr sz="1800" dirty="0">
                  <a:latin typeface="Arial MT"/>
                  <a:cs typeface="Arial MT"/>
                </a:rPr>
                <a:t>at</a:t>
              </a:r>
              <a:r>
                <a:rPr sz="1800" spc="-15" dirty="0">
                  <a:latin typeface="Arial MT"/>
                  <a:cs typeface="Arial MT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~100 𝑉/𝑐𝑚</a:t>
              </a:r>
              <a:r>
                <a:rPr sz="1800" spc="120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Arial MT"/>
                  <a:cs typeface="Arial MT"/>
                </a:rPr>
                <a:t>we</a:t>
              </a:r>
              <a:r>
                <a:rPr sz="1800" spc="25" dirty="0">
                  <a:latin typeface="Arial MT"/>
                  <a:cs typeface="Arial MT"/>
                </a:rPr>
                <a:t> </a:t>
              </a:r>
              <a:r>
                <a:rPr sz="1800" dirty="0">
                  <a:latin typeface="Arial MT"/>
                  <a:cs typeface="Arial MT"/>
                </a:rPr>
                <a:t>get</a:t>
              </a:r>
              <a:r>
                <a:rPr sz="1800" spc="-15" dirty="0">
                  <a:latin typeface="Arial MT"/>
                  <a:cs typeface="Arial MT"/>
                </a:rPr>
                <a:t> </a:t>
              </a:r>
              <a:r>
                <a:rPr sz="1800" spc="-10" dirty="0">
                  <a:latin typeface="Cambria Math"/>
                  <a:cs typeface="Cambria Math"/>
                </a:rPr>
                <a:t>~50</a:t>
              </a:r>
              <a:r>
                <a:rPr sz="1800" spc="-95" dirty="0">
                  <a:latin typeface="Cambria Math"/>
                  <a:cs typeface="Cambria Math"/>
                </a:rPr>
                <a:t> </a:t>
              </a:r>
              <a:r>
                <a:rPr sz="1950" spc="202" baseline="44871" dirty="0">
                  <a:latin typeface="Cambria Math"/>
                  <a:cs typeface="Cambria Math"/>
                </a:rPr>
                <a:t>𝜇𝑚</a:t>
              </a:r>
              <a:r>
                <a:rPr sz="1950" spc="300" baseline="44871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=</a:t>
              </a:r>
              <a:r>
                <a:rPr sz="1800" spc="85" dirty="0">
                  <a:latin typeface="Cambria Math"/>
                  <a:cs typeface="Cambria Math"/>
                </a:rPr>
                <a:t> </a:t>
              </a:r>
              <a:r>
                <a:rPr sz="1800" spc="-10" dirty="0">
                  <a:latin typeface="Cambria Math"/>
                  <a:cs typeface="Cambria Math"/>
                </a:rPr>
                <a:t>5</a:t>
              </a:r>
              <a:r>
                <a:rPr sz="1800" spc="-95" dirty="0">
                  <a:latin typeface="Cambria Math"/>
                  <a:cs typeface="Cambria Math"/>
                </a:rPr>
                <a:t> </a:t>
              </a:r>
              <a:r>
                <a:rPr sz="1950" spc="150" baseline="44871" dirty="0">
                  <a:latin typeface="Cambria Math"/>
                  <a:cs typeface="Cambria Math"/>
                </a:rPr>
                <a:t>𝑐𝑚</a:t>
              </a:r>
              <a:r>
                <a:rPr sz="1950" spc="337" baseline="44871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=</a:t>
              </a:r>
              <a:r>
                <a:rPr sz="1800" spc="85" dirty="0">
                  <a:latin typeface="Cambria Math"/>
                  <a:cs typeface="Cambria Math"/>
                </a:rPr>
                <a:t> </a:t>
              </a:r>
              <a:r>
                <a:rPr sz="1800" spc="-10" dirty="0">
                  <a:latin typeface="Cambria Math"/>
                  <a:cs typeface="Cambria Math"/>
                </a:rPr>
                <a:t>50</a:t>
              </a:r>
              <a:r>
                <a:rPr sz="1800" spc="-95" dirty="0">
                  <a:latin typeface="Cambria Math"/>
                  <a:cs typeface="Cambria Math"/>
                </a:rPr>
                <a:t> </a:t>
              </a:r>
              <a:r>
                <a:rPr sz="1950" spc="127" baseline="44871" dirty="0">
                  <a:latin typeface="Cambria Math"/>
                  <a:cs typeface="Cambria Math"/>
                </a:rPr>
                <a:t>𝑘𝑚</a:t>
              </a:r>
              <a:endParaRPr sz="1950" baseline="44871" dirty="0">
                <a:latin typeface="Cambria Math"/>
                <a:cs typeface="Cambria Math"/>
              </a:endParaRPr>
            </a:p>
          </p:txBody>
        </p:sp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648F96C5-1A14-49E0-0F08-5F68111CE9E9}"/>
                </a:ext>
              </a:extLst>
            </p:cNvPr>
            <p:cNvSpPr txBox="1"/>
            <p:nvPr/>
          </p:nvSpPr>
          <p:spPr>
            <a:xfrm>
              <a:off x="5511571" y="4133318"/>
              <a:ext cx="1720214" cy="22669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  <a:tabLst>
                  <a:tab pos="730885" algn="l"/>
                  <a:tab pos="1625600" algn="l"/>
                </a:tabLst>
              </a:pPr>
              <a:r>
                <a:rPr sz="1300" spc="35" dirty="0">
                  <a:latin typeface="Cambria Math"/>
                  <a:cs typeface="Cambria Math"/>
                </a:rPr>
                <a:t>𝑛𝑠</a:t>
              </a:r>
              <a:r>
                <a:rPr sz="1300" dirty="0">
                  <a:latin typeface="Cambria Math"/>
                  <a:cs typeface="Cambria Math"/>
                </a:rPr>
                <a:t>	</a:t>
              </a:r>
              <a:r>
                <a:rPr sz="1300" spc="60" dirty="0">
                  <a:latin typeface="Cambria Math"/>
                  <a:cs typeface="Cambria Math"/>
                </a:rPr>
                <a:t>𝜇𝑠</a:t>
              </a:r>
              <a:r>
                <a:rPr sz="1300" dirty="0">
                  <a:latin typeface="Cambria Math"/>
                  <a:cs typeface="Cambria Math"/>
                </a:rPr>
                <a:t>	</a:t>
              </a:r>
              <a:r>
                <a:rPr sz="1300" spc="-50" dirty="0">
                  <a:latin typeface="Cambria Math"/>
                  <a:cs typeface="Cambria Math"/>
                </a:rPr>
                <a:t>𝑠</a:t>
              </a:r>
              <a:endParaRPr sz="1300">
                <a:latin typeface="Cambria Math"/>
                <a:cs typeface="Cambria Math"/>
              </a:endParaRPr>
            </a:p>
          </p:txBody>
        </p:sp>
      </p:grpSp>
      <p:sp>
        <p:nvSpPr>
          <p:cNvPr id="24" name="object 20">
            <a:extLst>
              <a:ext uri="{FF2B5EF4-FFF2-40B4-BE49-F238E27FC236}">
                <a16:creationId xmlns:a16="http://schemas.microsoft.com/office/drawing/2014/main" id="{8B39A473-1ECB-9954-6AFD-9C5DCBEF1522}"/>
              </a:ext>
            </a:extLst>
          </p:cNvPr>
          <p:cNvSpPr txBox="1"/>
          <p:nvPr/>
        </p:nvSpPr>
        <p:spPr>
          <a:xfrm>
            <a:off x="547549" y="4069308"/>
            <a:ext cx="47942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Drift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velocity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faster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due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Ramsauer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minumum</a:t>
            </a:r>
            <a:endParaRPr sz="1800" dirty="0">
              <a:latin typeface="Arial MT"/>
              <a:cs typeface="Arial MT"/>
            </a:endParaRPr>
          </a:p>
        </p:txBody>
      </p:sp>
      <p:pic>
        <p:nvPicPr>
          <p:cNvPr id="25" name="object 22">
            <a:extLst>
              <a:ext uri="{FF2B5EF4-FFF2-40B4-BE49-F238E27FC236}">
                <a16:creationId xmlns:a16="http://schemas.microsoft.com/office/drawing/2014/main" id="{8E463515-1D8B-5F30-B52A-E5DD879F626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34078" y="850135"/>
            <a:ext cx="3916610" cy="2087245"/>
          </a:xfrm>
          <a:prstGeom prst="rect">
            <a:avLst/>
          </a:prstGeom>
        </p:spPr>
      </p:pic>
      <p:pic>
        <p:nvPicPr>
          <p:cNvPr id="26" name="object 23">
            <a:extLst>
              <a:ext uri="{FF2B5EF4-FFF2-40B4-BE49-F238E27FC236}">
                <a16:creationId xmlns:a16="http://schemas.microsoft.com/office/drawing/2014/main" id="{CED0EBEA-24D9-9301-B8A3-63D47A56531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92744" y="2992845"/>
            <a:ext cx="3879924" cy="208531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01B3E62-BD99-183F-14D6-65C6F1C6E788}"/>
              </a:ext>
            </a:extLst>
          </p:cNvPr>
          <p:cNvSpPr txBox="1"/>
          <p:nvPr/>
        </p:nvSpPr>
        <p:spPr>
          <a:xfrm>
            <a:off x="103192" y="4976890"/>
            <a:ext cx="120888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Methane (CH₄)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becomes flammable and explosive when its concentration in air is between </a:t>
            </a:r>
            <a:r>
              <a:rPr lang="en-US" b="1" dirty="0"/>
              <a:t>5% and 15% by volume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</a:rPr>
              <a:t>Lower Explosive Limit (LEL):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approximately 4.4%–5%. Below 5%, the mixture is too “lean” (insufficient gas) to explode.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</a:rPr>
              <a:t>Upper Explosive Limit (UEL):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approximately 15%. Above 15%, the mixture is too “rich” (too much gas, not enough oxygen) to explode.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071E2F-34F9-2444-2D4F-21050FDD0AF0}"/>
              </a:ext>
            </a:extLst>
          </p:cNvPr>
          <p:cNvSpPr txBox="1"/>
          <p:nvPr/>
        </p:nvSpPr>
        <p:spPr>
          <a:xfrm>
            <a:off x="103192" y="4609962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C071E"/>
                </a:solidFill>
                <a:latin typeface="Arial"/>
                <a:cs typeface="Arial"/>
              </a:rPr>
              <a:t>Warning:</a:t>
            </a:r>
            <a:r>
              <a:rPr lang="en-US" sz="1800" b="1" spc="-20" dirty="0">
                <a:solidFill>
                  <a:srgbClr val="CC071E"/>
                </a:solidFill>
                <a:latin typeface="Arial"/>
                <a:cs typeface="Arial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799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54C90-2F8C-9E23-BB63-51FA3E58D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6995973" cy="1661993"/>
          </a:xfrm>
        </p:spPr>
        <p:txBody>
          <a:bodyPr/>
          <a:lstStyle/>
          <a:p>
            <a:r>
              <a:rPr lang="en-US" dirty="0"/>
              <a:t>Drift velocity for gas mixture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F575F-0C7A-E7C1-C854-003657D3333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2EDFC-9C58-806A-C152-7F66102A96F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endParaRPr lang="en-US" spc="-5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D0DA513-FDA2-EF30-A1D5-E342E3857AAE}"/>
              </a:ext>
            </a:extLst>
          </p:cNvPr>
          <p:cNvSpPr txBox="1"/>
          <p:nvPr/>
        </p:nvSpPr>
        <p:spPr>
          <a:xfrm>
            <a:off x="617606" y="1052131"/>
            <a:ext cx="1065999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indent="-215265">
              <a:lnSpc>
                <a:spcPct val="100000"/>
              </a:lnSpc>
              <a:spcBef>
                <a:spcPts val="100"/>
              </a:spcBef>
              <a:buClr>
                <a:srgbClr val="00539F"/>
              </a:buClr>
              <a:buChar char="•"/>
              <a:tabLst>
                <a:tab pos="227965" algn="l"/>
              </a:tabLst>
            </a:pPr>
            <a:r>
              <a:rPr sz="2000" dirty="0">
                <a:solidFill>
                  <a:srgbClr val="15159E"/>
                </a:solidFill>
                <a:cs typeface="Arial MT"/>
              </a:rPr>
              <a:t>Drift</a:t>
            </a:r>
            <a:r>
              <a:rPr sz="2000" spc="-4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velocity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of</a:t>
            </a:r>
            <a:r>
              <a:rPr sz="2000" spc="-1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a</a:t>
            </a:r>
            <a:r>
              <a:rPr sz="2000" spc="-1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gas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mixture</a:t>
            </a:r>
            <a:r>
              <a:rPr sz="2000" spc="-3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is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b="1" dirty="0">
                <a:solidFill>
                  <a:srgbClr val="15159E"/>
                </a:solidFill>
                <a:cs typeface="Arial"/>
              </a:rPr>
              <a:t>not</a:t>
            </a:r>
            <a:r>
              <a:rPr sz="2000" b="1" spc="-15" dirty="0">
                <a:solidFill>
                  <a:srgbClr val="15159E"/>
                </a:solidFill>
                <a:cs typeface="Arial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the</a:t>
            </a:r>
            <a:r>
              <a:rPr sz="2000" spc="-2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weighted</a:t>
            </a:r>
            <a:r>
              <a:rPr sz="2000" spc="2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average</a:t>
            </a:r>
            <a:r>
              <a:rPr sz="2000" spc="-2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of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drift</a:t>
            </a:r>
            <a:r>
              <a:rPr sz="2000" spc="-3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velocities</a:t>
            </a:r>
            <a:r>
              <a:rPr sz="2000" spc="-2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in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the</a:t>
            </a:r>
            <a:r>
              <a:rPr sz="2000" spc="-1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spc="-10" dirty="0">
                <a:solidFill>
                  <a:srgbClr val="15159E"/>
                </a:solidFill>
                <a:cs typeface="Arial MT"/>
              </a:rPr>
              <a:t>components!</a:t>
            </a:r>
            <a:endParaRPr sz="2000" dirty="0">
              <a:solidFill>
                <a:srgbClr val="15159E"/>
              </a:solidFill>
              <a:cs typeface="Arial MT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5678D62-FB9C-374F-BB04-7A296A85741F}"/>
              </a:ext>
            </a:extLst>
          </p:cNvPr>
          <p:cNvSpPr txBox="1"/>
          <p:nvPr/>
        </p:nvSpPr>
        <p:spPr>
          <a:xfrm>
            <a:off x="631782" y="5168582"/>
            <a:ext cx="1064581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indent="-215265">
              <a:lnSpc>
                <a:spcPct val="100000"/>
              </a:lnSpc>
              <a:spcBef>
                <a:spcPts val="100"/>
              </a:spcBef>
              <a:buClr>
                <a:srgbClr val="00539F"/>
              </a:buClr>
              <a:buChar char="•"/>
              <a:tabLst>
                <a:tab pos="227965" algn="l"/>
              </a:tabLst>
            </a:pPr>
            <a:r>
              <a:rPr sz="2000" dirty="0">
                <a:solidFill>
                  <a:srgbClr val="15159E"/>
                </a:solidFill>
                <a:cs typeface="Arial MT"/>
              </a:rPr>
              <a:t>Small</a:t>
            </a:r>
            <a:r>
              <a:rPr sz="2000" spc="-4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addition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of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gas</a:t>
            </a:r>
            <a:r>
              <a:rPr sz="2000" spc="-2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with</a:t>
            </a:r>
            <a:r>
              <a:rPr sz="2000" spc="1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energy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levels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at</a:t>
            </a:r>
            <a:r>
              <a:rPr sz="2000" spc="-2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Cambria Math"/>
              </a:rPr>
              <a:t>0.1</a:t>
            </a:r>
            <a:r>
              <a:rPr sz="2000" spc="-5" dirty="0">
                <a:solidFill>
                  <a:srgbClr val="15159E"/>
                </a:solidFill>
                <a:cs typeface="Cambria Math"/>
              </a:rPr>
              <a:t> </a:t>
            </a:r>
            <a:r>
              <a:rPr sz="2000" dirty="0">
                <a:solidFill>
                  <a:srgbClr val="15159E"/>
                </a:solidFill>
                <a:cs typeface="Cambria Math"/>
              </a:rPr>
              <a:t>−</a:t>
            </a:r>
            <a:r>
              <a:rPr sz="2000" spc="-20" dirty="0">
                <a:solidFill>
                  <a:srgbClr val="15159E"/>
                </a:solidFill>
                <a:cs typeface="Cambria Math"/>
              </a:rPr>
              <a:t> </a:t>
            </a:r>
            <a:r>
              <a:rPr sz="2000" dirty="0">
                <a:solidFill>
                  <a:srgbClr val="15159E"/>
                </a:solidFill>
                <a:cs typeface="Cambria Math"/>
              </a:rPr>
              <a:t>0.5</a:t>
            </a:r>
            <a:r>
              <a:rPr sz="2000" spc="-15" dirty="0">
                <a:solidFill>
                  <a:srgbClr val="15159E"/>
                </a:solidFill>
                <a:cs typeface="Cambria Math"/>
              </a:rPr>
              <a:t> </a:t>
            </a:r>
            <a:r>
              <a:rPr sz="2000" dirty="0">
                <a:solidFill>
                  <a:srgbClr val="15159E"/>
                </a:solidFill>
                <a:cs typeface="Cambria Math"/>
              </a:rPr>
              <a:t>𝑒𝑉</a:t>
            </a:r>
            <a:r>
              <a:rPr sz="2000" spc="114" dirty="0">
                <a:solidFill>
                  <a:srgbClr val="15159E"/>
                </a:solidFill>
                <a:cs typeface="Cambria Math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enhances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drift</a:t>
            </a:r>
            <a:r>
              <a:rPr sz="2000" spc="-4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velocity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and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reduces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spc="-10" dirty="0">
                <a:solidFill>
                  <a:srgbClr val="15159E"/>
                </a:solidFill>
                <a:cs typeface="Arial MT"/>
              </a:rPr>
              <a:t>diffusion</a:t>
            </a:r>
            <a:endParaRPr sz="2000" dirty="0">
              <a:solidFill>
                <a:srgbClr val="15159E"/>
              </a:solidFill>
              <a:cs typeface="Arial MT"/>
            </a:endParaRPr>
          </a:p>
          <a:p>
            <a:pPr marL="2286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15159E"/>
                </a:solidFill>
                <a:cs typeface="Arial MT"/>
              </a:rPr>
              <a:t>→</a:t>
            </a:r>
            <a:r>
              <a:rPr sz="2000" spc="-1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Both</a:t>
            </a:r>
            <a:r>
              <a:rPr sz="2000" spc="-1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fast</a:t>
            </a:r>
            <a:r>
              <a:rPr sz="2000" spc="-3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and</a:t>
            </a:r>
            <a:r>
              <a:rPr sz="2000" spc="-1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low</a:t>
            </a:r>
            <a:r>
              <a:rPr sz="2000" spc="-1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diffusion</a:t>
            </a:r>
            <a:r>
              <a:rPr sz="2000" spc="-5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gas!</a:t>
            </a:r>
            <a:endParaRPr sz="2000" dirty="0">
              <a:solidFill>
                <a:srgbClr val="15159E"/>
              </a:solidFill>
              <a:cs typeface="Arial MT"/>
            </a:endParaRPr>
          </a:p>
        </p:txBody>
      </p:sp>
      <p:grpSp>
        <p:nvGrpSpPr>
          <p:cNvPr id="8" name="object 5">
            <a:extLst>
              <a:ext uri="{FF2B5EF4-FFF2-40B4-BE49-F238E27FC236}">
                <a16:creationId xmlns:a16="http://schemas.microsoft.com/office/drawing/2014/main" id="{B69C3327-946D-00A7-92A5-FD298268DE6E}"/>
              </a:ext>
            </a:extLst>
          </p:cNvPr>
          <p:cNvGrpSpPr/>
          <p:nvPr/>
        </p:nvGrpSpPr>
        <p:grpSpPr>
          <a:xfrm>
            <a:off x="395426" y="1412239"/>
            <a:ext cx="11336833" cy="3797300"/>
            <a:chOff x="88900" y="1412239"/>
            <a:chExt cx="11643360" cy="3797300"/>
          </a:xfrm>
        </p:grpSpPr>
        <p:pic>
          <p:nvPicPr>
            <p:cNvPr id="9" name="object 6">
              <a:extLst>
                <a:ext uri="{FF2B5EF4-FFF2-40B4-BE49-F238E27FC236}">
                  <a16:creationId xmlns:a16="http://schemas.microsoft.com/office/drawing/2014/main" id="{9242E906-9BB5-9E35-9FA3-BE3383C633D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2459" y="1412239"/>
              <a:ext cx="6019799" cy="3797300"/>
            </a:xfrm>
            <a:prstGeom prst="rect">
              <a:avLst/>
            </a:prstGeom>
          </p:spPr>
        </p:pic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632C3A0C-AC58-31BD-A02D-4C436D7DC59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00" y="1590039"/>
              <a:ext cx="5905500" cy="3192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4641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B2EBE-3800-0A92-1EE0-6FF63AC1028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7" y="6478905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AE59B-0A30-CBD2-1390-D74342747E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endParaRPr lang="en-US" spc="-5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09BFD1-2B80-4BF9-7CB3-CE45A59D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8367573" cy="574675"/>
          </a:xfrm>
        </p:spPr>
        <p:txBody>
          <a:bodyPr/>
          <a:lstStyle/>
          <a:p>
            <a:pPr rtl="0"/>
            <a:r>
              <a:rPr lang="en-US" sz="3600" i="0" u="none" strike="noStrike" cap="none" dirty="0">
                <a:solidFill>
                  <a:srgbClr val="00329E"/>
                </a:solidFill>
                <a:latin typeface="Arial"/>
                <a:ea typeface="Arial"/>
                <a:cs typeface="Arial"/>
                <a:sym typeface="Arial"/>
              </a:rPr>
              <a:t>Electron attachment and impurities</a:t>
            </a:r>
            <a:endParaRPr lang="en-U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BF00354-5264-4AB0-7C1C-5458417BA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408" y="2971800"/>
            <a:ext cx="6199322" cy="3238733"/>
          </a:xfrm>
          <a:prstGeom prst="rect">
            <a:avLst/>
          </a:prstGeom>
          <a:noFill/>
        </p:spPr>
      </p:pic>
      <p:sp>
        <p:nvSpPr>
          <p:cNvPr id="11" name="CasellaDiTesto 12">
            <a:extLst>
              <a:ext uri="{FF2B5EF4-FFF2-40B4-BE49-F238E27FC236}">
                <a16:creationId xmlns:a16="http://schemas.microsoft.com/office/drawing/2014/main" id="{D6AF52C2-7D09-BA40-89DA-26BD416DB605}"/>
              </a:ext>
            </a:extLst>
          </p:cNvPr>
          <p:cNvSpPr txBox="1"/>
          <p:nvPr/>
        </p:nvSpPr>
        <p:spPr>
          <a:xfrm>
            <a:off x="0" y="1196752"/>
            <a:ext cx="118291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5159E"/>
                </a:solidFill>
              </a:rPr>
              <a:t>Some gases, like O</a:t>
            </a:r>
            <a:r>
              <a:rPr lang="en-US" sz="2400" baseline="-25000" dirty="0">
                <a:solidFill>
                  <a:srgbClr val="15159E"/>
                </a:solidFill>
              </a:rPr>
              <a:t>2</a:t>
            </a:r>
            <a:r>
              <a:rPr lang="en-US" sz="2400" dirty="0">
                <a:solidFill>
                  <a:srgbClr val="15159E"/>
                </a:solidFill>
              </a:rPr>
              <a:t>, Cl</a:t>
            </a:r>
            <a:r>
              <a:rPr lang="en-US" sz="2400" baseline="-25000" dirty="0">
                <a:solidFill>
                  <a:srgbClr val="15159E"/>
                </a:solidFill>
              </a:rPr>
              <a:t>2</a:t>
            </a:r>
            <a:r>
              <a:rPr lang="en-US" sz="2400" dirty="0">
                <a:solidFill>
                  <a:srgbClr val="15159E"/>
                </a:solidFill>
              </a:rPr>
              <a:t>, H</a:t>
            </a:r>
            <a:r>
              <a:rPr lang="en-US" sz="2400" baseline="-25000" dirty="0">
                <a:solidFill>
                  <a:srgbClr val="15159E"/>
                </a:solidFill>
              </a:rPr>
              <a:t>2</a:t>
            </a:r>
            <a:r>
              <a:rPr lang="en-US" sz="2400" dirty="0">
                <a:solidFill>
                  <a:srgbClr val="15159E"/>
                </a:solidFill>
              </a:rPr>
              <a:t>O </a:t>
            </a:r>
            <a:r>
              <a:rPr lang="en-US" sz="2400" dirty="0" err="1">
                <a:solidFill>
                  <a:srgbClr val="15159E"/>
                </a:solidFill>
              </a:rPr>
              <a:t>vapour</a:t>
            </a:r>
            <a:r>
              <a:rPr lang="en-US" sz="2400" dirty="0">
                <a:solidFill>
                  <a:srgbClr val="15159E"/>
                </a:solidFill>
              </a:rPr>
              <a:t>, etc., are characterized by a high probability to </a:t>
            </a:r>
            <a:r>
              <a:rPr lang="en-US" sz="2400" dirty="0">
                <a:solidFill>
                  <a:srgbClr val="FF0000"/>
                </a:solidFill>
              </a:rPr>
              <a:t>capture drifting electrons</a:t>
            </a:r>
            <a:r>
              <a:rPr lang="en-US" sz="2400" dirty="0">
                <a:solidFill>
                  <a:srgbClr val="15159E"/>
                </a:solidFill>
              </a:rPr>
              <a:t> and form negative ions</a:t>
            </a:r>
            <a:r>
              <a:rPr lang="en-US" sz="2400" dirty="0"/>
              <a:t>;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5159E"/>
                </a:solidFill>
              </a:rPr>
              <a:t>The net effect is reducing the total number of drifting electrons </a:t>
            </a:r>
            <a:r>
              <a:rPr lang="en-US" sz="2400" dirty="0">
                <a:solidFill>
                  <a:srgbClr val="15159E"/>
                </a:solidFill>
                <a:sym typeface="Wingdings" pitchFamily="2" charset="2"/>
              </a:rPr>
              <a:t>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electronegative gases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5159E"/>
                </a:solidFill>
              </a:rPr>
              <a:t>The probability of capture per collision (or per unit length) is called </a:t>
            </a:r>
            <a:r>
              <a:rPr lang="en-US" sz="2400" dirty="0">
                <a:solidFill>
                  <a:srgbClr val="FF0000"/>
                </a:solidFill>
              </a:rPr>
              <a:t>"attachment coefficient"</a:t>
            </a:r>
            <a:endParaRPr lang="en-US" sz="2400" dirty="0"/>
          </a:p>
        </p:txBody>
      </p:sp>
      <p:sp>
        <p:nvSpPr>
          <p:cNvPr id="12" name="CasellaDiTesto 14">
            <a:extLst>
              <a:ext uri="{FF2B5EF4-FFF2-40B4-BE49-F238E27FC236}">
                <a16:creationId xmlns:a16="http://schemas.microsoft.com/office/drawing/2014/main" id="{F7037263-B66B-6F34-B733-C88CF9BE317A}"/>
              </a:ext>
            </a:extLst>
          </p:cNvPr>
          <p:cNvSpPr txBox="1"/>
          <p:nvPr/>
        </p:nvSpPr>
        <p:spPr>
          <a:xfrm>
            <a:off x="69773" y="3135088"/>
            <a:ext cx="4967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15159E"/>
                </a:solidFill>
              </a:rPr>
              <a:t>The attachment coefficient </a:t>
            </a:r>
            <a:r>
              <a:rPr lang="en-US" sz="2400" dirty="0">
                <a:solidFill>
                  <a:srgbClr val="FF0000"/>
                </a:solidFill>
              </a:rPr>
              <a:t>strongly depends on electron energy</a:t>
            </a:r>
            <a:r>
              <a:rPr lang="en-US" sz="2400" dirty="0">
                <a:solidFill>
                  <a:srgbClr val="15159E"/>
                </a:solidFill>
              </a:rPr>
              <a:t> </a:t>
            </a:r>
            <a:r>
              <a:rPr lang="it-IT" dirty="0">
                <a:solidFill>
                  <a:srgbClr val="15159E"/>
                </a:solidFill>
              </a:rPr>
              <a:t>.</a:t>
            </a:r>
            <a:endParaRPr lang="it-IT" sz="2400" dirty="0">
              <a:solidFill>
                <a:srgbClr val="15159E"/>
              </a:solidFill>
            </a:endParaRPr>
          </a:p>
        </p:txBody>
      </p:sp>
      <p:sp>
        <p:nvSpPr>
          <p:cNvPr id="13" name="CasellaDiTesto 15">
            <a:extLst>
              <a:ext uri="{FF2B5EF4-FFF2-40B4-BE49-F238E27FC236}">
                <a16:creationId xmlns:a16="http://schemas.microsoft.com/office/drawing/2014/main" id="{65595508-437C-6ACD-09CB-556B6F963DAA}"/>
              </a:ext>
            </a:extLst>
          </p:cNvPr>
          <p:cNvSpPr txBox="1"/>
          <p:nvPr/>
        </p:nvSpPr>
        <p:spPr>
          <a:xfrm>
            <a:off x="69773" y="4509791"/>
            <a:ext cx="5154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15159E"/>
                </a:solidFill>
              </a:rPr>
              <a:t>Attachment coefficient of electrons in </a:t>
            </a:r>
            <a:r>
              <a:rPr lang="en-GB" sz="2200" dirty="0" err="1">
                <a:solidFill>
                  <a:srgbClr val="15159E"/>
                </a:solidFill>
              </a:rPr>
              <a:t>Oxigen</a:t>
            </a:r>
            <a:r>
              <a:rPr lang="en-GB" sz="2200" dirty="0">
                <a:solidFill>
                  <a:srgbClr val="15159E"/>
                </a:solidFill>
              </a:rPr>
              <a:t>, vs. electron kinetic energy</a:t>
            </a:r>
          </a:p>
        </p:txBody>
      </p:sp>
      <p:sp>
        <p:nvSpPr>
          <p:cNvPr id="14" name="Freccia a destra 16">
            <a:extLst>
              <a:ext uri="{FF2B5EF4-FFF2-40B4-BE49-F238E27FC236}">
                <a16:creationId xmlns:a16="http://schemas.microsoft.com/office/drawing/2014/main" id="{52B55C34-8BFD-B137-9CAD-868B59A1D5E4}"/>
              </a:ext>
            </a:extLst>
          </p:cNvPr>
          <p:cNvSpPr/>
          <p:nvPr/>
        </p:nvSpPr>
        <p:spPr>
          <a:xfrm>
            <a:off x="4647644" y="4619626"/>
            <a:ext cx="103091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99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B2EBE-3800-0A92-1EE0-6FF63AC1028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7" y="6478905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AE59B-0A30-CBD2-1390-D74342747E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endParaRPr lang="en-US" spc="-5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09BFD1-2B80-4BF9-7CB3-CE45A59D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8367573" cy="574675"/>
          </a:xfrm>
        </p:spPr>
        <p:txBody>
          <a:bodyPr/>
          <a:lstStyle/>
          <a:p>
            <a:pPr rtl="0"/>
            <a:r>
              <a:rPr lang="en-US" sz="3600" i="0" u="none" strike="noStrike" cap="none" dirty="0">
                <a:solidFill>
                  <a:srgbClr val="00329E"/>
                </a:solidFill>
                <a:latin typeface="Arial"/>
                <a:ea typeface="Arial"/>
                <a:cs typeface="Arial"/>
                <a:sym typeface="Arial"/>
              </a:rPr>
              <a:t>Electron attachment and impurities</a:t>
            </a:r>
            <a:endParaRPr lang="en-US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D103C05-9EB0-4F8C-97C5-6C2408F8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427" y="1195520"/>
            <a:ext cx="6687641" cy="4865688"/>
          </a:xfrm>
          <a:prstGeom prst="rect">
            <a:avLst/>
          </a:prstGeom>
          <a:noFill/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B365B474-AD65-726D-E8EA-88CD6B7A471F}"/>
              </a:ext>
            </a:extLst>
          </p:cNvPr>
          <p:cNvSpPr txBox="1"/>
          <p:nvPr/>
        </p:nvSpPr>
        <p:spPr>
          <a:xfrm>
            <a:off x="7297241" y="2514600"/>
            <a:ext cx="4894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dirty="0">
                <a:solidFill>
                  <a:srgbClr val="15159E"/>
                </a:solidFill>
              </a:rPr>
              <a:t>Fraction of electrons surviving after a drift of 20 cm in two gas mixtures, as a function of the contamination of O</a:t>
            </a:r>
            <a:r>
              <a:rPr lang="en-GB" sz="2000" baseline="-25000" dirty="0">
                <a:solidFill>
                  <a:srgbClr val="15159E"/>
                </a:solidFill>
              </a:rPr>
              <a:t>2</a:t>
            </a:r>
            <a:r>
              <a:rPr lang="en-GB" sz="2000" dirty="0">
                <a:solidFill>
                  <a:srgbClr val="15159E"/>
                </a:solidFill>
              </a:rPr>
              <a:t>, under the action of E = 200 V/cm</a:t>
            </a:r>
          </a:p>
        </p:txBody>
      </p:sp>
    </p:spTree>
    <p:extLst>
      <p:ext uri="{BB962C8B-B14F-4D97-AF65-F5344CB8AC3E}">
        <p14:creationId xmlns:p14="http://schemas.microsoft.com/office/powerpoint/2010/main" val="1143505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64F7-9015-267F-6885-07BCDF3A8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6767373" cy="711251"/>
          </a:xfrm>
        </p:spPr>
        <p:txBody>
          <a:bodyPr/>
          <a:lstStyle/>
          <a:p>
            <a:r>
              <a:rPr lang="en-US" dirty="0"/>
              <a:t>First Townsend coefficient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endParaRPr lang="en-US" spc="-5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AF7C004-A3FB-8C04-D738-7386BFBE2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3959" b="20366"/>
          <a:stretch>
            <a:fillRect/>
          </a:stretch>
        </p:blipFill>
        <p:spPr bwMode="auto">
          <a:xfrm>
            <a:off x="7223908" y="609600"/>
            <a:ext cx="4059465" cy="431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13">
            <a:extLst>
              <a:ext uri="{FF2B5EF4-FFF2-40B4-BE49-F238E27FC236}">
                <a16:creationId xmlns:a16="http://schemas.microsoft.com/office/drawing/2014/main" id="{EC1FA549-9C37-ABD8-5422-CA78A24EA5D4}"/>
              </a:ext>
            </a:extLst>
          </p:cNvPr>
          <p:cNvSpPr txBox="1"/>
          <p:nvPr/>
        </p:nvSpPr>
        <p:spPr>
          <a:xfrm>
            <a:off x="612681" y="1099218"/>
            <a:ext cx="6016719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15159E"/>
                </a:solidFill>
              </a:rPr>
              <a:t>The first Townsend coefficient is defined as the inverse of the ionization mean free path:</a:t>
            </a:r>
          </a:p>
          <a:p>
            <a:endParaRPr lang="en-US" sz="2200" dirty="0"/>
          </a:p>
          <a:p>
            <a:endParaRPr lang="en-US" sz="22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15159E"/>
                </a:solidFill>
              </a:rPr>
              <a:t>I</a:t>
            </a:r>
            <a:r>
              <a:rPr lang="en-US" sz="2000" dirty="0">
                <a:solidFill>
                  <a:srgbClr val="15159E"/>
                </a:solidFill>
              </a:rPr>
              <a:t>t represent the average number of pairs produced per unit length</a:t>
            </a:r>
          </a:p>
          <a:p>
            <a:r>
              <a:rPr lang="en-US" sz="2200" dirty="0">
                <a:solidFill>
                  <a:srgbClr val="15159E"/>
                </a:solidFill>
              </a:rPr>
              <a:t>The ionization mean free path is given</a:t>
            </a:r>
            <a:r>
              <a:rPr lang="en-US" sz="2200" dirty="0"/>
              <a:t>: </a:t>
            </a:r>
          </a:p>
          <a:p>
            <a:endParaRPr lang="en-US" sz="2200" dirty="0"/>
          </a:p>
          <a:p>
            <a:pPr>
              <a:spcBef>
                <a:spcPts val="600"/>
              </a:spcBef>
            </a:pPr>
            <a:r>
              <a:rPr lang="en-US" sz="2200" dirty="0"/>
              <a:t>N = number of particles per unit volume</a:t>
            </a:r>
          </a:p>
          <a:p>
            <a:r>
              <a:rPr lang="el-GR" sz="2200" dirty="0"/>
              <a:t>σ</a:t>
            </a:r>
            <a:r>
              <a:rPr lang="it-IT" sz="2200" dirty="0"/>
              <a:t> </a:t>
            </a:r>
            <a:r>
              <a:rPr lang="en-US" sz="2200" dirty="0"/>
              <a:t>= ionization cross section</a:t>
            </a:r>
          </a:p>
        </p:txBody>
      </p:sp>
      <p:sp>
        <p:nvSpPr>
          <p:cNvPr id="10" name="CasellaDiTesto 14">
            <a:extLst>
              <a:ext uri="{FF2B5EF4-FFF2-40B4-BE49-F238E27FC236}">
                <a16:creationId xmlns:a16="http://schemas.microsoft.com/office/drawing/2014/main" id="{46847B08-7265-1CD7-0698-8744A3998535}"/>
              </a:ext>
            </a:extLst>
          </p:cNvPr>
          <p:cNvSpPr txBox="1"/>
          <p:nvPr/>
        </p:nvSpPr>
        <p:spPr>
          <a:xfrm>
            <a:off x="395427" y="5127868"/>
            <a:ext cx="109993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15159E"/>
                </a:solidFill>
              </a:rPr>
              <a:t>The first Townsend coefficient strongly depends on the electric field</a:t>
            </a:r>
            <a:endParaRPr lang="it-IT" sz="2200" dirty="0">
              <a:solidFill>
                <a:srgbClr val="15159E"/>
              </a:solidFill>
            </a:endParaRPr>
          </a:p>
          <a:p>
            <a:pPr eaLnBrk="0" hangingPunct="0">
              <a:lnSpc>
                <a:spcPct val="110000"/>
              </a:lnSpc>
              <a:defRPr/>
            </a:pPr>
            <a:r>
              <a:rPr lang="en-GB" sz="2000" kern="0" dirty="0">
                <a:solidFill>
                  <a:srgbClr val="15159E"/>
                </a:solidFill>
                <a:cs typeface="Symbol" charset="2"/>
                <a:sym typeface="Symbol" charset="0"/>
              </a:rPr>
              <a:t>The presence of </a:t>
            </a:r>
            <a:r>
              <a:rPr lang="en-GB" sz="2000" kern="0" dirty="0">
                <a:solidFill>
                  <a:srgbClr val="FF0000"/>
                </a:solidFill>
                <a:cs typeface="Symbol" charset="2"/>
                <a:sym typeface="Symbol" charset="0"/>
              </a:rPr>
              <a:t>electronegative </a:t>
            </a:r>
            <a:r>
              <a:rPr lang="en-GB" sz="2000" kern="0" dirty="0">
                <a:solidFill>
                  <a:srgbClr val="15159E"/>
                </a:solidFill>
                <a:sym typeface="Symbol" charset="0"/>
              </a:rPr>
              <a:t>gases</a:t>
            </a:r>
            <a:r>
              <a:rPr lang="en-GB" sz="2000" kern="0" dirty="0">
                <a:solidFill>
                  <a:sysClr val="windowText" lastClr="000000"/>
                </a:solidFill>
                <a:sym typeface="Symbol" charset="0"/>
              </a:rPr>
              <a:t> </a:t>
            </a:r>
            <a:r>
              <a:rPr lang="en-GB" sz="2000" kern="0" dirty="0">
                <a:solidFill>
                  <a:srgbClr val="FF0000"/>
                </a:solidFill>
                <a:cs typeface="Symbol" charset="2"/>
                <a:sym typeface="Symbol" charset="0"/>
              </a:rPr>
              <a:t>(</a:t>
            </a:r>
            <a:r>
              <a:rPr lang="en-GB" sz="2000" kern="0" dirty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b</a:t>
            </a:r>
            <a:r>
              <a:rPr lang="en-GB" sz="2000" kern="0" dirty="0">
                <a:solidFill>
                  <a:srgbClr val="FF0000"/>
                </a:solidFill>
                <a:sym typeface="Symbol" charset="0"/>
              </a:rPr>
              <a:t> = attachment coefficient), </a:t>
            </a:r>
            <a:r>
              <a:rPr lang="en-US" sz="2000" kern="0" dirty="0">
                <a:solidFill>
                  <a:srgbClr val="15159E"/>
                </a:solidFill>
                <a:cs typeface="Times New Roman"/>
              </a:rPr>
              <a:t>reduces the number of electrons </a:t>
            </a:r>
            <a:r>
              <a:rPr lang="en-US" sz="2000" kern="0" dirty="0">
                <a:solidFill>
                  <a:srgbClr val="15159E"/>
                </a:solidFill>
                <a:cs typeface="Times New Roman"/>
                <a:sym typeface="Wingdings" pitchFamily="2" charset="2"/>
              </a:rPr>
              <a:t> </a:t>
            </a:r>
            <a:r>
              <a:rPr lang="en-GB" sz="2000" kern="0" dirty="0">
                <a:solidFill>
                  <a:srgbClr val="FF0000"/>
                </a:solidFill>
                <a:sym typeface="Symbol" charset="0"/>
              </a:rPr>
              <a:t> = - = effective Townsend coefficient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FE5EF78-1B1B-E834-F343-2A014C8A4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1752600"/>
            <a:ext cx="1199865" cy="838200"/>
          </a:xfrm>
          <a:prstGeom prst="rect">
            <a:avLst/>
          </a:prstGeom>
          <a:noFill/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E43D2B1C-CCEA-38F5-4ED7-5ADAD062C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53060" y="3090862"/>
            <a:ext cx="1285875" cy="676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4240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46E1D-6C6E-C81B-06F2-1FF91B06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4557573" cy="1107996"/>
          </a:xfrm>
        </p:spPr>
        <p:txBody>
          <a:bodyPr/>
          <a:lstStyle/>
          <a:p>
            <a:r>
              <a:rPr lang="en-US" dirty="0" err="1"/>
              <a:t>Korff</a:t>
            </a:r>
            <a:r>
              <a:rPr lang="en-US" dirty="0"/>
              <a:t> approximation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8629D-150A-2E23-5752-6C9090BB5AB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120BD-5F17-4FF5-5BA6-DA464621AEB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endParaRPr lang="en-US" spc="-5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EF78DEB0-C2F2-7C3E-26C8-C09134BB3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39" y="988006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6B7F30B-7118-1F1F-C172-B91F96C88CC5}"/>
              </a:ext>
            </a:extLst>
          </p:cNvPr>
          <p:cNvSpPr txBox="1">
            <a:spLocks/>
          </p:cNvSpPr>
          <p:nvPr/>
        </p:nvSpPr>
        <p:spPr>
          <a:xfrm>
            <a:off x="8978304" y="6243636"/>
            <a:ext cx="504056" cy="30044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CA16F1-1CA4-4B05-803A-D2AC89D6745E}" type="slidenum">
              <a:rPr lang="en-US" sz="1600" smtClean="0">
                <a:solidFill>
                  <a:schemeClr val="tx2">
                    <a:lumMod val="50000"/>
                  </a:schemeClr>
                </a:solidFill>
              </a:rPr>
              <a:pPr/>
              <a:t>15</a:t>
            </a:fld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20" name="Tabella 13">
            <a:extLst>
              <a:ext uri="{FF2B5EF4-FFF2-40B4-BE49-F238E27FC236}">
                <a16:creationId xmlns:a16="http://schemas.microsoft.com/office/drawing/2014/main" id="{5563B9B1-BD54-E4ED-EBB1-C28FB33DA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657224"/>
              </p:ext>
            </p:extLst>
          </p:nvPr>
        </p:nvGraphicFramePr>
        <p:xfrm>
          <a:off x="6976378" y="323271"/>
          <a:ext cx="4866970" cy="2399792"/>
        </p:xfrm>
        <a:graphic>
          <a:graphicData uri="http://schemas.openxmlformats.org/drawingml/2006/table">
            <a:tbl>
              <a:tblPr firstRow="1" bandRow="1"/>
              <a:tblGrid>
                <a:gridCol w="533796">
                  <a:extLst>
                    <a:ext uri="{9D8B030D-6E8A-4147-A177-3AD203B41FA5}">
                      <a16:colId xmlns:a16="http://schemas.microsoft.com/office/drawing/2014/main" val="2106666342"/>
                    </a:ext>
                  </a:extLst>
                </a:gridCol>
                <a:gridCol w="1294889">
                  <a:extLst>
                    <a:ext uri="{9D8B030D-6E8A-4147-A177-3AD203B41FA5}">
                      <a16:colId xmlns:a16="http://schemas.microsoft.com/office/drawing/2014/main" val="160927525"/>
                    </a:ext>
                  </a:extLst>
                </a:gridCol>
                <a:gridCol w="1304843">
                  <a:extLst>
                    <a:ext uri="{9D8B030D-6E8A-4147-A177-3AD203B41FA5}">
                      <a16:colId xmlns:a16="http://schemas.microsoft.com/office/drawing/2014/main" val="3351930662"/>
                    </a:ext>
                  </a:extLst>
                </a:gridCol>
                <a:gridCol w="1733442">
                  <a:extLst>
                    <a:ext uri="{9D8B030D-6E8A-4147-A177-3AD203B41FA5}">
                      <a16:colId xmlns:a16="http://schemas.microsoft.com/office/drawing/2014/main" val="1486905260"/>
                    </a:ext>
                  </a:extLst>
                </a:gridCol>
              </a:tblGrid>
              <a:tr h="545592"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/>
                      <a:r>
                        <a:rPr lang="en-US" sz="1400" b="1" dirty="0"/>
                        <a:t>Gas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41981" t="-1111" r="-237264" b="-341111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140654" t="-1111" r="-135047" b="-341111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180702" t="-1111" r="-1404" b="-341111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05837552"/>
                  </a:ext>
                </a:extLst>
              </a:tr>
              <a:tr h="370840"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1136" t="-149180" r="-812500" b="-403279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41981" t="-149180" r="-237264" b="-403279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140654" t="-149180" r="-135047" b="-403279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180702" t="-149180" r="-1404" b="-403279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571984979"/>
                  </a:ext>
                </a:extLst>
              </a:tr>
              <a:tr h="370840"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1136" t="-249180" r="-812500" b="-303279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41981" t="-249180" r="-237264" b="-303279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140654" t="-249180" r="-135047" b="-303279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180702" t="-249180" r="-1404" b="-303279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00141433"/>
                  </a:ext>
                </a:extLst>
              </a:tr>
              <a:tr h="370840"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1136" t="-349180" r="-812500" b="-203279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41981" t="-349180" r="-237264" b="-203279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140654" t="-349180" r="-135047" b="-203279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180702" t="-349180" r="-1404" b="-203279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73413710"/>
                  </a:ext>
                </a:extLst>
              </a:tr>
              <a:tr h="370840"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1136" t="-449180" r="-812500" b="-103279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41981" t="-449180" r="-237264" b="-103279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140654" t="-449180" r="-135047" b="-103279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/>
                      <a:endParaRPr lang="en-US" sz="1400" b="1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956816"/>
                  </a:ext>
                </a:extLst>
              </a:tr>
              <a:tr h="370840"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1136" t="-549180" r="-812500" b="-3279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41981" t="-549180" r="-237264" b="-3279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140654" t="-549180" r="-135047" b="-3279"/>
                      </a:stretch>
                    </a:blip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/>
                      <a:endParaRPr lang="en-US" sz="14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312935"/>
                  </a:ext>
                </a:extLst>
              </a:tr>
            </a:tbl>
          </a:graphicData>
        </a:graphic>
      </p:graphicFrame>
      <p:sp>
        <p:nvSpPr>
          <p:cNvPr id="21" name="CasellaDiTesto 14">
            <a:extLst>
              <a:ext uri="{FF2B5EF4-FFF2-40B4-BE49-F238E27FC236}">
                <a16:creationId xmlns:a16="http://schemas.microsoft.com/office/drawing/2014/main" id="{835628A2-273C-A7F0-4601-AA6B5FF3A953}"/>
              </a:ext>
            </a:extLst>
          </p:cNvPr>
          <p:cNvSpPr txBox="1"/>
          <p:nvPr/>
        </p:nvSpPr>
        <p:spPr>
          <a:xfrm>
            <a:off x="348652" y="1430163"/>
            <a:ext cx="6091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5159E"/>
                </a:solidFill>
              </a:rPr>
              <a:t>A simple </a:t>
            </a:r>
            <a:r>
              <a:rPr lang="en-US" sz="2400" dirty="0" err="1">
                <a:solidFill>
                  <a:srgbClr val="15159E"/>
                </a:solidFill>
              </a:rPr>
              <a:t>parametrization</a:t>
            </a:r>
            <a:r>
              <a:rPr lang="en-US" sz="2400" dirty="0">
                <a:solidFill>
                  <a:srgbClr val="15159E"/>
                </a:solidFill>
              </a:rPr>
              <a:t> for the first Townsend coefficient was introduced by </a:t>
            </a:r>
            <a:r>
              <a:rPr lang="en-US" sz="2400" dirty="0" err="1">
                <a:solidFill>
                  <a:srgbClr val="15159E"/>
                </a:solidFill>
              </a:rPr>
              <a:t>Korff</a:t>
            </a:r>
            <a:r>
              <a:rPr lang="en-US" sz="2400" dirty="0">
                <a:solidFill>
                  <a:srgbClr val="15159E"/>
                </a:solidFill>
              </a:rPr>
              <a:t>:</a:t>
            </a:r>
            <a:endParaRPr lang="it-IT" sz="2400" dirty="0">
              <a:solidFill>
                <a:srgbClr val="15159E"/>
              </a:solidFill>
            </a:endParaRPr>
          </a:p>
        </p:txBody>
      </p:sp>
      <p:sp>
        <p:nvSpPr>
          <p:cNvPr id="22" name="CasellaDiTesto 15">
            <a:extLst>
              <a:ext uri="{FF2B5EF4-FFF2-40B4-BE49-F238E27FC236}">
                <a16:creationId xmlns:a16="http://schemas.microsoft.com/office/drawing/2014/main" id="{5951539B-B7C9-3D53-911E-9CE4E01F7828}"/>
              </a:ext>
            </a:extLst>
          </p:cNvPr>
          <p:cNvSpPr txBox="1"/>
          <p:nvPr/>
        </p:nvSpPr>
        <p:spPr>
          <a:xfrm>
            <a:off x="3766999" y="2589920"/>
            <a:ext cx="3013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 and B are numerical coefficients</a:t>
            </a:r>
          </a:p>
        </p:txBody>
      </p:sp>
      <p:sp>
        <p:nvSpPr>
          <p:cNvPr id="23" name="CasellaDiTesto 16">
            <a:extLst>
              <a:ext uri="{FF2B5EF4-FFF2-40B4-BE49-F238E27FC236}">
                <a16:creationId xmlns:a16="http://schemas.microsoft.com/office/drawing/2014/main" id="{44C49360-D012-4F08-F468-804CE106C04F}"/>
              </a:ext>
            </a:extLst>
          </p:cNvPr>
          <p:cNvSpPr txBox="1"/>
          <p:nvPr/>
        </p:nvSpPr>
        <p:spPr>
          <a:xfrm>
            <a:off x="341743" y="3501183"/>
            <a:ext cx="5181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5159E"/>
                </a:solidFill>
              </a:rPr>
              <a:t>An alternative model is the following:</a:t>
            </a:r>
          </a:p>
        </p:txBody>
      </p:sp>
      <p:sp>
        <p:nvSpPr>
          <p:cNvPr id="24" name="CasellaDiTesto 17">
            <a:extLst>
              <a:ext uri="{FF2B5EF4-FFF2-40B4-BE49-F238E27FC236}">
                <a16:creationId xmlns:a16="http://schemas.microsoft.com/office/drawing/2014/main" id="{9B8BC725-BBBD-3474-284D-ECA6386C5D56}"/>
              </a:ext>
            </a:extLst>
          </p:cNvPr>
          <p:cNvSpPr txBox="1"/>
          <p:nvPr/>
        </p:nvSpPr>
        <p:spPr>
          <a:xfrm>
            <a:off x="305975" y="4434892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15159E"/>
                </a:solidFill>
              </a:rPr>
              <a:t>k</a:t>
            </a:r>
            <a:r>
              <a:rPr lang="en-US" sz="2400" dirty="0">
                <a:solidFill>
                  <a:srgbClr val="15159E"/>
                </a:solidFill>
              </a:rPr>
              <a:t> is a numerical coefficient; </a:t>
            </a:r>
            <a:r>
              <a:rPr lang="en-US" sz="2400" i="1" dirty="0">
                <a:solidFill>
                  <a:srgbClr val="15159E"/>
                </a:solidFill>
              </a:rPr>
              <a:t>N</a:t>
            </a:r>
            <a:r>
              <a:rPr lang="en-US" sz="2400" dirty="0">
                <a:solidFill>
                  <a:srgbClr val="15159E"/>
                </a:solidFill>
              </a:rPr>
              <a:t> is the number of gas molecules per unit volume and ε is the mean electron energy</a:t>
            </a:r>
            <a:endParaRPr lang="it-IT" sz="2400" dirty="0">
              <a:solidFill>
                <a:srgbClr val="15159E"/>
              </a:solidFill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3254D291-9458-3B66-5980-C3CE2CE61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39" y="988006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190C59FC-B34C-0039-5F58-D45BA5CD1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234" y="2502567"/>
            <a:ext cx="2343150" cy="800100"/>
          </a:xfrm>
          <a:prstGeom prst="rect">
            <a:avLst/>
          </a:prstGeom>
          <a:noFill/>
        </p:spPr>
      </p:pic>
      <p:sp>
        <p:nvSpPr>
          <p:cNvPr id="27" name="Rectangle 6">
            <a:extLst>
              <a:ext uri="{FF2B5EF4-FFF2-40B4-BE49-F238E27FC236}">
                <a16:creationId xmlns:a16="http://schemas.microsoft.com/office/drawing/2014/main" id="{CFFEB5F3-F418-0603-3EF9-72345C610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39" y="988006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Freccia a destra 24">
            <a:extLst>
              <a:ext uri="{FF2B5EF4-FFF2-40B4-BE49-F238E27FC236}">
                <a16:creationId xmlns:a16="http://schemas.microsoft.com/office/drawing/2014/main" id="{66EE862D-8A01-CE0C-9503-FA7FB661028A}"/>
              </a:ext>
            </a:extLst>
          </p:cNvPr>
          <p:cNvSpPr/>
          <p:nvPr/>
        </p:nvSpPr>
        <p:spPr>
          <a:xfrm rot="20708832">
            <a:off x="6037004" y="2240614"/>
            <a:ext cx="873939" cy="299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1152846F-7D18-2306-E88F-0F173BA34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909" y="4027408"/>
            <a:ext cx="1114425" cy="409575"/>
          </a:xfrm>
          <a:prstGeom prst="rect">
            <a:avLst/>
          </a:prstGeom>
          <a:noFill/>
        </p:spPr>
      </p:pic>
      <p:pic>
        <p:nvPicPr>
          <p:cNvPr id="30" name="Segnaposto contenuto 11">
            <a:extLst>
              <a:ext uri="{FF2B5EF4-FFF2-40B4-BE49-F238E27FC236}">
                <a16:creationId xmlns:a16="http://schemas.microsoft.com/office/drawing/2014/main" id="{D91F0DD5-6B9C-AEDE-026F-07808BD31DD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76378" y="2882333"/>
            <a:ext cx="4852783" cy="311632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7B915A3-11F4-879C-2BE2-8D5C68AA3D95}"/>
              </a:ext>
            </a:extLst>
          </p:cNvPr>
          <p:cNvSpPr txBox="1"/>
          <p:nvPr/>
        </p:nvSpPr>
        <p:spPr>
          <a:xfrm>
            <a:off x="7229367" y="5924733"/>
            <a:ext cx="4048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First Townsend </a:t>
            </a:r>
            <a:r>
              <a:rPr lang="it-IT" sz="1800" dirty="0" err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coefficient</a:t>
            </a:r>
            <a:r>
              <a:rPr lang="it-IT" sz="18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Ar-CH</a:t>
            </a:r>
            <a:r>
              <a:rPr lang="it-IT" sz="1800" baseline="-250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730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64F7-9015-267F-6885-07BCDF3A8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7757973" cy="635051"/>
          </a:xfrm>
        </p:spPr>
        <p:txBody>
          <a:bodyPr/>
          <a:lstStyle/>
          <a:p>
            <a:r>
              <a:rPr lang="en-US" dirty="0"/>
              <a:t>Second Townsend coefficient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endParaRPr lang="en-US" spc="-5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ADE196-F2C3-6E8E-13DC-83B426B40B34}"/>
              </a:ext>
            </a:extLst>
          </p:cNvPr>
          <p:cNvGrpSpPr/>
          <p:nvPr/>
        </p:nvGrpSpPr>
        <p:grpSpPr>
          <a:xfrm>
            <a:off x="230187" y="883805"/>
            <a:ext cx="11731625" cy="5090390"/>
            <a:chOff x="307975" y="875284"/>
            <a:chExt cx="11830396" cy="4977106"/>
          </a:xfrm>
        </p:grpSpPr>
        <p:sp>
          <p:nvSpPr>
            <p:cNvPr id="10" name="object 2">
              <a:extLst>
                <a:ext uri="{FF2B5EF4-FFF2-40B4-BE49-F238E27FC236}">
                  <a16:creationId xmlns:a16="http://schemas.microsoft.com/office/drawing/2014/main" id="{085EA8ED-C777-87F1-0D77-A4E285CD5AAA}"/>
                </a:ext>
              </a:extLst>
            </p:cNvPr>
            <p:cNvSpPr/>
            <p:nvPr/>
          </p:nvSpPr>
          <p:spPr>
            <a:xfrm>
              <a:off x="3759708" y="2566415"/>
              <a:ext cx="1765300" cy="266700"/>
            </a:xfrm>
            <a:custGeom>
              <a:avLst/>
              <a:gdLst/>
              <a:ahLst/>
              <a:cxnLst/>
              <a:rect l="l" t="t" r="r" b="b"/>
              <a:pathLst>
                <a:path w="1765300" h="266700">
                  <a:moveTo>
                    <a:pt x="479171" y="63246"/>
                  </a:moveTo>
                  <a:lnTo>
                    <a:pt x="476250" y="54610"/>
                  </a:lnTo>
                  <a:lnTo>
                    <a:pt x="460832" y="60159"/>
                  </a:lnTo>
                  <a:lnTo>
                    <a:pt x="447357" y="68199"/>
                  </a:lnTo>
                  <a:lnTo>
                    <a:pt x="418490" y="106718"/>
                  </a:lnTo>
                  <a:lnTo>
                    <a:pt x="408749" y="159385"/>
                  </a:lnTo>
                  <a:lnTo>
                    <a:pt x="408686" y="160528"/>
                  </a:lnTo>
                  <a:lnTo>
                    <a:pt x="409663" y="178079"/>
                  </a:lnTo>
                  <a:lnTo>
                    <a:pt x="426085" y="229362"/>
                  </a:lnTo>
                  <a:lnTo>
                    <a:pt x="460819" y="260794"/>
                  </a:lnTo>
                  <a:lnTo>
                    <a:pt x="476250" y="266319"/>
                  </a:lnTo>
                  <a:lnTo>
                    <a:pt x="478917" y="257810"/>
                  </a:lnTo>
                  <a:lnTo>
                    <a:pt x="466813" y="252476"/>
                  </a:lnTo>
                  <a:lnTo>
                    <a:pt x="456399" y="245046"/>
                  </a:lnTo>
                  <a:lnTo>
                    <a:pt x="435051" y="210362"/>
                  </a:lnTo>
                  <a:lnTo>
                    <a:pt x="428028" y="160528"/>
                  </a:lnTo>
                  <a:lnTo>
                    <a:pt x="427990" y="159385"/>
                  </a:lnTo>
                  <a:lnTo>
                    <a:pt x="428764" y="141338"/>
                  </a:lnTo>
                  <a:lnTo>
                    <a:pt x="440563" y="96774"/>
                  </a:lnTo>
                  <a:lnTo>
                    <a:pt x="466966" y="68567"/>
                  </a:lnTo>
                  <a:lnTo>
                    <a:pt x="479171" y="63246"/>
                  </a:lnTo>
                  <a:close/>
                </a:path>
                <a:path w="1765300" h="266700">
                  <a:moveTo>
                    <a:pt x="1613916" y="160528"/>
                  </a:moveTo>
                  <a:lnTo>
                    <a:pt x="1604162" y="106718"/>
                  </a:lnTo>
                  <a:lnTo>
                    <a:pt x="1575257" y="68199"/>
                  </a:lnTo>
                  <a:lnTo>
                    <a:pt x="1546479" y="54610"/>
                  </a:lnTo>
                  <a:lnTo>
                    <a:pt x="1543431" y="63246"/>
                  </a:lnTo>
                  <a:lnTo>
                    <a:pt x="1555686" y="68567"/>
                  </a:lnTo>
                  <a:lnTo>
                    <a:pt x="1566214" y="75920"/>
                  </a:lnTo>
                  <a:lnTo>
                    <a:pt x="1587639" y="110045"/>
                  </a:lnTo>
                  <a:lnTo>
                    <a:pt x="1594612" y="159385"/>
                  </a:lnTo>
                  <a:lnTo>
                    <a:pt x="1593824" y="178079"/>
                  </a:lnTo>
                  <a:lnTo>
                    <a:pt x="1582166" y="223901"/>
                  </a:lnTo>
                  <a:lnTo>
                    <a:pt x="1555851" y="252476"/>
                  </a:lnTo>
                  <a:lnTo>
                    <a:pt x="1543812" y="257810"/>
                  </a:lnTo>
                  <a:lnTo>
                    <a:pt x="1546479" y="266319"/>
                  </a:lnTo>
                  <a:lnTo>
                    <a:pt x="1586865" y="242316"/>
                  </a:lnTo>
                  <a:lnTo>
                    <a:pt x="1609598" y="197954"/>
                  </a:lnTo>
                  <a:lnTo>
                    <a:pt x="1612836" y="179984"/>
                  </a:lnTo>
                  <a:lnTo>
                    <a:pt x="1613916" y="160528"/>
                  </a:lnTo>
                  <a:close/>
                </a:path>
                <a:path w="1765300" h="266700">
                  <a:moveTo>
                    <a:pt x="176530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1765300" y="15240"/>
                  </a:lnTo>
                  <a:lnTo>
                    <a:pt x="17653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407AF5E7-0BB0-0877-84EB-A9E0DD1591D3}"/>
                </a:ext>
              </a:extLst>
            </p:cNvPr>
            <p:cNvSpPr/>
            <p:nvPr/>
          </p:nvSpPr>
          <p:spPr>
            <a:xfrm>
              <a:off x="4036314" y="2295905"/>
              <a:ext cx="1469390" cy="212090"/>
            </a:xfrm>
            <a:custGeom>
              <a:avLst/>
              <a:gdLst/>
              <a:ahLst/>
              <a:cxnLst/>
              <a:rect l="l" t="t" r="r" b="b"/>
              <a:pathLst>
                <a:path w="1469389" h="212089">
                  <a:moveTo>
                    <a:pt x="1401952" y="0"/>
                  </a:moveTo>
                  <a:lnTo>
                    <a:pt x="1398905" y="8636"/>
                  </a:lnTo>
                  <a:lnTo>
                    <a:pt x="1411172" y="13946"/>
                  </a:lnTo>
                  <a:lnTo>
                    <a:pt x="1421701" y="21304"/>
                  </a:lnTo>
                  <a:lnTo>
                    <a:pt x="1443120" y="55429"/>
                  </a:lnTo>
                  <a:lnTo>
                    <a:pt x="1449293" y="86536"/>
                  </a:lnTo>
                  <a:lnTo>
                    <a:pt x="1449320" y="86723"/>
                  </a:lnTo>
                  <a:lnTo>
                    <a:pt x="1446958" y="140509"/>
                  </a:lnTo>
                  <a:lnTo>
                    <a:pt x="1430522" y="180911"/>
                  </a:lnTo>
                  <a:lnTo>
                    <a:pt x="1399286" y="203200"/>
                  </a:lnTo>
                  <a:lnTo>
                    <a:pt x="1401952" y="211709"/>
                  </a:lnTo>
                  <a:lnTo>
                    <a:pt x="1442350" y="187706"/>
                  </a:lnTo>
                  <a:lnTo>
                    <a:pt x="1465072" y="143335"/>
                  </a:lnTo>
                  <a:lnTo>
                    <a:pt x="1469389" y="105918"/>
                  </a:lnTo>
                  <a:lnTo>
                    <a:pt x="1468324" y="86723"/>
                  </a:lnTo>
                  <a:lnTo>
                    <a:pt x="1468314" y="86536"/>
                  </a:lnTo>
                  <a:lnTo>
                    <a:pt x="1451990" y="37084"/>
                  </a:lnTo>
                  <a:lnTo>
                    <a:pt x="1417290" y="5544"/>
                  </a:lnTo>
                  <a:lnTo>
                    <a:pt x="1401952" y="0"/>
                  </a:lnTo>
                  <a:close/>
                </a:path>
                <a:path w="1469389" h="212089">
                  <a:moveTo>
                    <a:pt x="67563" y="0"/>
                  </a:moveTo>
                  <a:lnTo>
                    <a:pt x="27094" y="24110"/>
                  </a:lnTo>
                  <a:lnTo>
                    <a:pt x="4365" y="68595"/>
                  </a:lnTo>
                  <a:lnTo>
                    <a:pt x="0" y="105918"/>
                  </a:lnTo>
                  <a:lnTo>
                    <a:pt x="989" y="123517"/>
                  </a:lnTo>
                  <a:lnTo>
                    <a:pt x="17399" y="174752"/>
                  </a:lnTo>
                  <a:lnTo>
                    <a:pt x="52135" y="206184"/>
                  </a:lnTo>
                  <a:lnTo>
                    <a:pt x="67563" y="211709"/>
                  </a:lnTo>
                  <a:lnTo>
                    <a:pt x="70231" y="203200"/>
                  </a:lnTo>
                  <a:lnTo>
                    <a:pt x="58130" y="197865"/>
                  </a:lnTo>
                  <a:lnTo>
                    <a:pt x="47720" y="190436"/>
                  </a:lnTo>
                  <a:lnTo>
                    <a:pt x="26376" y="155763"/>
                  </a:lnTo>
                  <a:lnTo>
                    <a:pt x="19351" y="105918"/>
                  </a:lnTo>
                  <a:lnTo>
                    <a:pt x="19303" y="104775"/>
                  </a:lnTo>
                  <a:lnTo>
                    <a:pt x="20089" y="86723"/>
                  </a:lnTo>
                  <a:lnTo>
                    <a:pt x="31876" y="42164"/>
                  </a:lnTo>
                  <a:lnTo>
                    <a:pt x="58291" y="13946"/>
                  </a:lnTo>
                  <a:lnTo>
                    <a:pt x="70485" y="8636"/>
                  </a:lnTo>
                  <a:lnTo>
                    <a:pt x="675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A43B0B98-C7CB-3EB1-0E99-93BECAB0EC1C}"/>
                </a:ext>
              </a:extLst>
            </p:cNvPr>
            <p:cNvSpPr txBox="1"/>
            <p:nvPr/>
          </p:nvSpPr>
          <p:spPr>
            <a:xfrm>
              <a:off x="307975" y="875284"/>
              <a:ext cx="8043545" cy="2523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91465" indent="-215265">
                <a:lnSpc>
                  <a:spcPct val="100000"/>
                </a:lnSpc>
                <a:spcBef>
                  <a:spcPts val="100"/>
                </a:spcBef>
                <a:buClr>
                  <a:srgbClr val="00539F"/>
                </a:buClr>
                <a:buChar char="•"/>
                <a:tabLst>
                  <a:tab pos="291465" algn="l"/>
                </a:tabLst>
              </a:pPr>
              <a:r>
                <a:rPr sz="1800" dirty="0">
                  <a:solidFill>
                    <a:srgbClr val="15159E"/>
                  </a:solidFill>
                  <a:cs typeface="Arial MT"/>
                </a:rPr>
                <a:t>Excited</a:t>
              </a:r>
              <a:r>
                <a:rPr sz="1800" spc="-20" dirty="0">
                  <a:solidFill>
                    <a:srgbClr val="15159E"/>
                  </a:solidFill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cs typeface="Arial MT"/>
                </a:rPr>
                <a:t>gas</a:t>
              </a:r>
              <a:r>
                <a:rPr sz="1800" spc="-20" dirty="0">
                  <a:solidFill>
                    <a:srgbClr val="15159E"/>
                  </a:solidFill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cs typeface="Arial MT"/>
                </a:rPr>
                <a:t>atoms</a:t>
              </a:r>
              <a:r>
                <a:rPr sz="1800" spc="-40" dirty="0">
                  <a:solidFill>
                    <a:srgbClr val="15159E"/>
                  </a:solidFill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cs typeface="Arial MT"/>
                </a:rPr>
                <a:t>produce</a:t>
              </a:r>
              <a:r>
                <a:rPr sz="1800" spc="-20" dirty="0">
                  <a:solidFill>
                    <a:srgbClr val="15159E"/>
                  </a:solidFill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cs typeface="Arial MT"/>
                </a:rPr>
                <a:t>UV</a:t>
              </a:r>
              <a:r>
                <a:rPr sz="1800" spc="-15" dirty="0">
                  <a:solidFill>
                    <a:srgbClr val="15159E"/>
                  </a:solidFill>
                  <a:cs typeface="Arial MT"/>
                </a:rPr>
                <a:t> </a:t>
              </a:r>
              <a:r>
                <a:rPr sz="1800" spc="-10" dirty="0">
                  <a:solidFill>
                    <a:srgbClr val="15159E"/>
                  </a:solidFill>
                  <a:cs typeface="Arial MT"/>
                </a:rPr>
                <a:t>photons</a:t>
              </a:r>
              <a:endParaRPr sz="1800" dirty="0">
                <a:solidFill>
                  <a:srgbClr val="15159E"/>
                </a:solidFill>
                <a:cs typeface="Arial MT"/>
              </a:endParaRPr>
            </a:p>
            <a:p>
              <a:pPr marL="292100">
                <a:lnSpc>
                  <a:spcPct val="100000"/>
                </a:lnSpc>
              </a:pPr>
              <a:r>
                <a:rPr sz="1800" dirty="0">
                  <a:solidFill>
                    <a:srgbClr val="15159E"/>
                  </a:solidFill>
                  <a:cs typeface="Arial MT"/>
                </a:rPr>
                <a:t>→</a:t>
              </a:r>
              <a:r>
                <a:rPr sz="1800" spc="-10" dirty="0">
                  <a:solidFill>
                    <a:srgbClr val="15159E"/>
                  </a:solidFill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cs typeface="Arial MT"/>
                </a:rPr>
                <a:t>these</a:t>
              </a:r>
              <a:r>
                <a:rPr sz="1800" spc="-5" dirty="0">
                  <a:solidFill>
                    <a:srgbClr val="15159E"/>
                  </a:solidFill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cs typeface="Arial MT"/>
                </a:rPr>
                <a:t>photons</a:t>
              </a:r>
              <a:r>
                <a:rPr sz="1800" spc="-10" dirty="0">
                  <a:solidFill>
                    <a:srgbClr val="15159E"/>
                  </a:solidFill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cs typeface="Arial MT"/>
                </a:rPr>
                <a:t>produce</a:t>
              </a:r>
              <a:r>
                <a:rPr sz="1800" spc="-15" dirty="0">
                  <a:solidFill>
                    <a:srgbClr val="15159E"/>
                  </a:solidFill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cs typeface="Arial MT"/>
                </a:rPr>
                <a:t>electrons</a:t>
              </a:r>
              <a:r>
                <a:rPr sz="1800" spc="-5" dirty="0">
                  <a:solidFill>
                    <a:srgbClr val="15159E"/>
                  </a:solidFill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cs typeface="Arial MT"/>
                </a:rPr>
                <a:t>via</a:t>
              </a:r>
              <a:r>
                <a:rPr sz="1800" spc="-10" dirty="0">
                  <a:solidFill>
                    <a:srgbClr val="15159E"/>
                  </a:solidFill>
                  <a:cs typeface="Arial MT"/>
                </a:rPr>
                <a:t> photo-</a:t>
              </a:r>
              <a:r>
                <a:rPr sz="1800" dirty="0">
                  <a:solidFill>
                    <a:srgbClr val="15159E"/>
                  </a:solidFill>
                  <a:cs typeface="Arial MT"/>
                </a:rPr>
                <a:t>electric</a:t>
              </a:r>
              <a:r>
                <a:rPr sz="1800" spc="-5" dirty="0">
                  <a:solidFill>
                    <a:srgbClr val="15159E"/>
                  </a:solidFill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cs typeface="Arial MT"/>
                </a:rPr>
                <a:t>effect</a:t>
              </a:r>
              <a:r>
                <a:rPr sz="1800" spc="-55" dirty="0">
                  <a:solidFill>
                    <a:srgbClr val="15159E"/>
                  </a:solidFill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cs typeface="Arial MT"/>
                </a:rPr>
                <a:t>in</a:t>
              </a:r>
              <a:r>
                <a:rPr sz="1800" spc="-5" dirty="0">
                  <a:solidFill>
                    <a:srgbClr val="15159E"/>
                  </a:solidFill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cs typeface="Arial MT"/>
                </a:rPr>
                <a:t>gas</a:t>
              </a:r>
              <a:r>
                <a:rPr sz="1800" spc="-5" dirty="0">
                  <a:solidFill>
                    <a:srgbClr val="15159E"/>
                  </a:solidFill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cs typeface="Arial MT"/>
                </a:rPr>
                <a:t>and</a:t>
              </a:r>
              <a:r>
                <a:rPr sz="1800" spc="-20" dirty="0">
                  <a:solidFill>
                    <a:srgbClr val="15159E"/>
                  </a:solidFill>
                  <a:cs typeface="Arial MT"/>
                </a:rPr>
                <a:t> </a:t>
              </a:r>
              <a:r>
                <a:rPr sz="1800" spc="-10" dirty="0">
                  <a:solidFill>
                    <a:srgbClr val="15159E"/>
                  </a:solidFill>
                  <a:cs typeface="Arial MT"/>
                </a:rPr>
                <a:t>walls</a:t>
              </a:r>
              <a:endParaRPr sz="1800" dirty="0">
                <a:solidFill>
                  <a:srgbClr val="15159E"/>
                </a:solidFill>
                <a:cs typeface="Arial MT"/>
              </a:endParaRPr>
            </a:p>
            <a:p>
              <a:pPr marL="292100">
                <a:lnSpc>
                  <a:spcPct val="100000"/>
                </a:lnSpc>
              </a:pPr>
              <a:r>
                <a:rPr sz="1800" dirty="0">
                  <a:solidFill>
                    <a:srgbClr val="15159E"/>
                  </a:solidFill>
                  <a:cs typeface="Arial MT"/>
                </a:rPr>
                <a:t>→</a:t>
              </a:r>
              <a:r>
                <a:rPr sz="1800" spc="-25" dirty="0">
                  <a:solidFill>
                    <a:srgbClr val="15159E"/>
                  </a:solidFill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cs typeface="Arial MT"/>
                </a:rPr>
                <a:t>gain</a:t>
              </a:r>
              <a:r>
                <a:rPr sz="1800" spc="-10" dirty="0">
                  <a:solidFill>
                    <a:srgbClr val="15159E"/>
                  </a:solidFill>
                  <a:cs typeface="Arial MT"/>
                </a:rPr>
                <a:t> increased</a:t>
              </a:r>
              <a:endParaRPr sz="1800" dirty="0">
                <a:solidFill>
                  <a:srgbClr val="15159E"/>
                </a:solidFill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90"/>
                </a:spcBef>
              </a:pPr>
              <a:endParaRPr sz="1800" dirty="0">
                <a:latin typeface="Arial MT"/>
                <a:cs typeface="Arial MT"/>
              </a:endParaRPr>
            </a:p>
            <a:p>
              <a:pPr marL="291465" indent="-215265">
                <a:lnSpc>
                  <a:spcPts val="2090"/>
                </a:lnSpc>
                <a:buClr>
                  <a:srgbClr val="00539F"/>
                </a:buClr>
                <a:buChar char="•"/>
                <a:tabLst>
                  <a:tab pos="291465" algn="l"/>
                </a:tabLst>
              </a:pPr>
              <a:r>
                <a:rPr sz="1800" dirty="0">
                  <a:solidFill>
                    <a:srgbClr val="15159E"/>
                  </a:solidFill>
                  <a:latin typeface="Arial MT"/>
                  <a:cs typeface="Arial MT"/>
                </a:rPr>
                <a:t>2</a:t>
              </a:r>
              <a:r>
                <a:rPr sz="1800" baseline="25462" dirty="0">
                  <a:solidFill>
                    <a:srgbClr val="15159E"/>
                  </a:solidFill>
                  <a:latin typeface="Arial MT"/>
                  <a:cs typeface="Arial MT"/>
                </a:rPr>
                <a:t>nd</a:t>
              </a:r>
              <a:r>
                <a:rPr sz="1800" spc="127" baseline="25462" dirty="0">
                  <a:solidFill>
                    <a:srgbClr val="15159E"/>
                  </a:solidFill>
                  <a:latin typeface="Arial MT"/>
                  <a:cs typeface="Arial MT"/>
                </a:rPr>
                <a:t> </a:t>
              </a:r>
              <a:r>
                <a:rPr sz="1800" spc="-25" dirty="0">
                  <a:solidFill>
                    <a:srgbClr val="15159E"/>
                  </a:solidFill>
                  <a:latin typeface="Arial MT"/>
                  <a:cs typeface="Arial MT"/>
                </a:rPr>
                <a:t>Townsend </a:t>
              </a:r>
              <a:r>
                <a:rPr sz="1800" spc="-10" dirty="0">
                  <a:solidFill>
                    <a:srgbClr val="15159E"/>
                  </a:solidFill>
                  <a:latin typeface="Arial MT"/>
                  <a:cs typeface="Arial MT"/>
                </a:rPr>
                <a:t>coefficient:</a:t>
              </a:r>
              <a:endParaRPr sz="1800" dirty="0">
                <a:solidFill>
                  <a:srgbClr val="15159E"/>
                </a:solidFill>
                <a:latin typeface="Arial MT"/>
                <a:cs typeface="Arial MT"/>
              </a:endParaRPr>
            </a:p>
            <a:p>
              <a:pPr marL="102870" algn="ctr">
                <a:lnSpc>
                  <a:spcPts val="2090"/>
                </a:lnSpc>
              </a:pPr>
              <a:r>
                <a:rPr sz="2700" baseline="-41666" dirty="0">
                  <a:latin typeface="Cambria Math"/>
                  <a:cs typeface="Cambria Math"/>
                </a:rPr>
                <a:t>𝛾</a:t>
              </a:r>
              <a:r>
                <a:rPr sz="2700" spc="179" baseline="-41666" dirty="0">
                  <a:latin typeface="Cambria Math"/>
                  <a:cs typeface="Cambria Math"/>
                </a:rPr>
                <a:t> </a:t>
              </a:r>
              <a:r>
                <a:rPr sz="2700" baseline="-41666" dirty="0">
                  <a:latin typeface="Cambria Math"/>
                  <a:cs typeface="Cambria Math"/>
                </a:rPr>
                <a:t>=</a:t>
              </a:r>
              <a:r>
                <a:rPr sz="2700" spc="97" baseline="-41666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𝑁</a:t>
              </a:r>
              <a:r>
                <a:rPr sz="1950" baseline="-14957" dirty="0">
                  <a:latin typeface="Cambria Math"/>
                  <a:cs typeface="Cambria Math"/>
                </a:rPr>
                <a:t>𝑒</a:t>
              </a:r>
              <a:r>
                <a:rPr sz="1950" spc="172" baseline="-14957" dirty="0">
                  <a:latin typeface="Cambria Math"/>
                  <a:cs typeface="Cambria Math"/>
                </a:rPr>
                <a:t>  </a:t>
              </a:r>
              <a:r>
                <a:rPr sz="1800" dirty="0">
                  <a:latin typeface="Cambria Math"/>
                  <a:cs typeface="Cambria Math"/>
                </a:rPr>
                <a:t>𝑝ℎ𝑜𝑡𝑜</a:t>
              </a:r>
              <a:r>
                <a:rPr sz="1800" spc="5" dirty="0">
                  <a:latin typeface="Cambria Math"/>
                  <a:cs typeface="Cambria Math"/>
                </a:rPr>
                <a:t> </a:t>
              </a:r>
              <a:r>
                <a:rPr sz="1800" spc="-10" dirty="0">
                  <a:latin typeface="Cambria Math"/>
                  <a:cs typeface="Cambria Math"/>
                </a:rPr>
                <a:t>𝑒𝑓𝑓𝑒𝑐𝑡</a:t>
              </a:r>
              <a:endParaRPr sz="1800" dirty="0">
                <a:latin typeface="Cambria Math"/>
                <a:cs typeface="Cambria Math"/>
              </a:endParaRPr>
            </a:p>
            <a:p>
              <a:pPr marL="530225" algn="ctr">
                <a:lnSpc>
                  <a:spcPct val="100000"/>
                </a:lnSpc>
                <a:spcBef>
                  <a:spcPts val="405"/>
                </a:spcBef>
              </a:pPr>
              <a:r>
                <a:rPr sz="1800" dirty="0">
                  <a:latin typeface="Cambria Math"/>
                  <a:cs typeface="Cambria Math"/>
                </a:rPr>
                <a:t>𝑁</a:t>
              </a:r>
              <a:r>
                <a:rPr sz="1950" baseline="-14957" dirty="0">
                  <a:latin typeface="Cambria Math"/>
                  <a:cs typeface="Cambria Math"/>
                </a:rPr>
                <a:t>𝑒</a:t>
              </a:r>
              <a:r>
                <a:rPr sz="1950" spc="157" baseline="-14957" dirty="0">
                  <a:latin typeface="Cambria Math"/>
                  <a:cs typeface="Cambria Math"/>
                </a:rPr>
                <a:t>  </a:t>
              </a:r>
              <a:r>
                <a:rPr sz="1800" spc="-10" dirty="0">
                  <a:latin typeface="Cambria Math"/>
                  <a:cs typeface="Cambria Math"/>
                </a:rPr>
                <a:t>𝑎𝑣𝑎𝑙𝑎𝑛𝑐ℎ𝑒</a:t>
              </a:r>
              <a:endParaRPr sz="1800" dirty="0">
                <a:latin typeface="Cambria Math"/>
                <a:cs typeface="Cambria Math"/>
              </a:endParaRPr>
            </a:p>
            <a:p>
              <a:pPr>
                <a:lnSpc>
                  <a:spcPct val="100000"/>
                </a:lnSpc>
                <a:spcBef>
                  <a:spcPts val="10"/>
                </a:spcBef>
              </a:pPr>
              <a:endParaRPr sz="1800" dirty="0">
                <a:latin typeface="Cambria Math"/>
                <a:cs typeface="Cambria Math"/>
              </a:endParaRPr>
            </a:p>
            <a:p>
              <a:pPr marL="291465" indent="-215265">
                <a:lnSpc>
                  <a:spcPct val="100000"/>
                </a:lnSpc>
                <a:buClr>
                  <a:srgbClr val="00539F"/>
                </a:buClr>
                <a:buChar char="•"/>
                <a:tabLst>
                  <a:tab pos="291465" algn="l"/>
                </a:tabLst>
              </a:pPr>
              <a:r>
                <a:rPr sz="1800" spc="-25" dirty="0">
                  <a:solidFill>
                    <a:srgbClr val="15159E"/>
                  </a:solidFill>
                  <a:latin typeface="Arial MT"/>
                  <a:cs typeface="Arial MT"/>
                </a:rPr>
                <a:t>Townsend</a:t>
              </a:r>
              <a:r>
                <a:rPr sz="1800" spc="-60" dirty="0">
                  <a:solidFill>
                    <a:srgbClr val="15159E"/>
                  </a:solidFill>
                  <a:latin typeface="Arial MT"/>
                  <a:cs typeface="Arial MT"/>
                </a:rPr>
                <a:t> </a:t>
              </a:r>
              <a:r>
                <a:rPr sz="1800" spc="-10" dirty="0">
                  <a:solidFill>
                    <a:srgbClr val="15159E"/>
                  </a:solidFill>
                  <a:latin typeface="Arial MT"/>
                  <a:cs typeface="Arial MT"/>
                </a:rPr>
                <a:t>model:</a:t>
              </a:r>
              <a:endParaRPr sz="1800" dirty="0">
                <a:solidFill>
                  <a:srgbClr val="15159E"/>
                </a:solidFill>
                <a:latin typeface="Arial MT"/>
                <a:cs typeface="Arial MT"/>
              </a:endParaRPr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2A61C1CC-ACB0-ED0B-0C6D-44B3DB3B3E53}"/>
                </a:ext>
              </a:extLst>
            </p:cNvPr>
            <p:cNvSpPr/>
            <p:nvPr/>
          </p:nvSpPr>
          <p:spPr>
            <a:xfrm>
              <a:off x="1562353" y="3578605"/>
              <a:ext cx="278130" cy="212090"/>
            </a:xfrm>
            <a:custGeom>
              <a:avLst/>
              <a:gdLst/>
              <a:ahLst/>
              <a:cxnLst/>
              <a:rect l="l" t="t" r="r" b="b"/>
              <a:pathLst>
                <a:path w="278130" h="212089">
                  <a:moveTo>
                    <a:pt x="210693" y="0"/>
                  </a:moveTo>
                  <a:lnTo>
                    <a:pt x="207645" y="8636"/>
                  </a:lnTo>
                  <a:lnTo>
                    <a:pt x="219912" y="13946"/>
                  </a:lnTo>
                  <a:lnTo>
                    <a:pt x="230441" y="21304"/>
                  </a:lnTo>
                  <a:lnTo>
                    <a:pt x="251860" y="55429"/>
                  </a:lnTo>
                  <a:lnTo>
                    <a:pt x="258033" y="86536"/>
                  </a:lnTo>
                  <a:lnTo>
                    <a:pt x="258060" y="86723"/>
                  </a:lnTo>
                  <a:lnTo>
                    <a:pt x="255698" y="140462"/>
                  </a:lnTo>
                  <a:lnTo>
                    <a:pt x="239262" y="180911"/>
                  </a:lnTo>
                  <a:lnTo>
                    <a:pt x="208026" y="203200"/>
                  </a:lnTo>
                  <a:lnTo>
                    <a:pt x="210693" y="211709"/>
                  </a:lnTo>
                  <a:lnTo>
                    <a:pt x="251090" y="187706"/>
                  </a:lnTo>
                  <a:lnTo>
                    <a:pt x="273811" y="143335"/>
                  </a:lnTo>
                  <a:lnTo>
                    <a:pt x="278129" y="105918"/>
                  </a:lnTo>
                  <a:lnTo>
                    <a:pt x="277064" y="86723"/>
                  </a:lnTo>
                  <a:lnTo>
                    <a:pt x="277054" y="86536"/>
                  </a:lnTo>
                  <a:lnTo>
                    <a:pt x="260731" y="37084"/>
                  </a:lnTo>
                  <a:lnTo>
                    <a:pt x="226030" y="5544"/>
                  </a:lnTo>
                  <a:lnTo>
                    <a:pt x="210693" y="0"/>
                  </a:lnTo>
                  <a:close/>
                </a:path>
                <a:path w="278130" h="212089">
                  <a:moveTo>
                    <a:pt x="67564" y="0"/>
                  </a:moveTo>
                  <a:lnTo>
                    <a:pt x="27094" y="24110"/>
                  </a:lnTo>
                  <a:lnTo>
                    <a:pt x="4365" y="68595"/>
                  </a:lnTo>
                  <a:lnTo>
                    <a:pt x="0" y="105918"/>
                  </a:lnTo>
                  <a:lnTo>
                    <a:pt x="986" y="123463"/>
                  </a:lnTo>
                  <a:lnTo>
                    <a:pt x="17399" y="174752"/>
                  </a:lnTo>
                  <a:lnTo>
                    <a:pt x="52135" y="206184"/>
                  </a:lnTo>
                  <a:lnTo>
                    <a:pt x="67564" y="211709"/>
                  </a:lnTo>
                  <a:lnTo>
                    <a:pt x="70231" y="203200"/>
                  </a:lnTo>
                  <a:lnTo>
                    <a:pt x="58130" y="197866"/>
                  </a:lnTo>
                  <a:lnTo>
                    <a:pt x="47720" y="190436"/>
                  </a:lnTo>
                  <a:lnTo>
                    <a:pt x="26376" y="155745"/>
                  </a:lnTo>
                  <a:lnTo>
                    <a:pt x="19352" y="105918"/>
                  </a:lnTo>
                  <a:lnTo>
                    <a:pt x="19304" y="104775"/>
                  </a:lnTo>
                  <a:lnTo>
                    <a:pt x="20089" y="86723"/>
                  </a:lnTo>
                  <a:lnTo>
                    <a:pt x="31877" y="42164"/>
                  </a:lnTo>
                  <a:lnTo>
                    <a:pt x="58291" y="13946"/>
                  </a:lnTo>
                  <a:lnTo>
                    <a:pt x="70484" y="8636"/>
                  </a:lnTo>
                  <a:lnTo>
                    <a:pt x="675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531C2149-2B8D-1DE3-B2E6-78710B3303AE}"/>
                </a:ext>
              </a:extLst>
            </p:cNvPr>
            <p:cNvSpPr/>
            <p:nvPr/>
          </p:nvSpPr>
          <p:spPr>
            <a:xfrm>
              <a:off x="3812794" y="3578605"/>
              <a:ext cx="417830" cy="212090"/>
            </a:xfrm>
            <a:custGeom>
              <a:avLst/>
              <a:gdLst/>
              <a:ahLst/>
              <a:cxnLst/>
              <a:rect l="l" t="t" r="r" b="b"/>
              <a:pathLst>
                <a:path w="417829" h="212089">
                  <a:moveTo>
                    <a:pt x="350392" y="0"/>
                  </a:moveTo>
                  <a:lnTo>
                    <a:pt x="347344" y="8636"/>
                  </a:lnTo>
                  <a:lnTo>
                    <a:pt x="359612" y="13946"/>
                  </a:lnTo>
                  <a:lnTo>
                    <a:pt x="370141" y="21304"/>
                  </a:lnTo>
                  <a:lnTo>
                    <a:pt x="391560" y="55429"/>
                  </a:lnTo>
                  <a:lnTo>
                    <a:pt x="397733" y="86536"/>
                  </a:lnTo>
                  <a:lnTo>
                    <a:pt x="397760" y="86723"/>
                  </a:lnTo>
                  <a:lnTo>
                    <a:pt x="395398" y="140462"/>
                  </a:lnTo>
                  <a:lnTo>
                    <a:pt x="378962" y="180911"/>
                  </a:lnTo>
                  <a:lnTo>
                    <a:pt x="347725" y="203200"/>
                  </a:lnTo>
                  <a:lnTo>
                    <a:pt x="350392" y="211709"/>
                  </a:lnTo>
                  <a:lnTo>
                    <a:pt x="390790" y="187706"/>
                  </a:lnTo>
                  <a:lnTo>
                    <a:pt x="413512" y="143335"/>
                  </a:lnTo>
                  <a:lnTo>
                    <a:pt x="417829" y="105918"/>
                  </a:lnTo>
                  <a:lnTo>
                    <a:pt x="416764" y="86723"/>
                  </a:lnTo>
                  <a:lnTo>
                    <a:pt x="416754" y="86536"/>
                  </a:lnTo>
                  <a:lnTo>
                    <a:pt x="400430" y="37084"/>
                  </a:lnTo>
                  <a:lnTo>
                    <a:pt x="365730" y="5544"/>
                  </a:lnTo>
                  <a:lnTo>
                    <a:pt x="350392" y="0"/>
                  </a:lnTo>
                  <a:close/>
                </a:path>
                <a:path w="417829" h="212089">
                  <a:moveTo>
                    <a:pt x="67563" y="0"/>
                  </a:moveTo>
                  <a:lnTo>
                    <a:pt x="27094" y="24110"/>
                  </a:lnTo>
                  <a:lnTo>
                    <a:pt x="4365" y="68595"/>
                  </a:lnTo>
                  <a:lnTo>
                    <a:pt x="0" y="105918"/>
                  </a:lnTo>
                  <a:lnTo>
                    <a:pt x="986" y="123463"/>
                  </a:lnTo>
                  <a:lnTo>
                    <a:pt x="1093" y="125370"/>
                  </a:lnTo>
                  <a:lnTo>
                    <a:pt x="17398" y="174752"/>
                  </a:lnTo>
                  <a:lnTo>
                    <a:pt x="52135" y="206184"/>
                  </a:lnTo>
                  <a:lnTo>
                    <a:pt x="67563" y="211709"/>
                  </a:lnTo>
                  <a:lnTo>
                    <a:pt x="70230" y="203200"/>
                  </a:lnTo>
                  <a:lnTo>
                    <a:pt x="58130" y="197866"/>
                  </a:lnTo>
                  <a:lnTo>
                    <a:pt x="47720" y="190436"/>
                  </a:lnTo>
                  <a:lnTo>
                    <a:pt x="26376" y="155745"/>
                  </a:lnTo>
                  <a:lnTo>
                    <a:pt x="19352" y="105918"/>
                  </a:lnTo>
                  <a:lnTo>
                    <a:pt x="19303" y="104775"/>
                  </a:lnTo>
                  <a:lnTo>
                    <a:pt x="20089" y="86723"/>
                  </a:lnTo>
                  <a:lnTo>
                    <a:pt x="31876" y="42164"/>
                  </a:lnTo>
                  <a:lnTo>
                    <a:pt x="58291" y="13946"/>
                  </a:lnTo>
                  <a:lnTo>
                    <a:pt x="70484" y="8636"/>
                  </a:lnTo>
                  <a:lnTo>
                    <a:pt x="675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34DF6806-B3E1-A75D-9755-16970912B06F}"/>
                </a:ext>
              </a:extLst>
            </p:cNvPr>
            <p:cNvSpPr/>
            <p:nvPr/>
          </p:nvSpPr>
          <p:spPr>
            <a:xfrm>
              <a:off x="4953253" y="3578605"/>
              <a:ext cx="420370" cy="212090"/>
            </a:xfrm>
            <a:custGeom>
              <a:avLst/>
              <a:gdLst/>
              <a:ahLst/>
              <a:cxnLst/>
              <a:rect l="l" t="t" r="r" b="b"/>
              <a:pathLst>
                <a:path w="420370" h="212089">
                  <a:moveTo>
                    <a:pt x="352933" y="0"/>
                  </a:moveTo>
                  <a:lnTo>
                    <a:pt x="349885" y="8636"/>
                  </a:lnTo>
                  <a:lnTo>
                    <a:pt x="362152" y="13946"/>
                  </a:lnTo>
                  <a:lnTo>
                    <a:pt x="372681" y="21304"/>
                  </a:lnTo>
                  <a:lnTo>
                    <a:pt x="394100" y="55429"/>
                  </a:lnTo>
                  <a:lnTo>
                    <a:pt x="400273" y="86536"/>
                  </a:lnTo>
                  <a:lnTo>
                    <a:pt x="400300" y="86723"/>
                  </a:lnTo>
                  <a:lnTo>
                    <a:pt x="397938" y="140462"/>
                  </a:lnTo>
                  <a:lnTo>
                    <a:pt x="381502" y="180911"/>
                  </a:lnTo>
                  <a:lnTo>
                    <a:pt x="350266" y="203200"/>
                  </a:lnTo>
                  <a:lnTo>
                    <a:pt x="352933" y="211709"/>
                  </a:lnTo>
                  <a:lnTo>
                    <a:pt x="393330" y="187706"/>
                  </a:lnTo>
                  <a:lnTo>
                    <a:pt x="416052" y="143335"/>
                  </a:lnTo>
                  <a:lnTo>
                    <a:pt x="420370" y="105918"/>
                  </a:lnTo>
                  <a:lnTo>
                    <a:pt x="419304" y="86723"/>
                  </a:lnTo>
                  <a:lnTo>
                    <a:pt x="419294" y="86536"/>
                  </a:lnTo>
                  <a:lnTo>
                    <a:pt x="402971" y="37084"/>
                  </a:lnTo>
                  <a:lnTo>
                    <a:pt x="368270" y="5544"/>
                  </a:lnTo>
                  <a:lnTo>
                    <a:pt x="352933" y="0"/>
                  </a:lnTo>
                  <a:close/>
                </a:path>
                <a:path w="420370" h="212089">
                  <a:moveTo>
                    <a:pt x="67563" y="0"/>
                  </a:moveTo>
                  <a:lnTo>
                    <a:pt x="27094" y="24110"/>
                  </a:lnTo>
                  <a:lnTo>
                    <a:pt x="4365" y="68595"/>
                  </a:lnTo>
                  <a:lnTo>
                    <a:pt x="0" y="105918"/>
                  </a:lnTo>
                  <a:lnTo>
                    <a:pt x="986" y="123463"/>
                  </a:lnTo>
                  <a:lnTo>
                    <a:pt x="1093" y="125370"/>
                  </a:lnTo>
                  <a:lnTo>
                    <a:pt x="17399" y="174752"/>
                  </a:lnTo>
                  <a:lnTo>
                    <a:pt x="52135" y="206184"/>
                  </a:lnTo>
                  <a:lnTo>
                    <a:pt x="67563" y="211709"/>
                  </a:lnTo>
                  <a:lnTo>
                    <a:pt x="70231" y="203200"/>
                  </a:lnTo>
                  <a:lnTo>
                    <a:pt x="58130" y="197866"/>
                  </a:lnTo>
                  <a:lnTo>
                    <a:pt x="47720" y="190436"/>
                  </a:lnTo>
                  <a:lnTo>
                    <a:pt x="26376" y="155745"/>
                  </a:lnTo>
                  <a:lnTo>
                    <a:pt x="19352" y="105918"/>
                  </a:lnTo>
                  <a:lnTo>
                    <a:pt x="19304" y="104775"/>
                  </a:lnTo>
                  <a:lnTo>
                    <a:pt x="20089" y="86723"/>
                  </a:lnTo>
                  <a:lnTo>
                    <a:pt x="31876" y="42164"/>
                  </a:lnTo>
                  <a:lnTo>
                    <a:pt x="58291" y="13946"/>
                  </a:lnTo>
                  <a:lnTo>
                    <a:pt x="70485" y="8636"/>
                  </a:lnTo>
                  <a:lnTo>
                    <a:pt x="675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F7ECA113-AE29-1DFA-B779-1A0D1B6C427E}"/>
                </a:ext>
              </a:extLst>
            </p:cNvPr>
            <p:cNvSpPr txBox="1"/>
            <p:nvPr/>
          </p:nvSpPr>
          <p:spPr>
            <a:xfrm>
              <a:off x="1331594" y="3512820"/>
              <a:ext cx="400050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0"/>
                </a:spcBef>
                <a:tabLst>
                  <a:tab pos="594360" algn="l"/>
                </a:tabLst>
              </a:pPr>
              <a:r>
                <a:rPr sz="1800" dirty="0">
                  <a:latin typeface="Cambria Math"/>
                  <a:cs typeface="Cambria Math"/>
                </a:rPr>
                <a:t>𝑁</a:t>
              </a:r>
              <a:r>
                <a:rPr sz="1800" spc="390" dirty="0">
                  <a:latin typeface="Cambria Math"/>
                  <a:cs typeface="Cambria Math"/>
                </a:rPr>
                <a:t> </a:t>
              </a:r>
              <a:r>
                <a:rPr sz="1800" spc="-60" dirty="0">
                  <a:latin typeface="Cambria Math"/>
                  <a:cs typeface="Cambria Math"/>
                </a:rPr>
                <a:t>𝑥</a:t>
              </a:r>
              <a:r>
                <a:rPr sz="1800" dirty="0">
                  <a:latin typeface="Cambria Math"/>
                  <a:cs typeface="Cambria Math"/>
                </a:rPr>
                <a:t>	=</a:t>
              </a:r>
              <a:r>
                <a:rPr sz="1800" spc="70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𝐺</a:t>
              </a:r>
              <a:r>
                <a:rPr sz="1950" baseline="-14957" dirty="0">
                  <a:latin typeface="Cambria Math"/>
                  <a:cs typeface="Cambria Math"/>
                </a:rPr>
                <a:t>𝛾</a:t>
              </a:r>
              <a:r>
                <a:rPr sz="1800" dirty="0">
                  <a:latin typeface="Cambria Math"/>
                  <a:cs typeface="Cambria Math"/>
                </a:rPr>
                <a:t>𝑁</a:t>
              </a:r>
              <a:r>
                <a:rPr sz="1950" baseline="-14957" dirty="0">
                  <a:latin typeface="Cambria Math"/>
                  <a:cs typeface="Cambria Math"/>
                </a:rPr>
                <a:t>0</a:t>
              </a:r>
              <a:r>
                <a:rPr sz="1950" spc="359" baseline="-14957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=</a:t>
              </a:r>
              <a:r>
                <a:rPr sz="1800" spc="75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𝐺𝑁</a:t>
              </a:r>
              <a:r>
                <a:rPr sz="1950" baseline="-14957" dirty="0">
                  <a:latin typeface="Cambria Math"/>
                  <a:cs typeface="Cambria Math"/>
                </a:rPr>
                <a:t>0</a:t>
              </a:r>
              <a:r>
                <a:rPr sz="1950" spc="217" baseline="-14957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+</a:t>
              </a:r>
              <a:r>
                <a:rPr sz="1800" spc="-5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𝐺</a:t>
              </a:r>
              <a:r>
                <a:rPr sz="1800" spc="390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𝐺𝛾</a:t>
              </a:r>
              <a:r>
                <a:rPr sz="1800" spc="360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𝑁</a:t>
              </a:r>
              <a:r>
                <a:rPr sz="1950" baseline="-14957" dirty="0">
                  <a:latin typeface="Cambria Math"/>
                  <a:cs typeface="Cambria Math"/>
                </a:rPr>
                <a:t>0</a:t>
              </a:r>
              <a:r>
                <a:rPr sz="1950" spc="217" baseline="-14957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+ 𝐺</a:t>
              </a:r>
              <a:r>
                <a:rPr sz="1800" spc="375" dirty="0">
                  <a:latin typeface="Cambria Math"/>
                  <a:cs typeface="Cambria Math"/>
                </a:rPr>
                <a:t> </a:t>
              </a:r>
              <a:r>
                <a:rPr sz="1800" spc="-25" dirty="0">
                  <a:latin typeface="Cambria Math"/>
                  <a:cs typeface="Cambria Math"/>
                </a:rPr>
                <a:t>𝐺𝛾</a:t>
              </a:r>
              <a:endParaRPr sz="1800">
                <a:latin typeface="Cambria Math"/>
                <a:cs typeface="Cambria Math"/>
              </a:endParaRPr>
            </a:p>
          </p:txBody>
        </p:sp>
        <p:sp>
          <p:nvSpPr>
            <p:cNvPr id="17" name="object 9">
              <a:extLst>
                <a:ext uri="{FF2B5EF4-FFF2-40B4-BE49-F238E27FC236}">
                  <a16:creationId xmlns:a16="http://schemas.microsoft.com/office/drawing/2014/main" id="{179F8D38-4B8D-F107-5659-79F12642B11D}"/>
                </a:ext>
              </a:extLst>
            </p:cNvPr>
            <p:cNvSpPr txBox="1"/>
            <p:nvPr/>
          </p:nvSpPr>
          <p:spPr>
            <a:xfrm>
              <a:off x="5358510" y="3429000"/>
              <a:ext cx="35052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0"/>
                </a:spcBef>
              </a:pPr>
              <a:r>
                <a:rPr sz="1300" spc="30" dirty="0">
                  <a:latin typeface="Cambria Math"/>
                  <a:cs typeface="Cambria Math"/>
                </a:rPr>
                <a:t>2</a:t>
              </a:r>
              <a:r>
                <a:rPr sz="2700" spc="44" baseline="-20061" dirty="0">
                  <a:latin typeface="Cambria Math"/>
                  <a:cs typeface="Cambria Math"/>
                </a:rPr>
                <a:t>𝑁</a:t>
              </a:r>
              <a:endParaRPr sz="2700" baseline="-20061">
                <a:latin typeface="Cambria Math"/>
                <a:cs typeface="Cambria Math"/>
              </a:endParaRPr>
            </a:p>
          </p:txBody>
        </p:sp>
        <p:sp>
          <p:nvSpPr>
            <p:cNvPr id="18" name="object 10">
              <a:extLst>
                <a:ext uri="{FF2B5EF4-FFF2-40B4-BE49-F238E27FC236}">
                  <a16:creationId xmlns:a16="http://schemas.microsoft.com/office/drawing/2014/main" id="{0C62813F-2FB0-C9B9-5CD0-2C4035F3EB4A}"/>
                </a:ext>
              </a:extLst>
            </p:cNvPr>
            <p:cNvSpPr txBox="1"/>
            <p:nvPr/>
          </p:nvSpPr>
          <p:spPr>
            <a:xfrm>
              <a:off x="5640451" y="3619500"/>
              <a:ext cx="122555" cy="22669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300" spc="-50" dirty="0">
                  <a:latin typeface="Cambria Math"/>
                  <a:cs typeface="Cambria Math"/>
                </a:rPr>
                <a:t>0</a:t>
              </a:r>
              <a:endParaRPr sz="1300">
                <a:latin typeface="Cambria Math"/>
                <a:cs typeface="Cambria Math"/>
              </a:endParaRPr>
            </a:p>
          </p:txBody>
        </p:sp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517F68ED-CB8C-53DF-4C53-9CE63E399764}"/>
                </a:ext>
              </a:extLst>
            </p:cNvPr>
            <p:cNvSpPr txBox="1"/>
            <p:nvPr/>
          </p:nvSpPr>
          <p:spPr>
            <a:xfrm>
              <a:off x="5795390" y="3512820"/>
              <a:ext cx="67691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Cambria Math"/>
                  <a:cs typeface="Cambria Math"/>
                </a:rPr>
                <a:t>+</a:t>
              </a:r>
              <a:r>
                <a:rPr sz="1800" spc="-15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⋯</a:t>
              </a:r>
              <a:r>
                <a:rPr sz="1800" spc="95" dirty="0">
                  <a:latin typeface="Cambria Math"/>
                  <a:cs typeface="Cambria Math"/>
                </a:rPr>
                <a:t> </a:t>
              </a:r>
              <a:r>
                <a:rPr sz="1800" spc="-50" dirty="0">
                  <a:latin typeface="Cambria Math"/>
                  <a:cs typeface="Cambria Math"/>
                </a:rPr>
                <a:t>=</a:t>
              </a:r>
              <a:endParaRPr sz="1800">
                <a:latin typeface="Cambria Math"/>
                <a:cs typeface="Cambria Math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87DC80CE-489A-0A72-0C2C-3045C09FA539}"/>
                </a:ext>
              </a:extLst>
            </p:cNvPr>
            <p:cNvSpPr/>
            <p:nvPr/>
          </p:nvSpPr>
          <p:spPr>
            <a:xfrm>
              <a:off x="6523228" y="3676396"/>
              <a:ext cx="675640" cy="15240"/>
            </a:xfrm>
            <a:custGeom>
              <a:avLst/>
              <a:gdLst/>
              <a:ahLst/>
              <a:cxnLst/>
              <a:rect l="l" t="t" r="r" b="b"/>
              <a:pathLst>
                <a:path w="675640" h="15239">
                  <a:moveTo>
                    <a:pt x="675640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675640" y="15239"/>
                  </a:lnTo>
                  <a:lnTo>
                    <a:pt x="6756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3">
              <a:extLst>
                <a:ext uri="{FF2B5EF4-FFF2-40B4-BE49-F238E27FC236}">
                  <a16:creationId xmlns:a16="http://schemas.microsoft.com/office/drawing/2014/main" id="{127BA3C3-F0D0-1F11-F0F7-78C3FD0BA413}"/>
                </a:ext>
              </a:extLst>
            </p:cNvPr>
            <p:cNvSpPr txBox="1"/>
            <p:nvPr/>
          </p:nvSpPr>
          <p:spPr>
            <a:xfrm>
              <a:off x="6771005" y="3340100"/>
              <a:ext cx="16954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-50" dirty="0">
                  <a:latin typeface="Cambria Math"/>
                  <a:cs typeface="Cambria Math"/>
                </a:rPr>
                <a:t>𝐺</a:t>
              </a:r>
              <a:endParaRPr sz="1800">
                <a:latin typeface="Cambria Math"/>
                <a:cs typeface="Cambria Math"/>
              </a:endParaRPr>
            </a:p>
          </p:txBody>
        </p:sp>
        <p:sp>
          <p:nvSpPr>
            <p:cNvPr id="22" name="object 14">
              <a:extLst>
                <a:ext uri="{FF2B5EF4-FFF2-40B4-BE49-F238E27FC236}">
                  <a16:creationId xmlns:a16="http://schemas.microsoft.com/office/drawing/2014/main" id="{6625D85A-CDF1-5529-B558-2292DC4D8814}"/>
                </a:ext>
              </a:extLst>
            </p:cNvPr>
            <p:cNvSpPr txBox="1"/>
            <p:nvPr/>
          </p:nvSpPr>
          <p:spPr>
            <a:xfrm>
              <a:off x="6511925" y="3665220"/>
              <a:ext cx="68707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Cambria Math"/>
                  <a:cs typeface="Cambria Math"/>
                </a:rPr>
                <a:t>1</a:t>
              </a:r>
              <a:r>
                <a:rPr sz="1800" spc="-10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−</a:t>
              </a:r>
              <a:r>
                <a:rPr sz="1800" spc="-15" dirty="0">
                  <a:latin typeface="Cambria Math"/>
                  <a:cs typeface="Cambria Math"/>
                </a:rPr>
                <a:t> </a:t>
              </a:r>
              <a:r>
                <a:rPr sz="1800" spc="-25" dirty="0">
                  <a:latin typeface="Cambria Math"/>
                  <a:cs typeface="Cambria Math"/>
                </a:rPr>
                <a:t>𝛾𝐺</a:t>
              </a:r>
              <a:endParaRPr sz="1800">
                <a:latin typeface="Cambria Math"/>
                <a:cs typeface="Cambria Math"/>
              </a:endParaRPr>
            </a:p>
          </p:txBody>
        </p:sp>
        <p:sp>
          <p:nvSpPr>
            <p:cNvPr id="23" name="object 15">
              <a:extLst>
                <a:ext uri="{FF2B5EF4-FFF2-40B4-BE49-F238E27FC236}">
                  <a16:creationId xmlns:a16="http://schemas.microsoft.com/office/drawing/2014/main" id="{E04D5928-899B-6B14-1F45-06CE4CA858CA}"/>
                </a:ext>
              </a:extLst>
            </p:cNvPr>
            <p:cNvSpPr txBox="1"/>
            <p:nvPr/>
          </p:nvSpPr>
          <p:spPr>
            <a:xfrm>
              <a:off x="7223125" y="3512820"/>
              <a:ext cx="19304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-50" dirty="0">
                  <a:latin typeface="Cambria Math"/>
                  <a:cs typeface="Cambria Math"/>
                </a:rPr>
                <a:t>𝑁</a:t>
              </a:r>
              <a:endParaRPr sz="1800">
                <a:latin typeface="Cambria Math"/>
                <a:cs typeface="Cambria Math"/>
              </a:endParaRPr>
            </a:p>
          </p:txBody>
        </p:sp>
        <p:sp>
          <p:nvSpPr>
            <p:cNvPr id="24" name="object 16">
              <a:extLst>
                <a:ext uri="{FF2B5EF4-FFF2-40B4-BE49-F238E27FC236}">
                  <a16:creationId xmlns:a16="http://schemas.microsoft.com/office/drawing/2014/main" id="{6B91A3F2-424C-DB9D-5A77-FDD36E959E0C}"/>
                </a:ext>
              </a:extLst>
            </p:cNvPr>
            <p:cNvSpPr txBox="1"/>
            <p:nvPr/>
          </p:nvSpPr>
          <p:spPr>
            <a:xfrm>
              <a:off x="7372984" y="3619500"/>
              <a:ext cx="122555" cy="22669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300" spc="-50" dirty="0">
                  <a:latin typeface="Cambria Math"/>
                  <a:cs typeface="Cambria Math"/>
                </a:rPr>
                <a:t>0</a:t>
              </a:r>
              <a:endParaRPr sz="1300">
                <a:latin typeface="Cambria Math"/>
                <a:cs typeface="Cambria Math"/>
              </a:endParaRPr>
            </a:p>
          </p:txBody>
        </p:sp>
        <p:sp>
          <p:nvSpPr>
            <p:cNvPr id="25" name="object 17">
              <a:extLst>
                <a:ext uri="{FF2B5EF4-FFF2-40B4-BE49-F238E27FC236}">
                  <a16:creationId xmlns:a16="http://schemas.microsoft.com/office/drawing/2014/main" id="{B88B3F03-05A7-975A-A77A-3171BA48C003}"/>
                </a:ext>
              </a:extLst>
            </p:cNvPr>
            <p:cNvSpPr txBox="1"/>
            <p:nvPr/>
          </p:nvSpPr>
          <p:spPr>
            <a:xfrm>
              <a:off x="371475" y="4206494"/>
              <a:ext cx="1524635" cy="28337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27965" indent="-215265">
                <a:lnSpc>
                  <a:spcPct val="100000"/>
                </a:lnSpc>
                <a:spcBef>
                  <a:spcPts val="100"/>
                </a:spcBef>
                <a:buClr>
                  <a:srgbClr val="00539F"/>
                </a:buClr>
                <a:buChar char="•"/>
                <a:tabLst>
                  <a:tab pos="227965" algn="l"/>
                </a:tabLst>
              </a:pPr>
              <a:r>
                <a:rPr sz="1800" dirty="0">
                  <a:solidFill>
                    <a:srgbClr val="15159E"/>
                  </a:solidFill>
                  <a:latin typeface="Arial MT"/>
                  <a:cs typeface="Arial MT"/>
                </a:rPr>
                <a:t>Discharge</a:t>
              </a:r>
              <a:r>
                <a:rPr sz="1800" spc="-40" dirty="0">
                  <a:solidFill>
                    <a:srgbClr val="15159E"/>
                  </a:solidFill>
                  <a:latin typeface="Arial MT"/>
                  <a:cs typeface="Arial MT"/>
                </a:rPr>
                <a:t> </a:t>
              </a:r>
              <a:r>
                <a:rPr sz="1800" spc="-25" dirty="0">
                  <a:solidFill>
                    <a:srgbClr val="15159E"/>
                  </a:solidFill>
                  <a:latin typeface="Arial MT"/>
                  <a:cs typeface="Arial MT"/>
                </a:rPr>
                <a:t>at</a:t>
              </a:r>
              <a:endParaRPr sz="1800" dirty="0">
                <a:solidFill>
                  <a:srgbClr val="15159E"/>
                </a:solidFill>
                <a:latin typeface="Arial MT"/>
                <a:cs typeface="Arial MT"/>
              </a:endParaRPr>
            </a:p>
          </p:txBody>
        </p:sp>
        <p:sp>
          <p:nvSpPr>
            <p:cNvPr id="26" name="object 18">
              <a:extLst>
                <a:ext uri="{FF2B5EF4-FFF2-40B4-BE49-F238E27FC236}">
                  <a16:creationId xmlns:a16="http://schemas.microsoft.com/office/drawing/2014/main" id="{A0AA60E2-C000-4C40-4F66-3DE846A709C2}"/>
                </a:ext>
              </a:extLst>
            </p:cNvPr>
            <p:cNvSpPr txBox="1"/>
            <p:nvPr/>
          </p:nvSpPr>
          <p:spPr>
            <a:xfrm>
              <a:off x="4067809" y="4480941"/>
              <a:ext cx="72644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Cambria Math"/>
                  <a:cs typeface="Cambria Math"/>
                </a:rPr>
                <a:t>𝛾𝐺</a:t>
              </a:r>
              <a:r>
                <a:rPr sz="1800" spc="165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=</a:t>
              </a:r>
              <a:r>
                <a:rPr sz="1800" spc="100" dirty="0">
                  <a:latin typeface="Cambria Math"/>
                  <a:cs typeface="Cambria Math"/>
                </a:rPr>
                <a:t> </a:t>
              </a:r>
              <a:r>
                <a:rPr sz="1800" spc="-50" dirty="0">
                  <a:latin typeface="Cambria Math"/>
                  <a:cs typeface="Cambria Math"/>
                </a:rPr>
                <a:t>1</a:t>
              </a:r>
              <a:endParaRPr sz="1800">
                <a:latin typeface="Cambria Math"/>
                <a:cs typeface="Cambria Math"/>
              </a:endParaRPr>
            </a:p>
          </p:txBody>
        </p:sp>
        <p:sp>
          <p:nvSpPr>
            <p:cNvPr id="27" name="object 19">
              <a:extLst>
                <a:ext uri="{FF2B5EF4-FFF2-40B4-BE49-F238E27FC236}">
                  <a16:creationId xmlns:a16="http://schemas.microsoft.com/office/drawing/2014/main" id="{7AFA6A18-DC80-C667-7CCF-61A5F2B22527}"/>
                </a:ext>
              </a:extLst>
            </p:cNvPr>
            <p:cNvSpPr txBox="1"/>
            <p:nvPr/>
          </p:nvSpPr>
          <p:spPr>
            <a:xfrm>
              <a:off x="346075" y="5029834"/>
              <a:ext cx="6597650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54000" marR="30480" indent="-215900">
                <a:lnSpc>
                  <a:spcPct val="100000"/>
                </a:lnSpc>
                <a:spcBef>
                  <a:spcPts val="100"/>
                </a:spcBef>
                <a:buClr>
                  <a:srgbClr val="00539F"/>
                </a:buClr>
                <a:buChar char="•"/>
                <a:tabLst>
                  <a:tab pos="254000" algn="l"/>
                </a:tabLst>
              </a:pPr>
              <a:r>
                <a:rPr sz="1800" dirty="0">
                  <a:solidFill>
                    <a:srgbClr val="15159E"/>
                  </a:solidFill>
                  <a:latin typeface="Arial MT"/>
                  <a:cs typeface="Arial MT"/>
                </a:rPr>
                <a:t>2nd</a:t>
              </a:r>
              <a:r>
                <a:rPr sz="1800" spc="-70" dirty="0">
                  <a:solidFill>
                    <a:srgbClr val="15159E"/>
                  </a:solidFill>
                  <a:latin typeface="Arial MT"/>
                  <a:cs typeface="Arial MT"/>
                </a:rPr>
                <a:t> </a:t>
              </a:r>
              <a:r>
                <a:rPr sz="1800" spc="-25" dirty="0">
                  <a:solidFill>
                    <a:srgbClr val="15159E"/>
                  </a:solidFill>
                  <a:latin typeface="Arial MT"/>
                  <a:cs typeface="Arial MT"/>
                </a:rPr>
                <a:t>Townsend</a:t>
              </a:r>
              <a:r>
                <a:rPr sz="1800" spc="5" dirty="0">
                  <a:solidFill>
                    <a:srgbClr val="15159E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latin typeface="Arial MT"/>
                  <a:cs typeface="Arial MT"/>
                </a:rPr>
                <a:t>coefficient</a:t>
              </a:r>
              <a:r>
                <a:rPr sz="1800" spc="-55" dirty="0">
                  <a:solidFill>
                    <a:srgbClr val="15159E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latin typeface="Cambria Math"/>
                  <a:cs typeface="Cambria Math"/>
                </a:rPr>
                <a:t>𝛾</a:t>
              </a:r>
              <a:r>
                <a:rPr sz="1800" spc="125" dirty="0">
                  <a:solidFill>
                    <a:srgbClr val="15159E"/>
                  </a:solidFill>
                  <a:latin typeface="Cambria Math"/>
                  <a:cs typeface="Cambria Math"/>
                </a:rPr>
                <a:t> </a:t>
              </a:r>
              <a:r>
                <a:rPr sz="1800" dirty="0">
                  <a:solidFill>
                    <a:srgbClr val="15159E"/>
                  </a:solidFill>
                  <a:latin typeface="Arial MT"/>
                  <a:cs typeface="Arial MT"/>
                </a:rPr>
                <a:t>can</a:t>
              </a:r>
              <a:r>
                <a:rPr sz="1800" spc="-30" dirty="0">
                  <a:solidFill>
                    <a:srgbClr val="15159E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latin typeface="Arial MT"/>
                  <a:cs typeface="Arial MT"/>
                </a:rPr>
                <a:t>be</a:t>
              </a:r>
              <a:r>
                <a:rPr sz="1800" spc="-30" dirty="0">
                  <a:solidFill>
                    <a:srgbClr val="15159E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latin typeface="Arial MT"/>
                  <a:cs typeface="Arial MT"/>
                </a:rPr>
                <a:t>reduced</a:t>
              </a:r>
              <a:r>
                <a:rPr sz="1800" spc="-35" dirty="0">
                  <a:solidFill>
                    <a:srgbClr val="15159E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latin typeface="Arial MT"/>
                  <a:cs typeface="Arial MT"/>
                </a:rPr>
                <a:t>with</a:t>
              </a:r>
              <a:r>
                <a:rPr sz="1800" spc="5" dirty="0">
                  <a:solidFill>
                    <a:srgbClr val="15159E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latin typeface="Arial MT"/>
                  <a:cs typeface="Arial MT"/>
                </a:rPr>
                <a:t>quencher</a:t>
              </a:r>
              <a:r>
                <a:rPr sz="1800" spc="-25" dirty="0">
                  <a:solidFill>
                    <a:srgbClr val="15159E"/>
                  </a:solidFill>
                  <a:latin typeface="Arial MT"/>
                  <a:cs typeface="Arial MT"/>
                </a:rPr>
                <a:t> gas </a:t>
              </a:r>
              <a:r>
                <a:rPr sz="1800" dirty="0">
                  <a:solidFill>
                    <a:srgbClr val="15159E"/>
                  </a:solidFill>
                  <a:latin typeface="Arial MT"/>
                  <a:cs typeface="Arial MT"/>
                </a:rPr>
                <a:t>which</a:t>
              </a:r>
              <a:r>
                <a:rPr sz="1800" spc="40" dirty="0">
                  <a:solidFill>
                    <a:srgbClr val="15159E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latin typeface="Arial MT"/>
                  <a:cs typeface="Arial MT"/>
                </a:rPr>
                <a:t>absobs</a:t>
              </a:r>
              <a:r>
                <a:rPr sz="1800" spc="10" dirty="0">
                  <a:solidFill>
                    <a:srgbClr val="15159E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latin typeface="Arial MT"/>
                  <a:cs typeface="Arial MT"/>
                </a:rPr>
                <a:t>UV</a:t>
              </a:r>
              <a:r>
                <a:rPr sz="1800" spc="5" dirty="0">
                  <a:solidFill>
                    <a:srgbClr val="15159E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latin typeface="Arial MT"/>
                  <a:cs typeface="Arial MT"/>
                </a:rPr>
                <a:t>photons:</a:t>
              </a:r>
              <a:r>
                <a:rPr sz="1800" spc="5" dirty="0">
                  <a:solidFill>
                    <a:srgbClr val="15159E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15159E"/>
                  </a:solidFill>
                  <a:latin typeface="Cambria Math"/>
                  <a:cs typeface="Cambria Math"/>
                </a:rPr>
                <a:t>𝐶𝐻</a:t>
              </a:r>
              <a:r>
                <a:rPr sz="1950" baseline="-14957" dirty="0">
                  <a:solidFill>
                    <a:srgbClr val="15159E"/>
                  </a:solidFill>
                  <a:latin typeface="Cambria Math"/>
                  <a:cs typeface="Cambria Math"/>
                </a:rPr>
                <a:t>4</a:t>
              </a:r>
              <a:r>
                <a:rPr sz="1800" dirty="0">
                  <a:solidFill>
                    <a:srgbClr val="15159E"/>
                  </a:solidFill>
                  <a:latin typeface="Cambria Math"/>
                  <a:cs typeface="Cambria Math"/>
                </a:rPr>
                <a:t>,</a:t>
              </a:r>
              <a:r>
                <a:rPr sz="1800" spc="-105" dirty="0">
                  <a:solidFill>
                    <a:srgbClr val="15159E"/>
                  </a:solidFill>
                  <a:latin typeface="Cambria Math"/>
                  <a:cs typeface="Cambria Math"/>
                </a:rPr>
                <a:t> </a:t>
              </a:r>
              <a:r>
                <a:rPr sz="1800" dirty="0">
                  <a:solidFill>
                    <a:srgbClr val="15159E"/>
                  </a:solidFill>
                  <a:latin typeface="Cambria Math"/>
                  <a:cs typeface="Cambria Math"/>
                </a:rPr>
                <a:t>𝐶𝑂</a:t>
              </a:r>
              <a:r>
                <a:rPr sz="1950" baseline="-14957" dirty="0">
                  <a:solidFill>
                    <a:srgbClr val="15159E"/>
                  </a:solidFill>
                  <a:latin typeface="Cambria Math"/>
                  <a:cs typeface="Cambria Math"/>
                </a:rPr>
                <a:t>2</a:t>
              </a:r>
              <a:r>
                <a:rPr sz="1800" dirty="0">
                  <a:solidFill>
                    <a:srgbClr val="15159E"/>
                  </a:solidFill>
                  <a:latin typeface="Cambria Math"/>
                  <a:cs typeface="Cambria Math"/>
                </a:rPr>
                <a:t>,</a:t>
              </a:r>
              <a:r>
                <a:rPr sz="1800" spc="-85" dirty="0">
                  <a:solidFill>
                    <a:srgbClr val="15159E"/>
                  </a:solidFill>
                  <a:latin typeface="Cambria Math"/>
                  <a:cs typeface="Cambria Math"/>
                </a:rPr>
                <a:t> </a:t>
              </a:r>
              <a:r>
                <a:rPr sz="1800" spc="-40" dirty="0">
                  <a:solidFill>
                    <a:srgbClr val="15159E"/>
                  </a:solidFill>
                  <a:latin typeface="Cambria Math"/>
                  <a:cs typeface="Cambria Math"/>
                </a:rPr>
                <a:t>𝐶𝐹</a:t>
              </a:r>
              <a:r>
                <a:rPr sz="1950" spc="-60" baseline="-14957" dirty="0">
                  <a:solidFill>
                    <a:srgbClr val="15159E"/>
                  </a:solidFill>
                  <a:latin typeface="Cambria Math"/>
                  <a:cs typeface="Cambria Math"/>
                </a:rPr>
                <a:t>4</a:t>
              </a:r>
              <a:r>
                <a:rPr sz="1800" spc="-40" dirty="0">
                  <a:solidFill>
                    <a:srgbClr val="15159E"/>
                  </a:solidFill>
                  <a:latin typeface="Cambria Math"/>
                  <a:cs typeface="Cambria Math"/>
                </a:rPr>
                <a:t>,</a:t>
              </a:r>
              <a:r>
                <a:rPr sz="1800" spc="-85" dirty="0">
                  <a:solidFill>
                    <a:srgbClr val="15159E"/>
                  </a:solidFill>
                  <a:latin typeface="Cambria Math"/>
                  <a:cs typeface="Cambria Math"/>
                </a:rPr>
                <a:t> </a:t>
              </a:r>
              <a:r>
                <a:rPr sz="1800" spc="-10" dirty="0">
                  <a:solidFill>
                    <a:srgbClr val="15159E"/>
                  </a:solidFill>
                  <a:latin typeface="Cambria Math"/>
                  <a:cs typeface="Cambria Math"/>
                </a:rPr>
                <a:t>𝑖𝐶</a:t>
              </a:r>
              <a:r>
                <a:rPr sz="1950" spc="-15" baseline="-14957" dirty="0">
                  <a:solidFill>
                    <a:srgbClr val="15159E"/>
                  </a:solidFill>
                  <a:latin typeface="Cambria Math"/>
                  <a:cs typeface="Cambria Math"/>
                </a:rPr>
                <a:t>4</a:t>
              </a:r>
              <a:r>
                <a:rPr sz="1800" spc="-10" dirty="0">
                  <a:solidFill>
                    <a:srgbClr val="15159E"/>
                  </a:solidFill>
                  <a:latin typeface="Cambria Math"/>
                  <a:cs typeface="Cambria Math"/>
                </a:rPr>
                <a:t>𝐻</a:t>
              </a:r>
              <a:r>
                <a:rPr sz="1950" spc="-15" baseline="-14957" dirty="0">
                  <a:solidFill>
                    <a:srgbClr val="15159E"/>
                  </a:solidFill>
                  <a:latin typeface="Cambria Math"/>
                  <a:cs typeface="Cambria Math"/>
                </a:rPr>
                <a:t>10</a:t>
              </a:r>
              <a:endParaRPr sz="1950" baseline="-14957" dirty="0">
                <a:solidFill>
                  <a:srgbClr val="15159E"/>
                </a:solidFill>
                <a:latin typeface="Cambria Math"/>
                <a:cs typeface="Cambria Math"/>
              </a:endParaRPr>
            </a:p>
          </p:txBody>
        </p:sp>
        <p:pic>
          <p:nvPicPr>
            <p:cNvPr id="28" name="object 21">
              <a:extLst>
                <a:ext uri="{FF2B5EF4-FFF2-40B4-BE49-F238E27FC236}">
                  <a16:creationId xmlns:a16="http://schemas.microsoft.com/office/drawing/2014/main" id="{7906A639-61BE-6AA2-FC20-DB4AB97F3B9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56219" y="1524000"/>
              <a:ext cx="3952239" cy="3017520"/>
            </a:xfrm>
            <a:prstGeom prst="rect">
              <a:avLst/>
            </a:prstGeom>
          </p:spPr>
        </p:pic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728E972C-3AA5-FDBF-FF8A-B814D5F67743}"/>
                </a:ext>
              </a:extLst>
            </p:cNvPr>
            <p:cNvSpPr txBox="1"/>
            <p:nvPr/>
          </p:nvSpPr>
          <p:spPr>
            <a:xfrm>
              <a:off x="8265794" y="4786883"/>
              <a:ext cx="3507104" cy="8489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solidFill>
                    <a:srgbClr val="FF0000"/>
                  </a:solidFill>
                  <a:latin typeface="Cambria Math"/>
                  <a:cs typeface="Cambria Math"/>
                </a:rPr>
                <a:t>𝛾</a:t>
              </a:r>
              <a:r>
                <a:rPr sz="1800" spc="150" dirty="0">
                  <a:solidFill>
                    <a:srgbClr val="FF0000"/>
                  </a:solidFill>
                  <a:latin typeface="Cambria Math"/>
                  <a:cs typeface="Cambria Math"/>
                </a:rPr>
                <a:t> </a:t>
              </a:r>
              <a:r>
                <a:rPr sz="1800" dirty="0">
                  <a:solidFill>
                    <a:srgbClr val="FF0000"/>
                  </a:solidFill>
                  <a:latin typeface="Arial MT"/>
                  <a:cs typeface="Arial MT"/>
                </a:rPr>
                <a:t>is</a:t>
              </a:r>
              <a:r>
                <a:rPr sz="1800" spc="-5" dirty="0">
                  <a:solidFill>
                    <a:srgbClr val="FF0000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FF0000"/>
                  </a:solidFill>
                  <a:latin typeface="Arial MT"/>
                  <a:cs typeface="Arial MT"/>
                </a:rPr>
                <a:t>not</a:t>
              </a:r>
              <a:r>
                <a:rPr sz="1800" spc="-5" dirty="0">
                  <a:solidFill>
                    <a:srgbClr val="FF0000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FF0000"/>
                  </a:solidFill>
                  <a:latin typeface="Arial MT"/>
                  <a:cs typeface="Arial MT"/>
                </a:rPr>
                <a:t>a</a:t>
              </a:r>
              <a:r>
                <a:rPr sz="1800" spc="-5" dirty="0">
                  <a:solidFill>
                    <a:srgbClr val="FF0000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FF0000"/>
                  </a:solidFill>
                  <a:latin typeface="Arial MT"/>
                  <a:cs typeface="Arial MT"/>
                </a:rPr>
                <a:t>constant</a:t>
              </a:r>
              <a:r>
                <a:rPr sz="1800" spc="-5" dirty="0">
                  <a:solidFill>
                    <a:srgbClr val="FF0000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FF0000"/>
                  </a:solidFill>
                  <a:latin typeface="Arial MT"/>
                  <a:cs typeface="Arial MT"/>
                </a:rPr>
                <a:t>of</a:t>
              </a:r>
              <a:r>
                <a:rPr sz="1800" spc="-10" dirty="0">
                  <a:solidFill>
                    <a:srgbClr val="FF0000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FF0000"/>
                  </a:solidFill>
                  <a:latin typeface="Arial MT"/>
                  <a:cs typeface="Arial MT"/>
                </a:rPr>
                <a:t>the </a:t>
              </a:r>
              <a:r>
                <a:rPr sz="1800" spc="-20" dirty="0">
                  <a:solidFill>
                    <a:srgbClr val="FF0000"/>
                  </a:solidFill>
                  <a:latin typeface="Arial MT"/>
                  <a:cs typeface="Arial MT"/>
                </a:rPr>
                <a:t>gas!</a:t>
              </a:r>
              <a:endParaRPr sz="1800" dirty="0">
                <a:solidFill>
                  <a:srgbClr val="FF0000"/>
                </a:solidFill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</a:pPr>
              <a:r>
                <a:rPr sz="1800" dirty="0">
                  <a:solidFill>
                    <a:srgbClr val="FF0000"/>
                  </a:solidFill>
                  <a:latin typeface="Arial MT"/>
                  <a:cs typeface="Arial MT"/>
                </a:rPr>
                <a:t>Depends</a:t>
              </a:r>
              <a:r>
                <a:rPr sz="1800" spc="-5" dirty="0">
                  <a:solidFill>
                    <a:srgbClr val="FF0000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FF0000"/>
                  </a:solidFill>
                  <a:latin typeface="Arial MT"/>
                  <a:cs typeface="Arial MT"/>
                </a:rPr>
                <a:t>mainly</a:t>
              </a:r>
              <a:r>
                <a:rPr sz="1800" spc="-25" dirty="0">
                  <a:solidFill>
                    <a:srgbClr val="FF0000"/>
                  </a:solidFill>
                  <a:latin typeface="Arial MT"/>
                  <a:cs typeface="Arial MT"/>
                </a:rPr>
                <a:t> on</a:t>
              </a:r>
              <a:endParaRPr sz="1800" dirty="0">
                <a:solidFill>
                  <a:srgbClr val="FF0000"/>
                </a:solidFill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</a:pPr>
              <a:r>
                <a:rPr sz="1800" dirty="0">
                  <a:solidFill>
                    <a:srgbClr val="FF0000"/>
                  </a:solidFill>
                  <a:latin typeface="Arial MT"/>
                  <a:cs typeface="Arial MT"/>
                </a:rPr>
                <a:t>material</a:t>
              </a:r>
              <a:r>
                <a:rPr sz="1800" spc="-45" dirty="0">
                  <a:solidFill>
                    <a:srgbClr val="FF0000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FF0000"/>
                  </a:solidFill>
                  <a:latin typeface="Arial MT"/>
                  <a:cs typeface="Arial MT"/>
                </a:rPr>
                <a:t>and</a:t>
              </a:r>
              <a:r>
                <a:rPr sz="1800" spc="-5" dirty="0">
                  <a:solidFill>
                    <a:srgbClr val="FF0000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FF0000"/>
                  </a:solidFill>
                  <a:latin typeface="Arial MT"/>
                  <a:cs typeface="Arial MT"/>
                </a:rPr>
                <a:t>geometry</a:t>
              </a:r>
              <a:r>
                <a:rPr sz="1800" spc="-35" dirty="0">
                  <a:solidFill>
                    <a:srgbClr val="FF0000"/>
                  </a:solidFill>
                  <a:latin typeface="Arial MT"/>
                  <a:cs typeface="Arial MT"/>
                </a:rPr>
                <a:t> </a:t>
              </a:r>
              <a:r>
                <a:rPr sz="1800" dirty="0">
                  <a:solidFill>
                    <a:srgbClr val="FF0000"/>
                  </a:solidFill>
                  <a:latin typeface="Arial MT"/>
                  <a:cs typeface="Arial MT"/>
                </a:rPr>
                <a:t>of</a:t>
              </a:r>
              <a:r>
                <a:rPr sz="1800" spc="-10" dirty="0">
                  <a:solidFill>
                    <a:srgbClr val="FF0000"/>
                  </a:solidFill>
                  <a:latin typeface="Arial MT"/>
                  <a:cs typeface="Arial MT"/>
                </a:rPr>
                <a:t> chamber</a:t>
              </a:r>
              <a:endParaRPr sz="1800" dirty="0">
                <a:solidFill>
                  <a:srgbClr val="FF0000"/>
                </a:solidFill>
                <a:latin typeface="Arial MT"/>
                <a:cs typeface="Arial MT"/>
              </a:endParaRPr>
            </a:p>
          </p:txBody>
        </p:sp>
        <p:sp>
          <p:nvSpPr>
            <p:cNvPr id="30" name="object 23">
              <a:extLst>
                <a:ext uri="{FF2B5EF4-FFF2-40B4-BE49-F238E27FC236}">
                  <a16:creationId xmlns:a16="http://schemas.microsoft.com/office/drawing/2014/main" id="{2032837C-60FE-A453-D471-D7898C52C516}"/>
                </a:ext>
              </a:extLst>
            </p:cNvPr>
            <p:cNvSpPr txBox="1"/>
            <p:nvPr/>
          </p:nvSpPr>
          <p:spPr>
            <a:xfrm>
              <a:off x="11970731" y="2268450"/>
              <a:ext cx="167640" cy="3583940"/>
            </a:xfrm>
            <a:prstGeom prst="rect">
              <a:avLst/>
            </a:prstGeom>
          </p:spPr>
          <p:txBody>
            <a:bodyPr vert="vert270" wrap="square" lIns="0" tIns="6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sz="1000" u="sng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F.</a:t>
              </a:r>
              <a:r>
                <a:rPr sz="1000" u="sng" spc="-15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 </a:t>
              </a:r>
              <a:r>
                <a:rPr sz="1000" u="sng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Diab,</a:t>
              </a:r>
              <a:r>
                <a:rPr sz="1000" u="sng" spc="-35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 </a:t>
              </a:r>
              <a:r>
                <a:rPr sz="1000" u="sng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et</a:t>
              </a:r>
              <a:r>
                <a:rPr sz="1000" u="sng" spc="-15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 </a:t>
              </a:r>
              <a:r>
                <a:rPr sz="1000" u="sng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al.,</a:t>
              </a:r>
              <a:r>
                <a:rPr sz="1000" u="sng" spc="-30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 </a:t>
              </a:r>
              <a:r>
                <a:rPr sz="1000" u="sng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Canadian</a:t>
              </a:r>
              <a:r>
                <a:rPr sz="1000" u="sng" spc="-70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 </a:t>
              </a:r>
              <a:r>
                <a:rPr sz="1000" u="sng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Journal</a:t>
              </a:r>
              <a:r>
                <a:rPr sz="1000" u="sng" spc="-40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 </a:t>
              </a:r>
              <a:r>
                <a:rPr sz="1000" u="sng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of</a:t>
              </a:r>
              <a:r>
                <a:rPr sz="1000" u="sng" spc="-15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 </a:t>
              </a:r>
              <a:r>
                <a:rPr sz="1000" u="sng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Physics,</a:t>
              </a:r>
              <a:r>
                <a:rPr sz="1000" u="sng" spc="-15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 </a:t>
              </a:r>
              <a:r>
                <a:rPr sz="1000" u="sng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Vol</a:t>
              </a:r>
              <a:r>
                <a:rPr sz="1000" u="sng" spc="-20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 </a:t>
              </a:r>
              <a:r>
                <a:rPr sz="1000" u="sng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98,</a:t>
              </a:r>
              <a:r>
                <a:rPr sz="1000" u="sng" spc="-15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 </a:t>
              </a:r>
              <a:r>
                <a:rPr sz="1000" u="sng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Nr</a:t>
              </a:r>
              <a:r>
                <a:rPr sz="1000" u="sng" spc="5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 </a:t>
              </a:r>
              <a:r>
                <a:rPr sz="1000" u="sng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8</a:t>
              </a:r>
              <a:r>
                <a:rPr sz="1000" u="sng" spc="-10" dirty="0">
                  <a:solidFill>
                    <a:srgbClr val="602057"/>
                  </a:solidFill>
                  <a:uFill>
                    <a:solidFill>
                      <a:srgbClr val="602057"/>
                    </a:solidFill>
                  </a:uFill>
                  <a:latin typeface="Arial MT"/>
                  <a:cs typeface="Arial MT"/>
                </a:rPr>
                <a:t> (2020)</a:t>
              </a:r>
              <a:endParaRPr sz="1000">
                <a:latin typeface="Arial MT"/>
                <a:cs typeface="Arial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007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0A1CA-A597-202D-686B-BED640C9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2667000"/>
            <a:ext cx="5776773" cy="558851"/>
          </a:xfrm>
        </p:spPr>
        <p:txBody>
          <a:bodyPr/>
          <a:lstStyle/>
          <a:p>
            <a:r>
              <a:rPr lang="en-US" dirty="0"/>
              <a:t>Choice of the gas filling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C84CA-AA91-03F7-BE9B-251D503894D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BE280-DF77-D0AD-E101-6520E2778DB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631138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64F7-9015-267F-6885-07BCDF3A8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6614973" cy="1107996"/>
          </a:xfrm>
        </p:spPr>
        <p:txBody>
          <a:bodyPr/>
          <a:lstStyle/>
          <a:p>
            <a:r>
              <a:rPr lang="en-US" dirty="0"/>
              <a:t>Choice of the gas filling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endParaRPr lang="en-US" spc="-5" dirty="0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5E8E55A7-2CD5-F65C-AA6A-FD9E8275E418}"/>
              </a:ext>
            </a:extLst>
          </p:cNvPr>
          <p:cNvSpPr txBox="1"/>
          <p:nvPr/>
        </p:nvSpPr>
        <p:spPr>
          <a:xfrm>
            <a:off x="228600" y="856277"/>
            <a:ext cx="11658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FF0906"/>
                </a:solidFill>
              </a:rPr>
              <a:t>Noble gases </a:t>
            </a:r>
            <a:r>
              <a:rPr lang="en-US" sz="2000" dirty="0"/>
              <a:t>are preferentially used due to the absence of vibrational and rotational states </a:t>
            </a:r>
            <a:r>
              <a:rPr lang="en-US" sz="2000" dirty="0">
                <a:latin typeface="Wingdings"/>
              </a:rPr>
              <a:t></a:t>
            </a:r>
            <a:r>
              <a:rPr lang="en-US" sz="2000" b="1" dirty="0">
                <a:solidFill>
                  <a:srgbClr val="FF0000"/>
                </a:solidFill>
              </a:rPr>
              <a:t>ionization dominates.</a:t>
            </a:r>
          </a:p>
          <a:p>
            <a:pPr marL="457200" indent="-457200">
              <a:lnSpc>
                <a:spcPct val="110000"/>
              </a:lnSpc>
            </a:pPr>
            <a:r>
              <a:rPr lang="en-US" sz="2000" dirty="0">
                <a:solidFill>
                  <a:srgbClr val="7030A0"/>
                </a:solidFill>
                <a:sym typeface="Wingdings" pitchFamily="2" charset="2"/>
              </a:rPr>
              <a:t>Polyatomic gas have non-ionizing de-excitation modes available</a:t>
            </a:r>
            <a:endParaRPr lang="en-US" sz="2000" b="1" dirty="0">
              <a:solidFill>
                <a:srgbClr val="7030A0"/>
              </a:solidFill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Possible electron multiplication at low electric field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Choose cheap noble gases with low ionization potential</a:t>
            </a:r>
          </a:p>
        </p:txBody>
      </p:sp>
      <p:grpSp>
        <p:nvGrpSpPr>
          <p:cNvPr id="10" name="Group 15">
            <a:extLst>
              <a:ext uri="{FF2B5EF4-FFF2-40B4-BE49-F238E27FC236}">
                <a16:creationId xmlns:a16="http://schemas.microsoft.com/office/drawing/2014/main" id="{965AFBFF-FED8-501E-0921-F2C64A6EF1AC}"/>
              </a:ext>
            </a:extLst>
          </p:cNvPr>
          <p:cNvGrpSpPr/>
          <p:nvPr/>
        </p:nvGrpSpPr>
        <p:grpSpPr>
          <a:xfrm>
            <a:off x="588639" y="2656477"/>
            <a:ext cx="7776864" cy="2858490"/>
            <a:chOff x="351090" y="980180"/>
            <a:chExt cx="8576886" cy="3578570"/>
          </a:xfrm>
        </p:grpSpPr>
        <p:pic>
          <p:nvPicPr>
            <p:cNvPr id="11" name="Picture 3" descr="Schermata 2019-08-15 alle 14.22.41.png">
              <a:extLst>
                <a:ext uri="{FF2B5EF4-FFF2-40B4-BE49-F238E27FC236}">
                  <a16:creationId xmlns:a16="http://schemas.microsoft.com/office/drawing/2014/main" id="{583E4608-2210-14AC-BE93-1132E7D0F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980180"/>
              <a:ext cx="5724128" cy="3578570"/>
            </a:xfrm>
            <a:prstGeom prst="rect">
              <a:avLst/>
            </a:prstGeom>
          </p:spPr>
        </p:pic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C1BEE0C0-A970-4FCC-53F3-AACCF5D14396}"/>
                </a:ext>
              </a:extLst>
            </p:cNvPr>
            <p:cNvSpPr/>
            <p:nvPr/>
          </p:nvSpPr>
          <p:spPr>
            <a:xfrm>
              <a:off x="3419872" y="2204864"/>
              <a:ext cx="504056" cy="360040"/>
            </a:xfrm>
            <a:prstGeom prst="ellipse">
              <a:avLst/>
            </a:prstGeom>
            <a:noFill/>
            <a:ln>
              <a:solidFill>
                <a:srgbClr val="FF090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6">
              <a:extLst>
                <a:ext uri="{FF2B5EF4-FFF2-40B4-BE49-F238E27FC236}">
                  <a16:creationId xmlns:a16="http://schemas.microsoft.com/office/drawing/2014/main" id="{E4F055C9-9EB5-3C95-2A04-92BE41D7E992}"/>
                </a:ext>
              </a:extLst>
            </p:cNvPr>
            <p:cNvSpPr/>
            <p:nvPr/>
          </p:nvSpPr>
          <p:spPr>
            <a:xfrm>
              <a:off x="3419872" y="2780928"/>
              <a:ext cx="504056" cy="360040"/>
            </a:xfrm>
            <a:prstGeom prst="ellipse">
              <a:avLst/>
            </a:prstGeom>
            <a:noFill/>
            <a:ln>
              <a:solidFill>
                <a:srgbClr val="FF090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7">
              <a:extLst>
                <a:ext uri="{FF2B5EF4-FFF2-40B4-BE49-F238E27FC236}">
                  <a16:creationId xmlns:a16="http://schemas.microsoft.com/office/drawing/2014/main" id="{ED2C5260-FD42-F336-9D93-A0B843291318}"/>
                </a:ext>
              </a:extLst>
            </p:cNvPr>
            <p:cNvSpPr/>
            <p:nvPr/>
          </p:nvSpPr>
          <p:spPr>
            <a:xfrm>
              <a:off x="3419872" y="3356992"/>
              <a:ext cx="504056" cy="360040"/>
            </a:xfrm>
            <a:prstGeom prst="ellipse">
              <a:avLst/>
            </a:prstGeom>
            <a:noFill/>
            <a:ln>
              <a:solidFill>
                <a:srgbClr val="FF090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8">
              <a:extLst>
                <a:ext uri="{FF2B5EF4-FFF2-40B4-BE49-F238E27FC236}">
                  <a16:creationId xmlns:a16="http://schemas.microsoft.com/office/drawing/2014/main" id="{835FF3D2-4FE6-2E49-5DF5-C648B4779B80}"/>
                </a:ext>
              </a:extLst>
            </p:cNvPr>
            <p:cNvSpPr/>
            <p:nvPr/>
          </p:nvSpPr>
          <p:spPr>
            <a:xfrm>
              <a:off x="3419872" y="3645024"/>
              <a:ext cx="504056" cy="360040"/>
            </a:xfrm>
            <a:prstGeom prst="ellipse">
              <a:avLst/>
            </a:prstGeom>
            <a:noFill/>
            <a:ln>
              <a:solidFill>
                <a:srgbClr val="FF090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9">
              <a:extLst>
                <a:ext uri="{FF2B5EF4-FFF2-40B4-BE49-F238E27FC236}">
                  <a16:creationId xmlns:a16="http://schemas.microsoft.com/office/drawing/2014/main" id="{2A434918-C6A9-71F6-94D2-F22798CF4FC4}"/>
                </a:ext>
              </a:extLst>
            </p:cNvPr>
            <p:cNvSpPr/>
            <p:nvPr/>
          </p:nvSpPr>
          <p:spPr>
            <a:xfrm>
              <a:off x="3419872" y="3068960"/>
              <a:ext cx="504056" cy="360040"/>
            </a:xfrm>
            <a:prstGeom prst="ellipse">
              <a:avLst/>
            </a:prstGeom>
            <a:noFill/>
            <a:ln>
              <a:solidFill>
                <a:srgbClr val="FF090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3C57A1E0-C71D-AB15-439E-A55A8D38FEC7}"/>
                </a:ext>
              </a:extLst>
            </p:cNvPr>
            <p:cNvSpPr txBox="1"/>
            <p:nvPr/>
          </p:nvSpPr>
          <p:spPr>
            <a:xfrm>
              <a:off x="351090" y="3429000"/>
              <a:ext cx="2636733" cy="413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Expensive and rare</a:t>
              </a:r>
            </a:p>
          </p:txBody>
        </p:sp>
        <p:cxnSp>
          <p:nvCxnSpPr>
            <p:cNvPr id="18" name="Straight Arrow Connector 12">
              <a:extLst>
                <a:ext uri="{FF2B5EF4-FFF2-40B4-BE49-F238E27FC236}">
                  <a16:creationId xmlns:a16="http://schemas.microsoft.com/office/drawing/2014/main" id="{806BBFD4-0149-2C65-2E5F-55D0F74C01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100" y="3241849"/>
              <a:ext cx="896747" cy="3713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3">
              <a:extLst>
                <a:ext uri="{FF2B5EF4-FFF2-40B4-BE49-F238E27FC236}">
                  <a16:creationId xmlns:a16="http://schemas.microsoft.com/office/drawing/2014/main" id="{F96250CC-8872-9CEA-1B2E-70983CF093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101" y="3537012"/>
              <a:ext cx="896746" cy="1080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asellaDiTesto 24">
            <a:extLst>
              <a:ext uri="{FF2B5EF4-FFF2-40B4-BE49-F238E27FC236}">
                <a16:creationId xmlns:a16="http://schemas.microsoft.com/office/drawing/2014/main" id="{EF25FE72-DF3E-430A-8B18-017A297A05C5}"/>
              </a:ext>
            </a:extLst>
          </p:cNvPr>
          <p:cNvSpPr txBox="1"/>
          <p:nvPr/>
        </p:nvSpPr>
        <p:spPr>
          <a:xfrm>
            <a:off x="300606" y="5536797"/>
            <a:ext cx="1074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29E"/>
                </a:solidFill>
              </a:rPr>
              <a:t>The drift velocity depends very strongly on the nature of the gas, namely on the detailed structure of the elastic and inelastic electron-molecule cross-sections. Sometimes it </a:t>
            </a:r>
            <a:r>
              <a:rPr lang="en-US" dirty="0">
                <a:solidFill>
                  <a:srgbClr val="FF0000"/>
                </a:solidFill>
              </a:rPr>
              <a:t>saturates at high electric fields.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407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64F7-9015-267F-6885-07BCDF3A8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6614973" cy="1107996"/>
          </a:xfrm>
        </p:spPr>
        <p:txBody>
          <a:bodyPr/>
          <a:lstStyle/>
          <a:p>
            <a:r>
              <a:rPr lang="en-US" dirty="0"/>
              <a:t>Choice of the gas filling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endParaRPr lang="en-US" spc="-5" dirty="0"/>
          </a:p>
        </p:txBody>
      </p:sp>
      <p:sp>
        <p:nvSpPr>
          <p:cNvPr id="8" name="CasellaDiTesto 12">
            <a:extLst>
              <a:ext uri="{FF2B5EF4-FFF2-40B4-BE49-F238E27FC236}">
                <a16:creationId xmlns:a16="http://schemas.microsoft.com/office/drawing/2014/main" id="{9AC126C3-363A-CA80-B94B-308FEA6FF0C8}"/>
              </a:ext>
            </a:extLst>
          </p:cNvPr>
          <p:cNvSpPr txBox="1"/>
          <p:nvPr/>
        </p:nvSpPr>
        <p:spPr>
          <a:xfrm>
            <a:off x="107503" y="1124744"/>
            <a:ext cx="1168906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If only a noble gas is used to fill the counter (e.g. </a:t>
            </a:r>
            <a:r>
              <a:rPr lang="en-US" sz="2400" dirty="0" err="1">
                <a:solidFill>
                  <a:srgbClr val="FF0000"/>
                </a:solidFill>
              </a:rPr>
              <a:t>Ar</a:t>
            </a:r>
            <a:r>
              <a:rPr lang="en-US" sz="2400" dirty="0">
                <a:solidFill>
                  <a:srgbClr val="FF0000"/>
                </a:solidFill>
              </a:rPr>
              <a:t>), it can operate at relatively low gains (M ≈ 10</a:t>
            </a:r>
            <a:r>
              <a:rPr lang="en-US" sz="2400" baseline="30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 - 10</a:t>
            </a:r>
            <a:r>
              <a:rPr lang="en-US" sz="2400" baseline="30000" dirty="0">
                <a:solidFill>
                  <a:srgbClr val="FF0000"/>
                </a:solidFill>
              </a:rPr>
              <a:t>4</a:t>
            </a:r>
            <a:r>
              <a:rPr lang="en-US" sz="2400" dirty="0">
                <a:solidFill>
                  <a:srgbClr val="FF0000"/>
                </a:solidFill>
              </a:rPr>
              <a:t>) before entering the permanent discharge regime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When the avalanche forms, excited </a:t>
            </a:r>
            <a:r>
              <a:rPr lang="en-US" sz="2000" dirty="0" err="1">
                <a:solidFill>
                  <a:srgbClr val="7030A0"/>
                </a:solidFill>
              </a:rPr>
              <a:t>Ar</a:t>
            </a:r>
            <a:r>
              <a:rPr lang="en-US" sz="2000" dirty="0">
                <a:solidFill>
                  <a:srgbClr val="7030A0"/>
                </a:solidFill>
              </a:rPr>
              <a:t> atoms are created, which can return to the ground state only emitting UV photons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The energy of these photons can be sometimes larger than the energy needed to extract electrons from the  cathode walls (7.7 eV for copper)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Photoelectrons can be extracted from the walls, which cause farther ionization of the gas</a:t>
            </a:r>
          </a:p>
          <a:p>
            <a:r>
              <a:rPr lang="en-US" sz="2000" dirty="0">
                <a:solidFill>
                  <a:srgbClr val="7030A0"/>
                </a:solidFill>
              </a:rPr>
              <a:t>Possible spurious delayed pulses due to ions neutralizing on the cathode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329E"/>
                </a:solidFill>
              </a:rPr>
              <a:t>Ar</a:t>
            </a:r>
            <a:r>
              <a:rPr lang="en-US" sz="2000" baseline="30000" dirty="0">
                <a:solidFill>
                  <a:srgbClr val="00329E"/>
                </a:solidFill>
              </a:rPr>
              <a:t>+</a:t>
            </a:r>
            <a:r>
              <a:rPr lang="en-US" sz="2000" dirty="0">
                <a:solidFill>
                  <a:srgbClr val="00329E"/>
                </a:solidFill>
              </a:rPr>
              <a:t> ions reaching the cathode are neutralized and extract an electron from the walls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The neutral </a:t>
            </a:r>
            <a:r>
              <a:rPr lang="en-US" sz="2000" dirty="0" err="1">
                <a:solidFill>
                  <a:srgbClr val="00329E"/>
                </a:solidFill>
              </a:rPr>
              <a:t>Ar</a:t>
            </a:r>
            <a:r>
              <a:rPr lang="en-US" sz="2000" dirty="0">
                <a:solidFill>
                  <a:srgbClr val="00329E"/>
                </a:solidFill>
              </a:rPr>
              <a:t> atom is produced in an excited state, decays emitting UV photons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An additional electron can also be extracted from the wall</a:t>
            </a:r>
          </a:p>
          <a:p>
            <a:r>
              <a:rPr lang="en-US" sz="2000" dirty="0"/>
              <a:t>Both processes induce spurious delayed pulses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220531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A5A0-C999-395E-62C3-9A6C2404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1644173" cy="1107996"/>
          </a:xfrm>
        </p:spPr>
        <p:txBody>
          <a:bodyPr/>
          <a:lstStyle/>
          <a:p>
            <a:r>
              <a:rPr lang="it" sz="3600" dirty="0"/>
              <a:t>Lecture #2:  Gas selection and operation beyond the stability point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682DD-6C4A-A344-3710-CCEA8C6A0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599514"/>
            <a:ext cx="11392001" cy="4647426"/>
          </a:xfrm>
        </p:spPr>
        <p:txBody>
          <a:bodyPr/>
          <a:lstStyle/>
          <a:p>
            <a:pPr marL="5778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00329E"/>
                </a:solidFill>
                <a:latin typeface="Arial"/>
                <a:ea typeface="Arial"/>
                <a:cs typeface="Arial"/>
                <a:sym typeface="Arial"/>
              </a:rPr>
              <a:t>Gas properties and choices for gaseous detectors</a:t>
            </a:r>
          </a:p>
          <a:p>
            <a:pPr marL="5778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Font typeface="Arial"/>
              <a:buChar char="●"/>
            </a:pPr>
            <a:r>
              <a:rPr lang="en-US" sz="2000" dirty="0">
                <a:solidFill>
                  <a:srgbClr val="00329E"/>
                </a:solidFill>
                <a:latin typeface="Arial"/>
                <a:ea typeface="Arial"/>
                <a:cs typeface="Arial"/>
                <a:sym typeface="Arial"/>
              </a:rPr>
              <a:t>Requirement on a gas mixture</a:t>
            </a:r>
          </a:p>
          <a:p>
            <a:pPr marL="5778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00329E"/>
                </a:solidFill>
                <a:latin typeface="Arial"/>
                <a:ea typeface="Arial"/>
                <a:cs typeface="Arial"/>
                <a:sym typeface="Arial"/>
              </a:rPr>
              <a:t>Electron transport – Cold and hot gases</a:t>
            </a:r>
          </a:p>
          <a:p>
            <a:pPr marL="5778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00329E"/>
                </a:solidFill>
                <a:latin typeface="Arial"/>
                <a:ea typeface="Arial"/>
                <a:cs typeface="Arial"/>
                <a:sym typeface="Arial"/>
              </a:rPr>
              <a:t>Electron attachment and impurities</a:t>
            </a:r>
          </a:p>
          <a:p>
            <a:pPr marL="5778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00329E"/>
                </a:solidFill>
                <a:latin typeface="Arial"/>
                <a:ea typeface="Arial"/>
                <a:cs typeface="Arial"/>
                <a:sym typeface="Arial"/>
              </a:rPr>
              <a:t>Charge amplification – Townsend coefficients</a:t>
            </a:r>
          </a:p>
          <a:p>
            <a:pPr marL="5778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Font typeface="Arial"/>
              <a:buChar char="●"/>
            </a:pPr>
            <a:r>
              <a:rPr lang="en-US" sz="2000" dirty="0">
                <a:solidFill>
                  <a:srgbClr val="00329E"/>
                </a:solidFill>
                <a:latin typeface="Arial"/>
                <a:ea typeface="Arial"/>
                <a:cs typeface="Arial"/>
                <a:sym typeface="Arial"/>
              </a:rPr>
              <a:t>Quenchers and saturated avalanches</a:t>
            </a:r>
          </a:p>
          <a:p>
            <a:pPr marL="5778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00329E"/>
                </a:solidFill>
                <a:latin typeface="Arial"/>
                <a:ea typeface="Arial"/>
                <a:cs typeface="Arial"/>
                <a:sym typeface="Arial"/>
              </a:rPr>
              <a:t>Safety and GHG</a:t>
            </a:r>
          </a:p>
          <a:p>
            <a:pPr marL="5778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Font typeface="Arial"/>
              <a:buChar char="●"/>
            </a:pPr>
            <a:endParaRPr lang="en-US" sz="2000" dirty="0">
              <a:solidFill>
                <a:srgbClr val="00329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78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00329E"/>
                </a:solidFill>
                <a:latin typeface="Arial"/>
                <a:ea typeface="Arial"/>
                <a:cs typeface="Arial"/>
                <a:sym typeface="Arial"/>
              </a:rPr>
              <a:t>… Beyond proportional mode</a:t>
            </a:r>
          </a:p>
          <a:p>
            <a:pPr marL="5778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00329E"/>
                </a:solidFill>
                <a:latin typeface="Arial"/>
                <a:ea typeface="Arial"/>
                <a:cs typeface="Arial"/>
                <a:sym typeface="Arial"/>
              </a:rPr>
              <a:t>Cathode processes</a:t>
            </a:r>
          </a:p>
          <a:p>
            <a:pPr marL="1035050" lvl="1" indent="-260350" algn="l" rtl="0">
              <a:buClr>
                <a:srgbClr val="1155CC"/>
              </a:buClr>
              <a:buSzPts val="1700"/>
              <a:buFont typeface="Arial"/>
              <a:buChar char="●"/>
            </a:pPr>
            <a:r>
              <a:rPr lang="en-US" sz="2000" dirty="0">
                <a:solidFill>
                  <a:srgbClr val="00329E"/>
                </a:solidFill>
                <a:latin typeface="Arial"/>
                <a:ea typeface="Arial"/>
                <a:cs typeface="Arial"/>
                <a:sym typeface="Arial"/>
              </a:rPr>
              <a:t>How to release and electron from the cathode</a:t>
            </a:r>
          </a:p>
          <a:p>
            <a:pPr marL="5778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00329E"/>
                </a:solidFill>
                <a:latin typeface="Arial"/>
                <a:ea typeface="Arial"/>
                <a:cs typeface="Arial"/>
                <a:sym typeface="Arial"/>
              </a:rPr>
              <a:t>Townsend breakdown mechanism</a:t>
            </a:r>
          </a:p>
          <a:p>
            <a:pPr marL="5778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Font typeface="Arial"/>
              <a:buChar char="●"/>
            </a:pPr>
            <a:r>
              <a:rPr lang="en-US" sz="2000" dirty="0">
                <a:solidFill>
                  <a:srgbClr val="00329E"/>
                </a:solidFill>
                <a:latin typeface="Arial"/>
                <a:ea typeface="Arial"/>
                <a:cs typeface="Arial"/>
                <a:sym typeface="Arial"/>
              </a:rPr>
              <a:t>Streamer theory</a:t>
            </a:r>
          </a:p>
          <a:p>
            <a:pPr marL="5778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Font typeface="Arial"/>
              <a:buChar char="●"/>
            </a:pPr>
            <a:r>
              <a:rPr lang="en-US" sz="2000" dirty="0">
                <a:solidFill>
                  <a:srgbClr val="00329E"/>
                </a:solidFill>
                <a:latin typeface="Arial"/>
                <a:cs typeface="Arial"/>
                <a:sym typeface="Arial"/>
              </a:rPr>
              <a:t>Discharges in gas detectors (usually you don’t want them)</a:t>
            </a:r>
            <a:endParaRPr lang="en-US" sz="2400" dirty="0">
              <a:solidFill>
                <a:srgbClr val="00329E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667-A585-74D5-7C14-BD2B9831977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81337" y="6354081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0DA8-35E5-4077-DC18-5C952F91D1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67316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64F7-9015-267F-6885-07BCDF3A8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6233973" cy="574675"/>
          </a:xfrm>
        </p:spPr>
        <p:txBody>
          <a:bodyPr/>
          <a:lstStyle/>
          <a:p>
            <a:r>
              <a:rPr lang="en-US" dirty="0"/>
              <a:t>Use of quencher gases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endParaRPr lang="en-US" spc="-5" dirty="0"/>
          </a:p>
        </p:txBody>
      </p:sp>
      <p:sp>
        <p:nvSpPr>
          <p:cNvPr id="6" name="Rettangolo 12">
            <a:extLst>
              <a:ext uri="{FF2B5EF4-FFF2-40B4-BE49-F238E27FC236}">
                <a16:creationId xmlns:a16="http://schemas.microsoft.com/office/drawing/2014/main" id="{0733D005-FC66-68F5-FF92-D60EAE7326E3}"/>
              </a:ext>
            </a:extLst>
          </p:cNvPr>
          <p:cNvSpPr/>
          <p:nvPr/>
        </p:nvSpPr>
        <p:spPr>
          <a:xfrm>
            <a:off x="251520" y="1068547"/>
            <a:ext cx="1157764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5159E"/>
                </a:solidFill>
              </a:rPr>
              <a:t>The problem is solved by adding to noble gas percentages of other polyatomic gases, usually called "quenchers"</a:t>
            </a:r>
          </a:p>
          <a:p>
            <a:endParaRPr lang="en-US" dirty="0"/>
          </a:p>
          <a:p>
            <a:r>
              <a:rPr lang="en-US" sz="2200" dirty="0">
                <a:solidFill>
                  <a:srgbClr val="7030A0"/>
                </a:solidFill>
              </a:rPr>
              <a:t>Gas quencher molecules have non-radiative (rotational and vibrational) mode and can absorb UV photons in a wide energy range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CH</a:t>
            </a:r>
            <a:r>
              <a:rPr lang="en-US" sz="2000" baseline="-25000" dirty="0">
                <a:solidFill>
                  <a:srgbClr val="00329E"/>
                </a:solidFill>
              </a:rPr>
              <a:t>4</a:t>
            </a:r>
            <a:r>
              <a:rPr lang="en-US" sz="2000" dirty="0">
                <a:solidFill>
                  <a:srgbClr val="00329E"/>
                </a:solidFill>
              </a:rPr>
              <a:t> absorbs photons between 7.9 and 14.5 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Other polyatomic gases used are freons, CO</a:t>
            </a:r>
            <a:r>
              <a:rPr lang="en-US" sz="2000" baseline="-25000" dirty="0">
                <a:solidFill>
                  <a:srgbClr val="00329E"/>
                </a:solidFill>
              </a:rPr>
              <a:t>2</a:t>
            </a:r>
            <a:r>
              <a:rPr lang="en-US" sz="2000" dirty="0">
                <a:solidFill>
                  <a:srgbClr val="00329E"/>
                </a:solidFill>
              </a:rPr>
              <a:t>, BF</a:t>
            </a:r>
            <a:r>
              <a:rPr lang="en-US" sz="2000" baseline="-25000" dirty="0">
                <a:solidFill>
                  <a:srgbClr val="00329E"/>
                </a:solidFill>
              </a:rPr>
              <a:t>3</a:t>
            </a:r>
            <a:r>
              <a:rPr lang="en-US" sz="2000" dirty="0">
                <a:solidFill>
                  <a:srgbClr val="00329E"/>
                </a:solidFill>
              </a:rPr>
              <a:t>, C</a:t>
            </a:r>
            <a:r>
              <a:rPr lang="en-US" sz="2000" baseline="-25000" dirty="0">
                <a:solidFill>
                  <a:srgbClr val="00329E"/>
                </a:solidFill>
              </a:rPr>
              <a:t>4</a:t>
            </a:r>
            <a:r>
              <a:rPr lang="en-US" sz="2000" dirty="0">
                <a:solidFill>
                  <a:srgbClr val="00329E"/>
                </a:solidFill>
              </a:rPr>
              <a:t>H</a:t>
            </a:r>
            <a:r>
              <a:rPr lang="en-US" sz="2000" baseline="-25000" dirty="0">
                <a:solidFill>
                  <a:srgbClr val="00329E"/>
                </a:solidFill>
              </a:rPr>
              <a:t>10</a:t>
            </a:r>
            <a:r>
              <a:rPr lang="en-US" sz="2000" dirty="0">
                <a:solidFill>
                  <a:srgbClr val="00329E"/>
                </a:solidFill>
              </a:rPr>
              <a:t>, etc.</a:t>
            </a:r>
          </a:p>
          <a:p>
            <a:endParaRPr lang="en-US" sz="2000" dirty="0"/>
          </a:p>
          <a:p>
            <a:r>
              <a:rPr lang="en-US" sz="2200" dirty="0">
                <a:solidFill>
                  <a:srgbClr val="7030A0"/>
                </a:solidFill>
              </a:rPr>
              <a:t>Polyatomic gases dissipate energy by elastic collisions</a:t>
            </a:r>
          </a:p>
          <a:p>
            <a:endParaRPr lang="en-US" sz="2000" dirty="0"/>
          </a:p>
          <a:p>
            <a:r>
              <a:rPr lang="en-US" sz="2200" dirty="0">
                <a:solidFill>
                  <a:srgbClr val="FF0000"/>
                </a:solidFill>
              </a:rPr>
              <a:t>Sometimes quenchers can dissociate resulting in simpler molecules, sometimes harmful to the detector, like HF </a:t>
            </a:r>
            <a:r>
              <a:rPr lang="en-US" sz="2200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200" dirty="0">
                <a:solidFill>
                  <a:srgbClr val="FF0000"/>
                </a:solidFill>
              </a:rPr>
              <a:t> AGING!!!</a:t>
            </a:r>
          </a:p>
          <a:p>
            <a:endParaRPr lang="en-US" sz="2000" dirty="0"/>
          </a:p>
          <a:p>
            <a:r>
              <a:rPr lang="en-US" sz="2400" dirty="0">
                <a:solidFill>
                  <a:srgbClr val="15159E"/>
                </a:solidFill>
              </a:rPr>
              <a:t>Even small quantities of quencher allow to operate these detectors up to gain of 10</a:t>
            </a:r>
            <a:r>
              <a:rPr lang="en-US" sz="2400" baseline="30000" dirty="0">
                <a:solidFill>
                  <a:srgbClr val="15159E"/>
                </a:solidFill>
              </a:rPr>
              <a:t>6 </a:t>
            </a:r>
            <a:r>
              <a:rPr lang="en-US" sz="2400" dirty="0">
                <a:solidFill>
                  <a:srgbClr val="15159E"/>
                </a:solidFill>
              </a:rPr>
              <a:t>without discharges.</a:t>
            </a:r>
            <a:endParaRPr lang="it-IT" sz="2400" dirty="0">
              <a:solidFill>
                <a:srgbClr val="1515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76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endParaRPr lang="en-US" spc="-5" dirty="0"/>
          </a:p>
        </p:txBody>
      </p:sp>
      <p:sp>
        <p:nvSpPr>
          <p:cNvPr id="6" name="Rettangolo 12">
            <a:extLst>
              <a:ext uri="{FF2B5EF4-FFF2-40B4-BE49-F238E27FC236}">
                <a16:creationId xmlns:a16="http://schemas.microsoft.com/office/drawing/2014/main" id="{16F0D55F-42AC-0A0F-91B6-54F5E4A68C8A}"/>
              </a:ext>
            </a:extLst>
          </p:cNvPr>
          <p:cNvSpPr/>
          <p:nvPr/>
        </p:nvSpPr>
        <p:spPr>
          <a:xfrm>
            <a:off x="194751" y="1055261"/>
            <a:ext cx="110260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Also, electronegative gases are used as quenchers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15159E"/>
                </a:solidFill>
              </a:rPr>
              <a:t>like many freons (CF</a:t>
            </a:r>
            <a:r>
              <a:rPr lang="en-US" sz="2400" baseline="-25000" dirty="0">
                <a:solidFill>
                  <a:srgbClr val="15159E"/>
                </a:solidFill>
              </a:rPr>
              <a:t>3</a:t>
            </a:r>
            <a:r>
              <a:rPr lang="en-US" sz="2400" dirty="0">
                <a:solidFill>
                  <a:srgbClr val="15159E"/>
                </a:solidFill>
              </a:rPr>
              <a:t>Br), ethyl-bromide (C</a:t>
            </a:r>
            <a:r>
              <a:rPr lang="en-US" sz="2400" baseline="-25000" dirty="0">
                <a:solidFill>
                  <a:srgbClr val="15159E"/>
                </a:solidFill>
              </a:rPr>
              <a:t>2</a:t>
            </a:r>
            <a:r>
              <a:rPr lang="en-US" sz="2400" dirty="0">
                <a:solidFill>
                  <a:srgbClr val="15159E"/>
                </a:solidFill>
              </a:rPr>
              <a:t>H</a:t>
            </a:r>
            <a:r>
              <a:rPr lang="en-US" sz="2400" baseline="-25000" dirty="0">
                <a:solidFill>
                  <a:srgbClr val="15159E"/>
                </a:solidFill>
              </a:rPr>
              <a:t>5</a:t>
            </a:r>
            <a:r>
              <a:rPr lang="en-US" sz="2400" dirty="0">
                <a:solidFill>
                  <a:srgbClr val="15159E"/>
                </a:solidFill>
              </a:rPr>
              <a:t>Br), etc. which help operate detectors at high gain without discharges. </a:t>
            </a:r>
          </a:p>
          <a:p>
            <a:endParaRPr lang="en-US" dirty="0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13010451-3766-893F-C0ED-5A347AF79644}"/>
              </a:ext>
            </a:extLst>
          </p:cNvPr>
          <p:cNvSpPr txBox="1"/>
          <p:nvPr/>
        </p:nvSpPr>
        <p:spPr>
          <a:xfrm>
            <a:off x="179511" y="2636912"/>
            <a:ext cx="1143247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159E"/>
                </a:solidFill>
              </a:rPr>
              <a:t>They are characterized by an electron capture </a:t>
            </a:r>
            <a:r>
              <a:rPr lang="en-US" sz="2200" dirty="0">
                <a:solidFill>
                  <a:srgbClr val="FF0000"/>
                </a:solidFill>
              </a:rPr>
              <a:t>mean free path that is less than typical anode-cathode distance (≈ 1 cm) and larger than avalanche size (few </a:t>
            </a:r>
            <a:r>
              <a:rPr lang="el-GR" sz="2200" dirty="0">
                <a:solidFill>
                  <a:srgbClr val="FF0000"/>
                </a:solidFill>
              </a:rPr>
              <a:t>μ</a:t>
            </a:r>
            <a:r>
              <a:rPr lang="en-US" sz="2200" dirty="0">
                <a:solidFill>
                  <a:srgbClr val="FF0000"/>
                </a:solidFill>
              </a:rPr>
              <a:t>m)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159E"/>
                </a:solidFill>
              </a:rPr>
              <a:t>These gases capture electrons possibly extracted at the cathode forming negative ions, preventing the formation of </a:t>
            </a:r>
            <a:r>
              <a:rPr lang="en-US" sz="2200" dirty="0" err="1">
                <a:solidFill>
                  <a:srgbClr val="15159E"/>
                </a:solidFill>
              </a:rPr>
              <a:t>spurios</a:t>
            </a:r>
            <a:r>
              <a:rPr lang="en-US" sz="2200" dirty="0">
                <a:solidFill>
                  <a:srgbClr val="15159E"/>
                </a:solidFill>
              </a:rPr>
              <a:t> delayed avalanches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159E"/>
                </a:solidFill>
              </a:rPr>
              <a:t>These gases </a:t>
            </a:r>
            <a:r>
              <a:rPr lang="en-US" sz="2200" dirty="0">
                <a:solidFill>
                  <a:srgbClr val="FF0000"/>
                </a:solidFill>
              </a:rPr>
              <a:t>can dissociate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15159E"/>
                </a:solidFill>
              </a:rPr>
              <a:t>sometimes forming solid or liquid polymers which can deposit on the electrodes, altering their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15159E"/>
                </a:solidFill>
              </a:rPr>
              <a:t>Malter</a:t>
            </a:r>
            <a:r>
              <a:rPr lang="en-US" sz="2200" dirty="0">
                <a:solidFill>
                  <a:srgbClr val="15159E"/>
                </a:solidFill>
              </a:rPr>
              <a:t> effect, where the E field close to the electrode is distorted, causing undesired discharges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Aging effects </a:t>
            </a:r>
            <a:r>
              <a:rPr lang="en-US" sz="2200" dirty="0">
                <a:solidFill>
                  <a:srgbClr val="15159E"/>
                </a:solidFill>
              </a:rPr>
              <a:t>(one of the main issues in all particle detectors)</a:t>
            </a:r>
            <a:endParaRPr lang="it-IT" sz="2200" dirty="0">
              <a:solidFill>
                <a:srgbClr val="15159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54C84EC-6EB1-66D1-CEA8-0A740A09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6233973" cy="574675"/>
          </a:xfrm>
        </p:spPr>
        <p:txBody>
          <a:bodyPr/>
          <a:lstStyle/>
          <a:p>
            <a:r>
              <a:rPr lang="en-US" dirty="0"/>
              <a:t>Use of quencher gases</a:t>
            </a:r>
          </a:p>
        </p:txBody>
      </p:sp>
    </p:spTree>
    <p:extLst>
      <p:ext uri="{BB962C8B-B14F-4D97-AF65-F5344CB8AC3E}">
        <p14:creationId xmlns:p14="http://schemas.microsoft.com/office/powerpoint/2010/main" val="47419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64F7-9015-267F-6885-07BCDF3A8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8791434" cy="1107996"/>
          </a:xfrm>
        </p:spPr>
        <p:txBody>
          <a:bodyPr/>
          <a:lstStyle/>
          <a:p>
            <a:r>
              <a:rPr lang="en-US" dirty="0"/>
              <a:t>Gas selection: safety considerations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endParaRPr lang="en-US" spc="-5" dirty="0"/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97737039-A1C5-C96C-E667-4C0F7BB3DB8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0458" y="2011876"/>
            <a:ext cx="4380159" cy="3754091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9AF8EA8C-48C4-6F4B-C1A3-9A7FE9583CD9}"/>
              </a:ext>
            </a:extLst>
          </p:cNvPr>
          <p:cNvSpPr txBox="1"/>
          <p:nvPr/>
        </p:nvSpPr>
        <p:spPr>
          <a:xfrm>
            <a:off x="360362" y="1311145"/>
            <a:ext cx="512603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indent="-215265">
              <a:lnSpc>
                <a:spcPct val="100000"/>
              </a:lnSpc>
              <a:spcBef>
                <a:spcPts val="100"/>
              </a:spcBef>
              <a:buClr>
                <a:srgbClr val="00539F"/>
              </a:buClr>
              <a:buChar char="•"/>
              <a:tabLst>
                <a:tab pos="227965" algn="l"/>
              </a:tabLst>
            </a:pPr>
            <a:r>
              <a:rPr sz="2000" dirty="0">
                <a:cs typeface="Arial MT"/>
              </a:rPr>
              <a:t>Hydrocarbons:</a:t>
            </a:r>
            <a:r>
              <a:rPr sz="2000" spc="15" dirty="0">
                <a:cs typeface="Arial MT"/>
              </a:rPr>
              <a:t> </a:t>
            </a:r>
            <a:r>
              <a:rPr sz="2000" dirty="0">
                <a:cs typeface="Arial MT"/>
              </a:rPr>
              <a:t>flammable</a:t>
            </a:r>
            <a:r>
              <a:rPr sz="2000" spc="-75" dirty="0">
                <a:cs typeface="Arial MT"/>
              </a:rPr>
              <a:t> </a:t>
            </a:r>
            <a:r>
              <a:rPr sz="2000" dirty="0">
                <a:cs typeface="Arial MT"/>
              </a:rPr>
              <a:t>or</a:t>
            </a:r>
            <a:r>
              <a:rPr sz="2000" spc="-15" dirty="0">
                <a:cs typeface="Arial MT"/>
              </a:rPr>
              <a:t> </a:t>
            </a:r>
            <a:r>
              <a:rPr sz="2000" dirty="0">
                <a:cs typeface="Arial MT"/>
              </a:rPr>
              <a:t>even</a:t>
            </a:r>
            <a:r>
              <a:rPr sz="2000" spc="-20" dirty="0">
                <a:cs typeface="Arial MT"/>
              </a:rPr>
              <a:t> </a:t>
            </a:r>
            <a:r>
              <a:rPr sz="2000" spc="-10" dirty="0">
                <a:cs typeface="Arial MT"/>
              </a:rPr>
              <a:t>explosive</a:t>
            </a:r>
            <a:endParaRPr sz="2000" dirty="0">
              <a:cs typeface="Arial MT"/>
            </a:endParaRPr>
          </a:p>
          <a:p>
            <a:pPr marL="228600">
              <a:lnSpc>
                <a:spcPct val="100000"/>
              </a:lnSpc>
            </a:pPr>
            <a:r>
              <a:rPr sz="2000" dirty="0">
                <a:cs typeface="Arial MT"/>
              </a:rPr>
              <a:t>→</a:t>
            </a:r>
            <a:r>
              <a:rPr sz="2000" spc="-15" dirty="0">
                <a:cs typeface="Arial MT"/>
              </a:rPr>
              <a:t> </a:t>
            </a:r>
            <a:r>
              <a:rPr sz="2000" dirty="0">
                <a:cs typeface="Arial MT"/>
              </a:rPr>
              <a:t>ventilation</a:t>
            </a:r>
            <a:r>
              <a:rPr sz="2000" spc="-20" dirty="0">
                <a:cs typeface="Arial MT"/>
              </a:rPr>
              <a:t> </a:t>
            </a:r>
            <a:r>
              <a:rPr sz="2000" dirty="0">
                <a:cs typeface="Arial MT"/>
              </a:rPr>
              <a:t>and</a:t>
            </a:r>
            <a:r>
              <a:rPr sz="2000" spc="-15" dirty="0">
                <a:cs typeface="Arial MT"/>
              </a:rPr>
              <a:t> </a:t>
            </a:r>
            <a:r>
              <a:rPr sz="2000" dirty="0">
                <a:cs typeface="Arial MT"/>
              </a:rPr>
              <a:t>safety</a:t>
            </a:r>
            <a:r>
              <a:rPr sz="2000" spc="-35" dirty="0">
                <a:cs typeface="Arial MT"/>
              </a:rPr>
              <a:t> </a:t>
            </a:r>
            <a:r>
              <a:rPr sz="2000" dirty="0">
                <a:cs typeface="Arial MT"/>
              </a:rPr>
              <a:t>systems</a:t>
            </a:r>
            <a:r>
              <a:rPr sz="2000" spc="10" dirty="0">
                <a:cs typeface="Arial MT"/>
              </a:rPr>
              <a:t> </a:t>
            </a:r>
            <a:r>
              <a:rPr sz="2000" spc="-10" dirty="0">
                <a:cs typeface="Arial MT"/>
              </a:rPr>
              <a:t>required</a:t>
            </a:r>
            <a:endParaRPr sz="2000" dirty="0">
              <a:cs typeface="Arial MT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05D65CC5-1A4D-8ED3-CA48-CA278A0C8064}"/>
              </a:ext>
            </a:extLst>
          </p:cNvPr>
          <p:cNvSpPr txBox="1"/>
          <p:nvPr/>
        </p:nvSpPr>
        <p:spPr>
          <a:xfrm>
            <a:off x="360362" y="2491104"/>
            <a:ext cx="4611370" cy="27956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indent="-215265">
              <a:lnSpc>
                <a:spcPct val="100000"/>
              </a:lnSpc>
              <a:spcBef>
                <a:spcPts val="100"/>
              </a:spcBef>
              <a:buClr>
                <a:srgbClr val="00539F"/>
              </a:buClr>
              <a:buChar char="•"/>
              <a:tabLst>
                <a:tab pos="227965" algn="l"/>
              </a:tabLst>
            </a:pPr>
            <a:r>
              <a:rPr sz="2000" dirty="0">
                <a:cs typeface="Arial MT"/>
              </a:rPr>
              <a:t>Safety</a:t>
            </a:r>
            <a:r>
              <a:rPr sz="2000" spc="-15" dirty="0">
                <a:cs typeface="Arial MT"/>
              </a:rPr>
              <a:t> </a:t>
            </a:r>
            <a:r>
              <a:rPr sz="2000" dirty="0">
                <a:cs typeface="Arial MT"/>
              </a:rPr>
              <a:t>measures</a:t>
            </a:r>
            <a:r>
              <a:rPr sz="2000" spc="-20" dirty="0">
                <a:cs typeface="Arial MT"/>
              </a:rPr>
              <a:t> </a:t>
            </a:r>
            <a:r>
              <a:rPr sz="2000" dirty="0">
                <a:cs typeface="Arial MT"/>
              </a:rPr>
              <a:t>against</a:t>
            </a:r>
            <a:r>
              <a:rPr sz="2000" spc="-5" dirty="0">
                <a:cs typeface="Arial MT"/>
              </a:rPr>
              <a:t> </a:t>
            </a:r>
            <a:r>
              <a:rPr sz="2000" dirty="0">
                <a:cs typeface="Arial MT"/>
              </a:rPr>
              <a:t>flammable</a:t>
            </a:r>
            <a:r>
              <a:rPr sz="2000" spc="-50" dirty="0">
                <a:cs typeface="Arial MT"/>
              </a:rPr>
              <a:t> </a:t>
            </a:r>
            <a:r>
              <a:rPr sz="2000" spc="-10" dirty="0">
                <a:cs typeface="Arial MT"/>
              </a:rPr>
              <a:t>gases:</a:t>
            </a:r>
            <a:endParaRPr sz="2000" dirty="0">
              <a:cs typeface="Arial MT"/>
            </a:endParaRPr>
          </a:p>
          <a:p>
            <a:pPr marL="571500" lvl="1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67665" algn="l"/>
              </a:tabLst>
            </a:pPr>
            <a:r>
              <a:rPr sz="2000" dirty="0">
                <a:cs typeface="Arial MT"/>
              </a:rPr>
              <a:t>Gas</a:t>
            </a:r>
            <a:r>
              <a:rPr sz="2000" spc="-15" dirty="0">
                <a:cs typeface="Arial MT"/>
              </a:rPr>
              <a:t> </a:t>
            </a:r>
            <a:r>
              <a:rPr sz="2000" dirty="0">
                <a:cs typeface="Arial MT"/>
              </a:rPr>
              <a:t>tight</a:t>
            </a:r>
            <a:r>
              <a:rPr sz="2000" spc="-10" dirty="0">
                <a:cs typeface="Arial MT"/>
              </a:rPr>
              <a:t> construction</a:t>
            </a:r>
            <a:endParaRPr sz="2000" dirty="0">
              <a:cs typeface="Arial MT"/>
            </a:endParaRPr>
          </a:p>
          <a:p>
            <a:pPr marL="571500" lvl="1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67665" algn="l"/>
              </a:tabLst>
            </a:pPr>
            <a:r>
              <a:rPr sz="2000" dirty="0">
                <a:cs typeface="Arial MT"/>
              </a:rPr>
              <a:t>Gas</a:t>
            </a:r>
            <a:r>
              <a:rPr sz="2000" spc="-10" dirty="0">
                <a:cs typeface="Arial MT"/>
              </a:rPr>
              <a:t> </a:t>
            </a:r>
            <a:r>
              <a:rPr sz="2000" dirty="0">
                <a:cs typeface="Arial MT"/>
              </a:rPr>
              <a:t>leak</a:t>
            </a:r>
            <a:r>
              <a:rPr sz="2000" spc="-10" dirty="0">
                <a:cs typeface="Arial MT"/>
              </a:rPr>
              <a:t> detection</a:t>
            </a:r>
            <a:endParaRPr sz="2000" dirty="0">
              <a:cs typeface="Arial MT"/>
            </a:endParaRPr>
          </a:p>
          <a:p>
            <a:pPr marL="571500" lvl="1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67665" algn="l"/>
              </a:tabLst>
            </a:pPr>
            <a:r>
              <a:rPr sz="2000" dirty="0">
                <a:cs typeface="Arial MT"/>
              </a:rPr>
              <a:t>Flammable</a:t>
            </a:r>
            <a:r>
              <a:rPr sz="2000" spc="-55" dirty="0">
                <a:cs typeface="Arial MT"/>
              </a:rPr>
              <a:t> </a:t>
            </a:r>
            <a:r>
              <a:rPr sz="2000" dirty="0">
                <a:cs typeface="Arial MT"/>
              </a:rPr>
              <a:t>gas</a:t>
            </a:r>
            <a:r>
              <a:rPr sz="2000" spc="-5" dirty="0">
                <a:cs typeface="Arial MT"/>
              </a:rPr>
              <a:t> </a:t>
            </a:r>
            <a:r>
              <a:rPr sz="2000" spc="-10" dirty="0">
                <a:cs typeface="Arial MT"/>
              </a:rPr>
              <a:t>sensors</a:t>
            </a:r>
            <a:endParaRPr sz="2000" dirty="0">
              <a:cs typeface="Arial MT"/>
            </a:endParaRPr>
          </a:p>
          <a:p>
            <a:pPr lvl="1">
              <a:lnSpc>
                <a:spcPct val="100000"/>
              </a:lnSpc>
              <a:spcBef>
                <a:spcPts val="90"/>
              </a:spcBef>
              <a:buFont typeface="Arial MT"/>
              <a:buChar char="-"/>
            </a:pPr>
            <a:endParaRPr sz="2000" dirty="0">
              <a:cs typeface="Arial MT"/>
            </a:endParaRPr>
          </a:p>
          <a:p>
            <a:pPr marL="227965" indent="-215265">
              <a:lnSpc>
                <a:spcPct val="100000"/>
              </a:lnSpc>
              <a:buClr>
                <a:srgbClr val="00539F"/>
              </a:buClr>
              <a:buChar char="•"/>
              <a:tabLst>
                <a:tab pos="227965" algn="l"/>
              </a:tabLst>
            </a:pPr>
            <a:r>
              <a:rPr sz="2000" dirty="0">
                <a:cs typeface="Arial MT"/>
              </a:rPr>
              <a:t>Other</a:t>
            </a:r>
            <a:r>
              <a:rPr sz="2000" spc="-20" dirty="0">
                <a:cs typeface="Arial MT"/>
              </a:rPr>
              <a:t> </a:t>
            </a:r>
            <a:r>
              <a:rPr sz="2000" spc="-10" dirty="0">
                <a:cs typeface="Arial MT"/>
              </a:rPr>
              <a:t>hazards:</a:t>
            </a:r>
            <a:endParaRPr sz="2000" dirty="0">
              <a:cs typeface="Arial MT"/>
            </a:endParaRPr>
          </a:p>
          <a:p>
            <a:pPr marL="571500" lvl="1" indent="-34290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362585" algn="l"/>
              </a:tabLst>
            </a:pPr>
            <a:r>
              <a:rPr sz="2000" spc="-30" dirty="0">
                <a:cs typeface="Arial MT"/>
              </a:rPr>
              <a:t>Toxic</a:t>
            </a:r>
            <a:r>
              <a:rPr sz="2000" spc="-90" dirty="0">
                <a:cs typeface="Arial MT"/>
              </a:rPr>
              <a:t> </a:t>
            </a:r>
            <a:r>
              <a:rPr sz="2000" spc="-10" dirty="0">
                <a:cs typeface="Arial MT"/>
              </a:rPr>
              <a:t>gases</a:t>
            </a:r>
            <a:endParaRPr sz="2000" dirty="0">
              <a:cs typeface="Arial MT"/>
            </a:endParaRPr>
          </a:p>
          <a:p>
            <a:pPr marL="571500" lvl="1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67665" algn="l"/>
              </a:tabLst>
            </a:pPr>
            <a:r>
              <a:rPr sz="2000" dirty="0">
                <a:cs typeface="Arial MT"/>
              </a:rPr>
              <a:t>Oxygen</a:t>
            </a:r>
            <a:r>
              <a:rPr sz="2000" spc="-15" dirty="0">
                <a:cs typeface="Arial MT"/>
              </a:rPr>
              <a:t> </a:t>
            </a:r>
            <a:r>
              <a:rPr sz="2000" spc="-10" dirty="0">
                <a:cs typeface="Arial MT"/>
              </a:rPr>
              <a:t>discplacement</a:t>
            </a:r>
            <a:endParaRPr sz="2000" dirty="0">
              <a:cs typeface="Arial MT"/>
            </a:endParaRPr>
          </a:p>
          <a:p>
            <a:pPr marL="6985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Oxygen deficiency hazard (ODH)</a:t>
            </a:r>
            <a:endParaRPr sz="2000" dirty="0">
              <a:cs typeface="Arial MT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0B26F7C9-7316-A23C-E99B-5AFF3B39EB78}"/>
              </a:ext>
            </a:extLst>
          </p:cNvPr>
          <p:cNvSpPr txBox="1"/>
          <p:nvPr/>
        </p:nvSpPr>
        <p:spPr>
          <a:xfrm>
            <a:off x="9186861" y="1221629"/>
            <a:ext cx="2192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Red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point: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flammable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50F8BA3B-36BA-4B94-94AA-0CE44EABE2EC}"/>
              </a:ext>
            </a:extLst>
          </p:cNvPr>
          <p:cNvSpPr txBox="1"/>
          <p:nvPr/>
        </p:nvSpPr>
        <p:spPr>
          <a:xfrm>
            <a:off x="9186861" y="1605896"/>
            <a:ext cx="2852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Green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point: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non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flammable</a:t>
            </a:r>
            <a:endParaRPr sz="1800" dirty="0">
              <a:latin typeface="Arial MT"/>
              <a:cs typeface="Arial MT"/>
            </a:endParaRPr>
          </a:p>
        </p:txBody>
      </p:sp>
      <p:pic>
        <p:nvPicPr>
          <p:cNvPr id="12" name="Picture 11" descr="A sign with a red light on it&#10;&#10;Description automatically generated">
            <a:extLst>
              <a:ext uri="{FF2B5EF4-FFF2-40B4-BE49-F238E27FC236}">
                <a16:creationId xmlns:a16="http://schemas.microsoft.com/office/drawing/2014/main" id="{4673085F-78D5-3CC4-FA69-2ADB539D1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76" y="4868691"/>
            <a:ext cx="1220695" cy="135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78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64F7-9015-267F-6885-07BCDF3A8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7910373" cy="1107996"/>
          </a:xfrm>
        </p:spPr>
        <p:txBody>
          <a:bodyPr/>
          <a:lstStyle/>
          <a:p>
            <a:r>
              <a:rPr lang="en-US" dirty="0"/>
              <a:t>Environmental aspects (GHG)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23</a:t>
            </a:fld>
            <a:endParaRPr lang="en-US" spc="-5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277339B-CA5A-C51C-CF6D-B7CD43B65581}"/>
              </a:ext>
            </a:extLst>
          </p:cNvPr>
          <p:cNvSpPr txBox="1"/>
          <p:nvPr/>
        </p:nvSpPr>
        <p:spPr>
          <a:xfrm>
            <a:off x="190309" y="732478"/>
            <a:ext cx="11660188" cy="27340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065" indent="-215265">
              <a:lnSpc>
                <a:spcPct val="100000"/>
              </a:lnSpc>
              <a:spcBef>
                <a:spcPts val="100"/>
              </a:spcBef>
              <a:buClr>
                <a:srgbClr val="00539F"/>
              </a:buClr>
              <a:buChar char="•"/>
              <a:tabLst>
                <a:tab pos="266065" algn="l"/>
              </a:tabLst>
            </a:pPr>
            <a:r>
              <a:rPr sz="2000" dirty="0">
                <a:solidFill>
                  <a:srgbClr val="00329E"/>
                </a:solidFill>
                <a:cs typeface="Arial MT"/>
              </a:rPr>
              <a:t>Some</a:t>
            </a:r>
            <a:r>
              <a:rPr sz="2000" spc="-4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of</a:t>
            </a:r>
            <a:r>
              <a:rPr sz="2000" spc="-20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the</a:t>
            </a:r>
            <a:r>
              <a:rPr sz="2000" spc="-2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gases</a:t>
            </a:r>
            <a:r>
              <a:rPr sz="2000" spc="-1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used</a:t>
            </a:r>
            <a:r>
              <a:rPr sz="2000" spc="-20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in</a:t>
            </a:r>
            <a:r>
              <a:rPr sz="2000" spc="-20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particle</a:t>
            </a:r>
            <a:r>
              <a:rPr sz="2000" spc="-20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detectors</a:t>
            </a:r>
            <a:r>
              <a:rPr sz="2000" spc="-20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are</a:t>
            </a:r>
            <a:r>
              <a:rPr sz="2000" spc="-20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Green</a:t>
            </a:r>
            <a:r>
              <a:rPr sz="2000" spc="-1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House</a:t>
            </a:r>
            <a:r>
              <a:rPr sz="2000" spc="-20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Gases</a:t>
            </a:r>
            <a:r>
              <a:rPr sz="2000" spc="-20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spc="-10" dirty="0">
                <a:solidFill>
                  <a:srgbClr val="00329E"/>
                </a:solidFill>
                <a:cs typeface="Arial MT"/>
              </a:rPr>
              <a:t>(GHG)</a:t>
            </a:r>
            <a:endParaRPr sz="2000" dirty="0">
              <a:solidFill>
                <a:srgbClr val="00329E"/>
              </a:solidFill>
              <a:cs typeface="Arial MT"/>
            </a:endParaRPr>
          </a:p>
          <a:p>
            <a:pPr>
              <a:lnSpc>
                <a:spcPct val="100000"/>
              </a:lnSpc>
              <a:spcBef>
                <a:spcPts val="95"/>
              </a:spcBef>
              <a:buClr>
                <a:srgbClr val="00539F"/>
              </a:buClr>
              <a:buFont typeface="Arial MT"/>
              <a:buChar char="•"/>
            </a:pPr>
            <a:endParaRPr sz="800" dirty="0">
              <a:solidFill>
                <a:srgbClr val="15159E"/>
              </a:solidFill>
              <a:cs typeface="Arial MT"/>
            </a:endParaRPr>
          </a:p>
          <a:p>
            <a:pPr marL="266065" indent="-215265">
              <a:lnSpc>
                <a:spcPct val="100000"/>
              </a:lnSpc>
              <a:buClr>
                <a:srgbClr val="00539F"/>
              </a:buClr>
              <a:buChar char="•"/>
              <a:tabLst>
                <a:tab pos="266065" algn="l"/>
              </a:tabLst>
            </a:pPr>
            <a:r>
              <a:rPr sz="2000" dirty="0">
                <a:solidFill>
                  <a:srgbClr val="00329E"/>
                </a:solidFill>
                <a:cs typeface="Arial MT"/>
              </a:rPr>
              <a:t>The</a:t>
            </a:r>
            <a:r>
              <a:rPr sz="2000" spc="-2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use</a:t>
            </a:r>
            <a:r>
              <a:rPr sz="2000" spc="-1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of</a:t>
            </a:r>
            <a:r>
              <a:rPr sz="2000" spc="-20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GHG</a:t>
            </a:r>
            <a:r>
              <a:rPr sz="2000" spc="-10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gases</a:t>
            </a:r>
            <a:r>
              <a:rPr sz="2000" spc="-2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should</a:t>
            </a:r>
            <a:r>
              <a:rPr sz="2000" spc="-1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be</a:t>
            </a:r>
            <a:r>
              <a:rPr sz="2000" spc="-1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reduced</a:t>
            </a:r>
            <a:r>
              <a:rPr sz="2000" spc="-1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or</a:t>
            </a:r>
            <a:r>
              <a:rPr sz="2000" spc="-1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avoided</a:t>
            </a:r>
            <a:r>
              <a:rPr sz="2000" spc="-1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in</a:t>
            </a:r>
            <a:r>
              <a:rPr sz="2000" spc="-1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spc="-10" dirty="0">
                <a:solidFill>
                  <a:srgbClr val="00329E"/>
                </a:solidFill>
                <a:cs typeface="Arial MT"/>
              </a:rPr>
              <a:t>future</a:t>
            </a:r>
            <a:endParaRPr sz="2000" dirty="0">
              <a:solidFill>
                <a:srgbClr val="00329E"/>
              </a:solidFill>
              <a:cs typeface="Arial MT"/>
            </a:endParaRPr>
          </a:p>
          <a:p>
            <a:pPr marL="481965" lvl="1" indent="-215265">
              <a:lnSpc>
                <a:spcPct val="100000"/>
              </a:lnSpc>
              <a:buClr>
                <a:srgbClr val="00539F"/>
              </a:buClr>
              <a:buFont typeface="Courier New"/>
              <a:buChar char="o"/>
              <a:tabLst>
                <a:tab pos="481965" algn="l"/>
              </a:tabLst>
            </a:pPr>
            <a:r>
              <a:rPr sz="2000" dirty="0">
                <a:solidFill>
                  <a:srgbClr val="15159E"/>
                </a:solidFill>
                <a:cs typeface="Arial MT"/>
              </a:rPr>
              <a:t>Regulatory limits</a:t>
            </a:r>
            <a:r>
              <a:rPr sz="2000" spc="-5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on</a:t>
            </a:r>
            <a:r>
              <a:rPr sz="2000" spc="-3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emissions</a:t>
            </a:r>
            <a:r>
              <a:rPr sz="2000" spc="-1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(Kyoto</a:t>
            </a:r>
            <a:r>
              <a:rPr sz="2000" spc="1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spc="-10" dirty="0">
                <a:solidFill>
                  <a:srgbClr val="15159E"/>
                </a:solidFill>
                <a:cs typeface="Arial MT"/>
              </a:rPr>
              <a:t>protocol)</a:t>
            </a:r>
            <a:endParaRPr sz="2000" dirty="0">
              <a:solidFill>
                <a:srgbClr val="15159E"/>
              </a:solidFill>
              <a:cs typeface="Arial MT"/>
            </a:endParaRPr>
          </a:p>
          <a:p>
            <a:pPr marL="481965" lvl="1" indent="-215265">
              <a:lnSpc>
                <a:spcPct val="100000"/>
              </a:lnSpc>
              <a:buClr>
                <a:srgbClr val="00539F"/>
              </a:buClr>
              <a:buFont typeface="Courier New"/>
              <a:buChar char="o"/>
              <a:tabLst>
                <a:tab pos="481965" algn="l"/>
              </a:tabLst>
            </a:pPr>
            <a:r>
              <a:rPr sz="2000" dirty="0">
                <a:solidFill>
                  <a:srgbClr val="15159E"/>
                </a:solidFill>
                <a:cs typeface="Arial MT"/>
              </a:rPr>
              <a:t>Rising</a:t>
            </a:r>
            <a:r>
              <a:rPr sz="2000" spc="-2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prices</a:t>
            </a:r>
            <a:r>
              <a:rPr sz="2000" spc="-1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of</a:t>
            </a:r>
            <a:r>
              <a:rPr sz="2000" spc="2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GHGs</a:t>
            </a:r>
            <a:endParaRPr sz="2000" dirty="0">
              <a:solidFill>
                <a:srgbClr val="15159E"/>
              </a:solidFill>
              <a:cs typeface="Arial MT"/>
            </a:endParaRPr>
          </a:p>
          <a:p>
            <a:pPr marL="481965" lvl="1" indent="-215265">
              <a:lnSpc>
                <a:spcPct val="100000"/>
              </a:lnSpc>
              <a:buClr>
                <a:srgbClr val="00539F"/>
              </a:buClr>
              <a:buFont typeface="Courier New"/>
              <a:buChar char="o"/>
              <a:tabLst>
                <a:tab pos="481965" algn="l"/>
              </a:tabLst>
            </a:pPr>
            <a:r>
              <a:rPr sz="2000" dirty="0">
                <a:solidFill>
                  <a:srgbClr val="15159E"/>
                </a:solidFill>
                <a:cs typeface="Arial MT"/>
              </a:rPr>
              <a:t>Ethical</a:t>
            </a:r>
            <a:r>
              <a:rPr sz="2000" spc="-3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spc="-10" dirty="0">
                <a:solidFill>
                  <a:srgbClr val="15159E"/>
                </a:solidFill>
                <a:cs typeface="Arial MT"/>
              </a:rPr>
              <a:t>reason</a:t>
            </a:r>
            <a:endParaRPr lang="en-US" sz="2000" spc="-10" dirty="0">
              <a:solidFill>
                <a:srgbClr val="15159E"/>
              </a:solidFill>
              <a:cs typeface="Arial MT"/>
            </a:endParaRPr>
          </a:p>
          <a:p>
            <a:pPr marL="481965" lvl="1" indent="-215265">
              <a:lnSpc>
                <a:spcPct val="100000"/>
              </a:lnSpc>
              <a:buClr>
                <a:srgbClr val="00539F"/>
              </a:buClr>
              <a:buFont typeface="Courier New"/>
              <a:buChar char="o"/>
              <a:tabLst>
                <a:tab pos="481965" algn="l"/>
              </a:tabLst>
            </a:pPr>
            <a:endParaRPr sz="800" dirty="0">
              <a:solidFill>
                <a:srgbClr val="15159E"/>
              </a:solidFill>
              <a:cs typeface="Arial MT"/>
            </a:endParaRPr>
          </a:p>
          <a:p>
            <a:pPr marL="266065" indent="-215265">
              <a:lnSpc>
                <a:spcPct val="100000"/>
              </a:lnSpc>
              <a:buClr>
                <a:srgbClr val="00539F"/>
              </a:buClr>
              <a:buChar char="•"/>
              <a:tabLst>
                <a:tab pos="266065" algn="l"/>
              </a:tabLst>
            </a:pPr>
            <a:r>
              <a:rPr sz="2000" dirty="0">
                <a:solidFill>
                  <a:srgbClr val="00329E"/>
                </a:solidFill>
                <a:cs typeface="Arial MT"/>
              </a:rPr>
              <a:t>Their</a:t>
            </a:r>
            <a:r>
              <a:rPr sz="2000" spc="-1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impact</a:t>
            </a:r>
            <a:r>
              <a:rPr sz="2000" spc="-40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is</a:t>
            </a:r>
            <a:r>
              <a:rPr sz="2000" spc="-20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quantified</a:t>
            </a:r>
            <a:r>
              <a:rPr sz="2000" spc="-3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via</a:t>
            </a:r>
            <a:r>
              <a:rPr sz="2000" spc="-1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Global</a:t>
            </a:r>
            <a:r>
              <a:rPr sz="2000" spc="-1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Warming</a:t>
            </a:r>
            <a:r>
              <a:rPr sz="2000" spc="-7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dirty="0">
                <a:solidFill>
                  <a:srgbClr val="00329E"/>
                </a:solidFill>
                <a:cs typeface="Arial MT"/>
              </a:rPr>
              <a:t>Potential</a:t>
            </a:r>
            <a:r>
              <a:rPr sz="2000" spc="-15" dirty="0">
                <a:solidFill>
                  <a:srgbClr val="00329E"/>
                </a:solidFill>
                <a:cs typeface="Arial MT"/>
              </a:rPr>
              <a:t> </a:t>
            </a:r>
            <a:r>
              <a:rPr sz="2000" spc="-10" dirty="0">
                <a:solidFill>
                  <a:srgbClr val="00329E"/>
                </a:solidFill>
                <a:cs typeface="Arial MT"/>
              </a:rPr>
              <a:t>(GWP)</a:t>
            </a:r>
            <a:endParaRPr sz="2000" dirty="0">
              <a:solidFill>
                <a:srgbClr val="00329E"/>
              </a:solidFill>
              <a:cs typeface="Arial MT"/>
            </a:endParaRPr>
          </a:p>
          <a:p>
            <a:pPr marL="481965" lvl="1" indent="-215265">
              <a:lnSpc>
                <a:spcPct val="100000"/>
              </a:lnSpc>
              <a:buClr>
                <a:srgbClr val="00539F"/>
              </a:buClr>
              <a:buFont typeface="Courier New"/>
              <a:buChar char="o"/>
              <a:tabLst>
                <a:tab pos="481965" algn="l"/>
              </a:tabLst>
            </a:pPr>
            <a:r>
              <a:rPr sz="2000" dirty="0">
                <a:solidFill>
                  <a:srgbClr val="15159E"/>
                </a:solidFill>
                <a:cs typeface="Arial MT"/>
              </a:rPr>
              <a:t>GWP</a:t>
            </a:r>
            <a:r>
              <a:rPr sz="2000" spc="-114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gives</a:t>
            </a:r>
            <a:r>
              <a:rPr sz="2000" spc="-2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the global warming</a:t>
            </a:r>
            <a:r>
              <a:rPr sz="2000" spc="-1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effect</a:t>
            </a:r>
            <a:r>
              <a:rPr sz="2000" spc="-3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of</a:t>
            </a:r>
            <a:r>
              <a:rPr sz="2000" spc="1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the gas</a:t>
            </a:r>
            <a:r>
              <a:rPr sz="2000" spc="-1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relative</a:t>
            </a:r>
            <a:r>
              <a:rPr sz="2000" spc="-3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to</a:t>
            </a:r>
            <a:r>
              <a:rPr sz="2000" spc="-1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the same</a:t>
            </a:r>
            <a:r>
              <a:rPr sz="2000" spc="-1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mass</a:t>
            </a:r>
            <a:r>
              <a:rPr sz="2000" spc="-1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of</a:t>
            </a:r>
            <a:r>
              <a:rPr sz="2000" spc="-1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carbon</a:t>
            </a:r>
            <a:r>
              <a:rPr sz="2000" spc="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dioxide</a:t>
            </a:r>
            <a:r>
              <a:rPr sz="2000" spc="-3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spc="-10" dirty="0">
                <a:solidFill>
                  <a:srgbClr val="15159E"/>
                </a:solidFill>
                <a:cs typeface="Arial MT"/>
              </a:rPr>
              <a:t>(CO</a:t>
            </a:r>
            <a:r>
              <a:rPr sz="2000" spc="-15" baseline="-21164" dirty="0">
                <a:solidFill>
                  <a:srgbClr val="15159E"/>
                </a:solidFill>
                <a:cs typeface="Arial MT"/>
              </a:rPr>
              <a:t>2</a:t>
            </a:r>
            <a:r>
              <a:rPr sz="2000" spc="-10" dirty="0">
                <a:solidFill>
                  <a:srgbClr val="15159E"/>
                </a:solidFill>
                <a:cs typeface="Arial MT"/>
              </a:rPr>
              <a:t>)</a:t>
            </a:r>
            <a:endParaRPr sz="2000" dirty="0">
              <a:solidFill>
                <a:srgbClr val="15159E"/>
              </a:solidFill>
              <a:cs typeface="Arial MT"/>
            </a:endParaRPr>
          </a:p>
          <a:p>
            <a:pPr marL="481965" lvl="1" indent="-215265">
              <a:lnSpc>
                <a:spcPct val="100000"/>
              </a:lnSpc>
              <a:buClr>
                <a:srgbClr val="00539F"/>
              </a:buClr>
              <a:buFont typeface="Courier New"/>
              <a:buChar char="o"/>
              <a:tabLst>
                <a:tab pos="481965" algn="l"/>
              </a:tabLst>
            </a:pPr>
            <a:r>
              <a:rPr sz="2000" spc="-25" dirty="0">
                <a:solidFill>
                  <a:srgbClr val="15159E"/>
                </a:solidFill>
                <a:cs typeface="Arial MT"/>
              </a:rPr>
              <a:t>Takes</a:t>
            </a:r>
            <a:r>
              <a:rPr sz="2000" spc="-5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into</a:t>
            </a:r>
            <a:r>
              <a:rPr sz="2000" spc="-3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account</a:t>
            </a:r>
            <a:r>
              <a:rPr sz="2000" spc="1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the</a:t>
            </a:r>
            <a:r>
              <a:rPr sz="2000" spc="-1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absorption</a:t>
            </a:r>
            <a:r>
              <a:rPr sz="2000" spc="-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power of</a:t>
            </a:r>
            <a:r>
              <a:rPr sz="2000" spc="-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the</a:t>
            </a:r>
            <a:r>
              <a:rPr sz="2000" spc="-2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gas</a:t>
            </a:r>
            <a:r>
              <a:rPr sz="2000" spc="-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and</a:t>
            </a:r>
            <a:r>
              <a:rPr sz="2000" spc="-2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the</a:t>
            </a:r>
            <a:r>
              <a:rPr sz="2000" spc="-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lifetime</a:t>
            </a:r>
            <a:r>
              <a:rPr sz="2000" spc="-4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of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the</a:t>
            </a:r>
            <a:r>
              <a:rPr sz="2000" spc="-1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gas</a:t>
            </a:r>
            <a:r>
              <a:rPr sz="20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in</a:t>
            </a:r>
            <a:r>
              <a:rPr sz="2000" spc="-4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dirty="0">
                <a:solidFill>
                  <a:srgbClr val="15159E"/>
                </a:solidFill>
                <a:cs typeface="Arial MT"/>
              </a:rPr>
              <a:t>the</a:t>
            </a:r>
            <a:r>
              <a:rPr sz="2000" spc="-5" dirty="0">
                <a:solidFill>
                  <a:srgbClr val="15159E"/>
                </a:solidFill>
                <a:cs typeface="Arial MT"/>
              </a:rPr>
              <a:t> </a:t>
            </a:r>
            <a:r>
              <a:rPr sz="2000" spc="-10" dirty="0">
                <a:solidFill>
                  <a:srgbClr val="15159E"/>
                </a:solidFill>
                <a:cs typeface="Arial MT"/>
              </a:rPr>
              <a:t>atmosphere</a:t>
            </a:r>
            <a:endParaRPr sz="2000" dirty="0">
              <a:solidFill>
                <a:srgbClr val="15159E"/>
              </a:solidFill>
              <a:cs typeface="Arial MT"/>
            </a:endParaRPr>
          </a:p>
        </p:txBody>
      </p:sp>
      <p:pic>
        <p:nvPicPr>
          <p:cNvPr id="8" name="Picture 7" descr="A diagram of a chemical structure&#10;&#10;Description automatically generated">
            <a:extLst>
              <a:ext uri="{FF2B5EF4-FFF2-40B4-BE49-F238E27FC236}">
                <a16:creationId xmlns:a16="http://schemas.microsoft.com/office/drawing/2014/main" id="{E350B559-075A-7D8E-6DD3-C8E4CA8AF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429000"/>
            <a:ext cx="7391400" cy="281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39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BE815-9F01-DA40-DEAF-BF6C8ECA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5776773" cy="553998"/>
          </a:xfrm>
        </p:spPr>
        <p:txBody>
          <a:bodyPr/>
          <a:lstStyle/>
          <a:p>
            <a:r>
              <a:rPr lang="en-US" dirty="0"/>
              <a:t>ALICE RPC approach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5EA1B-7598-D82B-80DA-07C47E2D453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D88314-7552-7EC4-2029-3051E99EF1E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24</a:t>
            </a:fld>
            <a:endParaRPr lang="en-US" spc="-5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0C9E9B3-65EA-AE34-85E9-FF3F9BAFD932}"/>
              </a:ext>
            </a:extLst>
          </p:cNvPr>
          <p:cNvSpPr txBox="1"/>
          <p:nvPr/>
        </p:nvSpPr>
        <p:spPr>
          <a:xfrm>
            <a:off x="371475" y="1065784"/>
            <a:ext cx="4278630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marR="325120" indent="-215900">
              <a:lnSpc>
                <a:spcPct val="100000"/>
              </a:lnSpc>
              <a:spcBef>
                <a:spcPts val="100"/>
              </a:spcBef>
              <a:buClr>
                <a:srgbClr val="00539F"/>
              </a:buClr>
              <a:buChar char="•"/>
              <a:tabLst>
                <a:tab pos="228600" algn="l"/>
              </a:tabLst>
            </a:pPr>
            <a:r>
              <a:rPr sz="1800" dirty="0">
                <a:latin typeface="Arial MT"/>
                <a:cs typeface="Arial MT"/>
              </a:rPr>
              <a:t>Efficiency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before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 after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irradiation </a:t>
            </a:r>
            <a:r>
              <a:rPr sz="1800" dirty="0">
                <a:latin typeface="Arial MT"/>
                <a:cs typeface="Arial MT"/>
              </a:rPr>
              <a:t>ALICE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2022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–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2023</a:t>
            </a:r>
            <a:endParaRPr sz="1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Clr>
                <a:srgbClr val="00539F"/>
              </a:buClr>
              <a:buFont typeface="Arial MT"/>
              <a:buChar char="•"/>
            </a:pPr>
            <a:endParaRPr sz="1800" dirty="0">
              <a:latin typeface="Arial MT"/>
              <a:cs typeface="Arial MT"/>
            </a:endParaRPr>
          </a:p>
          <a:p>
            <a:pPr marL="227965" indent="-215265">
              <a:lnSpc>
                <a:spcPct val="100000"/>
              </a:lnSpc>
              <a:buClr>
                <a:srgbClr val="00539F"/>
              </a:buClr>
              <a:buChar char="•"/>
              <a:tabLst>
                <a:tab pos="227965" algn="l"/>
              </a:tabLst>
            </a:pPr>
            <a:r>
              <a:rPr sz="1800" dirty="0">
                <a:latin typeface="Arial MT"/>
                <a:cs typeface="Arial MT"/>
              </a:rPr>
              <a:t>Efficiency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plateaus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the same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level</a:t>
            </a:r>
            <a:endParaRPr sz="1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Clr>
                <a:srgbClr val="00539F"/>
              </a:buClr>
              <a:buFont typeface="Arial MT"/>
              <a:buChar char="•"/>
            </a:pPr>
            <a:endParaRPr sz="1800" dirty="0">
              <a:latin typeface="Arial MT"/>
              <a:cs typeface="Arial MT"/>
            </a:endParaRPr>
          </a:p>
          <a:p>
            <a:pPr marL="227965" indent="-215265">
              <a:lnSpc>
                <a:spcPct val="100000"/>
              </a:lnSpc>
              <a:buClr>
                <a:srgbClr val="00539F"/>
              </a:buClr>
              <a:buChar char="•"/>
              <a:tabLst>
                <a:tab pos="227965" algn="l"/>
              </a:tabLst>
            </a:pPr>
            <a:r>
              <a:rPr sz="1800" dirty="0">
                <a:latin typeface="Arial MT"/>
                <a:cs typeface="Arial MT"/>
              </a:rPr>
              <a:t>Efficiency</a:t>
            </a:r>
            <a:r>
              <a:rPr sz="1800" spc="-6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plateaus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for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ECO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gas</a:t>
            </a:r>
            <a:r>
              <a:rPr sz="1800" spc="-10" dirty="0">
                <a:latin typeface="Arial MT"/>
                <a:cs typeface="Arial MT"/>
              </a:rPr>
              <a:t> mixture</a:t>
            </a:r>
            <a:endParaRPr sz="1800" dirty="0">
              <a:latin typeface="Arial MT"/>
              <a:cs typeface="Arial MT"/>
            </a:endParaRPr>
          </a:p>
          <a:p>
            <a:pPr marL="2286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Arial MT"/>
                <a:cs typeface="Arial MT"/>
              </a:rPr>
              <a:t>at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higher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voltage</a:t>
            </a:r>
            <a:endParaRPr sz="1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 dirty="0">
              <a:latin typeface="Arial MT"/>
              <a:cs typeface="Arial MT"/>
            </a:endParaRPr>
          </a:p>
          <a:p>
            <a:pPr marL="227965" indent="-215265">
              <a:lnSpc>
                <a:spcPct val="100000"/>
              </a:lnSpc>
              <a:buClr>
                <a:srgbClr val="00539F"/>
              </a:buClr>
              <a:buChar char="•"/>
              <a:tabLst>
                <a:tab pos="227965" algn="l"/>
              </a:tabLst>
            </a:pPr>
            <a:r>
              <a:rPr sz="1800" dirty="0">
                <a:latin typeface="Arial MT"/>
                <a:cs typeface="Arial MT"/>
              </a:rPr>
              <a:t>Shift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higher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voltages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after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irradiation</a:t>
            </a:r>
            <a:endParaRPr sz="1800" dirty="0">
              <a:latin typeface="Arial MT"/>
              <a:cs typeface="Arial MT"/>
            </a:endParaRPr>
          </a:p>
          <a:p>
            <a:pPr marL="228600">
              <a:lnSpc>
                <a:spcPct val="100000"/>
              </a:lnSpc>
            </a:pPr>
            <a:r>
              <a:rPr sz="1800" dirty="0">
                <a:latin typeface="Arial MT"/>
                <a:cs typeface="Arial MT"/>
              </a:rPr>
              <a:t>for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ECO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gas </a:t>
            </a:r>
            <a:r>
              <a:rPr sz="1800" spc="-10" dirty="0">
                <a:latin typeface="Arial MT"/>
                <a:cs typeface="Arial MT"/>
              </a:rPr>
              <a:t>mixture</a:t>
            </a:r>
            <a:endParaRPr sz="1800" dirty="0">
              <a:latin typeface="Arial MT"/>
              <a:cs typeface="Arial MT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6F2F48E3-059F-6D95-0309-DF45DF1CD4A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9454" y="1090728"/>
            <a:ext cx="3046795" cy="3261783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0841D2E6-F906-5D96-C8FA-C7AAD1022CB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54097" y="1090728"/>
            <a:ext cx="3108152" cy="3261783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7FB36328-6580-0134-0932-0337163F3872}"/>
              </a:ext>
            </a:extLst>
          </p:cNvPr>
          <p:cNvSpPr txBox="1"/>
          <p:nvPr/>
        </p:nvSpPr>
        <p:spPr>
          <a:xfrm>
            <a:off x="767397" y="4824095"/>
            <a:ext cx="49580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ECO1:</a:t>
            </a:r>
            <a:r>
              <a:rPr sz="1800" spc="-30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45%</a:t>
            </a:r>
            <a:r>
              <a:rPr sz="1800" spc="-15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HFO,</a:t>
            </a:r>
            <a:r>
              <a:rPr sz="1800" spc="-30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50%</a:t>
            </a:r>
            <a:r>
              <a:rPr sz="1800" spc="-15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CO</a:t>
            </a:r>
            <a:r>
              <a:rPr sz="1800" baseline="-20833" dirty="0">
                <a:solidFill>
                  <a:srgbClr val="006FC0"/>
                </a:solidFill>
                <a:latin typeface="Arial MT"/>
                <a:cs typeface="Arial MT"/>
              </a:rPr>
              <a:t>2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,</a:t>
            </a:r>
            <a:r>
              <a:rPr sz="1800" spc="-20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4%</a:t>
            </a:r>
            <a:r>
              <a:rPr sz="1800" spc="-20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iC</a:t>
            </a:r>
            <a:r>
              <a:rPr sz="1800" baseline="-20833" dirty="0">
                <a:solidFill>
                  <a:srgbClr val="006FC0"/>
                </a:solidFill>
                <a:latin typeface="Arial MT"/>
                <a:cs typeface="Arial MT"/>
              </a:rPr>
              <a:t>4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H</a:t>
            </a:r>
            <a:r>
              <a:rPr sz="1800" baseline="-20833" dirty="0">
                <a:solidFill>
                  <a:srgbClr val="006FC0"/>
                </a:solidFill>
                <a:latin typeface="Arial MT"/>
                <a:cs typeface="Arial MT"/>
              </a:rPr>
              <a:t>10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, 1%</a:t>
            </a:r>
            <a:r>
              <a:rPr sz="1800" spc="-15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spc="-25" dirty="0">
                <a:solidFill>
                  <a:srgbClr val="006FC0"/>
                </a:solidFill>
                <a:latin typeface="Arial MT"/>
                <a:cs typeface="Arial MT"/>
              </a:rPr>
              <a:t>SF</a:t>
            </a:r>
            <a:r>
              <a:rPr sz="1800" spc="-37" baseline="-20833" dirty="0">
                <a:solidFill>
                  <a:srgbClr val="006FC0"/>
                </a:solidFill>
                <a:latin typeface="Arial MT"/>
                <a:cs typeface="Arial MT"/>
              </a:rPr>
              <a:t>6</a:t>
            </a:r>
            <a:endParaRPr sz="1800" baseline="-20833" dirty="0">
              <a:latin typeface="Arial MT"/>
              <a:cs typeface="Arial MT"/>
            </a:endParaRPr>
          </a:p>
          <a:p>
            <a:pPr marL="38100">
              <a:lnSpc>
                <a:spcPct val="100000"/>
              </a:lnSpc>
            </a:pP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ECO2:</a:t>
            </a:r>
            <a:r>
              <a:rPr sz="1800" spc="-30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35%</a:t>
            </a:r>
            <a:r>
              <a:rPr sz="1800" spc="-15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HFO,</a:t>
            </a:r>
            <a:r>
              <a:rPr sz="1800" spc="-25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60%</a:t>
            </a:r>
            <a:r>
              <a:rPr sz="1800" spc="-10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CO</a:t>
            </a:r>
            <a:r>
              <a:rPr sz="1800" baseline="-20833" dirty="0">
                <a:solidFill>
                  <a:srgbClr val="006FC0"/>
                </a:solidFill>
                <a:latin typeface="Arial MT"/>
                <a:cs typeface="Arial MT"/>
              </a:rPr>
              <a:t>2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,</a:t>
            </a:r>
            <a:r>
              <a:rPr sz="1800" spc="-20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4%</a:t>
            </a:r>
            <a:r>
              <a:rPr sz="1800" spc="-15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iC</a:t>
            </a:r>
            <a:r>
              <a:rPr sz="1800" baseline="-20833" dirty="0">
                <a:solidFill>
                  <a:srgbClr val="006FC0"/>
                </a:solidFill>
                <a:latin typeface="Arial MT"/>
                <a:cs typeface="Arial MT"/>
              </a:rPr>
              <a:t>4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H</a:t>
            </a:r>
            <a:r>
              <a:rPr sz="1800" baseline="-20833" dirty="0">
                <a:solidFill>
                  <a:srgbClr val="006FC0"/>
                </a:solidFill>
                <a:latin typeface="Arial MT"/>
                <a:cs typeface="Arial MT"/>
              </a:rPr>
              <a:t>10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, 1%</a:t>
            </a:r>
            <a:r>
              <a:rPr sz="1800" spc="-10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spc="-25" dirty="0">
                <a:solidFill>
                  <a:srgbClr val="006FC0"/>
                </a:solidFill>
                <a:latin typeface="Arial MT"/>
                <a:cs typeface="Arial MT"/>
              </a:rPr>
              <a:t>SF</a:t>
            </a:r>
            <a:r>
              <a:rPr sz="1800" spc="-37" baseline="-20833" dirty="0">
                <a:solidFill>
                  <a:srgbClr val="006FC0"/>
                </a:solidFill>
                <a:latin typeface="Arial MT"/>
                <a:cs typeface="Arial MT"/>
              </a:rPr>
              <a:t>6</a:t>
            </a:r>
            <a:endParaRPr sz="1800" baseline="-20833" dirty="0">
              <a:latin typeface="Arial MT"/>
              <a:cs typeface="Arial MT"/>
            </a:endParaRPr>
          </a:p>
          <a:p>
            <a:pPr marL="38100">
              <a:lnSpc>
                <a:spcPct val="100000"/>
              </a:lnSpc>
            </a:pP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ECO3:</a:t>
            </a:r>
            <a:r>
              <a:rPr sz="1800" spc="-30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25%</a:t>
            </a:r>
            <a:r>
              <a:rPr sz="1800" spc="-15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HFO,</a:t>
            </a:r>
            <a:r>
              <a:rPr sz="1800" spc="-30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69%</a:t>
            </a:r>
            <a:r>
              <a:rPr sz="1800" spc="-15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CO</a:t>
            </a:r>
            <a:r>
              <a:rPr sz="1800" baseline="-20833" dirty="0">
                <a:solidFill>
                  <a:srgbClr val="006FC0"/>
                </a:solidFill>
                <a:latin typeface="Arial MT"/>
                <a:cs typeface="Arial MT"/>
              </a:rPr>
              <a:t>2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,</a:t>
            </a:r>
            <a:r>
              <a:rPr sz="1800" spc="-20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5%</a:t>
            </a:r>
            <a:r>
              <a:rPr sz="1800" spc="-20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iC</a:t>
            </a:r>
            <a:r>
              <a:rPr sz="1800" baseline="-20833" dirty="0">
                <a:solidFill>
                  <a:srgbClr val="006FC0"/>
                </a:solidFill>
                <a:latin typeface="Arial MT"/>
                <a:cs typeface="Arial MT"/>
              </a:rPr>
              <a:t>4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H</a:t>
            </a:r>
            <a:r>
              <a:rPr sz="1800" baseline="-20833" dirty="0">
                <a:solidFill>
                  <a:srgbClr val="006FC0"/>
                </a:solidFill>
                <a:latin typeface="Arial MT"/>
                <a:cs typeface="Arial MT"/>
              </a:rPr>
              <a:t>10</a:t>
            </a:r>
            <a:r>
              <a:rPr sz="1800" dirty="0">
                <a:solidFill>
                  <a:srgbClr val="006FC0"/>
                </a:solidFill>
                <a:latin typeface="Arial MT"/>
                <a:cs typeface="Arial MT"/>
              </a:rPr>
              <a:t>, 1%</a:t>
            </a:r>
            <a:r>
              <a:rPr sz="1800" spc="-15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800" spc="-25" dirty="0">
                <a:solidFill>
                  <a:srgbClr val="006FC0"/>
                </a:solidFill>
                <a:latin typeface="Arial MT"/>
                <a:cs typeface="Arial MT"/>
              </a:rPr>
              <a:t>SF</a:t>
            </a:r>
            <a:r>
              <a:rPr sz="1800" spc="-37" baseline="-20833" dirty="0">
                <a:solidFill>
                  <a:srgbClr val="006FC0"/>
                </a:solidFill>
                <a:latin typeface="Arial MT"/>
                <a:cs typeface="Arial MT"/>
              </a:rPr>
              <a:t>6</a:t>
            </a:r>
            <a:endParaRPr sz="1800" baseline="-20833" dirty="0">
              <a:latin typeface="Arial MT"/>
              <a:cs typeface="Arial M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CC3FA-C36E-36BD-F8ED-7A417F56B4AB}"/>
              </a:ext>
            </a:extLst>
          </p:cNvPr>
          <p:cNvSpPr txBox="1"/>
          <p:nvPr/>
        </p:nvSpPr>
        <p:spPr>
          <a:xfrm>
            <a:off x="6068568" y="497740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solidFill>
                  <a:srgbClr val="C00000"/>
                </a:solidFill>
                <a:latin typeface="Arial MT"/>
                <a:cs typeface="Arial MT"/>
              </a:rPr>
              <a:t>Reduction</a:t>
            </a:r>
            <a:r>
              <a:rPr lang="en-US" sz="1800" spc="-2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Arial MT"/>
                <a:cs typeface="Arial MT"/>
              </a:rPr>
              <a:t>of</a:t>
            </a:r>
            <a:r>
              <a:rPr lang="en-US" sz="1800" spc="-1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Arial MT"/>
                <a:cs typeface="Arial MT"/>
              </a:rPr>
              <a:t>GWP</a:t>
            </a:r>
            <a:r>
              <a:rPr lang="en-US" sz="1800" spc="-11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Arial MT"/>
                <a:cs typeface="Arial MT"/>
              </a:rPr>
              <a:t>to</a:t>
            </a:r>
            <a:r>
              <a:rPr lang="en-US" sz="1800" spc="-1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Arial MT"/>
                <a:cs typeface="Arial MT"/>
              </a:rPr>
              <a:t>about</a:t>
            </a:r>
            <a:r>
              <a:rPr lang="en-US" sz="1800" spc="-2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Arial MT"/>
                <a:cs typeface="Arial MT"/>
              </a:rPr>
              <a:t>1/4</a:t>
            </a:r>
            <a:r>
              <a:rPr lang="en-US" sz="1800" spc="-1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Arial MT"/>
                <a:cs typeface="Arial MT"/>
              </a:rPr>
              <a:t>of</a:t>
            </a:r>
            <a:r>
              <a:rPr lang="en-US" sz="1800" spc="-1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Arial MT"/>
                <a:cs typeface="Arial MT"/>
              </a:rPr>
              <a:t>standard</a:t>
            </a:r>
            <a:r>
              <a:rPr lang="en-US" sz="1800" spc="-2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en-US" sz="1800" spc="-10" dirty="0">
                <a:solidFill>
                  <a:srgbClr val="C00000"/>
                </a:solidFill>
                <a:latin typeface="Arial MT"/>
                <a:cs typeface="Arial MT"/>
              </a:rPr>
              <a:t>mixture,</a:t>
            </a:r>
            <a:endParaRPr lang="en-US" sz="1800" dirty="0">
              <a:latin typeface="Arial MT"/>
              <a:cs typeface="Arial MT"/>
            </a:endParaRPr>
          </a:p>
          <a:p>
            <a:pPr marL="38100">
              <a:lnSpc>
                <a:spcPct val="100000"/>
              </a:lnSpc>
            </a:pPr>
            <a:r>
              <a:rPr lang="en-US" sz="1800" dirty="0">
                <a:solidFill>
                  <a:srgbClr val="C00000"/>
                </a:solidFill>
                <a:latin typeface="Arial MT"/>
                <a:cs typeface="Arial MT"/>
              </a:rPr>
              <a:t>Remaining</a:t>
            </a:r>
            <a:r>
              <a:rPr lang="en-US" sz="1800" spc="-3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Arial MT"/>
                <a:cs typeface="Arial MT"/>
              </a:rPr>
              <a:t>GWP</a:t>
            </a:r>
            <a:r>
              <a:rPr lang="en-US" sz="1800" spc="-10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Arial MT"/>
                <a:cs typeface="Arial MT"/>
              </a:rPr>
              <a:t>almost</a:t>
            </a:r>
            <a:r>
              <a:rPr lang="en-US" sz="1800" spc="-2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Arial MT"/>
                <a:cs typeface="Arial MT"/>
              </a:rPr>
              <a:t>completely</a:t>
            </a:r>
            <a:r>
              <a:rPr lang="en-US" sz="1800" spc="-2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Arial MT"/>
                <a:cs typeface="Arial MT"/>
              </a:rPr>
              <a:t>due to </a:t>
            </a:r>
            <a:r>
              <a:rPr lang="en-US" sz="1800" spc="-25" dirty="0">
                <a:solidFill>
                  <a:srgbClr val="C00000"/>
                </a:solidFill>
                <a:latin typeface="Arial MT"/>
                <a:cs typeface="Arial MT"/>
              </a:rPr>
              <a:t>SF</a:t>
            </a:r>
            <a:r>
              <a:rPr lang="en-US" sz="1800" spc="-37" baseline="-20833" dirty="0">
                <a:solidFill>
                  <a:srgbClr val="C00000"/>
                </a:solidFill>
                <a:latin typeface="Arial MT"/>
                <a:cs typeface="Arial MT"/>
              </a:rPr>
              <a:t>6</a:t>
            </a:r>
            <a:endParaRPr lang="en-US" sz="1800" baseline="-20833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751404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25</a:t>
            </a:fld>
            <a:endParaRPr lang="en-US" spc="-5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2C3D5-644F-7245-431C-8AB21E838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5776773" cy="553998"/>
          </a:xfrm>
        </p:spPr>
        <p:txBody>
          <a:bodyPr/>
          <a:lstStyle/>
          <a:p>
            <a:r>
              <a:rPr lang="en-US" dirty="0"/>
              <a:t>ATLAS RPC approach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679811-FA82-7B6F-C3D7-9F901AD6D25E}"/>
              </a:ext>
            </a:extLst>
          </p:cNvPr>
          <p:cNvSpPr txBox="1">
            <a:spLocks/>
          </p:cNvSpPr>
          <p:nvPr/>
        </p:nvSpPr>
        <p:spPr>
          <a:xfrm>
            <a:off x="152400" y="1249675"/>
            <a:ext cx="11464636" cy="207104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74320" lvl="1"/>
            <a:r>
              <a:rPr lang="en-US" sz="1600" b="1" u="sng" kern="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Gas search strategy</a:t>
            </a:r>
          </a:p>
          <a:p>
            <a:pPr marL="617220" lvl="1" indent="-342900"/>
            <a:r>
              <a:rPr lang="en-US" sz="1600" u="sng" kern="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Replace a fraction of R134a (GWP 1430) with CO</a:t>
            </a:r>
            <a:r>
              <a:rPr lang="en-US" sz="1600" u="sng" kern="0" baseline="-2500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2</a:t>
            </a:r>
          </a:p>
          <a:p>
            <a:pPr marL="617220" lvl="1" indent="-342900"/>
            <a:r>
              <a:rPr lang="en-US" sz="1600" u="sng" kern="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Limit as much as possible the fraction of SF6 (GWP 22800)</a:t>
            </a:r>
          </a:p>
          <a:p>
            <a:pPr marL="617220" lvl="1" indent="-342900"/>
            <a:endParaRPr lang="en-US" sz="800" kern="0" dirty="0">
              <a:solidFill>
                <a:sysClr val="windowText" lastClr="000000"/>
              </a:solidFill>
              <a:sym typeface="Wingdings" panose="05000000000000000000" pitchFamily="2" charset="2"/>
            </a:endParaRPr>
          </a:p>
          <a:p>
            <a:pPr marL="274320" lvl="1" algn="just"/>
            <a:r>
              <a:rPr lang="en-US" sz="1600" b="1" kern="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Ageing test:</a:t>
            </a:r>
            <a:r>
              <a:rPr lang="en-US" sz="1600" kern="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 </a:t>
            </a:r>
            <a:r>
              <a:rPr lang="en-GB" sz="1600" kern="0" dirty="0">
                <a:solidFill>
                  <a:sysClr val="windowText" lastClr="000000"/>
                </a:solidFill>
              </a:rPr>
              <a:t>monitoring through periodic performance measurements, observing in particular, ohmic current, exponential current, electrode resistivity</a:t>
            </a:r>
            <a:endParaRPr lang="en-US" sz="1600" kern="0" dirty="0">
              <a:solidFill>
                <a:sysClr val="windowText" lastClr="000000"/>
              </a:solidFill>
              <a:sym typeface="Wingdings" panose="05000000000000000000" pitchFamily="2" charset="2"/>
            </a:endParaRPr>
          </a:p>
          <a:p>
            <a:pPr marL="274320" lvl="1" algn="just"/>
            <a:r>
              <a:rPr lang="en-US" sz="1600" b="1" kern="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Validation in ATLAS: </a:t>
            </a:r>
            <a:r>
              <a:rPr lang="en-US" sz="1600" kern="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validating the performance results obtained in the laboratory with the RPC chambers in ATLAS cavern.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3BDEA-6A13-E80F-034A-8E7E09199EAC}"/>
              </a:ext>
            </a:extLst>
          </p:cNvPr>
          <p:cNvSpPr txBox="1"/>
          <p:nvPr/>
        </p:nvSpPr>
        <p:spPr>
          <a:xfrm>
            <a:off x="240039" y="2962259"/>
            <a:ext cx="8141961" cy="584775"/>
          </a:xfrm>
          <a:prstGeom prst="rect">
            <a:avLst/>
          </a:prstGeom>
          <a:noFill/>
          <a:ln w="19050">
            <a:solidFill>
              <a:srgbClr val="0147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1F1F1F"/>
                </a:solidFill>
                <a:cs typeface="Calibri" panose="020F0502020204030204" pitchFamily="34" charset="0"/>
              </a:rPr>
              <a:t>Since the beginning of Aug 2023 the ATLAS RPCs are operated with a new gas mixture:</a:t>
            </a:r>
          </a:p>
          <a:p>
            <a:r>
              <a:rPr lang="en-GB" sz="1600" b="1" dirty="0">
                <a:solidFill>
                  <a:srgbClr val="079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mixture</a:t>
            </a:r>
            <a:r>
              <a:rPr lang="en-GB" sz="16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64% </a:t>
            </a:r>
            <a:r>
              <a:rPr lang="en-GB" sz="1600" b="1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1600" b="1" baseline="-250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b="1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1600" b="1" baseline="-250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b="1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GB" sz="1600" b="1" baseline="-250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6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 </a:t>
            </a:r>
            <a:r>
              <a:rPr lang="en-GB" sz="1600" b="1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GB" sz="1600" b="1" baseline="-250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 5% </a:t>
            </a:r>
            <a:r>
              <a:rPr lang="en-GB" sz="1600" b="1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</a:t>
            </a:r>
            <a:r>
              <a:rPr lang="en-GB" sz="1600" b="1" baseline="-250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600" b="1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1600" b="1" baseline="-250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GB" sz="16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1% </a:t>
            </a:r>
            <a:r>
              <a:rPr lang="en-GB" sz="1600" b="1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</a:t>
            </a:r>
            <a:r>
              <a:rPr lang="en-GB" sz="1600" b="1" baseline="-250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GB" sz="16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1600" dirty="0">
                <a:solidFill>
                  <a:srgbClr val="1F1F1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-&gt; 64.5% </a:t>
            </a:r>
            <a:r>
              <a:rPr lang="en-GB" sz="1600" b="1" dirty="0">
                <a:solidFill>
                  <a:srgbClr val="1F1F1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1600" b="1" baseline="-25000" dirty="0">
                <a:solidFill>
                  <a:srgbClr val="1F1F1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b="1" dirty="0">
                <a:solidFill>
                  <a:srgbClr val="1F1F1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1600" b="1" baseline="-25000" dirty="0">
                <a:solidFill>
                  <a:srgbClr val="1F1F1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b="1" dirty="0">
                <a:solidFill>
                  <a:srgbClr val="1F1F1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GB" sz="1600" b="1" baseline="-25000" dirty="0">
                <a:solidFill>
                  <a:srgbClr val="1F1F1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GB" sz="1600" dirty="0">
                <a:solidFill>
                  <a:srgbClr val="1F1F1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 &amp;  </a:t>
            </a:r>
            <a:r>
              <a:rPr lang="en-GB" sz="16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0.5% </a:t>
            </a:r>
            <a:r>
              <a:rPr lang="en-GB" sz="1600" b="1" dirty="0">
                <a:solidFill>
                  <a:srgbClr val="1F1F1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SF</a:t>
            </a:r>
            <a:r>
              <a:rPr lang="en-GB" sz="1600" b="1" baseline="-25000" dirty="0">
                <a:solidFill>
                  <a:srgbClr val="1F1F1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GB" sz="1600" dirty="0">
                <a:solidFill>
                  <a:srgbClr val="1F1F1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44EEC-0C11-5C3C-EED4-018572E7EC11}"/>
              </a:ext>
            </a:extLst>
          </p:cNvPr>
          <p:cNvSpPr txBox="1"/>
          <p:nvPr/>
        </p:nvSpPr>
        <p:spPr>
          <a:xfrm>
            <a:off x="8534400" y="2907129"/>
            <a:ext cx="243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impact is reduced by  ~14%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0A610F-D4D8-A0A9-4EC2-C53E5FB4927A}"/>
              </a:ext>
            </a:extLst>
          </p:cNvPr>
          <p:cNvSpPr txBox="1"/>
          <p:nvPr/>
        </p:nvSpPr>
        <p:spPr>
          <a:xfrm>
            <a:off x="240039" y="733146"/>
            <a:ext cx="6226769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tandard RPC mixture</a:t>
            </a:r>
            <a:r>
              <a:rPr lang="en-GB" sz="18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94.7% </a:t>
            </a:r>
            <a:r>
              <a:rPr lang="en-GB" b="1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R134a</a:t>
            </a:r>
            <a:r>
              <a:rPr lang="en-GB" sz="18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 5.0% </a:t>
            </a:r>
            <a:r>
              <a:rPr lang="en-GB" sz="1800" b="1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</a:t>
            </a:r>
            <a:r>
              <a:rPr lang="en-GB" sz="1800" b="1" baseline="-250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800" b="1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1800" b="1" baseline="-250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GB" sz="18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 0.3% </a:t>
            </a:r>
            <a:r>
              <a:rPr lang="en-GB" sz="1800" b="1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</a:t>
            </a:r>
            <a:r>
              <a:rPr lang="en-GB" sz="1800" b="1" baseline="-250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tr-TR" dirty="0"/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655E670E-B9A9-3755-07AC-7E09C94479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8430501"/>
              </p:ext>
            </p:extLst>
          </p:nvPr>
        </p:nvGraphicFramePr>
        <p:xfrm>
          <a:off x="6075403" y="3583749"/>
          <a:ext cx="4246767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3D631A8-465D-68CA-16BD-D4E3902851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3082599"/>
              </p:ext>
            </p:extLst>
          </p:nvPr>
        </p:nvGraphicFramePr>
        <p:xfrm>
          <a:off x="1143000" y="3606049"/>
          <a:ext cx="38862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03082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64F7-9015-267F-6885-07BCDF3A8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7910373" cy="1107996"/>
          </a:xfrm>
        </p:spPr>
        <p:txBody>
          <a:bodyPr/>
          <a:lstStyle/>
          <a:p>
            <a:r>
              <a:rPr lang="en-US" dirty="0"/>
              <a:t>Environmental aspects (GHG)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26</a:t>
            </a:fld>
            <a:endParaRPr lang="en-US" spc="-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C3B6C1-AACF-00DF-76D4-5B4EF9C9D8C2}"/>
              </a:ext>
            </a:extLst>
          </p:cNvPr>
          <p:cNvSpPr txBox="1"/>
          <p:nvPr/>
        </p:nvSpPr>
        <p:spPr>
          <a:xfrm>
            <a:off x="685799" y="1311145"/>
            <a:ext cx="10926191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29E"/>
                </a:solidFill>
              </a:rPr>
              <a:t>How to proceed:</a:t>
            </a:r>
          </a:p>
          <a:p>
            <a:endParaRPr lang="en-US" dirty="0"/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FF0000"/>
                </a:solidFill>
              </a:rPr>
              <a:t>a) </a:t>
            </a:r>
            <a:r>
              <a:rPr lang="en-US" sz="2400" dirty="0">
                <a:solidFill>
                  <a:srgbClr val="00329E"/>
                </a:solidFill>
              </a:rPr>
              <a:t>If you are planning to build a new gas detector and use GHG gases, do not waste time—you must engineer it properly from the very beginning. The detector must be truly leak-tight! The GHG must be returned to the supplier (provided they agree to supply it in the first place) at the end of its use.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FF0000"/>
                </a:solidFill>
              </a:rPr>
              <a:t>b) </a:t>
            </a:r>
            <a:r>
              <a:rPr lang="en-US" sz="2400" dirty="0">
                <a:solidFill>
                  <a:srgbClr val="00329E"/>
                </a:solidFill>
              </a:rPr>
              <a:t>To return the GHG to the supplier, it must be recovered; therefore, your gas system must be equipped with both recirculation and recovery systems.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FF0000"/>
                </a:solidFill>
              </a:rPr>
              <a:t>c) </a:t>
            </a:r>
            <a:r>
              <a:rPr lang="en-US" sz="2400" dirty="0">
                <a:solidFill>
                  <a:srgbClr val="00329E"/>
                </a:solidFill>
              </a:rPr>
              <a:t>Replace your GHG with gases with lower (or ideally zero) GWP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792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7EE2D-7A66-0B96-6CF2-ECF32EBEE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999" y="2288540"/>
            <a:ext cx="11392001" cy="707886"/>
          </a:xfrm>
        </p:spPr>
        <p:txBody>
          <a:bodyPr/>
          <a:lstStyle/>
          <a:p>
            <a:pPr algn="ctr" rtl="0"/>
            <a:r>
              <a:rPr lang="en-US" sz="2800" b="0" i="0" u="none" strike="noStrike" cap="none" dirty="0">
                <a:solidFill>
                  <a:srgbClr val="00329E"/>
                </a:solidFill>
                <a:latin typeface="Arial"/>
                <a:ea typeface="Arial"/>
                <a:cs typeface="Arial"/>
                <a:sym typeface="Arial"/>
              </a:rPr>
              <a:t>… Beyond proportional mode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27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836654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28</a:t>
            </a:fld>
            <a:endParaRPr lang="en-US" spc="-5" dirty="0"/>
          </a:p>
        </p:txBody>
      </p:sp>
      <p:pic>
        <p:nvPicPr>
          <p:cNvPr id="8" name="Picture 7" descr="A white text with blue writing&#10;&#10;Description automatically generated">
            <a:extLst>
              <a:ext uri="{FF2B5EF4-FFF2-40B4-BE49-F238E27FC236}">
                <a16:creationId xmlns:a16="http://schemas.microsoft.com/office/drawing/2014/main" id="{B4C5D2C2-1837-F170-634B-D9E6AD948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33500"/>
            <a:ext cx="10843133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7AC864F-0281-FCC7-9562-FFD9970E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7910373" cy="553998"/>
          </a:xfrm>
        </p:spPr>
        <p:txBody>
          <a:bodyPr/>
          <a:lstStyle/>
          <a:p>
            <a:r>
              <a:rPr lang="en-US" dirty="0"/>
              <a:t>From lesson #1</a:t>
            </a:r>
          </a:p>
        </p:txBody>
      </p:sp>
    </p:spTree>
    <p:extLst>
      <p:ext uri="{BB962C8B-B14F-4D97-AF65-F5344CB8AC3E}">
        <p14:creationId xmlns:p14="http://schemas.microsoft.com/office/powerpoint/2010/main" val="2403049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29</a:t>
            </a:fld>
            <a:endParaRPr lang="en-US" spc="-5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AC864F-0281-FCC7-9562-FFD9970E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1110773" cy="1107996"/>
          </a:xfrm>
        </p:spPr>
        <p:txBody>
          <a:bodyPr/>
          <a:lstStyle/>
          <a:p>
            <a:r>
              <a:rPr lang="en-US" dirty="0"/>
              <a:t>What is a discharge for gaseous detectors?  </a:t>
            </a:r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F9B91450-12EA-D753-8A8C-C960D6FA44A7}"/>
              </a:ext>
            </a:extLst>
          </p:cNvPr>
          <p:cNvGrpSpPr/>
          <p:nvPr/>
        </p:nvGrpSpPr>
        <p:grpSpPr>
          <a:xfrm>
            <a:off x="7162800" y="1169798"/>
            <a:ext cx="3515995" cy="4011295"/>
            <a:chOff x="5621852" y="731519"/>
            <a:chExt cx="3515995" cy="4011295"/>
          </a:xfrm>
        </p:grpSpPr>
        <p:pic>
          <p:nvPicPr>
            <p:cNvPr id="3" name="object 4">
              <a:extLst>
                <a:ext uri="{FF2B5EF4-FFF2-40B4-BE49-F238E27FC236}">
                  <a16:creationId xmlns:a16="http://schemas.microsoft.com/office/drawing/2014/main" id="{6CF73A3D-1491-1F68-AFB0-2F0843525C7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21852" y="731519"/>
              <a:ext cx="3515812" cy="4004711"/>
            </a:xfrm>
            <a:prstGeom prst="rect">
              <a:avLst/>
            </a:prstGeom>
          </p:spPr>
        </p:pic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029E461D-39EE-00B7-EF3F-FD00AF0CABF3}"/>
                </a:ext>
              </a:extLst>
            </p:cNvPr>
            <p:cNvSpPr/>
            <p:nvPr/>
          </p:nvSpPr>
          <p:spPr>
            <a:xfrm>
              <a:off x="9107241" y="731519"/>
              <a:ext cx="30480" cy="4011295"/>
            </a:xfrm>
            <a:custGeom>
              <a:avLst/>
              <a:gdLst/>
              <a:ahLst/>
              <a:cxnLst/>
              <a:rect l="l" t="t" r="r" b="b"/>
              <a:pathLst>
                <a:path w="30479" h="4011295">
                  <a:moveTo>
                    <a:pt x="0" y="0"/>
                  </a:moveTo>
                  <a:lnTo>
                    <a:pt x="0" y="4010891"/>
                  </a:lnTo>
                  <a:lnTo>
                    <a:pt x="30424" y="4010891"/>
                  </a:lnTo>
                  <a:lnTo>
                    <a:pt x="304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DF37A58C-03C1-7654-D9B1-1DEACF37098F}"/>
              </a:ext>
            </a:extLst>
          </p:cNvPr>
          <p:cNvSpPr txBox="1"/>
          <p:nvPr/>
        </p:nvSpPr>
        <p:spPr>
          <a:xfrm>
            <a:off x="685800" y="1311145"/>
            <a:ext cx="57912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6215" algn="l"/>
              </a:tabLst>
            </a:pPr>
            <a:r>
              <a:rPr b="1" dirty="0">
                <a:solidFill>
                  <a:srgbClr val="15159E"/>
                </a:solidFill>
                <a:cs typeface="Calibri"/>
              </a:rPr>
              <a:t>Gas</a:t>
            </a:r>
            <a:r>
              <a:rPr b="1" spc="-35" dirty="0">
                <a:solidFill>
                  <a:srgbClr val="15159E"/>
                </a:solidFill>
                <a:cs typeface="Calibri"/>
              </a:rPr>
              <a:t> </a:t>
            </a:r>
            <a:r>
              <a:rPr b="1" dirty="0">
                <a:solidFill>
                  <a:srgbClr val="15159E"/>
                </a:solidFill>
                <a:cs typeface="Calibri"/>
              </a:rPr>
              <a:t>discharge</a:t>
            </a:r>
            <a:r>
              <a:rPr b="1" spc="-40" dirty="0">
                <a:solidFill>
                  <a:srgbClr val="15159E"/>
                </a:solidFill>
                <a:cs typeface="Calibri"/>
              </a:rPr>
              <a:t> </a:t>
            </a:r>
            <a:r>
              <a:rPr dirty="0">
                <a:cs typeface="Times New Roman"/>
              </a:rPr>
              <a:t>→</a:t>
            </a:r>
            <a:r>
              <a:rPr spc="-70" dirty="0">
                <a:cs typeface="Times New Roman"/>
              </a:rPr>
              <a:t> </a:t>
            </a:r>
            <a:r>
              <a:rPr dirty="0">
                <a:solidFill>
                  <a:srgbClr val="FF0000"/>
                </a:solidFill>
                <a:cs typeface="Calibri"/>
              </a:rPr>
              <a:t>all</a:t>
            </a:r>
            <a:r>
              <a:rPr spc="-35" dirty="0">
                <a:solidFill>
                  <a:srgbClr val="FF0000"/>
                </a:solidFill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  <a:cs typeface="Calibri"/>
              </a:rPr>
              <a:t>phenomena</a:t>
            </a:r>
            <a:r>
              <a:rPr spc="-35" dirty="0">
                <a:solidFill>
                  <a:srgbClr val="FF0000"/>
                </a:solidFill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  <a:cs typeface="Calibri"/>
              </a:rPr>
              <a:t>of</a:t>
            </a:r>
            <a:r>
              <a:rPr spc="-35" dirty="0">
                <a:solidFill>
                  <a:srgbClr val="FF0000"/>
                </a:solidFill>
                <a:cs typeface="Calibri"/>
              </a:rPr>
              <a:t> </a:t>
            </a:r>
            <a:r>
              <a:rPr spc="-10" dirty="0">
                <a:solidFill>
                  <a:srgbClr val="FF0000"/>
                </a:solidFill>
                <a:cs typeface="Calibri"/>
              </a:rPr>
              <a:t>current</a:t>
            </a:r>
            <a:r>
              <a:rPr spc="-35" dirty="0">
                <a:solidFill>
                  <a:srgbClr val="FF0000"/>
                </a:solidFill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  <a:cs typeface="Calibri"/>
              </a:rPr>
              <a:t>going</a:t>
            </a:r>
            <a:r>
              <a:rPr spc="-35" dirty="0">
                <a:solidFill>
                  <a:srgbClr val="FF0000"/>
                </a:solidFill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  <a:cs typeface="Calibri"/>
              </a:rPr>
              <a:t>through</a:t>
            </a:r>
            <a:r>
              <a:rPr spc="-35" dirty="0">
                <a:solidFill>
                  <a:srgbClr val="FF0000"/>
                </a:solidFill>
                <a:cs typeface="Calibri"/>
              </a:rPr>
              <a:t> </a:t>
            </a:r>
            <a:r>
              <a:rPr spc="-25" dirty="0">
                <a:solidFill>
                  <a:srgbClr val="FF0000"/>
                </a:solidFill>
                <a:cs typeface="Calibri"/>
              </a:rPr>
              <a:t>gas</a:t>
            </a:r>
            <a:endParaRPr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10" name="object 10">
            <a:extLst>
              <a:ext uri="{FF2B5EF4-FFF2-40B4-BE49-F238E27FC236}">
                <a16:creationId xmlns:a16="http://schemas.microsoft.com/office/drawing/2014/main" id="{A0134785-7507-FD4D-522C-5295E516A08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" y="2016039"/>
            <a:ext cx="4845871" cy="28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90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385A5-73BB-90C7-D13A-B368C361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7910373" cy="635051"/>
          </a:xfrm>
        </p:spPr>
        <p:txBody>
          <a:bodyPr/>
          <a:lstStyle/>
          <a:p>
            <a:r>
              <a:rPr lang="en-US" dirty="0"/>
              <a:t>Why is the gas choice important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7A924-6BE6-0BCA-E508-740CE672DF1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864778" y="6382837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2F174-8257-4698-9F64-F2C6C5B7A9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endParaRPr lang="en-US" spc="-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F6C902-1497-0399-49D8-DB0BED1ECDA6}"/>
              </a:ext>
            </a:extLst>
          </p:cNvPr>
          <p:cNvSpPr txBox="1"/>
          <p:nvPr/>
        </p:nvSpPr>
        <p:spPr>
          <a:xfrm>
            <a:off x="302046" y="964799"/>
            <a:ext cx="1130719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29E"/>
                </a:solidFill>
              </a:rPr>
              <a:t>The gas is the fundamental part of a gaseous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329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29E"/>
                </a:solidFill>
              </a:rPr>
              <a:t>It is where the detection takes place: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29E"/>
                </a:solidFill>
              </a:rPr>
              <a:t>Ionizing particle produces primary ionization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29E"/>
                </a:solidFill>
              </a:rPr>
              <a:t>Primary ionization is drifted to readout zone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29E"/>
                </a:solidFill>
              </a:rPr>
              <a:t>Electron amplification leads to secondary ionization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329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29E"/>
                </a:solidFill>
              </a:rPr>
              <a:t>The gas determines the size and the spatial and temporal extension of the electron cloud: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29E"/>
                </a:solidFill>
              </a:rPr>
              <a:t>Sensitivity and energy resolution of the detector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29E"/>
                </a:solidFill>
              </a:rPr>
              <a:t>Spatial resolution of the detector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29E"/>
                </a:solidFill>
              </a:rPr>
              <a:t>Time resolution of the detector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329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29E"/>
                </a:solidFill>
              </a:rPr>
              <a:t>The gas also determines other signal carriers like photons and ions</a:t>
            </a:r>
          </a:p>
        </p:txBody>
      </p:sp>
    </p:spTree>
    <p:extLst>
      <p:ext uri="{BB962C8B-B14F-4D97-AF65-F5344CB8AC3E}">
        <p14:creationId xmlns:p14="http://schemas.microsoft.com/office/powerpoint/2010/main" val="3427310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30</a:t>
            </a:fld>
            <a:endParaRPr lang="en-US" spc="-5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AC864F-0281-FCC7-9562-FFD9970E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1110773" cy="1107996"/>
          </a:xfrm>
        </p:spPr>
        <p:txBody>
          <a:bodyPr/>
          <a:lstStyle/>
          <a:p>
            <a:r>
              <a:rPr lang="en-US" dirty="0"/>
              <a:t>What is a discharge for gaseous detectors? 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792135-FDD9-7BD1-D33C-B225B47AD50E}"/>
              </a:ext>
            </a:extLst>
          </p:cNvPr>
          <p:cNvGrpSpPr/>
          <p:nvPr/>
        </p:nvGrpSpPr>
        <p:grpSpPr>
          <a:xfrm>
            <a:off x="1981200" y="914400"/>
            <a:ext cx="7282916" cy="4379977"/>
            <a:chOff x="4572000" y="1258823"/>
            <a:chExt cx="4387316" cy="2840290"/>
          </a:xfrm>
        </p:grpSpPr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E058A0B6-9317-4AFF-FDFE-C36D9029793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0" y="1771648"/>
              <a:ext cx="4387316" cy="2327465"/>
            </a:xfrm>
            <a:prstGeom prst="rect">
              <a:avLst/>
            </a:prstGeom>
          </p:spPr>
        </p:pic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008FCEA0-FB50-CD63-ABF6-A830E368B1AA}"/>
                </a:ext>
              </a:extLst>
            </p:cNvPr>
            <p:cNvSpPr txBox="1"/>
            <p:nvPr/>
          </p:nvSpPr>
          <p:spPr>
            <a:xfrm>
              <a:off x="6686709" y="1438655"/>
              <a:ext cx="818515" cy="193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spc="-10" dirty="0">
                  <a:latin typeface="Calibri"/>
                  <a:cs typeface="Calibri"/>
                </a:rPr>
                <a:t>Self-sustained</a:t>
              </a:r>
              <a:endParaRPr sz="1100">
                <a:latin typeface="Calibri"/>
                <a:cs typeface="Calibri"/>
              </a:endParaRPr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88D9C8C-E7EC-1DFF-1850-E40A439E6EAB}"/>
                </a:ext>
              </a:extLst>
            </p:cNvPr>
            <p:cNvSpPr/>
            <p:nvPr/>
          </p:nvSpPr>
          <p:spPr>
            <a:xfrm>
              <a:off x="4716615" y="1641373"/>
              <a:ext cx="4112895" cy="76200"/>
            </a:xfrm>
            <a:custGeom>
              <a:avLst/>
              <a:gdLst/>
              <a:ahLst/>
              <a:cxnLst/>
              <a:rect l="l" t="t" r="r" b="b"/>
              <a:pathLst>
                <a:path w="4112895" h="76200">
                  <a:moveTo>
                    <a:pt x="1255560" y="38100"/>
                  </a:moveTo>
                  <a:lnTo>
                    <a:pt x="1242860" y="31750"/>
                  </a:lnTo>
                  <a:lnTo>
                    <a:pt x="1179360" y="0"/>
                  </a:lnTo>
                  <a:lnTo>
                    <a:pt x="1179360" y="31750"/>
                  </a:ln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1179360" y="44450"/>
                  </a:lnTo>
                  <a:lnTo>
                    <a:pt x="1179360" y="76200"/>
                  </a:lnTo>
                  <a:lnTo>
                    <a:pt x="1242860" y="44450"/>
                  </a:lnTo>
                  <a:lnTo>
                    <a:pt x="1255560" y="38100"/>
                  </a:lnTo>
                  <a:close/>
                </a:path>
                <a:path w="4112895" h="76200">
                  <a:moveTo>
                    <a:pt x="4112412" y="38100"/>
                  </a:moveTo>
                  <a:lnTo>
                    <a:pt x="4099712" y="31750"/>
                  </a:lnTo>
                  <a:lnTo>
                    <a:pt x="4036212" y="0"/>
                  </a:lnTo>
                  <a:lnTo>
                    <a:pt x="4036212" y="31750"/>
                  </a:lnTo>
                  <a:lnTo>
                    <a:pt x="1331760" y="31750"/>
                  </a:lnTo>
                  <a:lnTo>
                    <a:pt x="1331760" y="0"/>
                  </a:lnTo>
                  <a:lnTo>
                    <a:pt x="1255560" y="38100"/>
                  </a:lnTo>
                  <a:lnTo>
                    <a:pt x="1331760" y="76200"/>
                  </a:lnTo>
                  <a:lnTo>
                    <a:pt x="1331760" y="44450"/>
                  </a:lnTo>
                  <a:lnTo>
                    <a:pt x="4036212" y="44450"/>
                  </a:lnTo>
                  <a:lnTo>
                    <a:pt x="4036212" y="76200"/>
                  </a:lnTo>
                  <a:lnTo>
                    <a:pt x="4099712" y="44450"/>
                  </a:lnTo>
                  <a:lnTo>
                    <a:pt x="4112412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F5F3A49E-8D4B-D10D-C506-658D42C3389F}"/>
                </a:ext>
              </a:extLst>
            </p:cNvPr>
            <p:cNvSpPr txBox="1"/>
            <p:nvPr/>
          </p:nvSpPr>
          <p:spPr>
            <a:xfrm>
              <a:off x="4967446" y="1258823"/>
              <a:ext cx="808990" cy="385445"/>
            </a:xfrm>
            <a:prstGeom prst="rect">
              <a:avLst/>
            </a:prstGeom>
          </p:spPr>
          <p:txBody>
            <a:bodyPr vert="horz" wrap="square" lIns="0" tIns="2476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95"/>
                </a:spcBef>
              </a:pPr>
              <a:r>
                <a:rPr sz="1100" spc="-25" dirty="0">
                  <a:latin typeface="Calibri"/>
                  <a:cs typeface="Calibri"/>
                </a:rPr>
                <a:t>Non</a:t>
              </a:r>
              <a:endParaRPr sz="1100">
                <a:latin typeface="Calibri"/>
                <a:cs typeface="Calibri"/>
              </a:endParaRPr>
            </a:p>
            <a:p>
              <a:pPr algn="ctr">
                <a:lnSpc>
                  <a:spcPct val="100000"/>
                </a:lnSpc>
                <a:spcBef>
                  <a:spcPts val="95"/>
                </a:spcBef>
              </a:pPr>
              <a:r>
                <a:rPr sz="1100" spc="-10" dirty="0">
                  <a:latin typeface="Calibri"/>
                  <a:cs typeface="Calibri"/>
                </a:rPr>
                <a:t>self-sustained</a:t>
              </a:r>
              <a:endParaRPr sz="110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6295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31</a:t>
            </a:fld>
            <a:endParaRPr lang="en-US" spc="-5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AC864F-0281-FCC7-9562-FFD9970E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1110773" cy="553998"/>
          </a:xfrm>
        </p:spPr>
        <p:txBody>
          <a:bodyPr/>
          <a:lstStyle/>
          <a:p>
            <a:r>
              <a:rPr lang="en-US" dirty="0"/>
              <a:t>Cathode</a:t>
            </a:r>
            <a:r>
              <a:rPr lang="en-US" spc="-95" dirty="0"/>
              <a:t> </a:t>
            </a:r>
            <a:r>
              <a:rPr lang="en-US" spc="-10" dirty="0"/>
              <a:t>processes</a:t>
            </a:r>
            <a:endParaRPr lang="en-US" dirty="0"/>
          </a:p>
        </p:txBody>
      </p:sp>
      <p:pic>
        <p:nvPicPr>
          <p:cNvPr id="3" name="object 5">
            <a:extLst>
              <a:ext uri="{FF2B5EF4-FFF2-40B4-BE49-F238E27FC236}">
                <a16:creationId xmlns:a16="http://schemas.microsoft.com/office/drawing/2014/main" id="{2E7AD92B-A507-A8EC-1F4E-AE3A5E0B311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81275" y="681474"/>
            <a:ext cx="3305740" cy="24018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428ACD-8898-33DE-AF83-79E52EEC04F3}"/>
              </a:ext>
            </a:extLst>
          </p:cNvPr>
          <p:cNvSpPr txBox="1"/>
          <p:nvPr/>
        </p:nvSpPr>
        <p:spPr>
          <a:xfrm>
            <a:off x="228600" y="1027164"/>
            <a:ext cx="8339201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59E"/>
                </a:solidFill>
                <a:cs typeface="Calibri"/>
              </a:rPr>
              <a:t>Cathode</a:t>
            </a:r>
            <a:r>
              <a:rPr lang="en-US" spc="-4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plays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an</a:t>
            </a:r>
            <a:r>
              <a:rPr lang="en-US" spc="-5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important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role</a:t>
            </a:r>
            <a:r>
              <a:rPr lang="en-US" spc="-4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in</a:t>
            </a:r>
            <a:r>
              <a:rPr lang="en-US" spc="-4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gas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discharges</a:t>
            </a:r>
            <a:r>
              <a:rPr lang="en-US" spc="-4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by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supplying</a:t>
            </a:r>
            <a:r>
              <a:rPr lang="en-US" spc="-5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electrons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for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the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spc="-10" dirty="0">
                <a:solidFill>
                  <a:srgbClr val="15159E"/>
                </a:solidFill>
                <a:cs typeface="Calibri"/>
              </a:rPr>
              <a:t>initiation,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sustenance</a:t>
            </a:r>
            <a:r>
              <a:rPr lang="en-US" spc="-3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and</a:t>
            </a:r>
            <a:r>
              <a:rPr lang="en-US" spc="-3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completion</a:t>
            </a:r>
            <a:r>
              <a:rPr lang="en-US" spc="-3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of</a:t>
            </a:r>
            <a:r>
              <a:rPr lang="en-US" spc="-3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a</a:t>
            </a:r>
            <a:r>
              <a:rPr lang="en-US" spc="-3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spc="-10" dirty="0">
                <a:solidFill>
                  <a:srgbClr val="15159E"/>
                </a:solidFill>
                <a:cs typeface="Calibri"/>
              </a:rPr>
              <a:t>discharge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59E"/>
                </a:solidFill>
                <a:cs typeface="Calibri"/>
              </a:rPr>
              <a:t>Metal,</a:t>
            </a:r>
            <a:r>
              <a:rPr lang="en-US" spc="-4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under</a:t>
            </a:r>
            <a:r>
              <a:rPr lang="en-US" spc="-3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normal</a:t>
            </a:r>
            <a:r>
              <a:rPr lang="en-US" spc="-4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conditions:</a:t>
            </a:r>
            <a:r>
              <a:rPr lang="en-US" spc="-4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electrons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are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not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allowed</a:t>
            </a:r>
            <a:r>
              <a:rPr lang="en-US" spc="-4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to</a:t>
            </a:r>
            <a:r>
              <a:rPr lang="en-US" spc="-3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leave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the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surface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as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they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are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spc="-20" dirty="0">
                <a:solidFill>
                  <a:srgbClr val="15159E"/>
                </a:solidFill>
                <a:cs typeface="Calibri"/>
              </a:rPr>
              <a:t>tied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together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in</a:t>
            </a:r>
            <a:r>
              <a:rPr lang="en-US" spc="-4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the</a:t>
            </a:r>
            <a:r>
              <a:rPr lang="en-US" spc="-3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spc="-10" dirty="0">
                <a:solidFill>
                  <a:srgbClr val="15159E"/>
                </a:solidFill>
                <a:cs typeface="Calibri"/>
              </a:rPr>
              <a:t>lattice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59E"/>
                </a:solidFill>
                <a:cs typeface="Calibri"/>
              </a:rPr>
              <a:t>Metal</a:t>
            </a:r>
            <a:r>
              <a:rPr lang="en-US" spc="-4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FF0000"/>
                </a:solidFill>
                <a:cs typeface="Calibri"/>
              </a:rPr>
              <a:t>work</a:t>
            </a:r>
            <a:r>
              <a:rPr lang="en-US" spc="-40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spc="-10" dirty="0">
                <a:solidFill>
                  <a:srgbClr val="FF0000"/>
                </a:solidFill>
                <a:cs typeface="Calibri"/>
              </a:rPr>
              <a:t>function</a:t>
            </a:r>
            <a:r>
              <a:rPr lang="en-US" spc="-10" dirty="0">
                <a:solidFill>
                  <a:srgbClr val="15159E"/>
                </a:solidFill>
                <a:cs typeface="Calibri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59E"/>
                </a:solidFill>
                <a:cs typeface="Calibri"/>
              </a:rPr>
              <a:t>The</a:t>
            </a:r>
            <a:r>
              <a:rPr lang="en-US" spc="-1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energy</a:t>
            </a:r>
            <a:r>
              <a:rPr lang="en-US" spc="-3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spc="-10" dirty="0">
                <a:solidFill>
                  <a:srgbClr val="15159E"/>
                </a:solidFill>
                <a:cs typeface="Calibri"/>
              </a:rPr>
              <a:t>required</a:t>
            </a:r>
            <a:r>
              <a:rPr lang="en-US" spc="-3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to</a:t>
            </a:r>
            <a:r>
              <a:rPr lang="en-US" spc="-3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knock</a:t>
            </a:r>
            <a:r>
              <a:rPr lang="en-US" spc="-3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out</a:t>
            </a:r>
            <a:r>
              <a:rPr lang="en-US" spc="-2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an</a:t>
            </a:r>
            <a:r>
              <a:rPr lang="en-US" spc="-2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electron</a:t>
            </a:r>
            <a:r>
              <a:rPr lang="en-US" spc="-30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from</a:t>
            </a:r>
            <a:r>
              <a:rPr lang="en-US" spc="-3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a</a:t>
            </a:r>
            <a:r>
              <a:rPr lang="en-US" spc="-2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Fermi</a:t>
            </a:r>
            <a:r>
              <a:rPr lang="en-US" spc="-2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spc="-10" dirty="0">
                <a:solidFill>
                  <a:srgbClr val="15159E"/>
                </a:solidFill>
                <a:cs typeface="Calibri"/>
              </a:rPr>
              <a:t>level</a:t>
            </a:r>
            <a:endParaRPr lang="en-US" dirty="0">
              <a:solidFill>
                <a:srgbClr val="15159E"/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pc="-10" dirty="0">
                <a:solidFill>
                  <a:srgbClr val="15159E"/>
                </a:solidFill>
                <a:cs typeface="Calibri"/>
              </a:rPr>
              <a:t>Characteristic</a:t>
            </a:r>
            <a:r>
              <a:rPr lang="en-US" spc="-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of</a:t>
            </a:r>
            <a:r>
              <a:rPr lang="en-US" spc="-1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a</a:t>
            </a:r>
            <a:r>
              <a:rPr lang="en-US" spc="-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dirty="0">
                <a:solidFill>
                  <a:srgbClr val="15159E"/>
                </a:solidFill>
                <a:cs typeface="Calibri"/>
              </a:rPr>
              <a:t>given</a:t>
            </a:r>
            <a:r>
              <a:rPr lang="en-US" spc="-10" dirty="0">
                <a:solidFill>
                  <a:srgbClr val="15159E"/>
                </a:solidFill>
                <a:cs typeface="Calibri"/>
              </a:rPr>
              <a:t> material</a:t>
            </a:r>
            <a:endParaRPr lang="en-US" dirty="0">
              <a:solidFill>
                <a:srgbClr val="15159E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8C70DD-8F81-6A6C-6F35-C11EC06EBCF1}"/>
              </a:ext>
            </a:extLst>
          </p:cNvPr>
          <p:cNvSpPr txBox="1"/>
          <p:nvPr/>
        </p:nvSpPr>
        <p:spPr>
          <a:xfrm>
            <a:off x="214634" y="3424394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Thermionic</a:t>
            </a:r>
            <a:r>
              <a:rPr lang="en-US" sz="1800" spc="-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800" spc="-10" dirty="0">
                <a:solidFill>
                  <a:srgbClr val="FF0000"/>
                </a:solidFill>
                <a:latin typeface="Calibri"/>
                <a:cs typeface="Calibri"/>
              </a:rPr>
              <a:t>emission</a:t>
            </a:r>
            <a:endParaRPr lang="en-US" sz="18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Electron</a:t>
            </a:r>
            <a:r>
              <a:rPr lang="en-US" sz="1800" spc="-5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thermal</a:t>
            </a:r>
            <a:r>
              <a:rPr lang="en-US" sz="1800" spc="-6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energy</a:t>
            </a:r>
            <a:r>
              <a:rPr lang="en-US" sz="1800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not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sufficient</a:t>
            </a:r>
            <a:r>
              <a:rPr lang="en-US" sz="1800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to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leave</a:t>
            </a:r>
            <a:r>
              <a:rPr lang="en-US" sz="1800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lang="en-US" sz="1800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surface</a:t>
            </a:r>
            <a:r>
              <a:rPr lang="en-US" sz="1800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at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room</a:t>
            </a:r>
            <a:r>
              <a:rPr lang="en-US" sz="1800" spc="-5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spc="-10" dirty="0">
                <a:solidFill>
                  <a:srgbClr val="15159E"/>
                </a:solidFill>
                <a:latin typeface="Calibri"/>
                <a:cs typeface="Calibri"/>
              </a:rPr>
              <a:t>temperature</a:t>
            </a:r>
            <a:endParaRPr lang="en-US" sz="1800" dirty="0">
              <a:solidFill>
                <a:srgbClr val="15159E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Above</a:t>
            </a:r>
            <a:r>
              <a:rPr lang="en-US" sz="18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mbria Math"/>
                <a:cs typeface="Cambria Math"/>
              </a:rPr>
              <a:t>∼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1500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K</a:t>
            </a:r>
            <a:r>
              <a:rPr lang="en-US" sz="18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electrons</a:t>
            </a:r>
            <a:r>
              <a:rPr lang="en-US" sz="18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will</a:t>
            </a:r>
            <a:r>
              <a:rPr lang="en-US" sz="1800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receive</a:t>
            </a:r>
            <a:r>
              <a:rPr lang="en-US" sz="18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energy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from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violent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thermal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lattice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spc="-10" dirty="0">
                <a:solidFill>
                  <a:srgbClr val="15159E"/>
                </a:solidFill>
                <a:latin typeface="Calibri"/>
                <a:cs typeface="Calibri"/>
              </a:rPr>
              <a:t>vibration,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sufficient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to</a:t>
            </a:r>
            <a:r>
              <a:rPr lang="en-US" sz="18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cross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lang="en-US" sz="18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surface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barrier</a:t>
            </a:r>
            <a:r>
              <a:rPr lang="en-US" sz="18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and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leave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lang="en-US" sz="18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spc="-10" dirty="0">
                <a:solidFill>
                  <a:srgbClr val="15159E"/>
                </a:solidFill>
                <a:latin typeface="Calibri"/>
                <a:cs typeface="Calibri"/>
              </a:rPr>
              <a:t>metal</a:t>
            </a:r>
            <a:endParaRPr lang="en-US" dirty="0">
              <a:solidFill>
                <a:srgbClr val="15159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39B50A-AF02-9A4C-CF15-14B9A038D853}"/>
              </a:ext>
            </a:extLst>
          </p:cNvPr>
          <p:cNvGrpSpPr/>
          <p:nvPr/>
        </p:nvGrpSpPr>
        <p:grpSpPr>
          <a:xfrm>
            <a:off x="239062" y="4682117"/>
            <a:ext cx="7999714" cy="814830"/>
            <a:chOff x="547492" y="5120145"/>
            <a:chExt cx="7999714" cy="814830"/>
          </a:xfrm>
        </p:grpSpPr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E36FC6BC-06B5-E4B8-B107-8A17E287A267}"/>
                </a:ext>
              </a:extLst>
            </p:cNvPr>
            <p:cNvSpPr txBox="1"/>
            <p:nvPr/>
          </p:nvSpPr>
          <p:spPr>
            <a:xfrm>
              <a:off x="547492" y="5266449"/>
              <a:ext cx="355219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13995" indent="-175895">
                <a:lnSpc>
                  <a:spcPct val="100000"/>
                </a:lnSpc>
                <a:spcBef>
                  <a:spcPts val="100"/>
                </a:spcBef>
                <a:buFont typeface="Arial MT"/>
                <a:buChar char="•"/>
                <a:tabLst>
                  <a:tab pos="213995" algn="l"/>
                </a:tabLst>
              </a:pPr>
              <a:r>
                <a:rPr sz="2400" spc="-15" baseline="1736" dirty="0">
                  <a:latin typeface="Calibri"/>
                  <a:cs typeface="Calibri"/>
                </a:rPr>
                <a:t>Saturation</a:t>
              </a:r>
              <a:r>
                <a:rPr sz="2400" spc="-7" baseline="1736" dirty="0">
                  <a:latin typeface="Calibri"/>
                  <a:cs typeface="Calibri"/>
                </a:rPr>
                <a:t> </a:t>
              </a:r>
              <a:r>
                <a:rPr sz="2400" baseline="1736" dirty="0">
                  <a:latin typeface="Calibri"/>
                  <a:cs typeface="Calibri"/>
                </a:rPr>
                <a:t>current density:</a:t>
              </a:r>
              <a:r>
                <a:rPr sz="2400" spc="225" baseline="1736" dirty="0">
                  <a:latin typeface="Calibri"/>
                  <a:cs typeface="Calibri"/>
                </a:rPr>
                <a:t> </a:t>
              </a:r>
              <a:r>
                <a:rPr sz="1800" dirty="0">
                  <a:solidFill>
                    <a:srgbClr val="008F00"/>
                  </a:solidFill>
                  <a:latin typeface="Cambria Math"/>
                  <a:cs typeface="Cambria Math"/>
                </a:rPr>
                <a:t>𝐽</a:t>
              </a:r>
              <a:r>
                <a:rPr sz="1800" spc="140" dirty="0">
                  <a:solidFill>
                    <a:srgbClr val="008F00"/>
                  </a:solidFill>
                  <a:latin typeface="Cambria Math"/>
                  <a:cs typeface="Cambria Math"/>
                </a:rPr>
                <a:t> </a:t>
              </a:r>
              <a:r>
                <a:rPr sz="1800" dirty="0">
                  <a:solidFill>
                    <a:srgbClr val="008F00"/>
                  </a:solidFill>
                  <a:latin typeface="Cambria Math"/>
                  <a:cs typeface="Cambria Math"/>
                </a:rPr>
                <a:t>=</a:t>
              </a:r>
              <a:r>
                <a:rPr sz="1800" spc="105" dirty="0">
                  <a:solidFill>
                    <a:srgbClr val="008F00"/>
                  </a:solidFill>
                  <a:latin typeface="Cambria Math"/>
                  <a:cs typeface="Cambria Math"/>
                </a:rPr>
                <a:t> </a:t>
              </a:r>
              <a:r>
                <a:rPr sz="1800" dirty="0">
                  <a:solidFill>
                    <a:srgbClr val="008F00"/>
                  </a:solidFill>
                  <a:latin typeface="Cambria Math"/>
                  <a:cs typeface="Cambria Math"/>
                </a:rPr>
                <a:t>𝐴</a:t>
              </a:r>
              <a:r>
                <a:rPr sz="1950" baseline="-14957" dirty="0">
                  <a:solidFill>
                    <a:srgbClr val="008F00"/>
                  </a:solidFill>
                  <a:latin typeface="Cambria Math"/>
                  <a:cs typeface="Cambria Math"/>
                </a:rPr>
                <a:t>𝐺</a:t>
              </a:r>
              <a:r>
                <a:rPr sz="1800" dirty="0">
                  <a:solidFill>
                    <a:srgbClr val="008F00"/>
                  </a:solidFill>
                  <a:latin typeface="Cambria Math"/>
                  <a:cs typeface="Cambria Math"/>
                </a:rPr>
                <a:t>𝑇</a:t>
              </a:r>
              <a:r>
                <a:rPr sz="1800" spc="70" dirty="0">
                  <a:solidFill>
                    <a:srgbClr val="008F00"/>
                  </a:solidFill>
                  <a:latin typeface="Cambria Math"/>
                  <a:cs typeface="Cambria Math"/>
                </a:rPr>
                <a:t>  </a:t>
              </a:r>
              <a:r>
                <a:rPr sz="1800" spc="-50" dirty="0">
                  <a:solidFill>
                    <a:srgbClr val="008F00"/>
                  </a:solidFill>
                  <a:latin typeface="Cambria Math"/>
                  <a:cs typeface="Cambria Math"/>
                </a:rPr>
                <a:t>𝑒</a:t>
              </a:r>
              <a:endParaRPr sz="1800" dirty="0">
                <a:latin typeface="Cambria Math"/>
                <a:cs typeface="Cambria Math"/>
              </a:endParaRPr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4CB97B93-5B92-0DBF-FEB0-6827C77FBDED}"/>
                </a:ext>
              </a:extLst>
            </p:cNvPr>
            <p:cNvSpPr txBox="1"/>
            <p:nvPr/>
          </p:nvSpPr>
          <p:spPr>
            <a:xfrm>
              <a:off x="4770242" y="5282705"/>
              <a:ext cx="392430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spc="-20" dirty="0">
                  <a:latin typeface="Calibri"/>
                  <a:cs typeface="Calibri"/>
                </a:rPr>
                <a:t>with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95A09835-B822-D371-5655-9F6477DC9556}"/>
                </a:ext>
              </a:extLst>
            </p:cNvPr>
            <p:cNvSpPr txBox="1"/>
            <p:nvPr/>
          </p:nvSpPr>
          <p:spPr>
            <a:xfrm>
              <a:off x="5273855" y="5257305"/>
              <a:ext cx="159385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50800">
                <a:lnSpc>
                  <a:spcPct val="100000"/>
                </a:lnSpc>
                <a:spcBef>
                  <a:spcPts val="100"/>
                </a:spcBef>
                <a:tabLst>
                  <a:tab pos="1245235" algn="l"/>
                </a:tabLst>
              </a:pPr>
              <a:r>
                <a:rPr sz="1800" dirty="0">
                  <a:solidFill>
                    <a:srgbClr val="008F00"/>
                  </a:solidFill>
                  <a:latin typeface="Cambria Math"/>
                  <a:cs typeface="Cambria Math"/>
                </a:rPr>
                <a:t>𝐴</a:t>
              </a:r>
              <a:r>
                <a:rPr sz="1950" baseline="-14957" dirty="0">
                  <a:solidFill>
                    <a:srgbClr val="008F00"/>
                  </a:solidFill>
                  <a:latin typeface="Cambria Math"/>
                  <a:cs typeface="Cambria Math"/>
                </a:rPr>
                <a:t>𝐺</a:t>
              </a:r>
              <a:r>
                <a:rPr sz="1950" spc="532" baseline="-14957" dirty="0">
                  <a:solidFill>
                    <a:srgbClr val="008F00"/>
                  </a:solidFill>
                  <a:latin typeface="Cambria Math"/>
                  <a:cs typeface="Cambria Math"/>
                </a:rPr>
                <a:t> </a:t>
              </a:r>
              <a:r>
                <a:rPr sz="1800" dirty="0">
                  <a:solidFill>
                    <a:srgbClr val="008F00"/>
                  </a:solidFill>
                  <a:latin typeface="Cambria Math"/>
                  <a:cs typeface="Cambria Math"/>
                </a:rPr>
                <a:t>=</a:t>
              </a:r>
              <a:r>
                <a:rPr sz="1800" spc="110" dirty="0">
                  <a:solidFill>
                    <a:srgbClr val="008F00"/>
                  </a:solidFill>
                  <a:latin typeface="Cambria Math"/>
                  <a:cs typeface="Cambria Math"/>
                </a:rPr>
                <a:t> </a:t>
              </a:r>
              <a:r>
                <a:rPr sz="1800" spc="-20" dirty="0">
                  <a:solidFill>
                    <a:srgbClr val="008F00"/>
                  </a:solidFill>
                  <a:latin typeface="Cambria Math"/>
                  <a:cs typeface="Cambria Math"/>
                </a:rPr>
                <a:t>𝜆</a:t>
              </a:r>
              <a:r>
                <a:rPr sz="1950" spc="-30" baseline="-14957" dirty="0">
                  <a:solidFill>
                    <a:srgbClr val="008F00"/>
                  </a:solidFill>
                  <a:latin typeface="Cambria Math"/>
                  <a:cs typeface="Cambria Math"/>
                </a:rPr>
                <a:t>𝑅</a:t>
              </a:r>
              <a:r>
                <a:rPr sz="1800" spc="-20" dirty="0">
                  <a:solidFill>
                    <a:srgbClr val="008F00"/>
                  </a:solidFill>
                  <a:latin typeface="Cambria Math"/>
                  <a:cs typeface="Cambria Math"/>
                </a:rPr>
                <a:t>𝐴</a:t>
              </a:r>
              <a:r>
                <a:rPr sz="1950" spc="-30" baseline="-14957" dirty="0">
                  <a:solidFill>
                    <a:srgbClr val="008F00"/>
                  </a:solidFill>
                  <a:latin typeface="Cambria Math"/>
                  <a:cs typeface="Cambria Math"/>
                </a:rPr>
                <a:t>0</a:t>
              </a:r>
              <a:r>
                <a:rPr sz="1950" baseline="-14957" dirty="0">
                  <a:solidFill>
                    <a:srgbClr val="008F00"/>
                  </a:solidFill>
                  <a:latin typeface="Cambria Math"/>
                  <a:cs typeface="Cambria Math"/>
                </a:rPr>
                <a:t>	</a:t>
              </a:r>
              <a:r>
                <a:rPr sz="1600" spc="-25" dirty="0">
                  <a:latin typeface="Calibri"/>
                  <a:cs typeface="Calibri"/>
                </a:rPr>
                <a:t>and</a:t>
              </a:r>
              <a:endParaRPr sz="1600" dirty="0">
                <a:latin typeface="Calibri"/>
                <a:cs typeface="Calibri"/>
              </a:endParaRPr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FC02C1AB-4191-2637-144D-25F9792D1123}"/>
                </a:ext>
              </a:extLst>
            </p:cNvPr>
            <p:cNvSpPr txBox="1"/>
            <p:nvPr/>
          </p:nvSpPr>
          <p:spPr>
            <a:xfrm>
              <a:off x="722117" y="5726696"/>
              <a:ext cx="572071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0"/>
                </a:spcBef>
              </a:pPr>
              <a:r>
                <a:rPr sz="1200" i="1" dirty="0">
                  <a:latin typeface="Calibri"/>
                  <a:cs typeface="Calibri"/>
                </a:rPr>
                <a:t>W</a:t>
              </a:r>
              <a:r>
                <a:rPr sz="1200" i="1" spc="-20" dirty="0">
                  <a:latin typeface="Calibri"/>
                  <a:cs typeface="Calibri"/>
                </a:rPr>
                <a:t> </a:t>
              </a:r>
              <a:r>
                <a:rPr sz="1200" dirty="0">
                  <a:latin typeface="Calibri"/>
                  <a:cs typeface="Calibri"/>
                </a:rPr>
                <a:t>–</a:t>
              </a:r>
              <a:r>
                <a:rPr sz="1200" spc="-10" dirty="0">
                  <a:latin typeface="Calibri"/>
                  <a:cs typeface="Calibri"/>
                </a:rPr>
                <a:t> </a:t>
              </a:r>
              <a:r>
                <a:rPr sz="1200" dirty="0">
                  <a:latin typeface="Calibri"/>
                  <a:cs typeface="Calibri"/>
                </a:rPr>
                <a:t>work</a:t>
              </a:r>
              <a:r>
                <a:rPr sz="1200" spc="-10" dirty="0">
                  <a:latin typeface="Calibri"/>
                  <a:cs typeface="Calibri"/>
                </a:rPr>
                <a:t> </a:t>
              </a:r>
              <a:r>
                <a:rPr sz="1200" dirty="0">
                  <a:latin typeface="Calibri"/>
                  <a:cs typeface="Calibri"/>
                </a:rPr>
                <a:t>function,</a:t>
              </a:r>
              <a:r>
                <a:rPr sz="1200" spc="-10" dirty="0">
                  <a:latin typeface="Calibri"/>
                  <a:cs typeface="Calibri"/>
                </a:rPr>
                <a:t> </a:t>
              </a:r>
              <a:r>
                <a:rPr sz="1200" i="1" dirty="0">
                  <a:latin typeface="Calibri"/>
                  <a:cs typeface="Calibri"/>
                </a:rPr>
                <a:t>T</a:t>
              </a:r>
              <a:r>
                <a:rPr sz="1200" i="1" spc="-10" dirty="0">
                  <a:latin typeface="Calibri"/>
                  <a:cs typeface="Calibri"/>
                </a:rPr>
                <a:t> </a:t>
              </a:r>
              <a:r>
                <a:rPr sz="1200" dirty="0">
                  <a:latin typeface="Calibri"/>
                  <a:cs typeface="Calibri"/>
                </a:rPr>
                <a:t>–</a:t>
              </a:r>
              <a:r>
                <a:rPr sz="1200" spc="-10" dirty="0">
                  <a:latin typeface="Calibri"/>
                  <a:cs typeface="Calibri"/>
                </a:rPr>
                <a:t> temperature, </a:t>
              </a:r>
              <a:r>
                <a:rPr sz="1200" dirty="0">
                  <a:latin typeface="Cambria Math"/>
                  <a:cs typeface="Cambria Math"/>
                </a:rPr>
                <a:t>𝜆</a:t>
              </a:r>
              <a:r>
                <a:rPr sz="1200" baseline="-13888" dirty="0">
                  <a:latin typeface="Calibri"/>
                  <a:cs typeface="Calibri"/>
                </a:rPr>
                <a:t>R</a:t>
              </a:r>
              <a:r>
                <a:rPr sz="1200" spc="112" baseline="-13888" dirty="0">
                  <a:latin typeface="Calibri"/>
                  <a:cs typeface="Calibri"/>
                </a:rPr>
                <a:t> </a:t>
              </a:r>
              <a:r>
                <a:rPr sz="1200" dirty="0">
                  <a:latin typeface="Calibri"/>
                  <a:cs typeface="Calibri"/>
                </a:rPr>
                <a:t>–</a:t>
              </a:r>
              <a:r>
                <a:rPr sz="1200" spc="-10" dirty="0">
                  <a:latin typeface="Calibri"/>
                  <a:cs typeface="Calibri"/>
                </a:rPr>
                <a:t> material-</a:t>
              </a:r>
              <a:r>
                <a:rPr sz="1200" dirty="0">
                  <a:latin typeface="Calibri"/>
                  <a:cs typeface="Calibri"/>
                </a:rPr>
                <a:t>specific</a:t>
              </a:r>
              <a:r>
                <a:rPr sz="1200" spc="-5" dirty="0">
                  <a:latin typeface="Calibri"/>
                  <a:cs typeface="Calibri"/>
                </a:rPr>
                <a:t> </a:t>
              </a:r>
              <a:r>
                <a:rPr sz="1200" spc="-10" dirty="0">
                  <a:latin typeface="Calibri"/>
                  <a:cs typeface="Calibri"/>
                </a:rPr>
                <a:t>constant,</a:t>
              </a:r>
              <a:r>
                <a:rPr sz="1200" spc="-15" dirty="0">
                  <a:latin typeface="Calibri"/>
                  <a:cs typeface="Calibri"/>
                </a:rPr>
                <a:t> </a:t>
              </a:r>
              <a:r>
                <a:rPr sz="1200" i="1" dirty="0">
                  <a:latin typeface="Calibri"/>
                  <a:cs typeface="Calibri"/>
                </a:rPr>
                <a:t>A</a:t>
              </a:r>
              <a:r>
                <a:rPr sz="1200" baseline="-13888" dirty="0">
                  <a:latin typeface="Calibri"/>
                  <a:cs typeface="Calibri"/>
                </a:rPr>
                <a:t>0</a:t>
              </a:r>
              <a:r>
                <a:rPr sz="1200" spc="104" baseline="-13888" dirty="0">
                  <a:latin typeface="Calibri"/>
                  <a:cs typeface="Calibri"/>
                </a:rPr>
                <a:t> </a:t>
              </a:r>
              <a:r>
                <a:rPr sz="1200" dirty="0">
                  <a:latin typeface="Calibri"/>
                  <a:cs typeface="Calibri"/>
                </a:rPr>
                <a:t>–</a:t>
              </a:r>
              <a:r>
                <a:rPr sz="1200" spc="-5" dirty="0">
                  <a:latin typeface="Calibri"/>
                  <a:cs typeface="Calibri"/>
                </a:rPr>
                <a:t> </a:t>
              </a:r>
              <a:r>
                <a:rPr sz="1200" spc="-10" dirty="0">
                  <a:latin typeface="Calibri"/>
                  <a:cs typeface="Calibri"/>
                </a:rPr>
                <a:t>universal</a:t>
              </a:r>
              <a:r>
                <a:rPr sz="1200" spc="-15" dirty="0">
                  <a:latin typeface="Calibri"/>
                  <a:cs typeface="Calibri"/>
                </a:rPr>
                <a:t> </a:t>
              </a:r>
              <a:r>
                <a:rPr sz="1200" spc="-10" dirty="0">
                  <a:latin typeface="Calibri"/>
                  <a:cs typeface="Calibri"/>
                </a:rPr>
                <a:t>constant</a:t>
              </a:r>
              <a:endParaRPr sz="1200">
                <a:latin typeface="Calibri"/>
                <a:cs typeface="Calibri"/>
              </a:endParaRPr>
            </a:p>
          </p:txBody>
        </p:sp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92838BE3-F0ED-0FDC-E3A6-2AAB65261A52}"/>
                </a:ext>
              </a:extLst>
            </p:cNvPr>
            <p:cNvSpPr txBox="1"/>
            <p:nvPr/>
          </p:nvSpPr>
          <p:spPr>
            <a:xfrm>
              <a:off x="3828906" y="5244605"/>
              <a:ext cx="831850" cy="2235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243840" algn="l"/>
                </a:tabLst>
              </a:pPr>
              <a:r>
                <a:rPr sz="1300" spc="-50" dirty="0">
                  <a:solidFill>
                    <a:srgbClr val="008F00"/>
                  </a:solidFill>
                  <a:latin typeface="Cambria Math"/>
                  <a:cs typeface="Cambria Math"/>
                </a:rPr>
                <a:t>2</a:t>
              </a:r>
              <a:r>
                <a:rPr sz="1300" dirty="0">
                  <a:solidFill>
                    <a:srgbClr val="008F00"/>
                  </a:solidFill>
                  <a:latin typeface="Cambria Math"/>
                  <a:cs typeface="Cambria Math"/>
                </a:rPr>
                <a:t>	</a:t>
              </a:r>
              <a:r>
                <a:rPr sz="1300" spc="290" dirty="0">
                  <a:solidFill>
                    <a:srgbClr val="008F00"/>
                  </a:solidFill>
                  <a:latin typeface="Cambria Math"/>
                  <a:cs typeface="Cambria Math"/>
                </a:rPr>
                <a:t>–</a:t>
              </a:r>
              <a:r>
                <a:rPr sz="1300" spc="30" dirty="0">
                  <a:solidFill>
                    <a:srgbClr val="008F00"/>
                  </a:solidFill>
                  <a:latin typeface="Cambria Math"/>
                  <a:cs typeface="Cambria Math"/>
                </a:rPr>
                <a:t>𝖶/𝑘𝑇</a:t>
              </a:r>
              <a:endParaRPr sz="1300">
                <a:latin typeface="Cambria Math"/>
                <a:cs typeface="Cambria Math"/>
              </a:endParaRPr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F11068B2-C270-3516-2165-FDFF247CBCF4}"/>
                </a:ext>
              </a:extLst>
            </p:cNvPr>
            <p:cNvSpPr txBox="1"/>
            <p:nvPr/>
          </p:nvSpPr>
          <p:spPr>
            <a:xfrm>
              <a:off x="7011840" y="5290833"/>
              <a:ext cx="56134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solidFill>
                    <a:srgbClr val="008F00"/>
                  </a:solidFill>
                  <a:latin typeface="Cambria Math"/>
                  <a:cs typeface="Cambria Math"/>
                </a:rPr>
                <a:t>𝐴</a:t>
              </a:r>
              <a:r>
                <a:rPr sz="1950" baseline="-17094" dirty="0">
                  <a:solidFill>
                    <a:srgbClr val="008F00"/>
                  </a:solidFill>
                  <a:latin typeface="Cambria Math"/>
                  <a:cs typeface="Cambria Math"/>
                </a:rPr>
                <a:t>0</a:t>
              </a:r>
              <a:r>
                <a:rPr sz="1950" spc="465" baseline="-17094" dirty="0">
                  <a:solidFill>
                    <a:srgbClr val="008F00"/>
                  </a:solidFill>
                  <a:latin typeface="Cambria Math"/>
                  <a:cs typeface="Cambria Math"/>
                </a:rPr>
                <a:t> </a:t>
              </a:r>
              <a:r>
                <a:rPr sz="1800" spc="-50" dirty="0">
                  <a:solidFill>
                    <a:srgbClr val="008F00"/>
                  </a:solidFill>
                  <a:latin typeface="Cambria Math"/>
                  <a:cs typeface="Cambria Math"/>
                </a:rPr>
                <a:t>=</a:t>
              </a:r>
              <a:endParaRPr sz="1800">
                <a:latin typeface="Cambria Math"/>
                <a:cs typeface="Cambria Math"/>
              </a:endParaRPr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5073DA3F-4484-19B3-F390-A49FFF0321E8}"/>
                </a:ext>
              </a:extLst>
            </p:cNvPr>
            <p:cNvSpPr/>
            <p:nvPr/>
          </p:nvSpPr>
          <p:spPr>
            <a:xfrm>
              <a:off x="7600612" y="5457108"/>
              <a:ext cx="927100" cy="12700"/>
            </a:xfrm>
            <a:custGeom>
              <a:avLst/>
              <a:gdLst/>
              <a:ahLst/>
              <a:cxnLst/>
              <a:rect l="l" t="t" r="r" b="b"/>
              <a:pathLst>
                <a:path w="927100" h="12700">
                  <a:moveTo>
                    <a:pt x="9271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927100" y="12700"/>
                  </a:lnTo>
                  <a:lnTo>
                    <a:pt x="927100" y="0"/>
                  </a:lnTo>
                  <a:close/>
                </a:path>
              </a:pathLst>
            </a:custGeom>
            <a:solidFill>
              <a:srgbClr val="008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4690EE05-B997-27B5-8E1D-44E5785465FB}"/>
                </a:ext>
              </a:extLst>
            </p:cNvPr>
            <p:cNvSpPr txBox="1"/>
            <p:nvPr/>
          </p:nvSpPr>
          <p:spPr>
            <a:xfrm>
              <a:off x="7561051" y="5120145"/>
              <a:ext cx="98615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0"/>
                </a:spcBef>
              </a:pPr>
              <a:r>
                <a:rPr sz="1800" spc="-10" dirty="0">
                  <a:solidFill>
                    <a:srgbClr val="008F00"/>
                  </a:solidFill>
                  <a:latin typeface="Cambria Math"/>
                  <a:cs typeface="Cambria Math"/>
                </a:rPr>
                <a:t>4𝜋𝑚𝑘</a:t>
              </a:r>
              <a:r>
                <a:rPr sz="1950" spc="-15" baseline="27777" dirty="0">
                  <a:solidFill>
                    <a:srgbClr val="008F00"/>
                  </a:solidFill>
                  <a:latin typeface="Cambria Math"/>
                  <a:cs typeface="Cambria Math"/>
                </a:rPr>
                <a:t>2</a:t>
              </a:r>
              <a:r>
                <a:rPr sz="1800" spc="-10" dirty="0">
                  <a:solidFill>
                    <a:srgbClr val="008F00"/>
                  </a:solidFill>
                  <a:latin typeface="Cambria Math"/>
                  <a:cs typeface="Cambria Math"/>
                </a:rPr>
                <a:t>𝑞</a:t>
              </a:r>
              <a:r>
                <a:rPr sz="1950" spc="-15" baseline="-14957" dirty="0">
                  <a:solidFill>
                    <a:srgbClr val="008F00"/>
                  </a:solidFill>
                  <a:latin typeface="Cambria Math"/>
                  <a:cs typeface="Cambria Math"/>
                </a:rPr>
                <a:t>𝑒</a:t>
              </a:r>
              <a:endParaRPr sz="1950" baseline="-14957">
                <a:latin typeface="Cambria Math"/>
                <a:cs typeface="Cambria Math"/>
              </a:endParaRPr>
            </a:p>
          </p:txBody>
        </p:sp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65783406-BD9E-1B3B-8C2D-D021245C199C}"/>
                </a:ext>
              </a:extLst>
            </p:cNvPr>
            <p:cNvSpPr txBox="1"/>
            <p:nvPr/>
          </p:nvSpPr>
          <p:spPr>
            <a:xfrm>
              <a:off x="7904967" y="5376177"/>
              <a:ext cx="30289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0"/>
                </a:spcBef>
              </a:pPr>
              <a:r>
                <a:rPr sz="2700" spc="-37" baseline="-16975" dirty="0">
                  <a:solidFill>
                    <a:srgbClr val="008F00"/>
                  </a:solidFill>
                  <a:latin typeface="Cambria Math"/>
                  <a:cs typeface="Cambria Math"/>
                </a:rPr>
                <a:t>ℎ</a:t>
              </a:r>
              <a:r>
                <a:rPr sz="1300" spc="-25" dirty="0">
                  <a:solidFill>
                    <a:srgbClr val="008F00"/>
                  </a:solidFill>
                  <a:latin typeface="Cambria Math"/>
                  <a:cs typeface="Cambria Math"/>
                </a:rPr>
                <a:t>3</a:t>
              </a:r>
              <a:endParaRPr sz="1300">
                <a:latin typeface="Cambria Math"/>
                <a:cs typeface="Cambria Math"/>
              </a:endParaRPr>
            </a:p>
          </p:txBody>
        </p:sp>
      </p:grpSp>
      <p:sp>
        <p:nvSpPr>
          <p:cNvPr id="25" name="object 9">
            <a:extLst>
              <a:ext uri="{FF2B5EF4-FFF2-40B4-BE49-F238E27FC236}">
                <a16:creationId xmlns:a16="http://schemas.microsoft.com/office/drawing/2014/main" id="{05C308CA-1F61-9B98-193D-1F041AC9505A}"/>
              </a:ext>
            </a:extLst>
          </p:cNvPr>
          <p:cNvSpPr txBox="1"/>
          <p:nvPr/>
        </p:nvSpPr>
        <p:spPr>
          <a:xfrm>
            <a:off x="321500" y="5653449"/>
            <a:ext cx="8153400" cy="3458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1300"/>
              </a:lnSpc>
              <a:spcBef>
                <a:spcPts val="100"/>
              </a:spcBef>
              <a:tabLst>
                <a:tab pos="187325" algn="l"/>
                <a:tab pos="188595" algn="l"/>
              </a:tabLst>
            </a:pPr>
            <a:r>
              <a:rPr sz="1600" b="1" dirty="0">
                <a:solidFill>
                  <a:srgbClr val="15159E"/>
                </a:solidFill>
                <a:latin typeface="Calibri"/>
                <a:cs typeface="Calibri"/>
              </a:rPr>
              <a:t>Current</a:t>
            </a:r>
            <a:r>
              <a:rPr sz="1600" b="1" spc="-5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5159E"/>
                </a:solidFill>
                <a:latin typeface="Calibri"/>
                <a:cs typeface="Calibri"/>
              </a:rPr>
              <a:t>density</a:t>
            </a:r>
            <a:r>
              <a:rPr sz="1600" b="1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5159E"/>
                </a:solidFill>
                <a:latin typeface="Calibri"/>
                <a:cs typeface="Calibri"/>
              </a:rPr>
              <a:t>increases</a:t>
            </a:r>
            <a:r>
              <a:rPr sz="1600" b="1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5159E"/>
                </a:solidFill>
                <a:latin typeface="Calibri"/>
                <a:cs typeface="Calibri"/>
              </a:rPr>
              <a:t>with</a:t>
            </a:r>
            <a:r>
              <a:rPr sz="1600" b="1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5159E"/>
                </a:solidFill>
                <a:latin typeface="Calibri"/>
                <a:cs typeface="Calibri"/>
              </a:rPr>
              <a:t>decrease</a:t>
            </a:r>
            <a:r>
              <a:rPr sz="1600" b="1" spc="-5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5159E"/>
                </a:solidFill>
                <a:latin typeface="Calibri"/>
                <a:cs typeface="Calibri"/>
              </a:rPr>
              <a:t>in</a:t>
            </a:r>
            <a:r>
              <a:rPr sz="1600" b="1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5159E"/>
                </a:solidFill>
                <a:latin typeface="Calibri"/>
                <a:cs typeface="Calibri"/>
              </a:rPr>
              <a:t>work</a:t>
            </a:r>
            <a:r>
              <a:rPr sz="1600" b="1" spc="-5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5159E"/>
                </a:solidFill>
                <a:latin typeface="Calibri"/>
                <a:cs typeface="Calibri"/>
              </a:rPr>
              <a:t>function </a:t>
            </a:r>
            <a:r>
              <a:rPr sz="1600" b="1" dirty="0">
                <a:solidFill>
                  <a:srgbClr val="15159E"/>
                </a:solidFill>
                <a:latin typeface="Calibri"/>
                <a:cs typeface="Calibri"/>
              </a:rPr>
              <a:t>and</a:t>
            </a:r>
            <a:r>
              <a:rPr sz="1600" b="1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5159E"/>
                </a:solidFill>
                <a:latin typeface="Calibri"/>
                <a:cs typeface="Calibri"/>
              </a:rPr>
              <a:t>increase</a:t>
            </a:r>
            <a:r>
              <a:rPr sz="1600" b="1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5159E"/>
                </a:solidFill>
                <a:latin typeface="Calibri"/>
                <a:cs typeface="Calibri"/>
              </a:rPr>
              <a:t>in</a:t>
            </a:r>
            <a:r>
              <a:rPr sz="1600" b="1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5159E"/>
                </a:solidFill>
                <a:latin typeface="Calibri"/>
                <a:cs typeface="Calibri"/>
              </a:rPr>
              <a:t>temperature</a:t>
            </a:r>
            <a:endParaRPr sz="1600" dirty="0">
              <a:solidFill>
                <a:srgbClr val="15159E"/>
              </a:solidFill>
              <a:latin typeface="Calibri"/>
              <a:cs typeface="Calibri"/>
            </a:endParaRPr>
          </a:p>
        </p:txBody>
      </p:sp>
      <p:grpSp>
        <p:nvGrpSpPr>
          <p:cNvPr id="26" name="object 15">
            <a:extLst>
              <a:ext uri="{FF2B5EF4-FFF2-40B4-BE49-F238E27FC236}">
                <a16:creationId xmlns:a16="http://schemas.microsoft.com/office/drawing/2014/main" id="{3BB31698-7B17-259A-C329-796412FE99AD}"/>
              </a:ext>
            </a:extLst>
          </p:cNvPr>
          <p:cNvGrpSpPr/>
          <p:nvPr/>
        </p:nvGrpSpPr>
        <p:grpSpPr>
          <a:xfrm>
            <a:off x="8646264" y="4024558"/>
            <a:ext cx="3019425" cy="1712595"/>
            <a:chOff x="5773018" y="3371090"/>
            <a:chExt cx="3019425" cy="1712595"/>
          </a:xfrm>
        </p:grpSpPr>
        <p:pic>
          <p:nvPicPr>
            <p:cNvPr id="27" name="object 16">
              <a:extLst>
                <a:ext uri="{FF2B5EF4-FFF2-40B4-BE49-F238E27FC236}">
                  <a16:creationId xmlns:a16="http://schemas.microsoft.com/office/drawing/2014/main" id="{B62C322D-741D-9CA6-E5A0-19C6975A40B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3493" y="3371090"/>
              <a:ext cx="2468903" cy="1712581"/>
            </a:xfrm>
            <a:prstGeom prst="rect">
              <a:avLst/>
            </a:prstGeom>
          </p:spPr>
        </p:pic>
        <p:sp>
          <p:nvSpPr>
            <p:cNvPr id="28" name="object 17">
              <a:extLst>
                <a:ext uri="{FF2B5EF4-FFF2-40B4-BE49-F238E27FC236}">
                  <a16:creationId xmlns:a16="http://schemas.microsoft.com/office/drawing/2014/main" id="{5ACE02C6-9763-A684-76DF-44B6B937BDA5}"/>
                </a:ext>
              </a:extLst>
            </p:cNvPr>
            <p:cNvSpPr/>
            <p:nvPr/>
          </p:nvSpPr>
          <p:spPr>
            <a:xfrm>
              <a:off x="5773013" y="3377183"/>
              <a:ext cx="2329180" cy="546100"/>
            </a:xfrm>
            <a:custGeom>
              <a:avLst/>
              <a:gdLst/>
              <a:ahLst/>
              <a:cxnLst/>
              <a:rect l="l" t="t" r="r" b="b"/>
              <a:pathLst>
                <a:path w="2329179" h="546100">
                  <a:moveTo>
                    <a:pt x="717753" y="54089"/>
                  </a:moveTo>
                  <a:lnTo>
                    <a:pt x="713498" y="33032"/>
                  </a:lnTo>
                  <a:lnTo>
                    <a:pt x="701916" y="15849"/>
                  </a:lnTo>
                  <a:lnTo>
                    <a:pt x="684720" y="4254"/>
                  </a:lnTo>
                  <a:lnTo>
                    <a:pt x="663676" y="0"/>
                  </a:lnTo>
                  <a:lnTo>
                    <a:pt x="54076" y="0"/>
                  </a:lnTo>
                  <a:lnTo>
                    <a:pt x="33032" y="4254"/>
                  </a:lnTo>
                  <a:lnTo>
                    <a:pt x="15836" y="15849"/>
                  </a:lnTo>
                  <a:lnTo>
                    <a:pt x="4254" y="33032"/>
                  </a:lnTo>
                  <a:lnTo>
                    <a:pt x="0" y="54089"/>
                  </a:lnTo>
                  <a:lnTo>
                    <a:pt x="0" y="270395"/>
                  </a:lnTo>
                  <a:lnTo>
                    <a:pt x="4254" y="291439"/>
                  </a:lnTo>
                  <a:lnTo>
                    <a:pt x="15836" y="308635"/>
                  </a:lnTo>
                  <a:lnTo>
                    <a:pt x="33032" y="320217"/>
                  </a:lnTo>
                  <a:lnTo>
                    <a:pt x="54076" y="324472"/>
                  </a:lnTo>
                  <a:lnTo>
                    <a:pt x="663676" y="324472"/>
                  </a:lnTo>
                  <a:lnTo>
                    <a:pt x="684720" y="320217"/>
                  </a:lnTo>
                  <a:lnTo>
                    <a:pt x="701916" y="308635"/>
                  </a:lnTo>
                  <a:lnTo>
                    <a:pt x="713498" y="291439"/>
                  </a:lnTo>
                  <a:lnTo>
                    <a:pt x="717753" y="270395"/>
                  </a:lnTo>
                  <a:lnTo>
                    <a:pt x="717753" y="54089"/>
                  </a:lnTo>
                  <a:close/>
                </a:path>
                <a:path w="2329179" h="546100">
                  <a:moveTo>
                    <a:pt x="2328761" y="275501"/>
                  </a:moveTo>
                  <a:lnTo>
                    <a:pt x="2324506" y="254457"/>
                  </a:lnTo>
                  <a:lnTo>
                    <a:pt x="2312924" y="237274"/>
                  </a:lnTo>
                  <a:lnTo>
                    <a:pt x="2295728" y="225679"/>
                  </a:lnTo>
                  <a:lnTo>
                    <a:pt x="2274684" y="221424"/>
                  </a:lnTo>
                  <a:lnTo>
                    <a:pt x="1665084" y="221424"/>
                  </a:lnTo>
                  <a:lnTo>
                    <a:pt x="1644040" y="225679"/>
                  </a:lnTo>
                  <a:lnTo>
                    <a:pt x="1626844" y="237274"/>
                  </a:lnTo>
                  <a:lnTo>
                    <a:pt x="1615262" y="254457"/>
                  </a:lnTo>
                  <a:lnTo>
                    <a:pt x="1611007" y="275501"/>
                  </a:lnTo>
                  <a:lnTo>
                    <a:pt x="1611007" y="491807"/>
                  </a:lnTo>
                  <a:lnTo>
                    <a:pt x="1615262" y="512864"/>
                  </a:lnTo>
                  <a:lnTo>
                    <a:pt x="1626844" y="530059"/>
                  </a:lnTo>
                  <a:lnTo>
                    <a:pt x="1644040" y="541642"/>
                  </a:lnTo>
                  <a:lnTo>
                    <a:pt x="1665084" y="545896"/>
                  </a:lnTo>
                  <a:lnTo>
                    <a:pt x="2274684" y="545896"/>
                  </a:lnTo>
                  <a:lnTo>
                    <a:pt x="2295728" y="541642"/>
                  </a:lnTo>
                  <a:lnTo>
                    <a:pt x="2312924" y="530059"/>
                  </a:lnTo>
                  <a:lnTo>
                    <a:pt x="2324506" y="512864"/>
                  </a:lnTo>
                  <a:lnTo>
                    <a:pt x="2328761" y="491807"/>
                  </a:lnTo>
                  <a:lnTo>
                    <a:pt x="2328761" y="2755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47572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32</a:t>
            </a:fld>
            <a:endParaRPr lang="en-US" spc="-5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AC864F-0281-FCC7-9562-FFD9970E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1110773" cy="553998"/>
          </a:xfrm>
        </p:spPr>
        <p:txBody>
          <a:bodyPr/>
          <a:lstStyle/>
          <a:p>
            <a:r>
              <a:rPr lang="en-US" dirty="0"/>
              <a:t>Releasing electrons from the cathode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487B4796-7A5D-BF52-0FCB-D585AFBEBEC6}"/>
              </a:ext>
            </a:extLst>
          </p:cNvPr>
          <p:cNvSpPr txBox="1"/>
          <p:nvPr/>
        </p:nvSpPr>
        <p:spPr>
          <a:xfrm>
            <a:off x="424261" y="1649599"/>
            <a:ext cx="521454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445"/>
              </a:spcBef>
              <a:tabLst>
                <a:tab pos="198120" algn="l"/>
              </a:tabLst>
            </a:pP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If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a</a:t>
            </a:r>
            <a:r>
              <a:rPr sz="16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strong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electric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field</a:t>
            </a:r>
            <a:r>
              <a:rPr sz="16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5159E"/>
                </a:solidFill>
                <a:latin typeface="Calibri"/>
                <a:cs typeface="Calibri"/>
              </a:rPr>
              <a:t>E</a:t>
            </a:r>
            <a:r>
              <a:rPr sz="1600" i="1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is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applied</a:t>
            </a:r>
            <a:r>
              <a:rPr sz="16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between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electrodes,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5159E"/>
                </a:solidFill>
                <a:latin typeface="Calibri"/>
                <a:cs typeface="Calibri"/>
              </a:rPr>
              <a:t>effective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work</a:t>
            </a:r>
            <a:r>
              <a:rPr sz="16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function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of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lang="en-US"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15159E"/>
                </a:solidFill>
                <a:latin typeface="Calibri"/>
                <a:cs typeface="Calibri"/>
              </a:rPr>
              <a:t>cathode</a:t>
            </a:r>
            <a:r>
              <a:rPr lang="en-US" sz="1600" spc="-6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15159E"/>
                </a:solidFill>
                <a:latin typeface="Calibri"/>
                <a:cs typeface="Calibri"/>
              </a:rPr>
              <a:t>decreases</a:t>
            </a:r>
            <a:r>
              <a:rPr lang="en-US" sz="1600" spc="-7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600" spc="-25" dirty="0">
                <a:solidFill>
                  <a:srgbClr val="15159E"/>
                </a:solidFill>
                <a:latin typeface="Calibri"/>
                <a:cs typeface="Calibri"/>
              </a:rPr>
              <a:t>by</a:t>
            </a:r>
            <a:endParaRPr sz="1600" dirty="0">
              <a:solidFill>
                <a:srgbClr val="15159E"/>
              </a:solidFill>
              <a:latin typeface="Calibri"/>
              <a:cs typeface="Calibri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F06FA0B4-87EE-478C-B384-3151B9B19AAC}"/>
              </a:ext>
            </a:extLst>
          </p:cNvPr>
          <p:cNvSpPr txBox="1"/>
          <p:nvPr/>
        </p:nvSpPr>
        <p:spPr>
          <a:xfrm>
            <a:off x="424261" y="2781337"/>
            <a:ext cx="4514850" cy="690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" indent="-17589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13995" algn="l"/>
                <a:tab pos="2557145" algn="l"/>
              </a:tabLst>
            </a:pPr>
            <a:r>
              <a:rPr sz="1600" spc="-10" dirty="0">
                <a:solidFill>
                  <a:srgbClr val="15159E"/>
                </a:solidFill>
                <a:latin typeface="Calibri"/>
                <a:cs typeface="Calibri"/>
              </a:rPr>
              <a:t>Saturation</a:t>
            </a:r>
            <a:r>
              <a:rPr sz="16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current</a:t>
            </a:r>
            <a:r>
              <a:rPr sz="16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5159E"/>
                </a:solidFill>
                <a:latin typeface="Calibri"/>
                <a:cs typeface="Calibri"/>
              </a:rPr>
              <a:t>density: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	</a:t>
            </a:r>
            <a:r>
              <a:rPr sz="2400" baseline="-19097" dirty="0">
                <a:solidFill>
                  <a:srgbClr val="FF0000"/>
                </a:solidFill>
                <a:latin typeface="Cambria Math"/>
                <a:cs typeface="Cambria Math"/>
              </a:rPr>
              <a:t>𝐽</a:t>
            </a:r>
            <a:r>
              <a:rPr sz="2400" spc="172" baseline="-19097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sz="2400" baseline="-19097" dirty="0">
                <a:solidFill>
                  <a:srgbClr val="FF0000"/>
                </a:solidFill>
                <a:latin typeface="Cambria Math"/>
                <a:cs typeface="Cambria Math"/>
              </a:rPr>
              <a:t>=</a:t>
            </a:r>
            <a:r>
              <a:rPr sz="2400" spc="127" baseline="-19097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sz="2400" spc="-15" baseline="-19097" dirty="0">
                <a:solidFill>
                  <a:srgbClr val="FF0000"/>
                </a:solidFill>
                <a:latin typeface="Cambria Math"/>
                <a:cs typeface="Cambria Math"/>
              </a:rPr>
              <a:t>𝐴</a:t>
            </a:r>
            <a:r>
              <a:rPr sz="1800" spc="-15" baseline="-39351" dirty="0">
                <a:solidFill>
                  <a:srgbClr val="FF0000"/>
                </a:solidFill>
                <a:latin typeface="Cambria Math"/>
                <a:cs typeface="Cambria Math"/>
              </a:rPr>
              <a:t>𝐺</a:t>
            </a:r>
            <a:r>
              <a:rPr sz="2400" spc="-15" baseline="-19097" dirty="0">
                <a:solidFill>
                  <a:srgbClr val="FF0000"/>
                </a:solidFill>
                <a:latin typeface="Cambria Math"/>
                <a:cs typeface="Cambria Math"/>
              </a:rPr>
              <a:t>𝑇</a:t>
            </a:r>
            <a:r>
              <a:rPr sz="1800" spc="-15" baseline="2314" dirty="0">
                <a:solidFill>
                  <a:srgbClr val="FF0000"/>
                </a:solidFill>
                <a:latin typeface="Cambria Math"/>
                <a:cs typeface="Cambria Math"/>
              </a:rPr>
              <a:t>2</a:t>
            </a:r>
            <a:r>
              <a:rPr sz="2400" spc="-15" baseline="-19097" dirty="0">
                <a:solidFill>
                  <a:srgbClr val="FF0000"/>
                </a:solidFill>
                <a:latin typeface="Cambria Math"/>
                <a:cs typeface="Cambria Math"/>
              </a:rPr>
              <a:t>𝑒</a:t>
            </a:r>
            <a:r>
              <a:rPr sz="1800" spc="-15" baseline="2314" dirty="0">
                <a:solidFill>
                  <a:srgbClr val="FF0000"/>
                </a:solidFill>
                <a:latin typeface="Cambria Math"/>
                <a:cs typeface="Cambria Math"/>
              </a:rPr>
              <a:t>−(𝖶−Δ𝖶)/𝑘𝑇</a:t>
            </a:r>
            <a:endParaRPr sz="1800" baseline="2314" dirty="0">
              <a:solidFill>
                <a:srgbClr val="FF0000"/>
              </a:solidFill>
              <a:latin typeface="Cambria Math"/>
              <a:cs typeface="Cambria Math"/>
            </a:endParaRPr>
          </a:p>
          <a:p>
            <a:pPr marL="213995" indent="-175895">
              <a:lnSpc>
                <a:spcPct val="100000"/>
              </a:lnSpc>
              <a:spcBef>
                <a:spcPts val="1390"/>
              </a:spcBef>
              <a:buFont typeface="Arial MT"/>
              <a:buChar char="•"/>
              <a:tabLst>
                <a:tab pos="213995" algn="l"/>
              </a:tabLst>
            </a:pP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Wide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range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of</a:t>
            </a:r>
            <a:r>
              <a:rPr sz="16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5159E"/>
                </a:solidFill>
                <a:latin typeface="Calibri"/>
                <a:cs typeface="Calibri"/>
              </a:rPr>
              <a:t>temperature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and</a:t>
            </a:r>
            <a:r>
              <a:rPr sz="16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electric</a:t>
            </a:r>
            <a:r>
              <a:rPr sz="16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5159E"/>
                </a:solidFill>
                <a:latin typeface="Calibri"/>
                <a:cs typeface="Calibri"/>
              </a:rPr>
              <a:t>fields</a:t>
            </a:r>
            <a:endParaRPr sz="1600" dirty="0">
              <a:solidFill>
                <a:srgbClr val="15159E"/>
              </a:solidFill>
              <a:latin typeface="Calibri"/>
              <a:cs typeface="Calibri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0639B80E-EEE3-3F2D-6FCA-1BF02F2F1E48}"/>
              </a:ext>
            </a:extLst>
          </p:cNvPr>
          <p:cNvSpPr txBox="1"/>
          <p:nvPr/>
        </p:nvSpPr>
        <p:spPr>
          <a:xfrm>
            <a:off x="411903" y="4343400"/>
            <a:ext cx="7985125" cy="1084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0432FF"/>
                </a:solidFill>
                <a:latin typeface="Calibri"/>
                <a:cs typeface="Calibri"/>
              </a:rPr>
              <a:t>Fowler-</a:t>
            </a:r>
            <a:r>
              <a:rPr sz="1800" dirty="0">
                <a:solidFill>
                  <a:srgbClr val="0432FF"/>
                </a:solidFill>
                <a:latin typeface="Calibri"/>
                <a:cs typeface="Calibri"/>
              </a:rPr>
              <a:t>Nordheim</a:t>
            </a:r>
            <a:r>
              <a:rPr sz="1800" spc="-35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432FF"/>
                </a:solidFill>
                <a:latin typeface="Calibri"/>
                <a:cs typeface="Calibri"/>
              </a:rPr>
              <a:t>tunnelling</a:t>
            </a:r>
            <a:r>
              <a:rPr sz="1800" spc="-35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432FF"/>
                </a:solidFill>
                <a:latin typeface="Calibri"/>
                <a:cs typeface="Calibri"/>
              </a:rPr>
              <a:t>–</a:t>
            </a:r>
            <a:r>
              <a:rPr sz="1800" spc="-3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432FF"/>
                </a:solidFill>
                <a:latin typeface="Calibri"/>
                <a:cs typeface="Calibri"/>
              </a:rPr>
              <a:t>field</a:t>
            </a:r>
            <a:r>
              <a:rPr sz="1800" spc="-25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432FF"/>
                </a:solidFill>
                <a:latin typeface="Calibri"/>
                <a:cs typeface="Calibri"/>
              </a:rPr>
              <a:t>emission</a:t>
            </a:r>
            <a:endParaRPr sz="1800" dirty="0">
              <a:latin typeface="Calibri"/>
              <a:cs typeface="Calibri"/>
            </a:endParaRPr>
          </a:p>
          <a:p>
            <a:pPr marL="38100" marR="30480">
              <a:lnSpc>
                <a:spcPct val="146200"/>
              </a:lnSpc>
              <a:spcBef>
                <a:spcPts val="560"/>
              </a:spcBef>
              <a:tabLst>
                <a:tab pos="212725" algn="l"/>
                <a:tab pos="213995" algn="l"/>
              </a:tabLst>
            </a:pP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For</a:t>
            </a:r>
            <a:r>
              <a:rPr sz="16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sz="16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fields</a:t>
            </a:r>
            <a:r>
              <a:rPr sz="16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&gt;10</a:t>
            </a:r>
            <a:r>
              <a:rPr sz="1650" baseline="25252" dirty="0">
                <a:solidFill>
                  <a:srgbClr val="15159E"/>
                </a:solidFill>
                <a:latin typeface="Calibri"/>
                <a:cs typeface="Calibri"/>
              </a:rPr>
              <a:t>8</a:t>
            </a:r>
            <a:r>
              <a:rPr sz="1650" spc="82" baseline="25252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5159E"/>
                </a:solidFill>
                <a:latin typeface="Calibri"/>
                <a:cs typeface="Calibri"/>
              </a:rPr>
              <a:t>V/m</a:t>
            </a:r>
            <a:r>
              <a:rPr sz="16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cathode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surface</a:t>
            </a:r>
            <a:r>
              <a:rPr sz="16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barrier</a:t>
            </a:r>
            <a:r>
              <a:rPr sz="16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becomes</a:t>
            </a:r>
            <a:r>
              <a:rPr sz="16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very</a:t>
            </a:r>
            <a:r>
              <a:rPr sz="16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thin</a:t>
            </a:r>
            <a:r>
              <a:rPr sz="16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and</a:t>
            </a:r>
            <a:r>
              <a:rPr sz="16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quantum</a:t>
            </a:r>
            <a:r>
              <a:rPr sz="16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5159E"/>
                </a:solidFill>
                <a:latin typeface="Calibri"/>
                <a:cs typeface="Calibri"/>
              </a:rPr>
              <a:t>tunneling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of</a:t>
            </a:r>
            <a:r>
              <a:rPr sz="16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electrons</a:t>
            </a:r>
            <a:r>
              <a:rPr sz="16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occurs</a:t>
            </a:r>
            <a:r>
              <a:rPr sz="16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which</a:t>
            </a:r>
            <a:r>
              <a:rPr sz="16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leads</a:t>
            </a:r>
            <a:r>
              <a:rPr sz="16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to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field</a:t>
            </a:r>
            <a:r>
              <a:rPr sz="16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emission</a:t>
            </a:r>
            <a:r>
              <a:rPr sz="16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even</a:t>
            </a:r>
            <a:r>
              <a:rPr sz="16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at</a:t>
            </a:r>
            <a:r>
              <a:rPr sz="16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room</a:t>
            </a:r>
            <a:r>
              <a:rPr sz="16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5159E"/>
                </a:solidFill>
                <a:latin typeface="Calibri"/>
                <a:cs typeface="Calibri"/>
              </a:rPr>
              <a:t>temperature.</a:t>
            </a:r>
            <a:endParaRPr sz="1600" dirty="0">
              <a:solidFill>
                <a:srgbClr val="15159E"/>
              </a:solidFill>
              <a:latin typeface="Calibri"/>
              <a:cs typeface="Calibri"/>
            </a:endParaRPr>
          </a:p>
        </p:txBody>
      </p:sp>
      <p:pic>
        <p:nvPicPr>
          <p:cNvPr id="12" name="object 8">
            <a:extLst>
              <a:ext uri="{FF2B5EF4-FFF2-40B4-BE49-F238E27FC236}">
                <a16:creationId xmlns:a16="http://schemas.microsoft.com/office/drawing/2014/main" id="{CE18C7C8-CCAF-E304-7A14-9B4214069C6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3800" y="1270608"/>
            <a:ext cx="3843688" cy="324879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5293E56-F299-0982-8905-056C84890922}"/>
              </a:ext>
            </a:extLst>
          </p:cNvPr>
          <p:cNvGrpSpPr/>
          <p:nvPr/>
        </p:nvGrpSpPr>
        <p:grpSpPr>
          <a:xfrm>
            <a:off x="5641849" y="1699690"/>
            <a:ext cx="1221539" cy="485722"/>
            <a:chOff x="3131684" y="2217163"/>
            <a:chExt cx="1221539" cy="485722"/>
          </a:xfrm>
        </p:grpSpPr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242DE2E0-3A81-1926-1B8B-D8C2F0BC5560}"/>
                </a:ext>
              </a:extLst>
            </p:cNvPr>
            <p:cNvSpPr/>
            <p:nvPr/>
          </p:nvSpPr>
          <p:spPr>
            <a:xfrm>
              <a:off x="3131684" y="2217163"/>
              <a:ext cx="1178560" cy="455295"/>
            </a:xfrm>
            <a:custGeom>
              <a:avLst/>
              <a:gdLst/>
              <a:ahLst/>
              <a:cxnLst/>
              <a:rect l="l" t="t" r="r" b="b"/>
              <a:pathLst>
                <a:path w="1178560" h="455294">
                  <a:moveTo>
                    <a:pt x="1178453" y="0"/>
                  </a:moveTo>
                  <a:lnTo>
                    <a:pt x="149753" y="0"/>
                  </a:lnTo>
                  <a:lnTo>
                    <a:pt x="149753" y="1917"/>
                  </a:lnTo>
                  <a:lnTo>
                    <a:pt x="125511" y="1917"/>
                  </a:lnTo>
                  <a:lnTo>
                    <a:pt x="84236" y="419131"/>
                  </a:lnTo>
                  <a:lnTo>
                    <a:pt x="34429" y="326957"/>
                  </a:lnTo>
                  <a:lnTo>
                    <a:pt x="0" y="345114"/>
                  </a:lnTo>
                  <a:lnTo>
                    <a:pt x="3869" y="352159"/>
                  </a:lnTo>
                  <a:lnTo>
                    <a:pt x="22026" y="342634"/>
                  </a:lnTo>
                  <a:lnTo>
                    <a:pt x="83244" y="455148"/>
                  </a:lnTo>
                  <a:lnTo>
                    <a:pt x="92472" y="455148"/>
                  </a:lnTo>
                  <a:lnTo>
                    <a:pt x="136624" y="15112"/>
                  </a:lnTo>
                  <a:lnTo>
                    <a:pt x="156467" y="15112"/>
                  </a:lnTo>
                  <a:lnTo>
                    <a:pt x="156467" y="12700"/>
                  </a:lnTo>
                  <a:lnTo>
                    <a:pt x="1178453" y="12700"/>
                  </a:lnTo>
                  <a:lnTo>
                    <a:pt x="1178453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14049FB1-6FC9-D68C-C842-5EAD9B62CC94}"/>
                </a:ext>
              </a:extLst>
            </p:cNvPr>
            <p:cNvSpPr txBox="1"/>
            <p:nvPr/>
          </p:nvSpPr>
          <p:spPr>
            <a:xfrm>
              <a:off x="3217843" y="2395750"/>
              <a:ext cx="1135380" cy="3071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1330"/>
                </a:lnSpc>
                <a:spcBef>
                  <a:spcPts val="100"/>
                </a:spcBef>
              </a:pPr>
              <a:r>
                <a:rPr sz="1600" dirty="0">
                  <a:solidFill>
                    <a:srgbClr val="FF0000"/>
                  </a:solidFill>
                  <a:latin typeface="Cambria Math"/>
                  <a:cs typeface="Cambria Math"/>
                </a:rPr>
                <a:t>𝑞</a:t>
              </a:r>
              <a:r>
                <a:rPr sz="1800" baseline="27777" dirty="0">
                  <a:solidFill>
                    <a:srgbClr val="FF0000"/>
                  </a:solidFill>
                  <a:latin typeface="Cambria Math"/>
                  <a:cs typeface="Cambria Math"/>
                </a:rPr>
                <a:t>3</a:t>
              </a:r>
              <a:r>
                <a:rPr sz="1600" dirty="0">
                  <a:solidFill>
                    <a:srgbClr val="FF0000"/>
                  </a:solidFill>
                  <a:latin typeface="Cambria Math"/>
                  <a:cs typeface="Cambria Math"/>
                </a:rPr>
                <a:t>𝐸/(4𝜋1</a:t>
              </a:r>
              <a:r>
                <a:rPr sz="1600" spc="355" dirty="0">
                  <a:solidFill>
                    <a:srgbClr val="FF0000"/>
                  </a:solidFill>
                  <a:latin typeface="Cambria Math"/>
                  <a:cs typeface="Cambria Math"/>
                </a:rPr>
                <a:t> </a:t>
              </a:r>
              <a:r>
                <a:rPr sz="1600" spc="-50" dirty="0">
                  <a:solidFill>
                    <a:srgbClr val="FF0000"/>
                  </a:solidFill>
                  <a:latin typeface="Cambria Math"/>
                  <a:cs typeface="Cambria Math"/>
                </a:rPr>
                <a:t>)</a:t>
              </a:r>
              <a:endParaRPr sz="1600" dirty="0">
                <a:solidFill>
                  <a:srgbClr val="FF0000"/>
                </a:solidFill>
                <a:latin typeface="Cambria Math"/>
                <a:cs typeface="Cambria Math"/>
              </a:endParaRPr>
            </a:p>
            <a:p>
              <a:pPr marL="15240" algn="ctr">
                <a:lnSpc>
                  <a:spcPts val="850"/>
                </a:lnSpc>
                <a:tabLst>
                  <a:tab pos="764540" algn="l"/>
                </a:tabLst>
              </a:pPr>
              <a:r>
                <a:rPr sz="1200" spc="-50" dirty="0">
                  <a:solidFill>
                    <a:srgbClr val="FF0000"/>
                  </a:solidFill>
                  <a:latin typeface="Cambria Math"/>
                  <a:cs typeface="Cambria Math"/>
                </a:rPr>
                <a:t>𝑒</a:t>
              </a:r>
              <a:r>
                <a:rPr sz="1200" dirty="0">
                  <a:solidFill>
                    <a:srgbClr val="FF0000"/>
                  </a:solidFill>
                  <a:latin typeface="Cambria Math"/>
                  <a:cs typeface="Cambria Math"/>
                </a:rPr>
                <a:t>	</a:t>
              </a:r>
              <a:r>
                <a:rPr sz="1200" spc="-50" dirty="0">
                  <a:solidFill>
                    <a:srgbClr val="FF0000"/>
                  </a:solidFill>
                  <a:latin typeface="Cambria Math"/>
                  <a:cs typeface="Cambria Math"/>
                </a:rPr>
                <a:t>0</a:t>
              </a:r>
              <a:endParaRPr sz="1200" dirty="0">
                <a:solidFill>
                  <a:srgbClr val="FF0000"/>
                </a:solidFill>
                <a:latin typeface="Cambria Math"/>
                <a:cs typeface="Cambria Math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B68D7E6-52D3-E413-DF85-0A6AEC49BD1F}"/>
              </a:ext>
            </a:extLst>
          </p:cNvPr>
          <p:cNvSpPr txBox="1"/>
          <p:nvPr/>
        </p:nvSpPr>
        <p:spPr>
          <a:xfrm>
            <a:off x="395427" y="10772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Field</a:t>
            </a:r>
            <a:r>
              <a:rPr lang="en-US" sz="18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enhanced</a:t>
            </a:r>
            <a:r>
              <a:rPr lang="en-US" sz="18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thermionic</a:t>
            </a:r>
            <a:r>
              <a:rPr lang="en-US" sz="18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emission</a:t>
            </a:r>
            <a:r>
              <a:rPr lang="en-US" sz="18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sz="18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Schottky</a:t>
            </a:r>
            <a:r>
              <a:rPr lang="en-US" sz="18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800" spc="-10" dirty="0">
                <a:solidFill>
                  <a:srgbClr val="FF0000"/>
                </a:solidFill>
                <a:latin typeface="Calibri"/>
                <a:cs typeface="Calibri"/>
              </a:rPr>
              <a:t>effect</a:t>
            </a:r>
            <a:endParaRPr lang="en-US" sz="1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8768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33</a:t>
            </a:fld>
            <a:endParaRPr lang="en-US" spc="-5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AC864F-0281-FCC7-9562-FFD9970E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1110773" cy="553998"/>
          </a:xfrm>
        </p:spPr>
        <p:txBody>
          <a:bodyPr/>
          <a:lstStyle/>
          <a:p>
            <a:r>
              <a:rPr lang="en-US" dirty="0"/>
              <a:t>Releasing electrons from the cathode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DA2CEA-9FB9-A3EE-DD23-2A45C1CC2AD0}"/>
              </a:ext>
            </a:extLst>
          </p:cNvPr>
          <p:cNvGrpSpPr/>
          <p:nvPr/>
        </p:nvGrpSpPr>
        <p:grpSpPr>
          <a:xfrm>
            <a:off x="304800" y="751802"/>
            <a:ext cx="7328534" cy="3655103"/>
            <a:chOff x="944880" y="1730021"/>
            <a:chExt cx="7328534" cy="3655103"/>
          </a:xfrm>
        </p:grpSpPr>
        <p:grpSp>
          <p:nvGrpSpPr>
            <p:cNvPr id="6" name="object 24">
              <a:extLst>
                <a:ext uri="{FF2B5EF4-FFF2-40B4-BE49-F238E27FC236}">
                  <a16:creationId xmlns:a16="http://schemas.microsoft.com/office/drawing/2014/main" id="{499D9AFD-F711-0524-9F2F-9A122E6E05E1}"/>
                </a:ext>
              </a:extLst>
            </p:cNvPr>
            <p:cNvGrpSpPr/>
            <p:nvPr/>
          </p:nvGrpSpPr>
          <p:grpSpPr>
            <a:xfrm>
              <a:off x="1050396" y="4875811"/>
              <a:ext cx="5161915" cy="440055"/>
              <a:chOff x="637777" y="4206347"/>
              <a:chExt cx="5161915" cy="440055"/>
            </a:xfrm>
          </p:grpSpPr>
          <p:sp>
            <p:nvSpPr>
              <p:cNvPr id="7" name="object 25">
                <a:extLst>
                  <a:ext uri="{FF2B5EF4-FFF2-40B4-BE49-F238E27FC236}">
                    <a16:creationId xmlns:a16="http://schemas.microsoft.com/office/drawing/2014/main" id="{C1742193-9255-C7D7-9654-C9407D8CD8EB}"/>
                  </a:ext>
                </a:extLst>
              </p:cNvPr>
              <p:cNvSpPr/>
              <p:nvPr/>
            </p:nvSpPr>
            <p:spPr>
              <a:xfrm>
                <a:off x="637777" y="4206347"/>
                <a:ext cx="5161915" cy="440055"/>
              </a:xfrm>
              <a:custGeom>
                <a:avLst/>
                <a:gdLst/>
                <a:ahLst/>
                <a:cxnLst/>
                <a:rect l="l" t="t" r="r" b="b"/>
                <a:pathLst>
                  <a:path w="5161915" h="440054">
                    <a:moveTo>
                      <a:pt x="0" y="0"/>
                    </a:moveTo>
                    <a:lnTo>
                      <a:pt x="5161819" y="0"/>
                    </a:lnTo>
                    <a:lnTo>
                      <a:pt x="5161819" y="440057"/>
                    </a:lnTo>
                    <a:lnTo>
                      <a:pt x="0" y="440057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26">
                <a:extLst>
                  <a:ext uri="{FF2B5EF4-FFF2-40B4-BE49-F238E27FC236}">
                    <a16:creationId xmlns:a16="http://schemas.microsoft.com/office/drawing/2014/main" id="{9CC3DAD4-0CF3-3999-8F3F-14A0CC47EFB0}"/>
                  </a:ext>
                </a:extLst>
              </p:cNvPr>
              <p:cNvSpPr/>
              <p:nvPr/>
            </p:nvSpPr>
            <p:spPr>
              <a:xfrm>
                <a:off x="1133077" y="4434947"/>
                <a:ext cx="44958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495800" h="12700">
                    <a:moveTo>
                      <a:pt x="4495799" y="0"/>
                    </a:moveTo>
                    <a:lnTo>
                      <a:pt x="0" y="0"/>
                    </a:lnTo>
                    <a:lnTo>
                      <a:pt x="0" y="12699"/>
                    </a:lnTo>
                    <a:lnTo>
                      <a:pt x="4495799" y="12699"/>
                    </a:lnTo>
                    <a:lnTo>
                      <a:pt x="449579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" name="object 27">
              <a:extLst>
                <a:ext uri="{FF2B5EF4-FFF2-40B4-BE49-F238E27FC236}">
                  <a16:creationId xmlns:a16="http://schemas.microsoft.com/office/drawing/2014/main" id="{7988E941-5DDB-A613-AE2A-8B968BD94A1D}"/>
                </a:ext>
              </a:extLst>
            </p:cNvPr>
            <p:cNvSpPr txBox="1"/>
            <p:nvPr/>
          </p:nvSpPr>
          <p:spPr>
            <a:xfrm>
              <a:off x="944880" y="1730021"/>
              <a:ext cx="7328534" cy="365510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6200">
                <a:lnSpc>
                  <a:spcPct val="100000"/>
                </a:lnSpc>
                <a:spcBef>
                  <a:spcPts val="100"/>
                </a:spcBef>
              </a:pPr>
              <a:r>
                <a:rPr sz="2000" dirty="0">
                  <a:solidFill>
                    <a:srgbClr val="FF0000"/>
                  </a:solidFill>
                  <a:latin typeface="Calibri"/>
                  <a:cs typeface="Calibri"/>
                </a:rPr>
                <a:t>Secondary</a:t>
              </a:r>
              <a:r>
                <a:rPr sz="2000" spc="-85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sz="2000" spc="-10" dirty="0">
                  <a:solidFill>
                    <a:srgbClr val="FF0000"/>
                  </a:solidFill>
                  <a:latin typeface="Calibri"/>
                  <a:cs typeface="Calibri"/>
                </a:rPr>
                <a:t>emission</a:t>
              </a:r>
              <a:endParaRPr sz="2000" dirty="0">
                <a:solidFill>
                  <a:srgbClr val="FF0000"/>
                </a:solidFill>
                <a:latin typeface="Calibri"/>
                <a:cs typeface="Calibri"/>
              </a:endParaRPr>
            </a:p>
            <a:p>
              <a:pPr marL="261620" indent="-185420">
                <a:lnSpc>
                  <a:spcPct val="100000"/>
                </a:lnSpc>
                <a:spcBef>
                  <a:spcPts val="1380"/>
                </a:spcBef>
                <a:buFont typeface="Arial MT"/>
                <a:buChar char="•"/>
                <a:tabLst>
                  <a:tab pos="261620" algn="l"/>
                </a:tabLst>
              </a:pP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Electron</a:t>
              </a:r>
              <a:r>
                <a:rPr sz="1600" spc="-4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emission</a:t>
              </a:r>
              <a:r>
                <a:rPr sz="1600" spc="-4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by</a:t>
              </a:r>
              <a:r>
                <a:rPr sz="1600" spc="-4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a</a:t>
              </a:r>
              <a:r>
                <a:rPr sz="1600" spc="-4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positive</a:t>
              </a:r>
              <a:r>
                <a:rPr sz="1600" spc="-4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ion</a:t>
              </a:r>
              <a:r>
                <a:rPr sz="1600" spc="-4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and</a:t>
              </a:r>
              <a:r>
                <a:rPr sz="1600" spc="-4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15159E"/>
                  </a:solidFill>
                  <a:latin typeface="Calibri"/>
                  <a:cs typeface="Calibri"/>
                </a:rPr>
                <a:t>excited</a:t>
              </a:r>
              <a:r>
                <a:rPr sz="1600" spc="-4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atom</a:t>
              </a:r>
              <a:r>
                <a:rPr sz="1600" spc="-4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15159E"/>
                  </a:solidFill>
                  <a:latin typeface="Calibri"/>
                  <a:cs typeface="Calibri"/>
                </a:rPr>
                <a:t>bombardment</a:t>
              </a:r>
              <a:endParaRPr sz="1600" dirty="0">
                <a:solidFill>
                  <a:srgbClr val="15159E"/>
                </a:solidFill>
                <a:latin typeface="Calibri"/>
                <a:cs typeface="Calibri"/>
              </a:endParaRPr>
            </a:p>
            <a:p>
              <a:pPr marL="261620" indent="-185420">
                <a:lnSpc>
                  <a:spcPct val="100000"/>
                </a:lnSpc>
                <a:spcBef>
                  <a:spcPts val="1395"/>
                </a:spcBef>
                <a:buFont typeface="Arial MT"/>
                <a:buChar char="•"/>
                <a:tabLst>
                  <a:tab pos="261620" algn="l"/>
                </a:tabLst>
              </a:pPr>
              <a:r>
                <a:rPr sz="1600" spc="-10" dirty="0">
                  <a:solidFill>
                    <a:srgbClr val="15159E"/>
                  </a:solidFill>
                  <a:latin typeface="Calibri"/>
                  <a:cs typeface="Calibri"/>
                </a:rPr>
                <a:t>Effective</a:t>
              </a:r>
              <a:r>
                <a:rPr sz="1600" spc="-3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secondary</a:t>
              </a:r>
              <a:r>
                <a:rPr sz="1600" spc="-3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emission</a:t>
              </a:r>
              <a:r>
                <a:rPr sz="1600" spc="-4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by</a:t>
              </a:r>
              <a:r>
                <a:rPr sz="1600" spc="-3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a</a:t>
              </a:r>
              <a:r>
                <a:rPr sz="1600" spc="-3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positive</a:t>
              </a:r>
              <a:r>
                <a:rPr sz="1600" spc="-3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ion</a:t>
              </a:r>
              <a:r>
                <a:rPr sz="1600" spc="-3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with</a:t>
              </a:r>
              <a:r>
                <a:rPr sz="1600" spc="-4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energy</a:t>
              </a:r>
              <a:r>
                <a:rPr sz="1600" spc="-4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i="1" dirty="0">
                  <a:solidFill>
                    <a:srgbClr val="15159E"/>
                  </a:solidFill>
                  <a:latin typeface="Calibri"/>
                  <a:cs typeface="Calibri"/>
                </a:rPr>
                <a:t>E</a:t>
              </a:r>
              <a:r>
                <a:rPr sz="1650" baseline="-15151" dirty="0">
                  <a:solidFill>
                    <a:srgbClr val="15159E"/>
                  </a:solidFill>
                  <a:latin typeface="Calibri"/>
                  <a:cs typeface="Calibri"/>
                </a:rPr>
                <a:t>ion</a:t>
              </a:r>
              <a:r>
                <a:rPr sz="1650" spc="97" baseline="-15151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≥</a:t>
              </a:r>
              <a:r>
                <a:rPr sz="1600" spc="-3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spc="-25" dirty="0">
                  <a:solidFill>
                    <a:srgbClr val="15159E"/>
                  </a:solidFill>
                  <a:latin typeface="Calibri"/>
                  <a:cs typeface="Calibri"/>
                </a:rPr>
                <a:t>2</a:t>
              </a:r>
              <a:r>
                <a:rPr sz="1600" i="1" spc="-25" dirty="0">
                  <a:solidFill>
                    <a:srgbClr val="15159E"/>
                  </a:solidFill>
                  <a:latin typeface="Calibri"/>
                  <a:cs typeface="Calibri"/>
                </a:rPr>
                <a:t>W</a:t>
              </a:r>
              <a:endParaRPr sz="1600" dirty="0">
                <a:solidFill>
                  <a:srgbClr val="15159E"/>
                </a:solidFill>
                <a:latin typeface="Calibri"/>
                <a:cs typeface="Calibri"/>
              </a:endParaRPr>
            </a:p>
            <a:p>
              <a:pPr marL="260350">
                <a:lnSpc>
                  <a:spcPct val="100000"/>
                </a:lnSpc>
                <a:spcBef>
                  <a:spcPts val="869"/>
                </a:spcBef>
              </a:pPr>
              <a:r>
                <a:rPr sz="1400" i="1" dirty="0">
                  <a:solidFill>
                    <a:srgbClr val="15159E"/>
                  </a:solidFill>
                  <a:latin typeface="Calibri"/>
                  <a:cs typeface="Calibri"/>
                </a:rPr>
                <a:t>(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one</a:t>
              </a:r>
              <a:r>
                <a:rPr sz="14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spc="-10" dirty="0">
                  <a:solidFill>
                    <a:srgbClr val="15159E"/>
                  </a:solidFill>
                  <a:latin typeface="Calibri"/>
                  <a:cs typeface="Calibri"/>
                </a:rPr>
                <a:t>electron</a:t>
              </a:r>
              <a:r>
                <a:rPr sz="14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will</a:t>
              </a:r>
              <a:r>
                <a:rPr sz="14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spc="-10" dirty="0">
                  <a:solidFill>
                    <a:srgbClr val="15159E"/>
                  </a:solidFill>
                  <a:latin typeface="Calibri"/>
                  <a:cs typeface="Calibri"/>
                </a:rPr>
                <a:t>neutralize</a:t>
              </a:r>
              <a:r>
                <a:rPr sz="14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the</a:t>
              </a:r>
              <a:r>
                <a:rPr sz="14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spc="-10" dirty="0">
                  <a:solidFill>
                    <a:srgbClr val="15159E"/>
                  </a:solidFill>
                  <a:latin typeface="Calibri"/>
                  <a:cs typeface="Calibri"/>
                </a:rPr>
                <a:t>bombarding</a:t>
              </a:r>
              <a:r>
                <a:rPr sz="14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positive</a:t>
              </a:r>
              <a:r>
                <a:rPr sz="14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ion</a:t>
              </a:r>
              <a:r>
                <a:rPr sz="14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and</a:t>
              </a:r>
              <a:r>
                <a:rPr sz="14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the</a:t>
              </a:r>
              <a:r>
                <a:rPr sz="14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other</a:t>
              </a:r>
              <a:r>
                <a:rPr sz="14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spc="-10" dirty="0">
                  <a:solidFill>
                    <a:srgbClr val="15159E"/>
                  </a:solidFill>
                  <a:latin typeface="Calibri"/>
                  <a:cs typeface="Calibri"/>
                </a:rPr>
                <a:t>electron</a:t>
              </a:r>
              <a:r>
                <a:rPr sz="14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will</a:t>
              </a:r>
              <a:r>
                <a:rPr sz="14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be</a:t>
              </a:r>
              <a:r>
                <a:rPr sz="14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spc="-10" dirty="0">
                  <a:solidFill>
                    <a:srgbClr val="15159E"/>
                  </a:solidFill>
                  <a:latin typeface="Calibri"/>
                  <a:cs typeface="Calibri"/>
                </a:rPr>
                <a:t>released)</a:t>
              </a:r>
              <a:endParaRPr sz="1400" dirty="0">
                <a:solidFill>
                  <a:srgbClr val="15159E"/>
                </a:solidFill>
                <a:latin typeface="Calibri"/>
                <a:cs typeface="Calibri"/>
              </a:endParaRPr>
            </a:p>
            <a:p>
              <a:pPr marL="261620" indent="-185420">
                <a:lnSpc>
                  <a:spcPct val="100000"/>
                </a:lnSpc>
                <a:spcBef>
                  <a:spcPts val="1290"/>
                </a:spcBef>
                <a:buFont typeface="Arial MT"/>
                <a:buChar char="•"/>
                <a:tabLst>
                  <a:tab pos="261620" algn="l"/>
                </a:tabLst>
              </a:pP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The</a:t>
              </a:r>
              <a:r>
                <a:rPr sz="1600" spc="-3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additional</a:t>
              </a:r>
              <a:r>
                <a:rPr sz="1600" spc="-3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current</a:t>
              </a:r>
              <a:r>
                <a:rPr sz="1600" spc="-3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due</a:t>
              </a:r>
              <a:r>
                <a:rPr sz="16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to</a:t>
              </a:r>
              <a:r>
                <a:rPr sz="16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the</a:t>
              </a:r>
              <a:r>
                <a:rPr sz="1600" spc="-3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presence</a:t>
              </a:r>
              <a:r>
                <a:rPr sz="16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of</a:t>
              </a:r>
              <a:r>
                <a:rPr sz="1600" spc="-4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positive</a:t>
              </a:r>
              <a:r>
                <a:rPr sz="16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15159E"/>
                  </a:solidFill>
                  <a:latin typeface="Calibri"/>
                  <a:cs typeface="Calibri"/>
                </a:rPr>
                <a:t>ions</a:t>
              </a:r>
              <a:r>
                <a:rPr sz="1600" spc="-4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0000"/>
                  </a:solidFill>
                  <a:latin typeface="Calibri"/>
                  <a:cs typeface="Calibri"/>
                </a:rPr>
                <a:t>and</a:t>
              </a:r>
              <a:r>
                <a:rPr sz="1600" spc="-40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0000"/>
                  </a:solidFill>
                  <a:latin typeface="Calibri"/>
                  <a:cs typeface="Calibri"/>
                </a:rPr>
                <a:t>photons</a:t>
              </a:r>
              <a:r>
                <a:rPr sz="1600" spc="-30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sz="1600" spc="-20" dirty="0">
                  <a:solidFill>
                    <a:srgbClr val="FF0000"/>
                  </a:solidFill>
                  <a:latin typeface="Calibri"/>
                  <a:cs typeface="Calibri"/>
                </a:rPr>
                <a:t>(</a:t>
              </a:r>
              <a:r>
                <a:rPr sz="1600" i="1" spc="-20" dirty="0">
                  <a:solidFill>
                    <a:srgbClr val="FF0000"/>
                  </a:solidFill>
                  <a:latin typeface="Calibri"/>
                  <a:cs typeface="Calibri"/>
                </a:rPr>
                <a:t>h</a:t>
              </a:r>
              <a:r>
                <a:rPr sz="1650" spc="-20" dirty="0">
                  <a:solidFill>
                    <a:srgbClr val="FF0000"/>
                  </a:solidFill>
                  <a:latin typeface="Cambria Math"/>
                  <a:cs typeface="Cambria Math"/>
                </a:rPr>
                <a:t>𝑣</a:t>
              </a:r>
              <a:r>
                <a:rPr sz="1650" spc="-35" dirty="0">
                  <a:solidFill>
                    <a:srgbClr val="FF0000"/>
                  </a:solidFill>
                  <a:latin typeface="Cambria Math"/>
                  <a:cs typeface="Cambria Math"/>
                </a:rPr>
                <a:t> </a:t>
              </a:r>
              <a:r>
                <a:rPr sz="1600" dirty="0">
                  <a:solidFill>
                    <a:srgbClr val="FF0000"/>
                  </a:solidFill>
                  <a:latin typeface="Calibri"/>
                  <a:cs typeface="Calibri"/>
                </a:rPr>
                <a:t>&gt;</a:t>
              </a:r>
              <a:r>
                <a:rPr sz="1600" spc="-35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sz="1600" i="1" spc="-25" dirty="0">
                  <a:solidFill>
                    <a:srgbClr val="FF0000"/>
                  </a:solidFill>
                  <a:latin typeface="Calibri"/>
                  <a:cs typeface="Calibri"/>
                </a:rPr>
                <a:t>W</a:t>
              </a:r>
              <a:r>
                <a:rPr sz="1600" spc="-25" dirty="0">
                  <a:solidFill>
                    <a:srgbClr val="FF0000"/>
                  </a:solidFill>
                  <a:latin typeface="Calibri"/>
                  <a:cs typeface="Calibri"/>
                </a:rPr>
                <a:t>)</a:t>
              </a:r>
              <a:endParaRPr sz="1600" dirty="0">
                <a:solidFill>
                  <a:srgbClr val="FF0000"/>
                </a:solidFill>
                <a:latin typeface="Calibri"/>
                <a:cs typeface="Calibri"/>
              </a:endParaRPr>
            </a:p>
            <a:p>
              <a:pPr marL="721995" marR="2410460" lvl="1" indent="-285750">
                <a:lnSpc>
                  <a:spcPct val="155700"/>
                </a:lnSpc>
                <a:spcBef>
                  <a:spcPts val="210"/>
                </a:spcBef>
                <a:buFont typeface="Arial" panose="020B0604020202020204" pitchFamily="34" charset="0"/>
                <a:buChar char="•"/>
                <a:tabLst>
                  <a:tab pos="660400" algn="l"/>
                </a:tabLst>
              </a:pP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Number</a:t>
              </a:r>
              <a:r>
                <a:rPr sz="1400" spc="-3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of</a:t>
              </a:r>
              <a:r>
                <a:rPr sz="1400" spc="-3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photons</a:t>
              </a:r>
              <a:r>
                <a:rPr sz="1400" spc="-2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spc="-10" dirty="0">
                  <a:solidFill>
                    <a:srgbClr val="15159E"/>
                  </a:solidFill>
                  <a:latin typeface="Calibri"/>
                  <a:cs typeface="Calibri"/>
                </a:rPr>
                <a:t>approximately</a:t>
              </a:r>
              <a:r>
                <a:rPr sz="1400" spc="-2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spc="-10" dirty="0">
                  <a:solidFill>
                    <a:srgbClr val="15159E"/>
                  </a:solidFill>
                  <a:latin typeface="Calibri"/>
                  <a:cs typeface="Calibri"/>
                </a:rPr>
                <a:t>proportional</a:t>
              </a:r>
              <a:r>
                <a:rPr sz="14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to</a:t>
              </a:r>
              <a:r>
                <a:rPr sz="1400" spc="-2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spc="-10" dirty="0">
                  <a:solidFill>
                    <a:srgbClr val="15159E"/>
                  </a:solidFill>
                  <a:latin typeface="Calibri"/>
                  <a:cs typeface="Calibri"/>
                </a:rPr>
                <a:t>number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of</a:t>
              </a:r>
              <a:r>
                <a:rPr sz="1400" spc="-4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positive</a:t>
              </a:r>
              <a:r>
                <a:rPr sz="1400" spc="-4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ions</a:t>
              </a:r>
              <a:r>
                <a:rPr sz="1400" spc="-4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at</a:t>
              </a:r>
              <a:r>
                <a:rPr sz="1400" spc="-3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spc="-10" dirty="0">
                  <a:solidFill>
                    <a:srgbClr val="15159E"/>
                  </a:solidFill>
                  <a:latin typeface="Calibri"/>
                  <a:cs typeface="Calibri"/>
                </a:rPr>
                <a:t>breakdown</a:t>
              </a:r>
              <a:r>
                <a:rPr sz="1400" spc="-4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electric</a:t>
              </a:r>
              <a:r>
                <a:rPr sz="1400" spc="-45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field</a:t>
              </a:r>
              <a:r>
                <a:rPr sz="1400" spc="-4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spc="-10" dirty="0">
                  <a:solidFill>
                    <a:srgbClr val="15159E"/>
                  </a:solidFill>
                  <a:latin typeface="Calibri"/>
                  <a:cs typeface="Calibri"/>
                </a:rPr>
                <a:t>strength</a:t>
              </a:r>
              <a:endParaRPr sz="1400" dirty="0">
                <a:solidFill>
                  <a:srgbClr val="15159E"/>
                </a:solidFill>
                <a:latin typeface="Calibri"/>
                <a:cs typeface="Calibri"/>
              </a:endParaRPr>
            </a:p>
            <a:p>
              <a:pPr marL="721360" lvl="1" indent="-285750">
                <a:lnSpc>
                  <a:spcPct val="100000"/>
                </a:lnSpc>
                <a:spcBef>
                  <a:spcPts val="1105"/>
                </a:spcBef>
                <a:buFont typeface="Arial" panose="020B0604020202020204" pitchFamily="34" charset="0"/>
                <a:buChar char="•"/>
                <a:tabLst>
                  <a:tab pos="658495" algn="l"/>
                </a:tabLst>
              </a:pP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Common</a:t>
              </a:r>
              <a:r>
                <a:rPr sz="1400" spc="-5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secondary</a:t>
              </a:r>
              <a:r>
                <a:rPr sz="1400" spc="-5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15159E"/>
                  </a:solidFill>
                  <a:latin typeface="Calibri"/>
                  <a:cs typeface="Calibri"/>
                </a:rPr>
                <a:t>emission</a:t>
              </a:r>
              <a:r>
                <a:rPr sz="1400" spc="-5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spc="-10" dirty="0">
                  <a:solidFill>
                    <a:srgbClr val="15159E"/>
                  </a:solidFill>
                  <a:latin typeface="Calibri"/>
                  <a:cs typeface="Calibri"/>
                </a:rPr>
                <a:t>coefficient</a:t>
              </a:r>
              <a:r>
                <a:rPr sz="1400" spc="-40" dirty="0">
                  <a:solidFill>
                    <a:srgbClr val="15159E"/>
                  </a:solidFill>
                  <a:latin typeface="Calibri"/>
                  <a:cs typeface="Calibri"/>
                </a:rPr>
                <a:t> </a:t>
              </a:r>
              <a:r>
                <a:rPr sz="1400" spc="-50" dirty="0">
                  <a:solidFill>
                    <a:srgbClr val="FF0000"/>
                  </a:solidFill>
                  <a:latin typeface="Cambria Math"/>
                  <a:cs typeface="Cambria Math"/>
                </a:rPr>
                <a:t>𝛄</a:t>
              </a:r>
              <a:endParaRPr lang="en-US" sz="1400" dirty="0">
                <a:solidFill>
                  <a:srgbClr val="FF0000"/>
                </a:solidFill>
                <a:latin typeface="Cambria Math"/>
                <a:cs typeface="Cambria Math"/>
              </a:endParaRPr>
            </a:p>
            <a:p>
              <a:pPr>
                <a:lnSpc>
                  <a:spcPct val="100000"/>
                </a:lnSpc>
                <a:spcBef>
                  <a:spcPts val="1455"/>
                </a:spcBef>
              </a:pPr>
              <a:endParaRPr lang="en-US" sz="100" dirty="0">
                <a:latin typeface="Cambria Math"/>
                <a:cs typeface="Cambria Math"/>
              </a:endParaRPr>
            </a:p>
            <a:p>
              <a:pPr marL="334010">
                <a:lnSpc>
                  <a:spcPct val="100000"/>
                </a:lnSpc>
              </a:pPr>
              <a:r>
                <a:rPr lang="en-US" sz="2100" spc="270" baseline="-41666" dirty="0">
                  <a:latin typeface="Symbol" pitchFamily="2" charset="2"/>
                  <a:cs typeface="Cambria Math"/>
                </a:rPr>
                <a:t>g</a:t>
              </a:r>
              <a:r>
                <a:rPr sz="2100" spc="142" baseline="-41666" dirty="0">
                  <a:latin typeface="Cambria Math"/>
                  <a:cs typeface="Cambria Math"/>
                </a:rPr>
                <a:t> </a:t>
              </a:r>
              <a:r>
                <a:rPr sz="2100" baseline="-41666" dirty="0">
                  <a:latin typeface="Cambria Math"/>
                  <a:cs typeface="Cambria Math"/>
                </a:rPr>
                <a:t>=</a:t>
              </a:r>
              <a:r>
                <a:rPr sz="2100" spc="82" baseline="-41666" dirty="0">
                  <a:latin typeface="Cambria Math"/>
                  <a:cs typeface="Cambria Math"/>
                </a:rPr>
                <a:t> </a:t>
              </a:r>
              <a:r>
                <a:rPr sz="1400" dirty="0">
                  <a:latin typeface="Cambria Math"/>
                  <a:cs typeface="Cambria Math"/>
                </a:rPr>
                <a:t>number</a:t>
              </a:r>
              <a:r>
                <a:rPr sz="1400" spc="-20" dirty="0">
                  <a:latin typeface="Cambria Math"/>
                  <a:cs typeface="Cambria Math"/>
                </a:rPr>
                <a:t> </a:t>
              </a:r>
              <a:r>
                <a:rPr sz="1400" dirty="0">
                  <a:latin typeface="Cambria Math"/>
                  <a:cs typeface="Cambria Math"/>
                </a:rPr>
                <a:t>of</a:t>
              </a:r>
              <a:r>
                <a:rPr sz="1400" spc="-15" dirty="0">
                  <a:latin typeface="Cambria Math"/>
                  <a:cs typeface="Cambria Math"/>
                </a:rPr>
                <a:t> </a:t>
              </a:r>
              <a:r>
                <a:rPr sz="1400" dirty="0">
                  <a:latin typeface="Calibri"/>
                  <a:cs typeface="Calibri"/>
                </a:rPr>
                <a:t>released</a:t>
              </a:r>
              <a:r>
                <a:rPr sz="1400" spc="-25" dirty="0">
                  <a:latin typeface="Calibri"/>
                  <a:cs typeface="Calibri"/>
                </a:rPr>
                <a:t> </a:t>
              </a:r>
              <a:r>
                <a:rPr sz="1400" dirty="0">
                  <a:latin typeface="Calibri"/>
                  <a:cs typeface="Calibri"/>
                </a:rPr>
                <a:t>free</a:t>
              </a:r>
              <a:r>
                <a:rPr sz="1400" spc="-20" dirty="0">
                  <a:latin typeface="Calibri"/>
                  <a:cs typeface="Calibri"/>
                </a:rPr>
                <a:t> </a:t>
              </a:r>
              <a:r>
                <a:rPr sz="1400" spc="-10" dirty="0">
                  <a:latin typeface="Calibri"/>
                  <a:cs typeface="Calibri"/>
                </a:rPr>
                <a:t>electrons</a:t>
              </a:r>
              <a:r>
                <a:rPr sz="1400" spc="-25" dirty="0">
                  <a:latin typeface="Calibri"/>
                  <a:cs typeface="Calibri"/>
                </a:rPr>
                <a:t> </a:t>
              </a:r>
              <a:r>
                <a:rPr sz="1400" dirty="0">
                  <a:latin typeface="Calibri"/>
                  <a:cs typeface="Calibri"/>
                </a:rPr>
                <a:t>from</a:t>
              </a:r>
              <a:r>
                <a:rPr sz="1400" spc="-30" dirty="0">
                  <a:latin typeface="Calibri"/>
                  <a:cs typeface="Calibri"/>
                </a:rPr>
                <a:t> </a:t>
              </a:r>
              <a:r>
                <a:rPr sz="1400" dirty="0">
                  <a:latin typeface="Calibri"/>
                  <a:cs typeface="Calibri"/>
                </a:rPr>
                <a:t>the</a:t>
              </a:r>
              <a:r>
                <a:rPr sz="1400" spc="-20" dirty="0">
                  <a:latin typeface="Calibri"/>
                  <a:cs typeface="Calibri"/>
                </a:rPr>
                <a:t> </a:t>
              </a:r>
              <a:r>
                <a:rPr sz="1400" spc="-10" dirty="0">
                  <a:latin typeface="Calibri"/>
                  <a:cs typeface="Calibri"/>
                </a:rPr>
                <a:t>electrode</a:t>
              </a:r>
              <a:r>
                <a:rPr sz="1400" spc="-20" dirty="0">
                  <a:latin typeface="Calibri"/>
                  <a:cs typeface="Calibri"/>
                </a:rPr>
                <a:t> </a:t>
              </a:r>
              <a:r>
                <a:rPr sz="1400" spc="-10" dirty="0">
                  <a:latin typeface="Calibri"/>
                  <a:cs typeface="Calibri"/>
                </a:rPr>
                <a:t>surface</a:t>
              </a:r>
              <a:endParaRPr sz="1400" dirty="0">
                <a:latin typeface="Calibri"/>
                <a:cs typeface="Calibri"/>
              </a:endParaRPr>
            </a:p>
            <a:p>
              <a:pPr marL="2038985">
                <a:lnSpc>
                  <a:spcPct val="100000"/>
                </a:lnSpc>
                <a:spcBef>
                  <a:spcPts val="310"/>
                </a:spcBef>
              </a:pPr>
              <a:r>
                <a:rPr sz="1400" dirty="0">
                  <a:latin typeface="Calibri"/>
                  <a:cs typeface="Calibri"/>
                </a:rPr>
                <a:t>number</a:t>
              </a:r>
              <a:r>
                <a:rPr sz="1400" spc="-25" dirty="0">
                  <a:latin typeface="Calibri"/>
                  <a:cs typeface="Calibri"/>
                </a:rPr>
                <a:t> </a:t>
              </a:r>
              <a:r>
                <a:rPr sz="1400" dirty="0">
                  <a:latin typeface="Calibri"/>
                  <a:cs typeface="Calibri"/>
                </a:rPr>
                <a:t>of</a:t>
              </a:r>
              <a:r>
                <a:rPr sz="1400" spc="-20" dirty="0">
                  <a:latin typeface="Calibri"/>
                  <a:cs typeface="Calibri"/>
                </a:rPr>
                <a:t> </a:t>
              </a:r>
              <a:r>
                <a:rPr sz="1400" spc="-10" dirty="0">
                  <a:latin typeface="Calibri"/>
                  <a:cs typeface="Calibri"/>
                </a:rPr>
                <a:t>positive</a:t>
              </a:r>
              <a:r>
                <a:rPr sz="1400" spc="-20" dirty="0">
                  <a:latin typeface="Calibri"/>
                  <a:cs typeface="Calibri"/>
                </a:rPr>
                <a:t> ions</a:t>
              </a:r>
              <a:endParaRPr sz="1400" dirty="0">
                <a:latin typeface="Calibri"/>
                <a:cs typeface="Calibr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01C5B62-41DF-DB9F-08A0-9C772EC4BB41}"/>
              </a:ext>
            </a:extLst>
          </p:cNvPr>
          <p:cNvSpPr txBox="1"/>
          <p:nvPr/>
        </p:nvSpPr>
        <p:spPr>
          <a:xfrm>
            <a:off x="329184" y="4566247"/>
            <a:ext cx="120684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Positive ions,</a:t>
            </a:r>
            <a:r>
              <a:rPr lang="en-US" sz="18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photons</a:t>
            </a:r>
            <a:r>
              <a:rPr lang="en-US" sz="18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and</a:t>
            </a:r>
            <a:r>
              <a:rPr lang="en-US" sz="18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spc="-10" dirty="0">
                <a:solidFill>
                  <a:srgbClr val="15159E"/>
                </a:solidFill>
                <a:latin typeface="Calibri"/>
                <a:cs typeface="Calibri"/>
              </a:rPr>
              <a:t>metastable,</a:t>
            </a:r>
            <a:r>
              <a:rPr lang="en-US" sz="18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all</a:t>
            </a:r>
            <a:r>
              <a:rPr lang="en-US" sz="18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spc="-25" dirty="0">
                <a:solidFill>
                  <a:srgbClr val="15159E"/>
                </a:solidFill>
                <a:latin typeface="Calibri"/>
                <a:cs typeface="Calibri"/>
              </a:rPr>
              <a:t>the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three</a:t>
            </a:r>
            <a:r>
              <a:rPr lang="en-US" sz="18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may</a:t>
            </a:r>
            <a:r>
              <a:rPr lang="en-US" sz="18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participate</a:t>
            </a:r>
            <a:r>
              <a:rPr lang="en-US" sz="18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in</a:t>
            </a:r>
            <a:r>
              <a:rPr lang="en-US" sz="18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lang="en-US" sz="18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process</a:t>
            </a:r>
            <a:r>
              <a:rPr lang="en-US" sz="18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of</a:t>
            </a:r>
            <a:r>
              <a:rPr lang="en-US" sz="18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spc="-10" dirty="0">
                <a:solidFill>
                  <a:srgbClr val="15159E"/>
                </a:solidFill>
                <a:latin typeface="Calibri"/>
                <a:cs typeface="Calibri"/>
              </a:rPr>
              <a:t>ionization</a:t>
            </a:r>
          </a:p>
          <a:p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There</a:t>
            </a:r>
            <a:r>
              <a:rPr lang="en-US" sz="18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may</a:t>
            </a:r>
            <a:r>
              <a:rPr lang="en-US" sz="18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be</a:t>
            </a:r>
            <a:r>
              <a:rPr lang="en-US" sz="18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more</a:t>
            </a:r>
            <a:r>
              <a:rPr lang="en-US" sz="18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than</a:t>
            </a:r>
            <a:r>
              <a:rPr lang="en-US" sz="18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one</a:t>
            </a:r>
            <a:r>
              <a:rPr lang="en-US" sz="18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mechanism</a:t>
            </a:r>
            <a:r>
              <a:rPr lang="en-US" sz="18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spc="-10" dirty="0">
                <a:solidFill>
                  <a:srgbClr val="15159E"/>
                </a:solidFill>
                <a:latin typeface="Calibri"/>
                <a:cs typeface="Calibri"/>
              </a:rPr>
              <a:t>producing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secondary</a:t>
            </a:r>
            <a:r>
              <a:rPr lang="en-US" sz="1800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ionization</a:t>
            </a:r>
            <a:r>
              <a:rPr lang="en-US" sz="1800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in</a:t>
            </a:r>
            <a:r>
              <a:rPr lang="en-US" sz="1800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discharge</a:t>
            </a:r>
            <a:r>
              <a:rPr lang="en-US" sz="18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1800" spc="-20" dirty="0">
                <a:solidFill>
                  <a:srgbClr val="15159E"/>
                </a:solidFill>
                <a:latin typeface="Calibri"/>
                <a:cs typeface="Calibri"/>
              </a:rPr>
              <a:t>gap,</a:t>
            </a:r>
            <a:r>
              <a:rPr lang="en-US" sz="1800" dirty="0">
                <a:solidFill>
                  <a:srgbClr val="15159E"/>
                </a:solidFill>
                <a:latin typeface="Calibri"/>
                <a:cs typeface="Calibri"/>
              </a:rPr>
              <a:t>	</a:t>
            </a:r>
            <a:r>
              <a:rPr lang="en-US" sz="3200" baseline="3086" dirty="0">
                <a:solidFill>
                  <a:srgbClr val="15159E"/>
                </a:solidFill>
                <a:latin typeface="Symbol"/>
                <a:cs typeface="Symbol"/>
              </a:rPr>
              <a:t></a:t>
            </a:r>
            <a:r>
              <a:rPr lang="en-US" sz="3200" spc="30" baseline="3086" dirty="0">
                <a:solidFill>
                  <a:srgbClr val="15159E"/>
                </a:solidFill>
                <a:latin typeface="Times New Roman"/>
                <a:cs typeface="Times New Roman"/>
              </a:rPr>
              <a:t> </a:t>
            </a:r>
            <a:r>
              <a:rPr lang="en-US" sz="3200" spc="-15" baseline="3174" dirty="0">
                <a:solidFill>
                  <a:srgbClr val="15159E"/>
                </a:solidFill>
                <a:latin typeface="Symbol"/>
                <a:cs typeface="Symbol"/>
              </a:rPr>
              <a:t></a:t>
            </a:r>
            <a:r>
              <a:rPr lang="en-US" sz="3200" spc="-359" baseline="3174" dirty="0">
                <a:solidFill>
                  <a:srgbClr val="15159E"/>
                </a:solidFill>
                <a:latin typeface="Times New Roman"/>
                <a:cs typeface="Times New Roman"/>
              </a:rPr>
              <a:t> </a:t>
            </a:r>
            <a:r>
              <a:rPr lang="en-US" sz="3200" baseline="3086" dirty="0">
                <a:solidFill>
                  <a:srgbClr val="15159E"/>
                </a:solidFill>
                <a:latin typeface="Symbol"/>
                <a:cs typeface="Symbol"/>
              </a:rPr>
              <a:t></a:t>
            </a:r>
            <a:r>
              <a:rPr lang="en-US" sz="1800" baseline="-30555" dirty="0">
                <a:solidFill>
                  <a:srgbClr val="15159E"/>
                </a:solidFill>
                <a:latin typeface="Calibri"/>
                <a:cs typeface="Calibri"/>
              </a:rPr>
              <a:t>1</a:t>
            </a:r>
            <a:r>
              <a:rPr lang="en-US" sz="1800" spc="172" baseline="-3055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3200" spc="89" baseline="3174" dirty="0">
                <a:solidFill>
                  <a:srgbClr val="15159E"/>
                </a:solidFill>
                <a:latin typeface="Symbol"/>
                <a:cs typeface="Symbol"/>
              </a:rPr>
              <a:t></a:t>
            </a:r>
            <a:r>
              <a:rPr lang="en-US" sz="3200" spc="89" baseline="3086" dirty="0">
                <a:solidFill>
                  <a:srgbClr val="15159E"/>
                </a:solidFill>
                <a:latin typeface="Symbol"/>
                <a:cs typeface="Symbol"/>
              </a:rPr>
              <a:t></a:t>
            </a:r>
            <a:r>
              <a:rPr lang="en-US" sz="1800" spc="89" baseline="-30555" dirty="0">
                <a:solidFill>
                  <a:srgbClr val="15159E"/>
                </a:solidFill>
                <a:latin typeface="Calibri"/>
                <a:cs typeface="Calibri"/>
              </a:rPr>
              <a:t>2</a:t>
            </a:r>
            <a:r>
              <a:rPr lang="en-US" sz="1800" spc="165" baseline="-3055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3200" spc="89" baseline="3174" dirty="0">
                <a:solidFill>
                  <a:srgbClr val="15159E"/>
                </a:solidFill>
                <a:latin typeface="Symbol"/>
                <a:cs typeface="Symbol"/>
              </a:rPr>
              <a:t></a:t>
            </a:r>
            <a:r>
              <a:rPr lang="en-US" sz="3200" spc="89" baseline="3086" dirty="0">
                <a:solidFill>
                  <a:srgbClr val="15159E"/>
                </a:solidFill>
                <a:latin typeface="Symbol"/>
                <a:cs typeface="Symbol"/>
              </a:rPr>
              <a:t></a:t>
            </a:r>
            <a:r>
              <a:rPr lang="en-US" sz="1800" spc="89" baseline="-30555" dirty="0">
                <a:solidFill>
                  <a:srgbClr val="15159E"/>
                </a:solidFill>
                <a:latin typeface="Calibri"/>
                <a:cs typeface="Calibri"/>
              </a:rPr>
              <a:t>3</a:t>
            </a:r>
            <a:r>
              <a:rPr lang="en-US" sz="1800" spc="165" baseline="-3055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3200" spc="-30" baseline="3174" dirty="0">
                <a:solidFill>
                  <a:srgbClr val="15159E"/>
                </a:solidFill>
                <a:latin typeface="Symbol"/>
                <a:cs typeface="Symbol"/>
              </a:rPr>
              <a:t></a:t>
            </a:r>
            <a:r>
              <a:rPr lang="en-US" sz="3200" spc="-30" baseline="3174" dirty="0">
                <a:solidFill>
                  <a:srgbClr val="15159E"/>
                </a:solidFill>
                <a:latin typeface="Calibri"/>
                <a:cs typeface="Calibri"/>
              </a:rPr>
              <a:t>...</a:t>
            </a:r>
            <a:endParaRPr lang="en-US" dirty="0">
              <a:solidFill>
                <a:srgbClr val="15159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4D8A06-4AEF-6092-BC9B-138C92F834B4}"/>
              </a:ext>
            </a:extLst>
          </p:cNvPr>
          <p:cNvSpPr txBox="1"/>
          <p:nvPr/>
        </p:nvSpPr>
        <p:spPr>
          <a:xfrm>
            <a:off x="329184" y="5587363"/>
            <a:ext cx="6199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1395"/>
              </a:spcBef>
              <a:tabLst>
                <a:tab pos="223520" algn="l"/>
              </a:tabLst>
            </a:pPr>
            <a:r>
              <a:rPr lang="en-US" sz="1800" spc="-20" dirty="0">
                <a:solidFill>
                  <a:srgbClr val="FF0000"/>
                </a:solidFill>
                <a:latin typeface="Calibri"/>
                <a:cs typeface="Calibri"/>
              </a:rPr>
              <a:t>Townsend</a:t>
            </a:r>
            <a:r>
              <a:rPr lang="en-US" sz="18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800" spc="-10" dirty="0">
                <a:solidFill>
                  <a:srgbClr val="FF0000"/>
                </a:solidFill>
                <a:latin typeface="Calibri"/>
                <a:cs typeface="Calibri"/>
              </a:rPr>
              <a:t>avalanche:</a:t>
            </a:r>
            <a:endParaRPr lang="en-US" sz="1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5" name="object 5">
            <a:extLst>
              <a:ext uri="{FF2B5EF4-FFF2-40B4-BE49-F238E27FC236}">
                <a16:creationId xmlns:a16="http://schemas.microsoft.com/office/drawing/2014/main" id="{D5E9E312-5E74-3217-AF50-A07A22E6AF04}"/>
              </a:ext>
            </a:extLst>
          </p:cNvPr>
          <p:cNvSpPr txBox="1"/>
          <p:nvPr/>
        </p:nvSpPr>
        <p:spPr>
          <a:xfrm>
            <a:off x="3109410" y="5626991"/>
            <a:ext cx="4781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8F00"/>
                </a:solidFill>
                <a:latin typeface="Cambria Math"/>
                <a:cs typeface="Cambria Math"/>
              </a:rPr>
              <a:t>𝑁</a:t>
            </a:r>
            <a:r>
              <a:rPr sz="2000" spc="160" dirty="0">
                <a:solidFill>
                  <a:srgbClr val="008F00"/>
                </a:solidFill>
                <a:latin typeface="Cambria Math"/>
                <a:cs typeface="Cambria Math"/>
              </a:rPr>
              <a:t> </a:t>
            </a:r>
            <a:r>
              <a:rPr sz="2000" spc="-50" dirty="0">
                <a:solidFill>
                  <a:srgbClr val="008F00"/>
                </a:solidFill>
                <a:latin typeface="Cambria Math"/>
                <a:cs typeface="Cambria Math"/>
              </a:rPr>
              <a:t>=</a:t>
            </a:r>
            <a:endParaRPr sz="2000" dirty="0">
              <a:latin typeface="Cambria Math"/>
              <a:cs typeface="Cambria Math"/>
            </a:endParaRPr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B1B0D0DB-42D5-FA9D-7976-B37088224F8C}"/>
              </a:ext>
            </a:extLst>
          </p:cNvPr>
          <p:cNvSpPr/>
          <p:nvPr/>
        </p:nvSpPr>
        <p:spPr>
          <a:xfrm>
            <a:off x="3642112" y="5818506"/>
            <a:ext cx="1638300" cy="291465"/>
          </a:xfrm>
          <a:custGeom>
            <a:avLst/>
            <a:gdLst/>
            <a:ahLst/>
            <a:cxnLst/>
            <a:rect l="l" t="t" r="r" b="b"/>
            <a:pathLst>
              <a:path w="1638300" h="291464">
                <a:moveTo>
                  <a:pt x="689089" y="65481"/>
                </a:moveTo>
                <a:lnTo>
                  <a:pt x="685749" y="55930"/>
                </a:lnTo>
                <a:lnTo>
                  <a:pt x="668680" y="62090"/>
                </a:lnTo>
                <a:lnTo>
                  <a:pt x="653732" y="71005"/>
                </a:lnTo>
                <a:lnTo>
                  <a:pt x="621626" y="113830"/>
                </a:lnTo>
                <a:lnTo>
                  <a:pt x="611924" y="152057"/>
                </a:lnTo>
                <a:lnTo>
                  <a:pt x="610781" y="172389"/>
                </a:lnTo>
                <a:lnTo>
                  <a:pt x="610704" y="173621"/>
                </a:lnTo>
                <a:lnTo>
                  <a:pt x="615543" y="215188"/>
                </a:lnTo>
                <a:lnTo>
                  <a:pt x="640791" y="264490"/>
                </a:lnTo>
                <a:lnTo>
                  <a:pt x="685749" y="291198"/>
                </a:lnTo>
                <a:lnTo>
                  <a:pt x="688721" y="281647"/>
                </a:lnTo>
                <a:lnTo>
                  <a:pt x="675309" y="275717"/>
                </a:lnTo>
                <a:lnTo>
                  <a:pt x="663740" y="267449"/>
                </a:lnTo>
                <a:lnTo>
                  <a:pt x="640016" y="228917"/>
                </a:lnTo>
                <a:lnTo>
                  <a:pt x="632218" y="173621"/>
                </a:lnTo>
                <a:lnTo>
                  <a:pt x="632167" y="172389"/>
                </a:lnTo>
                <a:lnTo>
                  <a:pt x="633031" y="152311"/>
                </a:lnTo>
                <a:lnTo>
                  <a:pt x="646112" y="102743"/>
                </a:lnTo>
                <a:lnTo>
                  <a:pt x="675525" y="71386"/>
                </a:lnTo>
                <a:lnTo>
                  <a:pt x="689089" y="65481"/>
                </a:lnTo>
                <a:close/>
              </a:path>
              <a:path w="1638300" h="291464">
                <a:moveTo>
                  <a:pt x="1619986" y="173621"/>
                </a:moveTo>
                <a:lnTo>
                  <a:pt x="1618780" y="152311"/>
                </a:lnTo>
                <a:lnTo>
                  <a:pt x="1618767" y="152057"/>
                </a:lnTo>
                <a:lnTo>
                  <a:pt x="1615122" y="132118"/>
                </a:lnTo>
                <a:lnTo>
                  <a:pt x="1589811" y="82702"/>
                </a:lnTo>
                <a:lnTo>
                  <a:pt x="1544942" y="55930"/>
                </a:lnTo>
                <a:lnTo>
                  <a:pt x="1541602" y="65481"/>
                </a:lnTo>
                <a:lnTo>
                  <a:pt x="1555216" y="71386"/>
                </a:lnTo>
                <a:lnTo>
                  <a:pt x="1566926" y="79565"/>
                </a:lnTo>
                <a:lnTo>
                  <a:pt x="1590713" y="117487"/>
                </a:lnTo>
                <a:lnTo>
                  <a:pt x="1597621" y="152057"/>
                </a:lnTo>
                <a:lnTo>
                  <a:pt x="1597660" y="152311"/>
                </a:lnTo>
                <a:lnTo>
                  <a:pt x="1597647" y="193141"/>
                </a:lnTo>
                <a:lnTo>
                  <a:pt x="1584566" y="243941"/>
                </a:lnTo>
                <a:lnTo>
                  <a:pt x="1555369" y="275717"/>
                </a:lnTo>
                <a:lnTo>
                  <a:pt x="1541970" y="281647"/>
                </a:lnTo>
                <a:lnTo>
                  <a:pt x="1544942" y="291198"/>
                </a:lnTo>
                <a:lnTo>
                  <a:pt x="1589900" y="264490"/>
                </a:lnTo>
                <a:lnTo>
                  <a:pt x="1615147" y="215188"/>
                </a:lnTo>
                <a:lnTo>
                  <a:pt x="1618767" y="195237"/>
                </a:lnTo>
                <a:lnTo>
                  <a:pt x="1619986" y="173621"/>
                </a:lnTo>
                <a:close/>
              </a:path>
              <a:path w="1638300" h="291464">
                <a:moveTo>
                  <a:pt x="1638300" y="0"/>
                </a:moveTo>
                <a:lnTo>
                  <a:pt x="0" y="0"/>
                </a:lnTo>
                <a:lnTo>
                  <a:pt x="0" y="12700"/>
                </a:lnTo>
                <a:lnTo>
                  <a:pt x="1638300" y="12700"/>
                </a:lnTo>
                <a:lnTo>
                  <a:pt x="1638300" y="0"/>
                </a:lnTo>
                <a:close/>
              </a:path>
            </a:pathLst>
          </a:custGeom>
          <a:solidFill>
            <a:srgbClr val="008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8A059720-12DA-A043-DFDB-24FD03424527}"/>
              </a:ext>
            </a:extLst>
          </p:cNvPr>
          <p:cNvSpPr txBox="1"/>
          <p:nvPr/>
        </p:nvSpPr>
        <p:spPr>
          <a:xfrm>
            <a:off x="3607567" y="5194174"/>
            <a:ext cx="1609090" cy="934085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516255">
              <a:lnSpc>
                <a:spcPct val="100000"/>
              </a:lnSpc>
              <a:spcBef>
                <a:spcPts val="1275"/>
              </a:spcBef>
            </a:pPr>
            <a:r>
              <a:rPr sz="3000" spc="-15" baseline="-19444" dirty="0">
                <a:solidFill>
                  <a:srgbClr val="008F00"/>
                </a:solidFill>
                <a:latin typeface="Cambria Math"/>
                <a:cs typeface="Cambria Math"/>
              </a:rPr>
              <a:t>𝑁</a:t>
            </a:r>
            <a:r>
              <a:rPr sz="2250" spc="-15" baseline="-42592" dirty="0">
                <a:solidFill>
                  <a:srgbClr val="008F00"/>
                </a:solidFill>
                <a:latin typeface="Cambria Math"/>
                <a:cs typeface="Cambria Math"/>
              </a:rPr>
              <a:t>0</a:t>
            </a:r>
            <a:r>
              <a:rPr sz="3000" spc="-15" baseline="-19444" dirty="0">
                <a:solidFill>
                  <a:srgbClr val="008F00"/>
                </a:solidFill>
                <a:latin typeface="Cambria Math"/>
                <a:cs typeface="Cambria Math"/>
              </a:rPr>
              <a:t>𝑒</a:t>
            </a:r>
            <a:r>
              <a:rPr sz="1500" spc="-10" dirty="0">
                <a:solidFill>
                  <a:srgbClr val="008F00"/>
                </a:solidFill>
                <a:latin typeface="Cambria Math"/>
                <a:cs typeface="Cambria Math"/>
              </a:rPr>
              <a:t>𝛼𝑑</a:t>
            </a:r>
            <a:endParaRPr sz="1500" dirty="0">
              <a:latin typeface="Cambria Math"/>
              <a:cs typeface="Cambria Math"/>
            </a:endParaRPr>
          </a:p>
          <a:p>
            <a:pPr marL="38100">
              <a:lnSpc>
                <a:spcPct val="100000"/>
              </a:lnSpc>
              <a:spcBef>
                <a:spcPts val="1175"/>
              </a:spcBef>
            </a:pPr>
            <a:r>
              <a:rPr sz="2000" dirty="0">
                <a:solidFill>
                  <a:srgbClr val="008F00"/>
                </a:solidFill>
                <a:latin typeface="Cambria Math"/>
                <a:cs typeface="Cambria Math"/>
              </a:rPr>
              <a:t>1 − </a:t>
            </a:r>
            <a:r>
              <a:rPr lang="en-US" sz="2000" dirty="0">
                <a:solidFill>
                  <a:srgbClr val="008F00"/>
                </a:solidFill>
                <a:latin typeface="Symbol" pitchFamily="2" charset="2"/>
                <a:cs typeface="Cambria Math"/>
              </a:rPr>
              <a:t>g</a:t>
            </a:r>
            <a:r>
              <a:rPr sz="2000" spc="430" dirty="0">
                <a:solidFill>
                  <a:srgbClr val="008F00"/>
                </a:solidFill>
                <a:latin typeface="Cambria Math"/>
                <a:cs typeface="Cambria Math"/>
              </a:rPr>
              <a:t> </a:t>
            </a:r>
            <a:r>
              <a:rPr sz="2000" spc="80" dirty="0">
                <a:solidFill>
                  <a:srgbClr val="008F00"/>
                </a:solidFill>
                <a:latin typeface="Cambria Math"/>
                <a:cs typeface="Cambria Math"/>
              </a:rPr>
              <a:t>𝑒</a:t>
            </a:r>
            <a:r>
              <a:rPr sz="2250" spc="120" baseline="22222" dirty="0">
                <a:solidFill>
                  <a:srgbClr val="008F00"/>
                </a:solidFill>
                <a:latin typeface="Cambria Math"/>
                <a:cs typeface="Cambria Math"/>
              </a:rPr>
              <a:t>𝛼𝑑</a:t>
            </a:r>
            <a:r>
              <a:rPr sz="2250" spc="337" baseline="22222" dirty="0">
                <a:solidFill>
                  <a:srgbClr val="008F00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008F00"/>
                </a:solidFill>
                <a:latin typeface="Cambria Math"/>
                <a:cs typeface="Cambria Math"/>
              </a:rPr>
              <a:t>− </a:t>
            </a:r>
            <a:r>
              <a:rPr sz="2000" spc="-50" dirty="0">
                <a:solidFill>
                  <a:srgbClr val="008F00"/>
                </a:solidFill>
                <a:latin typeface="Cambria Math"/>
                <a:cs typeface="Cambria Math"/>
              </a:rPr>
              <a:t>1</a:t>
            </a:r>
            <a:endParaRPr sz="2000" dirty="0">
              <a:latin typeface="Cambria Math"/>
              <a:cs typeface="Cambria Math"/>
            </a:endParaRPr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3B76E834-750B-D854-36A9-3FC0F49741BF}"/>
              </a:ext>
            </a:extLst>
          </p:cNvPr>
          <p:cNvSpPr txBox="1"/>
          <p:nvPr/>
        </p:nvSpPr>
        <p:spPr>
          <a:xfrm>
            <a:off x="5989702" y="5626991"/>
            <a:ext cx="3911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8F00"/>
                </a:solidFill>
                <a:latin typeface="Cambria Math"/>
                <a:cs typeface="Cambria Math"/>
              </a:rPr>
              <a:t>𝐼</a:t>
            </a:r>
            <a:r>
              <a:rPr sz="2000" spc="170" dirty="0">
                <a:solidFill>
                  <a:srgbClr val="008F00"/>
                </a:solidFill>
                <a:latin typeface="Cambria Math"/>
                <a:cs typeface="Cambria Math"/>
              </a:rPr>
              <a:t> </a:t>
            </a:r>
            <a:r>
              <a:rPr sz="2000" spc="-60" dirty="0">
                <a:solidFill>
                  <a:srgbClr val="008F00"/>
                </a:solidFill>
                <a:latin typeface="Cambria Math"/>
                <a:cs typeface="Cambria Math"/>
              </a:rPr>
              <a:t>=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29" name="object 9">
            <a:extLst>
              <a:ext uri="{FF2B5EF4-FFF2-40B4-BE49-F238E27FC236}">
                <a16:creationId xmlns:a16="http://schemas.microsoft.com/office/drawing/2014/main" id="{175C1179-611A-6B3E-8EF0-14248360C625}"/>
              </a:ext>
            </a:extLst>
          </p:cNvPr>
          <p:cNvSpPr/>
          <p:nvPr/>
        </p:nvSpPr>
        <p:spPr>
          <a:xfrm>
            <a:off x="6433623" y="5818506"/>
            <a:ext cx="1638300" cy="291465"/>
          </a:xfrm>
          <a:custGeom>
            <a:avLst/>
            <a:gdLst/>
            <a:ahLst/>
            <a:cxnLst/>
            <a:rect l="l" t="t" r="r" b="b"/>
            <a:pathLst>
              <a:path w="1638300" h="291464">
                <a:moveTo>
                  <a:pt x="690816" y="65481"/>
                </a:moveTo>
                <a:lnTo>
                  <a:pt x="687463" y="55930"/>
                </a:lnTo>
                <a:lnTo>
                  <a:pt x="670407" y="62090"/>
                </a:lnTo>
                <a:lnTo>
                  <a:pt x="655447" y="71005"/>
                </a:lnTo>
                <a:lnTo>
                  <a:pt x="623354" y="113830"/>
                </a:lnTo>
                <a:lnTo>
                  <a:pt x="613638" y="152057"/>
                </a:lnTo>
                <a:lnTo>
                  <a:pt x="612432" y="173621"/>
                </a:lnTo>
                <a:lnTo>
                  <a:pt x="613524" y="193141"/>
                </a:lnTo>
                <a:lnTo>
                  <a:pt x="613638" y="195237"/>
                </a:lnTo>
                <a:lnTo>
                  <a:pt x="623316" y="233464"/>
                </a:lnTo>
                <a:lnTo>
                  <a:pt x="655370" y="276148"/>
                </a:lnTo>
                <a:lnTo>
                  <a:pt x="687463" y="291198"/>
                </a:lnTo>
                <a:lnTo>
                  <a:pt x="690435" y="281647"/>
                </a:lnTo>
                <a:lnTo>
                  <a:pt x="677037" y="275717"/>
                </a:lnTo>
                <a:lnTo>
                  <a:pt x="665467" y="267449"/>
                </a:lnTo>
                <a:lnTo>
                  <a:pt x="641731" y="228917"/>
                </a:lnTo>
                <a:lnTo>
                  <a:pt x="633933" y="173621"/>
                </a:lnTo>
                <a:lnTo>
                  <a:pt x="633882" y="172389"/>
                </a:lnTo>
                <a:lnTo>
                  <a:pt x="634758" y="152311"/>
                </a:lnTo>
                <a:lnTo>
                  <a:pt x="647839" y="102743"/>
                </a:lnTo>
                <a:lnTo>
                  <a:pt x="677240" y="71386"/>
                </a:lnTo>
                <a:lnTo>
                  <a:pt x="690816" y="65481"/>
                </a:lnTo>
                <a:close/>
              </a:path>
              <a:path w="1638300" h="291464">
                <a:moveTo>
                  <a:pt x="1621701" y="173621"/>
                </a:moveTo>
                <a:lnTo>
                  <a:pt x="1616849" y="132118"/>
                </a:lnTo>
                <a:lnTo>
                  <a:pt x="1591538" y="82702"/>
                </a:lnTo>
                <a:lnTo>
                  <a:pt x="1546669" y="55930"/>
                </a:lnTo>
                <a:lnTo>
                  <a:pt x="1543316" y="65481"/>
                </a:lnTo>
                <a:lnTo>
                  <a:pt x="1556943" y="71386"/>
                </a:lnTo>
                <a:lnTo>
                  <a:pt x="1568653" y="79565"/>
                </a:lnTo>
                <a:lnTo>
                  <a:pt x="1592427" y="117487"/>
                </a:lnTo>
                <a:lnTo>
                  <a:pt x="1599336" y="152057"/>
                </a:lnTo>
                <a:lnTo>
                  <a:pt x="1599374" y="152311"/>
                </a:lnTo>
                <a:lnTo>
                  <a:pt x="1600250" y="172389"/>
                </a:lnTo>
                <a:lnTo>
                  <a:pt x="1599374" y="193141"/>
                </a:lnTo>
                <a:lnTo>
                  <a:pt x="1596758" y="211975"/>
                </a:lnTo>
                <a:lnTo>
                  <a:pt x="1578394" y="256857"/>
                </a:lnTo>
                <a:lnTo>
                  <a:pt x="1543685" y="281647"/>
                </a:lnTo>
                <a:lnTo>
                  <a:pt x="1546669" y="291198"/>
                </a:lnTo>
                <a:lnTo>
                  <a:pt x="1591614" y="264490"/>
                </a:lnTo>
                <a:lnTo>
                  <a:pt x="1616862" y="215188"/>
                </a:lnTo>
                <a:lnTo>
                  <a:pt x="1620494" y="195237"/>
                </a:lnTo>
                <a:lnTo>
                  <a:pt x="1621701" y="173621"/>
                </a:lnTo>
                <a:close/>
              </a:path>
              <a:path w="1638300" h="291464">
                <a:moveTo>
                  <a:pt x="1638300" y="0"/>
                </a:moveTo>
                <a:lnTo>
                  <a:pt x="0" y="0"/>
                </a:lnTo>
                <a:lnTo>
                  <a:pt x="0" y="12700"/>
                </a:lnTo>
                <a:lnTo>
                  <a:pt x="1638300" y="12700"/>
                </a:lnTo>
                <a:lnTo>
                  <a:pt x="1638300" y="0"/>
                </a:lnTo>
                <a:close/>
              </a:path>
            </a:pathLst>
          </a:custGeom>
          <a:solidFill>
            <a:srgbClr val="008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0">
            <a:extLst>
              <a:ext uri="{FF2B5EF4-FFF2-40B4-BE49-F238E27FC236}">
                <a16:creationId xmlns:a16="http://schemas.microsoft.com/office/drawing/2014/main" id="{CB92CE46-429A-9359-8512-C757563C3B9B}"/>
              </a:ext>
            </a:extLst>
          </p:cNvPr>
          <p:cNvSpPr txBox="1"/>
          <p:nvPr/>
        </p:nvSpPr>
        <p:spPr>
          <a:xfrm>
            <a:off x="6400800" y="5194174"/>
            <a:ext cx="1828800" cy="932948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557530">
              <a:lnSpc>
                <a:spcPct val="100000"/>
              </a:lnSpc>
              <a:spcBef>
                <a:spcPts val="1275"/>
              </a:spcBef>
            </a:pPr>
            <a:r>
              <a:rPr sz="3000" spc="-15" baseline="-19444" dirty="0">
                <a:solidFill>
                  <a:srgbClr val="008F00"/>
                </a:solidFill>
                <a:latin typeface="Cambria Math"/>
                <a:cs typeface="Cambria Math"/>
              </a:rPr>
              <a:t>𝐼</a:t>
            </a:r>
            <a:r>
              <a:rPr sz="2250" spc="-15" baseline="-42592" dirty="0">
                <a:solidFill>
                  <a:srgbClr val="008F00"/>
                </a:solidFill>
                <a:latin typeface="Cambria Math"/>
                <a:cs typeface="Cambria Math"/>
              </a:rPr>
              <a:t>0</a:t>
            </a:r>
            <a:r>
              <a:rPr sz="3000" spc="-15" baseline="-19444" dirty="0">
                <a:solidFill>
                  <a:srgbClr val="008F00"/>
                </a:solidFill>
                <a:latin typeface="Cambria Math"/>
                <a:cs typeface="Cambria Math"/>
              </a:rPr>
              <a:t>𝑒</a:t>
            </a:r>
            <a:r>
              <a:rPr sz="1500" spc="-10" dirty="0">
                <a:solidFill>
                  <a:srgbClr val="008F00"/>
                </a:solidFill>
                <a:latin typeface="Cambria Math"/>
                <a:cs typeface="Cambria Math"/>
              </a:rPr>
              <a:t>𝛼𝑑</a:t>
            </a:r>
            <a:endParaRPr sz="1500" dirty="0">
              <a:latin typeface="Cambria Math"/>
              <a:cs typeface="Cambria Math"/>
            </a:endParaRPr>
          </a:p>
          <a:p>
            <a:pPr marL="38100">
              <a:lnSpc>
                <a:spcPct val="100000"/>
              </a:lnSpc>
              <a:spcBef>
                <a:spcPts val="1175"/>
              </a:spcBef>
            </a:pPr>
            <a:r>
              <a:rPr sz="2000" dirty="0">
                <a:solidFill>
                  <a:srgbClr val="008F00"/>
                </a:solidFill>
                <a:latin typeface="Cambria Math"/>
                <a:cs typeface="Cambria Math"/>
              </a:rPr>
              <a:t>1 − </a:t>
            </a:r>
            <a:r>
              <a:rPr lang="en-US" sz="2000" spc="570" dirty="0">
                <a:solidFill>
                  <a:srgbClr val="008F00"/>
                </a:solidFill>
                <a:latin typeface="Symbol" pitchFamily="2" charset="2"/>
                <a:cs typeface="Cambria Math"/>
              </a:rPr>
              <a:t>g</a:t>
            </a:r>
            <a:r>
              <a:rPr sz="2000" spc="430" dirty="0">
                <a:solidFill>
                  <a:srgbClr val="008F00"/>
                </a:solidFill>
                <a:latin typeface="Cambria Math"/>
                <a:cs typeface="Cambria Math"/>
              </a:rPr>
              <a:t> </a:t>
            </a:r>
            <a:r>
              <a:rPr sz="2000" spc="80" dirty="0">
                <a:solidFill>
                  <a:srgbClr val="008F00"/>
                </a:solidFill>
                <a:latin typeface="Cambria Math"/>
                <a:cs typeface="Cambria Math"/>
              </a:rPr>
              <a:t>𝑒</a:t>
            </a:r>
            <a:r>
              <a:rPr sz="2250" spc="120" baseline="22222" dirty="0">
                <a:solidFill>
                  <a:srgbClr val="008F00"/>
                </a:solidFill>
                <a:latin typeface="Cambria Math"/>
                <a:cs typeface="Cambria Math"/>
              </a:rPr>
              <a:t>𝛼𝑑</a:t>
            </a:r>
            <a:r>
              <a:rPr sz="2250" spc="337" baseline="22222" dirty="0">
                <a:solidFill>
                  <a:srgbClr val="008F00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008F00"/>
                </a:solidFill>
                <a:latin typeface="Cambria Math"/>
                <a:cs typeface="Cambria Math"/>
              </a:rPr>
              <a:t>− </a:t>
            </a:r>
            <a:r>
              <a:rPr sz="2000" spc="-50" dirty="0">
                <a:solidFill>
                  <a:srgbClr val="008F00"/>
                </a:solidFill>
                <a:latin typeface="Cambria Math"/>
                <a:cs typeface="Cambria Math"/>
              </a:rPr>
              <a:t>1</a:t>
            </a:r>
            <a:endParaRPr sz="2000" dirty="0">
              <a:latin typeface="Cambria Math"/>
              <a:cs typeface="Cambria Math"/>
            </a:endParaRPr>
          </a:p>
        </p:txBody>
      </p:sp>
      <p:pic>
        <p:nvPicPr>
          <p:cNvPr id="33" name="object 11">
            <a:extLst>
              <a:ext uri="{FF2B5EF4-FFF2-40B4-BE49-F238E27FC236}">
                <a16:creationId xmlns:a16="http://schemas.microsoft.com/office/drawing/2014/main" id="{F1ED44B0-2C4F-7E08-A544-98813C4AE0B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09791" y="851618"/>
            <a:ext cx="2410962" cy="372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87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34</a:t>
            </a:fld>
            <a:endParaRPr lang="en-US" spc="-5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7B97C44-121C-DA79-F107-A0E577CC8727}"/>
              </a:ext>
            </a:extLst>
          </p:cNvPr>
          <p:cNvSpPr txBox="1"/>
          <p:nvPr/>
        </p:nvSpPr>
        <p:spPr>
          <a:xfrm>
            <a:off x="510540" y="917955"/>
            <a:ext cx="7033260" cy="1718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3520" indent="-1854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23520" algn="l"/>
              </a:tabLst>
            </a:pPr>
            <a:r>
              <a:rPr sz="2000" spc="-20" dirty="0">
                <a:solidFill>
                  <a:srgbClr val="15159E"/>
                </a:solidFill>
                <a:cs typeface="Calibri"/>
              </a:rPr>
              <a:t>Theoretically,</a:t>
            </a:r>
            <a:r>
              <a:rPr sz="2000" spc="-1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cs typeface="Calibri"/>
              </a:rPr>
              <a:t>the</a:t>
            </a:r>
            <a:r>
              <a:rPr sz="2000" spc="-1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cs typeface="Calibri"/>
              </a:rPr>
              <a:t>current</a:t>
            </a:r>
            <a:r>
              <a:rPr sz="2000" spc="-10" dirty="0">
                <a:solidFill>
                  <a:srgbClr val="15159E"/>
                </a:solidFill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cs typeface="Calibri"/>
              </a:rPr>
              <a:t>become</a:t>
            </a:r>
            <a:r>
              <a:rPr sz="2000" spc="-1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cs typeface="Calibri"/>
              </a:rPr>
              <a:t>infinite</a:t>
            </a:r>
            <a:r>
              <a:rPr sz="2000" spc="-10" dirty="0">
                <a:solidFill>
                  <a:srgbClr val="15159E"/>
                </a:solidFill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cs typeface="Calibri"/>
              </a:rPr>
              <a:t>when</a:t>
            </a:r>
            <a:r>
              <a:rPr sz="2000" spc="-20" dirty="0">
                <a:solidFill>
                  <a:srgbClr val="15159E"/>
                </a:solidFill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cs typeface="Cambria Math"/>
              </a:rPr>
              <a:t>𝜹</a:t>
            </a:r>
            <a:r>
              <a:rPr sz="2000" spc="-5" dirty="0">
                <a:solidFill>
                  <a:srgbClr val="15159E"/>
                </a:solidFill>
                <a:cs typeface="Cambria Math"/>
              </a:rPr>
              <a:t> </a:t>
            </a:r>
            <a:r>
              <a:rPr sz="2000" dirty="0">
                <a:solidFill>
                  <a:srgbClr val="15159E"/>
                </a:solidFill>
                <a:cs typeface="Calibri"/>
              </a:rPr>
              <a:t>=</a:t>
            </a:r>
            <a:r>
              <a:rPr sz="2000" spc="-15" dirty="0">
                <a:solidFill>
                  <a:srgbClr val="15159E"/>
                </a:solidFill>
                <a:cs typeface="Calibri"/>
              </a:rPr>
              <a:t> </a:t>
            </a:r>
            <a:r>
              <a:rPr lang="en-US" sz="2000" dirty="0">
                <a:solidFill>
                  <a:srgbClr val="15159E"/>
                </a:solidFill>
                <a:latin typeface="Symbol" pitchFamily="2" charset="2"/>
                <a:cs typeface="Cambria Math"/>
              </a:rPr>
              <a:t>g</a:t>
            </a:r>
            <a:r>
              <a:rPr sz="2000" b="1" dirty="0">
                <a:solidFill>
                  <a:srgbClr val="15159E"/>
                </a:solidFill>
                <a:cs typeface="Calibri"/>
              </a:rPr>
              <a:t>(e</a:t>
            </a:r>
            <a:r>
              <a:rPr sz="2000" baseline="25252" dirty="0">
                <a:solidFill>
                  <a:srgbClr val="15159E"/>
                </a:solidFill>
                <a:cs typeface="Cambria Math"/>
              </a:rPr>
              <a:t>𝘢</a:t>
            </a:r>
            <a:r>
              <a:rPr sz="2000" b="1" i="1" baseline="25252" dirty="0">
                <a:solidFill>
                  <a:srgbClr val="15159E"/>
                </a:solidFill>
                <a:cs typeface="Calibri"/>
              </a:rPr>
              <a:t>d</a:t>
            </a:r>
            <a:r>
              <a:rPr sz="2000" b="1" i="1" spc="127" baseline="25252" dirty="0">
                <a:solidFill>
                  <a:srgbClr val="15159E"/>
                </a:solidFill>
                <a:cs typeface="Calibri"/>
              </a:rPr>
              <a:t> </a:t>
            </a:r>
            <a:r>
              <a:rPr sz="2000" b="1" dirty="0">
                <a:solidFill>
                  <a:srgbClr val="15159E"/>
                </a:solidFill>
                <a:cs typeface="Calibri"/>
              </a:rPr>
              <a:t>–</a:t>
            </a:r>
            <a:r>
              <a:rPr sz="2000" b="1" spc="-1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b="1" dirty="0">
                <a:solidFill>
                  <a:srgbClr val="15159E"/>
                </a:solidFill>
                <a:cs typeface="Calibri"/>
              </a:rPr>
              <a:t>1)</a:t>
            </a:r>
            <a:r>
              <a:rPr sz="2000" b="1" spc="-10" dirty="0">
                <a:solidFill>
                  <a:srgbClr val="15159E"/>
                </a:solidFill>
                <a:cs typeface="Calibri"/>
              </a:rPr>
              <a:t> </a:t>
            </a:r>
            <a:r>
              <a:rPr sz="2000" b="1" dirty="0">
                <a:solidFill>
                  <a:srgbClr val="15159E"/>
                </a:solidFill>
                <a:cs typeface="Calibri"/>
              </a:rPr>
              <a:t>=</a:t>
            </a:r>
            <a:r>
              <a:rPr sz="2000" b="1" spc="-1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b="1" spc="-50" dirty="0">
                <a:solidFill>
                  <a:srgbClr val="15159E"/>
                </a:solidFill>
                <a:cs typeface="Calibri"/>
              </a:rPr>
              <a:t>1</a:t>
            </a:r>
            <a:endParaRPr sz="2000" dirty="0">
              <a:solidFill>
                <a:srgbClr val="15159E"/>
              </a:solidFill>
              <a:cs typeface="Calibri"/>
            </a:endParaRPr>
          </a:p>
          <a:p>
            <a:pPr marL="223520" indent="-185420">
              <a:lnSpc>
                <a:spcPct val="100000"/>
              </a:lnSpc>
              <a:spcBef>
                <a:spcPts val="1270"/>
              </a:spcBef>
              <a:buFont typeface="Arial MT"/>
              <a:buChar char="•"/>
              <a:tabLst>
                <a:tab pos="223520" algn="l"/>
              </a:tabLst>
            </a:pPr>
            <a:r>
              <a:rPr sz="2000" spc="-10" dirty="0">
                <a:solidFill>
                  <a:srgbClr val="15159E"/>
                </a:solidFill>
                <a:cs typeface="Calibri"/>
              </a:rPr>
              <a:t>Practically:</a:t>
            </a:r>
            <a:endParaRPr sz="2000" dirty="0">
              <a:solidFill>
                <a:srgbClr val="15159E"/>
              </a:solidFill>
              <a:cs typeface="Calibri"/>
            </a:endParaRPr>
          </a:p>
          <a:p>
            <a:pPr marL="398780" lvl="1" indent="-179705">
              <a:lnSpc>
                <a:spcPct val="100000"/>
              </a:lnSpc>
              <a:spcBef>
                <a:spcPts val="1280"/>
              </a:spcBef>
              <a:buFont typeface="Arial MT"/>
              <a:buChar char="–"/>
              <a:tabLst>
                <a:tab pos="398780" algn="l"/>
              </a:tabLst>
            </a:pPr>
            <a:r>
              <a:rPr sz="2000" dirty="0">
                <a:solidFill>
                  <a:srgbClr val="15159E"/>
                </a:solidFill>
                <a:cs typeface="Calibri"/>
              </a:rPr>
              <a:t>limited</a:t>
            </a:r>
            <a:r>
              <a:rPr sz="2000" spc="-30" dirty="0">
                <a:solidFill>
                  <a:srgbClr val="15159E"/>
                </a:solidFill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cs typeface="Calibri"/>
              </a:rPr>
              <a:t>by</a:t>
            </a:r>
            <a:r>
              <a:rPr sz="2000" spc="-2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cs typeface="Calibri"/>
              </a:rPr>
              <a:t>the</a:t>
            </a:r>
            <a:r>
              <a:rPr sz="2000" spc="-2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spc="-10" dirty="0">
                <a:solidFill>
                  <a:srgbClr val="15159E"/>
                </a:solidFill>
                <a:cs typeface="Calibri"/>
              </a:rPr>
              <a:t>resistance</a:t>
            </a:r>
            <a:r>
              <a:rPr sz="2000" spc="-2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cs typeface="Calibri"/>
              </a:rPr>
              <a:t>of</a:t>
            </a:r>
            <a:r>
              <a:rPr sz="2000" spc="-30" dirty="0">
                <a:solidFill>
                  <a:srgbClr val="15159E"/>
                </a:solidFill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cs typeface="Calibri"/>
              </a:rPr>
              <a:t>the</a:t>
            </a:r>
            <a:r>
              <a:rPr sz="2000" spc="-2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spc="-10" dirty="0">
                <a:solidFill>
                  <a:srgbClr val="15159E"/>
                </a:solidFill>
                <a:cs typeface="Calibri"/>
              </a:rPr>
              <a:t>external</a:t>
            </a:r>
            <a:r>
              <a:rPr sz="2000" spc="-2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spc="-10" dirty="0">
                <a:solidFill>
                  <a:srgbClr val="15159E"/>
                </a:solidFill>
                <a:cs typeface="Calibri"/>
              </a:rPr>
              <a:t>circuit</a:t>
            </a:r>
            <a:endParaRPr sz="2000" dirty="0">
              <a:solidFill>
                <a:srgbClr val="15159E"/>
              </a:solidFill>
              <a:cs typeface="Calibri"/>
            </a:endParaRPr>
          </a:p>
          <a:p>
            <a:pPr marL="398780" lvl="1" indent="-179705">
              <a:lnSpc>
                <a:spcPct val="100000"/>
              </a:lnSpc>
              <a:spcBef>
                <a:spcPts val="1130"/>
              </a:spcBef>
              <a:buFont typeface="Arial MT"/>
              <a:buChar char="–"/>
              <a:tabLst>
                <a:tab pos="398780" algn="l"/>
              </a:tabLst>
            </a:pPr>
            <a:r>
              <a:rPr sz="2000" dirty="0">
                <a:solidFill>
                  <a:srgbClr val="15159E"/>
                </a:solidFill>
                <a:cs typeface="Calibri"/>
              </a:rPr>
              <a:t>limited</a:t>
            </a:r>
            <a:r>
              <a:rPr sz="2000" spc="-40" dirty="0">
                <a:solidFill>
                  <a:srgbClr val="15159E"/>
                </a:solidFill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cs typeface="Calibri"/>
              </a:rPr>
              <a:t>partially</a:t>
            </a:r>
            <a:r>
              <a:rPr sz="2000" spc="-3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cs typeface="Calibri"/>
              </a:rPr>
              <a:t>by</a:t>
            </a:r>
            <a:r>
              <a:rPr sz="2000" spc="-3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cs typeface="Calibri"/>
              </a:rPr>
              <a:t>the</a:t>
            </a:r>
            <a:r>
              <a:rPr sz="2000" spc="-3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spc="-10" dirty="0">
                <a:solidFill>
                  <a:srgbClr val="15159E"/>
                </a:solidFill>
                <a:cs typeface="Calibri"/>
              </a:rPr>
              <a:t>voltage</a:t>
            </a:r>
            <a:r>
              <a:rPr sz="2000" spc="-3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cs typeface="Calibri"/>
              </a:rPr>
              <a:t>drop</a:t>
            </a:r>
            <a:r>
              <a:rPr sz="2000" spc="-3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cs typeface="Calibri"/>
              </a:rPr>
              <a:t>in</a:t>
            </a:r>
            <a:r>
              <a:rPr sz="2000" spc="-3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cs typeface="Calibri"/>
              </a:rPr>
              <a:t>the</a:t>
            </a:r>
            <a:r>
              <a:rPr sz="2000" spc="-35" dirty="0">
                <a:solidFill>
                  <a:srgbClr val="15159E"/>
                </a:solidFill>
                <a:cs typeface="Calibri"/>
              </a:rPr>
              <a:t> </a:t>
            </a:r>
            <a:r>
              <a:rPr sz="2000" spc="-25" dirty="0">
                <a:solidFill>
                  <a:srgbClr val="15159E"/>
                </a:solidFill>
                <a:cs typeface="Calibri"/>
              </a:rPr>
              <a:t>arc</a:t>
            </a:r>
            <a:endParaRPr sz="2000" dirty="0">
              <a:solidFill>
                <a:srgbClr val="15159E"/>
              </a:solidFill>
              <a:cs typeface="Calibri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5B1F9B78-C445-5EAB-0C7C-BAF1EA23F7E1}"/>
              </a:ext>
            </a:extLst>
          </p:cNvPr>
          <p:cNvSpPr txBox="1"/>
          <p:nvPr/>
        </p:nvSpPr>
        <p:spPr>
          <a:xfrm>
            <a:off x="538481" y="3136392"/>
            <a:ext cx="4019232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120" indent="-1854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98120" algn="l"/>
              </a:tabLst>
            </a:pPr>
            <a:r>
              <a:rPr sz="2000" spc="-20" dirty="0">
                <a:solidFill>
                  <a:srgbClr val="15159E"/>
                </a:solidFill>
                <a:latin typeface="Calibri"/>
                <a:cs typeface="Calibri"/>
              </a:rPr>
              <a:t>Townsend</a:t>
            </a:r>
            <a:r>
              <a:rPr sz="20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5159E"/>
                </a:solidFill>
                <a:latin typeface="Calibri"/>
                <a:cs typeface="Calibri"/>
              </a:rPr>
              <a:t>breakdown</a:t>
            </a:r>
            <a:r>
              <a:rPr sz="20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5159E"/>
                </a:solidFill>
                <a:latin typeface="Calibri"/>
                <a:cs typeface="Calibri"/>
              </a:rPr>
              <a:t>criterion</a:t>
            </a:r>
            <a:endParaRPr sz="2000" dirty="0">
              <a:solidFill>
                <a:srgbClr val="15159E"/>
              </a:solidFill>
              <a:latin typeface="Calibri"/>
              <a:cs typeface="Calibri"/>
            </a:endParaRPr>
          </a:p>
          <a:p>
            <a:pPr marL="373380" lvl="1" indent="-179705">
              <a:lnSpc>
                <a:spcPct val="100000"/>
              </a:lnSpc>
              <a:spcBef>
                <a:spcPts val="1185"/>
              </a:spcBef>
              <a:buFont typeface="Arial MT"/>
              <a:buChar char="–"/>
              <a:tabLst>
                <a:tab pos="373380" algn="l"/>
              </a:tabLst>
            </a:pPr>
            <a:r>
              <a:rPr sz="1400" dirty="0">
                <a:solidFill>
                  <a:srgbClr val="FF0000"/>
                </a:solidFill>
                <a:latin typeface="Cambria Math"/>
                <a:cs typeface="Cambria Math"/>
              </a:rPr>
              <a:t>𝜹</a:t>
            </a:r>
            <a:r>
              <a:rPr sz="1400" spc="-15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&lt;</a:t>
            </a:r>
            <a:r>
              <a:rPr sz="14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sz="14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z="14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current</a:t>
            </a:r>
            <a:r>
              <a:rPr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flow</a:t>
            </a:r>
            <a:r>
              <a:rPr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is</a:t>
            </a:r>
            <a:r>
              <a:rPr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not</a:t>
            </a:r>
            <a:r>
              <a:rPr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FF0000"/>
                </a:solidFill>
                <a:latin typeface="Calibri"/>
                <a:cs typeface="Calibri"/>
              </a:rPr>
              <a:t>self-</a:t>
            </a:r>
            <a:r>
              <a:rPr spc="-10" dirty="0">
                <a:solidFill>
                  <a:srgbClr val="FF0000"/>
                </a:solidFill>
                <a:latin typeface="Calibri"/>
                <a:cs typeface="Calibri"/>
              </a:rPr>
              <a:t>sustained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endParaRPr sz="14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373380" lvl="1" indent="-179705">
              <a:lnSpc>
                <a:spcPct val="100000"/>
              </a:lnSpc>
              <a:spcBef>
                <a:spcPts val="1220"/>
              </a:spcBef>
              <a:buFont typeface="Arial MT"/>
              <a:buChar char="–"/>
              <a:tabLst>
                <a:tab pos="373380" algn="l"/>
              </a:tabLst>
            </a:pPr>
            <a:r>
              <a:rPr sz="1400" dirty="0">
                <a:solidFill>
                  <a:srgbClr val="FF0000"/>
                </a:solidFill>
                <a:latin typeface="Cambria Math"/>
                <a:cs typeface="Cambria Math"/>
              </a:rPr>
              <a:t>𝜹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= 1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FF0000"/>
                </a:solidFill>
                <a:latin typeface="Calibri"/>
                <a:cs typeface="Calibri"/>
              </a:rPr>
              <a:t>self-</a:t>
            </a:r>
            <a:r>
              <a:rPr spc="-10" dirty="0">
                <a:solidFill>
                  <a:srgbClr val="FF0000"/>
                </a:solidFill>
                <a:latin typeface="Calibri"/>
                <a:cs typeface="Calibri"/>
              </a:rPr>
              <a:t>sustained</a:t>
            </a:r>
            <a:r>
              <a:rPr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FF0000"/>
                </a:solidFill>
                <a:latin typeface="Calibri"/>
                <a:cs typeface="Calibri"/>
              </a:rPr>
              <a:t>discharge.</a:t>
            </a:r>
            <a:endParaRPr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620EBC6A-BEBC-8498-91FD-ECCBC1847630}"/>
              </a:ext>
            </a:extLst>
          </p:cNvPr>
          <p:cNvSpPr txBox="1"/>
          <p:nvPr/>
        </p:nvSpPr>
        <p:spPr>
          <a:xfrm>
            <a:off x="535940" y="4380920"/>
            <a:ext cx="6931660" cy="695703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605"/>
              </a:spcBef>
            </a:pPr>
            <a:r>
              <a:rPr sz="1400" dirty="0">
                <a:solidFill>
                  <a:srgbClr val="FF0000"/>
                </a:solidFill>
                <a:latin typeface="Arial MT"/>
                <a:cs typeface="Arial MT"/>
              </a:rPr>
              <a:t>–</a:t>
            </a:r>
            <a:r>
              <a:rPr sz="1400" spc="2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0000"/>
                </a:solidFill>
                <a:latin typeface="Cambria Math"/>
                <a:cs typeface="Cambria Math"/>
              </a:rPr>
              <a:t>𝜹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&gt;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pc="-10" dirty="0">
                <a:solidFill>
                  <a:srgbClr val="FF0000"/>
                </a:solidFill>
                <a:latin typeface="Calibri"/>
                <a:cs typeface="Calibri"/>
              </a:rPr>
              <a:t> ionization produced</a:t>
            </a:r>
            <a:r>
              <a:rPr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by</a:t>
            </a:r>
            <a:r>
              <a:rPr spc="-10" dirty="0">
                <a:solidFill>
                  <a:srgbClr val="FF0000"/>
                </a:solidFill>
                <a:latin typeface="Calibri"/>
                <a:cs typeface="Calibri"/>
              </a:rPr>
              <a:t> successive avalanche</a:t>
            </a:r>
            <a:r>
              <a:rPr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is</a:t>
            </a:r>
            <a:r>
              <a:rPr spc="-10" dirty="0">
                <a:solidFill>
                  <a:srgbClr val="FF0000"/>
                </a:solidFill>
                <a:latin typeface="Calibri"/>
                <a:cs typeface="Calibri"/>
              </a:rPr>
              <a:t> cumulative.</a:t>
            </a:r>
            <a:endParaRPr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858519">
              <a:lnSpc>
                <a:spcPct val="100000"/>
              </a:lnSpc>
              <a:spcBef>
                <a:spcPts val="500"/>
              </a:spcBef>
            </a:pPr>
            <a:r>
              <a:rPr spc="-10" dirty="0">
                <a:solidFill>
                  <a:srgbClr val="FF0000"/>
                </a:solidFill>
                <a:latin typeface="Calibri"/>
                <a:cs typeface="Calibri"/>
              </a:rPr>
              <a:t>Discharge</a:t>
            </a:r>
            <a:r>
              <a:rPr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grows</a:t>
            </a:r>
            <a:r>
              <a:rPr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more</a:t>
            </a:r>
            <a:r>
              <a:rPr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FF0000"/>
                </a:solidFill>
                <a:latin typeface="Calibri"/>
                <a:cs typeface="Calibri"/>
              </a:rPr>
              <a:t>rapidly.</a:t>
            </a:r>
            <a:endParaRPr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3EDD6F16-5137-6C7F-71D3-45B96597C484}"/>
              </a:ext>
            </a:extLst>
          </p:cNvPr>
          <p:cNvSpPr txBox="1"/>
          <p:nvPr/>
        </p:nvSpPr>
        <p:spPr>
          <a:xfrm>
            <a:off x="228600" y="5530231"/>
            <a:ext cx="8001000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000" dirty="0">
                <a:solidFill>
                  <a:srgbClr val="15159E"/>
                </a:solidFill>
                <a:latin typeface="Calibri"/>
                <a:cs typeface="Calibri"/>
              </a:rPr>
              <a:t>After</a:t>
            </a:r>
            <a:r>
              <a:rPr lang="en-US" sz="20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15159E"/>
                </a:solidFill>
                <a:latin typeface="Calibri"/>
                <a:cs typeface="Calibri"/>
              </a:rPr>
              <a:t>gas</a:t>
            </a:r>
            <a:r>
              <a:rPr lang="en-US" sz="20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2000" spc="-10" dirty="0">
                <a:solidFill>
                  <a:srgbClr val="15159E"/>
                </a:solidFill>
                <a:latin typeface="Calibri"/>
                <a:cs typeface="Calibri"/>
              </a:rPr>
              <a:t>breakdown</a:t>
            </a:r>
            <a:r>
              <a:rPr lang="en-US" sz="20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lang="en-US" sz="20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15159E"/>
                </a:solidFill>
                <a:latin typeface="Calibri"/>
                <a:cs typeface="Calibri"/>
              </a:rPr>
              <a:t>form</a:t>
            </a:r>
            <a:r>
              <a:rPr lang="en-US" sz="20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15159E"/>
                </a:solidFill>
                <a:latin typeface="Calibri"/>
                <a:cs typeface="Calibri"/>
              </a:rPr>
              <a:t>of</a:t>
            </a:r>
            <a:r>
              <a:rPr lang="en-US" sz="20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lang="en-US" sz="20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15159E"/>
                </a:solidFill>
                <a:latin typeface="Calibri"/>
                <a:cs typeface="Calibri"/>
              </a:rPr>
              <a:t>discharge</a:t>
            </a:r>
            <a:r>
              <a:rPr lang="en-US" sz="20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15159E"/>
                </a:solidFill>
                <a:latin typeface="Calibri"/>
                <a:cs typeface="Calibri"/>
              </a:rPr>
              <a:t>is</a:t>
            </a:r>
            <a:r>
              <a:rPr lang="en-US" sz="20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2000" spc="-10" dirty="0">
                <a:solidFill>
                  <a:srgbClr val="15159E"/>
                </a:solidFill>
                <a:latin typeface="Calibri"/>
                <a:cs typeface="Calibri"/>
              </a:rPr>
              <a:t>related</a:t>
            </a:r>
            <a:r>
              <a:rPr lang="en-US" sz="2000" spc="-3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15159E"/>
                </a:solidFill>
                <a:latin typeface="Calibri"/>
                <a:cs typeface="Calibri"/>
              </a:rPr>
              <a:t>to</a:t>
            </a:r>
            <a:r>
              <a:rPr lang="en-US" sz="20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lang="en-US" sz="2000" spc="-25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endParaRPr lang="en-US" sz="2000" dirty="0">
              <a:solidFill>
                <a:srgbClr val="15159E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15159E"/>
                </a:solidFill>
                <a:latin typeface="Calibri"/>
                <a:cs typeface="Calibri"/>
              </a:rPr>
              <a:t>shape</a:t>
            </a:r>
            <a:r>
              <a:rPr sz="2000" spc="-6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latin typeface="Calibri"/>
                <a:cs typeface="Calibri"/>
              </a:rPr>
              <a:t>of</a:t>
            </a:r>
            <a:r>
              <a:rPr sz="2000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sz="2000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latin typeface="Calibri"/>
                <a:cs typeface="Calibri"/>
              </a:rPr>
              <a:t>electrodes,</a:t>
            </a:r>
            <a:r>
              <a:rPr sz="2000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latin typeface="Calibri"/>
                <a:cs typeface="Calibri"/>
              </a:rPr>
              <a:t>geometric</a:t>
            </a:r>
            <a:r>
              <a:rPr sz="2000" spc="-5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latin typeface="Calibri"/>
                <a:cs typeface="Calibri"/>
              </a:rPr>
              <a:t>distance,</a:t>
            </a:r>
            <a:r>
              <a:rPr sz="2000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latin typeface="Calibri"/>
                <a:cs typeface="Calibri"/>
              </a:rPr>
              <a:t>pressure</a:t>
            </a:r>
            <a:r>
              <a:rPr sz="2000" spc="-5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latin typeface="Calibri"/>
                <a:cs typeface="Calibri"/>
              </a:rPr>
              <a:t>and</a:t>
            </a:r>
            <a:r>
              <a:rPr sz="2000" spc="-5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5159E"/>
                </a:solidFill>
                <a:latin typeface="Calibri"/>
                <a:cs typeface="Calibri"/>
              </a:rPr>
              <a:t>external</a:t>
            </a:r>
            <a:r>
              <a:rPr sz="2000" spc="-5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5159E"/>
                </a:solidFill>
                <a:latin typeface="Calibri"/>
                <a:cs typeface="Calibri"/>
              </a:rPr>
              <a:t>circuits.</a:t>
            </a:r>
            <a:endParaRPr sz="2000" dirty="0">
              <a:solidFill>
                <a:srgbClr val="15159E"/>
              </a:solidFill>
              <a:latin typeface="Calibri"/>
              <a:cs typeface="Calibri"/>
            </a:endParaRPr>
          </a:p>
        </p:txBody>
      </p:sp>
      <p:pic>
        <p:nvPicPr>
          <p:cNvPr id="12" name="object 12">
            <a:extLst>
              <a:ext uri="{FF2B5EF4-FFF2-40B4-BE49-F238E27FC236}">
                <a16:creationId xmlns:a16="http://schemas.microsoft.com/office/drawing/2014/main" id="{BC676D7A-C528-12FB-EB61-5527CFA0502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68665" y="1219200"/>
            <a:ext cx="3287395" cy="4724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79208CB-73D4-ECDC-44A5-7F10F344F77F}"/>
              </a:ext>
            </a:extLst>
          </p:cNvPr>
          <p:cNvGrpSpPr/>
          <p:nvPr/>
        </p:nvGrpSpPr>
        <p:grpSpPr>
          <a:xfrm>
            <a:off x="5687498" y="3192681"/>
            <a:ext cx="1637664" cy="994365"/>
            <a:chOff x="4672224" y="2326739"/>
            <a:chExt cx="1637664" cy="994365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9E4A6942-8FEF-865B-6873-DB370B6FD55F}"/>
                </a:ext>
              </a:extLst>
            </p:cNvPr>
            <p:cNvSpPr txBox="1"/>
            <p:nvPr/>
          </p:nvSpPr>
          <p:spPr>
            <a:xfrm>
              <a:off x="4682894" y="2530921"/>
              <a:ext cx="1617980" cy="32639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25400">
                <a:lnSpc>
                  <a:spcPct val="100000"/>
                </a:lnSpc>
                <a:spcBef>
                  <a:spcPts val="120"/>
                </a:spcBef>
                <a:tabLst>
                  <a:tab pos="779145" algn="l"/>
                  <a:tab pos="1579245" algn="l"/>
                </a:tabLst>
              </a:pPr>
              <a:r>
                <a:rPr sz="2925" i="1" baseline="-18518" dirty="0">
                  <a:latin typeface="Calibri"/>
                  <a:cs typeface="Calibri"/>
                </a:rPr>
                <a:t>I </a:t>
              </a:r>
              <a:r>
                <a:rPr sz="2925" baseline="-18518" dirty="0">
                  <a:latin typeface="Symbol"/>
                  <a:cs typeface="Symbol"/>
                </a:rPr>
                <a:t></a:t>
              </a:r>
              <a:r>
                <a:rPr sz="2925" spc="-30" baseline="-18518" dirty="0">
                  <a:latin typeface="Times New Roman"/>
                  <a:cs typeface="Times New Roman"/>
                </a:rPr>
                <a:t> </a:t>
              </a:r>
              <a:r>
                <a:rPr sz="1150" u="sng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	</a:t>
              </a:r>
              <a:r>
                <a:rPr sz="1150" u="sng" spc="-50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0</a:t>
              </a:r>
              <a:r>
                <a:rPr sz="1150" u="sng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	</a:t>
              </a:r>
              <a:endParaRPr sz="1150">
                <a:latin typeface="Calibri"/>
                <a:cs typeface="Calibri"/>
              </a:endParaRPr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B101207D-F933-283D-CBF8-2B78B230A610}"/>
                </a:ext>
              </a:extLst>
            </p:cNvPr>
            <p:cNvSpPr txBox="1"/>
            <p:nvPr/>
          </p:nvSpPr>
          <p:spPr>
            <a:xfrm>
              <a:off x="5376863" y="2326739"/>
              <a:ext cx="492759" cy="32639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25400">
                <a:lnSpc>
                  <a:spcPct val="100000"/>
                </a:lnSpc>
                <a:spcBef>
                  <a:spcPts val="120"/>
                </a:spcBef>
              </a:pPr>
              <a:r>
                <a:rPr sz="2925" i="1" baseline="-25641" dirty="0">
                  <a:latin typeface="Calibri"/>
                  <a:cs typeface="Calibri"/>
                </a:rPr>
                <a:t>I</a:t>
              </a:r>
              <a:r>
                <a:rPr sz="2925" i="1" spc="232" baseline="-25641" dirty="0">
                  <a:latin typeface="Calibri"/>
                  <a:cs typeface="Calibri"/>
                </a:rPr>
                <a:t> </a:t>
              </a:r>
              <a:r>
                <a:rPr sz="2925" i="1" spc="-37" baseline="-25641" dirty="0">
                  <a:latin typeface="Calibri"/>
                  <a:cs typeface="Calibri"/>
                </a:rPr>
                <a:t>e</a:t>
              </a:r>
              <a:r>
                <a:rPr sz="1150" spc="-25" dirty="0">
                  <a:latin typeface="Symbol"/>
                  <a:cs typeface="Symbol"/>
                </a:rPr>
                <a:t></a:t>
              </a:r>
              <a:r>
                <a:rPr sz="1150" i="1" spc="-25" dirty="0">
                  <a:latin typeface="Calibri"/>
                  <a:cs typeface="Calibri"/>
                </a:rPr>
                <a:t>d</a:t>
              </a:r>
              <a:endParaRPr sz="1150">
                <a:latin typeface="Calibri"/>
                <a:cs typeface="Calibri"/>
              </a:endParaRPr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3E5D5F01-5A9C-6B09-B08B-88A3EDA17A48}"/>
                </a:ext>
              </a:extLst>
            </p:cNvPr>
            <p:cNvSpPr txBox="1"/>
            <p:nvPr/>
          </p:nvSpPr>
          <p:spPr>
            <a:xfrm>
              <a:off x="4977048" y="2639599"/>
              <a:ext cx="1314450" cy="5816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5400">
                <a:lnSpc>
                  <a:spcPct val="100000"/>
                </a:lnSpc>
                <a:spcBef>
                  <a:spcPts val="95"/>
                </a:spcBef>
              </a:pPr>
              <a:r>
                <a:rPr sz="1950" dirty="0">
                  <a:latin typeface="Calibri"/>
                  <a:cs typeface="Calibri"/>
                </a:rPr>
                <a:t>1</a:t>
              </a:r>
              <a:r>
                <a:rPr sz="1950" spc="-254" dirty="0">
                  <a:latin typeface="Calibri"/>
                  <a:cs typeface="Calibri"/>
                </a:rPr>
                <a:t> </a:t>
              </a:r>
              <a:r>
                <a:rPr sz="1950" spc="50" dirty="0">
                  <a:latin typeface="Symbol"/>
                  <a:cs typeface="Symbol"/>
                </a:rPr>
                <a:t></a:t>
              </a:r>
              <a:r>
                <a:rPr sz="2000" spc="50" dirty="0">
                  <a:latin typeface="Symbol"/>
                  <a:cs typeface="Symbol"/>
                </a:rPr>
                <a:t></a:t>
              </a:r>
              <a:r>
                <a:rPr sz="2000" spc="-185" dirty="0">
                  <a:latin typeface="Times New Roman"/>
                  <a:cs typeface="Times New Roman"/>
                </a:rPr>
                <a:t> </a:t>
              </a:r>
              <a:r>
                <a:rPr sz="5475" spc="-127" baseline="-7610" dirty="0">
                  <a:latin typeface="Symbol"/>
                  <a:cs typeface="Symbol"/>
                </a:rPr>
                <a:t></a:t>
              </a:r>
              <a:r>
                <a:rPr sz="1950" i="1" spc="-85" dirty="0">
                  <a:latin typeface="Calibri"/>
                  <a:cs typeface="Calibri"/>
                </a:rPr>
                <a:t>e</a:t>
              </a:r>
              <a:r>
                <a:rPr sz="1725" spc="-127" baseline="43478" dirty="0">
                  <a:latin typeface="Symbol"/>
                  <a:cs typeface="Symbol"/>
                </a:rPr>
                <a:t></a:t>
              </a:r>
              <a:r>
                <a:rPr sz="1725" i="1" spc="-127" baseline="43478" dirty="0">
                  <a:latin typeface="Calibri"/>
                  <a:cs typeface="Calibri"/>
                </a:rPr>
                <a:t>d</a:t>
              </a:r>
              <a:r>
                <a:rPr sz="1725" i="1" spc="127" baseline="43478" dirty="0">
                  <a:latin typeface="Calibri"/>
                  <a:cs typeface="Calibri"/>
                </a:rPr>
                <a:t> </a:t>
              </a:r>
              <a:r>
                <a:rPr sz="1950" spc="-45" dirty="0">
                  <a:latin typeface="Symbol"/>
                  <a:cs typeface="Symbol"/>
                </a:rPr>
                <a:t></a:t>
              </a:r>
              <a:r>
                <a:rPr sz="1950" spc="-45" dirty="0">
                  <a:latin typeface="Calibri"/>
                  <a:cs typeface="Calibri"/>
                </a:rPr>
                <a:t>1</a:t>
              </a:r>
              <a:r>
                <a:rPr sz="5475" spc="-67" baseline="-7610" dirty="0">
                  <a:latin typeface="Symbol"/>
                  <a:cs typeface="Symbol"/>
                </a:rPr>
                <a:t></a:t>
              </a:r>
              <a:endParaRPr sz="5475" baseline="-7610" dirty="0">
                <a:latin typeface="Symbol"/>
                <a:cs typeface="Symbol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C4C590D4-22B9-7403-4394-50EB6F9B0255}"/>
                </a:ext>
              </a:extLst>
            </p:cNvPr>
            <p:cNvSpPr/>
            <p:nvPr/>
          </p:nvSpPr>
          <p:spPr>
            <a:xfrm>
              <a:off x="4672224" y="2392735"/>
              <a:ext cx="1637664" cy="928369"/>
            </a:xfrm>
            <a:custGeom>
              <a:avLst/>
              <a:gdLst/>
              <a:ahLst/>
              <a:cxnLst/>
              <a:rect l="l" t="t" r="r" b="b"/>
              <a:pathLst>
                <a:path w="1637664" h="928370">
                  <a:moveTo>
                    <a:pt x="0" y="0"/>
                  </a:moveTo>
                  <a:lnTo>
                    <a:pt x="1637484" y="0"/>
                  </a:lnTo>
                  <a:lnTo>
                    <a:pt x="1637484" y="928012"/>
                  </a:lnTo>
                  <a:lnTo>
                    <a:pt x="0" y="92801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252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56ACC494-7103-CEBD-483D-8E1600D89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1110773" cy="553998"/>
          </a:xfrm>
        </p:spPr>
        <p:txBody>
          <a:bodyPr/>
          <a:lstStyle/>
          <a:p>
            <a:r>
              <a:rPr lang="en-US" dirty="0"/>
              <a:t>Townsend breakdown</a:t>
            </a:r>
          </a:p>
        </p:txBody>
      </p:sp>
    </p:spTree>
    <p:extLst>
      <p:ext uri="{BB962C8B-B14F-4D97-AF65-F5344CB8AC3E}">
        <p14:creationId xmlns:p14="http://schemas.microsoft.com/office/powerpoint/2010/main" val="534638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35</a:t>
            </a:fld>
            <a:endParaRPr lang="en-US" spc="-5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6ACC494-7103-CEBD-483D-8E1600D89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1110773" cy="553998"/>
          </a:xfrm>
        </p:spPr>
        <p:txBody>
          <a:bodyPr/>
          <a:lstStyle/>
          <a:p>
            <a:r>
              <a:rPr lang="en-US" dirty="0"/>
              <a:t>Breakdown, what tell us the </a:t>
            </a:r>
            <a:r>
              <a:rPr lang="en-US" dirty="0" err="1"/>
              <a:t>Paschen’s</a:t>
            </a:r>
            <a:r>
              <a:rPr lang="en-US" dirty="0"/>
              <a:t> Law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4DB2C5-902D-9944-5B0D-1CC804193292}"/>
              </a:ext>
            </a:extLst>
          </p:cNvPr>
          <p:cNvSpPr txBox="1"/>
          <p:nvPr/>
        </p:nvSpPr>
        <p:spPr>
          <a:xfrm>
            <a:off x="304800" y="1066800"/>
            <a:ext cx="11734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15159E"/>
                </a:solidFill>
              </a:rPr>
              <a:t>Paschen’s</a:t>
            </a:r>
            <a:r>
              <a:rPr lang="en-US" b="1" dirty="0">
                <a:solidFill>
                  <a:srgbClr val="15159E"/>
                </a:solidFill>
              </a:rPr>
              <a:t> Law</a:t>
            </a:r>
            <a:r>
              <a:rPr lang="en-US" dirty="0">
                <a:solidFill>
                  <a:srgbClr val="15159E"/>
                </a:solidFill>
              </a:rPr>
              <a:t> describes when a gas becomes conductive (i.e. undergoes electrical breakdown) instead of remaining insulating, it was discovered empirically in 1889,  it  states that the breakdown voltage depends on the product </a:t>
            </a:r>
            <a:r>
              <a:rPr lang="en-US" i="1" dirty="0" err="1">
                <a:solidFill>
                  <a:srgbClr val="15159E"/>
                </a:solidFill>
              </a:rPr>
              <a:t>p·d</a:t>
            </a:r>
            <a:r>
              <a:rPr lang="en-US" dirty="0">
                <a:solidFill>
                  <a:srgbClr val="15159E"/>
                </a:solidFill>
              </a:rPr>
              <a:t> (pressure × distance) and not on </a:t>
            </a:r>
            <a:r>
              <a:rPr lang="en-US" i="1" dirty="0">
                <a:solidFill>
                  <a:srgbClr val="15159E"/>
                </a:solidFill>
              </a:rPr>
              <a:t>p </a:t>
            </a:r>
            <a:r>
              <a:rPr lang="en-US" dirty="0">
                <a:solidFill>
                  <a:srgbClr val="15159E"/>
                </a:solidFill>
              </a:rPr>
              <a:t>or </a:t>
            </a:r>
            <a:r>
              <a:rPr lang="en-US" i="1" dirty="0">
                <a:solidFill>
                  <a:srgbClr val="15159E"/>
                </a:solidFill>
              </a:rPr>
              <a:t>d</a:t>
            </a:r>
            <a:r>
              <a:rPr lang="en-US" dirty="0">
                <a:solidFill>
                  <a:srgbClr val="15159E"/>
                </a:solidFill>
              </a:rPr>
              <a:t> separately</a:t>
            </a:r>
            <a:r>
              <a:rPr lang="en-US" dirty="0"/>
              <a:t>:  </a:t>
            </a:r>
            <a:r>
              <a:rPr lang="en-US" i="1" dirty="0">
                <a:solidFill>
                  <a:srgbClr val="FF0000"/>
                </a:solidFill>
              </a:rPr>
              <a:t>V</a:t>
            </a:r>
            <a:r>
              <a:rPr lang="en-US" i="1" baseline="-25000" dirty="0">
                <a:solidFill>
                  <a:srgbClr val="FF0000"/>
                </a:solidFill>
              </a:rPr>
              <a:t>s</a:t>
            </a:r>
            <a:r>
              <a:rPr lang="en-US" i="1" dirty="0">
                <a:solidFill>
                  <a:srgbClr val="FF0000"/>
                </a:solidFill>
              </a:rPr>
              <a:t>=f(</a:t>
            </a:r>
            <a:r>
              <a:rPr lang="en-US" i="1" dirty="0" err="1">
                <a:solidFill>
                  <a:srgbClr val="FF0000"/>
                </a:solidFill>
              </a:rPr>
              <a:t>p⋅d</a:t>
            </a:r>
            <a:r>
              <a:rPr lang="en-US" i="1" dirty="0">
                <a:solidFill>
                  <a:srgbClr val="FF0000"/>
                </a:solidFill>
              </a:rPr>
              <a:t>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Vs </a:t>
            </a:r>
            <a:r>
              <a:rPr lang="en-US" dirty="0">
                <a:solidFill>
                  <a:srgbClr val="FF0000"/>
                </a:solidFill>
              </a:rPr>
              <a:t>= Breakdown voltage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BDB4C9-2266-BCBA-E193-BA79CB1598E1}"/>
              </a:ext>
            </a:extLst>
          </p:cNvPr>
          <p:cNvSpPr txBox="1"/>
          <p:nvPr/>
        </p:nvSpPr>
        <p:spPr>
          <a:xfrm>
            <a:off x="304800" y="2065279"/>
            <a:ext cx="60972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5159E"/>
                </a:solidFill>
              </a:rPr>
              <a:t>Key point: the </a:t>
            </a:r>
            <a:r>
              <a:rPr lang="en-US" b="1" dirty="0" err="1">
                <a:solidFill>
                  <a:srgbClr val="15159E"/>
                </a:solidFill>
              </a:rPr>
              <a:t>Paschen</a:t>
            </a:r>
            <a:r>
              <a:rPr lang="en-US" b="1" dirty="0">
                <a:solidFill>
                  <a:srgbClr val="15159E"/>
                </a:solidFill>
              </a:rPr>
              <a:t> minimum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err="1">
                <a:solidFill>
                  <a:srgbClr val="FF0000"/>
                </a:solidFill>
              </a:rPr>
              <a:t>p·d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too small (low pressure or very short distance)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59E"/>
                </a:solidFill>
              </a:rPr>
              <a:t>few collisions → high voltage required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err="1">
                <a:solidFill>
                  <a:srgbClr val="FF0000"/>
                </a:solidFill>
              </a:rPr>
              <a:t>p·d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too large (dense gas or large distance)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59E"/>
                </a:solidFill>
              </a:rPr>
              <a:t>many collisions, but electrons cannot accelerate enough → high voltage required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optimal </a:t>
            </a:r>
            <a:r>
              <a:rPr lang="en-US" b="1" dirty="0" err="1">
                <a:solidFill>
                  <a:srgbClr val="FF0000"/>
                </a:solidFill>
              </a:rPr>
              <a:t>p·d</a:t>
            </a:r>
            <a:endParaRPr lang="en-US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59E"/>
                </a:solidFill>
              </a:rPr>
              <a:t>minimum voltage → breakdown occurs more easily </a:t>
            </a:r>
          </a:p>
        </p:txBody>
      </p:sp>
      <p:pic>
        <p:nvPicPr>
          <p:cNvPr id="1026" name="Picture 2" descr="Paschen's law - Wikipedia">
            <a:extLst>
              <a:ext uri="{FF2B5EF4-FFF2-40B4-BE49-F238E27FC236}">
                <a16:creationId xmlns:a16="http://schemas.microsoft.com/office/drawing/2014/main" id="{B6E9993F-3F5E-4A57-E929-A6092355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75272"/>
            <a:ext cx="2322751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ject 3">
            <a:extLst>
              <a:ext uri="{FF2B5EF4-FFF2-40B4-BE49-F238E27FC236}">
                <a16:creationId xmlns:a16="http://schemas.microsoft.com/office/drawing/2014/main" id="{AD5955FC-6EDC-E580-1E03-771AAD55A2F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8003" y="4637478"/>
            <a:ext cx="1240421" cy="195605"/>
          </a:xfrm>
          <a:prstGeom prst="rect">
            <a:avLst/>
          </a:prstGeom>
        </p:spPr>
      </p:pic>
      <p:sp>
        <p:nvSpPr>
          <p:cNvPr id="21" name="object 5">
            <a:extLst>
              <a:ext uri="{FF2B5EF4-FFF2-40B4-BE49-F238E27FC236}">
                <a16:creationId xmlns:a16="http://schemas.microsoft.com/office/drawing/2014/main" id="{E5910CEC-D15F-7A93-0CCC-3CCE799FBC75}"/>
              </a:ext>
            </a:extLst>
          </p:cNvPr>
          <p:cNvSpPr txBox="1"/>
          <p:nvPr/>
        </p:nvSpPr>
        <p:spPr>
          <a:xfrm>
            <a:off x="371693" y="4590872"/>
            <a:ext cx="717486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920" indent="-185420">
              <a:lnSpc>
                <a:spcPct val="100000"/>
              </a:lnSpc>
              <a:spcBef>
                <a:spcPts val="1370"/>
              </a:spcBef>
              <a:buFont typeface="Arial MT"/>
              <a:buChar char="•"/>
              <a:tabLst>
                <a:tab pos="248920" algn="l"/>
                <a:tab pos="5092065" algn="l"/>
              </a:tabLst>
            </a:pP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Derived</a:t>
            </a:r>
            <a:r>
              <a:rPr sz="16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from</a:t>
            </a:r>
            <a:r>
              <a:rPr sz="16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sz="16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1</a:t>
            </a:r>
            <a:r>
              <a:rPr sz="1650" baseline="25252" dirty="0">
                <a:solidFill>
                  <a:srgbClr val="15159E"/>
                </a:solidFill>
                <a:latin typeface="Calibri"/>
                <a:cs typeface="Calibri"/>
              </a:rPr>
              <a:t>st</a:t>
            </a:r>
            <a:r>
              <a:rPr sz="1650" spc="97" baseline="25252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15159E"/>
                </a:solidFill>
                <a:latin typeface="Calibri"/>
                <a:cs typeface="Calibri"/>
              </a:rPr>
              <a:t>Townsend</a:t>
            </a:r>
            <a:r>
              <a:rPr sz="1600" spc="-4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5159E"/>
                </a:solidFill>
                <a:latin typeface="Calibri"/>
                <a:cs typeface="Calibri"/>
              </a:rPr>
              <a:t>coefficient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and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5159E"/>
                </a:solidFill>
                <a:latin typeface="Calibri"/>
                <a:cs typeface="Calibri"/>
              </a:rPr>
              <a:t>breakdown</a:t>
            </a:r>
            <a:r>
              <a:rPr sz="1600" spc="-2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5159E"/>
                </a:solidFill>
                <a:latin typeface="Calibri"/>
                <a:cs typeface="Calibri"/>
              </a:rPr>
              <a:t>criterion</a:t>
            </a:r>
            <a:endParaRPr sz="1600" dirty="0">
              <a:solidFill>
                <a:srgbClr val="15159E"/>
              </a:solidFill>
              <a:latin typeface="Calibri"/>
              <a:cs typeface="Calibri"/>
            </a:endParaRPr>
          </a:p>
        </p:txBody>
      </p:sp>
      <p:pic>
        <p:nvPicPr>
          <p:cNvPr id="22" name="object 9">
            <a:extLst>
              <a:ext uri="{FF2B5EF4-FFF2-40B4-BE49-F238E27FC236}">
                <a16:creationId xmlns:a16="http://schemas.microsoft.com/office/drawing/2014/main" id="{FE5D9EAF-0EE7-B047-8E97-BE6D71E0D83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75802" y="4487291"/>
            <a:ext cx="1356340" cy="504685"/>
          </a:xfrm>
          <a:prstGeom prst="rect">
            <a:avLst/>
          </a:prstGeom>
        </p:spPr>
      </p:pic>
      <p:sp>
        <p:nvSpPr>
          <p:cNvPr id="27" name="object 6">
            <a:extLst>
              <a:ext uri="{FF2B5EF4-FFF2-40B4-BE49-F238E27FC236}">
                <a16:creationId xmlns:a16="http://schemas.microsoft.com/office/drawing/2014/main" id="{BE04DADD-FD6A-98AE-BD4E-F26664DBF95D}"/>
              </a:ext>
            </a:extLst>
          </p:cNvPr>
          <p:cNvSpPr txBox="1"/>
          <p:nvPr/>
        </p:nvSpPr>
        <p:spPr>
          <a:xfrm>
            <a:off x="4178649" y="4992276"/>
            <a:ext cx="7784751" cy="11445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0" marR="100330" indent="-184150">
              <a:lnSpc>
                <a:spcPct val="151300"/>
              </a:lnSpc>
              <a:spcBef>
                <a:spcPts val="100"/>
              </a:spcBef>
              <a:buFont typeface="Arial MT"/>
              <a:buChar char="•"/>
              <a:tabLst>
                <a:tab pos="222250" algn="l"/>
                <a:tab pos="223520" algn="l"/>
              </a:tabLst>
            </a:pP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	If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type</a:t>
            </a:r>
            <a:r>
              <a:rPr sz="1600" spc="-2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of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gas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and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cathode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material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are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known,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A,</a:t>
            </a:r>
            <a:r>
              <a:rPr sz="1600" spc="-2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B,</a:t>
            </a:r>
            <a:r>
              <a:rPr sz="1600" spc="-2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and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γ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are</a:t>
            </a:r>
            <a:r>
              <a:rPr sz="1600" spc="-2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known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5159E"/>
                </a:solidFill>
                <a:latin typeface="Calibri"/>
                <a:cs typeface="Calibri"/>
              </a:rPr>
              <a:t>constants,</a:t>
            </a:r>
            <a:endParaRPr sz="1600" dirty="0">
              <a:solidFill>
                <a:srgbClr val="15159E"/>
              </a:solidFill>
              <a:latin typeface="Calibri"/>
              <a:cs typeface="Calibri"/>
            </a:endParaRPr>
          </a:p>
          <a:p>
            <a:pPr marL="222250">
              <a:lnSpc>
                <a:spcPct val="100000"/>
              </a:lnSpc>
              <a:spcBef>
                <a:spcPts val="980"/>
              </a:spcBef>
            </a:pPr>
            <a:r>
              <a:rPr sz="1600" i="1" dirty="0">
                <a:solidFill>
                  <a:srgbClr val="15159E"/>
                </a:solidFill>
                <a:latin typeface="Calibri"/>
                <a:cs typeface="Calibri"/>
              </a:rPr>
              <a:t>V</a:t>
            </a:r>
            <a:r>
              <a:rPr sz="1650" baseline="-15151" dirty="0">
                <a:solidFill>
                  <a:srgbClr val="15159E"/>
                </a:solidFill>
                <a:latin typeface="Calibri"/>
                <a:cs typeface="Calibri"/>
              </a:rPr>
              <a:t>s</a:t>
            </a:r>
            <a:r>
              <a:rPr sz="1650" spc="112" baseline="-15151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is</a:t>
            </a:r>
            <a:r>
              <a:rPr sz="1600" spc="-2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only</a:t>
            </a:r>
            <a:r>
              <a:rPr sz="1600" spc="-2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sz="1600" spc="-2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function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of</a:t>
            </a:r>
            <a:r>
              <a:rPr sz="1600" spc="-2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the</a:t>
            </a:r>
            <a:r>
              <a:rPr sz="1600" spc="-2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5159E"/>
                </a:solidFill>
                <a:latin typeface="Calibri"/>
                <a:cs typeface="Calibri"/>
              </a:rPr>
              <a:t>Pd</a:t>
            </a:r>
            <a:r>
              <a:rPr sz="1600" i="1" spc="-2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5159E"/>
                </a:solidFill>
                <a:latin typeface="Calibri"/>
                <a:cs typeface="Calibri"/>
              </a:rPr>
              <a:t>product</a:t>
            </a:r>
            <a:endParaRPr sz="1600" dirty="0">
              <a:solidFill>
                <a:srgbClr val="15159E"/>
              </a:solidFill>
              <a:latin typeface="Calibri"/>
              <a:cs typeface="Calibri"/>
            </a:endParaRPr>
          </a:p>
          <a:p>
            <a:pPr marL="222250" marR="30480" indent="-184150">
              <a:lnSpc>
                <a:spcPct val="146300"/>
              </a:lnSpc>
              <a:spcBef>
                <a:spcPts val="480"/>
              </a:spcBef>
              <a:buFont typeface="Arial MT"/>
              <a:buChar char="•"/>
              <a:tabLst>
                <a:tab pos="222250" algn="l"/>
                <a:tab pos="223520" algn="l"/>
              </a:tabLst>
            </a:pP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	The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equation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loses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accuracy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for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gaps</a:t>
            </a:r>
            <a:r>
              <a:rPr sz="1600" spc="-30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5159E"/>
                </a:solidFill>
                <a:latin typeface="Verdana"/>
                <a:cs typeface="Verdana"/>
              </a:rPr>
              <a:t>O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(10</a:t>
            </a:r>
            <a:r>
              <a:rPr sz="1600" spc="-25" dirty="0">
                <a:solidFill>
                  <a:srgbClr val="15159E"/>
                </a:solidFill>
                <a:latin typeface="Calibri"/>
                <a:cs typeface="Calibri"/>
              </a:rPr>
              <a:t> μm)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at</a:t>
            </a:r>
            <a:r>
              <a:rPr sz="16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5159E"/>
                </a:solidFill>
                <a:latin typeface="Calibri"/>
                <a:cs typeface="Calibri"/>
              </a:rPr>
              <a:t>atmospheric</a:t>
            </a:r>
            <a:r>
              <a:rPr sz="1600" spc="-45" dirty="0">
                <a:solidFill>
                  <a:srgbClr val="1515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5159E"/>
                </a:solidFill>
                <a:latin typeface="Calibri"/>
                <a:cs typeface="Calibri"/>
              </a:rPr>
              <a:t>pressure</a:t>
            </a:r>
            <a:endParaRPr sz="1600" dirty="0">
              <a:solidFill>
                <a:srgbClr val="15159E"/>
              </a:solidFill>
              <a:latin typeface="Calibri"/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95B8E6-4A4C-5A01-208C-23EE56A4E939}"/>
              </a:ext>
            </a:extLst>
          </p:cNvPr>
          <p:cNvGrpSpPr/>
          <p:nvPr/>
        </p:nvGrpSpPr>
        <p:grpSpPr>
          <a:xfrm>
            <a:off x="533400" y="5150680"/>
            <a:ext cx="3209925" cy="885825"/>
            <a:chOff x="901171" y="2217658"/>
            <a:chExt cx="3209925" cy="885825"/>
          </a:xfrm>
        </p:grpSpPr>
        <p:grpSp>
          <p:nvGrpSpPr>
            <p:cNvPr id="29" name="object 10">
              <a:extLst>
                <a:ext uri="{FF2B5EF4-FFF2-40B4-BE49-F238E27FC236}">
                  <a16:creationId xmlns:a16="http://schemas.microsoft.com/office/drawing/2014/main" id="{CBA0AC00-58C4-3107-468B-56150724604F}"/>
                </a:ext>
              </a:extLst>
            </p:cNvPr>
            <p:cNvGrpSpPr/>
            <p:nvPr/>
          </p:nvGrpSpPr>
          <p:grpSpPr>
            <a:xfrm>
              <a:off x="968587" y="2273221"/>
              <a:ext cx="3138170" cy="762000"/>
              <a:chOff x="968587" y="2273221"/>
              <a:chExt cx="3138170" cy="762000"/>
            </a:xfrm>
          </p:grpSpPr>
          <p:pic>
            <p:nvPicPr>
              <p:cNvPr id="31" name="object 11">
                <a:extLst>
                  <a:ext uri="{FF2B5EF4-FFF2-40B4-BE49-F238E27FC236}">
                    <a16:creationId xmlns:a16="http://schemas.microsoft.com/office/drawing/2014/main" id="{D3D97B82-D7F9-F917-C26D-10D9827E654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7533" y="2273221"/>
                <a:ext cx="3098800" cy="762000"/>
              </a:xfrm>
              <a:prstGeom prst="rect">
                <a:avLst/>
              </a:prstGeom>
            </p:spPr>
          </p:pic>
          <p:sp>
            <p:nvSpPr>
              <p:cNvPr id="32" name="object 12">
                <a:extLst>
                  <a:ext uri="{FF2B5EF4-FFF2-40B4-BE49-F238E27FC236}">
                    <a16:creationId xmlns:a16="http://schemas.microsoft.com/office/drawing/2014/main" id="{6B2E582A-95A1-C267-60ED-0E71F5E1C821}"/>
                  </a:ext>
                </a:extLst>
              </p:cNvPr>
              <p:cNvSpPr/>
              <p:nvPr/>
            </p:nvSpPr>
            <p:spPr>
              <a:xfrm>
                <a:off x="968587" y="2291240"/>
                <a:ext cx="410845" cy="369570"/>
              </a:xfrm>
              <a:custGeom>
                <a:avLst/>
                <a:gdLst/>
                <a:ahLst/>
                <a:cxnLst/>
                <a:rect l="l" t="t" r="r" b="b"/>
                <a:pathLst>
                  <a:path w="410844" h="369569">
                    <a:moveTo>
                      <a:pt x="410690" y="0"/>
                    </a:moveTo>
                    <a:lnTo>
                      <a:pt x="0" y="0"/>
                    </a:lnTo>
                    <a:lnTo>
                      <a:pt x="0" y="369332"/>
                    </a:lnTo>
                    <a:lnTo>
                      <a:pt x="410690" y="369332"/>
                    </a:lnTo>
                    <a:lnTo>
                      <a:pt x="41069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0" name="object 13">
              <a:extLst>
                <a:ext uri="{FF2B5EF4-FFF2-40B4-BE49-F238E27FC236}">
                  <a16:creationId xmlns:a16="http://schemas.microsoft.com/office/drawing/2014/main" id="{9BBF97C7-5A5F-E961-2026-0A48C660B67C}"/>
                </a:ext>
              </a:extLst>
            </p:cNvPr>
            <p:cNvSpPr txBox="1"/>
            <p:nvPr/>
          </p:nvSpPr>
          <p:spPr>
            <a:xfrm>
              <a:off x="901171" y="2217658"/>
              <a:ext cx="3209925" cy="885825"/>
            </a:xfrm>
            <a:prstGeom prst="rect">
              <a:avLst/>
            </a:prstGeom>
            <a:ln w="9525">
              <a:solidFill>
                <a:srgbClr val="22529E"/>
              </a:solidFill>
            </a:ln>
          </p:spPr>
          <p:txBody>
            <a:bodyPr vert="horz" wrap="square" lIns="0" tIns="107950" rIns="0" bIns="0" rtlCol="0">
              <a:spAutoFit/>
            </a:bodyPr>
            <a:lstStyle/>
            <a:p>
              <a:pPr marL="158750">
                <a:lnSpc>
                  <a:spcPct val="100000"/>
                </a:lnSpc>
                <a:spcBef>
                  <a:spcPts val="850"/>
                </a:spcBef>
              </a:pPr>
              <a:r>
                <a:rPr sz="1800" i="1" spc="-25" dirty="0">
                  <a:latin typeface="Times New Roman"/>
                  <a:cs typeface="Times New Roman"/>
                </a:rPr>
                <a:t>V</a:t>
              </a:r>
              <a:r>
                <a:rPr sz="1800" spc="-37" baseline="-13888" dirty="0">
                  <a:latin typeface="Times New Roman"/>
                  <a:cs typeface="Times New Roman"/>
                </a:rPr>
                <a:t>S</a:t>
              </a:r>
              <a:endParaRPr sz="1800" baseline="-13888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679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36</a:t>
            </a:fld>
            <a:endParaRPr lang="en-US" spc="-5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6ACC494-7103-CEBD-483D-8E1600D89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1110773" cy="553998"/>
          </a:xfrm>
        </p:spPr>
        <p:txBody>
          <a:bodyPr/>
          <a:lstStyle/>
          <a:p>
            <a:r>
              <a:rPr lang="en-US" dirty="0"/>
              <a:t>Streamer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5C4CEF-CD02-D198-1DB2-36BCBC32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96" y="747179"/>
            <a:ext cx="2309004" cy="325652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12B279-68F7-2740-3278-31E95C48AD76}"/>
              </a:ext>
            </a:extLst>
          </p:cNvPr>
          <p:cNvSpPr txBox="1">
            <a:spLocks/>
          </p:cNvSpPr>
          <p:nvPr/>
        </p:nvSpPr>
        <p:spPr>
          <a:xfrm>
            <a:off x="3200400" y="1177506"/>
            <a:ext cx="8763000" cy="2251494"/>
          </a:xfrm>
          <a:prstGeom prst="rect">
            <a:avLst/>
          </a:prstGeom>
        </p:spPr>
        <p:txBody>
          <a:bodyPr/>
          <a:lstStyle>
            <a:lvl1pPr marL="184150" indent="-1841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3838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2175" indent="-17780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6188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7800" algn="l" defTabSz="45720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/>
              <a:t>A single </a:t>
            </a:r>
            <a:r>
              <a:rPr lang="en-US" sz="1800" i="1" dirty="0"/>
              <a:t>e</a:t>
            </a:r>
            <a:r>
              <a:rPr lang="en-US" sz="1800" dirty="0"/>
              <a:t> starting at the cathode builds up an avalanche (ionization) that crosses the gap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Electrons in the avalanche move very fast compared to the ions (regarded as stationary)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The space-charge E-field will cause significant distortions which </a:t>
            </a:r>
          </a:p>
          <a:p>
            <a:pPr marL="360363" lvl="1" indent="-180975">
              <a:lnSpc>
                <a:spcPct val="150000"/>
              </a:lnSpc>
            </a:pPr>
            <a:r>
              <a:rPr lang="en-US" sz="1600" dirty="0"/>
              <a:t>strengthen the electric field of the head and tail parts of the electron avalanche</a:t>
            </a:r>
          </a:p>
          <a:p>
            <a:pPr marL="360363" lvl="1" indent="-180975">
              <a:lnSpc>
                <a:spcPct val="150000"/>
              </a:lnSpc>
            </a:pPr>
            <a:r>
              <a:rPr lang="en-US" sz="1600" dirty="0"/>
              <a:t>weaken electric field between the positive and negative charge regions</a:t>
            </a:r>
          </a:p>
          <a:p>
            <a:pPr>
              <a:lnSpc>
                <a:spcPct val="150000"/>
              </a:lnSpc>
            </a:pPr>
            <a:endParaRPr lang="en-US" sz="13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E255DF-5B51-72E2-2E00-7AE937B1782D}"/>
              </a:ext>
            </a:extLst>
          </p:cNvPr>
          <p:cNvSpPr txBox="1">
            <a:spLocks/>
          </p:cNvSpPr>
          <p:nvPr/>
        </p:nvSpPr>
        <p:spPr>
          <a:xfrm>
            <a:off x="685800" y="4343400"/>
            <a:ext cx="9640882" cy="1409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kern="0" dirty="0" err="1"/>
              <a:t>Raether</a:t>
            </a:r>
            <a:r>
              <a:rPr lang="en-US" sz="1400" b="1" kern="0" dirty="0"/>
              <a:t> criterion:</a:t>
            </a:r>
            <a:r>
              <a:rPr lang="en-US" sz="1400" kern="0" dirty="0"/>
              <a:t> </a:t>
            </a:r>
            <a:r>
              <a:rPr lang="en-US" sz="1400" i="1" kern="0" dirty="0" err="1"/>
              <a:t>Q</a:t>
            </a:r>
            <a:r>
              <a:rPr lang="en-US" sz="1400" kern="0" baseline="-25000" dirty="0" err="1"/>
              <a:t>max</a:t>
            </a:r>
            <a:r>
              <a:rPr lang="en-US" sz="1400" kern="0" dirty="0"/>
              <a:t> = </a:t>
            </a:r>
            <a:r>
              <a:rPr lang="en-US" sz="1400" kern="0" dirty="0" err="1"/>
              <a:t>e</a:t>
            </a:r>
            <a:r>
              <a:rPr lang="en-US" sz="1400" kern="0" baseline="30000" dirty="0" err="1"/>
              <a:t>⍺</a:t>
            </a:r>
            <a:r>
              <a:rPr lang="en-US" sz="1400" i="1" kern="0" baseline="30000" dirty="0" err="1"/>
              <a:t>d</a:t>
            </a:r>
            <a:r>
              <a:rPr lang="en-US" sz="1400" kern="0" dirty="0"/>
              <a:t> &gt; 10</a:t>
            </a:r>
            <a:r>
              <a:rPr lang="en-US" sz="1400" kern="0" baseline="30000" dirty="0"/>
              <a:t>8</a:t>
            </a:r>
            <a:r>
              <a:rPr lang="en-US" sz="1400" kern="0" dirty="0"/>
              <a:t> is the condition for streamer formation and self-sustained discharge (as in Townsend)</a:t>
            </a:r>
          </a:p>
          <a:p>
            <a:pPr>
              <a:lnSpc>
                <a:spcPct val="150000"/>
              </a:lnSpc>
            </a:pPr>
            <a:endParaRPr lang="en-US" sz="1400" b="1" kern="0" dirty="0"/>
          </a:p>
          <a:p>
            <a:pPr>
              <a:lnSpc>
                <a:spcPct val="150000"/>
              </a:lnSpc>
            </a:pPr>
            <a:r>
              <a:rPr lang="en-US" sz="1400" b="1" kern="0" dirty="0"/>
              <a:t>Meek criterion:</a:t>
            </a:r>
            <a:r>
              <a:rPr lang="en-US" sz="1400" kern="0" dirty="0"/>
              <a:t> radial E-field intensity of the space-charge (head of the avalanche) is ∼equal to the applied field; </a:t>
            </a:r>
            <a:br>
              <a:rPr lang="en-US" sz="1400" kern="0" dirty="0"/>
            </a:br>
            <a:r>
              <a:rPr lang="en-US" sz="1200" kern="0" dirty="0"/>
              <a:t>(Supplemented by </a:t>
            </a:r>
            <a:r>
              <a:rPr lang="en-US" sz="1200" b="1" kern="0" dirty="0"/>
              <a:t>Loeb condition </a:t>
            </a:r>
            <a:r>
              <a:rPr lang="en-US" sz="1200" kern="0" dirty="0"/>
              <a:t>on the electron density in the avalanche of 0.7 × 10</a:t>
            </a:r>
            <a:r>
              <a:rPr lang="en-US" sz="1200" kern="0" baseline="30000" dirty="0"/>
              <a:t>12</a:t>
            </a:r>
            <a:r>
              <a:rPr lang="en-US" sz="1200" kern="0" dirty="0"/>
              <a:t> cm</a:t>
            </a:r>
            <a:r>
              <a:rPr lang="en-US" sz="1200" kern="0" baseline="30000" dirty="0"/>
              <a:t>-3</a:t>
            </a:r>
            <a:r>
              <a:rPr lang="en-US" sz="1200" kern="0" dirty="0"/>
              <a:t> to ensure sufficient </a:t>
            </a:r>
            <a:r>
              <a:rPr lang="en-US" sz="1200" kern="0" dirty="0" err="1"/>
              <a:t>photoionisation</a:t>
            </a:r>
            <a:r>
              <a:rPr lang="en-US" sz="1200" kern="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24B77-51E7-D0C2-01B4-5E17064266D0}"/>
              </a:ext>
            </a:extLst>
          </p:cNvPr>
          <p:cNvSpPr txBox="1"/>
          <p:nvPr/>
        </p:nvSpPr>
        <p:spPr>
          <a:xfrm>
            <a:off x="3276599" y="706590"/>
            <a:ext cx="8335391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838" indent="-96838">
              <a:lnSpc>
                <a:spcPct val="150000"/>
              </a:lnSpc>
            </a:pPr>
            <a:r>
              <a:rPr lang="en-US" sz="1800" b="1" dirty="0"/>
              <a:t>H. </a:t>
            </a:r>
            <a:r>
              <a:rPr lang="en-US" sz="1800" b="1" dirty="0" err="1"/>
              <a:t>Raether</a:t>
            </a:r>
            <a:r>
              <a:rPr lang="en-US" sz="1800" b="1" dirty="0"/>
              <a:t>, L.B. Loeb, J.B. Meek – streamer theory of spark discharge</a:t>
            </a:r>
          </a:p>
        </p:txBody>
      </p:sp>
    </p:spTree>
    <p:extLst>
      <p:ext uri="{BB962C8B-B14F-4D97-AF65-F5344CB8AC3E}">
        <p14:creationId xmlns:p14="http://schemas.microsoft.com/office/powerpoint/2010/main" val="3055284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37</a:t>
            </a:fld>
            <a:endParaRPr lang="en-US" spc="-5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6ACC494-7103-CEBD-483D-8E1600D89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1110773" cy="553998"/>
          </a:xfrm>
        </p:spPr>
        <p:txBody>
          <a:bodyPr/>
          <a:lstStyle/>
          <a:p>
            <a:r>
              <a:rPr lang="en-US" dirty="0"/>
              <a:t>Streamer Theory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58915-2E0C-495A-E4FF-F6D46ADA8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01"/>
          <a:stretch/>
        </p:blipFill>
        <p:spPr>
          <a:xfrm>
            <a:off x="1066800" y="1834856"/>
            <a:ext cx="3556451" cy="204703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266F7E-80F5-94E3-625D-12AFD43DD6CE}"/>
              </a:ext>
            </a:extLst>
          </p:cNvPr>
          <p:cNvSpPr txBox="1">
            <a:spLocks/>
          </p:cNvSpPr>
          <p:nvPr/>
        </p:nvSpPr>
        <p:spPr>
          <a:xfrm>
            <a:off x="17489" y="4114800"/>
            <a:ext cx="5600700" cy="1569703"/>
          </a:xfrm>
          <a:prstGeom prst="rect">
            <a:avLst/>
          </a:prstGeom>
        </p:spPr>
        <p:txBody>
          <a:bodyPr/>
          <a:lstStyle>
            <a:lvl1pPr marL="184150" indent="-1841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3838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2175" indent="-17780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6188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7800" algn="l" defTabSz="45720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5159E"/>
                </a:solidFill>
              </a:rPr>
              <a:t>The electron avalanche is through the whole space, E-field of the tail is greatly strengthened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5159E"/>
                </a:solidFill>
              </a:rPr>
              <a:t>Photon radiation </a:t>
            </a:r>
            <a:r>
              <a:rPr lang="en-US" sz="1200" dirty="0">
                <a:solidFill>
                  <a:srgbClr val="15159E"/>
                </a:solidFill>
                <a:latin typeface="Symbol" pitchFamily="2" charset="2"/>
              </a:rPr>
              <a:t>→</a:t>
            </a:r>
            <a:r>
              <a:rPr lang="en-US" sz="1200" dirty="0">
                <a:solidFill>
                  <a:srgbClr val="15159E"/>
                </a:solidFill>
              </a:rPr>
              <a:t> photoionization </a:t>
            </a:r>
            <a:r>
              <a:rPr lang="en-US" sz="1200" dirty="0">
                <a:solidFill>
                  <a:srgbClr val="15159E"/>
                </a:solidFill>
                <a:latin typeface="Symbol" pitchFamily="2" charset="2"/>
              </a:rPr>
              <a:t>→</a:t>
            </a:r>
            <a:r>
              <a:rPr lang="en-US" sz="1200" dirty="0">
                <a:solidFill>
                  <a:srgbClr val="15159E"/>
                </a:solidFill>
              </a:rPr>
              <a:t> secondary electron avalanche (</a:t>
            </a:r>
            <a:r>
              <a:rPr lang="en-US" sz="1200" b="1" dirty="0">
                <a:solidFill>
                  <a:srgbClr val="15159E"/>
                </a:solidFill>
              </a:rPr>
              <a:t>b</a:t>
            </a:r>
            <a:r>
              <a:rPr lang="en-US" sz="1200" dirty="0">
                <a:solidFill>
                  <a:srgbClr val="15159E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5159E"/>
                </a:solidFill>
              </a:rPr>
              <a:t>Electrons form negative ions </a:t>
            </a:r>
            <a:r>
              <a:rPr lang="en-US" sz="1200" dirty="0">
                <a:solidFill>
                  <a:srgbClr val="15159E"/>
                </a:solidFill>
                <a:latin typeface="Symbol" pitchFamily="2" charset="2"/>
              </a:rPr>
              <a:t>→ </a:t>
            </a:r>
            <a:r>
              <a:rPr lang="en-US" sz="1200" dirty="0">
                <a:solidFill>
                  <a:srgbClr val="151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creation of a plasma stream (</a:t>
            </a:r>
            <a:r>
              <a:rPr lang="en-US" sz="1200" b="1" dirty="0">
                <a:solidFill>
                  <a:srgbClr val="151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200" dirty="0">
                <a:solidFill>
                  <a:srgbClr val="151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51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Streamer has a good conductivity, strong electric field in front, process grows rapidly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51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streamer reaches the cathode, gap breakdown is completed (</a:t>
            </a:r>
            <a:r>
              <a:rPr lang="en-US" sz="1200" b="1" dirty="0">
                <a:solidFill>
                  <a:srgbClr val="151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200" dirty="0">
                <a:solidFill>
                  <a:srgbClr val="151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n-US" sz="1050" dirty="0"/>
          </a:p>
          <a:p>
            <a:pPr>
              <a:lnSpc>
                <a:spcPct val="150000"/>
              </a:lnSpc>
            </a:pPr>
            <a:endParaRPr lang="en-US" sz="13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163687-5332-BF25-262E-4A0662EA2A03}"/>
              </a:ext>
            </a:extLst>
          </p:cNvPr>
          <p:cNvSpPr txBox="1"/>
          <p:nvPr/>
        </p:nvSpPr>
        <p:spPr>
          <a:xfrm>
            <a:off x="228600" y="892176"/>
            <a:ext cx="5715000" cy="381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15159E"/>
                </a:solidFill>
              </a:rPr>
              <a:t>Applied voltage ∼breakdown voltage (</a:t>
            </a:r>
            <a:r>
              <a:rPr lang="en-US" sz="1400" i="1" dirty="0">
                <a:solidFill>
                  <a:srgbClr val="15159E"/>
                </a:solidFill>
              </a:rPr>
              <a:t>V</a:t>
            </a:r>
            <a:r>
              <a:rPr lang="en-US" sz="1400" baseline="-25000" dirty="0">
                <a:solidFill>
                  <a:srgbClr val="15159E"/>
                </a:solidFill>
              </a:rPr>
              <a:t>S</a:t>
            </a:r>
            <a:r>
              <a:rPr lang="en-US" sz="1400" dirty="0">
                <a:solidFill>
                  <a:srgbClr val="15159E"/>
                </a:solidFill>
              </a:rPr>
              <a:t>) </a:t>
            </a:r>
            <a:r>
              <a:rPr lang="en-US" sz="1400" dirty="0">
                <a:solidFill>
                  <a:srgbClr val="FF0000"/>
                </a:solidFill>
                <a:latin typeface="Symbol" pitchFamily="2" charset="2"/>
              </a:rPr>
              <a:t>→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positive streamer formation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471944-6C46-9BF5-72A2-51091A4E05B6}"/>
              </a:ext>
            </a:extLst>
          </p:cNvPr>
          <p:cNvCxnSpPr/>
          <p:nvPr/>
        </p:nvCxnSpPr>
        <p:spPr>
          <a:xfrm>
            <a:off x="5791200" y="480148"/>
            <a:ext cx="0" cy="5539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748EE6E-771C-225F-BD87-6493285C595E}"/>
              </a:ext>
            </a:extLst>
          </p:cNvPr>
          <p:cNvSpPr txBox="1">
            <a:spLocks/>
          </p:cNvSpPr>
          <p:nvPr/>
        </p:nvSpPr>
        <p:spPr>
          <a:xfrm>
            <a:off x="5911121" y="4128198"/>
            <a:ext cx="6331789" cy="2251494"/>
          </a:xfrm>
          <a:prstGeom prst="rect">
            <a:avLst/>
          </a:prstGeom>
        </p:spPr>
        <p:txBody>
          <a:bodyPr/>
          <a:lstStyle>
            <a:lvl1pPr marL="184150" indent="-1841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3838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2175" indent="-17780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6188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7800" algn="l" defTabSz="45720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5159E"/>
                </a:solidFill>
              </a:rPr>
              <a:t>No need for the electron avalanche to go through the gap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5159E"/>
                </a:solidFill>
              </a:rPr>
              <a:t>Ionization degree of the avalanche head part sufficient to form a streamer (photon emission)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5159E"/>
                </a:solidFill>
              </a:rPr>
              <a:t>Streamer develops towards the anode (volume- and photoionization)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5159E"/>
                </a:solidFill>
              </a:rPr>
              <a:t>Expansion speed of of the streamer much larger than avalanche</a:t>
            </a:r>
          </a:p>
          <a:p>
            <a:pPr>
              <a:lnSpc>
                <a:spcPct val="150000"/>
              </a:lnSpc>
            </a:pPr>
            <a:endParaRPr lang="en-US" sz="13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C2ADE6-7854-62B0-1D73-D00D639DF9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2" r="9603" b="15708"/>
          <a:stretch/>
        </p:blipFill>
        <p:spPr>
          <a:xfrm>
            <a:off x="6828516" y="2178704"/>
            <a:ext cx="4293659" cy="15276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E4094F-8511-909B-4C5A-33843167A1F7}"/>
              </a:ext>
            </a:extLst>
          </p:cNvPr>
          <p:cNvSpPr txBox="1"/>
          <p:nvPr/>
        </p:nvSpPr>
        <p:spPr>
          <a:xfrm>
            <a:off x="5964212" y="892626"/>
            <a:ext cx="6119734" cy="380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15159E"/>
                </a:solidFill>
              </a:rPr>
              <a:t>Applied voltage &gt; breakdown voltage (</a:t>
            </a:r>
            <a:r>
              <a:rPr lang="en-US" sz="1400" i="1" dirty="0">
                <a:solidFill>
                  <a:srgbClr val="15159E"/>
                </a:solidFill>
              </a:rPr>
              <a:t>V</a:t>
            </a:r>
            <a:r>
              <a:rPr lang="en-US" sz="1400" baseline="-25000" dirty="0">
                <a:solidFill>
                  <a:srgbClr val="15159E"/>
                </a:solidFill>
              </a:rPr>
              <a:t>S</a:t>
            </a:r>
            <a:r>
              <a:rPr lang="en-US" sz="1400" dirty="0">
                <a:solidFill>
                  <a:srgbClr val="15159E"/>
                </a:solidFill>
              </a:rPr>
              <a:t>) </a:t>
            </a:r>
            <a:r>
              <a:rPr lang="en-US" sz="1400" dirty="0">
                <a:latin typeface="Symbol" pitchFamily="2" charset="2"/>
              </a:rPr>
              <a:t>→</a:t>
            </a:r>
            <a:r>
              <a:rPr lang="en-US" sz="1400" dirty="0"/>
              <a:t> </a:t>
            </a:r>
            <a:r>
              <a:rPr lang="en-US" sz="1400" b="1" dirty="0">
                <a:solidFill>
                  <a:srgbClr val="FF0000"/>
                </a:solidFill>
              </a:rPr>
              <a:t>negative streamer formation</a:t>
            </a:r>
          </a:p>
        </p:txBody>
      </p:sp>
    </p:spTree>
    <p:extLst>
      <p:ext uri="{BB962C8B-B14F-4D97-AF65-F5344CB8AC3E}">
        <p14:creationId xmlns:p14="http://schemas.microsoft.com/office/powerpoint/2010/main" val="3260848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7EE2D-7A66-0B96-6CF2-ECF32EBEE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999" y="2288540"/>
            <a:ext cx="11392001" cy="430887"/>
          </a:xfrm>
        </p:spPr>
        <p:txBody>
          <a:bodyPr/>
          <a:lstStyle/>
          <a:p>
            <a:pPr algn="ctr" rtl="0"/>
            <a:r>
              <a:rPr lang="en-US" sz="2800" dirty="0">
                <a:solidFill>
                  <a:srgbClr val="00329E"/>
                </a:solidFill>
                <a:latin typeface="Arial"/>
                <a:cs typeface="Arial"/>
                <a:sym typeface="Arial"/>
              </a:rPr>
              <a:t>Discharges in gas detectors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38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399895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305D-D45D-9A6F-C01E-D7EFB5BB53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E2353-6E10-42C5-0839-D0AECE75E7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39</a:t>
            </a:fld>
            <a:endParaRPr lang="en-US" spc="-5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0F92A2-607B-D63B-6CBB-616E32A9CCDE}"/>
              </a:ext>
            </a:extLst>
          </p:cNvPr>
          <p:cNvSpPr txBox="1">
            <a:spLocks/>
          </p:cNvSpPr>
          <p:nvPr/>
        </p:nvSpPr>
        <p:spPr>
          <a:xfrm>
            <a:off x="457200" y="669257"/>
            <a:ext cx="8229600" cy="462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150000"/>
              </a:lnSpc>
            </a:pPr>
            <a:endParaRPr lang="en-US" sz="1400" b="1" kern="0" dirty="0"/>
          </a:p>
          <a:p>
            <a:pPr marL="182563" indent="-182563">
              <a:lnSpc>
                <a:spcPct val="150000"/>
              </a:lnSpc>
            </a:pPr>
            <a:r>
              <a:rPr lang="en-US" b="1" kern="0" dirty="0">
                <a:solidFill>
                  <a:srgbClr val="15159E"/>
                </a:solidFill>
              </a:rPr>
              <a:t>Geiger mode</a:t>
            </a:r>
          </a:p>
          <a:p>
            <a:pPr marL="227013" lvl="1" indent="-131763">
              <a:lnSpc>
                <a:spcPct val="150000"/>
              </a:lnSpc>
            </a:pPr>
            <a:r>
              <a:rPr lang="en-US" sz="1600" kern="0" dirty="0">
                <a:solidFill>
                  <a:srgbClr val="15159E"/>
                </a:solidFill>
              </a:rPr>
              <a:t>Poorly quenched gases, low pressures</a:t>
            </a:r>
          </a:p>
          <a:p>
            <a:pPr marL="227013" lvl="1" indent="-131763">
              <a:lnSpc>
                <a:spcPct val="150000"/>
              </a:lnSpc>
            </a:pPr>
            <a:r>
              <a:rPr lang="en-US" sz="1600" kern="0" dirty="0">
                <a:solidFill>
                  <a:srgbClr val="15159E"/>
                </a:solidFill>
              </a:rPr>
              <a:t>Photon mediated avalanche propagated in both directions along the wire</a:t>
            </a:r>
          </a:p>
          <a:p>
            <a:pPr marL="227013" lvl="1" indent="-131763">
              <a:lnSpc>
                <a:spcPct val="150000"/>
              </a:lnSpc>
            </a:pPr>
            <a:r>
              <a:rPr lang="en-US" sz="1600" kern="0" dirty="0">
                <a:solidFill>
                  <a:srgbClr val="15159E"/>
                </a:solidFill>
              </a:rPr>
              <a:t>Quenched with an external circuit (</a:t>
            </a:r>
            <a:r>
              <a:rPr lang="en-US" sz="1600" i="1" kern="0" dirty="0">
                <a:solidFill>
                  <a:srgbClr val="15159E"/>
                </a:solidFill>
              </a:rPr>
              <a:t>R</a:t>
            </a:r>
            <a:r>
              <a:rPr lang="en-US" sz="1600" kern="0" dirty="0">
                <a:solidFill>
                  <a:srgbClr val="15159E"/>
                </a:solidFill>
              </a:rPr>
              <a:t>) or space-charge effects (quenched gases)</a:t>
            </a:r>
          </a:p>
          <a:p>
            <a:pPr>
              <a:lnSpc>
                <a:spcPct val="150000"/>
              </a:lnSpc>
            </a:pPr>
            <a:endParaRPr lang="en-US" sz="1400" b="1" kern="0" dirty="0"/>
          </a:p>
          <a:p>
            <a:pPr>
              <a:lnSpc>
                <a:spcPct val="150000"/>
              </a:lnSpc>
            </a:pPr>
            <a:endParaRPr lang="en-US" sz="1400" b="1" kern="0" dirty="0"/>
          </a:p>
          <a:p>
            <a:pPr>
              <a:lnSpc>
                <a:spcPct val="150000"/>
              </a:lnSpc>
            </a:pPr>
            <a:endParaRPr lang="en-US" sz="1400" b="1" kern="0" dirty="0"/>
          </a:p>
          <a:p>
            <a:pPr>
              <a:lnSpc>
                <a:spcPct val="150000"/>
              </a:lnSpc>
            </a:pPr>
            <a:r>
              <a:rPr lang="en-US" b="1" kern="0" dirty="0">
                <a:solidFill>
                  <a:srgbClr val="15159E"/>
                </a:solidFill>
              </a:rPr>
              <a:t>Self-sustained discharges (glow/corona)</a:t>
            </a:r>
          </a:p>
          <a:p>
            <a:pPr marL="227013" lvl="1" indent="-131763">
              <a:lnSpc>
                <a:spcPct val="150000"/>
              </a:lnSpc>
            </a:pPr>
            <a:r>
              <a:rPr lang="en-US" sz="1600" kern="0" dirty="0">
                <a:solidFill>
                  <a:srgbClr val="15159E"/>
                </a:solidFill>
              </a:rPr>
              <a:t>Sustained discharge due to ion feedback mechanism (Townsend discharge)</a:t>
            </a:r>
          </a:p>
          <a:p>
            <a:pPr marL="227013" lvl="1" indent="-131763">
              <a:lnSpc>
                <a:spcPct val="150000"/>
              </a:lnSpc>
            </a:pPr>
            <a:r>
              <a:rPr lang="en-US" sz="1600" kern="0" dirty="0">
                <a:solidFill>
                  <a:srgbClr val="15159E"/>
                </a:solidFill>
              </a:rPr>
              <a:t>He, Ne mixtures at atmospheric pressure (gain 10</a:t>
            </a:r>
            <a:r>
              <a:rPr lang="en-US" sz="1600" kern="0" baseline="30000" dirty="0">
                <a:solidFill>
                  <a:srgbClr val="15159E"/>
                </a:solidFill>
              </a:rPr>
              <a:t>4</a:t>
            </a:r>
            <a:r>
              <a:rPr lang="en-US" sz="1600" kern="0" dirty="0">
                <a:solidFill>
                  <a:srgbClr val="15159E"/>
                </a:solidFill>
              </a:rPr>
              <a:t>-10</a:t>
            </a:r>
            <a:r>
              <a:rPr lang="en-US" sz="1600" kern="0" baseline="30000" dirty="0">
                <a:solidFill>
                  <a:srgbClr val="15159E"/>
                </a:solidFill>
              </a:rPr>
              <a:t>5</a:t>
            </a:r>
            <a:r>
              <a:rPr lang="en-US" sz="1600" kern="0" dirty="0">
                <a:solidFill>
                  <a:srgbClr val="15159E"/>
                </a:solidFill>
              </a:rPr>
              <a:t>) glows below sparking limits	</a:t>
            </a:r>
          </a:p>
          <a:p>
            <a:pPr marL="227013" lvl="1" indent="-131763">
              <a:lnSpc>
                <a:spcPct val="150000"/>
              </a:lnSpc>
            </a:pPr>
            <a:r>
              <a:rPr lang="en-US" sz="1600" kern="0" dirty="0">
                <a:solidFill>
                  <a:srgbClr val="15159E"/>
                </a:solidFill>
              </a:rPr>
              <a:t>Quality, cathode, quencher </a:t>
            </a:r>
            <a:r>
              <a:rPr lang="en-US" sz="1600" kern="0" dirty="0">
                <a:solidFill>
                  <a:srgbClr val="15159E"/>
                </a:solidFill>
                <a:latin typeface="Symbol" pitchFamily="2" charset="2"/>
              </a:rPr>
              <a:t>→</a:t>
            </a:r>
            <a:r>
              <a:rPr lang="en-US" sz="1600" kern="0" dirty="0">
                <a:solidFill>
                  <a:srgbClr val="15159E"/>
                </a:solidFill>
              </a:rPr>
              <a:t> crucial!</a:t>
            </a:r>
          </a:p>
          <a:p>
            <a:pPr>
              <a:lnSpc>
                <a:spcPct val="150000"/>
              </a:lnSpc>
            </a:pPr>
            <a:endParaRPr lang="en-US" sz="1400" kern="0" dirty="0"/>
          </a:p>
        </p:txBody>
      </p:sp>
      <p:pic>
        <p:nvPicPr>
          <p:cNvPr id="8" name="Picture 7" descr="neonsave_2">
            <a:extLst>
              <a:ext uri="{FF2B5EF4-FFF2-40B4-BE49-F238E27FC236}">
                <a16:creationId xmlns:a16="http://schemas.microsoft.com/office/drawing/2014/main" id="{35B80B15-8D07-FE10-FF09-0BE8ED33A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7" b="22573"/>
          <a:stretch/>
        </p:blipFill>
        <p:spPr bwMode="auto">
          <a:xfrm>
            <a:off x="8592395" y="3302965"/>
            <a:ext cx="3236766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23B509-ED99-31B2-F04E-481461A6D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395" y="713242"/>
            <a:ext cx="3243365" cy="2255152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D83076-AEC2-3747-3B58-C161603869DB}"/>
              </a:ext>
            </a:extLst>
          </p:cNvPr>
          <p:cNvSpPr/>
          <p:nvPr/>
        </p:nvSpPr>
        <p:spPr>
          <a:xfrm>
            <a:off x="9482387" y="5522758"/>
            <a:ext cx="1456781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700" i="1" dirty="0" err="1">
                <a:solidFill>
                  <a:srgbClr val="008F00"/>
                </a:solidFill>
              </a:rPr>
              <a:t>From</a:t>
            </a:r>
            <a:r>
              <a:rPr lang="de-DE" sz="700" i="1" dirty="0">
                <a:solidFill>
                  <a:srgbClr val="008F00"/>
                </a:solidFill>
              </a:rPr>
              <a:t> C. </a:t>
            </a:r>
            <a:r>
              <a:rPr lang="de-DE" sz="700" i="1" dirty="0" err="1">
                <a:solidFill>
                  <a:srgbClr val="008F00"/>
                </a:solidFill>
              </a:rPr>
              <a:t>Garabatos</a:t>
            </a:r>
            <a:endParaRPr lang="de-DE" sz="700" i="1" dirty="0">
              <a:solidFill>
                <a:srgbClr val="008F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E1AE9F6-BCD2-F9B9-42AA-5F49A611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1110773" cy="553998"/>
          </a:xfrm>
        </p:spPr>
        <p:txBody>
          <a:bodyPr/>
          <a:lstStyle/>
          <a:p>
            <a:r>
              <a:rPr lang="en-US" dirty="0"/>
              <a:t>Operation beyond proportional mode</a:t>
            </a:r>
          </a:p>
        </p:txBody>
      </p:sp>
    </p:spTree>
    <p:extLst>
      <p:ext uri="{BB962C8B-B14F-4D97-AF65-F5344CB8AC3E}">
        <p14:creationId xmlns:p14="http://schemas.microsoft.com/office/powerpoint/2010/main" val="4077156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385A5-73BB-90C7-D13A-B368C361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7910373" cy="553998"/>
          </a:xfrm>
        </p:spPr>
        <p:txBody>
          <a:bodyPr/>
          <a:lstStyle/>
          <a:p>
            <a:r>
              <a:rPr lang="en-US" dirty="0"/>
              <a:t>Requirements on a gas mixture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7A924-6BE6-0BCA-E508-740CE672DF1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864778" y="6382837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2F174-8257-4698-9F64-F2C6C5B7A9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endParaRPr lang="en-US" spc="-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B570EE-61CF-5413-1D79-70F5E0F28A95}"/>
              </a:ext>
            </a:extLst>
          </p:cNvPr>
          <p:cNvSpPr txBox="1"/>
          <p:nvPr/>
        </p:nvSpPr>
        <p:spPr>
          <a:xfrm>
            <a:off x="533400" y="914400"/>
            <a:ext cx="108645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0096"/>
                </a:solidFill>
              </a:rPr>
              <a:t>In principle: avalanche formation occurs in every gas, depending on the electric field.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0096"/>
                </a:solidFill>
              </a:rPr>
              <a:t>Choice of gas determines substantially the properties of the detector!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EF87A4-6C74-2D36-1DB1-FD8A145438BD}"/>
              </a:ext>
            </a:extLst>
          </p:cNvPr>
          <p:cNvSpPr txBox="1"/>
          <p:nvPr/>
        </p:nvSpPr>
        <p:spPr>
          <a:xfrm>
            <a:off x="914400" y="2419953"/>
            <a:ext cx="1114336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Sufficient primary ionization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Electron lifetime sufficiently 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Drift velocity preferentially at the maximum to be independent of field distortions, pressure,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High drift velocity with small electron energy leads to small diffusion (cold gases, e.g. CO2)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Stable amplification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Radiation hardness and chemical stability to avoid 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Manageable Safety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Small ecological impact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733B6A-58ED-AFE1-6938-4CDB4F062C4D}"/>
              </a:ext>
            </a:extLst>
          </p:cNvPr>
          <p:cNvSpPr txBox="1"/>
          <p:nvPr/>
        </p:nvSpPr>
        <p:spPr>
          <a:xfrm>
            <a:off x="533400" y="5296964"/>
            <a:ext cx="43997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Font typeface="Wingdings 3"/>
              <a:buChar char="a"/>
            </a:pPr>
            <a:r>
              <a:rPr lang="de-DE" sz="2000" dirty="0">
                <a:solidFill>
                  <a:srgbClr val="000096"/>
                </a:solidFill>
                <a:sym typeface="Wingdings 3"/>
              </a:rPr>
              <a:t> </a:t>
            </a:r>
            <a:r>
              <a:rPr lang="de-DE" sz="2000" dirty="0" err="1">
                <a:solidFill>
                  <a:srgbClr val="000096"/>
                </a:solidFill>
                <a:sym typeface="Wingdings 3"/>
              </a:rPr>
              <a:t>partly</a:t>
            </a:r>
            <a:r>
              <a:rPr lang="de-DE" sz="2000" dirty="0">
                <a:solidFill>
                  <a:srgbClr val="000096"/>
                </a:solidFill>
                <a:sym typeface="Wingdings 3"/>
              </a:rPr>
              <a:t> </a:t>
            </a:r>
            <a:r>
              <a:rPr lang="de-DE" sz="2000" dirty="0" err="1">
                <a:solidFill>
                  <a:srgbClr val="000096"/>
                </a:solidFill>
                <a:sym typeface="Wingdings 3"/>
              </a:rPr>
              <a:t>contradicting</a:t>
            </a:r>
            <a:r>
              <a:rPr lang="de-DE" sz="2000" dirty="0">
                <a:solidFill>
                  <a:srgbClr val="000096"/>
                </a:solidFill>
                <a:sym typeface="Wingdings 3"/>
              </a:rPr>
              <a:t> </a:t>
            </a:r>
            <a:r>
              <a:rPr lang="de-DE" sz="2000" dirty="0" err="1">
                <a:solidFill>
                  <a:srgbClr val="000096"/>
                </a:solidFill>
                <a:sym typeface="Wingdings 3"/>
              </a:rPr>
              <a:t>each</a:t>
            </a:r>
            <a:r>
              <a:rPr lang="de-DE" sz="2000" dirty="0">
                <a:solidFill>
                  <a:srgbClr val="000096"/>
                </a:solidFill>
                <a:sym typeface="Wingdings 3"/>
              </a:rPr>
              <a:t> </a:t>
            </a:r>
            <a:r>
              <a:rPr lang="de-DE" sz="2000" dirty="0" err="1">
                <a:solidFill>
                  <a:srgbClr val="000096"/>
                </a:solidFill>
                <a:sym typeface="Wingdings 3"/>
              </a:rPr>
              <a:t>other</a:t>
            </a:r>
            <a:endParaRPr lang="de-DE" sz="2000" dirty="0">
              <a:solidFill>
                <a:srgbClr val="000096"/>
              </a:solidFill>
              <a:sym typeface="Wingdings 3"/>
            </a:endParaRPr>
          </a:p>
          <a:p>
            <a:pPr>
              <a:spcBef>
                <a:spcPts val="600"/>
              </a:spcBef>
              <a:buFont typeface="Wingdings 3"/>
              <a:buChar char="a"/>
            </a:pPr>
            <a:r>
              <a:rPr lang="en-US" sz="2000" dirty="0">
                <a:solidFill>
                  <a:srgbClr val="000096"/>
                </a:solidFill>
                <a:sym typeface="Wingdings 3"/>
              </a:rPr>
              <a:t> no ideal gas meeting all requirements</a:t>
            </a:r>
            <a:endParaRPr lang="de-DE" sz="2000" dirty="0">
              <a:solidFill>
                <a:srgbClr val="00009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C3388E-0781-7060-8B7E-AD1888E095A4}"/>
              </a:ext>
            </a:extLst>
          </p:cNvPr>
          <p:cNvSpPr txBox="1"/>
          <p:nvPr/>
        </p:nvSpPr>
        <p:spPr>
          <a:xfrm>
            <a:off x="609600" y="2002016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What we need:</a:t>
            </a:r>
          </a:p>
        </p:txBody>
      </p:sp>
    </p:spTree>
    <p:extLst>
      <p:ext uri="{BB962C8B-B14F-4D97-AF65-F5344CB8AC3E}">
        <p14:creationId xmlns:p14="http://schemas.microsoft.com/office/powerpoint/2010/main" val="284307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5BD5-237C-52EB-0CD9-D4A831352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0882173" cy="711251"/>
          </a:xfrm>
        </p:spPr>
        <p:txBody>
          <a:bodyPr/>
          <a:lstStyle/>
          <a:p>
            <a:r>
              <a:rPr lang="en-US" dirty="0"/>
              <a:t>Discharges in parallel-plate avalanche counters</a:t>
            </a:r>
            <a:endParaRPr lang="en-US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36192C-A753-F00F-66E9-3D9BC841F7C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237A3-3209-AA91-4999-D4488C7404D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40</a:t>
            </a:fld>
            <a:endParaRPr lang="en-US" spc="-5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A0AB6D-A550-E74B-D827-3CC86BE2A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5600724" y="3762166"/>
            <a:ext cx="2540723" cy="214484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A67361-4FE2-7FEF-7B0C-B99D463C54AA}"/>
              </a:ext>
            </a:extLst>
          </p:cNvPr>
          <p:cNvSpPr txBox="1">
            <a:spLocks/>
          </p:cNvSpPr>
          <p:nvPr/>
        </p:nvSpPr>
        <p:spPr>
          <a:xfrm>
            <a:off x="395427" y="1072563"/>
            <a:ext cx="7620001" cy="2216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kern="0" dirty="0"/>
              <a:t>Both Townsend (slow) and Streamer (fast) breakdown modes observed </a:t>
            </a:r>
          </a:p>
          <a:p>
            <a:pPr>
              <a:lnSpc>
                <a:spcPct val="150000"/>
              </a:lnSpc>
            </a:pPr>
            <a:r>
              <a:rPr lang="en-US" sz="1600" kern="0" dirty="0"/>
              <a:t>In uniform, parallel fields streamer develops until spark channel is created</a:t>
            </a:r>
            <a:br>
              <a:rPr lang="en-US" sz="1600" kern="0" dirty="0"/>
            </a:br>
            <a:r>
              <a:rPr lang="en-US" sz="1600" kern="0" dirty="0"/>
              <a:t>(no SQS, full breakdown)</a:t>
            </a:r>
          </a:p>
          <a:p>
            <a:pPr>
              <a:lnSpc>
                <a:spcPct val="200000"/>
              </a:lnSpc>
            </a:pPr>
            <a:r>
              <a:rPr lang="en-US" sz="1600" kern="0" dirty="0"/>
              <a:t>Transition depends on the gas composition (photon feedback)</a:t>
            </a:r>
          </a:p>
          <a:p>
            <a:pPr>
              <a:lnSpc>
                <a:spcPct val="150000"/>
              </a:lnSpc>
            </a:pPr>
            <a:r>
              <a:rPr lang="en-US" sz="1600" kern="0" dirty="0"/>
              <a:t>Critical charge for streamer/spark development ∼10</a:t>
            </a:r>
            <a:r>
              <a:rPr lang="en-US" sz="1600" kern="0" baseline="30000" dirty="0"/>
              <a:t>8</a:t>
            </a:r>
            <a:r>
              <a:rPr lang="en-US" sz="1600" kern="0" dirty="0"/>
              <a:t> (</a:t>
            </a:r>
            <a:r>
              <a:rPr lang="en-US" sz="1600" kern="0" dirty="0" err="1"/>
              <a:t>Raether</a:t>
            </a:r>
            <a:r>
              <a:rPr lang="en-US" sz="1600" kern="0" dirty="0"/>
              <a:t> limit?), but:</a:t>
            </a:r>
          </a:p>
          <a:p>
            <a:pPr marL="317500" lvl="1" indent="-133350">
              <a:lnSpc>
                <a:spcPct val="150000"/>
              </a:lnSpc>
            </a:pPr>
            <a:r>
              <a:rPr lang="en-US" sz="1200" kern="0" dirty="0">
                <a:solidFill>
                  <a:sysClr val="windowText" lastClr="000000"/>
                </a:solidFill>
              </a:rPr>
              <a:t>Differences up to factor of 5; quencher dependency (?) </a:t>
            </a:r>
            <a:r>
              <a:rPr lang="en-US" sz="1200" kern="0" dirty="0">
                <a:solidFill>
                  <a:sysClr val="windowText" lastClr="000000"/>
                </a:solidFill>
                <a:latin typeface="Symbol" pitchFamily="2" charset="2"/>
              </a:rPr>
              <a:t>→ </a:t>
            </a:r>
            <a:r>
              <a:rPr lang="en-US" sz="12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universal limit?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157D80-AAA1-9538-7F4B-553AE0692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2376175" y="3849348"/>
            <a:ext cx="2240580" cy="19830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CBC4FB-B000-512A-E0DA-EA52E97DE319}"/>
              </a:ext>
            </a:extLst>
          </p:cNvPr>
          <p:cNvSpPr/>
          <p:nvPr/>
        </p:nvSpPr>
        <p:spPr>
          <a:xfrm rot="16200000">
            <a:off x="3586923" y="4669451"/>
            <a:ext cx="200238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700" i="1" dirty="0">
                <a:solidFill>
                  <a:srgbClr val="008F00"/>
                </a:solidFill>
              </a:rPr>
              <a:t>P. </a:t>
            </a:r>
            <a:r>
              <a:rPr lang="de-DE" sz="700" i="1" dirty="0" err="1">
                <a:solidFill>
                  <a:srgbClr val="008F00"/>
                </a:solidFill>
              </a:rPr>
              <a:t>Fonte</a:t>
            </a:r>
            <a:r>
              <a:rPr lang="de-DE" sz="700" i="1" dirty="0">
                <a:solidFill>
                  <a:srgbClr val="008F00"/>
                </a:solidFill>
              </a:rPr>
              <a:t>, V. </a:t>
            </a:r>
            <a:r>
              <a:rPr lang="de-DE" sz="700" i="1" dirty="0" err="1">
                <a:solidFill>
                  <a:srgbClr val="008F00"/>
                </a:solidFill>
              </a:rPr>
              <a:t>Peskov</a:t>
            </a:r>
            <a:r>
              <a:rPr lang="de-DE" sz="700" i="1" dirty="0">
                <a:solidFill>
                  <a:srgbClr val="008F00"/>
                </a:solidFill>
              </a:rPr>
              <a:t>, F. </a:t>
            </a:r>
            <a:r>
              <a:rPr lang="de-DE" sz="700" i="1" dirty="0" err="1">
                <a:solidFill>
                  <a:srgbClr val="008F00"/>
                </a:solidFill>
              </a:rPr>
              <a:t>Sauli</a:t>
            </a:r>
            <a:r>
              <a:rPr lang="de-DE" sz="700" i="1" dirty="0">
                <a:solidFill>
                  <a:srgbClr val="008F00"/>
                </a:solidFill>
              </a:rPr>
              <a:t>, NIM A 305 (1991) 91</a:t>
            </a:r>
            <a:endParaRPr lang="en-US" sz="700" i="1" dirty="0">
              <a:solidFill>
                <a:srgbClr val="008F00"/>
              </a:solidFill>
            </a:endParaRP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41B5C4C1-6E2B-58F8-6D49-ABE2C7B23A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3771" y="4381441"/>
            <a:ext cx="1608364" cy="0"/>
          </a:xfrm>
          <a:prstGeom prst="line">
            <a:avLst/>
          </a:prstGeom>
          <a:noFill/>
          <a:ln w="9525">
            <a:solidFill>
              <a:srgbClr val="0066FF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E9010266-7F76-B008-60BA-991CACA9F6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3771" y="5227805"/>
            <a:ext cx="1572985" cy="0"/>
          </a:xfrm>
          <a:prstGeom prst="line">
            <a:avLst/>
          </a:prstGeom>
          <a:noFill/>
          <a:ln w="9525">
            <a:solidFill>
              <a:srgbClr val="0066FF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1049AB56-D1EE-7847-9A54-9BB4E89E6D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1922" y="4653584"/>
            <a:ext cx="1718323" cy="0"/>
          </a:xfrm>
          <a:prstGeom prst="line">
            <a:avLst/>
          </a:prstGeom>
          <a:noFill/>
          <a:ln w="9525">
            <a:solidFill>
              <a:srgbClr val="00B05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7CBF4848-09D1-5A8D-9E26-513BB7AD20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1922" y="4381441"/>
            <a:ext cx="1718323" cy="0"/>
          </a:xfrm>
          <a:prstGeom prst="line">
            <a:avLst/>
          </a:prstGeom>
          <a:noFill/>
          <a:ln w="9525">
            <a:solidFill>
              <a:srgbClr val="00B05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13224C-3775-C2CE-9677-AF33A790C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673" y="1258161"/>
            <a:ext cx="4551900" cy="16917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D4A77A3-EA72-AD29-9397-E703534FAED4}"/>
              </a:ext>
            </a:extLst>
          </p:cNvPr>
          <p:cNvSpPr/>
          <p:nvPr/>
        </p:nvSpPr>
        <p:spPr>
          <a:xfrm rot="16200000">
            <a:off x="7160158" y="4669452"/>
            <a:ext cx="200238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700" i="1" dirty="0">
                <a:solidFill>
                  <a:srgbClr val="008F00"/>
                </a:solidFill>
              </a:rPr>
              <a:t>P. </a:t>
            </a:r>
            <a:r>
              <a:rPr lang="de-DE" sz="700" i="1" dirty="0" err="1">
                <a:solidFill>
                  <a:srgbClr val="008F00"/>
                </a:solidFill>
              </a:rPr>
              <a:t>Fonte</a:t>
            </a:r>
            <a:r>
              <a:rPr lang="de-DE" sz="700" i="1" dirty="0">
                <a:solidFill>
                  <a:srgbClr val="008F00"/>
                </a:solidFill>
              </a:rPr>
              <a:t>, V. </a:t>
            </a:r>
            <a:r>
              <a:rPr lang="de-DE" sz="700" i="1" dirty="0" err="1">
                <a:solidFill>
                  <a:srgbClr val="008F00"/>
                </a:solidFill>
              </a:rPr>
              <a:t>Peskov</a:t>
            </a:r>
            <a:r>
              <a:rPr lang="de-DE" sz="700" i="1" dirty="0">
                <a:solidFill>
                  <a:srgbClr val="008F00"/>
                </a:solidFill>
              </a:rPr>
              <a:t>, F. </a:t>
            </a:r>
            <a:r>
              <a:rPr lang="de-DE" sz="700" i="1" dirty="0" err="1">
                <a:solidFill>
                  <a:srgbClr val="008F00"/>
                </a:solidFill>
              </a:rPr>
              <a:t>Sauli</a:t>
            </a:r>
            <a:r>
              <a:rPr lang="de-DE" sz="700" i="1" dirty="0">
                <a:solidFill>
                  <a:srgbClr val="008F00"/>
                </a:solidFill>
              </a:rPr>
              <a:t>, NIM A 305 (1991) 91</a:t>
            </a:r>
            <a:endParaRPr lang="en-US" sz="700" i="1" dirty="0">
              <a:solidFill>
                <a:srgbClr val="008F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56D9A6-AF29-D7CF-A5C4-7C649E7ECD35}"/>
              </a:ext>
            </a:extLst>
          </p:cNvPr>
          <p:cNvSpPr/>
          <p:nvPr/>
        </p:nvSpPr>
        <p:spPr>
          <a:xfrm>
            <a:off x="8089775" y="3033712"/>
            <a:ext cx="30697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700" i="1" dirty="0">
                <a:solidFill>
                  <a:srgbClr val="008F00"/>
                </a:solidFill>
              </a:rPr>
              <a:t>M. </a:t>
            </a:r>
            <a:r>
              <a:rPr lang="de-DE" sz="700" i="1" dirty="0" err="1">
                <a:solidFill>
                  <a:srgbClr val="008F00"/>
                </a:solidFill>
              </a:rPr>
              <a:t>Abbrescia</a:t>
            </a:r>
            <a:r>
              <a:rPr lang="de-DE" sz="700" i="1" dirty="0">
                <a:solidFill>
                  <a:srgbClr val="008F00"/>
                </a:solidFill>
              </a:rPr>
              <a:t>, P. </a:t>
            </a:r>
            <a:r>
              <a:rPr lang="de-DE" sz="700" i="1" dirty="0" err="1">
                <a:solidFill>
                  <a:srgbClr val="008F00"/>
                </a:solidFill>
              </a:rPr>
              <a:t>Fonte</a:t>
            </a:r>
            <a:r>
              <a:rPr lang="de-DE" sz="700" i="1" dirty="0">
                <a:solidFill>
                  <a:srgbClr val="008F00"/>
                </a:solidFill>
              </a:rPr>
              <a:t>, V. </a:t>
            </a:r>
            <a:r>
              <a:rPr lang="de-DE" sz="700" i="1" dirty="0" err="1">
                <a:solidFill>
                  <a:srgbClr val="008F00"/>
                </a:solidFill>
              </a:rPr>
              <a:t>Peskov</a:t>
            </a:r>
            <a:r>
              <a:rPr lang="de-DE" sz="700" i="1" dirty="0">
                <a:solidFill>
                  <a:srgbClr val="008F00"/>
                </a:solidFill>
              </a:rPr>
              <a:t>, </a:t>
            </a:r>
            <a:r>
              <a:rPr lang="de-DE" sz="700" i="1" dirty="0" err="1">
                <a:solidFill>
                  <a:srgbClr val="008F00"/>
                </a:solidFill>
              </a:rPr>
              <a:t>Wiley</a:t>
            </a:r>
            <a:r>
              <a:rPr lang="de-DE" sz="700" i="1" dirty="0">
                <a:solidFill>
                  <a:srgbClr val="008F00"/>
                </a:solidFill>
              </a:rPr>
              <a:t>-VCH Verlag GmbH &amp; Co. KGaA, 2018</a:t>
            </a:r>
          </a:p>
          <a:p>
            <a:endParaRPr lang="en-US" sz="700" i="1" dirty="0">
              <a:solidFill>
                <a:srgbClr val="008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26C7D0-AA2F-93E3-ABAE-688B16C18A8E}"/>
              </a:ext>
            </a:extLst>
          </p:cNvPr>
          <p:cNvSpPr txBox="1"/>
          <p:nvPr/>
        </p:nvSpPr>
        <p:spPr>
          <a:xfrm>
            <a:off x="2702977" y="3882034"/>
            <a:ext cx="1069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Pd</a:t>
            </a:r>
            <a:r>
              <a:rPr lang="en-US" sz="1000" dirty="0"/>
              <a:t> = 760 cm Torr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9E0471-200F-1AE4-74D4-CD5D0A71225F}"/>
              </a:ext>
            </a:extLst>
          </p:cNvPr>
          <p:cNvSpPr txBox="1"/>
          <p:nvPr/>
        </p:nvSpPr>
        <p:spPr>
          <a:xfrm>
            <a:off x="5926381" y="3887785"/>
            <a:ext cx="1069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Pd</a:t>
            </a:r>
            <a:r>
              <a:rPr lang="en-US" sz="1000" dirty="0"/>
              <a:t> = 760 cm Torr</a:t>
            </a:r>
          </a:p>
        </p:txBody>
      </p:sp>
    </p:spTree>
    <p:extLst>
      <p:ext uri="{BB962C8B-B14F-4D97-AF65-F5344CB8AC3E}">
        <p14:creationId xmlns:p14="http://schemas.microsoft.com/office/powerpoint/2010/main" val="3833391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061F0-8D0F-F0E2-B7EC-65B7007D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4058082" cy="1107996"/>
          </a:xfrm>
        </p:spPr>
        <p:txBody>
          <a:bodyPr/>
          <a:lstStyle/>
          <a:p>
            <a:r>
              <a:rPr lang="en-US" dirty="0"/>
              <a:t>Streamer in RPC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B4E5A2-5EEF-38D1-F8DD-1C0132EE492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73BA8-084E-9EA1-DF0B-3B562699106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41</a:t>
            </a:fld>
            <a:endParaRPr lang="en-US" spc="-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C0633586-E683-5575-FB6C-88F51AA770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82890"/>
                <a:ext cx="5836341" cy="50141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>
                  <a:defRPr>
                    <a:latin typeface="+mn-lt"/>
                    <a:ea typeface="+mn-ea"/>
                    <a:cs typeface="+mn-cs"/>
                  </a:defRPr>
                </a:lvl2pPr>
                <a:lvl3pPr marL="914400">
                  <a:defRPr>
                    <a:latin typeface="+mn-lt"/>
                    <a:ea typeface="+mn-ea"/>
                    <a:cs typeface="+mn-cs"/>
                  </a:defRPr>
                </a:lvl3pPr>
                <a:lvl4pPr marL="1371600">
                  <a:defRPr>
                    <a:latin typeface="+mn-lt"/>
                    <a:ea typeface="+mn-ea"/>
                    <a:cs typeface="+mn-cs"/>
                  </a:defRPr>
                </a:lvl4pPr>
                <a:lvl5pPr marL="1828800">
                  <a:defRPr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GB" kern="0" dirty="0">
                    <a:solidFill>
                      <a:srgbClr val="15159E"/>
                    </a:solidFill>
                  </a:rPr>
                  <a:t>Material with high volume resistivity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kern="0" dirty="0">
                    <a:solidFill>
                      <a:srgbClr val="15159E"/>
                    </a:solidFill>
                  </a:rPr>
                  <a:t>Drop of the electric field around the initial avalanche</a:t>
                </a:r>
              </a:p>
              <a:p>
                <a:pPr>
                  <a:lnSpc>
                    <a:spcPct val="150000"/>
                  </a:lnSpc>
                </a:pPr>
                <a:endParaRPr lang="en-GB" kern="0" dirty="0">
                  <a:solidFill>
                    <a:srgbClr val="15159E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kern="0" dirty="0">
                    <a:solidFill>
                      <a:srgbClr val="15159E"/>
                    </a:solidFill>
                  </a:rPr>
                  <a:t>Charge </a:t>
                </a:r>
                <a:r>
                  <a:rPr lang="en-GB" i="1" kern="0" dirty="0">
                    <a:solidFill>
                      <a:srgbClr val="15159E"/>
                    </a:solidFill>
                  </a:rPr>
                  <a:t>Q</a:t>
                </a:r>
                <a:r>
                  <a:rPr lang="en-GB" kern="0" baseline="-25000" dirty="0">
                    <a:solidFill>
                      <a:srgbClr val="15159E"/>
                    </a:solidFill>
                  </a:rPr>
                  <a:t>0</a:t>
                </a:r>
                <a:r>
                  <a:rPr lang="en-GB" kern="0" dirty="0">
                    <a:solidFill>
                      <a:srgbClr val="15159E"/>
                    </a:solidFill>
                  </a:rPr>
                  <a:t> that enters the resistive electrode: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 kern="0" smtClean="0">
                          <a:solidFill>
                            <a:srgbClr val="15159E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l-PL" i="1" kern="0" smtClean="0">
                          <a:solidFill>
                            <a:srgbClr val="15159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  <m:r>
                        <a:rPr lang="pl-PL" i="1" kern="0" smtClean="0">
                          <a:solidFill>
                            <a:srgbClr val="15159E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pl-PL" kern="0" smtClean="0">
                          <a:solidFill>
                            <a:srgbClr val="15159E"/>
                          </a:solidFill>
                          <a:latin typeface="Cambria Math" panose="02040503050406030204" pitchFamily="18" charset="0"/>
                        </a:rPr>
                        <m:t>with</m:t>
                      </m:r>
                      <m:r>
                        <a:rPr lang="pl-PL" i="1" kern="0" smtClean="0">
                          <a:solidFill>
                            <a:srgbClr val="15159E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l-GR" i="1" kern="0" smtClean="0">
                          <a:solidFill>
                            <a:srgbClr val="15159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τ</m:t>
                      </m:r>
                      <m:r>
                        <a:rPr lang="pl-PL" i="1" kern="0" smtClean="0">
                          <a:solidFill>
                            <a:srgbClr val="15159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l-PL" i="1" kern="0" smtClean="0">
                          <a:solidFill>
                            <a:srgbClr val="15159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l-PL" i="1" kern="0" smtClean="0">
                              <a:solidFill>
                                <a:srgbClr val="15159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l-PL" kern="0" dirty="0">
                  <a:solidFill>
                    <a:srgbClr val="15159E"/>
                  </a:solidFill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GB" kern="0" dirty="0">
                  <a:solidFill>
                    <a:srgbClr val="15159E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kern="0" dirty="0">
                    <a:solidFill>
                      <a:srgbClr val="15159E"/>
                    </a:solidFill>
                  </a:rPr>
                  <a:t>With 𝜌 ≈ 10</a:t>
                </a:r>
                <a:r>
                  <a:rPr lang="en-GB" kern="0" baseline="30000" dirty="0">
                    <a:solidFill>
                      <a:srgbClr val="15159E"/>
                    </a:solidFill>
                  </a:rPr>
                  <a:t>10</a:t>
                </a:r>
                <a:r>
                  <a:rPr lang="en-GB" kern="0" dirty="0">
                    <a:solidFill>
                      <a:srgbClr val="15159E"/>
                    </a:solidFill>
                  </a:rPr>
                  <a:t> – 10</a:t>
                </a:r>
                <a:r>
                  <a:rPr lang="en-GB" kern="0" baseline="30000" dirty="0">
                    <a:solidFill>
                      <a:srgbClr val="15159E"/>
                    </a:solidFill>
                  </a:rPr>
                  <a:t>12</a:t>
                </a:r>
                <a:r>
                  <a:rPr lang="en-GB" kern="0" dirty="0">
                    <a:solidFill>
                      <a:srgbClr val="15159E"/>
                    </a:solidFill>
                  </a:rPr>
                  <a:t> </a:t>
                </a:r>
                <a:r>
                  <a:rPr lang="en-GB" kern="0" dirty="0" err="1">
                    <a:solidFill>
                      <a:srgbClr val="15159E"/>
                    </a:solidFill>
                  </a:rPr>
                  <a:t>Ωcm</a:t>
                </a:r>
                <a:r>
                  <a:rPr lang="en-GB" kern="0" dirty="0">
                    <a:solidFill>
                      <a:srgbClr val="15159E"/>
                    </a:solidFill>
                  </a:rPr>
                  <a:t>, 𝜏 ≈ 0.01 – 1 s </a:t>
                </a:r>
              </a:p>
              <a:p>
                <a:pPr>
                  <a:lnSpc>
                    <a:spcPct val="150000"/>
                  </a:lnSpc>
                </a:pPr>
                <a:endParaRPr lang="en-GB" kern="0" dirty="0">
                  <a:solidFill>
                    <a:srgbClr val="15159E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kern="0" dirty="0">
                    <a:solidFill>
                      <a:srgbClr val="15159E"/>
                    </a:solidFill>
                  </a:rPr>
                  <a:t>Remaining counter area remains sensitive to particles</a:t>
                </a:r>
                <a:endParaRPr lang="en-GB" kern="0" dirty="0">
                  <a:solidFill>
                    <a:srgbClr val="15159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GB" sz="1400" kern="0" dirty="0"/>
              </a:p>
              <a:p>
                <a:pPr>
                  <a:lnSpc>
                    <a:spcPct val="150000"/>
                  </a:lnSpc>
                </a:pPr>
                <a:endParaRPr lang="en-GB" sz="1400" kern="0" dirty="0">
                  <a:sym typeface="Wingdings" pitchFamily="2" charset="2"/>
                </a:endParaRPr>
              </a:p>
              <a:p>
                <a:pPr>
                  <a:lnSpc>
                    <a:spcPct val="150000"/>
                  </a:lnSpc>
                </a:pPr>
                <a:endParaRPr lang="en-GB" sz="1400" kern="0" dirty="0">
                  <a:sym typeface="Wingdings" pitchFamily="2" charset="2"/>
                </a:endParaRPr>
              </a:p>
              <a:p>
                <a:pPr>
                  <a:lnSpc>
                    <a:spcPct val="150000"/>
                  </a:lnSpc>
                </a:pPr>
                <a:endParaRPr lang="en-GB" sz="1400" kern="0" dirty="0"/>
              </a:p>
            </p:txBody>
          </p:sp>
        </mc:Choice>
        <mc:Fallback xmlns="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C0633586-E683-5575-FB6C-88F51AA77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82890"/>
                <a:ext cx="5836341" cy="5014193"/>
              </a:xfrm>
              <a:prstGeom prst="rect">
                <a:avLst/>
              </a:prstGeom>
              <a:blipFill>
                <a:blip r:embed="rId2"/>
                <a:stretch>
                  <a:fillRect l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3">
            <a:extLst>
              <a:ext uri="{FF2B5EF4-FFF2-40B4-BE49-F238E27FC236}">
                <a16:creationId xmlns:a16="http://schemas.microsoft.com/office/drawing/2014/main" id="{EC75445F-1122-BEC0-8E56-37056D4F1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066800"/>
            <a:ext cx="3313561" cy="4101113"/>
          </a:xfrm>
          <a:prstGeom prst="rect">
            <a:avLst/>
          </a:prstGeom>
        </p:spPr>
      </p:pic>
      <p:sp>
        <p:nvSpPr>
          <p:cNvPr id="8" name="Textfeld 8">
            <a:extLst>
              <a:ext uri="{FF2B5EF4-FFF2-40B4-BE49-F238E27FC236}">
                <a16:creationId xmlns:a16="http://schemas.microsoft.com/office/drawing/2014/main" id="{40D937D8-00D7-FF3F-C1D9-9A920D549C3A}"/>
              </a:ext>
            </a:extLst>
          </p:cNvPr>
          <p:cNvSpPr txBox="1"/>
          <p:nvPr/>
        </p:nvSpPr>
        <p:spPr>
          <a:xfrm rot="16200000">
            <a:off x="9664165" y="3001940"/>
            <a:ext cx="15504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dirty="0">
                <a:solidFill>
                  <a:srgbClr val="00B050"/>
                </a:solidFill>
              </a:rPr>
              <a:t>© Courtesy of I. </a:t>
            </a:r>
            <a:r>
              <a:rPr lang="en-GB" sz="900" i="1" dirty="0" err="1">
                <a:solidFill>
                  <a:srgbClr val="00B050"/>
                </a:solidFill>
              </a:rPr>
              <a:t>Deppner</a:t>
            </a:r>
            <a:r>
              <a:rPr lang="en-GB" sz="900" i="1" dirty="0">
                <a:solidFill>
                  <a:srgbClr val="00B050"/>
                </a:solidFill>
              </a:rPr>
              <a:t>, GSI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06269C-15B6-8C8E-4B8A-501538B9B84C}"/>
              </a:ext>
            </a:extLst>
          </p:cNvPr>
          <p:cNvSpPr txBox="1"/>
          <p:nvPr/>
        </p:nvSpPr>
        <p:spPr>
          <a:xfrm>
            <a:off x="7398485" y="5167913"/>
            <a:ext cx="11368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329F"/>
                </a:solidFill>
              </a:rPr>
              <a:t>Avalanche mode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1EA94-CCD1-4513-E948-ABDB1A544A6B}"/>
              </a:ext>
            </a:extLst>
          </p:cNvPr>
          <p:cNvSpPr txBox="1"/>
          <p:nvPr/>
        </p:nvSpPr>
        <p:spPr>
          <a:xfrm>
            <a:off x="9079882" y="5171760"/>
            <a:ext cx="10374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329F"/>
                </a:solidFill>
              </a:rPr>
              <a:t>Streamer mode</a:t>
            </a:r>
          </a:p>
        </p:txBody>
      </p:sp>
    </p:spTree>
    <p:extLst>
      <p:ext uri="{BB962C8B-B14F-4D97-AF65-F5344CB8AC3E}">
        <p14:creationId xmlns:p14="http://schemas.microsoft.com/office/powerpoint/2010/main" val="3175740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03671-D3D9-0001-07F6-47257E9C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4328973" cy="1107996"/>
          </a:xfrm>
        </p:spPr>
        <p:txBody>
          <a:bodyPr/>
          <a:lstStyle/>
          <a:p>
            <a:r>
              <a:rPr lang="en-US" dirty="0"/>
              <a:t>Discharge in MPGD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1B3B3D-CD6E-DBD6-5244-B05FCE26716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D9435-1214-8140-460F-FE78ADA93C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42</a:t>
            </a:fld>
            <a:endParaRPr lang="en-US"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015AA2-EC1E-A819-954A-EFAF77BEF0C0}"/>
              </a:ext>
            </a:extLst>
          </p:cNvPr>
          <p:cNvSpPr/>
          <p:nvPr/>
        </p:nvSpPr>
        <p:spPr>
          <a:xfrm>
            <a:off x="2194527" y="854663"/>
            <a:ext cx="1718813" cy="1365015"/>
          </a:xfrm>
          <a:prstGeom prst="rect">
            <a:avLst/>
          </a:prstGeom>
          <a:noFill/>
          <a:ln>
            <a:solidFill>
              <a:srgbClr val="FFA61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7" name="Picture 6" descr="gem field.gif">
            <a:extLst>
              <a:ext uri="{FF2B5EF4-FFF2-40B4-BE49-F238E27FC236}">
                <a16:creationId xmlns:a16="http://schemas.microsoft.com/office/drawing/2014/main" id="{380674C8-4D30-9B2C-5F6F-AABE3C3D6A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852" y="938145"/>
            <a:ext cx="1583264" cy="1281533"/>
          </a:xfrm>
          <a:prstGeom prst="rect">
            <a:avLst/>
          </a:prstGeom>
        </p:spPr>
      </p:pic>
      <p:pic>
        <p:nvPicPr>
          <p:cNvPr id="8" name="Picture 7" descr="MICROMEGAS FIELD.gif">
            <a:extLst>
              <a:ext uri="{FF2B5EF4-FFF2-40B4-BE49-F238E27FC236}">
                <a16:creationId xmlns:a16="http://schemas.microsoft.com/office/drawing/2014/main" id="{064EA5BF-D3C8-63A6-326F-DB98053B35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357" y="879508"/>
            <a:ext cx="1718813" cy="1365015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msgc field.jpg">
            <a:extLst>
              <a:ext uri="{FF2B5EF4-FFF2-40B4-BE49-F238E27FC236}">
                <a16:creationId xmlns:a16="http://schemas.microsoft.com/office/drawing/2014/main" id="{49FF53F6-8D58-E4EE-9B98-6369E99C5B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24" y="843512"/>
            <a:ext cx="1794051" cy="1401011"/>
          </a:xfrm>
          <a:prstGeom prst="rect">
            <a:avLst/>
          </a:prstGeom>
        </p:spPr>
      </p:pic>
      <p:pic>
        <p:nvPicPr>
          <p:cNvPr id="10" name="Picture 9" descr="CAT scheme.jpg">
            <a:extLst>
              <a:ext uri="{FF2B5EF4-FFF2-40B4-BE49-F238E27FC236}">
                <a16:creationId xmlns:a16="http://schemas.microsoft.com/office/drawing/2014/main" id="{A7E98D6F-C594-31B7-08F7-B7B8BC6F40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23" t="4979" r="5364" b="10247"/>
          <a:stretch/>
        </p:blipFill>
        <p:spPr>
          <a:xfrm>
            <a:off x="5821798" y="960456"/>
            <a:ext cx="1163301" cy="1281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CC61E0-EF79-870A-67AE-DE0CC67BF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6779" y="980538"/>
            <a:ext cx="1552513" cy="1292944"/>
          </a:xfrm>
          <a:prstGeom prst="rect">
            <a:avLst/>
          </a:prstGeom>
        </p:spPr>
      </p:pic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FBBFEF28-930F-4C93-05D2-B885017FDCEA}"/>
              </a:ext>
            </a:extLst>
          </p:cNvPr>
          <p:cNvSpPr txBox="1">
            <a:spLocks/>
          </p:cNvSpPr>
          <p:nvPr/>
        </p:nvSpPr>
        <p:spPr>
          <a:xfrm>
            <a:off x="338709" y="2259744"/>
            <a:ext cx="8229600" cy="16185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kern="0" dirty="0"/>
              <a:t>In all these structures, there are regions with ∼parallel field lines</a:t>
            </a:r>
          </a:p>
          <a:p>
            <a:r>
              <a:rPr lang="en-US" sz="1400" kern="0" dirty="0"/>
              <a:t>Streamers can develop by the same mechanism as in PPAC </a:t>
            </a:r>
          </a:p>
          <a:p>
            <a:r>
              <a:rPr lang="en-US" sz="1400" kern="0" dirty="0"/>
              <a:t>No quenching by field reduction, when streamers reaches the cathode </a:t>
            </a:r>
            <a:r>
              <a:rPr lang="en-US" sz="1400" kern="0" dirty="0">
                <a:latin typeface="Symbol" pitchFamily="2" charset="2"/>
                <a:sym typeface="Wingdings" pitchFamily="2" charset="2"/>
              </a:rPr>
              <a:t>→</a:t>
            </a:r>
            <a:r>
              <a:rPr lang="en-US" sz="1400" kern="0" dirty="0">
                <a:sym typeface="Wingdings" pitchFamily="2" charset="2"/>
              </a:rPr>
              <a:t> full breakdown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B03145-EF50-6819-B31A-4D0DDEEDDDBE}"/>
              </a:ext>
            </a:extLst>
          </p:cNvPr>
          <p:cNvSpPr/>
          <p:nvPr/>
        </p:nvSpPr>
        <p:spPr>
          <a:xfrm>
            <a:off x="9339677" y="1141440"/>
            <a:ext cx="20903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rgbClr val="008F00"/>
                </a:solidFill>
              </a:rPr>
              <a:t>Following: V. </a:t>
            </a:r>
            <a:r>
              <a:rPr lang="en-US" sz="800" i="1" dirty="0" err="1">
                <a:solidFill>
                  <a:srgbClr val="008F00"/>
                </a:solidFill>
              </a:rPr>
              <a:t>Peskov</a:t>
            </a:r>
            <a:r>
              <a:rPr lang="en-US" sz="800" i="1" dirty="0">
                <a:solidFill>
                  <a:srgbClr val="008F00"/>
                </a:solidFill>
              </a:rPr>
              <a:t>, „ Discharge phenomena in gaseous detectors “, RD51 Meeting, Munich 2018 (</a:t>
            </a:r>
            <a:r>
              <a:rPr lang="en-US" sz="800" i="1" dirty="0">
                <a:solidFill>
                  <a:srgbClr val="008F00"/>
                </a:solidFill>
                <a:hlinkClick r:id="rId7"/>
              </a:rPr>
              <a:t>link</a:t>
            </a:r>
            <a:r>
              <a:rPr lang="en-US" sz="800" i="1" dirty="0">
                <a:solidFill>
                  <a:srgbClr val="008F00"/>
                </a:solidFill>
              </a:rPr>
              <a:t>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97D070-F745-D1A2-9C72-92066447DD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13" r="7481"/>
          <a:stretch/>
        </p:blipFill>
        <p:spPr>
          <a:xfrm>
            <a:off x="315764" y="2907615"/>
            <a:ext cx="1312396" cy="1126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2D01B3-3FC1-3688-5513-032B555BEE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9579" y="2905470"/>
            <a:ext cx="1191789" cy="11309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C7BF0-5CF0-1FDB-18CA-E57051F413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4425" y="2904985"/>
            <a:ext cx="1278889" cy="11319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A776DB-BA29-6312-C70B-88F612E81B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4398" y="2912068"/>
            <a:ext cx="1485279" cy="11177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57E76A-A32B-A559-02E0-779EDF71447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491" t="31448" r="50698" b="29265"/>
          <a:stretch/>
        </p:blipFill>
        <p:spPr>
          <a:xfrm>
            <a:off x="4417633" y="2904985"/>
            <a:ext cx="1721484" cy="11319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4E0672-0648-7B69-25D7-90C3B1A89F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6657" t="32893" r="4372" b="28146"/>
          <a:stretch/>
        </p:blipFill>
        <p:spPr>
          <a:xfrm>
            <a:off x="6245382" y="2907552"/>
            <a:ext cx="1502753" cy="11268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C897057-E58D-DB60-14DC-DFDF89ACDCDB}"/>
              </a:ext>
            </a:extLst>
          </p:cNvPr>
          <p:cNvSpPr/>
          <p:nvPr/>
        </p:nvSpPr>
        <p:spPr>
          <a:xfrm>
            <a:off x="4002856" y="854663"/>
            <a:ext cx="1718813" cy="1365015"/>
          </a:xfrm>
          <a:prstGeom prst="rect">
            <a:avLst/>
          </a:prstGeom>
          <a:noFill/>
          <a:ln>
            <a:solidFill>
              <a:srgbClr val="FFA61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A4DCD9-080C-33E1-D45E-4820BD7202B8}"/>
              </a:ext>
            </a:extLst>
          </p:cNvPr>
          <p:cNvSpPr/>
          <p:nvPr/>
        </p:nvSpPr>
        <p:spPr>
          <a:xfrm>
            <a:off x="179071" y="756738"/>
            <a:ext cx="624548" cy="2189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DE" sz="1200" b="1" dirty="0">
                <a:ln w="0"/>
                <a:solidFill>
                  <a:srgbClr val="008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MSGC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7B7FC2-BAE1-86CE-6F85-BB2B06123AEF}"/>
              </a:ext>
            </a:extLst>
          </p:cNvPr>
          <p:cNvSpPr/>
          <p:nvPr/>
        </p:nvSpPr>
        <p:spPr>
          <a:xfrm>
            <a:off x="2108671" y="756738"/>
            <a:ext cx="978673" cy="2189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DE" sz="1200" b="1" dirty="0">
                <a:ln w="0"/>
                <a:solidFill>
                  <a:srgbClr val="008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Micromegas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AD699C-D96D-12BE-FE0F-037290BFFF6E}"/>
              </a:ext>
            </a:extLst>
          </p:cNvPr>
          <p:cNvSpPr/>
          <p:nvPr/>
        </p:nvSpPr>
        <p:spPr>
          <a:xfrm>
            <a:off x="3976723" y="756738"/>
            <a:ext cx="502214" cy="2189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DE" sz="1200" b="1" dirty="0">
                <a:ln w="0"/>
                <a:solidFill>
                  <a:srgbClr val="008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2CF9D1-566F-7ACD-17EC-31DC783DBE3B}"/>
              </a:ext>
            </a:extLst>
          </p:cNvPr>
          <p:cNvSpPr/>
          <p:nvPr/>
        </p:nvSpPr>
        <p:spPr>
          <a:xfrm>
            <a:off x="5734112" y="756738"/>
            <a:ext cx="502214" cy="2189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DE" sz="1200" b="1" dirty="0">
                <a:ln w="0"/>
                <a:solidFill>
                  <a:srgbClr val="008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17098E-3550-8101-9EBF-6AF5A3A16A4F}"/>
              </a:ext>
            </a:extLst>
          </p:cNvPr>
          <p:cNvSpPr/>
          <p:nvPr/>
        </p:nvSpPr>
        <p:spPr>
          <a:xfrm>
            <a:off x="7029665" y="756738"/>
            <a:ext cx="622376" cy="2189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DE" sz="1200" b="1" dirty="0">
                <a:ln w="0"/>
                <a:solidFill>
                  <a:srgbClr val="008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MGC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9F79F1DD-99DA-9AAC-4562-F2F3300ACC5A}"/>
              </a:ext>
            </a:extLst>
          </p:cNvPr>
          <p:cNvSpPr txBox="1">
            <a:spLocks/>
          </p:cNvSpPr>
          <p:nvPr/>
        </p:nvSpPr>
        <p:spPr>
          <a:xfrm>
            <a:off x="192079" y="4610535"/>
            <a:ext cx="4144168" cy="15823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kern="0" dirty="0"/>
              <a:t>In case of MPGDs we discuss mainly the (positive) streamer mechanism and a spark discharge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kern="0" dirty="0"/>
              <a:t>Critical charge measurements in MPGDs point to a </a:t>
            </a:r>
            <a:r>
              <a:rPr lang="en-US" sz="1400" b="1" kern="0" dirty="0"/>
              <a:t>limit of 10</a:t>
            </a:r>
            <a:r>
              <a:rPr lang="en-US" sz="1400" b="1" kern="0" baseline="30000" dirty="0"/>
              <a:t>6</a:t>
            </a:r>
            <a:r>
              <a:rPr lang="en-US" sz="1400" b="1" kern="0" dirty="0"/>
              <a:t>-10</a:t>
            </a:r>
            <a:r>
              <a:rPr lang="en-US" sz="1400" b="1" kern="0" baseline="30000" dirty="0"/>
              <a:t>7 </a:t>
            </a:r>
            <a:r>
              <a:rPr lang="en-US" sz="1400" b="1" i="1" kern="0" dirty="0"/>
              <a:t>e</a:t>
            </a:r>
            <a:r>
              <a:rPr lang="en-US" sz="1400" kern="0" dirty="0"/>
              <a:t>, depending on the reference</a:t>
            </a:r>
            <a:endParaRPr lang="en-US" sz="1400" b="1" i="1" kern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kern="0" dirty="0"/>
              <a:t>Different geometries, gases, source (x-ray, alphas)</a:t>
            </a:r>
          </a:p>
        </p:txBody>
      </p:sp>
      <p:pic>
        <p:nvPicPr>
          <p:cNvPr id="27" name="Picture 13">
            <a:extLst>
              <a:ext uri="{FF2B5EF4-FFF2-40B4-BE49-F238E27FC236}">
                <a16:creationId xmlns:a16="http://schemas.microsoft.com/office/drawing/2014/main" id="{6C7E148D-1567-4BE6-0D2D-7A212E6B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564" y="4362437"/>
            <a:ext cx="2385035" cy="19328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D1E0A4C-20CA-1CB5-F455-3CD75DCFCEEE}"/>
              </a:ext>
            </a:extLst>
          </p:cNvPr>
          <p:cNvSpPr/>
          <p:nvPr/>
        </p:nvSpPr>
        <p:spPr>
          <a:xfrm>
            <a:off x="7564358" y="4186308"/>
            <a:ext cx="322824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700" i="1" dirty="0">
                <a:solidFill>
                  <a:srgbClr val="008F00"/>
                </a:solidFill>
              </a:rPr>
              <a:t>P. Fonte, Simulations of discharge phenomena, RD51 meeting, Munich, 2018</a:t>
            </a:r>
          </a:p>
        </p:txBody>
      </p:sp>
      <p:graphicFrame>
        <p:nvGraphicFramePr>
          <p:cNvPr id="29" name="Group 3">
            <a:extLst>
              <a:ext uri="{FF2B5EF4-FFF2-40B4-BE49-F238E27FC236}">
                <a16:creationId xmlns:a16="http://schemas.microsoft.com/office/drawing/2014/main" id="{BEAEF9EE-D60E-A0DA-DC5B-B0FC63B62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912028"/>
              </p:ext>
            </p:extLst>
          </p:nvPr>
        </p:nvGraphicFramePr>
        <p:xfrm>
          <a:off x="4652396" y="4396811"/>
          <a:ext cx="2665646" cy="1885308"/>
        </p:xfrm>
        <a:graphic>
          <a:graphicData uri="http://schemas.openxmlformats.org/drawingml/2006/table">
            <a:tbl>
              <a:tblPr/>
              <a:tblGrid>
                <a:gridCol w="282692">
                  <a:extLst>
                    <a:ext uri="{9D8B030D-6E8A-4147-A177-3AD203B41FA5}">
                      <a16:colId xmlns:a16="http://schemas.microsoft.com/office/drawing/2014/main" val="363586481"/>
                    </a:ext>
                  </a:extLst>
                </a:gridCol>
                <a:gridCol w="1307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1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32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127" marR="83127" marT="41564" marB="415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DETECTOR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 GAIN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 CHARGE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127" marR="83127" marT="41564" marB="415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MSGC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2000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4 10</a:t>
                      </a:r>
                      <a:r>
                        <a:rPr kumimoji="0" lang="en-US" altLang="en-US" sz="1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7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 PASS MSGC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2 10</a:t>
                      </a:r>
                      <a:r>
                        <a:rPr kumimoji="0" lang="en-US" altLang="en-US" sz="1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8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MICROWELL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2200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4.4 10</a:t>
                      </a:r>
                      <a:r>
                        <a:rPr kumimoji="0" lang="en-US" altLang="en-US" sz="1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8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iv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MICROMEGAS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3000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6 10</a:t>
                      </a:r>
                      <a:r>
                        <a:rPr kumimoji="0" lang="en-US" altLang="en-US" sz="1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8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GEM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2000</a:t>
                      </a: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4 10</a:t>
                      </a:r>
                      <a:r>
                        <a:rPr kumimoji="0" lang="en-US" altLang="en-US" sz="1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127" marR="83127" marT="41564" marB="415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67B3B109-F051-8B3A-AA1D-DB9CE79ED768}"/>
              </a:ext>
            </a:extLst>
          </p:cNvPr>
          <p:cNvSpPr/>
          <p:nvPr/>
        </p:nvSpPr>
        <p:spPr>
          <a:xfrm>
            <a:off x="4591877" y="4218477"/>
            <a:ext cx="4156364" cy="18186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en-US" sz="700" i="1" dirty="0">
                <a:solidFill>
                  <a:srgbClr val="008F00"/>
                </a:solidFill>
              </a:rPr>
              <a:t>F. </a:t>
            </a:r>
            <a:r>
              <a:rPr lang="en-GB" altLang="en-US" sz="700" i="1" dirty="0" err="1">
                <a:solidFill>
                  <a:srgbClr val="008F00"/>
                </a:solidFill>
              </a:rPr>
              <a:t>Sauli</a:t>
            </a:r>
            <a:r>
              <a:rPr lang="en-GB" altLang="en-US" sz="700" i="1" dirty="0">
                <a:solidFill>
                  <a:srgbClr val="008F00"/>
                </a:solidFill>
              </a:rPr>
              <a:t>, Report at the RD51 collaboration meeting in Amsterdam, 2008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2">
                <a:extLst>
                  <a:ext uri="{FF2B5EF4-FFF2-40B4-BE49-F238E27FC236}">
                    <a16:creationId xmlns:a16="http://schemas.microsoft.com/office/drawing/2014/main" id="{FFDA480A-AD2A-B9CC-F173-2532ADB50182}"/>
                  </a:ext>
                </a:extLst>
              </p:cNvPr>
              <p:cNvSpPr txBox="1"/>
              <p:nvPr/>
            </p:nvSpPr>
            <p:spPr>
              <a:xfrm>
                <a:off x="10210800" y="5030311"/>
                <a:ext cx="1847814" cy="694101"/>
              </a:xfrm>
              <a:noFill/>
              <a:ln w="12700">
                <a:solidFill>
                  <a:srgbClr val="1D59AE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329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solidFill>
                                <a:srgbClr val="00329F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l-PL" b="0" i="0" smtClean="0">
                              <a:solidFill>
                                <a:srgbClr val="00329F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pl-PL" b="0" i="1" smtClean="0">
                          <a:solidFill>
                            <a:srgbClr val="00329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b="0" i="1" smtClean="0">
                              <a:solidFill>
                                <a:srgbClr val="00329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b="0" i="1" smtClean="0">
                                  <a:solidFill>
                                    <a:srgbClr val="00329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solidFill>
                                    <a:srgbClr val="00329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l-PL" b="0" i="0" smtClean="0">
                                  <a:solidFill>
                                    <a:srgbClr val="00329F"/>
                                  </a:solidFill>
                                  <a:latin typeface="Cambria Math" panose="02040503050406030204" pitchFamily="18" charset="0"/>
                                </a:rPr>
                                <m:t>crit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l-PL" b="0" i="1" smtClean="0">
                                  <a:solidFill>
                                    <a:srgbClr val="00329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solidFill>
                                    <a:srgbClr val="00329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l-PL" b="0" i="0" smtClean="0">
                                  <a:solidFill>
                                    <a:srgbClr val="00329F"/>
                                  </a:solidFill>
                                  <a:latin typeface="Cambria Math" panose="02040503050406030204" pitchFamily="18" charset="0"/>
                                </a:rPr>
                                <m:t>primary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>
                  <a:solidFill>
                    <a:srgbClr val="00329F"/>
                  </a:solidFill>
                </a:endParaRPr>
              </a:p>
            </p:txBody>
          </p:sp>
        </mc:Choice>
        <mc:Fallback xmlns="">
          <p:sp>
            <p:nvSpPr>
              <p:cNvPr id="31" name="Textfeld 2">
                <a:extLst>
                  <a:ext uri="{FF2B5EF4-FFF2-40B4-BE49-F238E27FC236}">
                    <a16:creationId xmlns:a16="http://schemas.microsoft.com/office/drawing/2014/main" id="{FFDA480A-AD2A-B9CC-F173-2532ADB50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5030311"/>
                <a:ext cx="1847814" cy="694101"/>
              </a:xfr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1D59A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999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03671-D3D9-0001-07F6-47257E9C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8138973" cy="711251"/>
          </a:xfrm>
        </p:spPr>
        <p:txBody>
          <a:bodyPr/>
          <a:lstStyle/>
          <a:p>
            <a:r>
              <a:rPr lang="en-US" dirty="0"/>
              <a:t>Discharge probability in MPGD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1B3B3D-CD6E-DBD6-5244-B05FCE26716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D9435-1214-8140-460F-FE78ADA93C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43</a:t>
            </a:fld>
            <a:endParaRPr lang="en-US" spc="-5" dirty="0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DABCBB64-7DD2-B113-E06A-E9DAA599A16C}"/>
              </a:ext>
            </a:extLst>
          </p:cNvPr>
          <p:cNvSpPr txBox="1">
            <a:spLocks/>
          </p:cNvSpPr>
          <p:nvPr/>
        </p:nvSpPr>
        <p:spPr>
          <a:xfrm>
            <a:off x="843044" y="1109123"/>
            <a:ext cx="9977356" cy="33366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kern="0" dirty="0">
                <a:solidFill>
                  <a:srgbClr val="15159E"/>
                </a:solidFill>
              </a:rPr>
              <a:t>Clear gas dependencies</a:t>
            </a:r>
          </a:p>
          <a:p>
            <a:pPr>
              <a:lnSpc>
                <a:spcPct val="150000"/>
              </a:lnSpc>
            </a:pPr>
            <a:r>
              <a:rPr lang="en-US" kern="0" dirty="0">
                <a:solidFill>
                  <a:srgbClr val="15159E"/>
                </a:solidFill>
                <a:latin typeface="Calibri" panose="020F0502020204030204" pitchFamily="34" charset="0"/>
                <a:ea typeface="Carlito"/>
                <a:cs typeface="Calibri" panose="020F0502020204030204" pitchFamily="34" charset="0"/>
              </a:rPr>
              <a:t>Abrupt drop of discharge rate for source distances larger than alpha range</a:t>
            </a:r>
          </a:p>
          <a:p>
            <a:pPr>
              <a:lnSpc>
                <a:spcPct val="150000"/>
              </a:lnSpc>
            </a:pPr>
            <a:r>
              <a:rPr lang="en-US" altLang="de-DE" kern="0" dirty="0">
                <a:solidFill>
                  <a:srgbClr val="15159E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Clear correlation between discharge rate and 〈</a:t>
            </a:r>
            <a:r>
              <a:rPr lang="en-US" altLang="de-DE" i="1" kern="0" dirty="0">
                <a:solidFill>
                  <a:srgbClr val="15159E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Z</a:t>
            </a:r>
            <a:r>
              <a:rPr lang="en-US" altLang="de-DE" kern="0" dirty="0">
                <a:solidFill>
                  <a:srgbClr val="15159E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〉 of a gas mixture </a:t>
            </a:r>
            <a:r>
              <a:rPr lang="en-US" altLang="de-DE" kern="0" dirty="0">
                <a:solidFill>
                  <a:srgbClr val="15159E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sym typeface="Wingdings" pitchFamily="2" charset="2"/>
              </a:rPr>
              <a:t> primary charge density</a:t>
            </a:r>
          </a:p>
          <a:p>
            <a:pPr marL="582613" lvl="1" indent="-1254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15159E"/>
                </a:solidFill>
                <a:latin typeface="Calibri" panose="020F0502020204030204" pitchFamily="34" charset="0"/>
                <a:ea typeface="Carlito"/>
                <a:cs typeface="Calibri" panose="020F0502020204030204" pitchFamily="34" charset="0"/>
              </a:rPr>
              <a:t>Alpha range in Ne longer than in Argon</a:t>
            </a:r>
          </a:p>
          <a:p>
            <a:pPr marL="582613" lvl="1" indent="-1254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i="1" kern="0" dirty="0">
                <a:solidFill>
                  <a:srgbClr val="15159E"/>
                </a:solidFill>
                <a:latin typeface="Calibri" panose="020F0502020204030204" pitchFamily="34" charset="0"/>
                <a:ea typeface="Carlito"/>
                <a:cs typeface="Calibri" panose="020F0502020204030204" pitchFamily="34" charset="0"/>
              </a:rPr>
              <a:t>W</a:t>
            </a:r>
            <a:r>
              <a:rPr lang="en-US" kern="0" baseline="-25000" dirty="0">
                <a:solidFill>
                  <a:srgbClr val="15159E"/>
                </a:solidFill>
                <a:latin typeface="Calibri" panose="020F0502020204030204" pitchFamily="34" charset="0"/>
                <a:ea typeface="Carlito"/>
                <a:cs typeface="Calibri" panose="020F0502020204030204" pitchFamily="34" charset="0"/>
              </a:rPr>
              <a:t>i</a:t>
            </a:r>
            <a:r>
              <a:rPr lang="en-US" kern="0" dirty="0">
                <a:solidFill>
                  <a:srgbClr val="15159E"/>
                </a:solidFill>
                <a:latin typeface="Calibri" panose="020F0502020204030204" pitchFamily="34" charset="0"/>
                <a:ea typeface="Carlito"/>
                <a:cs typeface="Calibri" panose="020F0502020204030204" pitchFamily="34" charset="0"/>
              </a:rPr>
              <a:t> (</a:t>
            </a:r>
            <a:r>
              <a:rPr lang="en-US" kern="0" dirty="0" err="1">
                <a:solidFill>
                  <a:srgbClr val="15159E"/>
                </a:solidFill>
                <a:latin typeface="Calibri" panose="020F0502020204030204" pitchFamily="34" charset="0"/>
                <a:ea typeface="Carlito"/>
                <a:cs typeface="Calibri" panose="020F0502020204030204" pitchFamily="34" charset="0"/>
              </a:rPr>
              <a:t>Ar</a:t>
            </a:r>
            <a:r>
              <a:rPr lang="en-US" kern="0" dirty="0">
                <a:solidFill>
                  <a:srgbClr val="15159E"/>
                </a:solidFill>
                <a:latin typeface="Calibri" panose="020F0502020204030204" pitchFamily="34" charset="0"/>
                <a:ea typeface="Carlito"/>
                <a:cs typeface="Calibri" panose="020F0502020204030204" pitchFamily="34" charset="0"/>
              </a:rPr>
              <a:t>) &lt; </a:t>
            </a:r>
            <a:r>
              <a:rPr lang="en-US" i="1" kern="0" dirty="0">
                <a:solidFill>
                  <a:srgbClr val="15159E"/>
                </a:solidFill>
                <a:latin typeface="Calibri" panose="020F0502020204030204" pitchFamily="34" charset="0"/>
                <a:ea typeface="Carlito"/>
                <a:cs typeface="Calibri" panose="020F0502020204030204" pitchFamily="34" charset="0"/>
              </a:rPr>
              <a:t>W</a:t>
            </a:r>
            <a:r>
              <a:rPr lang="en-US" kern="0" baseline="-25000" dirty="0">
                <a:solidFill>
                  <a:srgbClr val="15159E"/>
                </a:solidFill>
                <a:latin typeface="Calibri" panose="020F0502020204030204" pitchFamily="34" charset="0"/>
                <a:ea typeface="Carlito"/>
                <a:cs typeface="Calibri" panose="020F0502020204030204" pitchFamily="34" charset="0"/>
              </a:rPr>
              <a:t>i</a:t>
            </a:r>
            <a:r>
              <a:rPr lang="en-US" kern="0" dirty="0">
                <a:solidFill>
                  <a:srgbClr val="15159E"/>
                </a:solidFill>
                <a:latin typeface="Calibri" panose="020F0502020204030204" pitchFamily="34" charset="0"/>
                <a:ea typeface="Carlito"/>
                <a:cs typeface="Calibri" panose="020F0502020204030204" pitchFamily="34" charset="0"/>
              </a:rPr>
              <a:t> (Ne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ea typeface="Carlito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de-DE" sz="1400" kern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altLang="de-DE" sz="1400" kern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altLang="de-DE" sz="1400" kern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1400" kern="0" dirty="0"/>
          </a:p>
        </p:txBody>
      </p:sp>
      <p:sp>
        <p:nvSpPr>
          <p:cNvPr id="32" name="Textfeld 5">
            <a:extLst>
              <a:ext uri="{FF2B5EF4-FFF2-40B4-BE49-F238E27FC236}">
                <a16:creationId xmlns:a16="http://schemas.microsoft.com/office/drawing/2014/main" id="{1E9493FC-BBEA-7EAB-FAD5-61D623920C73}"/>
              </a:ext>
            </a:extLst>
          </p:cNvPr>
          <p:cNvSpPr txBox="1"/>
          <p:nvPr/>
        </p:nvSpPr>
        <p:spPr>
          <a:xfrm rot="16200000">
            <a:off x="8913657" y="4673443"/>
            <a:ext cx="13243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rgbClr val="008F00"/>
                </a:solidFill>
              </a:rPr>
              <a:t>NIM A 870 (2017) 116</a:t>
            </a:r>
            <a:endParaRPr lang="en-GB" sz="900" dirty="0"/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6BEE2800-14EC-6638-3D10-443F8751E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84" y="3574843"/>
            <a:ext cx="3123472" cy="2439075"/>
          </a:xfrm>
          <a:prstGeom prst="rect">
            <a:avLst/>
          </a:prstGeom>
        </p:spPr>
      </p:pic>
      <p:sp>
        <p:nvSpPr>
          <p:cNvPr id="34" name="TextBox 8">
            <a:extLst>
              <a:ext uri="{FF2B5EF4-FFF2-40B4-BE49-F238E27FC236}">
                <a16:creationId xmlns:a16="http://schemas.microsoft.com/office/drawing/2014/main" id="{05FB6B56-CFEC-A684-F016-E8045AA26CAE}"/>
              </a:ext>
            </a:extLst>
          </p:cNvPr>
          <p:cNvSpPr txBox="1"/>
          <p:nvPr/>
        </p:nvSpPr>
        <p:spPr>
          <a:xfrm>
            <a:off x="1100134" y="3345307"/>
            <a:ext cx="1728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MICROMEGAS</a:t>
            </a:r>
          </a:p>
          <a:p>
            <a:r>
              <a:rPr lang="en-US" sz="800" b="1" dirty="0"/>
              <a:t>Hadron beam (10-15 GeV/</a:t>
            </a:r>
            <a:r>
              <a:rPr lang="en-US" sz="800" b="1" i="1" dirty="0"/>
              <a:t>c</a:t>
            </a:r>
            <a:r>
              <a:rPr lang="en-US" sz="800" b="1" dirty="0"/>
              <a:t> protons)</a:t>
            </a:r>
            <a:endParaRPr lang="en-US" sz="800" b="1" i="1" dirty="0"/>
          </a:p>
        </p:txBody>
      </p:sp>
      <p:sp>
        <p:nvSpPr>
          <p:cNvPr id="35" name="Textfeld 14">
            <a:extLst>
              <a:ext uri="{FF2B5EF4-FFF2-40B4-BE49-F238E27FC236}">
                <a16:creationId xmlns:a16="http://schemas.microsoft.com/office/drawing/2014/main" id="{B94D5359-D626-2F3F-84B0-8BC055D41B63}"/>
              </a:ext>
            </a:extLst>
          </p:cNvPr>
          <p:cNvSpPr txBox="1"/>
          <p:nvPr/>
        </p:nvSpPr>
        <p:spPr>
          <a:xfrm rot="16200000">
            <a:off x="3036499" y="4673443"/>
            <a:ext cx="14567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8F00"/>
                </a:solidFill>
              </a:rPr>
              <a:t>NIM A 478 (2002) 205</a:t>
            </a:r>
            <a:endParaRPr lang="en-GB" sz="2000" dirty="0"/>
          </a:p>
        </p:txBody>
      </p:sp>
      <p:sp>
        <p:nvSpPr>
          <p:cNvPr id="36" name="Textfeld 15">
            <a:extLst>
              <a:ext uri="{FF2B5EF4-FFF2-40B4-BE49-F238E27FC236}">
                <a16:creationId xmlns:a16="http://schemas.microsoft.com/office/drawing/2014/main" id="{E4996CE4-5B3C-D147-7139-6BC32B9E1054}"/>
              </a:ext>
            </a:extLst>
          </p:cNvPr>
          <p:cNvSpPr txBox="1"/>
          <p:nvPr/>
        </p:nvSpPr>
        <p:spPr>
          <a:xfrm>
            <a:off x="4394913" y="3395246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/>
              <a:t>GEMs</a:t>
            </a:r>
          </a:p>
          <a:p>
            <a:r>
              <a:rPr lang="en-GB" sz="800" b="1" dirty="0"/>
              <a:t>Alpha particles</a:t>
            </a:r>
          </a:p>
        </p:txBody>
      </p:sp>
      <p:pic>
        <p:nvPicPr>
          <p:cNvPr id="37" name="Picture 1">
            <a:extLst>
              <a:ext uri="{FF2B5EF4-FFF2-40B4-BE49-F238E27FC236}">
                <a16:creationId xmlns:a16="http://schemas.microsoft.com/office/drawing/2014/main" id="{04D6C4D4-7EFD-6E80-84C4-165D73E80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3800"/>
            <a:ext cx="5404290" cy="236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250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6AFFE-289D-B673-D9DB-34380CD1D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4058082" cy="635051"/>
          </a:xfrm>
        </p:spPr>
        <p:txBody>
          <a:bodyPr/>
          <a:lstStyle/>
          <a:p>
            <a:r>
              <a:rPr lang="en-US" dirty="0"/>
              <a:t>Charge Density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88D585-6B76-741F-F279-3C49C680DFD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5245A-A424-A241-16CF-14E49472279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44</a:t>
            </a:fld>
            <a:endParaRPr lang="en-US" spc="-5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19DA89-FBF2-0433-F300-3E36332F9B77}"/>
              </a:ext>
            </a:extLst>
          </p:cNvPr>
          <p:cNvSpPr txBox="1">
            <a:spLocks/>
          </p:cNvSpPr>
          <p:nvPr/>
        </p:nvSpPr>
        <p:spPr>
          <a:xfrm>
            <a:off x="319298" y="1115057"/>
            <a:ext cx="4938502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/>
              <a:t>Primary charge density is a more relevant parameter than the total number of electrons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/>
              <a:t>Source inclination studies – higher charge densities per hole for perpendicular tracks impinging a 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/>
              <a:t>B∥E studies – reduced transverse diffusion – higher charge density arriving at GEM holes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04F9B-7973-F9E2-C4CE-336B05562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49" y="2968471"/>
            <a:ext cx="3707851" cy="27124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ED2168-AEA2-D885-5877-747CA88F9AA9}"/>
              </a:ext>
            </a:extLst>
          </p:cNvPr>
          <p:cNvSpPr/>
          <p:nvPr/>
        </p:nvSpPr>
        <p:spPr>
          <a:xfrm>
            <a:off x="1187627" y="2864778"/>
            <a:ext cx="13322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rgbClr val="00B050"/>
                </a:solidFill>
              </a:rPr>
              <a:t>NIM A479 (2002) 294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6CDCA9-C1E4-5963-A480-5A84860A5204}"/>
              </a:ext>
            </a:extLst>
          </p:cNvPr>
          <p:cNvSpPr txBox="1"/>
          <p:nvPr/>
        </p:nvSpPr>
        <p:spPr>
          <a:xfrm>
            <a:off x="6887591" y="910062"/>
            <a:ext cx="472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Discharge rate scales with the mesh cell size</a:t>
            </a:r>
            <a:br>
              <a:rPr lang="en-US" sz="1600" dirty="0"/>
            </a:b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➙ m</a:t>
            </a:r>
            <a:r>
              <a:rPr lang="en-US" sz="1600" dirty="0" err="1"/>
              <a:t>esh</a:t>
            </a:r>
            <a:r>
              <a:rPr lang="en-US" sz="1600" dirty="0"/>
              <a:t> cell as an independent amplification structure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BDA9496-A9B4-3BE8-6755-B0C956069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479" y="2411460"/>
            <a:ext cx="4596682" cy="351307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D4751F1-A8C1-589E-8351-CC69B8A579D2}"/>
              </a:ext>
            </a:extLst>
          </p:cNvPr>
          <p:cNvGrpSpPr/>
          <p:nvPr/>
        </p:nvGrpSpPr>
        <p:grpSpPr>
          <a:xfrm>
            <a:off x="7213265" y="1812278"/>
            <a:ext cx="4103343" cy="3659156"/>
            <a:chOff x="4904009" y="741890"/>
            <a:chExt cx="4103343" cy="365915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9E99E8-68B2-0984-A138-FD2499DADB82}"/>
                </a:ext>
              </a:extLst>
            </p:cNvPr>
            <p:cNvSpPr txBox="1"/>
            <p:nvPr/>
          </p:nvSpPr>
          <p:spPr>
            <a:xfrm>
              <a:off x="5341308" y="3844939"/>
              <a:ext cx="12327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FFA610"/>
                  </a:solidFill>
                </a:rPr>
                <a:t>S</a:t>
              </a:r>
              <a:r>
                <a:rPr lang="en-DE" sz="1200" dirty="0">
                  <a:solidFill>
                    <a:srgbClr val="FFA610"/>
                  </a:solidFill>
                </a:rPr>
                <a:t>ize of MMG cell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7BC2CBA-3DBB-5239-B2F3-3A7454870922}"/>
                </a:ext>
              </a:extLst>
            </p:cNvPr>
            <p:cNvCxnSpPr/>
            <p:nvPr/>
          </p:nvCxnSpPr>
          <p:spPr>
            <a:xfrm flipH="1">
              <a:off x="5438949" y="4121324"/>
              <a:ext cx="1037492" cy="0"/>
            </a:xfrm>
            <a:prstGeom prst="straightConnector1">
              <a:avLst/>
            </a:prstGeom>
            <a:ln>
              <a:solidFill>
                <a:srgbClr val="FFA61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5DAF7C-7756-1F7B-492A-F016AB7D3ACE}"/>
                </a:ext>
              </a:extLst>
            </p:cNvPr>
            <p:cNvSpPr txBox="1"/>
            <p:nvPr/>
          </p:nvSpPr>
          <p:spPr>
            <a:xfrm rot="16200000">
              <a:off x="7512685" y="2906379"/>
              <a:ext cx="27585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rgbClr val="00B050"/>
                  </a:solidFill>
                </a:rPr>
                <a:t> JINST 18 (2023) C06011</a:t>
              </a:r>
            </a:p>
          </p:txBody>
        </p:sp>
        <p:pic>
          <p:nvPicPr>
            <p:cNvPr id="31" name="Grafik 24">
              <a:extLst>
                <a:ext uri="{FF2B5EF4-FFF2-40B4-BE49-F238E27FC236}">
                  <a16:creationId xmlns:a16="http://schemas.microsoft.com/office/drawing/2014/main" id="{61B64267-B19A-844F-CDA6-E03BFE6FD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590" t="21590" r="22303" b="22303"/>
            <a:stretch/>
          </p:blipFill>
          <p:spPr>
            <a:xfrm>
              <a:off x="7894267" y="741890"/>
              <a:ext cx="654545" cy="65454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</p:pic>
        <p:pic>
          <p:nvPicPr>
            <p:cNvPr id="32" name="Grafik 26" descr="Ein Bild, das Reibe enthält.&#10;&#10;Automatisch generierte Beschreibung">
              <a:extLst>
                <a:ext uri="{FF2B5EF4-FFF2-40B4-BE49-F238E27FC236}">
                  <a16:creationId xmlns:a16="http://schemas.microsoft.com/office/drawing/2014/main" id="{A77F59AF-B8D5-D586-1658-4B4DB490A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188" t="18188" r="20093" b="20093"/>
            <a:stretch/>
          </p:blipFill>
          <p:spPr>
            <a:xfrm>
              <a:off x="6899052" y="741891"/>
              <a:ext cx="654545" cy="6545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3" name="Grafik 28" descr="Ein Bild, das Rost enthält.&#10;&#10;Automatisch generierte Beschreibung">
              <a:extLst>
                <a:ext uri="{FF2B5EF4-FFF2-40B4-BE49-F238E27FC236}">
                  <a16:creationId xmlns:a16="http://schemas.microsoft.com/office/drawing/2014/main" id="{B7C0191D-9012-9F2F-4D0D-954D30A52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31" t="3431" r="6208" b="6208"/>
            <a:stretch/>
          </p:blipFill>
          <p:spPr>
            <a:xfrm>
              <a:off x="5903838" y="741891"/>
              <a:ext cx="654545" cy="65454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34" name="Grafik 30" descr="Ein Bild, das Sportwettkampf, Baseball, Sport enthält.&#10;&#10;Automatisch generierte Beschreibung">
              <a:extLst>
                <a:ext uri="{FF2B5EF4-FFF2-40B4-BE49-F238E27FC236}">
                  <a16:creationId xmlns:a16="http://schemas.microsoft.com/office/drawing/2014/main" id="{3511C936-F8FF-E466-5EA5-75A6B62C46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229" t="8229" r="9625" b="9625"/>
            <a:stretch/>
          </p:blipFill>
          <p:spPr>
            <a:xfrm>
              <a:off x="4908624" y="741891"/>
              <a:ext cx="654545" cy="654545"/>
            </a:xfrm>
            <a:prstGeom prst="rect">
              <a:avLst/>
            </a:prstGeom>
            <a:ln>
              <a:solidFill>
                <a:srgbClr val="008F00"/>
              </a:solidFill>
            </a:ln>
          </p:spPr>
        </p:pic>
        <p:cxnSp>
          <p:nvCxnSpPr>
            <p:cNvPr id="35" name="Gerade Verbindung 17">
              <a:extLst>
                <a:ext uri="{FF2B5EF4-FFF2-40B4-BE49-F238E27FC236}">
                  <a16:creationId xmlns:a16="http://schemas.microsoft.com/office/drawing/2014/main" id="{2176C8DC-4FC3-A6AC-1879-9AF0D430C4B5}"/>
                </a:ext>
              </a:extLst>
            </p:cNvPr>
            <p:cNvCxnSpPr/>
            <p:nvPr/>
          </p:nvCxnSpPr>
          <p:spPr>
            <a:xfrm flipH="1">
              <a:off x="6558383" y="1396435"/>
              <a:ext cx="1335884" cy="788826"/>
            </a:xfrm>
            <a:prstGeom prst="line">
              <a:avLst/>
            </a:prstGeom>
            <a:ln w="95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18">
              <a:extLst>
                <a:ext uri="{FF2B5EF4-FFF2-40B4-BE49-F238E27FC236}">
                  <a16:creationId xmlns:a16="http://schemas.microsoft.com/office/drawing/2014/main" id="{CF454D07-DB74-51C8-F682-B066A87238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2959" y="1396435"/>
              <a:ext cx="239866" cy="141638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0">
              <a:extLst>
                <a:ext uri="{FF2B5EF4-FFF2-40B4-BE49-F238E27FC236}">
                  <a16:creationId xmlns:a16="http://schemas.microsoft.com/office/drawing/2014/main" id="{5291E075-C8EC-6F5C-957B-405E4846BE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95451" y="1398717"/>
              <a:ext cx="424953" cy="139356"/>
            </a:xfrm>
            <a:prstGeom prst="line">
              <a:avLst/>
            </a:prstGeom>
            <a:ln w="9525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2">
              <a:extLst>
                <a:ext uri="{FF2B5EF4-FFF2-40B4-BE49-F238E27FC236}">
                  <a16:creationId xmlns:a16="http://schemas.microsoft.com/office/drawing/2014/main" id="{463E1DD6-DE1C-8ED7-8133-BACFA35799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04009" y="1398717"/>
              <a:ext cx="1053685" cy="345538"/>
            </a:xfrm>
            <a:prstGeom prst="line">
              <a:avLst/>
            </a:prstGeom>
            <a:ln w="9525">
              <a:solidFill>
                <a:srgbClr val="008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feld 24">
              <a:extLst>
                <a:ext uri="{FF2B5EF4-FFF2-40B4-BE49-F238E27FC236}">
                  <a16:creationId xmlns:a16="http://schemas.microsoft.com/office/drawing/2014/main" id="{5FE046C5-746E-79B1-3308-D969A3735575}"/>
                </a:ext>
              </a:extLst>
            </p:cNvPr>
            <p:cNvSpPr txBox="1"/>
            <p:nvPr/>
          </p:nvSpPr>
          <p:spPr>
            <a:xfrm>
              <a:off x="7684758" y="3669884"/>
              <a:ext cx="932922" cy="56595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100"/>
                </a:spcBef>
              </a:pPr>
              <a:r>
                <a:rPr lang="en-GB" sz="900" dirty="0"/>
                <a:t>730 LPI, </a:t>
              </a:r>
              <a:r>
                <a:rPr lang="en-GB" sz="900" i="1" dirty="0" err="1"/>
                <a:t>T</a:t>
              </a:r>
              <a:r>
                <a:rPr lang="en-GB" sz="900" baseline="-25000" dirty="0" err="1"/>
                <a:t>opt</a:t>
              </a:r>
              <a:r>
                <a:rPr lang="en-GB" sz="900" dirty="0"/>
                <a:t> = 39.5%</a:t>
              </a:r>
            </a:p>
            <a:p>
              <a:pPr algn="ctr">
                <a:spcBef>
                  <a:spcPts val="100"/>
                </a:spcBef>
              </a:pPr>
              <a:r>
                <a:rPr lang="en-GB" sz="900" dirty="0"/>
                <a:t>640 LPI, </a:t>
              </a:r>
              <a:r>
                <a:rPr lang="en-GB" sz="900" i="1" dirty="0" err="1"/>
                <a:t>T</a:t>
              </a:r>
              <a:r>
                <a:rPr lang="en-GB" sz="900" baseline="-25000" dirty="0" err="1"/>
                <a:t>opt</a:t>
              </a:r>
              <a:r>
                <a:rPr lang="en-GB" sz="900" dirty="0"/>
                <a:t> = 39.5%</a:t>
              </a:r>
            </a:p>
            <a:p>
              <a:pPr algn="ctr">
                <a:spcBef>
                  <a:spcPts val="100"/>
                </a:spcBef>
              </a:pPr>
              <a:r>
                <a:rPr lang="en-GB" sz="900" dirty="0"/>
                <a:t>400 LPI, </a:t>
              </a:r>
              <a:r>
                <a:rPr lang="en-GB" sz="900" i="1" dirty="0" err="1"/>
                <a:t>T</a:t>
              </a:r>
              <a:r>
                <a:rPr lang="en-GB" sz="900" baseline="-25000" dirty="0" err="1"/>
                <a:t>opt</a:t>
              </a:r>
              <a:r>
                <a:rPr lang="en-GB" sz="900" dirty="0"/>
                <a:t> = 51.0%</a:t>
              </a:r>
            </a:p>
            <a:p>
              <a:pPr algn="ctr">
                <a:spcBef>
                  <a:spcPts val="100"/>
                </a:spcBef>
              </a:pPr>
              <a:r>
                <a:rPr lang="en-GB" sz="900" dirty="0"/>
                <a:t>230 LPI, </a:t>
              </a:r>
              <a:r>
                <a:rPr lang="en-GB" sz="900" i="1" dirty="0" err="1"/>
                <a:t>T</a:t>
              </a:r>
              <a:r>
                <a:rPr lang="en-GB" sz="900" baseline="-25000" dirty="0" err="1"/>
                <a:t>opt</a:t>
              </a:r>
              <a:r>
                <a:rPr lang="en-GB" sz="900" dirty="0"/>
                <a:t> = 52.0%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28743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A1C5A-58A3-E713-2E95-58356C8B4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8215173" cy="787451"/>
          </a:xfrm>
        </p:spPr>
        <p:txBody>
          <a:bodyPr/>
          <a:lstStyle/>
          <a:p>
            <a:r>
              <a:rPr lang="en-US" dirty="0"/>
              <a:t>Reduce (diffuse) primary charge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A4ADE9-F63E-82A9-326B-5690576069F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14273-2B46-A09D-E3CA-8F012A701E8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45</a:t>
            </a:fld>
            <a:endParaRPr lang="en-US" spc="-5" dirty="0"/>
          </a:p>
        </p:txBody>
      </p:sp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278F6800-4D2B-5CAC-1C44-6B3F91BAC95B}"/>
              </a:ext>
            </a:extLst>
          </p:cNvPr>
          <p:cNvSpPr txBox="1">
            <a:spLocks/>
          </p:cNvSpPr>
          <p:nvPr/>
        </p:nvSpPr>
        <p:spPr>
          <a:xfrm>
            <a:off x="457200" y="1162742"/>
            <a:ext cx="8229600" cy="4456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kern="0" dirty="0">
                <a:solidFill>
                  <a:srgbClr val="15159E"/>
                </a:solidFill>
              </a:rPr>
              <a:t>GEMs are easy to stack</a:t>
            </a:r>
          </a:p>
          <a:p>
            <a:pPr marL="360363" lvl="1" indent="-180975">
              <a:lnSpc>
                <a:spcPct val="150000"/>
              </a:lnSpc>
            </a:pPr>
            <a:r>
              <a:rPr lang="en-US" sz="1400" kern="0" dirty="0">
                <a:solidFill>
                  <a:srgbClr val="15159E"/>
                </a:solidFill>
              </a:rPr>
              <a:t>Pre-amplification stage – lower gain of single structures</a:t>
            </a:r>
          </a:p>
          <a:p>
            <a:pPr marL="360363" lvl="1" indent="-180975">
              <a:lnSpc>
                <a:spcPct val="150000"/>
              </a:lnSpc>
            </a:pPr>
            <a:r>
              <a:rPr lang="en-US" sz="1400" kern="0" dirty="0">
                <a:solidFill>
                  <a:srgbClr val="15159E"/>
                </a:solidFill>
              </a:rPr>
              <a:t>Charge spread between independent holes – </a:t>
            </a:r>
            <a:r>
              <a:rPr lang="en-US" sz="1400" b="1" i="1" kern="0" dirty="0" err="1">
                <a:solidFill>
                  <a:srgbClr val="15159E"/>
                </a:solidFill>
              </a:rPr>
              <a:t>Q</a:t>
            </a:r>
            <a:r>
              <a:rPr lang="en-US" sz="1400" b="1" kern="0" baseline="-25000" dirty="0" err="1">
                <a:solidFill>
                  <a:srgbClr val="15159E"/>
                </a:solidFill>
              </a:rPr>
              <a:t>crit</a:t>
            </a:r>
            <a:r>
              <a:rPr lang="en-US" sz="1400" b="1" kern="0" dirty="0">
                <a:solidFill>
                  <a:srgbClr val="15159E"/>
                </a:solidFill>
              </a:rPr>
              <a:t> per hole stays the same!</a:t>
            </a:r>
          </a:p>
          <a:p>
            <a:pPr marL="360363" lvl="1" indent="-180975">
              <a:lnSpc>
                <a:spcPct val="150000"/>
              </a:lnSpc>
            </a:pPr>
            <a:r>
              <a:rPr lang="en-US" sz="1400" kern="0" dirty="0">
                <a:solidFill>
                  <a:srgbClr val="15159E"/>
                </a:solidFill>
              </a:rPr>
              <a:t>Small pitches preferable (more holes – more sharing)</a:t>
            </a:r>
          </a:p>
          <a:p>
            <a:pPr>
              <a:lnSpc>
                <a:spcPct val="150000"/>
              </a:lnSpc>
            </a:pPr>
            <a:endParaRPr lang="en-US" sz="900" b="1" kern="0" dirty="0"/>
          </a:p>
          <a:p>
            <a:pPr>
              <a:lnSpc>
                <a:spcPct val="150000"/>
              </a:lnSpc>
            </a:pPr>
            <a:r>
              <a:rPr lang="en-US" b="1" kern="0" dirty="0">
                <a:solidFill>
                  <a:srgbClr val="15159E"/>
                </a:solidFill>
              </a:rPr>
              <a:t>GEM + MMG hybrids and multi-MMG stacks</a:t>
            </a:r>
            <a:br>
              <a:rPr lang="en-US" sz="1400" b="1" kern="0" dirty="0"/>
            </a:br>
            <a:r>
              <a:rPr lang="en-US" sz="1600" kern="0" dirty="0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NIM A 834 (2016) 149 </a:t>
            </a:r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600" kern="0" dirty="0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kern="1200" dirty="0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NIM A 976 (2020) 164282, NIM A 623 (2010) 94</a:t>
            </a:r>
            <a:endParaRPr lang="en-US" sz="1600" b="1" kern="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 lvl="1" indent="-180975">
              <a:lnSpc>
                <a:spcPct val="150000"/>
              </a:lnSpc>
            </a:pPr>
            <a:r>
              <a:rPr lang="en-US" sz="1600" kern="0" dirty="0">
                <a:solidFill>
                  <a:srgbClr val="15159E"/>
                </a:solidFill>
              </a:rPr>
              <a:t>Clear influence of the pre-amplification stage on the stability of MMG</a:t>
            </a:r>
          </a:p>
          <a:p>
            <a:pPr marL="360363" lvl="1" indent="-180975">
              <a:lnSpc>
                <a:spcPct val="150000"/>
              </a:lnSpc>
            </a:pPr>
            <a:r>
              <a:rPr lang="en-US" sz="1600" kern="0" dirty="0">
                <a:solidFill>
                  <a:srgbClr val="15159E"/>
                </a:solidFill>
              </a:rPr>
              <a:t>Lower charge densities reach (subsequent) MMG stages</a:t>
            </a:r>
          </a:p>
          <a:p>
            <a:pPr marL="360363" lvl="1" indent="-180975">
              <a:lnSpc>
                <a:spcPct val="150000"/>
              </a:lnSpc>
            </a:pPr>
            <a:r>
              <a:rPr lang="en-US" sz="1600" kern="0" dirty="0">
                <a:solidFill>
                  <a:srgbClr val="15159E"/>
                </a:solidFill>
              </a:rPr>
              <a:t>Mesh cell as an independent amplification structure (see also</a:t>
            </a:r>
            <a:r>
              <a:rPr lang="en-US" sz="1600" kern="0" dirty="0">
                <a:solidFill>
                  <a:sysClr val="windowText" lastClr="000000"/>
                </a:solidFill>
              </a:rPr>
              <a:t> </a:t>
            </a:r>
            <a:r>
              <a:rPr lang="en-US" sz="1600" kern="0" dirty="0">
                <a:solidFill>
                  <a:srgbClr val="00B050"/>
                </a:solidFill>
              </a:rPr>
              <a:t>JINST 18 (2023) C06011</a:t>
            </a:r>
            <a:r>
              <a:rPr lang="en-US" sz="1600" kern="0" dirty="0">
                <a:solidFill>
                  <a:srgbClr val="15159E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en-US" sz="1150" b="1" kern="0" dirty="0"/>
          </a:p>
          <a:p>
            <a:pPr>
              <a:lnSpc>
                <a:spcPct val="150000"/>
              </a:lnSpc>
            </a:pPr>
            <a:r>
              <a:rPr lang="en-US" b="1" kern="0" dirty="0">
                <a:solidFill>
                  <a:srgbClr val="15159E"/>
                </a:solidFill>
              </a:rPr>
              <a:t>Optimized HV settings</a:t>
            </a:r>
          </a:p>
          <a:p>
            <a:pPr marL="360363" lvl="1" indent="-180975">
              <a:lnSpc>
                <a:spcPct val="150000"/>
              </a:lnSpc>
            </a:pPr>
            <a:r>
              <a:rPr lang="en-US" sz="1400" kern="0" dirty="0">
                <a:solidFill>
                  <a:srgbClr val="15159E"/>
                </a:solidFill>
              </a:rPr>
              <a:t>Lower gain towards the bottom of a stack</a:t>
            </a:r>
            <a:r>
              <a:rPr lang="en-GB" sz="1400" kern="0" dirty="0">
                <a:solidFill>
                  <a:srgbClr val="15159E"/>
                </a:solidFill>
              </a:rPr>
              <a:t> to increase overall stability! </a:t>
            </a:r>
            <a:r>
              <a:rPr lang="en-US" sz="1400" kern="0" dirty="0">
                <a:solidFill>
                  <a:srgbClr val="00B050"/>
                </a:solidFill>
              </a:rPr>
              <a:t>NIM A 479 (2002) 294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5BB7A0-2432-DBED-C436-222051923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143" y="1062512"/>
            <a:ext cx="3118024" cy="2297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EBBACF-ADCD-FAE3-14C8-D0294B511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3509174"/>
            <a:ext cx="2508310" cy="26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9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2ACDF-80F4-C4CF-798D-934D77629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6081573" cy="711251"/>
          </a:xfrm>
        </p:spPr>
        <p:txBody>
          <a:bodyPr/>
          <a:lstStyle/>
          <a:p>
            <a:r>
              <a:rPr lang="en-US" dirty="0"/>
              <a:t>Use of resistive layers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5D51B-5370-5127-0947-BB8EA3FDC65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716D2-0AB0-CCC5-336E-D1D404D88E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46</a:t>
            </a:fld>
            <a:endParaRPr lang="en-US" spc="-5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1BEB80-BB47-4611-81EC-B98358877B5B}"/>
              </a:ext>
            </a:extLst>
          </p:cNvPr>
          <p:cNvSpPr txBox="1">
            <a:spLocks/>
          </p:cNvSpPr>
          <p:nvPr/>
        </p:nvSpPr>
        <p:spPr>
          <a:xfrm>
            <a:off x="240715" y="1280078"/>
            <a:ext cx="8396423" cy="5068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sz="1600" kern="0" dirty="0"/>
              <a:t>Allow for charge sharing and create self-quenching mechanism</a:t>
            </a:r>
          </a:p>
          <a:p>
            <a:pPr>
              <a:spcAft>
                <a:spcPts val="400"/>
              </a:spcAft>
            </a:pPr>
            <a:r>
              <a:rPr lang="en-US" sz="1600" kern="0" dirty="0"/>
              <a:t>Delay the charge evacuation and force local field reduction ➞ rate capabilities </a:t>
            </a:r>
            <a:endParaRPr lang="en-US" sz="1600" b="1" kern="0" dirty="0"/>
          </a:p>
          <a:p>
            <a:endParaRPr lang="en-US" sz="1600" b="1" kern="0" dirty="0"/>
          </a:p>
          <a:p>
            <a:endParaRPr lang="en-US" sz="1600" b="1" kern="0" dirty="0"/>
          </a:p>
          <a:p>
            <a:pPr>
              <a:spcAft>
                <a:spcPts val="400"/>
              </a:spcAft>
            </a:pPr>
            <a:r>
              <a:rPr lang="en-US" sz="1600" b="1" kern="0" dirty="0"/>
              <a:t>Resistive MICROMEGAS  </a:t>
            </a:r>
            <a:r>
              <a:rPr lang="en-US" sz="1600" kern="0" dirty="0">
                <a:solidFill>
                  <a:srgbClr val="00B050"/>
                </a:solidFill>
              </a:rPr>
              <a:t>(NIM A 629 (2011) 66, NIM A 1025 (2022) 166109)</a:t>
            </a:r>
            <a:endParaRPr lang="en-US" sz="1600" b="1" kern="0" dirty="0">
              <a:solidFill>
                <a:srgbClr val="00B050"/>
              </a:solidFill>
            </a:endParaRPr>
          </a:p>
          <a:p>
            <a:pPr>
              <a:spcAft>
                <a:spcPts val="400"/>
              </a:spcAft>
            </a:pPr>
            <a:r>
              <a:rPr lang="en-US" sz="1600" kern="0" dirty="0"/>
              <a:t>Reduces the charge released by MMG during spark formation. </a:t>
            </a:r>
          </a:p>
          <a:p>
            <a:pPr>
              <a:spcAft>
                <a:spcPts val="400"/>
              </a:spcAft>
            </a:pPr>
            <a:r>
              <a:rPr lang="en-US" sz="1600" kern="0" dirty="0"/>
              <a:t>Provides spark protection to electronics</a:t>
            </a:r>
            <a:endParaRPr lang="en-US" sz="1600" b="1" kern="0" dirty="0"/>
          </a:p>
          <a:p>
            <a:pPr>
              <a:lnSpc>
                <a:spcPct val="150000"/>
              </a:lnSpc>
            </a:pPr>
            <a:endParaRPr lang="en-US" sz="1600" b="1" kern="0" dirty="0"/>
          </a:p>
          <a:p>
            <a:pPr>
              <a:lnSpc>
                <a:spcPct val="150000"/>
              </a:lnSpc>
            </a:pPr>
            <a:endParaRPr lang="en-US" sz="1600" b="1" kern="0" dirty="0"/>
          </a:p>
          <a:p>
            <a:pPr>
              <a:spcAft>
                <a:spcPts val="400"/>
              </a:spcAft>
            </a:pPr>
            <a:r>
              <a:rPr lang="en-US" sz="1600" b="1" kern="0" dirty="0"/>
              <a:t>New structures: </a:t>
            </a:r>
            <a:r>
              <a:rPr lang="en-US" sz="1600" b="1" kern="0" dirty="0" err="1"/>
              <a:t>μRWELL</a:t>
            </a:r>
            <a:r>
              <a:rPr lang="en-US" sz="1600" b="1" kern="0" dirty="0"/>
              <a:t> </a:t>
            </a:r>
            <a:r>
              <a:rPr lang="de-DE" sz="1600" kern="0" dirty="0">
                <a:solidFill>
                  <a:srgbClr val="00B050"/>
                </a:solidFill>
              </a:rPr>
              <a:t> (JINST 10 (2015) P02008)</a:t>
            </a:r>
            <a:endParaRPr lang="en-US" sz="1600" b="1" kern="0" dirty="0"/>
          </a:p>
          <a:p>
            <a:pPr>
              <a:spcAft>
                <a:spcPts val="400"/>
              </a:spcAft>
            </a:pPr>
            <a:r>
              <a:rPr lang="en-US" sz="1600" kern="0" dirty="0"/>
              <a:t>Single sided Gaseous Electron Multiplier (THGEM)</a:t>
            </a:r>
          </a:p>
          <a:p>
            <a:pPr>
              <a:spcAft>
                <a:spcPts val="400"/>
              </a:spcAft>
            </a:pPr>
            <a:r>
              <a:rPr lang="en-US" sz="1600" kern="0" dirty="0"/>
              <a:t>Coupled to the readout anode through material of high bulk resistivity </a:t>
            </a:r>
          </a:p>
          <a:p>
            <a:pPr>
              <a:spcAft>
                <a:spcPts val="400"/>
              </a:spcAft>
            </a:pPr>
            <a:r>
              <a:rPr lang="en-US" sz="1600" kern="0" dirty="0"/>
              <a:t>High rate capabilities restored by proper grounding of the DLC layers</a:t>
            </a:r>
          </a:p>
          <a:p>
            <a:pPr>
              <a:spcAft>
                <a:spcPts val="400"/>
              </a:spcAft>
            </a:pPr>
            <a:r>
              <a:rPr lang="en-US" sz="1600" kern="0" dirty="0"/>
              <a:t>Single amplification stage </a:t>
            </a:r>
            <a:br>
              <a:rPr lang="en-US" sz="1600" kern="0" dirty="0"/>
            </a:br>
            <a:r>
              <a:rPr lang="en-US" sz="1600" kern="0" dirty="0"/>
              <a:t>--&gt; material budget, simplicity, industrialization, costs!</a:t>
            </a:r>
          </a:p>
          <a:p>
            <a:pPr>
              <a:lnSpc>
                <a:spcPct val="150000"/>
              </a:lnSpc>
            </a:pPr>
            <a:endParaRPr lang="en-US" sz="1600" kern="0" dirty="0"/>
          </a:p>
          <a:p>
            <a:endParaRPr lang="en-DE" sz="1600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65359-2E7F-19E9-570E-0AAC7E3F0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742531"/>
            <a:ext cx="3915791" cy="130782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D7EC366-C05C-FFA3-5BA8-5665F711A7ED}"/>
              </a:ext>
            </a:extLst>
          </p:cNvPr>
          <p:cNvPicPr/>
          <p:nvPr/>
        </p:nvPicPr>
        <p:blipFill rotWithShape="1">
          <a:blip r:embed="rId3"/>
          <a:srcRect l="4843" r="5785"/>
          <a:stretch/>
        </p:blipFill>
        <p:spPr>
          <a:xfrm>
            <a:off x="9481670" y="4343010"/>
            <a:ext cx="2411857" cy="1557244"/>
          </a:xfrm>
          <a:prstGeom prst="rect">
            <a:avLst/>
          </a:prstGeom>
          <a:ln w="0">
            <a:noFill/>
          </a:ln>
        </p:spPr>
      </p:pic>
      <p:pic>
        <p:nvPicPr>
          <p:cNvPr id="9" name="Grafik 10">
            <a:extLst>
              <a:ext uri="{FF2B5EF4-FFF2-40B4-BE49-F238E27FC236}">
                <a16:creationId xmlns:a16="http://schemas.microsoft.com/office/drawing/2014/main" id="{E2C38602-4158-0D78-7746-B59E2DE9FB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25" b="20278"/>
          <a:stretch/>
        </p:blipFill>
        <p:spPr>
          <a:xfrm>
            <a:off x="7345057" y="4471517"/>
            <a:ext cx="2136613" cy="108321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1DCA5C-48CB-752F-1568-F6824A356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844" y="2454814"/>
            <a:ext cx="2259040" cy="1279483"/>
          </a:xfrm>
          <a:prstGeom prst="rect">
            <a:avLst/>
          </a:prstGeom>
        </p:spPr>
      </p:pic>
      <p:grpSp>
        <p:nvGrpSpPr>
          <p:cNvPr id="11" name="Group 6">
            <a:extLst>
              <a:ext uri="{FF2B5EF4-FFF2-40B4-BE49-F238E27FC236}">
                <a16:creationId xmlns:a16="http://schemas.microsoft.com/office/drawing/2014/main" id="{4866E101-912C-07A8-6CC4-3623801CA4F1}"/>
              </a:ext>
            </a:extLst>
          </p:cNvPr>
          <p:cNvGrpSpPr/>
          <p:nvPr/>
        </p:nvGrpSpPr>
        <p:grpSpPr>
          <a:xfrm>
            <a:off x="9577861" y="2422770"/>
            <a:ext cx="2122077" cy="1245522"/>
            <a:chOff x="5141975" y="896005"/>
            <a:chExt cx="4002025" cy="2266681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77181172-EB43-8472-759A-768BAD0D4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1975" y="896005"/>
              <a:ext cx="4002025" cy="2266681"/>
            </a:xfrm>
            <a:prstGeom prst="rect">
              <a:avLst/>
            </a:prstGeom>
          </p:spPr>
        </p:pic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9922C61-0E55-351C-6364-257DA38A00BE}"/>
                </a:ext>
              </a:extLst>
            </p:cNvPr>
            <p:cNvSpPr/>
            <p:nvPr/>
          </p:nvSpPr>
          <p:spPr>
            <a:xfrm>
              <a:off x="7358844" y="1012922"/>
              <a:ext cx="1210033" cy="814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6E9EC786-E995-340C-92C5-EAB5AA981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2290" y="1051512"/>
              <a:ext cx="2974088" cy="175587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152982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5C9F0-AAC5-CAB2-C541-9D362E5D6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9662973" cy="1661993"/>
          </a:xfrm>
        </p:spPr>
        <p:txBody>
          <a:bodyPr/>
          <a:lstStyle/>
          <a:p>
            <a:r>
              <a:rPr lang="en-US" dirty="0"/>
              <a:t>Discharge and back to the gas choice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9D9C9-85EB-B71A-69ED-598CCE1DD70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1383D-EFC8-9C68-926F-D6576B8950D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47</a:t>
            </a:fld>
            <a:endParaRPr lang="en-US" spc="-5" dirty="0"/>
          </a:p>
        </p:txBody>
      </p:sp>
      <p:sp>
        <p:nvSpPr>
          <p:cNvPr id="6" name="Inhaltsplatzhalter 7">
            <a:extLst>
              <a:ext uri="{FF2B5EF4-FFF2-40B4-BE49-F238E27FC236}">
                <a16:creationId xmlns:a16="http://schemas.microsoft.com/office/drawing/2014/main" id="{47E38063-523E-EEFB-CD11-C1D2D838BBBF}"/>
              </a:ext>
            </a:extLst>
          </p:cNvPr>
          <p:cNvSpPr txBox="1">
            <a:spLocks/>
          </p:cNvSpPr>
          <p:nvPr/>
        </p:nvSpPr>
        <p:spPr>
          <a:xfrm>
            <a:off x="395427" y="1752600"/>
            <a:ext cx="8229600" cy="27392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GB" b="1" kern="0" dirty="0">
                <a:solidFill>
                  <a:srgbClr val="9C1C26"/>
                </a:solidFill>
                <a:cs typeface="Arial" panose="020B0604020202020204" pitchFamily="34" charset="0"/>
              </a:rPr>
              <a:t>Light noble gases are preferable</a:t>
            </a:r>
          </a:p>
          <a:p>
            <a:pPr>
              <a:spcAft>
                <a:spcPts val="1200"/>
              </a:spcAft>
            </a:pPr>
            <a:r>
              <a:rPr lang="en-GB" kern="0" dirty="0">
                <a:solidFill>
                  <a:srgbClr val="15159E"/>
                </a:solidFill>
                <a:cs typeface="Arial" panose="020B0604020202020204" pitchFamily="34" charset="0"/>
              </a:rPr>
              <a:t>Quencher content –</a:t>
            </a:r>
            <a:r>
              <a:rPr lang="en-GB" kern="0" dirty="0">
                <a:cs typeface="Arial" panose="020B0604020202020204" pitchFamily="34" charset="0"/>
              </a:rPr>
              <a:t> </a:t>
            </a:r>
            <a:r>
              <a:rPr lang="en-GB" b="1" kern="0" dirty="0">
                <a:solidFill>
                  <a:srgbClr val="9C1C26"/>
                </a:solidFill>
                <a:cs typeface="Arial" panose="020B0604020202020204" pitchFamily="34" charset="0"/>
              </a:rPr>
              <a:t>optimize primary charge density </a:t>
            </a:r>
            <a:r>
              <a:rPr lang="en-GB" kern="0" dirty="0">
                <a:solidFill>
                  <a:srgbClr val="15159E"/>
                </a:solidFill>
                <a:cs typeface="Arial" panose="020B0604020202020204" pitchFamily="34" charset="0"/>
              </a:rPr>
              <a:t>and electron transport properties.</a:t>
            </a:r>
          </a:p>
          <a:p>
            <a:pPr>
              <a:spcAft>
                <a:spcPts val="1200"/>
              </a:spcAft>
            </a:pPr>
            <a:r>
              <a:rPr lang="en-GB" kern="0" dirty="0">
                <a:solidFill>
                  <a:srgbClr val="15159E"/>
                </a:solidFill>
                <a:cs typeface="Arial" panose="020B0604020202020204" pitchFamily="34" charset="0"/>
              </a:rPr>
              <a:t>Open geometries (e.g. Micromegas): UV photons feedback at high gains may lead to a Townsend discharge </a:t>
            </a:r>
            <a:br>
              <a:rPr lang="en-GB" kern="0" dirty="0">
                <a:solidFill>
                  <a:srgbClr val="15159E"/>
                </a:solidFill>
                <a:cs typeface="Arial" panose="020B0604020202020204" pitchFamily="34" charset="0"/>
              </a:rPr>
            </a:br>
            <a:r>
              <a:rPr lang="en-GB" kern="0" dirty="0">
                <a:solidFill>
                  <a:srgbClr val="15159E"/>
                </a:solidFill>
                <a:cs typeface="Arial" panose="020B0604020202020204" pitchFamily="34" charset="0"/>
              </a:rPr>
              <a:t>➙ well-quenched gases preferable but watch out charge densities!</a:t>
            </a:r>
          </a:p>
          <a:p>
            <a:pPr>
              <a:spcAft>
                <a:spcPts val="1200"/>
              </a:spcAft>
            </a:pPr>
            <a:r>
              <a:rPr lang="en-GB" b="1" kern="0" dirty="0">
                <a:solidFill>
                  <a:srgbClr val="9C1C26"/>
                </a:solidFill>
                <a:cs typeface="Arial" panose="020B0604020202020204" pitchFamily="34" charset="0"/>
              </a:rPr>
              <a:t>Reduce gain </a:t>
            </a:r>
            <a:r>
              <a:rPr lang="en-GB" kern="0" dirty="0">
                <a:solidFill>
                  <a:srgbClr val="15159E"/>
                </a:solidFill>
                <a:cs typeface="Arial" panose="020B0604020202020204" pitchFamily="34" charset="0"/>
              </a:rPr>
              <a:t>as much as allowed by the signal-to-noise ratio requirements </a:t>
            </a:r>
            <a:br>
              <a:rPr lang="en-GB" kern="0" dirty="0">
                <a:solidFill>
                  <a:srgbClr val="15159E"/>
                </a:solidFill>
                <a:cs typeface="Arial" panose="020B0604020202020204" pitchFamily="34" charset="0"/>
              </a:rPr>
            </a:br>
            <a:r>
              <a:rPr lang="en-GB" kern="0" dirty="0">
                <a:solidFill>
                  <a:srgbClr val="15159E"/>
                </a:solidFill>
                <a:cs typeface="Arial" panose="020B0604020202020204" pitchFamily="34" charset="0"/>
              </a:rPr>
              <a:t>➙ trivial but most efficient method to minimize the discharge probability</a:t>
            </a:r>
            <a:endParaRPr lang="en-DE" kern="0">
              <a:solidFill>
                <a:srgbClr val="15159E"/>
              </a:solidFill>
              <a:cs typeface="Arial" panose="020B0604020202020204" pitchFamily="34" charset="0"/>
            </a:endParaRPr>
          </a:p>
          <a:p>
            <a:endParaRPr lang="en-GB" sz="1200" kern="0" dirty="0"/>
          </a:p>
        </p:txBody>
      </p:sp>
      <p:pic>
        <p:nvPicPr>
          <p:cNvPr id="7" name="Picture 2" descr="Argon Gas Manufacturers, Suppliers and Exporters in India | Axcel Gases">
            <a:extLst>
              <a:ext uri="{FF2B5EF4-FFF2-40B4-BE49-F238E27FC236}">
                <a16:creationId xmlns:a16="http://schemas.microsoft.com/office/drawing/2014/main" id="{17313DB2-E6C0-061D-BC5A-CC850E51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741357"/>
            <a:ext cx="2420259" cy="280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8">
                <a:extLst>
                  <a:ext uri="{FF2B5EF4-FFF2-40B4-BE49-F238E27FC236}">
                    <a16:creationId xmlns:a16="http://schemas.microsoft.com/office/drawing/2014/main" id="{99584200-1549-A94D-7178-46C256880E4C}"/>
                  </a:ext>
                </a:extLst>
              </p:cNvPr>
              <p:cNvSpPr txBox="1"/>
              <p:nvPr/>
            </p:nvSpPr>
            <p:spPr>
              <a:xfrm>
                <a:off x="3379099" y="4271326"/>
                <a:ext cx="1847814" cy="694101"/>
              </a:xfrm>
              <a:noFill/>
              <a:ln w="12700">
                <a:solidFill>
                  <a:srgbClr val="1D59AE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1D59A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b="0" i="1" smtClean="0">
                              <a:solidFill>
                                <a:srgbClr val="1D59AE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l-PL" sz="2400" b="0" i="0" smtClean="0">
                              <a:solidFill>
                                <a:srgbClr val="1D59AE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pl-PL" sz="2400" b="0" i="1" smtClean="0">
                          <a:solidFill>
                            <a:srgbClr val="1D59A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sz="2400" b="0" i="1" smtClean="0">
                              <a:solidFill>
                                <a:srgbClr val="1D59A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sz="2400" b="0" i="1" smtClean="0">
                                  <a:solidFill>
                                    <a:srgbClr val="1D59A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400" b="0" i="1" smtClean="0">
                                  <a:solidFill>
                                    <a:srgbClr val="1D59AE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l-PL" sz="2400" b="0" i="0" smtClean="0">
                                  <a:solidFill>
                                    <a:srgbClr val="1D59AE"/>
                                  </a:solidFill>
                                  <a:latin typeface="Cambria Math" panose="02040503050406030204" pitchFamily="18" charset="0"/>
                                </a:rPr>
                                <m:t>crit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l-PL" sz="2400" b="0" i="1" smtClean="0">
                                  <a:solidFill>
                                    <a:srgbClr val="1D59A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400" b="0" i="1" smtClean="0">
                                  <a:solidFill>
                                    <a:srgbClr val="1D59AE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l-PL" sz="2400" b="0" i="0" smtClean="0">
                                  <a:solidFill>
                                    <a:srgbClr val="1D59AE"/>
                                  </a:solidFill>
                                  <a:latin typeface="Cambria Math" panose="02040503050406030204" pitchFamily="18" charset="0"/>
                                </a:rPr>
                                <m:t>primary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>
                  <a:solidFill>
                    <a:srgbClr val="1D59AE"/>
                  </a:solidFill>
                </a:endParaRPr>
              </a:p>
            </p:txBody>
          </p:sp>
        </mc:Choice>
        <mc:Fallback xmlns="">
          <p:sp>
            <p:nvSpPr>
              <p:cNvPr id="8" name="Textfeld 8">
                <a:extLst>
                  <a:ext uri="{FF2B5EF4-FFF2-40B4-BE49-F238E27FC236}">
                    <a16:creationId xmlns:a16="http://schemas.microsoft.com/office/drawing/2014/main" id="{99584200-1549-A94D-7178-46C256880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099" y="4271326"/>
                <a:ext cx="1847814" cy="694101"/>
              </a:xfr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1D59A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26839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43F3BCF-1640-0D1E-8678-03509A7F8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46" y="1170459"/>
            <a:ext cx="6722491" cy="43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7EC037-28D1-5A6C-B14F-E92012930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8367573" cy="1661993"/>
          </a:xfrm>
        </p:spPr>
        <p:txBody>
          <a:bodyPr/>
          <a:lstStyle/>
          <a:p>
            <a:r>
              <a:rPr lang="en-US" dirty="0"/>
              <a:t>You need to find your equilibrium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86620-ACC9-7A42-BF6F-05340BEB5B8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44D686-3F66-EF9E-DDE6-48BB8F745C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48</a:t>
            </a:fld>
            <a:endParaRPr lang="en-US" spc="-5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62EB82-D83E-5BF7-FFFC-382084533E59}"/>
              </a:ext>
            </a:extLst>
          </p:cNvPr>
          <p:cNvSpPr txBox="1"/>
          <p:nvPr/>
        </p:nvSpPr>
        <p:spPr>
          <a:xfrm>
            <a:off x="2819400" y="1833842"/>
            <a:ext cx="2057400" cy="646331"/>
          </a:xfrm>
          <a:prstGeom prst="rect">
            <a:avLst/>
          </a:prstGeom>
          <a:solidFill>
            <a:srgbClr val="FFFF00"/>
          </a:solidFill>
          <a:ln>
            <a:solidFill>
              <a:srgbClr val="15159E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5159E"/>
                </a:solidFill>
              </a:rPr>
              <a:t>Gain / Efficiency / Time Resolution/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6DDCE5-6F47-55A4-9004-CD0426C5A5F0}"/>
              </a:ext>
            </a:extLst>
          </p:cNvPr>
          <p:cNvSpPr txBox="1"/>
          <p:nvPr/>
        </p:nvSpPr>
        <p:spPr>
          <a:xfrm>
            <a:off x="6668071" y="1750109"/>
            <a:ext cx="2057400" cy="923330"/>
          </a:xfrm>
          <a:prstGeom prst="rect">
            <a:avLst/>
          </a:prstGeom>
          <a:solidFill>
            <a:srgbClr val="FFFF00"/>
          </a:solidFill>
          <a:ln>
            <a:solidFill>
              <a:srgbClr val="15159E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5159E"/>
                </a:solidFill>
              </a:rPr>
              <a:t>Stability / Working Point / Long Term Maintenance / …</a:t>
            </a:r>
          </a:p>
        </p:txBody>
      </p:sp>
      <p:pic>
        <p:nvPicPr>
          <p:cNvPr id="11" name="Picture 10" descr="A yellow lightning bolt symbol&#10;&#10;Description automatically generated">
            <a:extLst>
              <a:ext uri="{FF2B5EF4-FFF2-40B4-BE49-F238E27FC236}">
                <a16:creationId xmlns:a16="http://schemas.microsoft.com/office/drawing/2014/main" id="{16A62855-618A-3B3D-2F8E-AFD1E7174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52" y="1175623"/>
            <a:ext cx="785081" cy="109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04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4C0B2-F181-274D-6CEE-DD264322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613" y="2514600"/>
            <a:ext cx="3201035" cy="574675"/>
          </a:xfrm>
        </p:spPr>
        <p:txBody>
          <a:bodyPr/>
          <a:lstStyle/>
          <a:p>
            <a:pPr algn="ctr"/>
            <a:r>
              <a:rPr lang="en-US" dirty="0"/>
              <a:t>Backup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6C81D-0037-5E35-0858-B053D94114E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AF6B3-0020-A9A5-655E-16C18AEEAC0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49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4195013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385A5-73BB-90C7-D13A-B368C361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7910373" cy="553998"/>
          </a:xfrm>
        </p:spPr>
        <p:txBody>
          <a:bodyPr/>
          <a:lstStyle/>
          <a:p>
            <a:r>
              <a:rPr lang="en-US" dirty="0"/>
              <a:t>Ionization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7A924-6BE6-0BCA-E508-740CE672DF1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864778" y="6382837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2F174-8257-4698-9F64-F2C6C5B7A9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endParaRPr lang="en-US" spc="-5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D906919-CCD8-82C0-1CFC-30FB6268AF3B}"/>
              </a:ext>
            </a:extLst>
          </p:cNvPr>
          <p:cNvSpPr txBox="1"/>
          <p:nvPr/>
        </p:nvSpPr>
        <p:spPr>
          <a:xfrm>
            <a:off x="373049" y="875250"/>
            <a:ext cx="25241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Arial"/>
                <a:cs typeface="Arial"/>
              </a:rPr>
              <a:t>Bethe-</a:t>
            </a:r>
            <a:r>
              <a:rPr sz="2000" b="1" dirty="0">
                <a:latin typeface="Arial"/>
                <a:cs typeface="Arial"/>
              </a:rPr>
              <a:t>Bloch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formula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BCC1ECDC-8CBC-6CB3-B292-1B720DFE0F7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9780" y="806717"/>
            <a:ext cx="5067910" cy="552983"/>
          </a:xfrm>
          <a:prstGeom prst="rect">
            <a:avLst/>
          </a:prstGeom>
        </p:spPr>
      </p:pic>
      <p:sp>
        <p:nvSpPr>
          <p:cNvPr id="8" name="object 18">
            <a:extLst>
              <a:ext uri="{FF2B5EF4-FFF2-40B4-BE49-F238E27FC236}">
                <a16:creationId xmlns:a16="http://schemas.microsoft.com/office/drawing/2014/main" id="{FA0FFEAB-3FA4-6890-A99D-7E47D3D28BD9}"/>
              </a:ext>
            </a:extLst>
          </p:cNvPr>
          <p:cNvSpPr txBox="1"/>
          <p:nvPr/>
        </p:nvSpPr>
        <p:spPr>
          <a:xfrm>
            <a:off x="8976664" y="781017"/>
            <a:ext cx="28460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Minimum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ionising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particle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at</a:t>
            </a:r>
            <a:endParaRPr sz="1800">
              <a:latin typeface="Arial MT"/>
              <a:cs typeface="Arial MT"/>
            </a:endParaRPr>
          </a:p>
          <a:p>
            <a:pPr marL="30480" algn="ctr">
              <a:lnSpc>
                <a:spcPct val="100000"/>
              </a:lnSpc>
            </a:pPr>
            <a:r>
              <a:rPr sz="1800" dirty="0">
                <a:latin typeface="Cambria Math"/>
                <a:cs typeface="Cambria Math"/>
              </a:rPr>
              <a:t>𝛽𝛾</a:t>
            </a:r>
            <a:r>
              <a:rPr sz="1800" spc="12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≈</a:t>
            </a:r>
            <a:r>
              <a:rPr sz="1800" spc="85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3</a:t>
            </a:r>
            <a:r>
              <a:rPr sz="1800" spc="-5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−</a:t>
            </a:r>
            <a:r>
              <a:rPr sz="1800" spc="10" dirty="0">
                <a:latin typeface="Cambria Math"/>
                <a:cs typeface="Cambria Math"/>
              </a:rPr>
              <a:t> </a:t>
            </a:r>
            <a:r>
              <a:rPr sz="1800" spc="-50" dirty="0">
                <a:latin typeface="Cambria Math"/>
                <a:cs typeface="Cambria Math"/>
              </a:rPr>
              <a:t>4</a:t>
            </a:r>
            <a:endParaRPr sz="1800">
              <a:latin typeface="Cambria Math"/>
              <a:cs typeface="Cambria Math"/>
            </a:endParaRPr>
          </a:p>
        </p:txBody>
      </p:sp>
      <p:grpSp>
        <p:nvGrpSpPr>
          <p:cNvPr id="12" name="object 6">
            <a:extLst>
              <a:ext uri="{FF2B5EF4-FFF2-40B4-BE49-F238E27FC236}">
                <a16:creationId xmlns:a16="http://schemas.microsoft.com/office/drawing/2014/main" id="{A90A3E65-E4AC-D6D7-9CA2-07611E81DDC6}"/>
              </a:ext>
            </a:extLst>
          </p:cNvPr>
          <p:cNvGrpSpPr/>
          <p:nvPr/>
        </p:nvGrpSpPr>
        <p:grpSpPr>
          <a:xfrm>
            <a:off x="2589403" y="1661182"/>
            <a:ext cx="9131173" cy="3817620"/>
            <a:chOff x="2552089" y="1678939"/>
            <a:chExt cx="9393555" cy="3817620"/>
          </a:xfrm>
        </p:grpSpPr>
        <p:pic>
          <p:nvPicPr>
            <p:cNvPr id="13" name="object 7">
              <a:extLst>
                <a:ext uri="{FF2B5EF4-FFF2-40B4-BE49-F238E27FC236}">
                  <a16:creationId xmlns:a16="http://schemas.microsoft.com/office/drawing/2014/main" id="{94507309-3A11-D727-D4CC-84C4AFB572B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2089" y="1801366"/>
              <a:ext cx="4694702" cy="3602535"/>
            </a:xfrm>
            <a:prstGeom prst="rect">
              <a:avLst/>
            </a:prstGeom>
          </p:spPr>
        </p:pic>
        <p:pic>
          <p:nvPicPr>
            <p:cNvPr id="14" name="object 8">
              <a:extLst>
                <a:ext uri="{FF2B5EF4-FFF2-40B4-BE49-F238E27FC236}">
                  <a16:creationId xmlns:a16="http://schemas.microsoft.com/office/drawing/2014/main" id="{921050E2-A390-E13F-3FCD-4D934427657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19619" y="1678939"/>
              <a:ext cx="4826000" cy="3817620"/>
            </a:xfrm>
            <a:prstGeom prst="rect">
              <a:avLst/>
            </a:prstGeom>
          </p:spPr>
        </p:pic>
      </p:grpSp>
      <p:sp>
        <p:nvSpPr>
          <p:cNvPr id="18" name="object 5">
            <a:extLst>
              <a:ext uri="{FF2B5EF4-FFF2-40B4-BE49-F238E27FC236}">
                <a16:creationId xmlns:a16="http://schemas.microsoft.com/office/drawing/2014/main" id="{36F52661-2BBC-6620-FCA3-8ACB68BA19AE}"/>
              </a:ext>
            </a:extLst>
          </p:cNvPr>
          <p:cNvSpPr txBox="1"/>
          <p:nvPr/>
        </p:nvSpPr>
        <p:spPr>
          <a:xfrm>
            <a:off x="11829161" y="1719021"/>
            <a:ext cx="167640" cy="4022090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u="sng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S.</a:t>
            </a:r>
            <a:r>
              <a:rPr sz="1000" u="sng" spc="5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 </a:t>
            </a:r>
            <a:r>
              <a:rPr sz="1000" u="sng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Navas</a:t>
            </a:r>
            <a:r>
              <a:rPr sz="1000" u="sng" spc="-15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 </a:t>
            </a:r>
            <a:r>
              <a:rPr sz="1000" u="sng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et</a:t>
            </a:r>
            <a:r>
              <a:rPr sz="1000" u="sng" spc="-15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 </a:t>
            </a:r>
            <a:r>
              <a:rPr sz="1000" u="sng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al.</a:t>
            </a:r>
            <a:r>
              <a:rPr sz="1000" u="sng" spc="-30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 </a:t>
            </a:r>
            <a:r>
              <a:rPr sz="1000" u="sng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(Particle</a:t>
            </a:r>
            <a:r>
              <a:rPr sz="1000" u="sng" spc="-45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 </a:t>
            </a:r>
            <a:r>
              <a:rPr sz="1000" u="sng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Data</a:t>
            </a:r>
            <a:r>
              <a:rPr sz="1000" u="sng" spc="-5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 </a:t>
            </a:r>
            <a:r>
              <a:rPr sz="1000" u="sng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Group),</a:t>
            </a:r>
            <a:r>
              <a:rPr sz="1000" u="sng" spc="-55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 </a:t>
            </a:r>
            <a:r>
              <a:rPr sz="1000" u="sng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Phys. Rev.</a:t>
            </a:r>
            <a:r>
              <a:rPr sz="1000" u="sng" spc="-10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 </a:t>
            </a:r>
            <a:r>
              <a:rPr sz="1000" u="sng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D</a:t>
            </a:r>
            <a:r>
              <a:rPr sz="1000" u="sng" spc="5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 </a:t>
            </a:r>
            <a:r>
              <a:rPr sz="1000" u="sng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110,</a:t>
            </a:r>
            <a:r>
              <a:rPr sz="1000" u="sng" spc="-30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 </a:t>
            </a:r>
            <a:r>
              <a:rPr sz="1000" u="sng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030001</a:t>
            </a:r>
            <a:r>
              <a:rPr sz="1000" u="sng" spc="-50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 </a:t>
            </a:r>
            <a:r>
              <a:rPr sz="1000" u="sng" spc="-10" dirty="0">
                <a:solidFill>
                  <a:srgbClr val="602057"/>
                </a:solidFill>
                <a:uFill>
                  <a:solidFill>
                    <a:srgbClr val="602057"/>
                  </a:solidFill>
                </a:uFill>
                <a:latin typeface="Arial MT"/>
                <a:cs typeface="Arial MT"/>
              </a:rPr>
              <a:t>(2024)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503D20A6-D327-808B-B991-237E262B344A}"/>
              </a:ext>
            </a:extLst>
          </p:cNvPr>
          <p:cNvSpPr txBox="1"/>
          <p:nvPr/>
        </p:nvSpPr>
        <p:spPr>
          <a:xfrm>
            <a:off x="362584" y="5558154"/>
            <a:ext cx="16383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 MT"/>
                <a:cs typeface="Arial MT"/>
              </a:rPr>
              <a:t>Example</a:t>
            </a:r>
            <a:r>
              <a:rPr sz="1800" spc="-8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Argon: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59D528E0-35E0-7860-DA95-4CCDC37532CD}"/>
              </a:ext>
            </a:extLst>
          </p:cNvPr>
          <p:cNvSpPr txBox="1"/>
          <p:nvPr/>
        </p:nvSpPr>
        <p:spPr>
          <a:xfrm>
            <a:off x="2255266" y="5558154"/>
            <a:ext cx="90189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3350260" algn="l"/>
                <a:tab pos="3815079" algn="l"/>
              </a:tabLst>
            </a:pPr>
            <a:r>
              <a:rPr sz="1800" dirty="0">
                <a:latin typeface="Cambria Math"/>
                <a:cs typeface="Cambria Math"/>
              </a:rPr>
              <a:t>𝑍</a:t>
            </a:r>
            <a:r>
              <a:rPr sz="1800" spc="12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=</a:t>
            </a:r>
            <a:r>
              <a:rPr sz="1800" spc="105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18,</a:t>
            </a:r>
            <a:r>
              <a:rPr sz="1800" spc="49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𝜌</a:t>
            </a:r>
            <a:r>
              <a:rPr sz="1800" spc="95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=</a:t>
            </a:r>
            <a:r>
              <a:rPr sz="1800" spc="11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1.66</a:t>
            </a:r>
            <a:r>
              <a:rPr sz="1800" spc="-5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⋅</a:t>
            </a:r>
            <a:r>
              <a:rPr sz="1800" spc="-20" dirty="0">
                <a:latin typeface="Cambria Math"/>
                <a:cs typeface="Cambria Math"/>
              </a:rPr>
              <a:t> </a:t>
            </a:r>
            <a:r>
              <a:rPr sz="1800" spc="-10" dirty="0">
                <a:latin typeface="Cambria Math"/>
                <a:cs typeface="Cambria Math"/>
              </a:rPr>
              <a:t>10</a:t>
            </a:r>
            <a:r>
              <a:rPr sz="1950" spc="-15" baseline="27777" dirty="0">
                <a:latin typeface="Cambria Math"/>
                <a:cs typeface="Cambria Math"/>
              </a:rPr>
              <a:t>−3</a:t>
            </a:r>
            <a:r>
              <a:rPr sz="1800" spc="-10" dirty="0">
                <a:latin typeface="Cambria Math"/>
                <a:cs typeface="Cambria Math"/>
              </a:rPr>
              <a:t>𝑔/𝑐𝑚</a:t>
            </a:r>
            <a:r>
              <a:rPr sz="1950" spc="-15" baseline="27777" dirty="0">
                <a:latin typeface="Cambria Math"/>
                <a:cs typeface="Cambria Math"/>
              </a:rPr>
              <a:t>3</a:t>
            </a:r>
            <a:r>
              <a:rPr sz="1950" baseline="27777" dirty="0">
                <a:latin typeface="Cambria Math"/>
                <a:cs typeface="Cambria Math"/>
              </a:rPr>
              <a:t>	</a:t>
            </a:r>
            <a:r>
              <a:rPr sz="1800" spc="-50" dirty="0">
                <a:latin typeface="Cambria Math"/>
                <a:cs typeface="Cambria Math"/>
              </a:rPr>
              <a:t>⇒</a:t>
            </a:r>
            <a:r>
              <a:rPr sz="1800" dirty="0">
                <a:latin typeface="Cambria Math"/>
                <a:cs typeface="Cambria Math"/>
              </a:rPr>
              <a:t>	𝑑𝐸/𝑑𝑥</a:t>
            </a:r>
            <a:r>
              <a:rPr sz="1950" baseline="-14957" dirty="0">
                <a:latin typeface="Cambria Math"/>
                <a:cs typeface="Cambria Math"/>
              </a:rPr>
              <a:t>𝑚𝑖𝑛</a:t>
            </a:r>
            <a:r>
              <a:rPr sz="1950" spc="487" baseline="-14957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=</a:t>
            </a:r>
            <a:r>
              <a:rPr sz="1800" spc="155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1.5</a:t>
            </a:r>
            <a:r>
              <a:rPr sz="1800" spc="3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⋅</a:t>
            </a:r>
            <a:r>
              <a:rPr sz="1800" spc="2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1.66</a:t>
            </a:r>
            <a:r>
              <a:rPr sz="1800" spc="3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⋅</a:t>
            </a:r>
            <a:r>
              <a:rPr sz="1800" spc="4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10</a:t>
            </a:r>
            <a:r>
              <a:rPr sz="1950" baseline="27777" dirty="0">
                <a:latin typeface="Cambria Math"/>
                <a:cs typeface="Cambria Math"/>
              </a:rPr>
              <a:t>−3</a:t>
            </a:r>
            <a:r>
              <a:rPr sz="1800" dirty="0">
                <a:latin typeface="Cambria Math"/>
                <a:cs typeface="Cambria Math"/>
              </a:rPr>
              <a:t>𝑀𝑒𝑉/𝑐𝑚</a:t>
            </a:r>
            <a:r>
              <a:rPr sz="1800" spc="175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=</a:t>
            </a:r>
            <a:r>
              <a:rPr sz="1800" spc="15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2.5</a:t>
            </a:r>
            <a:r>
              <a:rPr sz="1800" spc="35" dirty="0">
                <a:latin typeface="Cambria Math"/>
                <a:cs typeface="Cambria Math"/>
              </a:rPr>
              <a:t> </a:t>
            </a:r>
            <a:r>
              <a:rPr sz="1800" spc="-10" dirty="0">
                <a:latin typeface="Cambria Math"/>
                <a:cs typeface="Cambria Math"/>
              </a:rPr>
              <a:t>𝑘𝑒𝑉/𝑐𝑚</a:t>
            </a:r>
            <a:endParaRPr sz="1800" dirty="0">
              <a:latin typeface="Cambria Math"/>
              <a:cs typeface="Cambria Math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2835AF-8A74-9823-BF4F-F2F1FBCB4425}"/>
              </a:ext>
            </a:extLst>
          </p:cNvPr>
          <p:cNvGrpSpPr/>
          <p:nvPr/>
        </p:nvGrpSpPr>
        <p:grpSpPr>
          <a:xfrm>
            <a:off x="309879" y="1744598"/>
            <a:ext cx="2408937" cy="3501454"/>
            <a:chOff x="309879" y="1744598"/>
            <a:chExt cx="2408937" cy="3501454"/>
          </a:xfrm>
        </p:grpSpPr>
        <p:sp>
          <p:nvSpPr>
            <p:cNvPr id="26" name="object 9">
              <a:extLst>
                <a:ext uri="{FF2B5EF4-FFF2-40B4-BE49-F238E27FC236}">
                  <a16:creationId xmlns:a16="http://schemas.microsoft.com/office/drawing/2014/main" id="{A2A85AA5-5F05-7FE3-6C5C-E9CBE78EDBCC}"/>
                </a:ext>
              </a:extLst>
            </p:cNvPr>
            <p:cNvSpPr/>
            <p:nvPr/>
          </p:nvSpPr>
          <p:spPr>
            <a:xfrm>
              <a:off x="1241996" y="2325370"/>
              <a:ext cx="657860" cy="15240"/>
            </a:xfrm>
            <a:custGeom>
              <a:avLst/>
              <a:gdLst/>
              <a:ahLst/>
              <a:cxnLst/>
              <a:rect l="l" t="t" r="r" b="b"/>
              <a:pathLst>
                <a:path w="657860" h="15239">
                  <a:moveTo>
                    <a:pt x="657796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657796" y="15239"/>
                  </a:lnTo>
                  <a:lnTo>
                    <a:pt x="6577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0">
              <a:extLst>
                <a:ext uri="{FF2B5EF4-FFF2-40B4-BE49-F238E27FC236}">
                  <a16:creationId xmlns:a16="http://schemas.microsoft.com/office/drawing/2014/main" id="{638C2219-0FB9-8933-2932-E06D01E3AF7F}"/>
                </a:ext>
              </a:extLst>
            </p:cNvPr>
            <p:cNvSpPr txBox="1"/>
            <p:nvPr/>
          </p:nvSpPr>
          <p:spPr>
            <a:xfrm>
              <a:off x="347979" y="1744598"/>
              <a:ext cx="1791335" cy="22390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2039"/>
                </a:lnSpc>
                <a:spcBef>
                  <a:spcPts val="100"/>
                </a:spcBef>
              </a:pPr>
              <a:r>
                <a:rPr sz="1800" dirty="0">
                  <a:latin typeface="Arial MT"/>
                  <a:cs typeface="Arial MT"/>
                </a:rPr>
                <a:t>Shown</a:t>
              </a:r>
              <a:r>
                <a:rPr sz="1800" spc="-20" dirty="0">
                  <a:latin typeface="Arial MT"/>
                  <a:cs typeface="Arial MT"/>
                </a:rPr>
                <a:t> </a:t>
              </a:r>
              <a:r>
                <a:rPr sz="1800" spc="-25" dirty="0">
                  <a:latin typeface="Arial MT"/>
                  <a:cs typeface="Arial MT"/>
                </a:rPr>
                <a:t>is</a:t>
              </a:r>
              <a:endParaRPr sz="1800">
                <a:latin typeface="Arial MT"/>
                <a:cs typeface="Arial MT"/>
              </a:endParaRPr>
            </a:p>
            <a:p>
              <a:pPr marL="646430" algn="ctr">
                <a:lnSpc>
                  <a:spcPts val="2039"/>
                </a:lnSpc>
              </a:pPr>
              <a:r>
                <a:rPr sz="1800" spc="-10" dirty="0">
                  <a:latin typeface="Cambria Math"/>
                  <a:cs typeface="Cambria Math"/>
                </a:rPr>
                <a:t>𝑑𝐸/𝑑𝑥</a:t>
              </a:r>
              <a:endParaRPr sz="1800">
                <a:latin typeface="Cambria Math"/>
                <a:cs typeface="Cambria Math"/>
              </a:endParaRPr>
            </a:p>
            <a:p>
              <a:pPr marL="649605" algn="ctr">
                <a:lnSpc>
                  <a:spcPct val="100000"/>
                </a:lnSpc>
                <a:spcBef>
                  <a:spcPts val="400"/>
                </a:spcBef>
              </a:pPr>
              <a:r>
                <a:rPr sz="1800" spc="-50" dirty="0">
                  <a:latin typeface="Cambria Math"/>
                  <a:cs typeface="Cambria Math"/>
                </a:rPr>
                <a:t>𝜌</a:t>
              </a:r>
              <a:endParaRPr sz="1800">
                <a:latin typeface="Cambria Math"/>
                <a:cs typeface="Cambria Math"/>
              </a:endParaRPr>
            </a:p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1800">
                <a:latin typeface="Cambria Math"/>
                <a:cs typeface="Cambria Math"/>
              </a:endParaRPr>
            </a:p>
            <a:p>
              <a:pPr marL="12700" marR="5080">
                <a:lnSpc>
                  <a:spcPct val="100000"/>
                </a:lnSpc>
              </a:pPr>
              <a:r>
                <a:rPr sz="1800" dirty="0">
                  <a:latin typeface="Arial MT"/>
                  <a:cs typeface="Arial MT"/>
                </a:rPr>
                <a:t>It</a:t>
              </a:r>
              <a:r>
                <a:rPr sz="1800" spc="-15" dirty="0">
                  <a:latin typeface="Arial MT"/>
                  <a:cs typeface="Arial MT"/>
                </a:rPr>
                <a:t> </a:t>
              </a:r>
              <a:r>
                <a:rPr sz="1800" dirty="0">
                  <a:latin typeface="Arial MT"/>
                  <a:cs typeface="Arial MT"/>
                </a:rPr>
                <a:t>is</a:t>
              </a:r>
              <a:r>
                <a:rPr sz="1800" spc="-10" dirty="0">
                  <a:latin typeface="Arial MT"/>
                  <a:cs typeface="Arial MT"/>
                </a:rPr>
                <a:t> </a:t>
              </a:r>
              <a:r>
                <a:rPr sz="1800" dirty="0">
                  <a:latin typeface="Arial MT"/>
                  <a:cs typeface="Arial MT"/>
                </a:rPr>
                <a:t>similar</a:t>
              </a:r>
              <a:r>
                <a:rPr sz="1800" spc="-25" dirty="0">
                  <a:latin typeface="Arial MT"/>
                  <a:cs typeface="Arial MT"/>
                </a:rPr>
                <a:t> for </a:t>
              </a:r>
              <a:r>
                <a:rPr sz="1800" dirty="0">
                  <a:latin typeface="Arial MT"/>
                  <a:cs typeface="Arial MT"/>
                </a:rPr>
                <a:t>gases</a:t>
              </a:r>
              <a:r>
                <a:rPr sz="1800" spc="-15" dirty="0">
                  <a:latin typeface="Arial MT"/>
                  <a:cs typeface="Arial MT"/>
                </a:rPr>
                <a:t> </a:t>
              </a:r>
              <a:r>
                <a:rPr sz="1800" dirty="0">
                  <a:latin typeface="Arial MT"/>
                  <a:cs typeface="Arial MT"/>
                </a:rPr>
                <a:t>and</a:t>
              </a:r>
              <a:r>
                <a:rPr sz="1800" spc="-15" dirty="0">
                  <a:latin typeface="Arial MT"/>
                  <a:cs typeface="Arial MT"/>
                </a:rPr>
                <a:t> </a:t>
              </a:r>
              <a:r>
                <a:rPr sz="1800" spc="-10" dirty="0">
                  <a:latin typeface="Arial MT"/>
                  <a:cs typeface="Arial MT"/>
                </a:rPr>
                <a:t>solids, </a:t>
              </a:r>
              <a:r>
                <a:rPr sz="1800" dirty="0">
                  <a:latin typeface="Arial MT"/>
                  <a:cs typeface="Arial MT"/>
                </a:rPr>
                <a:t>but</a:t>
              </a:r>
              <a:r>
                <a:rPr sz="1800" spc="-10" dirty="0">
                  <a:latin typeface="Arial MT"/>
                  <a:cs typeface="Arial MT"/>
                </a:rPr>
                <a:t> </a:t>
              </a:r>
              <a:r>
                <a:rPr sz="1800" dirty="0">
                  <a:latin typeface="Arial MT"/>
                  <a:cs typeface="Arial MT"/>
                </a:rPr>
                <a:t>densities</a:t>
              </a:r>
              <a:r>
                <a:rPr sz="1800" spc="-10" dirty="0">
                  <a:latin typeface="Arial MT"/>
                  <a:cs typeface="Arial MT"/>
                </a:rPr>
                <a:t> </a:t>
              </a:r>
              <a:r>
                <a:rPr sz="1800" spc="-25" dirty="0">
                  <a:latin typeface="Arial MT"/>
                  <a:cs typeface="Arial MT"/>
                </a:rPr>
                <a:t>are </a:t>
              </a:r>
              <a:r>
                <a:rPr sz="1800" dirty="0">
                  <a:latin typeface="Arial MT"/>
                  <a:cs typeface="Arial MT"/>
                </a:rPr>
                <a:t>very</a:t>
              </a:r>
              <a:r>
                <a:rPr sz="1800" spc="-5" dirty="0">
                  <a:latin typeface="Arial MT"/>
                  <a:cs typeface="Arial MT"/>
                </a:rPr>
                <a:t> </a:t>
              </a:r>
              <a:r>
                <a:rPr sz="1800" spc="-10" dirty="0">
                  <a:latin typeface="Arial MT"/>
                  <a:cs typeface="Arial MT"/>
                </a:rPr>
                <a:t>different:</a:t>
              </a:r>
              <a:endParaRPr sz="1800">
                <a:latin typeface="Arial MT"/>
                <a:cs typeface="Arial MT"/>
              </a:endParaRPr>
            </a:p>
          </p:txBody>
        </p:sp>
        <p:sp>
          <p:nvSpPr>
            <p:cNvPr id="28" name="object 11">
              <a:extLst>
                <a:ext uri="{FF2B5EF4-FFF2-40B4-BE49-F238E27FC236}">
                  <a16:creationId xmlns:a16="http://schemas.microsoft.com/office/drawing/2014/main" id="{AC84464F-9DF3-D057-FE11-671B3256D4EF}"/>
                </a:ext>
              </a:extLst>
            </p:cNvPr>
            <p:cNvSpPr/>
            <p:nvPr/>
          </p:nvSpPr>
          <p:spPr>
            <a:xfrm>
              <a:off x="1628013" y="4486909"/>
              <a:ext cx="406400" cy="15240"/>
            </a:xfrm>
            <a:custGeom>
              <a:avLst/>
              <a:gdLst/>
              <a:ahLst/>
              <a:cxnLst/>
              <a:rect l="l" t="t" r="r" b="b"/>
              <a:pathLst>
                <a:path w="406400" h="15239">
                  <a:moveTo>
                    <a:pt x="406400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406400" y="1523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2">
              <a:extLst>
                <a:ext uri="{FF2B5EF4-FFF2-40B4-BE49-F238E27FC236}">
                  <a16:creationId xmlns:a16="http://schemas.microsoft.com/office/drawing/2014/main" id="{F3DA84D3-208B-F735-47A2-DD7EBF51AE5C}"/>
                </a:ext>
              </a:extLst>
            </p:cNvPr>
            <p:cNvSpPr txBox="1"/>
            <p:nvPr/>
          </p:nvSpPr>
          <p:spPr>
            <a:xfrm>
              <a:off x="1745360" y="4150296"/>
              <a:ext cx="165735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-50" dirty="0">
                  <a:latin typeface="Cambria Math"/>
                  <a:cs typeface="Cambria Math"/>
                </a:rPr>
                <a:t>𝑔</a:t>
              </a:r>
              <a:endParaRPr sz="1800">
                <a:latin typeface="Cambria Math"/>
                <a:cs typeface="Cambria Math"/>
              </a:endParaRPr>
            </a:p>
          </p:txBody>
        </p:sp>
        <p:sp>
          <p:nvSpPr>
            <p:cNvPr id="30" name="object 13">
              <a:extLst>
                <a:ext uri="{FF2B5EF4-FFF2-40B4-BE49-F238E27FC236}">
                  <a16:creationId xmlns:a16="http://schemas.microsoft.com/office/drawing/2014/main" id="{DFF9B18A-C714-3C5C-0255-E3AD1E26E663}"/>
                </a:ext>
              </a:extLst>
            </p:cNvPr>
            <p:cNvSpPr txBox="1"/>
            <p:nvPr/>
          </p:nvSpPr>
          <p:spPr>
            <a:xfrm>
              <a:off x="322579" y="4323715"/>
              <a:ext cx="175387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0"/>
                </a:spcBef>
                <a:tabLst>
                  <a:tab pos="535305" algn="l"/>
                </a:tabLst>
              </a:pPr>
              <a:r>
                <a:rPr sz="1800" spc="-25" dirty="0">
                  <a:latin typeface="Cambria Math"/>
                  <a:cs typeface="Cambria Math"/>
                </a:rPr>
                <a:t>𝐶:</a:t>
              </a:r>
              <a:r>
                <a:rPr sz="1800" dirty="0">
                  <a:latin typeface="Cambria Math"/>
                  <a:cs typeface="Cambria Math"/>
                </a:rPr>
                <a:t>	𝜌</a:t>
              </a:r>
              <a:r>
                <a:rPr sz="1800" spc="125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=</a:t>
              </a:r>
              <a:r>
                <a:rPr sz="1800" spc="125" dirty="0">
                  <a:latin typeface="Cambria Math"/>
                  <a:cs typeface="Cambria Math"/>
                </a:rPr>
                <a:t> </a:t>
              </a:r>
              <a:r>
                <a:rPr sz="1800" spc="-20" dirty="0">
                  <a:latin typeface="Cambria Math"/>
                  <a:cs typeface="Cambria Math"/>
                </a:rPr>
                <a:t>2,3</a:t>
              </a:r>
              <a:r>
                <a:rPr sz="1800" spc="-95" dirty="0">
                  <a:latin typeface="Cambria Math"/>
                  <a:cs typeface="Cambria Math"/>
                </a:rPr>
                <a:t> </a:t>
              </a:r>
              <a:r>
                <a:rPr sz="2700" spc="-37" baseline="-37037" dirty="0">
                  <a:latin typeface="Cambria Math"/>
                  <a:cs typeface="Cambria Math"/>
                </a:rPr>
                <a:t>𝑐𝑚</a:t>
              </a:r>
              <a:r>
                <a:rPr sz="1950" spc="-37" baseline="-27777" dirty="0">
                  <a:latin typeface="Cambria Math"/>
                  <a:cs typeface="Cambria Math"/>
                </a:rPr>
                <a:t>3</a:t>
              </a:r>
              <a:endParaRPr sz="1950" baseline="-27777">
                <a:latin typeface="Cambria Math"/>
                <a:cs typeface="Cambria Math"/>
              </a:endParaRPr>
            </a:p>
          </p:txBody>
        </p:sp>
        <p:sp>
          <p:nvSpPr>
            <p:cNvPr id="31" name="object 14">
              <a:extLst>
                <a:ext uri="{FF2B5EF4-FFF2-40B4-BE49-F238E27FC236}">
                  <a16:creationId xmlns:a16="http://schemas.microsoft.com/office/drawing/2014/main" id="{EA261DD1-AF98-C3C6-BA23-626E63426115}"/>
                </a:ext>
              </a:extLst>
            </p:cNvPr>
            <p:cNvSpPr txBox="1"/>
            <p:nvPr/>
          </p:nvSpPr>
          <p:spPr>
            <a:xfrm>
              <a:off x="309879" y="4793615"/>
              <a:ext cx="1990089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50800">
                <a:lnSpc>
                  <a:spcPct val="100000"/>
                </a:lnSpc>
                <a:spcBef>
                  <a:spcPts val="100"/>
                </a:spcBef>
                <a:tabLst>
                  <a:tab pos="555625" algn="l"/>
                </a:tabLst>
              </a:pPr>
              <a:r>
                <a:rPr sz="1800" spc="-25" dirty="0">
                  <a:latin typeface="Cambria Math"/>
                  <a:cs typeface="Cambria Math"/>
                </a:rPr>
                <a:t>𝑁</a:t>
              </a:r>
              <a:r>
                <a:rPr sz="1950" spc="-37" baseline="-14957" dirty="0">
                  <a:latin typeface="Cambria Math"/>
                  <a:cs typeface="Cambria Math"/>
                </a:rPr>
                <a:t>2</a:t>
              </a:r>
              <a:r>
                <a:rPr sz="1800" spc="-25" dirty="0">
                  <a:latin typeface="Cambria Math"/>
                  <a:cs typeface="Cambria Math"/>
                </a:rPr>
                <a:t>:</a:t>
              </a:r>
              <a:r>
                <a:rPr sz="1800" dirty="0">
                  <a:latin typeface="Cambria Math"/>
                  <a:cs typeface="Cambria Math"/>
                </a:rPr>
                <a:t>	𝜌</a:t>
              </a:r>
              <a:r>
                <a:rPr sz="1800" spc="95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=</a:t>
              </a:r>
              <a:r>
                <a:rPr sz="1800" spc="105" dirty="0">
                  <a:latin typeface="Cambria Math"/>
                  <a:cs typeface="Cambria Math"/>
                </a:rPr>
                <a:t> </a:t>
              </a:r>
              <a:r>
                <a:rPr sz="1800" dirty="0">
                  <a:latin typeface="Cambria Math"/>
                  <a:cs typeface="Cambria Math"/>
                </a:rPr>
                <a:t>1,2 ⋅</a:t>
              </a:r>
              <a:r>
                <a:rPr sz="1800" spc="-15" dirty="0">
                  <a:latin typeface="Cambria Math"/>
                  <a:cs typeface="Cambria Math"/>
                </a:rPr>
                <a:t> </a:t>
              </a:r>
              <a:r>
                <a:rPr sz="1800" spc="-20" dirty="0">
                  <a:latin typeface="Cambria Math"/>
                  <a:cs typeface="Cambria Math"/>
                </a:rPr>
                <a:t>10</a:t>
              </a:r>
              <a:r>
                <a:rPr sz="1950" spc="-30" baseline="27777" dirty="0">
                  <a:latin typeface="Cambria Math"/>
                  <a:cs typeface="Cambria Math"/>
                </a:rPr>
                <a:t>−3</a:t>
              </a:r>
              <a:endParaRPr sz="1950" baseline="27777">
                <a:latin typeface="Cambria Math"/>
                <a:cs typeface="Cambria Math"/>
              </a:endParaRPr>
            </a:p>
          </p:txBody>
        </p:sp>
        <p:sp>
          <p:nvSpPr>
            <p:cNvPr id="32" name="object 15">
              <a:extLst>
                <a:ext uri="{FF2B5EF4-FFF2-40B4-BE49-F238E27FC236}">
                  <a16:creationId xmlns:a16="http://schemas.microsoft.com/office/drawing/2014/main" id="{0CF5C3F1-F449-4B00-7863-A8B793F17273}"/>
                </a:ext>
              </a:extLst>
            </p:cNvPr>
            <p:cNvSpPr/>
            <p:nvPr/>
          </p:nvSpPr>
          <p:spPr>
            <a:xfrm>
              <a:off x="2283332" y="4956809"/>
              <a:ext cx="406400" cy="15240"/>
            </a:xfrm>
            <a:custGeom>
              <a:avLst/>
              <a:gdLst/>
              <a:ahLst/>
              <a:cxnLst/>
              <a:rect l="l" t="t" r="r" b="b"/>
              <a:pathLst>
                <a:path w="406400" h="15239">
                  <a:moveTo>
                    <a:pt x="406400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406400" y="1523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6">
              <a:extLst>
                <a:ext uri="{FF2B5EF4-FFF2-40B4-BE49-F238E27FC236}">
                  <a16:creationId xmlns:a16="http://schemas.microsoft.com/office/drawing/2014/main" id="{2F530E6D-D0FF-3470-F804-6A7E761D666A}"/>
                </a:ext>
              </a:extLst>
            </p:cNvPr>
            <p:cNvSpPr txBox="1"/>
            <p:nvPr/>
          </p:nvSpPr>
          <p:spPr>
            <a:xfrm>
              <a:off x="2400680" y="4620895"/>
              <a:ext cx="1657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-50" dirty="0">
                  <a:latin typeface="Cambria Math"/>
                  <a:cs typeface="Cambria Math"/>
                </a:rPr>
                <a:t>𝑔</a:t>
              </a:r>
              <a:endParaRPr sz="1800">
                <a:latin typeface="Cambria Math"/>
                <a:cs typeface="Cambria Math"/>
              </a:endParaRPr>
            </a:p>
          </p:txBody>
        </p:sp>
        <p:sp>
          <p:nvSpPr>
            <p:cNvPr id="34" name="object 17">
              <a:extLst>
                <a:ext uri="{FF2B5EF4-FFF2-40B4-BE49-F238E27FC236}">
                  <a16:creationId xmlns:a16="http://schemas.microsoft.com/office/drawing/2014/main" id="{0D666981-325A-D37A-5B1C-8BC7EC803A4D}"/>
                </a:ext>
              </a:extLst>
            </p:cNvPr>
            <p:cNvSpPr txBox="1"/>
            <p:nvPr/>
          </p:nvSpPr>
          <p:spPr>
            <a:xfrm>
              <a:off x="2245741" y="4945697"/>
              <a:ext cx="473075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0"/>
                </a:spcBef>
              </a:pPr>
              <a:r>
                <a:rPr sz="1800" spc="-25" dirty="0">
                  <a:latin typeface="Cambria Math"/>
                  <a:cs typeface="Cambria Math"/>
                </a:rPr>
                <a:t>𝑐𝑚</a:t>
              </a:r>
              <a:r>
                <a:rPr sz="1950" spc="-37" baseline="23504" dirty="0">
                  <a:latin typeface="Cambria Math"/>
                  <a:cs typeface="Cambria Math"/>
                </a:rPr>
                <a:t>3</a:t>
              </a:r>
              <a:endParaRPr sz="1950" baseline="23504">
                <a:latin typeface="Cambria Math"/>
                <a:cs typeface="Cambria Mat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1093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44692" y="6224727"/>
            <a:ext cx="1103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339F"/>
                </a:solidFill>
                <a:latin typeface="Arial MT"/>
                <a:cs typeface="Arial MT"/>
              </a:rPr>
              <a:t>h</a:t>
            </a:r>
            <a:r>
              <a:rPr sz="1800" spc="-15" dirty="0">
                <a:solidFill>
                  <a:srgbClr val="00339F"/>
                </a:solidFill>
                <a:latin typeface="Arial MT"/>
                <a:cs typeface="Arial MT"/>
              </a:rPr>
              <a:t>o</a:t>
            </a:r>
            <a:r>
              <a:rPr sz="1800" dirty="0">
                <a:solidFill>
                  <a:srgbClr val="00339F"/>
                </a:solidFill>
                <a:latin typeface="Arial MT"/>
                <a:cs typeface="Arial MT"/>
              </a:rPr>
              <a:t>me.c</a:t>
            </a:r>
            <a:r>
              <a:rPr sz="1800" spc="-15" dirty="0">
                <a:solidFill>
                  <a:srgbClr val="00339F"/>
                </a:solidFill>
                <a:latin typeface="Arial MT"/>
                <a:cs typeface="Arial MT"/>
              </a:rPr>
              <a:t>e</a:t>
            </a:r>
            <a:r>
              <a:rPr sz="1800" spc="-5" dirty="0">
                <a:solidFill>
                  <a:srgbClr val="00339F"/>
                </a:solidFill>
                <a:latin typeface="Arial MT"/>
                <a:cs typeface="Arial MT"/>
              </a:rPr>
              <a:t>rn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05400" y="2133600"/>
            <a:ext cx="1727200" cy="1714500"/>
          </a:xfrm>
          <a:custGeom>
            <a:avLst/>
            <a:gdLst/>
            <a:ahLst/>
            <a:cxnLst/>
            <a:rect l="l" t="t" r="r" b="b"/>
            <a:pathLst>
              <a:path w="1727200" h="1714500">
                <a:moveTo>
                  <a:pt x="1726732" y="0"/>
                </a:moveTo>
                <a:lnTo>
                  <a:pt x="0" y="0"/>
                </a:lnTo>
                <a:lnTo>
                  <a:pt x="0" y="1714500"/>
                </a:lnTo>
                <a:lnTo>
                  <a:pt x="514651" y="1714500"/>
                </a:lnTo>
                <a:lnTo>
                  <a:pt x="806516" y="1409700"/>
                </a:lnTo>
                <a:lnTo>
                  <a:pt x="772624" y="1409700"/>
                </a:lnTo>
                <a:lnTo>
                  <a:pt x="724056" y="1397000"/>
                </a:lnTo>
                <a:lnTo>
                  <a:pt x="676857" y="1371600"/>
                </a:lnTo>
                <a:lnTo>
                  <a:pt x="661829" y="1358900"/>
                </a:lnTo>
                <a:lnTo>
                  <a:pt x="333168" y="1358900"/>
                </a:lnTo>
                <a:lnTo>
                  <a:pt x="300757" y="1244600"/>
                </a:lnTo>
                <a:lnTo>
                  <a:pt x="268629" y="1130300"/>
                </a:lnTo>
                <a:lnTo>
                  <a:pt x="233340" y="1016000"/>
                </a:lnTo>
                <a:lnTo>
                  <a:pt x="217508" y="952500"/>
                </a:lnTo>
                <a:lnTo>
                  <a:pt x="203909" y="901700"/>
                </a:lnTo>
                <a:lnTo>
                  <a:pt x="192830" y="850900"/>
                </a:lnTo>
                <a:lnTo>
                  <a:pt x="184559" y="800100"/>
                </a:lnTo>
                <a:lnTo>
                  <a:pt x="179385" y="762000"/>
                </a:lnTo>
                <a:lnTo>
                  <a:pt x="177596" y="723900"/>
                </a:lnTo>
                <a:lnTo>
                  <a:pt x="179791" y="673100"/>
                </a:lnTo>
                <a:lnTo>
                  <a:pt x="185845" y="622300"/>
                </a:lnTo>
                <a:lnTo>
                  <a:pt x="195607" y="584200"/>
                </a:lnTo>
                <a:lnTo>
                  <a:pt x="208926" y="533400"/>
                </a:lnTo>
                <a:lnTo>
                  <a:pt x="225651" y="495300"/>
                </a:lnTo>
                <a:lnTo>
                  <a:pt x="245631" y="457200"/>
                </a:lnTo>
                <a:lnTo>
                  <a:pt x="268717" y="419100"/>
                </a:lnTo>
                <a:lnTo>
                  <a:pt x="294757" y="381000"/>
                </a:lnTo>
                <a:lnTo>
                  <a:pt x="323600" y="342900"/>
                </a:lnTo>
                <a:lnTo>
                  <a:pt x="355096" y="317500"/>
                </a:lnTo>
                <a:lnTo>
                  <a:pt x="389094" y="279400"/>
                </a:lnTo>
                <a:lnTo>
                  <a:pt x="425443" y="254000"/>
                </a:lnTo>
                <a:lnTo>
                  <a:pt x="463992" y="228600"/>
                </a:lnTo>
                <a:lnTo>
                  <a:pt x="504592" y="215900"/>
                </a:lnTo>
                <a:lnTo>
                  <a:pt x="547091" y="203200"/>
                </a:lnTo>
                <a:lnTo>
                  <a:pt x="591338" y="177800"/>
                </a:lnTo>
                <a:lnTo>
                  <a:pt x="637182" y="177800"/>
                </a:lnTo>
                <a:lnTo>
                  <a:pt x="684474" y="165100"/>
                </a:lnTo>
                <a:lnTo>
                  <a:pt x="1726732" y="165100"/>
                </a:lnTo>
                <a:lnTo>
                  <a:pt x="1726732" y="0"/>
                </a:lnTo>
                <a:close/>
              </a:path>
              <a:path w="1727200" h="1714500">
                <a:moveTo>
                  <a:pt x="1278207" y="736600"/>
                </a:moveTo>
                <a:lnTo>
                  <a:pt x="1276911" y="736600"/>
                </a:lnTo>
                <a:lnTo>
                  <a:pt x="1272715" y="800100"/>
                </a:lnTo>
                <a:lnTo>
                  <a:pt x="1259767" y="863600"/>
                </a:lnTo>
                <a:lnTo>
                  <a:pt x="1241419" y="927100"/>
                </a:lnTo>
                <a:lnTo>
                  <a:pt x="1221019" y="965200"/>
                </a:lnTo>
                <a:lnTo>
                  <a:pt x="1201918" y="1003300"/>
                </a:lnTo>
                <a:lnTo>
                  <a:pt x="1187465" y="1028700"/>
                </a:lnTo>
                <a:lnTo>
                  <a:pt x="1172548" y="1041400"/>
                </a:lnTo>
                <a:lnTo>
                  <a:pt x="1150601" y="1079500"/>
                </a:lnTo>
                <a:lnTo>
                  <a:pt x="1120813" y="1117600"/>
                </a:lnTo>
                <a:lnTo>
                  <a:pt x="1082377" y="1155700"/>
                </a:lnTo>
                <a:lnTo>
                  <a:pt x="1034484" y="1206500"/>
                </a:lnTo>
                <a:lnTo>
                  <a:pt x="1007187" y="1231900"/>
                </a:lnTo>
                <a:lnTo>
                  <a:pt x="973892" y="1270000"/>
                </a:lnTo>
                <a:lnTo>
                  <a:pt x="894206" y="1358900"/>
                </a:lnTo>
                <a:lnTo>
                  <a:pt x="805222" y="1447800"/>
                </a:lnTo>
                <a:lnTo>
                  <a:pt x="716738" y="1549400"/>
                </a:lnTo>
                <a:lnTo>
                  <a:pt x="675744" y="1587500"/>
                </a:lnTo>
                <a:lnTo>
                  <a:pt x="638549" y="1625600"/>
                </a:lnTo>
                <a:lnTo>
                  <a:pt x="606376" y="1663700"/>
                </a:lnTo>
                <a:lnTo>
                  <a:pt x="580450" y="1689100"/>
                </a:lnTo>
                <a:lnTo>
                  <a:pt x="561997" y="1714500"/>
                </a:lnTo>
                <a:lnTo>
                  <a:pt x="1494687" y="1714500"/>
                </a:lnTo>
                <a:lnTo>
                  <a:pt x="1435647" y="1447800"/>
                </a:lnTo>
                <a:lnTo>
                  <a:pt x="884698" y="1447800"/>
                </a:lnTo>
                <a:lnTo>
                  <a:pt x="854297" y="1435100"/>
                </a:lnTo>
                <a:lnTo>
                  <a:pt x="860876" y="1435100"/>
                </a:lnTo>
                <a:lnTo>
                  <a:pt x="873070" y="1422400"/>
                </a:lnTo>
                <a:lnTo>
                  <a:pt x="878930" y="1409700"/>
                </a:lnTo>
                <a:lnTo>
                  <a:pt x="1071732" y="1409700"/>
                </a:lnTo>
                <a:lnTo>
                  <a:pt x="1121195" y="1397000"/>
                </a:lnTo>
                <a:lnTo>
                  <a:pt x="1168450" y="1384300"/>
                </a:lnTo>
                <a:lnTo>
                  <a:pt x="1213273" y="1358900"/>
                </a:lnTo>
                <a:lnTo>
                  <a:pt x="1255440" y="1333500"/>
                </a:lnTo>
                <a:lnTo>
                  <a:pt x="1294727" y="1308100"/>
                </a:lnTo>
                <a:lnTo>
                  <a:pt x="1330911" y="1270000"/>
                </a:lnTo>
                <a:lnTo>
                  <a:pt x="1363766" y="1231900"/>
                </a:lnTo>
                <a:lnTo>
                  <a:pt x="1387853" y="1231900"/>
                </a:lnTo>
                <a:lnTo>
                  <a:pt x="1278207" y="736600"/>
                </a:lnTo>
                <a:close/>
              </a:path>
              <a:path w="1727200" h="1714500">
                <a:moveTo>
                  <a:pt x="1222783" y="419100"/>
                </a:moveTo>
                <a:lnTo>
                  <a:pt x="1174654" y="419100"/>
                </a:lnTo>
                <a:lnTo>
                  <a:pt x="1187637" y="431800"/>
                </a:lnTo>
                <a:lnTo>
                  <a:pt x="1201716" y="444500"/>
                </a:lnTo>
                <a:lnTo>
                  <a:pt x="1220932" y="469900"/>
                </a:lnTo>
                <a:lnTo>
                  <a:pt x="1239645" y="508000"/>
                </a:lnTo>
                <a:lnTo>
                  <a:pt x="1257784" y="558800"/>
                </a:lnTo>
                <a:lnTo>
                  <a:pt x="1275275" y="609600"/>
                </a:lnTo>
                <a:lnTo>
                  <a:pt x="1292045" y="673100"/>
                </a:lnTo>
                <a:lnTo>
                  <a:pt x="1308022" y="736600"/>
                </a:lnTo>
                <a:lnTo>
                  <a:pt x="1313859" y="774700"/>
                </a:lnTo>
                <a:lnTo>
                  <a:pt x="1321505" y="800100"/>
                </a:lnTo>
                <a:lnTo>
                  <a:pt x="1330747" y="850900"/>
                </a:lnTo>
                <a:lnTo>
                  <a:pt x="1341374" y="901700"/>
                </a:lnTo>
                <a:lnTo>
                  <a:pt x="1353170" y="952500"/>
                </a:lnTo>
                <a:lnTo>
                  <a:pt x="1365925" y="1003300"/>
                </a:lnTo>
                <a:lnTo>
                  <a:pt x="1379424" y="1066800"/>
                </a:lnTo>
                <a:lnTo>
                  <a:pt x="1393455" y="1130300"/>
                </a:lnTo>
                <a:lnTo>
                  <a:pt x="1422261" y="1257300"/>
                </a:lnTo>
                <a:lnTo>
                  <a:pt x="1450639" y="1384300"/>
                </a:lnTo>
                <a:lnTo>
                  <a:pt x="1476885" y="1498600"/>
                </a:lnTo>
                <a:lnTo>
                  <a:pt x="1499296" y="1600200"/>
                </a:lnTo>
                <a:lnTo>
                  <a:pt x="1516168" y="1676400"/>
                </a:lnTo>
                <a:lnTo>
                  <a:pt x="1521995" y="1701800"/>
                </a:lnTo>
                <a:lnTo>
                  <a:pt x="1525798" y="1714500"/>
                </a:lnTo>
                <a:lnTo>
                  <a:pt x="1726732" y="1714500"/>
                </a:lnTo>
                <a:lnTo>
                  <a:pt x="1726732" y="1193800"/>
                </a:lnTo>
                <a:lnTo>
                  <a:pt x="1432466" y="1193800"/>
                </a:lnTo>
                <a:lnTo>
                  <a:pt x="1423397" y="1155700"/>
                </a:lnTo>
                <a:lnTo>
                  <a:pt x="1451547" y="1092200"/>
                </a:lnTo>
                <a:lnTo>
                  <a:pt x="1469737" y="1041400"/>
                </a:lnTo>
                <a:lnTo>
                  <a:pt x="1480636" y="1003300"/>
                </a:lnTo>
                <a:lnTo>
                  <a:pt x="1486914" y="965200"/>
                </a:lnTo>
                <a:lnTo>
                  <a:pt x="1491641" y="927100"/>
                </a:lnTo>
                <a:lnTo>
                  <a:pt x="1492143" y="876300"/>
                </a:lnTo>
                <a:lnTo>
                  <a:pt x="1488331" y="825500"/>
                </a:lnTo>
                <a:lnTo>
                  <a:pt x="1480112" y="774700"/>
                </a:lnTo>
                <a:lnTo>
                  <a:pt x="1467397" y="736600"/>
                </a:lnTo>
                <a:lnTo>
                  <a:pt x="1450092" y="685800"/>
                </a:lnTo>
                <a:lnTo>
                  <a:pt x="1428109" y="635000"/>
                </a:lnTo>
                <a:lnTo>
                  <a:pt x="1401355" y="584200"/>
                </a:lnTo>
                <a:lnTo>
                  <a:pt x="1375958" y="546100"/>
                </a:lnTo>
                <a:lnTo>
                  <a:pt x="1347254" y="520700"/>
                </a:lnTo>
                <a:lnTo>
                  <a:pt x="1315406" y="482600"/>
                </a:lnTo>
                <a:lnTo>
                  <a:pt x="1280577" y="457200"/>
                </a:lnTo>
                <a:lnTo>
                  <a:pt x="1242932" y="431800"/>
                </a:lnTo>
                <a:lnTo>
                  <a:pt x="1222783" y="419100"/>
                </a:lnTo>
                <a:close/>
              </a:path>
              <a:path w="1727200" h="1714500">
                <a:moveTo>
                  <a:pt x="1387853" y="1231900"/>
                </a:moveTo>
                <a:lnTo>
                  <a:pt x="1363766" y="1231900"/>
                </a:lnTo>
                <a:lnTo>
                  <a:pt x="1371539" y="1270000"/>
                </a:lnTo>
                <a:lnTo>
                  <a:pt x="1338638" y="1308100"/>
                </a:lnTo>
                <a:lnTo>
                  <a:pt x="1302289" y="1333500"/>
                </a:lnTo>
                <a:lnTo>
                  <a:pt x="1262697" y="1358900"/>
                </a:lnTo>
                <a:lnTo>
                  <a:pt x="1220064" y="1384300"/>
                </a:lnTo>
                <a:lnTo>
                  <a:pt x="1174592" y="1409700"/>
                </a:lnTo>
                <a:lnTo>
                  <a:pt x="1126484" y="1422400"/>
                </a:lnTo>
                <a:lnTo>
                  <a:pt x="1075944" y="1435100"/>
                </a:lnTo>
                <a:lnTo>
                  <a:pt x="1023174" y="1447800"/>
                </a:lnTo>
                <a:lnTo>
                  <a:pt x="1435647" y="1447800"/>
                </a:lnTo>
                <a:lnTo>
                  <a:pt x="1387853" y="1231900"/>
                </a:lnTo>
                <a:close/>
              </a:path>
              <a:path w="1727200" h="1714500">
                <a:moveTo>
                  <a:pt x="1071732" y="1409700"/>
                </a:moveTo>
                <a:lnTo>
                  <a:pt x="899267" y="1409700"/>
                </a:lnTo>
                <a:lnTo>
                  <a:pt x="921062" y="1422400"/>
                </a:lnTo>
                <a:lnTo>
                  <a:pt x="1020286" y="1422400"/>
                </a:lnTo>
                <a:lnTo>
                  <a:pt x="1071732" y="1409700"/>
                </a:lnTo>
                <a:close/>
              </a:path>
              <a:path w="1727200" h="1714500">
                <a:moveTo>
                  <a:pt x="1025415" y="1181100"/>
                </a:moveTo>
                <a:lnTo>
                  <a:pt x="1024120" y="1181100"/>
                </a:lnTo>
                <a:lnTo>
                  <a:pt x="981507" y="1206500"/>
                </a:lnTo>
                <a:lnTo>
                  <a:pt x="935580" y="1231900"/>
                </a:lnTo>
                <a:lnTo>
                  <a:pt x="886701" y="1244600"/>
                </a:lnTo>
                <a:lnTo>
                  <a:pt x="835229" y="1257300"/>
                </a:lnTo>
                <a:lnTo>
                  <a:pt x="781525" y="1270000"/>
                </a:lnTo>
                <a:lnTo>
                  <a:pt x="592150" y="1270000"/>
                </a:lnTo>
                <a:lnTo>
                  <a:pt x="606688" y="1282700"/>
                </a:lnTo>
                <a:lnTo>
                  <a:pt x="641532" y="1308100"/>
                </a:lnTo>
                <a:lnTo>
                  <a:pt x="685124" y="1333500"/>
                </a:lnTo>
                <a:lnTo>
                  <a:pt x="736492" y="1358900"/>
                </a:lnTo>
                <a:lnTo>
                  <a:pt x="794666" y="1384300"/>
                </a:lnTo>
                <a:lnTo>
                  <a:pt x="789029" y="1397000"/>
                </a:lnTo>
                <a:lnTo>
                  <a:pt x="783639" y="1397000"/>
                </a:lnTo>
                <a:lnTo>
                  <a:pt x="778252" y="1409700"/>
                </a:lnTo>
                <a:lnTo>
                  <a:pt x="806516" y="1409700"/>
                </a:lnTo>
                <a:lnTo>
                  <a:pt x="1025415" y="1181100"/>
                </a:lnTo>
                <a:close/>
              </a:path>
              <a:path w="1727200" h="1714500">
                <a:moveTo>
                  <a:pt x="255382" y="990600"/>
                </a:moveTo>
                <a:lnTo>
                  <a:pt x="254086" y="990600"/>
                </a:lnTo>
                <a:lnTo>
                  <a:pt x="362983" y="1358900"/>
                </a:lnTo>
                <a:lnTo>
                  <a:pt x="661829" y="1358900"/>
                </a:lnTo>
                <a:lnTo>
                  <a:pt x="631774" y="1333500"/>
                </a:lnTo>
                <a:lnTo>
                  <a:pt x="589554" y="1295400"/>
                </a:lnTo>
                <a:lnTo>
                  <a:pt x="550944" y="1257300"/>
                </a:lnTo>
                <a:lnTo>
                  <a:pt x="624566" y="1257300"/>
                </a:lnTo>
                <a:lnTo>
                  <a:pt x="576042" y="1244600"/>
                </a:lnTo>
                <a:lnTo>
                  <a:pt x="529341" y="1231900"/>
                </a:lnTo>
                <a:lnTo>
                  <a:pt x="484746" y="1206500"/>
                </a:lnTo>
                <a:lnTo>
                  <a:pt x="442542" y="1181100"/>
                </a:lnTo>
                <a:lnTo>
                  <a:pt x="403011" y="1155700"/>
                </a:lnTo>
                <a:lnTo>
                  <a:pt x="366437" y="1130300"/>
                </a:lnTo>
                <a:lnTo>
                  <a:pt x="333103" y="1104900"/>
                </a:lnTo>
                <a:lnTo>
                  <a:pt x="303294" y="1066800"/>
                </a:lnTo>
                <a:lnTo>
                  <a:pt x="277292" y="1028700"/>
                </a:lnTo>
                <a:lnTo>
                  <a:pt x="255382" y="990600"/>
                </a:lnTo>
                <a:close/>
              </a:path>
              <a:path w="1727200" h="1714500">
                <a:moveTo>
                  <a:pt x="624566" y="1257300"/>
                </a:moveTo>
                <a:lnTo>
                  <a:pt x="550944" y="1257300"/>
                </a:lnTo>
                <a:lnTo>
                  <a:pt x="564034" y="1270000"/>
                </a:lnTo>
                <a:lnTo>
                  <a:pt x="674630" y="1270000"/>
                </a:lnTo>
                <a:lnTo>
                  <a:pt x="624566" y="1257300"/>
                </a:lnTo>
                <a:close/>
              </a:path>
              <a:path w="1727200" h="1714500">
                <a:moveTo>
                  <a:pt x="777283" y="1231900"/>
                </a:moveTo>
                <a:lnTo>
                  <a:pt x="682409" y="1231900"/>
                </a:lnTo>
                <a:lnTo>
                  <a:pt x="729853" y="1244600"/>
                </a:lnTo>
                <a:lnTo>
                  <a:pt x="777283" y="1231900"/>
                </a:lnTo>
                <a:close/>
              </a:path>
              <a:path w="1727200" h="1714500">
                <a:moveTo>
                  <a:pt x="832258" y="203200"/>
                </a:moveTo>
                <a:lnTo>
                  <a:pt x="636477" y="203200"/>
                </a:lnTo>
                <a:lnTo>
                  <a:pt x="548373" y="228600"/>
                </a:lnTo>
                <a:lnTo>
                  <a:pt x="506775" y="241300"/>
                </a:lnTo>
                <a:lnTo>
                  <a:pt x="467067" y="266700"/>
                </a:lnTo>
                <a:lnTo>
                  <a:pt x="429440" y="292100"/>
                </a:lnTo>
                <a:lnTo>
                  <a:pt x="394084" y="317500"/>
                </a:lnTo>
                <a:lnTo>
                  <a:pt x="361191" y="342900"/>
                </a:lnTo>
                <a:lnTo>
                  <a:pt x="330950" y="381000"/>
                </a:lnTo>
                <a:lnTo>
                  <a:pt x="303553" y="419100"/>
                </a:lnTo>
                <a:lnTo>
                  <a:pt x="279190" y="457200"/>
                </a:lnTo>
                <a:lnTo>
                  <a:pt x="258052" y="495300"/>
                </a:lnTo>
                <a:lnTo>
                  <a:pt x="240330" y="533400"/>
                </a:lnTo>
                <a:lnTo>
                  <a:pt x="226214" y="584200"/>
                </a:lnTo>
                <a:lnTo>
                  <a:pt x="215895" y="622300"/>
                </a:lnTo>
                <a:lnTo>
                  <a:pt x="209564" y="673100"/>
                </a:lnTo>
                <a:lnTo>
                  <a:pt x="207411" y="723900"/>
                </a:lnTo>
                <a:lnTo>
                  <a:pt x="209553" y="762000"/>
                </a:lnTo>
                <a:lnTo>
                  <a:pt x="215852" y="812800"/>
                </a:lnTo>
                <a:lnTo>
                  <a:pt x="226124" y="850900"/>
                </a:lnTo>
                <a:lnTo>
                  <a:pt x="240181" y="901700"/>
                </a:lnTo>
                <a:lnTo>
                  <a:pt x="257836" y="939800"/>
                </a:lnTo>
                <a:lnTo>
                  <a:pt x="278902" y="977900"/>
                </a:lnTo>
                <a:lnTo>
                  <a:pt x="303194" y="1016000"/>
                </a:lnTo>
                <a:lnTo>
                  <a:pt x="330524" y="1054100"/>
                </a:lnTo>
                <a:lnTo>
                  <a:pt x="360705" y="1092200"/>
                </a:lnTo>
                <a:lnTo>
                  <a:pt x="393551" y="1117600"/>
                </a:lnTo>
                <a:lnTo>
                  <a:pt x="428876" y="1143000"/>
                </a:lnTo>
                <a:lnTo>
                  <a:pt x="466491" y="1168400"/>
                </a:lnTo>
                <a:lnTo>
                  <a:pt x="506212" y="1193800"/>
                </a:lnTo>
                <a:lnTo>
                  <a:pt x="547851" y="1206500"/>
                </a:lnTo>
                <a:lnTo>
                  <a:pt x="591221" y="1219200"/>
                </a:lnTo>
                <a:lnTo>
                  <a:pt x="636136" y="1231900"/>
                </a:lnTo>
                <a:lnTo>
                  <a:pt x="823521" y="1231900"/>
                </a:lnTo>
                <a:lnTo>
                  <a:pt x="868382" y="1219200"/>
                </a:lnTo>
                <a:lnTo>
                  <a:pt x="911683" y="1206500"/>
                </a:lnTo>
                <a:lnTo>
                  <a:pt x="953239" y="1193800"/>
                </a:lnTo>
                <a:lnTo>
                  <a:pt x="992867" y="1168400"/>
                </a:lnTo>
                <a:lnTo>
                  <a:pt x="525015" y="1168400"/>
                </a:lnTo>
                <a:lnTo>
                  <a:pt x="510377" y="1155700"/>
                </a:lnTo>
                <a:lnTo>
                  <a:pt x="497314" y="1155700"/>
                </a:lnTo>
                <a:lnTo>
                  <a:pt x="485466" y="1143000"/>
                </a:lnTo>
                <a:lnTo>
                  <a:pt x="474471" y="1143000"/>
                </a:lnTo>
                <a:lnTo>
                  <a:pt x="454212" y="1092200"/>
                </a:lnTo>
                <a:lnTo>
                  <a:pt x="438437" y="1041400"/>
                </a:lnTo>
                <a:lnTo>
                  <a:pt x="426959" y="1003300"/>
                </a:lnTo>
                <a:lnTo>
                  <a:pt x="419587" y="952500"/>
                </a:lnTo>
                <a:lnTo>
                  <a:pt x="416136" y="901700"/>
                </a:lnTo>
                <a:lnTo>
                  <a:pt x="1218377" y="901700"/>
                </a:lnTo>
                <a:lnTo>
                  <a:pt x="1232366" y="850900"/>
                </a:lnTo>
                <a:lnTo>
                  <a:pt x="1239179" y="825500"/>
                </a:lnTo>
                <a:lnTo>
                  <a:pt x="426500" y="825500"/>
                </a:lnTo>
                <a:lnTo>
                  <a:pt x="376082" y="812800"/>
                </a:lnTo>
                <a:lnTo>
                  <a:pt x="337214" y="787400"/>
                </a:lnTo>
                <a:lnTo>
                  <a:pt x="312202" y="749300"/>
                </a:lnTo>
                <a:lnTo>
                  <a:pt x="303352" y="698500"/>
                </a:lnTo>
                <a:lnTo>
                  <a:pt x="312769" y="660400"/>
                </a:lnTo>
                <a:lnTo>
                  <a:pt x="338834" y="622300"/>
                </a:lnTo>
                <a:lnTo>
                  <a:pt x="378268" y="596900"/>
                </a:lnTo>
                <a:lnTo>
                  <a:pt x="427796" y="584200"/>
                </a:lnTo>
                <a:lnTo>
                  <a:pt x="1230609" y="584200"/>
                </a:lnTo>
                <a:lnTo>
                  <a:pt x="1223106" y="558800"/>
                </a:lnTo>
                <a:lnTo>
                  <a:pt x="1213226" y="533400"/>
                </a:lnTo>
                <a:lnTo>
                  <a:pt x="578168" y="533400"/>
                </a:lnTo>
                <a:lnTo>
                  <a:pt x="554831" y="508000"/>
                </a:lnTo>
                <a:lnTo>
                  <a:pt x="590181" y="482600"/>
                </a:lnTo>
                <a:lnTo>
                  <a:pt x="628668" y="444500"/>
                </a:lnTo>
                <a:lnTo>
                  <a:pt x="670067" y="419100"/>
                </a:lnTo>
                <a:lnTo>
                  <a:pt x="714155" y="393700"/>
                </a:lnTo>
                <a:lnTo>
                  <a:pt x="760707" y="368300"/>
                </a:lnTo>
                <a:lnTo>
                  <a:pt x="809499" y="355600"/>
                </a:lnTo>
                <a:lnTo>
                  <a:pt x="912910" y="330200"/>
                </a:lnTo>
                <a:lnTo>
                  <a:pt x="1562297" y="330200"/>
                </a:lnTo>
                <a:lnTo>
                  <a:pt x="1563498" y="317500"/>
                </a:lnTo>
                <a:lnTo>
                  <a:pt x="1085046" y="317500"/>
                </a:lnTo>
                <a:lnTo>
                  <a:pt x="1070909" y="304800"/>
                </a:lnTo>
                <a:lnTo>
                  <a:pt x="1056526" y="304800"/>
                </a:lnTo>
                <a:lnTo>
                  <a:pt x="1016662" y="279400"/>
                </a:lnTo>
                <a:lnTo>
                  <a:pt x="973962" y="254000"/>
                </a:lnTo>
                <a:lnTo>
                  <a:pt x="928768" y="228600"/>
                </a:lnTo>
                <a:lnTo>
                  <a:pt x="832258" y="203200"/>
                </a:lnTo>
                <a:close/>
              </a:path>
              <a:path w="1727200" h="1714500">
                <a:moveTo>
                  <a:pt x="1726732" y="304800"/>
                </a:moveTo>
                <a:lnTo>
                  <a:pt x="1593220" y="304800"/>
                </a:lnTo>
                <a:lnTo>
                  <a:pt x="1587873" y="355600"/>
                </a:lnTo>
                <a:lnTo>
                  <a:pt x="1574747" y="495300"/>
                </a:lnTo>
                <a:lnTo>
                  <a:pt x="1558218" y="660400"/>
                </a:lnTo>
                <a:lnTo>
                  <a:pt x="1542658" y="800100"/>
                </a:lnTo>
                <a:lnTo>
                  <a:pt x="1533562" y="876300"/>
                </a:lnTo>
                <a:lnTo>
                  <a:pt x="1523616" y="939800"/>
                </a:lnTo>
                <a:lnTo>
                  <a:pt x="1512576" y="990600"/>
                </a:lnTo>
                <a:lnTo>
                  <a:pt x="1500200" y="1041400"/>
                </a:lnTo>
                <a:lnTo>
                  <a:pt x="1486244" y="1079500"/>
                </a:lnTo>
                <a:lnTo>
                  <a:pt x="1470465" y="1117600"/>
                </a:lnTo>
                <a:lnTo>
                  <a:pt x="1452620" y="1155700"/>
                </a:lnTo>
                <a:lnTo>
                  <a:pt x="1432466" y="1193800"/>
                </a:lnTo>
                <a:lnTo>
                  <a:pt x="1726732" y="1193800"/>
                </a:lnTo>
                <a:lnTo>
                  <a:pt x="1726732" y="304800"/>
                </a:lnTo>
                <a:close/>
              </a:path>
              <a:path w="1727200" h="1714500">
                <a:moveTo>
                  <a:pt x="1218377" y="901700"/>
                </a:moveTo>
                <a:lnTo>
                  <a:pt x="447247" y="901700"/>
                </a:lnTo>
                <a:lnTo>
                  <a:pt x="451351" y="952500"/>
                </a:lnTo>
                <a:lnTo>
                  <a:pt x="459873" y="1003300"/>
                </a:lnTo>
                <a:lnTo>
                  <a:pt x="474119" y="1054100"/>
                </a:lnTo>
                <a:lnTo>
                  <a:pt x="495397" y="1104900"/>
                </a:lnTo>
                <a:lnTo>
                  <a:pt x="525015" y="1168400"/>
                </a:lnTo>
                <a:lnTo>
                  <a:pt x="992867" y="1168400"/>
                </a:lnTo>
                <a:lnTo>
                  <a:pt x="1030382" y="1143000"/>
                </a:lnTo>
                <a:lnTo>
                  <a:pt x="1065601" y="1117600"/>
                </a:lnTo>
                <a:lnTo>
                  <a:pt x="1098339" y="1092200"/>
                </a:lnTo>
                <a:lnTo>
                  <a:pt x="1128412" y="1054100"/>
                </a:lnTo>
                <a:lnTo>
                  <a:pt x="1155636" y="1016000"/>
                </a:lnTo>
                <a:lnTo>
                  <a:pt x="1179828" y="977900"/>
                </a:lnTo>
                <a:lnTo>
                  <a:pt x="1200803" y="939800"/>
                </a:lnTo>
                <a:lnTo>
                  <a:pt x="1218377" y="901700"/>
                </a:lnTo>
                <a:close/>
              </a:path>
              <a:path w="1727200" h="1714500">
                <a:moveTo>
                  <a:pt x="947630" y="647700"/>
                </a:moveTo>
                <a:lnTo>
                  <a:pt x="946881" y="660400"/>
                </a:lnTo>
                <a:lnTo>
                  <a:pt x="946496" y="673100"/>
                </a:lnTo>
                <a:lnTo>
                  <a:pt x="946354" y="685800"/>
                </a:lnTo>
                <a:lnTo>
                  <a:pt x="946334" y="711200"/>
                </a:lnTo>
                <a:lnTo>
                  <a:pt x="946759" y="736600"/>
                </a:lnTo>
                <a:lnTo>
                  <a:pt x="947792" y="762000"/>
                </a:lnTo>
                <a:lnTo>
                  <a:pt x="949067" y="787400"/>
                </a:lnTo>
                <a:lnTo>
                  <a:pt x="950221" y="812800"/>
                </a:lnTo>
                <a:lnTo>
                  <a:pt x="453902" y="812800"/>
                </a:lnTo>
                <a:lnTo>
                  <a:pt x="426500" y="825500"/>
                </a:lnTo>
                <a:lnTo>
                  <a:pt x="1108384" y="825500"/>
                </a:lnTo>
                <a:lnTo>
                  <a:pt x="1087805" y="800100"/>
                </a:lnTo>
                <a:lnTo>
                  <a:pt x="1049557" y="749300"/>
                </a:lnTo>
                <a:lnTo>
                  <a:pt x="1005523" y="711200"/>
                </a:lnTo>
                <a:lnTo>
                  <a:pt x="967587" y="673100"/>
                </a:lnTo>
                <a:lnTo>
                  <a:pt x="947630" y="647700"/>
                </a:lnTo>
                <a:close/>
              </a:path>
              <a:path w="1727200" h="1714500">
                <a:moveTo>
                  <a:pt x="1230609" y="584200"/>
                </a:moveTo>
                <a:lnTo>
                  <a:pt x="427796" y="584200"/>
                </a:lnTo>
                <a:lnTo>
                  <a:pt x="448882" y="596900"/>
                </a:lnTo>
                <a:lnTo>
                  <a:pt x="1121339" y="596900"/>
                </a:lnTo>
                <a:lnTo>
                  <a:pt x="1119639" y="622300"/>
                </a:lnTo>
                <a:lnTo>
                  <a:pt x="1118424" y="660400"/>
                </a:lnTo>
                <a:lnTo>
                  <a:pt x="1117696" y="698500"/>
                </a:lnTo>
                <a:lnTo>
                  <a:pt x="1117615" y="711200"/>
                </a:lnTo>
                <a:lnTo>
                  <a:pt x="1117554" y="749300"/>
                </a:lnTo>
                <a:lnTo>
                  <a:pt x="1117655" y="762000"/>
                </a:lnTo>
                <a:lnTo>
                  <a:pt x="1118100" y="787400"/>
                </a:lnTo>
                <a:lnTo>
                  <a:pt x="1118546" y="800100"/>
                </a:lnTo>
                <a:lnTo>
                  <a:pt x="1118748" y="825500"/>
                </a:lnTo>
                <a:lnTo>
                  <a:pt x="1239179" y="825500"/>
                </a:lnTo>
                <a:lnTo>
                  <a:pt x="1242586" y="812800"/>
                </a:lnTo>
                <a:lnTo>
                  <a:pt x="1248853" y="762000"/>
                </a:lnTo>
                <a:lnTo>
                  <a:pt x="1250982" y="723900"/>
                </a:lnTo>
                <a:lnTo>
                  <a:pt x="1247645" y="660400"/>
                </a:lnTo>
                <a:lnTo>
                  <a:pt x="1238113" y="609600"/>
                </a:lnTo>
                <a:lnTo>
                  <a:pt x="1230609" y="584200"/>
                </a:lnTo>
                <a:close/>
              </a:path>
              <a:path w="1727200" h="1714500">
                <a:moveTo>
                  <a:pt x="1562297" y="330200"/>
                </a:moveTo>
                <a:lnTo>
                  <a:pt x="1067967" y="330200"/>
                </a:lnTo>
                <a:lnTo>
                  <a:pt x="1162817" y="355600"/>
                </a:lnTo>
                <a:lnTo>
                  <a:pt x="1207551" y="381000"/>
                </a:lnTo>
                <a:lnTo>
                  <a:pt x="1250262" y="406400"/>
                </a:lnTo>
                <a:lnTo>
                  <a:pt x="1290781" y="431800"/>
                </a:lnTo>
                <a:lnTo>
                  <a:pt x="1328936" y="457200"/>
                </a:lnTo>
                <a:lnTo>
                  <a:pt x="1364555" y="495300"/>
                </a:lnTo>
                <a:lnTo>
                  <a:pt x="1397468" y="533400"/>
                </a:lnTo>
                <a:lnTo>
                  <a:pt x="1426725" y="571500"/>
                </a:lnTo>
                <a:lnTo>
                  <a:pt x="1453067" y="622300"/>
                </a:lnTo>
                <a:lnTo>
                  <a:pt x="1475735" y="673100"/>
                </a:lnTo>
                <a:lnTo>
                  <a:pt x="1493975" y="723900"/>
                </a:lnTo>
                <a:lnTo>
                  <a:pt x="1507028" y="774700"/>
                </a:lnTo>
                <a:lnTo>
                  <a:pt x="1514138" y="825500"/>
                </a:lnTo>
                <a:lnTo>
                  <a:pt x="1515434" y="825500"/>
                </a:lnTo>
                <a:lnTo>
                  <a:pt x="1562297" y="330200"/>
                </a:lnTo>
                <a:close/>
              </a:path>
              <a:path w="1727200" h="1714500">
                <a:moveTo>
                  <a:pt x="543656" y="774700"/>
                </a:moveTo>
                <a:lnTo>
                  <a:pt x="505582" y="774700"/>
                </a:lnTo>
                <a:lnTo>
                  <a:pt x="500382" y="800100"/>
                </a:lnTo>
                <a:lnTo>
                  <a:pt x="491209" y="800100"/>
                </a:lnTo>
                <a:lnTo>
                  <a:pt x="475594" y="812800"/>
                </a:lnTo>
                <a:lnTo>
                  <a:pt x="541875" y="812800"/>
                </a:lnTo>
                <a:lnTo>
                  <a:pt x="542826" y="800100"/>
                </a:lnTo>
                <a:lnTo>
                  <a:pt x="543656" y="774700"/>
                </a:lnTo>
                <a:close/>
              </a:path>
              <a:path w="1727200" h="1714500">
                <a:moveTo>
                  <a:pt x="723429" y="787400"/>
                </a:moveTo>
                <a:lnTo>
                  <a:pt x="681883" y="787400"/>
                </a:lnTo>
                <a:lnTo>
                  <a:pt x="681883" y="812800"/>
                </a:lnTo>
                <a:lnTo>
                  <a:pt x="722063" y="812800"/>
                </a:lnTo>
                <a:lnTo>
                  <a:pt x="723014" y="800100"/>
                </a:lnTo>
                <a:lnTo>
                  <a:pt x="723429" y="787400"/>
                </a:lnTo>
                <a:close/>
              </a:path>
              <a:path w="1727200" h="1714500">
                <a:moveTo>
                  <a:pt x="771329" y="711200"/>
                </a:moveTo>
                <a:lnTo>
                  <a:pt x="754469" y="711200"/>
                </a:lnTo>
                <a:lnTo>
                  <a:pt x="754469" y="736600"/>
                </a:lnTo>
                <a:lnTo>
                  <a:pt x="754692" y="749300"/>
                </a:lnTo>
                <a:lnTo>
                  <a:pt x="755279" y="774700"/>
                </a:lnTo>
                <a:lnTo>
                  <a:pt x="756109" y="800100"/>
                </a:lnTo>
                <a:lnTo>
                  <a:pt x="757060" y="812800"/>
                </a:lnTo>
                <a:lnTo>
                  <a:pt x="853001" y="812800"/>
                </a:lnTo>
                <a:lnTo>
                  <a:pt x="838595" y="800100"/>
                </a:lnTo>
                <a:lnTo>
                  <a:pt x="817509" y="762000"/>
                </a:lnTo>
                <a:lnTo>
                  <a:pt x="793751" y="736600"/>
                </a:lnTo>
                <a:lnTo>
                  <a:pt x="771329" y="711200"/>
                </a:lnTo>
                <a:close/>
              </a:path>
              <a:path w="1727200" h="1714500">
                <a:moveTo>
                  <a:pt x="924292" y="596900"/>
                </a:moveTo>
                <a:lnTo>
                  <a:pt x="825550" y="596900"/>
                </a:lnTo>
                <a:lnTo>
                  <a:pt x="848294" y="609600"/>
                </a:lnTo>
                <a:lnTo>
                  <a:pt x="863990" y="622300"/>
                </a:lnTo>
                <a:lnTo>
                  <a:pt x="869844" y="647700"/>
                </a:lnTo>
                <a:lnTo>
                  <a:pt x="862573" y="673100"/>
                </a:lnTo>
                <a:lnTo>
                  <a:pt x="844731" y="685800"/>
                </a:lnTo>
                <a:lnTo>
                  <a:pt x="822270" y="698500"/>
                </a:lnTo>
                <a:lnTo>
                  <a:pt x="801144" y="711200"/>
                </a:lnTo>
                <a:lnTo>
                  <a:pt x="820087" y="723900"/>
                </a:lnTo>
                <a:lnTo>
                  <a:pt x="846683" y="762000"/>
                </a:lnTo>
                <a:lnTo>
                  <a:pt x="873519" y="787400"/>
                </a:lnTo>
                <a:lnTo>
                  <a:pt x="893181" y="812800"/>
                </a:lnTo>
                <a:lnTo>
                  <a:pt x="922997" y="812800"/>
                </a:lnTo>
                <a:lnTo>
                  <a:pt x="924495" y="787400"/>
                </a:lnTo>
                <a:lnTo>
                  <a:pt x="925264" y="749300"/>
                </a:lnTo>
                <a:lnTo>
                  <a:pt x="925453" y="723900"/>
                </a:lnTo>
                <a:lnTo>
                  <a:pt x="925574" y="685800"/>
                </a:lnTo>
                <a:lnTo>
                  <a:pt x="925497" y="635000"/>
                </a:lnTo>
                <a:lnTo>
                  <a:pt x="925426" y="622300"/>
                </a:lnTo>
                <a:lnTo>
                  <a:pt x="925041" y="609600"/>
                </a:lnTo>
                <a:lnTo>
                  <a:pt x="924292" y="596900"/>
                </a:lnTo>
                <a:close/>
              </a:path>
              <a:path w="1727200" h="1714500">
                <a:moveTo>
                  <a:pt x="467658" y="609600"/>
                </a:moveTo>
                <a:lnTo>
                  <a:pt x="395020" y="609600"/>
                </a:lnTo>
                <a:lnTo>
                  <a:pt x="366218" y="635000"/>
                </a:lnTo>
                <a:lnTo>
                  <a:pt x="345195" y="660400"/>
                </a:lnTo>
                <a:lnTo>
                  <a:pt x="337054" y="698500"/>
                </a:lnTo>
                <a:lnTo>
                  <a:pt x="345420" y="749300"/>
                </a:lnTo>
                <a:lnTo>
                  <a:pt x="367034" y="774700"/>
                </a:lnTo>
                <a:lnTo>
                  <a:pt x="396667" y="800100"/>
                </a:lnTo>
                <a:lnTo>
                  <a:pt x="455421" y="800100"/>
                </a:lnTo>
                <a:lnTo>
                  <a:pt x="475434" y="787400"/>
                </a:lnTo>
                <a:lnTo>
                  <a:pt x="491075" y="787400"/>
                </a:lnTo>
                <a:lnTo>
                  <a:pt x="504286" y="774700"/>
                </a:lnTo>
                <a:lnTo>
                  <a:pt x="543656" y="774700"/>
                </a:lnTo>
                <a:lnTo>
                  <a:pt x="544243" y="749300"/>
                </a:lnTo>
                <a:lnTo>
                  <a:pt x="544466" y="736600"/>
                </a:lnTo>
                <a:lnTo>
                  <a:pt x="544466" y="673100"/>
                </a:lnTo>
                <a:lnTo>
                  <a:pt x="544243" y="660400"/>
                </a:lnTo>
                <a:lnTo>
                  <a:pt x="543656" y="635000"/>
                </a:lnTo>
                <a:lnTo>
                  <a:pt x="495200" y="635000"/>
                </a:lnTo>
                <a:lnTo>
                  <a:pt x="483011" y="622300"/>
                </a:lnTo>
                <a:lnTo>
                  <a:pt x="467658" y="609600"/>
                </a:lnTo>
                <a:close/>
              </a:path>
              <a:path w="1727200" h="1714500">
                <a:moveTo>
                  <a:pt x="722063" y="596900"/>
                </a:moveTo>
                <a:lnTo>
                  <a:pt x="677996" y="596900"/>
                </a:lnTo>
                <a:lnTo>
                  <a:pt x="677996" y="609600"/>
                </a:lnTo>
                <a:lnTo>
                  <a:pt x="576873" y="609600"/>
                </a:lnTo>
                <a:lnTo>
                  <a:pt x="575739" y="647700"/>
                </a:lnTo>
                <a:lnTo>
                  <a:pt x="575668" y="660400"/>
                </a:lnTo>
                <a:lnTo>
                  <a:pt x="575577" y="685800"/>
                </a:lnTo>
                <a:lnTo>
                  <a:pt x="657250" y="685800"/>
                </a:lnTo>
                <a:lnTo>
                  <a:pt x="655954" y="698500"/>
                </a:lnTo>
                <a:lnTo>
                  <a:pt x="657250" y="711200"/>
                </a:lnTo>
                <a:lnTo>
                  <a:pt x="575577" y="711200"/>
                </a:lnTo>
                <a:lnTo>
                  <a:pt x="575577" y="800100"/>
                </a:lnTo>
                <a:lnTo>
                  <a:pt x="659438" y="800100"/>
                </a:lnTo>
                <a:lnTo>
                  <a:pt x="681883" y="787400"/>
                </a:lnTo>
                <a:lnTo>
                  <a:pt x="723429" y="787400"/>
                </a:lnTo>
                <a:lnTo>
                  <a:pt x="723844" y="774700"/>
                </a:lnTo>
                <a:lnTo>
                  <a:pt x="724431" y="749300"/>
                </a:lnTo>
                <a:lnTo>
                  <a:pt x="724654" y="736600"/>
                </a:lnTo>
                <a:lnTo>
                  <a:pt x="724654" y="673100"/>
                </a:lnTo>
                <a:lnTo>
                  <a:pt x="724431" y="660400"/>
                </a:lnTo>
                <a:lnTo>
                  <a:pt x="723844" y="635000"/>
                </a:lnTo>
                <a:lnTo>
                  <a:pt x="723014" y="609600"/>
                </a:lnTo>
                <a:lnTo>
                  <a:pt x="722063" y="596900"/>
                </a:lnTo>
                <a:close/>
              </a:path>
              <a:path w="1727200" h="1714500">
                <a:moveTo>
                  <a:pt x="1092820" y="596900"/>
                </a:moveTo>
                <a:lnTo>
                  <a:pt x="935969" y="596900"/>
                </a:lnTo>
                <a:lnTo>
                  <a:pt x="956542" y="609600"/>
                </a:lnTo>
                <a:lnTo>
                  <a:pt x="994788" y="647700"/>
                </a:lnTo>
                <a:lnTo>
                  <a:pt x="1038821" y="698500"/>
                </a:lnTo>
                <a:lnTo>
                  <a:pt x="1076756" y="736600"/>
                </a:lnTo>
                <a:lnTo>
                  <a:pt x="1096706" y="762000"/>
                </a:lnTo>
                <a:lnTo>
                  <a:pt x="1096706" y="698500"/>
                </a:lnTo>
                <a:lnTo>
                  <a:pt x="1096281" y="673100"/>
                </a:lnTo>
                <a:lnTo>
                  <a:pt x="1095249" y="647700"/>
                </a:lnTo>
                <a:lnTo>
                  <a:pt x="1093973" y="622300"/>
                </a:lnTo>
                <a:lnTo>
                  <a:pt x="1092820" y="596900"/>
                </a:lnTo>
                <a:close/>
              </a:path>
              <a:path w="1727200" h="1714500">
                <a:moveTo>
                  <a:pt x="821720" y="609600"/>
                </a:moveTo>
                <a:lnTo>
                  <a:pt x="755765" y="609600"/>
                </a:lnTo>
                <a:lnTo>
                  <a:pt x="755562" y="622300"/>
                </a:lnTo>
                <a:lnTo>
                  <a:pt x="754671" y="660400"/>
                </a:lnTo>
                <a:lnTo>
                  <a:pt x="754469" y="673100"/>
                </a:lnTo>
                <a:lnTo>
                  <a:pt x="754469" y="698500"/>
                </a:lnTo>
                <a:lnTo>
                  <a:pt x="797172" y="698500"/>
                </a:lnTo>
                <a:lnTo>
                  <a:pt x="817345" y="685800"/>
                </a:lnTo>
                <a:lnTo>
                  <a:pt x="832657" y="673100"/>
                </a:lnTo>
                <a:lnTo>
                  <a:pt x="838733" y="647700"/>
                </a:lnTo>
                <a:lnTo>
                  <a:pt x="833932" y="622300"/>
                </a:lnTo>
                <a:lnTo>
                  <a:pt x="821720" y="609600"/>
                </a:lnTo>
                <a:close/>
              </a:path>
              <a:path w="1727200" h="1714500">
                <a:moveTo>
                  <a:pt x="541875" y="596900"/>
                </a:moveTo>
                <a:lnTo>
                  <a:pt x="489597" y="596900"/>
                </a:lnTo>
                <a:lnTo>
                  <a:pt x="505582" y="609600"/>
                </a:lnTo>
                <a:lnTo>
                  <a:pt x="502907" y="609600"/>
                </a:lnTo>
                <a:lnTo>
                  <a:pt x="500715" y="622300"/>
                </a:lnTo>
                <a:lnTo>
                  <a:pt x="499008" y="622300"/>
                </a:lnTo>
                <a:lnTo>
                  <a:pt x="497791" y="635000"/>
                </a:lnTo>
                <a:lnTo>
                  <a:pt x="543656" y="635000"/>
                </a:lnTo>
                <a:lnTo>
                  <a:pt x="542826" y="609600"/>
                </a:lnTo>
                <a:lnTo>
                  <a:pt x="541875" y="596900"/>
                </a:lnTo>
                <a:close/>
              </a:path>
              <a:path w="1727200" h="1714500">
                <a:moveTo>
                  <a:pt x="1018187" y="355600"/>
                </a:moveTo>
                <a:lnTo>
                  <a:pt x="915544" y="355600"/>
                </a:lnTo>
                <a:lnTo>
                  <a:pt x="817565" y="381000"/>
                </a:lnTo>
                <a:lnTo>
                  <a:pt x="771505" y="393700"/>
                </a:lnTo>
                <a:lnTo>
                  <a:pt x="727653" y="419100"/>
                </a:lnTo>
                <a:lnTo>
                  <a:pt x="686203" y="444500"/>
                </a:lnTo>
                <a:lnTo>
                  <a:pt x="647344" y="469900"/>
                </a:lnTo>
                <a:lnTo>
                  <a:pt x="611268" y="495300"/>
                </a:lnTo>
                <a:lnTo>
                  <a:pt x="578168" y="533400"/>
                </a:lnTo>
                <a:lnTo>
                  <a:pt x="1213226" y="533400"/>
                </a:lnTo>
                <a:lnTo>
                  <a:pt x="1203347" y="508000"/>
                </a:lnTo>
                <a:lnTo>
                  <a:pt x="1179554" y="457200"/>
                </a:lnTo>
                <a:lnTo>
                  <a:pt x="1152450" y="419100"/>
                </a:lnTo>
                <a:lnTo>
                  <a:pt x="1222783" y="419100"/>
                </a:lnTo>
                <a:lnTo>
                  <a:pt x="1202634" y="406400"/>
                </a:lnTo>
                <a:lnTo>
                  <a:pt x="1159846" y="393700"/>
                </a:lnTo>
                <a:lnTo>
                  <a:pt x="1114733" y="381000"/>
                </a:lnTo>
                <a:lnTo>
                  <a:pt x="1067459" y="368300"/>
                </a:lnTo>
                <a:lnTo>
                  <a:pt x="1018187" y="355600"/>
                </a:lnTo>
                <a:close/>
              </a:path>
              <a:path w="1727200" h="1714500">
                <a:moveTo>
                  <a:pt x="884112" y="190500"/>
                </a:moveTo>
                <a:lnTo>
                  <a:pt x="934732" y="215900"/>
                </a:lnTo>
                <a:lnTo>
                  <a:pt x="983549" y="228600"/>
                </a:lnTo>
                <a:lnTo>
                  <a:pt x="1030000" y="254000"/>
                </a:lnTo>
                <a:lnTo>
                  <a:pt x="1073526" y="292100"/>
                </a:lnTo>
                <a:lnTo>
                  <a:pt x="1113566" y="317500"/>
                </a:lnTo>
                <a:lnTo>
                  <a:pt x="1563498" y="317500"/>
                </a:lnTo>
                <a:lnTo>
                  <a:pt x="1564700" y="304800"/>
                </a:lnTo>
                <a:lnTo>
                  <a:pt x="1726732" y="304800"/>
                </a:lnTo>
                <a:lnTo>
                  <a:pt x="1726732" y="203200"/>
                </a:lnTo>
                <a:lnTo>
                  <a:pt x="884112" y="190500"/>
                </a:lnTo>
                <a:close/>
              </a:path>
              <a:path w="1727200" h="1714500">
                <a:moveTo>
                  <a:pt x="729853" y="190500"/>
                </a:moveTo>
                <a:lnTo>
                  <a:pt x="682602" y="203200"/>
                </a:lnTo>
                <a:lnTo>
                  <a:pt x="781622" y="203200"/>
                </a:lnTo>
                <a:lnTo>
                  <a:pt x="729853" y="190500"/>
                </a:lnTo>
                <a:close/>
              </a:path>
              <a:path w="1727200" h="1714500">
                <a:moveTo>
                  <a:pt x="1726732" y="165100"/>
                </a:moveTo>
                <a:lnTo>
                  <a:pt x="1687879" y="165100"/>
                </a:lnTo>
                <a:lnTo>
                  <a:pt x="1712672" y="177800"/>
                </a:lnTo>
                <a:lnTo>
                  <a:pt x="1726732" y="177800"/>
                </a:lnTo>
                <a:lnTo>
                  <a:pt x="1726732" y="16510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FA716-3894-AB31-4430-E297B8E316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50</a:t>
            </a:fld>
            <a:endParaRPr lang="en-US" spc="-5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42C7B-0707-BED1-42B4-4ABE4D81792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4447-17C4-4C63-8B0F-2F4023CE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6538773" cy="553998"/>
          </a:xfrm>
        </p:spPr>
        <p:txBody>
          <a:bodyPr/>
          <a:lstStyle/>
          <a:p>
            <a:r>
              <a:rPr lang="en-US" dirty="0"/>
              <a:t>Gas properties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E249B-E059-1022-3BFA-10B8D38BAD0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895600" y="6405706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D98418-66BA-C484-F673-A4BD0BC43B0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endParaRPr lang="en-US" spc="-5" dirty="0"/>
          </a:p>
        </p:txBody>
      </p:sp>
      <p:pic>
        <p:nvPicPr>
          <p:cNvPr id="6" name="Picture 5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C72DD4D7-868A-73D8-472C-34A2262F0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2" y="990600"/>
            <a:ext cx="11067161" cy="513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4447-17C4-4C63-8B0F-2F4023CE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6538773" cy="553998"/>
          </a:xfrm>
        </p:spPr>
        <p:txBody>
          <a:bodyPr/>
          <a:lstStyle/>
          <a:p>
            <a:r>
              <a:rPr lang="en-US" dirty="0"/>
              <a:t>Gas ionization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E249B-E059-1022-3BFA-10B8D38BAD0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895600" y="6405706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D98418-66BA-C484-F673-A4BD0BC43B0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endParaRPr lang="en-US" spc="-5" dirty="0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64E09C62-89D8-D649-7A7C-E7791EA0FB8E}"/>
              </a:ext>
            </a:extLst>
          </p:cNvPr>
          <p:cNvSpPr txBox="1"/>
          <p:nvPr/>
        </p:nvSpPr>
        <p:spPr>
          <a:xfrm>
            <a:off x="6691883" y="951484"/>
            <a:ext cx="407289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mbria Math"/>
                <a:cs typeface="Cambria Math"/>
              </a:rPr>
              <a:t>𝐸</a:t>
            </a:r>
            <a:r>
              <a:rPr sz="1500" baseline="-16666" dirty="0">
                <a:latin typeface="Cambria Math"/>
                <a:cs typeface="Cambria Math"/>
              </a:rPr>
              <a:t>𝑥</a:t>
            </a:r>
            <a:r>
              <a:rPr sz="1400" dirty="0">
                <a:latin typeface="Arial MT"/>
                <a:cs typeface="Arial MT"/>
              </a:rPr>
              <a:t>: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First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excitation</a:t>
            </a:r>
            <a:r>
              <a:rPr sz="1400" spc="-10" dirty="0">
                <a:latin typeface="Arial MT"/>
                <a:cs typeface="Arial MT"/>
              </a:rPr>
              <a:t> energy</a:t>
            </a:r>
            <a:endParaRPr sz="1400">
              <a:latin typeface="Arial MT"/>
              <a:cs typeface="Arial MT"/>
            </a:endParaRPr>
          </a:p>
          <a:p>
            <a:pPr marL="38100">
              <a:lnSpc>
                <a:spcPct val="100000"/>
              </a:lnSpc>
            </a:pPr>
            <a:r>
              <a:rPr sz="1400" dirty="0">
                <a:latin typeface="Cambria Math"/>
                <a:cs typeface="Cambria Math"/>
              </a:rPr>
              <a:t>𝐸</a:t>
            </a:r>
            <a:r>
              <a:rPr sz="1500" baseline="-16666" dirty="0">
                <a:latin typeface="Cambria Math"/>
                <a:cs typeface="Cambria Math"/>
              </a:rPr>
              <a:t>𝐼</a:t>
            </a:r>
            <a:r>
              <a:rPr sz="1400" dirty="0">
                <a:latin typeface="Arial MT"/>
                <a:cs typeface="Arial MT"/>
              </a:rPr>
              <a:t>:</a:t>
            </a:r>
            <a:r>
              <a:rPr sz="1400" spc="38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Ionisation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energy</a:t>
            </a:r>
            <a:endParaRPr sz="1400">
              <a:latin typeface="Arial MT"/>
              <a:cs typeface="Arial MT"/>
            </a:endParaRPr>
          </a:p>
          <a:p>
            <a:pPr marL="38100">
              <a:lnSpc>
                <a:spcPct val="100000"/>
              </a:lnSpc>
            </a:pPr>
            <a:r>
              <a:rPr sz="1400" spc="-30" dirty="0">
                <a:latin typeface="Cambria Math"/>
                <a:cs typeface="Cambria Math"/>
              </a:rPr>
              <a:t>𝑊</a:t>
            </a:r>
            <a:r>
              <a:rPr sz="1500" spc="-44" baseline="-16666" dirty="0">
                <a:latin typeface="Cambria Math"/>
                <a:cs typeface="Cambria Math"/>
              </a:rPr>
              <a:t>𝐼</a:t>
            </a:r>
            <a:r>
              <a:rPr sz="1400" spc="-30" dirty="0">
                <a:latin typeface="Arial MT"/>
                <a:cs typeface="Arial MT"/>
              </a:rPr>
              <a:t>:</a:t>
            </a:r>
            <a:r>
              <a:rPr sz="1400" spc="-8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Average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energy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for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creation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electron-</a:t>
            </a:r>
            <a:r>
              <a:rPr sz="1400" dirty="0">
                <a:latin typeface="Arial MT"/>
                <a:cs typeface="Arial MT"/>
              </a:rPr>
              <a:t>ion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20" dirty="0">
                <a:latin typeface="Arial MT"/>
                <a:cs typeface="Arial MT"/>
              </a:rPr>
              <a:t>pair</a:t>
            </a:r>
            <a:endParaRPr sz="1400">
              <a:latin typeface="Arial MT"/>
              <a:cs typeface="Arial MT"/>
            </a:endParaRPr>
          </a:p>
          <a:p>
            <a:pPr marL="38100">
              <a:lnSpc>
                <a:spcPct val="100000"/>
              </a:lnSpc>
            </a:pPr>
            <a:r>
              <a:rPr sz="1400" spc="-55" dirty="0">
                <a:latin typeface="Cambria Math"/>
                <a:cs typeface="Cambria Math"/>
              </a:rPr>
              <a:t>𝑁</a:t>
            </a:r>
            <a:r>
              <a:rPr sz="1500" spc="-82" baseline="-16666" dirty="0">
                <a:latin typeface="Cambria Math"/>
                <a:cs typeface="Cambria Math"/>
              </a:rPr>
              <a:t>𝑃</a:t>
            </a:r>
            <a:r>
              <a:rPr sz="1500" spc="-179" baseline="-16666" dirty="0">
                <a:latin typeface="Cambria Math"/>
                <a:cs typeface="Cambria Math"/>
              </a:rPr>
              <a:t> </a:t>
            </a:r>
            <a:r>
              <a:rPr sz="1400" dirty="0">
                <a:latin typeface="Arial MT"/>
                <a:cs typeface="Arial MT"/>
              </a:rPr>
              <a:t>:</a:t>
            </a:r>
            <a:r>
              <a:rPr sz="1400" spc="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Primary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number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electron-</a:t>
            </a:r>
            <a:r>
              <a:rPr sz="1400" dirty="0">
                <a:latin typeface="Arial MT"/>
                <a:cs typeface="Arial MT"/>
              </a:rPr>
              <a:t>ion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20" dirty="0">
                <a:latin typeface="Arial MT"/>
                <a:cs typeface="Arial MT"/>
              </a:rPr>
              <a:t>pairs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50B03DC-A98E-9E99-F7AF-52C83EEB1699}"/>
              </a:ext>
            </a:extLst>
          </p:cNvPr>
          <p:cNvSpPr txBox="1"/>
          <p:nvPr/>
        </p:nvSpPr>
        <p:spPr>
          <a:xfrm>
            <a:off x="6691883" y="1805304"/>
            <a:ext cx="30156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mbria Math"/>
                <a:cs typeface="Cambria Math"/>
              </a:rPr>
              <a:t>𝑁</a:t>
            </a:r>
            <a:r>
              <a:rPr sz="1500" baseline="-16666" dirty="0">
                <a:latin typeface="Cambria Math"/>
                <a:cs typeface="Cambria Math"/>
              </a:rPr>
              <a:t>𝑇</a:t>
            </a:r>
            <a:r>
              <a:rPr sz="1400" dirty="0">
                <a:latin typeface="Arial MT"/>
                <a:cs typeface="Arial MT"/>
              </a:rPr>
              <a:t>: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25" dirty="0">
                <a:latin typeface="Arial MT"/>
                <a:cs typeface="Arial MT"/>
              </a:rPr>
              <a:t>Total</a:t>
            </a:r>
            <a:r>
              <a:rPr sz="1400" spc="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number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electron-</a:t>
            </a:r>
            <a:r>
              <a:rPr sz="1400" dirty="0">
                <a:latin typeface="Arial MT"/>
                <a:cs typeface="Arial MT"/>
              </a:rPr>
              <a:t>ion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20" dirty="0">
                <a:latin typeface="Arial MT"/>
                <a:cs typeface="Arial MT"/>
              </a:rPr>
              <a:t>pairs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DC27F60-5CB2-E73A-0FC7-A7E0E10CFFEA}"/>
              </a:ext>
            </a:extLst>
          </p:cNvPr>
          <p:cNvSpPr/>
          <p:nvPr/>
        </p:nvSpPr>
        <p:spPr>
          <a:xfrm>
            <a:off x="4766055" y="1341119"/>
            <a:ext cx="1454785" cy="3429635"/>
          </a:xfrm>
          <a:custGeom>
            <a:avLst/>
            <a:gdLst/>
            <a:ahLst/>
            <a:cxnLst/>
            <a:rect l="l" t="t" r="r" b="b"/>
            <a:pathLst>
              <a:path w="1454785" h="3429635">
                <a:moveTo>
                  <a:pt x="1407435" y="65347"/>
                </a:moveTo>
                <a:lnTo>
                  <a:pt x="0" y="3419729"/>
                </a:lnTo>
                <a:lnTo>
                  <a:pt x="23368" y="3429507"/>
                </a:lnTo>
                <a:lnTo>
                  <a:pt x="1430846" y="75150"/>
                </a:lnTo>
                <a:lnTo>
                  <a:pt x="1407435" y="65347"/>
                </a:lnTo>
                <a:close/>
              </a:path>
              <a:path w="1454785" h="3429635">
                <a:moveTo>
                  <a:pt x="1452166" y="53593"/>
                </a:moveTo>
                <a:lnTo>
                  <a:pt x="1412367" y="53593"/>
                </a:lnTo>
                <a:lnTo>
                  <a:pt x="1435735" y="63500"/>
                </a:lnTo>
                <a:lnTo>
                  <a:pt x="1430846" y="75150"/>
                </a:lnTo>
                <a:lnTo>
                  <a:pt x="1454277" y="84962"/>
                </a:lnTo>
                <a:lnTo>
                  <a:pt x="1452166" y="53593"/>
                </a:lnTo>
                <a:close/>
              </a:path>
              <a:path w="1454785" h="3429635">
                <a:moveTo>
                  <a:pt x="1412367" y="53593"/>
                </a:moveTo>
                <a:lnTo>
                  <a:pt x="1407435" y="65347"/>
                </a:lnTo>
                <a:lnTo>
                  <a:pt x="1430846" y="75150"/>
                </a:lnTo>
                <a:lnTo>
                  <a:pt x="1435735" y="63500"/>
                </a:lnTo>
                <a:lnTo>
                  <a:pt x="1412367" y="53593"/>
                </a:lnTo>
                <a:close/>
              </a:path>
              <a:path w="1454785" h="3429635">
                <a:moveTo>
                  <a:pt x="1448562" y="0"/>
                </a:moveTo>
                <a:lnTo>
                  <a:pt x="1383919" y="55499"/>
                </a:lnTo>
                <a:lnTo>
                  <a:pt x="1407435" y="65347"/>
                </a:lnTo>
                <a:lnTo>
                  <a:pt x="1412367" y="53593"/>
                </a:lnTo>
                <a:lnTo>
                  <a:pt x="1452166" y="53593"/>
                </a:lnTo>
                <a:lnTo>
                  <a:pt x="14485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B646D6EC-0630-257F-F54A-B071E1D2B7FC}"/>
              </a:ext>
            </a:extLst>
          </p:cNvPr>
          <p:cNvSpPr txBox="1"/>
          <p:nvPr/>
        </p:nvSpPr>
        <p:spPr>
          <a:xfrm>
            <a:off x="4638040" y="4737798"/>
            <a:ext cx="1536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Cambria Math"/>
                <a:cs typeface="Cambria Math"/>
              </a:rPr>
              <a:t>𝑝</a:t>
            </a:r>
            <a:endParaRPr sz="1800">
              <a:latin typeface="Cambria Math"/>
              <a:cs typeface="Cambria Math"/>
            </a:endParaRPr>
          </a:p>
        </p:txBody>
      </p:sp>
      <p:grpSp>
        <p:nvGrpSpPr>
          <p:cNvPr id="10" name="object 8">
            <a:extLst>
              <a:ext uri="{FF2B5EF4-FFF2-40B4-BE49-F238E27FC236}">
                <a16:creationId xmlns:a16="http://schemas.microsoft.com/office/drawing/2014/main" id="{5073828F-A979-9611-2DBA-0D611AA59F73}"/>
              </a:ext>
            </a:extLst>
          </p:cNvPr>
          <p:cNvGrpSpPr/>
          <p:nvPr/>
        </p:nvGrpSpPr>
        <p:grpSpPr>
          <a:xfrm>
            <a:off x="4592320" y="1463039"/>
            <a:ext cx="1778635" cy="3139440"/>
            <a:chOff x="4592320" y="1463039"/>
            <a:chExt cx="1778635" cy="3139440"/>
          </a:xfrm>
        </p:grpSpPr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4F7AE351-0D22-28EC-AF0C-B825C10A158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34280" y="4203700"/>
              <a:ext cx="109220" cy="111760"/>
            </a:xfrm>
            <a:prstGeom prst="rect">
              <a:avLst/>
            </a:prstGeom>
          </p:spPr>
        </p:pic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856B7122-F333-B91E-51FA-B12161B6FB4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4140" y="3863339"/>
              <a:ext cx="109220" cy="111760"/>
            </a:xfrm>
            <a:prstGeom prst="rect">
              <a:avLst/>
            </a:prstGeom>
          </p:spPr>
        </p:pic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A19BF3CE-8909-9490-D9B7-8F3C4B404D6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2400" y="3218179"/>
              <a:ext cx="111760" cy="109220"/>
            </a:xfrm>
            <a:prstGeom prst="rect">
              <a:avLst/>
            </a:prstGeom>
          </p:spPr>
        </p:pic>
        <p:pic>
          <p:nvPicPr>
            <p:cNvPr id="14" name="object 12">
              <a:extLst>
                <a:ext uri="{FF2B5EF4-FFF2-40B4-BE49-F238E27FC236}">
                  <a16:creationId xmlns:a16="http://schemas.microsoft.com/office/drawing/2014/main" id="{4807749D-FDBF-6600-FD93-1057137510A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90540" y="2667000"/>
              <a:ext cx="109220" cy="111760"/>
            </a:xfrm>
            <a:prstGeom prst="rect">
              <a:avLst/>
            </a:prstGeom>
          </p:spPr>
        </p:pic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EC5E43A1-9777-3A3D-250E-9A0C17E9E3D6}"/>
                </a:ext>
              </a:extLst>
            </p:cNvPr>
            <p:cNvSpPr/>
            <p:nvPr/>
          </p:nvSpPr>
          <p:spPr>
            <a:xfrm>
              <a:off x="5693410" y="2515869"/>
              <a:ext cx="99060" cy="96520"/>
            </a:xfrm>
            <a:custGeom>
              <a:avLst/>
              <a:gdLst/>
              <a:ahLst/>
              <a:cxnLst/>
              <a:rect l="l" t="t" r="r" b="b"/>
              <a:pathLst>
                <a:path w="99060" h="96519">
                  <a:moveTo>
                    <a:pt x="49529" y="0"/>
                  </a:moveTo>
                  <a:lnTo>
                    <a:pt x="30271" y="3790"/>
                  </a:lnTo>
                  <a:lnTo>
                    <a:pt x="14525" y="14128"/>
                  </a:lnTo>
                  <a:lnTo>
                    <a:pt x="3899" y="29467"/>
                  </a:lnTo>
                  <a:lnTo>
                    <a:pt x="0" y="48259"/>
                  </a:lnTo>
                  <a:lnTo>
                    <a:pt x="3899" y="67052"/>
                  </a:lnTo>
                  <a:lnTo>
                    <a:pt x="14525" y="82391"/>
                  </a:lnTo>
                  <a:lnTo>
                    <a:pt x="30271" y="92729"/>
                  </a:lnTo>
                  <a:lnTo>
                    <a:pt x="49529" y="96519"/>
                  </a:lnTo>
                  <a:lnTo>
                    <a:pt x="68788" y="92729"/>
                  </a:lnTo>
                  <a:lnTo>
                    <a:pt x="84534" y="82391"/>
                  </a:lnTo>
                  <a:lnTo>
                    <a:pt x="95160" y="67052"/>
                  </a:lnTo>
                  <a:lnTo>
                    <a:pt x="99060" y="48259"/>
                  </a:lnTo>
                  <a:lnTo>
                    <a:pt x="95160" y="29467"/>
                  </a:lnTo>
                  <a:lnTo>
                    <a:pt x="84534" y="14128"/>
                  </a:lnTo>
                  <a:lnTo>
                    <a:pt x="68788" y="3790"/>
                  </a:lnTo>
                  <a:lnTo>
                    <a:pt x="49529" y="0"/>
                  </a:lnTo>
                  <a:close/>
                </a:path>
              </a:pathLst>
            </a:custGeom>
            <a:solidFill>
              <a:srgbClr val="003E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B92F7036-DE9C-96DB-B96C-4E1E11D781FF}"/>
                </a:ext>
              </a:extLst>
            </p:cNvPr>
            <p:cNvSpPr/>
            <p:nvPr/>
          </p:nvSpPr>
          <p:spPr>
            <a:xfrm>
              <a:off x="5693410" y="2515869"/>
              <a:ext cx="99060" cy="96520"/>
            </a:xfrm>
            <a:custGeom>
              <a:avLst/>
              <a:gdLst/>
              <a:ahLst/>
              <a:cxnLst/>
              <a:rect l="l" t="t" r="r" b="b"/>
              <a:pathLst>
                <a:path w="99060" h="96519">
                  <a:moveTo>
                    <a:pt x="0" y="48259"/>
                  </a:moveTo>
                  <a:lnTo>
                    <a:pt x="3899" y="29467"/>
                  </a:lnTo>
                  <a:lnTo>
                    <a:pt x="14525" y="14128"/>
                  </a:lnTo>
                  <a:lnTo>
                    <a:pt x="30271" y="3790"/>
                  </a:lnTo>
                  <a:lnTo>
                    <a:pt x="49529" y="0"/>
                  </a:lnTo>
                  <a:lnTo>
                    <a:pt x="68788" y="3790"/>
                  </a:lnTo>
                  <a:lnTo>
                    <a:pt x="84534" y="14128"/>
                  </a:lnTo>
                  <a:lnTo>
                    <a:pt x="95160" y="29467"/>
                  </a:lnTo>
                  <a:lnTo>
                    <a:pt x="99060" y="48259"/>
                  </a:lnTo>
                  <a:lnTo>
                    <a:pt x="95160" y="67052"/>
                  </a:lnTo>
                  <a:lnTo>
                    <a:pt x="84534" y="82391"/>
                  </a:lnTo>
                  <a:lnTo>
                    <a:pt x="68788" y="92729"/>
                  </a:lnTo>
                  <a:lnTo>
                    <a:pt x="49529" y="96519"/>
                  </a:lnTo>
                  <a:lnTo>
                    <a:pt x="30271" y="92729"/>
                  </a:lnTo>
                  <a:lnTo>
                    <a:pt x="14525" y="82391"/>
                  </a:lnTo>
                  <a:lnTo>
                    <a:pt x="3899" y="67052"/>
                  </a:lnTo>
                  <a:lnTo>
                    <a:pt x="0" y="48259"/>
                  </a:lnTo>
                  <a:close/>
                </a:path>
              </a:pathLst>
            </a:custGeom>
            <a:ln w="12700">
              <a:solidFill>
                <a:srgbClr val="003E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B8613BB2-ED50-3CD7-7EFA-F9798BA7554F}"/>
                </a:ext>
              </a:extLst>
            </p:cNvPr>
            <p:cNvSpPr/>
            <p:nvPr/>
          </p:nvSpPr>
          <p:spPr>
            <a:xfrm>
              <a:off x="4799330" y="4499610"/>
              <a:ext cx="99060" cy="96520"/>
            </a:xfrm>
            <a:custGeom>
              <a:avLst/>
              <a:gdLst/>
              <a:ahLst/>
              <a:cxnLst/>
              <a:rect l="l" t="t" r="r" b="b"/>
              <a:pathLst>
                <a:path w="99060" h="96520">
                  <a:moveTo>
                    <a:pt x="49530" y="0"/>
                  </a:moveTo>
                  <a:lnTo>
                    <a:pt x="30271" y="3790"/>
                  </a:lnTo>
                  <a:lnTo>
                    <a:pt x="14525" y="14128"/>
                  </a:lnTo>
                  <a:lnTo>
                    <a:pt x="3899" y="29467"/>
                  </a:lnTo>
                  <a:lnTo>
                    <a:pt x="0" y="48259"/>
                  </a:lnTo>
                  <a:lnTo>
                    <a:pt x="3899" y="67052"/>
                  </a:lnTo>
                  <a:lnTo>
                    <a:pt x="14525" y="82391"/>
                  </a:lnTo>
                  <a:lnTo>
                    <a:pt x="30271" y="92729"/>
                  </a:lnTo>
                  <a:lnTo>
                    <a:pt x="49530" y="96519"/>
                  </a:lnTo>
                  <a:lnTo>
                    <a:pt x="68788" y="92729"/>
                  </a:lnTo>
                  <a:lnTo>
                    <a:pt x="84534" y="82391"/>
                  </a:lnTo>
                  <a:lnTo>
                    <a:pt x="95160" y="67052"/>
                  </a:lnTo>
                  <a:lnTo>
                    <a:pt x="99060" y="48259"/>
                  </a:lnTo>
                  <a:lnTo>
                    <a:pt x="95160" y="29467"/>
                  </a:lnTo>
                  <a:lnTo>
                    <a:pt x="84534" y="14128"/>
                  </a:lnTo>
                  <a:lnTo>
                    <a:pt x="68788" y="3790"/>
                  </a:lnTo>
                  <a:lnTo>
                    <a:pt x="49530" y="0"/>
                  </a:lnTo>
                  <a:close/>
                </a:path>
              </a:pathLst>
            </a:custGeom>
            <a:solidFill>
              <a:srgbClr val="003E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D11C1035-0FBA-3833-F473-8A3A7625608F}"/>
                </a:ext>
              </a:extLst>
            </p:cNvPr>
            <p:cNvSpPr/>
            <p:nvPr/>
          </p:nvSpPr>
          <p:spPr>
            <a:xfrm>
              <a:off x="4799330" y="4499610"/>
              <a:ext cx="99060" cy="96520"/>
            </a:xfrm>
            <a:custGeom>
              <a:avLst/>
              <a:gdLst/>
              <a:ahLst/>
              <a:cxnLst/>
              <a:rect l="l" t="t" r="r" b="b"/>
              <a:pathLst>
                <a:path w="99060" h="96520">
                  <a:moveTo>
                    <a:pt x="0" y="48259"/>
                  </a:moveTo>
                  <a:lnTo>
                    <a:pt x="3899" y="29467"/>
                  </a:lnTo>
                  <a:lnTo>
                    <a:pt x="14525" y="14128"/>
                  </a:lnTo>
                  <a:lnTo>
                    <a:pt x="30271" y="3790"/>
                  </a:lnTo>
                  <a:lnTo>
                    <a:pt x="49530" y="0"/>
                  </a:lnTo>
                  <a:lnTo>
                    <a:pt x="68788" y="3790"/>
                  </a:lnTo>
                  <a:lnTo>
                    <a:pt x="84534" y="14128"/>
                  </a:lnTo>
                  <a:lnTo>
                    <a:pt x="95160" y="29467"/>
                  </a:lnTo>
                  <a:lnTo>
                    <a:pt x="99060" y="48259"/>
                  </a:lnTo>
                  <a:lnTo>
                    <a:pt x="95160" y="67052"/>
                  </a:lnTo>
                  <a:lnTo>
                    <a:pt x="84534" y="82391"/>
                  </a:lnTo>
                  <a:lnTo>
                    <a:pt x="68788" y="92729"/>
                  </a:lnTo>
                  <a:lnTo>
                    <a:pt x="49530" y="96519"/>
                  </a:lnTo>
                  <a:lnTo>
                    <a:pt x="30271" y="92729"/>
                  </a:lnTo>
                  <a:lnTo>
                    <a:pt x="14525" y="82391"/>
                  </a:lnTo>
                  <a:lnTo>
                    <a:pt x="3899" y="67052"/>
                  </a:lnTo>
                  <a:lnTo>
                    <a:pt x="0" y="48259"/>
                  </a:lnTo>
                  <a:close/>
                </a:path>
              </a:pathLst>
            </a:custGeom>
            <a:ln w="12700">
              <a:solidFill>
                <a:srgbClr val="003E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7">
              <a:extLst>
                <a:ext uri="{FF2B5EF4-FFF2-40B4-BE49-F238E27FC236}">
                  <a16:creationId xmlns:a16="http://schemas.microsoft.com/office/drawing/2014/main" id="{6DD6FB6A-3ED7-8DB1-FB4B-33B1F4CB489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99480" y="1744979"/>
              <a:ext cx="111760" cy="111760"/>
            </a:xfrm>
            <a:prstGeom prst="rect">
              <a:avLst/>
            </a:prstGeom>
          </p:spPr>
        </p:pic>
        <p:pic>
          <p:nvPicPr>
            <p:cNvPr id="20" name="object 18">
              <a:extLst>
                <a:ext uri="{FF2B5EF4-FFF2-40B4-BE49-F238E27FC236}">
                  <a16:creationId xmlns:a16="http://schemas.microsoft.com/office/drawing/2014/main" id="{0937924D-7E0C-0160-53E5-23009CCE30D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99480" y="1463039"/>
              <a:ext cx="111760" cy="111760"/>
            </a:xfrm>
            <a:prstGeom prst="rect">
              <a:avLst/>
            </a:prstGeom>
          </p:spPr>
        </p:pic>
        <p:pic>
          <p:nvPicPr>
            <p:cNvPr id="21" name="object 19">
              <a:extLst>
                <a:ext uri="{FF2B5EF4-FFF2-40B4-BE49-F238E27FC236}">
                  <a16:creationId xmlns:a16="http://schemas.microsoft.com/office/drawing/2014/main" id="{61DC28EB-FF62-986C-0EC6-313221AFCFF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84800" y="3370579"/>
              <a:ext cx="111760" cy="109220"/>
            </a:xfrm>
            <a:prstGeom prst="rect">
              <a:avLst/>
            </a:prstGeom>
          </p:spPr>
        </p:pic>
        <p:pic>
          <p:nvPicPr>
            <p:cNvPr id="22" name="object 20">
              <a:extLst>
                <a:ext uri="{FF2B5EF4-FFF2-40B4-BE49-F238E27FC236}">
                  <a16:creationId xmlns:a16="http://schemas.microsoft.com/office/drawing/2014/main" id="{3A26DCD6-57D9-6867-AB18-AE3B9AD7D0F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1460" y="3792219"/>
              <a:ext cx="111760" cy="111760"/>
            </a:xfrm>
            <a:prstGeom prst="rect">
              <a:avLst/>
            </a:prstGeom>
          </p:spPr>
        </p:pic>
        <p:pic>
          <p:nvPicPr>
            <p:cNvPr id="23" name="object 21">
              <a:extLst>
                <a:ext uri="{FF2B5EF4-FFF2-40B4-BE49-F238E27FC236}">
                  <a16:creationId xmlns:a16="http://schemas.microsoft.com/office/drawing/2014/main" id="{2B0F7920-F55B-F297-C6F1-E61FAABB3A0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3860" y="3860800"/>
              <a:ext cx="215900" cy="195580"/>
            </a:xfrm>
            <a:prstGeom prst="rect">
              <a:avLst/>
            </a:prstGeom>
          </p:spPr>
        </p:pic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0E426E2E-C92F-3E5A-0674-14FD053CAAF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61380" y="3881119"/>
              <a:ext cx="111760" cy="111760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0D8FDB66-C9DB-23B6-009A-4CF09F050DD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35700" y="3959860"/>
              <a:ext cx="111760" cy="109219"/>
            </a:xfrm>
            <a:prstGeom prst="rect">
              <a:avLst/>
            </a:prstGeom>
          </p:spPr>
        </p:pic>
        <p:sp>
          <p:nvSpPr>
            <p:cNvPr id="26" name="object 24">
              <a:extLst>
                <a:ext uri="{FF2B5EF4-FFF2-40B4-BE49-F238E27FC236}">
                  <a16:creationId xmlns:a16="http://schemas.microsoft.com/office/drawing/2014/main" id="{6368B994-A901-2813-F9B5-8021CB23B53A}"/>
                </a:ext>
              </a:extLst>
            </p:cNvPr>
            <p:cNvSpPr/>
            <p:nvPr/>
          </p:nvSpPr>
          <p:spPr>
            <a:xfrm>
              <a:off x="4702810" y="4474210"/>
              <a:ext cx="99060" cy="96520"/>
            </a:xfrm>
            <a:custGeom>
              <a:avLst/>
              <a:gdLst/>
              <a:ahLst/>
              <a:cxnLst/>
              <a:rect l="l" t="t" r="r" b="b"/>
              <a:pathLst>
                <a:path w="99060" h="96520">
                  <a:moveTo>
                    <a:pt x="49529" y="0"/>
                  </a:moveTo>
                  <a:lnTo>
                    <a:pt x="30271" y="3790"/>
                  </a:lnTo>
                  <a:lnTo>
                    <a:pt x="14525" y="14128"/>
                  </a:lnTo>
                  <a:lnTo>
                    <a:pt x="3899" y="29467"/>
                  </a:lnTo>
                  <a:lnTo>
                    <a:pt x="0" y="48259"/>
                  </a:lnTo>
                  <a:lnTo>
                    <a:pt x="3899" y="67052"/>
                  </a:lnTo>
                  <a:lnTo>
                    <a:pt x="14525" y="82391"/>
                  </a:lnTo>
                  <a:lnTo>
                    <a:pt x="30271" y="92729"/>
                  </a:lnTo>
                  <a:lnTo>
                    <a:pt x="49529" y="96519"/>
                  </a:lnTo>
                  <a:lnTo>
                    <a:pt x="68788" y="92729"/>
                  </a:lnTo>
                  <a:lnTo>
                    <a:pt x="84534" y="82391"/>
                  </a:lnTo>
                  <a:lnTo>
                    <a:pt x="95160" y="67052"/>
                  </a:lnTo>
                  <a:lnTo>
                    <a:pt x="99060" y="48259"/>
                  </a:lnTo>
                  <a:lnTo>
                    <a:pt x="95160" y="29467"/>
                  </a:lnTo>
                  <a:lnTo>
                    <a:pt x="84534" y="14128"/>
                  </a:lnTo>
                  <a:lnTo>
                    <a:pt x="68788" y="3790"/>
                  </a:lnTo>
                  <a:lnTo>
                    <a:pt x="49529" y="0"/>
                  </a:lnTo>
                  <a:close/>
                </a:path>
              </a:pathLst>
            </a:custGeom>
            <a:solidFill>
              <a:srgbClr val="CC07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5">
              <a:extLst>
                <a:ext uri="{FF2B5EF4-FFF2-40B4-BE49-F238E27FC236}">
                  <a16:creationId xmlns:a16="http://schemas.microsoft.com/office/drawing/2014/main" id="{02D65F81-7C24-2E1B-7EB1-B7B8DFB41CEC}"/>
                </a:ext>
              </a:extLst>
            </p:cNvPr>
            <p:cNvSpPr/>
            <p:nvPr/>
          </p:nvSpPr>
          <p:spPr>
            <a:xfrm>
              <a:off x="4702810" y="4474210"/>
              <a:ext cx="99060" cy="96520"/>
            </a:xfrm>
            <a:custGeom>
              <a:avLst/>
              <a:gdLst/>
              <a:ahLst/>
              <a:cxnLst/>
              <a:rect l="l" t="t" r="r" b="b"/>
              <a:pathLst>
                <a:path w="99060" h="96520">
                  <a:moveTo>
                    <a:pt x="0" y="48259"/>
                  </a:moveTo>
                  <a:lnTo>
                    <a:pt x="3899" y="29467"/>
                  </a:lnTo>
                  <a:lnTo>
                    <a:pt x="14525" y="14128"/>
                  </a:lnTo>
                  <a:lnTo>
                    <a:pt x="30271" y="3790"/>
                  </a:lnTo>
                  <a:lnTo>
                    <a:pt x="49529" y="0"/>
                  </a:lnTo>
                  <a:lnTo>
                    <a:pt x="68788" y="3790"/>
                  </a:lnTo>
                  <a:lnTo>
                    <a:pt x="84534" y="14128"/>
                  </a:lnTo>
                  <a:lnTo>
                    <a:pt x="95160" y="29467"/>
                  </a:lnTo>
                  <a:lnTo>
                    <a:pt x="99060" y="48259"/>
                  </a:lnTo>
                  <a:lnTo>
                    <a:pt x="95160" y="67052"/>
                  </a:lnTo>
                  <a:lnTo>
                    <a:pt x="84534" y="82391"/>
                  </a:lnTo>
                  <a:lnTo>
                    <a:pt x="68788" y="92729"/>
                  </a:lnTo>
                  <a:lnTo>
                    <a:pt x="49529" y="96519"/>
                  </a:lnTo>
                  <a:lnTo>
                    <a:pt x="30271" y="92729"/>
                  </a:lnTo>
                  <a:lnTo>
                    <a:pt x="14525" y="82391"/>
                  </a:lnTo>
                  <a:lnTo>
                    <a:pt x="3899" y="67052"/>
                  </a:lnTo>
                  <a:lnTo>
                    <a:pt x="0" y="48259"/>
                  </a:lnTo>
                  <a:close/>
                </a:path>
              </a:pathLst>
            </a:custGeom>
            <a:ln w="12700">
              <a:solidFill>
                <a:srgbClr val="CC07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6">
              <a:extLst>
                <a:ext uri="{FF2B5EF4-FFF2-40B4-BE49-F238E27FC236}">
                  <a16:creationId xmlns:a16="http://schemas.microsoft.com/office/drawing/2014/main" id="{181E89A7-F3D7-B6C7-CC46-08F7720493E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73600" y="4310379"/>
              <a:ext cx="111760" cy="109219"/>
            </a:xfrm>
            <a:prstGeom prst="rect">
              <a:avLst/>
            </a:prstGeom>
          </p:spPr>
        </p:pic>
        <p:sp>
          <p:nvSpPr>
            <p:cNvPr id="29" name="object 27">
              <a:extLst>
                <a:ext uri="{FF2B5EF4-FFF2-40B4-BE49-F238E27FC236}">
                  <a16:creationId xmlns:a16="http://schemas.microsoft.com/office/drawing/2014/main" id="{1D1CFA89-E2B0-E4D4-96BA-EA0EE216F515}"/>
                </a:ext>
              </a:extLst>
            </p:cNvPr>
            <p:cNvSpPr/>
            <p:nvPr/>
          </p:nvSpPr>
          <p:spPr>
            <a:xfrm>
              <a:off x="5802630" y="2462529"/>
              <a:ext cx="96520" cy="99060"/>
            </a:xfrm>
            <a:custGeom>
              <a:avLst/>
              <a:gdLst/>
              <a:ahLst/>
              <a:cxnLst/>
              <a:rect l="l" t="t" r="r" b="b"/>
              <a:pathLst>
                <a:path w="96520" h="99060">
                  <a:moveTo>
                    <a:pt x="48260" y="0"/>
                  </a:moveTo>
                  <a:lnTo>
                    <a:pt x="29467" y="3899"/>
                  </a:lnTo>
                  <a:lnTo>
                    <a:pt x="14128" y="14525"/>
                  </a:lnTo>
                  <a:lnTo>
                    <a:pt x="3790" y="30271"/>
                  </a:lnTo>
                  <a:lnTo>
                    <a:pt x="0" y="49530"/>
                  </a:lnTo>
                  <a:lnTo>
                    <a:pt x="3790" y="68788"/>
                  </a:lnTo>
                  <a:lnTo>
                    <a:pt x="14128" y="84534"/>
                  </a:lnTo>
                  <a:lnTo>
                    <a:pt x="29467" y="95160"/>
                  </a:lnTo>
                  <a:lnTo>
                    <a:pt x="48260" y="99060"/>
                  </a:lnTo>
                  <a:lnTo>
                    <a:pt x="67052" y="95160"/>
                  </a:lnTo>
                  <a:lnTo>
                    <a:pt x="82391" y="84534"/>
                  </a:lnTo>
                  <a:lnTo>
                    <a:pt x="92729" y="68788"/>
                  </a:lnTo>
                  <a:lnTo>
                    <a:pt x="96520" y="49530"/>
                  </a:lnTo>
                  <a:lnTo>
                    <a:pt x="92729" y="30271"/>
                  </a:lnTo>
                  <a:lnTo>
                    <a:pt x="82391" y="14525"/>
                  </a:lnTo>
                  <a:lnTo>
                    <a:pt x="67052" y="3899"/>
                  </a:lnTo>
                  <a:lnTo>
                    <a:pt x="48260" y="0"/>
                  </a:lnTo>
                  <a:close/>
                </a:path>
              </a:pathLst>
            </a:custGeom>
            <a:solidFill>
              <a:srgbClr val="CC07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8">
              <a:extLst>
                <a:ext uri="{FF2B5EF4-FFF2-40B4-BE49-F238E27FC236}">
                  <a16:creationId xmlns:a16="http://schemas.microsoft.com/office/drawing/2014/main" id="{7DB71F5A-9BD7-965A-FF5A-F13FB027AAD4}"/>
                </a:ext>
              </a:extLst>
            </p:cNvPr>
            <p:cNvSpPr/>
            <p:nvPr/>
          </p:nvSpPr>
          <p:spPr>
            <a:xfrm>
              <a:off x="5802630" y="2462529"/>
              <a:ext cx="96520" cy="99060"/>
            </a:xfrm>
            <a:custGeom>
              <a:avLst/>
              <a:gdLst/>
              <a:ahLst/>
              <a:cxnLst/>
              <a:rect l="l" t="t" r="r" b="b"/>
              <a:pathLst>
                <a:path w="96520" h="99060">
                  <a:moveTo>
                    <a:pt x="0" y="49530"/>
                  </a:moveTo>
                  <a:lnTo>
                    <a:pt x="3790" y="30271"/>
                  </a:lnTo>
                  <a:lnTo>
                    <a:pt x="14128" y="14525"/>
                  </a:lnTo>
                  <a:lnTo>
                    <a:pt x="29467" y="3899"/>
                  </a:lnTo>
                  <a:lnTo>
                    <a:pt x="48260" y="0"/>
                  </a:lnTo>
                  <a:lnTo>
                    <a:pt x="67052" y="3899"/>
                  </a:lnTo>
                  <a:lnTo>
                    <a:pt x="82391" y="14525"/>
                  </a:lnTo>
                  <a:lnTo>
                    <a:pt x="92729" y="30271"/>
                  </a:lnTo>
                  <a:lnTo>
                    <a:pt x="96520" y="49530"/>
                  </a:lnTo>
                  <a:lnTo>
                    <a:pt x="92729" y="68788"/>
                  </a:lnTo>
                  <a:lnTo>
                    <a:pt x="82391" y="84534"/>
                  </a:lnTo>
                  <a:lnTo>
                    <a:pt x="67052" y="95160"/>
                  </a:lnTo>
                  <a:lnTo>
                    <a:pt x="48260" y="99060"/>
                  </a:lnTo>
                  <a:lnTo>
                    <a:pt x="29467" y="95160"/>
                  </a:lnTo>
                  <a:lnTo>
                    <a:pt x="14128" y="84534"/>
                  </a:lnTo>
                  <a:lnTo>
                    <a:pt x="3790" y="68788"/>
                  </a:lnTo>
                  <a:lnTo>
                    <a:pt x="0" y="49530"/>
                  </a:lnTo>
                  <a:close/>
                </a:path>
              </a:pathLst>
            </a:custGeom>
            <a:ln w="12700">
              <a:solidFill>
                <a:srgbClr val="CC07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29">
              <a:extLst>
                <a:ext uri="{FF2B5EF4-FFF2-40B4-BE49-F238E27FC236}">
                  <a16:creationId xmlns:a16="http://schemas.microsoft.com/office/drawing/2014/main" id="{3700600C-D58D-A319-787D-7136F1BD4FA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44540" y="2286000"/>
              <a:ext cx="228600" cy="111760"/>
            </a:xfrm>
            <a:prstGeom prst="rect">
              <a:avLst/>
            </a:prstGeom>
          </p:spPr>
        </p:pic>
        <p:pic>
          <p:nvPicPr>
            <p:cNvPr id="32" name="object 30">
              <a:extLst>
                <a:ext uri="{FF2B5EF4-FFF2-40B4-BE49-F238E27FC236}">
                  <a16:creationId xmlns:a16="http://schemas.microsoft.com/office/drawing/2014/main" id="{2EFED786-BE67-414E-CCA5-6210A216F79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19800" y="2138679"/>
              <a:ext cx="111760" cy="111760"/>
            </a:xfrm>
            <a:prstGeom prst="rect">
              <a:avLst/>
            </a:prstGeom>
          </p:spPr>
        </p:pic>
        <p:sp>
          <p:nvSpPr>
            <p:cNvPr id="33" name="object 31">
              <a:extLst>
                <a:ext uri="{FF2B5EF4-FFF2-40B4-BE49-F238E27FC236}">
                  <a16:creationId xmlns:a16="http://schemas.microsoft.com/office/drawing/2014/main" id="{40216923-6542-3709-2A4B-395212C64A99}"/>
                </a:ext>
              </a:extLst>
            </p:cNvPr>
            <p:cNvSpPr/>
            <p:nvPr/>
          </p:nvSpPr>
          <p:spPr>
            <a:xfrm>
              <a:off x="5285740" y="2202179"/>
              <a:ext cx="1085215" cy="1755139"/>
            </a:xfrm>
            <a:custGeom>
              <a:avLst/>
              <a:gdLst/>
              <a:ahLst/>
              <a:cxnLst/>
              <a:rect l="l" t="t" r="r" b="b"/>
              <a:pathLst>
                <a:path w="1085214" h="1755139">
                  <a:moveTo>
                    <a:pt x="819658" y="0"/>
                  </a:moveTo>
                  <a:lnTo>
                    <a:pt x="738759" y="26670"/>
                  </a:lnTo>
                  <a:lnTo>
                    <a:pt x="756691" y="44742"/>
                  </a:lnTo>
                  <a:lnTo>
                    <a:pt x="483743" y="316103"/>
                  </a:lnTo>
                  <a:lnTo>
                    <a:pt x="501777" y="334137"/>
                  </a:lnTo>
                  <a:lnTo>
                    <a:pt x="774547" y="62725"/>
                  </a:lnTo>
                  <a:lnTo>
                    <a:pt x="792480" y="80772"/>
                  </a:lnTo>
                  <a:lnTo>
                    <a:pt x="807605" y="35814"/>
                  </a:lnTo>
                  <a:lnTo>
                    <a:pt x="819658" y="0"/>
                  </a:lnTo>
                  <a:close/>
                </a:path>
                <a:path w="1085214" h="1755139">
                  <a:moveTo>
                    <a:pt x="1085215" y="1717040"/>
                  </a:moveTo>
                  <a:lnTo>
                    <a:pt x="1059815" y="1704340"/>
                  </a:lnTo>
                  <a:lnTo>
                    <a:pt x="1009015" y="1678940"/>
                  </a:lnTo>
                  <a:lnTo>
                    <a:pt x="1009015" y="1704340"/>
                  </a:lnTo>
                  <a:lnTo>
                    <a:pt x="0" y="1704340"/>
                  </a:lnTo>
                  <a:lnTo>
                    <a:pt x="0" y="1729740"/>
                  </a:lnTo>
                  <a:lnTo>
                    <a:pt x="1009015" y="1729740"/>
                  </a:lnTo>
                  <a:lnTo>
                    <a:pt x="1009015" y="1755140"/>
                  </a:lnTo>
                  <a:lnTo>
                    <a:pt x="1059815" y="1729740"/>
                  </a:lnTo>
                  <a:lnTo>
                    <a:pt x="1085215" y="1717040"/>
                  </a:lnTo>
                  <a:close/>
                </a:path>
              </a:pathLst>
            </a:custGeom>
            <a:solidFill>
              <a:srgbClr val="003E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2">
              <a:extLst>
                <a:ext uri="{FF2B5EF4-FFF2-40B4-BE49-F238E27FC236}">
                  <a16:creationId xmlns:a16="http://schemas.microsoft.com/office/drawing/2014/main" id="{1302D176-4C1F-207C-424E-9CACC9DE121E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92320" y="4353560"/>
              <a:ext cx="216534" cy="170560"/>
            </a:xfrm>
            <a:prstGeom prst="rect">
              <a:avLst/>
            </a:prstGeom>
          </p:spPr>
        </p:pic>
      </p:grpSp>
      <p:sp>
        <p:nvSpPr>
          <p:cNvPr id="35" name="object 33">
            <a:extLst>
              <a:ext uri="{FF2B5EF4-FFF2-40B4-BE49-F238E27FC236}">
                <a16:creationId xmlns:a16="http://schemas.microsoft.com/office/drawing/2014/main" id="{13261E63-B36D-6990-3D42-05AD6D255EA0}"/>
              </a:ext>
            </a:extLst>
          </p:cNvPr>
          <p:cNvSpPr/>
          <p:nvPr/>
        </p:nvSpPr>
        <p:spPr>
          <a:xfrm>
            <a:off x="2476500" y="3477259"/>
            <a:ext cx="76200" cy="330835"/>
          </a:xfrm>
          <a:custGeom>
            <a:avLst/>
            <a:gdLst/>
            <a:ahLst/>
            <a:cxnLst/>
            <a:rect l="l" t="t" r="r" b="b"/>
            <a:pathLst>
              <a:path w="76200" h="330835">
                <a:moveTo>
                  <a:pt x="25400" y="254381"/>
                </a:moveTo>
                <a:lnTo>
                  <a:pt x="0" y="254381"/>
                </a:lnTo>
                <a:lnTo>
                  <a:pt x="38100" y="330581"/>
                </a:lnTo>
                <a:lnTo>
                  <a:pt x="69850" y="267081"/>
                </a:lnTo>
                <a:lnTo>
                  <a:pt x="25400" y="267081"/>
                </a:lnTo>
                <a:lnTo>
                  <a:pt x="25400" y="254381"/>
                </a:lnTo>
                <a:close/>
              </a:path>
              <a:path w="76200" h="330835">
                <a:moveTo>
                  <a:pt x="50800" y="0"/>
                </a:moveTo>
                <a:lnTo>
                  <a:pt x="25400" y="0"/>
                </a:lnTo>
                <a:lnTo>
                  <a:pt x="25400" y="267081"/>
                </a:lnTo>
                <a:lnTo>
                  <a:pt x="50800" y="267081"/>
                </a:lnTo>
                <a:lnTo>
                  <a:pt x="50800" y="0"/>
                </a:lnTo>
                <a:close/>
              </a:path>
              <a:path w="76200" h="330835">
                <a:moveTo>
                  <a:pt x="76200" y="254381"/>
                </a:moveTo>
                <a:lnTo>
                  <a:pt x="50800" y="254381"/>
                </a:lnTo>
                <a:lnTo>
                  <a:pt x="50800" y="267081"/>
                </a:lnTo>
                <a:lnTo>
                  <a:pt x="69850" y="267081"/>
                </a:lnTo>
                <a:lnTo>
                  <a:pt x="76200" y="2543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4">
            <a:extLst>
              <a:ext uri="{FF2B5EF4-FFF2-40B4-BE49-F238E27FC236}">
                <a16:creationId xmlns:a16="http://schemas.microsoft.com/office/drawing/2014/main" id="{A1C625C5-ADD8-EFDF-69D6-1BAFA8F3E979}"/>
              </a:ext>
            </a:extLst>
          </p:cNvPr>
          <p:cNvSpPr txBox="1"/>
          <p:nvPr/>
        </p:nvSpPr>
        <p:spPr>
          <a:xfrm>
            <a:off x="307975" y="986436"/>
            <a:ext cx="5926455" cy="4946650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245"/>
              </a:spcBef>
            </a:pPr>
            <a:r>
              <a:rPr sz="2000" b="1" dirty="0">
                <a:latin typeface="Arial"/>
                <a:cs typeface="Arial"/>
              </a:rPr>
              <a:t>Ionisation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yield</a:t>
            </a:r>
            <a:endParaRPr sz="2000" dirty="0">
              <a:latin typeface="Arial"/>
              <a:cs typeface="Arial"/>
            </a:endParaRPr>
          </a:p>
          <a:p>
            <a:pPr marL="307340" indent="-215265">
              <a:lnSpc>
                <a:spcPct val="100000"/>
              </a:lnSpc>
              <a:spcBef>
                <a:spcPts val="1035"/>
              </a:spcBef>
              <a:buClr>
                <a:srgbClr val="00539F"/>
              </a:buClr>
              <a:buChar char="•"/>
              <a:tabLst>
                <a:tab pos="307340" algn="l"/>
              </a:tabLst>
            </a:pP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Ionisation</a:t>
            </a:r>
            <a:r>
              <a:rPr sz="1800" spc="-2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is</a:t>
            </a:r>
            <a:r>
              <a:rPr sz="1800" spc="-3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a</a:t>
            </a:r>
            <a:r>
              <a:rPr sz="1800" spc="-3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statistical</a:t>
            </a:r>
            <a:r>
              <a:rPr sz="1800" spc="-2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0329E"/>
                </a:solidFill>
                <a:latin typeface="Arial MT"/>
                <a:cs typeface="Arial MT"/>
              </a:rPr>
              <a:t>process</a:t>
            </a:r>
            <a:endParaRPr sz="1800" dirty="0">
              <a:solidFill>
                <a:srgbClr val="00329E"/>
              </a:solidFill>
              <a:latin typeface="Arial MT"/>
              <a:cs typeface="Arial MT"/>
            </a:endParaRPr>
          </a:p>
          <a:p>
            <a:pPr marL="307340" indent="-215265">
              <a:lnSpc>
                <a:spcPct val="100000"/>
              </a:lnSpc>
              <a:buClr>
                <a:srgbClr val="00539F"/>
              </a:buClr>
              <a:buChar char="•"/>
              <a:tabLst>
                <a:tab pos="307340" algn="l"/>
              </a:tabLst>
            </a:pP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Poisson</a:t>
            </a:r>
            <a:r>
              <a:rPr sz="1800" spc="-2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statistics</a:t>
            </a:r>
            <a:r>
              <a:rPr sz="1800" spc="-1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at</a:t>
            </a:r>
            <a:r>
              <a:rPr sz="1800" spc="-2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small</a:t>
            </a:r>
            <a:r>
              <a:rPr sz="1800" spc="-3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gas</a:t>
            </a:r>
            <a:r>
              <a:rPr sz="1800" spc="-2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layer</a:t>
            </a:r>
            <a:r>
              <a:rPr sz="1800" spc="2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spc="-20" dirty="0">
                <a:solidFill>
                  <a:srgbClr val="00329E"/>
                </a:solidFill>
                <a:latin typeface="Arial MT"/>
                <a:cs typeface="Arial MT"/>
              </a:rPr>
              <a:t>(mm)</a:t>
            </a:r>
            <a:endParaRPr sz="1800" dirty="0">
              <a:solidFill>
                <a:srgbClr val="00329E"/>
              </a:solidFill>
              <a:latin typeface="Arial MT"/>
              <a:cs typeface="Arial MT"/>
            </a:endParaRPr>
          </a:p>
          <a:p>
            <a:pPr marL="307340" indent="-215265">
              <a:lnSpc>
                <a:spcPct val="100000"/>
              </a:lnSpc>
              <a:buClr>
                <a:srgbClr val="00539F"/>
              </a:buClr>
              <a:buChar char="•"/>
              <a:tabLst>
                <a:tab pos="307340" algn="l"/>
              </a:tabLst>
            </a:pP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Energy</a:t>
            </a:r>
            <a:r>
              <a:rPr sz="1800" spc="-3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of</a:t>
            </a:r>
            <a:r>
              <a:rPr sz="1800" spc="-2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ionised</a:t>
            </a:r>
            <a:r>
              <a:rPr sz="1800" spc="-3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electrons</a:t>
            </a:r>
            <a:r>
              <a:rPr sz="1800" spc="-2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with</a:t>
            </a:r>
            <a:r>
              <a:rPr sz="1800" spc="1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long</a:t>
            </a:r>
            <a:r>
              <a:rPr sz="1800" spc="-3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spc="-20" dirty="0">
                <a:solidFill>
                  <a:srgbClr val="00329E"/>
                </a:solidFill>
                <a:latin typeface="Arial MT"/>
                <a:cs typeface="Arial MT"/>
              </a:rPr>
              <a:t>tail</a:t>
            </a:r>
            <a:endParaRPr sz="1800" dirty="0">
              <a:solidFill>
                <a:srgbClr val="00329E"/>
              </a:solidFill>
              <a:latin typeface="Arial MT"/>
              <a:cs typeface="Arial MT"/>
            </a:endParaRPr>
          </a:p>
          <a:p>
            <a:pPr marL="307975">
              <a:lnSpc>
                <a:spcPct val="100000"/>
              </a:lnSpc>
            </a:pP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(Landau</a:t>
            </a:r>
            <a:r>
              <a:rPr sz="1800" spc="-3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0329E"/>
                </a:solidFill>
                <a:latin typeface="Arial MT"/>
                <a:cs typeface="Arial MT"/>
              </a:rPr>
              <a:t>distribution)</a:t>
            </a:r>
            <a:endParaRPr sz="1800" dirty="0">
              <a:solidFill>
                <a:srgbClr val="00329E"/>
              </a:solidFill>
              <a:latin typeface="Arial MT"/>
              <a:cs typeface="Arial MT"/>
            </a:endParaRPr>
          </a:p>
          <a:p>
            <a:pPr marL="307340" indent="-215265">
              <a:lnSpc>
                <a:spcPct val="100000"/>
              </a:lnSpc>
              <a:buClr>
                <a:srgbClr val="00539F"/>
              </a:buClr>
              <a:buChar char="•"/>
              <a:tabLst>
                <a:tab pos="307340" algn="l"/>
              </a:tabLst>
            </a:pP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High</a:t>
            </a:r>
            <a:r>
              <a:rPr sz="1800" spc="-2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energy</a:t>
            </a:r>
            <a:r>
              <a:rPr sz="1800" spc="-1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electrons</a:t>
            </a:r>
            <a:r>
              <a:rPr sz="1800" spc="-1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can</a:t>
            </a:r>
            <a:r>
              <a:rPr sz="1800" spc="-1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ionise</a:t>
            </a:r>
            <a:r>
              <a:rPr sz="1800" spc="-1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0329E"/>
                </a:solidFill>
                <a:latin typeface="Arial MT"/>
                <a:cs typeface="Arial MT"/>
              </a:rPr>
              <a:t>further</a:t>
            </a:r>
            <a:endParaRPr sz="1800" dirty="0">
              <a:solidFill>
                <a:srgbClr val="00329E"/>
              </a:solidFill>
              <a:latin typeface="Arial MT"/>
              <a:cs typeface="Arial MT"/>
            </a:endParaRPr>
          </a:p>
          <a:p>
            <a:pPr marL="316865">
              <a:lnSpc>
                <a:spcPct val="100000"/>
              </a:lnSpc>
              <a:spcBef>
                <a:spcPts val="1525"/>
              </a:spcBef>
            </a:pPr>
            <a:r>
              <a:rPr sz="1800" dirty="0">
                <a:latin typeface="Cambria Math"/>
                <a:cs typeface="Cambria Math"/>
              </a:rPr>
              <a:t>𝑝</a:t>
            </a:r>
            <a:r>
              <a:rPr sz="1800" spc="1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+</a:t>
            </a:r>
            <a:r>
              <a:rPr sz="1800" spc="-1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𝑋</a:t>
            </a:r>
            <a:r>
              <a:rPr sz="1800" spc="16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→</a:t>
            </a:r>
            <a:r>
              <a:rPr sz="1800" spc="9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𝑝</a:t>
            </a:r>
            <a:r>
              <a:rPr sz="1800" spc="15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+</a:t>
            </a:r>
            <a:r>
              <a:rPr sz="1800" spc="1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𝑋</a:t>
            </a:r>
            <a:r>
              <a:rPr sz="1950" baseline="27777" dirty="0">
                <a:latin typeface="Cambria Math"/>
                <a:cs typeface="Cambria Math"/>
              </a:rPr>
              <a:t>+</a:t>
            </a:r>
            <a:r>
              <a:rPr sz="1950" spc="247" baseline="27777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+</a:t>
            </a:r>
            <a:r>
              <a:rPr sz="1800" spc="15" dirty="0">
                <a:latin typeface="Cambria Math"/>
                <a:cs typeface="Cambria Math"/>
              </a:rPr>
              <a:t> </a:t>
            </a:r>
            <a:r>
              <a:rPr sz="1800" spc="-25" dirty="0">
                <a:solidFill>
                  <a:srgbClr val="003E77"/>
                </a:solidFill>
                <a:latin typeface="Cambria Math"/>
                <a:cs typeface="Cambria Math"/>
              </a:rPr>
              <a:t>𝒆</a:t>
            </a:r>
            <a:r>
              <a:rPr sz="1950" spc="-37" baseline="27777" dirty="0">
                <a:solidFill>
                  <a:srgbClr val="003E77"/>
                </a:solidFill>
                <a:latin typeface="Cambria Math"/>
                <a:cs typeface="Cambria Math"/>
              </a:rPr>
              <a:t>−</a:t>
            </a:r>
            <a:endParaRPr sz="1950" baseline="27777" dirty="0">
              <a:latin typeface="Cambria Math"/>
              <a:cs typeface="Cambria Math"/>
            </a:endParaRPr>
          </a:p>
          <a:p>
            <a:pPr>
              <a:lnSpc>
                <a:spcPct val="100000"/>
              </a:lnSpc>
              <a:spcBef>
                <a:spcPts val="1205"/>
              </a:spcBef>
            </a:pPr>
            <a:endParaRPr sz="1800" dirty="0">
              <a:latin typeface="Cambria Math"/>
              <a:cs typeface="Cambria Math"/>
            </a:endParaRPr>
          </a:p>
          <a:p>
            <a:pPr marL="214947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00539F"/>
                </a:solidFill>
                <a:latin typeface="Cambria Math"/>
                <a:cs typeface="Cambria Math"/>
              </a:rPr>
              <a:t>𝒆</a:t>
            </a:r>
            <a:r>
              <a:rPr sz="1950" baseline="27777" dirty="0">
                <a:solidFill>
                  <a:srgbClr val="00539F"/>
                </a:solidFill>
                <a:latin typeface="Cambria Math"/>
                <a:cs typeface="Cambria Math"/>
              </a:rPr>
              <a:t>−</a:t>
            </a:r>
            <a:r>
              <a:rPr sz="1950" spc="240" baseline="27777" dirty="0">
                <a:solidFill>
                  <a:srgbClr val="00539F"/>
                </a:solidFill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+</a:t>
            </a:r>
            <a:r>
              <a:rPr sz="1800" spc="1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𝑋</a:t>
            </a:r>
            <a:r>
              <a:rPr sz="1800" spc="135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→</a:t>
            </a:r>
            <a:r>
              <a:rPr sz="1800" spc="9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𝑋</a:t>
            </a:r>
            <a:r>
              <a:rPr sz="1950" baseline="27777" dirty="0">
                <a:latin typeface="Cambria Math"/>
                <a:cs typeface="Cambria Math"/>
              </a:rPr>
              <a:t>+</a:t>
            </a:r>
            <a:r>
              <a:rPr sz="1950" spc="247" baseline="27777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+</a:t>
            </a:r>
            <a:r>
              <a:rPr sz="1800" spc="15" dirty="0">
                <a:latin typeface="Cambria Math"/>
                <a:cs typeface="Cambria Math"/>
              </a:rPr>
              <a:t> </a:t>
            </a:r>
            <a:r>
              <a:rPr sz="1800" dirty="0">
                <a:solidFill>
                  <a:srgbClr val="003E77"/>
                </a:solidFill>
                <a:latin typeface="Cambria Math"/>
                <a:cs typeface="Cambria Math"/>
              </a:rPr>
              <a:t>𝒆</a:t>
            </a:r>
            <a:r>
              <a:rPr sz="1950" baseline="27777" dirty="0">
                <a:solidFill>
                  <a:srgbClr val="003E77"/>
                </a:solidFill>
                <a:latin typeface="Cambria Math"/>
                <a:cs typeface="Cambria Math"/>
              </a:rPr>
              <a:t>−</a:t>
            </a:r>
            <a:r>
              <a:rPr sz="1950" spc="247" baseline="27777" dirty="0">
                <a:solidFill>
                  <a:srgbClr val="003E77"/>
                </a:solidFill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+</a:t>
            </a:r>
            <a:r>
              <a:rPr sz="1800" spc="10" dirty="0">
                <a:latin typeface="Cambria Math"/>
                <a:cs typeface="Cambria Math"/>
              </a:rPr>
              <a:t> </a:t>
            </a:r>
            <a:r>
              <a:rPr sz="1800" spc="-25" dirty="0">
                <a:solidFill>
                  <a:srgbClr val="CC071E"/>
                </a:solidFill>
                <a:latin typeface="Cambria Math"/>
                <a:cs typeface="Cambria Math"/>
              </a:rPr>
              <a:t>𝒆</a:t>
            </a:r>
            <a:r>
              <a:rPr sz="1950" spc="-37" baseline="27777" dirty="0">
                <a:solidFill>
                  <a:srgbClr val="CC071E"/>
                </a:solidFill>
                <a:latin typeface="Cambria Math"/>
                <a:cs typeface="Cambria Math"/>
              </a:rPr>
              <a:t>−</a:t>
            </a:r>
            <a:endParaRPr sz="1950" baseline="27777" dirty="0">
              <a:latin typeface="Cambria Math"/>
              <a:cs typeface="Cambria Math"/>
            </a:endParaRPr>
          </a:p>
          <a:p>
            <a:pPr marL="307340" indent="-215265">
              <a:lnSpc>
                <a:spcPct val="100000"/>
              </a:lnSpc>
              <a:spcBef>
                <a:spcPts val="1639"/>
              </a:spcBef>
              <a:buClr>
                <a:srgbClr val="00539F"/>
              </a:buClr>
              <a:buChar char="•"/>
              <a:tabLst>
                <a:tab pos="307340" algn="l"/>
              </a:tabLst>
            </a:pP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Leads</a:t>
            </a:r>
            <a:r>
              <a:rPr sz="1800" spc="-1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to</a:t>
            </a:r>
            <a:r>
              <a:rPr sz="1800" spc="-1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clustering</a:t>
            </a:r>
            <a:r>
              <a:rPr sz="1800" spc="-3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of</a:t>
            </a:r>
            <a:r>
              <a:rPr sz="1800" spc="-10" dirty="0">
                <a:solidFill>
                  <a:srgbClr val="00329E"/>
                </a:solidFill>
                <a:latin typeface="Arial MT"/>
                <a:cs typeface="Arial MT"/>
              </a:rPr>
              <a:t> charges</a:t>
            </a:r>
            <a:endParaRPr sz="1800" dirty="0">
              <a:solidFill>
                <a:srgbClr val="00329E"/>
              </a:solidFill>
              <a:latin typeface="Arial MT"/>
              <a:cs typeface="Arial MT"/>
            </a:endParaRPr>
          </a:p>
          <a:p>
            <a:pPr marL="523240" lvl="1" indent="-215265">
              <a:lnSpc>
                <a:spcPct val="100000"/>
              </a:lnSpc>
              <a:buClr>
                <a:srgbClr val="00539F"/>
              </a:buClr>
              <a:buFont typeface="Symbol"/>
              <a:buChar char=""/>
              <a:tabLst>
                <a:tab pos="523240" algn="l"/>
              </a:tabLst>
            </a:pPr>
            <a:r>
              <a:rPr sz="1600" spc="-10" dirty="0">
                <a:solidFill>
                  <a:srgbClr val="00329E"/>
                </a:solidFill>
                <a:latin typeface="Arial MT"/>
                <a:cs typeface="Arial MT"/>
              </a:rPr>
              <a:t>2-</a:t>
            </a:r>
            <a:r>
              <a:rPr sz="1600" dirty="0">
                <a:solidFill>
                  <a:srgbClr val="00329E"/>
                </a:solidFill>
                <a:latin typeface="Arial MT"/>
                <a:cs typeface="Arial MT"/>
              </a:rPr>
              <a:t>3</a:t>
            </a:r>
            <a:r>
              <a:rPr sz="1600" spc="-3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0329E"/>
                </a:solidFill>
                <a:latin typeface="Arial MT"/>
                <a:cs typeface="Arial MT"/>
              </a:rPr>
              <a:t>times</a:t>
            </a:r>
            <a:r>
              <a:rPr sz="1600" spc="-1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0329E"/>
                </a:solidFill>
                <a:latin typeface="Arial MT"/>
                <a:cs typeface="Arial MT"/>
              </a:rPr>
              <a:t>less</a:t>
            </a:r>
            <a:r>
              <a:rPr sz="1600" spc="-3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0329E"/>
                </a:solidFill>
                <a:latin typeface="Arial MT"/>
                <a:cs typeface="Arial MT"/>
              </a:rPr>
              <a:t>clusters</a:t>
            </a:r>
            <a:r>
              <a:rPr sz="1600" spc="-1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0329E"/>
                </a:solidFill>
                <a:latin typeface="Arial MT"/>
                <a:cs typeface="Arial MT"/>
              </a:rPr>
              <a:t>than</a:t>
            </a:r>
            <a:r>
              <a:rPr sz="1600" spc="1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00329E"/>
                </a:solidFill>
                <a:latin typeface="Arial MT"/>
                <a:cs typeface="Arial MT"/>
              </a:rPr>
              <a:t>electrons</a:t>
            </a:r>
            <a:endParaRPr sz="1600" dirty="0">
              <a:solidFill>
                <a:srgbClr val="00329E"/>
              </a:solidFill>
              <a:latin typeface="Arial MT"/>
              <a:cs typeface="Arial MT"/>
            </a:endParaRPr>
          </a:p>
          <a:p>
            <a:pPr marL="523240" lvl="1" indent="-215265">
              <a:lnSpc>
                <a:spcPct val="100000"/>
              </a:lnSpc>
              <a:spcBef>
                <a:spcPts val="5"/>
              </a:spcBef>
              <a:buClr>
                <a:srgbClr val="00539F"/>
              </a:buClr>
              <a:buFont typeface="Symbol"/>
              <a:buChar char=""/>
              <a:tabLst>
                <a:tab pos="523240" algn="l"/>
              </a:tabLst>
            </a:pPr>
            <a:r>
              <a:rPr sz="1600" dirty="0">
                <a:solidFill>
                  <a:srgbClr val="00329E"/>
                </a:solidFill>
                <a:latin typeface="Arial MT"/>
                <a:cs typeface="Arial MT"/>
              </a:rPr>
              <a:t>&gt;50%</a:t>
            </a:r>
            <a:r>
              <a:rPr sz="1600" spc="-2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0329E"/>
                </a:solidFill>
                <a:latin typeface="Arial MT"/>
                <a:cs typeface="Arial MT"/>
              </a:rPr>
              <a:t>of</a:t>
            </a:r>
            <a:r>
              <a:rPr sz="1600" spc="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0329E"/>
                </a:solidFill>
                <a:latin typeface="Arial MT"/>
                <a:cs typeface="Arial MT"/>
              </a:rPr>
              <a:t>cluster</a:t>
            </a:r>
            <a:r>
              <a:rPr sz="1600" spc="-1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0329E"/>
                </a:solidFill>
                <a:latin typeface="Arial MT"/>
                <a:cs typeface="Arial MT"/>
              </a:rPr>
              <a:t>have</a:t>
            </a:r>
            <a:r>
              <a:rPr sz="1600" spc="-2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0329E"/>
                </a:solidFill>
                <a:latin typeface="Arial MT"/>
                <a:cs typeface="Arial MT"/>
              </a:rPr>
              <a:t>one</a:t>
            </a:r>
            <a:r>
              <a:rPr sz="1600" spc="-2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00329E"/>
                </a:solidFill>
                <a:latin typeface="Arial MT"/>
                <a:cs typeface="Arial MT"/>
              </a:rPr>
              <a:t>electron</a:t>
            </a:r>
            <a:endParaRPr sz="1600" dirty="0">
              <a:solidFill>
                <a:srgbClr val="00329E"/>
              </a:solidFill>
              <a:latin typeface="Arial MT"/>
              <a:cs typeface="Arial MT"/>
            </a:endParaRPr>
          </a:p>
          <a:p>
            <a:pPr marL="307340" indent="-215265">
              <a:lnSpc>
                <a:spcPts val="2160"/>
              </a:lnSpc>
              <a:buClr>
                <a:srgbClr val="00539F"/>
              </a:buClr>
              <a:buChar char="•"/>
              <a:tabLst>
                <a:tab pos="307340" algn="l"/>
              </a:tabLst>
            </a:pP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Energy</a:t>
            </a:r>
            <a:r>
              <a:rPr sz="1800" spc="-1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is</a:t>
            </a:r>
            <a:r>
              <a:rPr sz="1800" spc="-1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„lost“</a:t>
            </a:r>
            <a:r>
              <a:rPr sz="1800" spc="-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in</a:t>
            </a:r>
            <a:r>
              <a:rPr sz="1800" spc="-10" dirty="0">
                <a:solidFill>
                  <a:srgbClr val="00329E"/>
                </a:solidFill>
                <a:latin typeface="Arial MT"/>
                <a:cs typeface="Arial MT"/>
              </a:rPr>
              <a:t> non-</a:t>
            </a:r>
            <a:r>
              <a:rPr sz="1800" dirty="0">
                <a:solidFill>
                  <a:srgbClr val="00329E"/>
                </a:solidFill>
                <a:latin typeface="Arial MT"/>
                <a:cs typeface="Arial MT"/>
              </a:rPr>
              <a:t>ionising</a:t>
            </a:r>
            <a:r>
              <a:rPr sz="1800" spc="-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0329E"/>
                </a:solidFill>
                <a:latin typeface="Arial MT"/>
                <a:cs typeface="Arial MT"/>
              </a:rPr>
              <a:t>processes:</a:t>
            </a:r>
            <a:endParaRPr sz="1800" dirty="0">
              <a:solidFill>
                <a:srgbClr val="00329E"/>
              </a:solidFill>
              <a:latin typeface="Arial MT"/>
              <a:cs typeface="Arial MT"/>
            </a:endParaRPr>
          </a:p>
          <a:p>
            <a:pPr marL="523240" lvl="1" indent="-215265">
              <a:lnSpc>
                <a:spcPct val="100000"/>
              </a:lnSpc>
              <a:buClr>
                <a:srgbClr val="00539F"/>
              </a:buClr>
              <a:buFont typeface="Symbol"/>
              <a:buChar char=""/>
              <a:tabLst>
                <a:tab pos="523240" algn="l"/>
              </a:tabLst>
            </a:pPr>
            <a:r>
              <a:rPr sz="1600" dirty="0">
                <a:solidFill>
                  <a:srgbClr val="00329E"/>
                </a:solidFill>
                <a:latin typeface="Arial MT"/>
                <a:cs typeface="Arial MT"/>
              </a:rPr>
              <a:t>molecule</a:t>
            </a:r>
            <a:r>
              <a:rPr sz="1600" spc="-5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0329E"/>
                </a:solidFill>
                <a:latin typeface="Arial MT"/>
                <a:cs typeface="Arial MT"/>
              </a:rPr>
              <a:t>vibrations</a:t>
            </a:r>
            <a:r>
              <a:rPr sz="1600" spc="-6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0329E"/>
                </a:solidFill>
                <a:latin typeface="Arial MT"/>
                <a:cs typeface="Arial MT"/>
              </a:rPr>
              <a:t>and</a:t>
            </a:r>
            <a:r>
              <a:rPr sz="1600" spc="-4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0329E"/>
                </a:solidFill>
                <a:latin typeface="Arial MT"/>
                <a:cs typeface="Arial MT"/>
              </a:rPr>
              <a:t>rotations,</a:t>
            </a:r>
            <a:r>
              <a:rPr sz="1600" spc="-15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0329E"/>
                </a:solidFill>
                <a:latin typeface="Arial MT"/>
                <a:cs typeface="Arial MT"/>
              </a:rPr>
              <a:t>heat,</a:t>
            </a:r>
            <a:r>
              <a:rPr sz="1600" spc="-4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0329E"/>
                </a:solidFill>
                <a:latin typeface="Arial MT"/>
                <a:cs typeface="Arial MT"/>
              </a:rPr>
              <a:t>light,</a:t>
            </a:r>
            <a:r>
              <a:rPr sz="1600" spc="-30" dirty="0">
                <a:solidFill>
                  <a:srgbClr val="00329E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00329E"/>
                </a:solidFill>
                <a:latin typeface="Arial MT"/>
                <a:cs typeface="Arial MT"/>
              </a:rPr>
              <a:t>recombination</a:t>
            </a:r>
            <a:endParaRPr sz="1600" dirty="0">
              <a:solidFill>
                <a:srgbClr val="00329E"/>
              </a:solidFill>
              <a:latin typeface="Arial MT"/>
              <a:cs typeface="Arial MT"/>
            </a:endParaRPr>
          </a:p>
          <a:p>
            <a:pPr marL="1657985">
              <a:lnSpc>
                <a:spcPct val="100000"/>
              </a:lnSpc>
              <a:spcBef>
                <a:spcPts val="315"/>
              </a:spcBef>
            </a:pPr>
            <a:r>
              <a:rPr sz="1800" dirty="0">
                <a:latin typeface="Cambria Math"/>
                <a:cs typeface="Cambria Math"/>
              </a:rPr>
              <a:t>⇒</a:t>
            </a:r>
            <a:r>
              <a:rPr sz="1800" spc="95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𝑾</a:t>
            </a:r>
            <a:r>
              <a:rPr sz="1950" baseline="-14957" dirty="0">
                <a:latin typeface="Cambria Math"/>
                <a:cs typeface="Cambria Math"/>
              </a:rPr>
              <a:t>𝑰</a:t>
            </a:r>
            <a:r>
              <a:rPr sz="1950" spc="390" baseline="-14957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&gt;</a:t>
            </a:r>
            <a:r>
              <a:rPr sz="1800" spc="85" dirty="0">
                <a:latin typeface="Cambria Math"/>
                <a:cs typeface="Cambria Math"/>
              </a:rPr>
              <a:t> </a:t>
            </a:r>
            <a:r>
              <a:rPr sz="1800" spc="-25" dirty="0">
                <a:latin typeface="Cambria Math"/>
                <a:cs typeface="Cambria Math"/>
              </a:rPr>
              <a:t>𝑬</a:t>
            </a:r>
            <a:r>
              <a:rPr sz="1950" spc="-37" baseline="-14957" dirty="0">
                <a:latin typeface="Cambria Math"/>
                <a:cs typeface="Cambria Math"/>
              </a:rPr>
              <a:t>𝑰</a:t>
            </a:r>
            <a:endParaRPr sz="1950" baseline="-14957" dirty="0">
              <a:latin typeface="Cambria Math"/>
              <a:cs typeface="Cambria Math"/>
            </a:endParaRPr>
          </a:p>
        </p:txBody>
      </p:sp>
      <p:grpSp>
        <p:nvGrpSpPr>
          <p:cNvPr id="37" name="object 35">
            <a:extLst>
              <a:ext uri="{FF2B5EF4-FFF2-40B4-BE49-F238E27FC236}">
                <a16:creationId xmlns:a16="http://schemas.microsoft.com/office/drawing/2014/main" id="{A6DB3DEC-63C1-DD49-DC45-3A8985E2E0FC}"/>
              </a:ext>
            </a:extLst>
          </p:cNvPr>
          <p:cNvGrpSpPr/>
          <p:nvPr/>
        </p:nvGrpSpPr>
        <p:grpSpPr>
          <a:xfrm>
            <a:off x="6563994" y="2199971"/>
            <a:ext cx="5289550" cy="2876550"/>
            <a:chOff x="6563994" y="2199971"/>
            <a:chExt cx="5289550" cy="2876550"/>
          </a:xfrm>
        </p:grpSpPr>
        <p:pic>
          <p:nvPicPr>
            <p:cNvPr id="38" name="object 36">
              <a:extLst>
                <a:ext uri="{FF2B5EF4-FFF2-40B4-BE49-F238E27FC236}">
                  <a16:creationId xmlns:a16="http://schemas.microsoft.com/office/drawing/2014/main" id="{BB18A389-01F5-B618-6F16-8802E4540C0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71734" y="2199971"/>
              <a:ext cx="5089310" cy="2875928"/>
            </a:xfrm>
            <a:prstGeom prst="rect">
              <a:avLst/>
            </a:prstGeom>
          </p:spPr>
        </p:pic>
        <p:sp>
          <p:nvSpPr>
            <p:cNvPr id="39" name="object 37">
              <a:extLst>
                <a:ext uri="{FF2B5EF4-FFF2-40B4-BE49-F238E27FC236}">
                  <a16:creationId xmlns:a16="http://schemas.microsoft.com/office/drawing/2014/main" id="{573E7003-E087-16CB-7A1D-3801C50C3357}"/>
                </a:ext>
              </a:extLst>
            </p:cNvPr>
            <p:cNvSpPr/>
            <p:nvPr/>
          </p:nvSpPr>
          <p:spPr>
            <a:xfrm>
              <a:off x="6573519" y="3390900"/>
              <a:ext cx="5270500" cy="246379"/>
            </a:xfrm>
            <a:custGeom>
              <a:avLst/>
              <a:gdLst/>
              <a:ahLst/>
              <a:cxnLst/>
              <a:rect l="l" t="t" r="r" b="b"/>
              <a:pathLst>
                <a:path w="5270500" h="246379">
                  <a:moveTo>
                    <a:pt x="0" y="246380"/>
                  </a:moveTo>
                  <a:lnTo>
                    <a:pt x="5270500" y="246380"/>
                  </a:lnTo>
                  <a:lnTo>
                    <a:pt x="5270500" y="0"/>
                  </a:lnTo>
                  <a:lnTo>
                    <a:pt x="0" y="0"/>
                  </a:lnTo>
                  <a:lnTo>
                    <a:pt x="0" y="24638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38">
            <a:extLst>
              <a:ext uri="{FF2B5EF4-FFF2-40B4-BE49-F238E27FC236}">
                <a16:creationId xmlns:a16="http://schemas.microsoft.com/office/drawing/2014/main" id="{BF7C38F3-0599-6FB6-52B8-461C07626DF9}"/>
              </a:ext>
            </a:extLst>
          </p:cNvPr>
          <p:cNvSpPr txBox="1"/>
          <p:nvPr/>
        </p:nvSpPr>
        <p:spPr>
          <a:xfrm>
            <a:off x="10523601" y="1711325"/>
            <a:ext cx="597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 Math"/>
                <a:cs typeface="Cambria Math"/>
              </a:rPr>
              <a:t>𝑵</a:t>
            </a:r>
            <a:r>
              <a:rPr sz="1950" baseline="-14957" dirty="0">
                <a:latin typeface="Cambria Math"/>
                <a:cs typeface="Cambria Math"/>
              </a:rPr>
              <a:t>𝑻</a:t>
            </a:r>
            <a:r>
              <a:rPr sz="1950" spc="427" baseline="-14957" dirty="0">
                <a:latin typeface="Cambria Math"/>
                <a:cs typeface="Cambria Math"/>
              </a:rPr>
              <a:t> </a:t>
            </a:r>
            <a:r>
              <a:rPr sz="1800" spc="-50" dirty="0">
                <a:latin typeface="Cambria Math"/>
                <a:cs typeface="Cambria Math"/>
              </a:rPr>
              <a:t>=</a:t>
            </a:r>
            <a:endParaRPr sz="1800">
              <a:latin typeface="Cambria Math"/>
              <a:cs typeface="Cambria Math"/>
            </a:endParaRPr>
          </a:p>
        </p:txBody>
      </p:sp>
      <p:sp>
        <p:nvSpPr>
          <p:cNvPr id="41" name="object 39">
            <a:extLst>
              <a:ext uri="{FF2B5EF4-FFF2-40B4-BE49-F238E27FC236}">
                <a16:creationId xmlns:a16="http://schemas.microsoft.com/office/drawing/2014/main" id="{00812422-4A3D-BCF9-C5FA-64B762164E64}"/>
              </a:ext>
            </a:extLst>
          </p:cNvPr>
          <p:cNvSpPr/>
          <p:nvPr/>
        </p:nvSpPr>
        <p:spPr>
          <a:xfrm>
            <a:off x="11146281" y="1875535"/>
            <a:ext cx="688340" cy="15240"/>
          </a:xfrm>
          <a:custGeom>
            <a:avLst/>
            <a:gdLst/>
            <a:ahLst/>
            <a:cxnLst/>
            <a:rect l="l" t="t" r="r" b="b"/>
            <a:pathLst>
              <a:path w="688340" h="15239">
                <a:moveTo>
                  <a:pt x="688340" y="0"/>
                </a:moveTo>
                <a:lnTo>
                  <a:pt x="0" y="0"/>
                </a:lnTo>
                <a:lnTo>
                  <a:pt x="0" y="15239"/>
                </a:lnTo>
                <a:lnTo>
                  <a:pt x="688340" y="15239"/>
                </a:lnTo>
                <a:lnTo>
                  <a:pt x="6883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0">
            <a:extLst>
              <a:ext uri="{FF2B5EF4-FFF2-40B4-BE49-F238E27FC236}">
                <a16:creationId xmlns:a16="http://schemas.microsoft.com/office/drawing/2014/main" id="{D41A6898-32D3-6E88-3B0B-C3D8C493C2DB}"/>
              </a:ext>
            </a:extLst>
          </p:cNvPr>
          <p:cNvSpPr txBox="1"/>
          <p:nvPr/>
        </p:nvSpPr>
        <p:spPr>
          <a:xfrm>
            <a:off x="11135741" y="1538604"/>
            <a:ext cx="714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 Math"/>
                <a:cs typeface="Cambria Math"/>
              </a:rPr>
              <a:t>𝒅𝑬/𝒅𝒙</a:t>
            </a:r>
            <a:endParaRPr sz="1800">
              <a:latin typeface="Cambria Math"/>
              <a:cs typeface="Cambria Math"/>
            </a:endParaRPr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9BB987F9-83B1-53A5-2BB7-4A4D2DF3D640}"/>
              </a:ext>
            </a:extLst>
          </p:cNvPr>
          <p:cNvSpPr txBox="1"/>
          <p:nvPr/>
        </p:nvSpPr>
        <p:spPr>
          <a:xfrm>
            <a:off x="11326494" y="1863725"/>
            <a:ext cx="250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Cambria Math"/>
                <a:cs typeface="Cambria Math"/>
              </a:rPr>
              <a:t>𝑾</a:t>
            </a:r>
            <a:endParaRPr sz="1800">
              <a:latin typeface="Cambria Math"/>
              <a:cs typeface="Cambria Math"/>
            </a:endParaRPr>
          </a:p>
        </p:txBody>
      </p:sp>
      <p:sp>
        <p:nvSpPr>
          <p:cNvPr id="44" name="object 42">
            <a:extLst>
              <a:ext uri="{FF2B5EF4-FFF2-40B4-BE49-F238E27FC236}">
                <a16:creationId xmlns:a16="http://schemas.microsoft.com/office/drawing/2014/main" id="{DE94EF80-3183-EDC1-11DC-AE59623C52CD}"/>
              </a:ext>
            </a:extLst>
          </p:cNvPr>
          <p:cNvSpPr txBox="1"/>
          <p:nvPr/>
        </p:nvSpPr>
        <p:spPr>
          <a:xfrm>
            <a:off x="11552555" y="1970405"/>
            <a:ext cx="9842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50" dirty="0">
                <a:latin typeface="Cambria Math"/>
                <a:cs typeface="Cambria Math"/>
              </a:rPr>
              <a:t>𝑰</a:t>
            </a:r>
            <a:endParaRPr sz="1300">
              <a:latin typeface="Cambria Math"/>
              <a:cs typeface="Cambria Math"/>
            </a:endParaRPr>
          </a:p>
        </p:txBody>
      </p:sp>
      <p:sp>
        <p:nvSpPr>
          <p:cNvPr id="45" name="object 43">
            <a:extLst>
              <a:ext uri="{FF2B5EF4-FFF2-40B4-BE49-F238E27FC236}">
                <a16:creationId xmlns:a16="http://schemas.microsoft.com/office/drawing/2014/main" id="{BC4C055D-4930-B73C-F258-744D4720A2F1}"/>
              </a:ext>
            </a:extLst>
          </p:cNvPr>
          <p:cNvSpPr txBox="1"/>
          <p:nvPr/>
        </p:nvSpPr>
        <p:spPr>
          <a:xfrm>
            <a:off x="6692096" y="5358411"/>
            <a:ext cx="55791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0000"/>
                </a:solidFill>
                <a:cs typeface="Arial MT"/>
              </a:rPr>
              <a:t>Gases</a:t>
            </a:r>
            <a:r>
              <a:rPr sz="1800" spc="-35" dirty="0">
                <a:solidFill>
                  <a:srgbClr val="FF0000"/>
                </a:solidFill>
                <a:cs typeface="Arial MT"/>
              </a:rPr>
              <a:t> </a:t>
            </a:r>
            <a:r>
              <a:rPr sz="1800" dirty="0">
                <a:solidFill>
                  <a:srgbClr val="FF0000"/>
                </a:solidFill>
                <a:cs typeface="Arial MT"/>
              </a:rPr>
              <a:t>with</a:t>
            </a:r>
            <a:r>
              <a:rPr sz="1800" spc="10" dirty="0">
                <a:solidFill>
                  <a:srgbClr val="FF0000"/>
                </a:solidFill>
                <a:cs typeface="Arial MT"/>
              </a:rPr>
              <a:t> </a:t>
            </a:r>
            <a:r>
              <a:rPr sz="1800" dirty="0">
                <a:solidFill>
                  <a:srgbClr val="FF0000"/>
                </a:solidFill>
                <a:cs typeface="Arial MT"/>
              </a:rPr>
              <a:t>large</a:t>
            </a:r>
            <a:r>
              <a:rPr sz="1800" spc="-30" dirty="0">
                <a:solidFill>
                  <a:srgbClr val="FF0000"/>
                </a:solidFill>
                <a:cs typeface="Arial MT"/>
              </a:rPr>
              <a:t> </a:t>
            </a:r>
            <a:r>
              <a:rPr sz="1800" dirty="0">
                <a:solidFill>
                  <a:srgbClr val="FF0000"/>
                </a:solidFill>
                <a:cs typeface="Arial MT"/>
              </a:rPr>
              <a:t>primary</a:t>
            </a:r>
            <a:r>
              <a:rPr sz="1800" spc="-45" dirty="0">
                <a:solidFill>
                  <a:srgbClr val="FF0000"/>
                </a:solidFill>
                <a:cs typeface="Arial MT"/>
              </a:rPr>
              <a:t> </a:t>
            </a:r>
            <a:r>
              <a:rPr sz="1800" dirty="0">
                <a:solidFill>
                  <a:srgbClr val="FF0000"/>
                </a:solidFill>
                <a:cs typeface="Arial MT"/>
              </a:rPr>
              <a:t>ionisation</a:t>
            </a:r>
            <a:r>
              <a:rPr sz="1800" spc="-25" dirty="0">
                <a:solidFill>
                  <a:srgbClr val="FF0000"/>
                </a:solidFill>
                <a:cs typeface="Arial MT"/>
              </a:rPr>
              <a:t> </a:t>
            </a:r>
            <a:r>
              <a:rPr sz="1800" dirty="0">
                <a:solidFill>
                  <a:srgbClr val="FF0000"/>
                </a:solidFill>
                <a:cs typeface="Arial MT"/>
              </a:rPr>
              <a:t>statistics</a:t>
            </a:r>
            <a:r>
              <a:rPr sz="1800" spc="-20" dirty="0">
                <a:solidFill>
                  <a:srgbClr val="FF0000"/>
                </a:solidFill>
                <a:cs typeface="Arial MT"/>
              </a:rPr>
              <a:t> </a:t>
            </a:r>
            <a:r>
              <a:rPr sz="1800" spc="-10" dirty="0">
                <a:solidFill>
                  <a:srgbClr val="FF0000"/>
                </a:solidFill>
                <a:cs typeface="Arial MT"/>
              </a:rPr>
              <a:t>preferred,</a:t>
            </a:r>
            <a:endParaRPr sz="1800" dirty="0">
              <a:solidFill>
                <a:srgbClr val="FF0000"/>
              </a:solidFill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0000"/>
                </a:solidFill>
                <a:cs typeface="Arial MT"/>
              </a:rPr>
              <a:t>but</a:t>
            </a:r>
            <a:r>
              <a:rPr sz="1800" spc="-35" dirty="0">
                <a:solidFill>
                  <a:srgbClr val="FF0000"/>
                </a:solidFill>
                <a:cs typeface="Arial MT"/>
              </a:rPr>
              <a:t> </a:t>
            </a:r>
            <a:r>
              <a:rPr sz="1800" dirty="0">
                <a:solidFill>
                  <a:srgbClr val="FF0000"/>
                </a:solidFill>
                <a:cs typeface="Arial MT"/>
              </a:rPr>
              <a:t>Xenon</a:t>
            </a:r>
            <a:r>
              <a:rPr sz="1800" spc="-35" dirty="0">
                <a:solidFill>
                  <a:srgbClr val="FF0000"/>
                </a:solidFill>
                <a:cs typeface="Arial MT"/>
              </a:rPr>
              <a:t> </a:t>
            </a:r>
            <a:r>
              <a:rPr sz="1800" dirty="0">
                <a:solidFill>
                  <a:srgbClr val="FF0000"/>
                </a:solidFill>
                <a:cs typeface="Arial MT"/>
              </a:rPr>
              <a:t>expensive,</a:t>
            </a:r>
            <a:r>
              <a:rPr sz="1800" spc="-30" dirty="0">
                <a:solidFill>
                  <a:srgbClr val="FF0000"/>
                </a:solidFill>
                <a:cs typeface="Arial MT"/>
              </a:rPr>
              <a:t> </a:t>
            </a:r>
            <a:r>
              <a:rPr sz="1800" dirty="0">
                <a:solidFill>
                  <a:srgbClr val="FF0000"/>
                </a:solidFill>
                <a:cs typeface="Arial MT"/>
              </a:rPr>
              <a:t>hydrocarbons</a:t>
            </a:r>
            <a:r>
              <a:rPr sz="1800" spc="5" dirty="0">
                <a:solidFill>
                  <a:srgbClr val="FF0000"/>
                </a:solidFill>
                <a:cs typeface="Arial MT"/>
              </a:rPr>
              <a:t> </a:t>
            </a:r>
            <a:r>
              <a:rPr sz="1800" spc="-10" dirty="0">
                <a:solidFill>
                  <a:srgbClr val="FF0000"/>
                </a:solidFill>
                <a:cs typeface="Arial MT"/>
              </a:rPr>
              <a:t>flammable</a:t>
            </a:r>
            <a:endParaRPr sz="1800" dirty="0">
              <a:solidFill>
                <a:srgbClr val="FF0000"/>
              </a:solidFill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194421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46BDB-B888-B3B9-8E63-497B789C3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4633773" cy="635051"/>
          </a:xfrm>
        </p:spPr>
        <p:txBody>
          <a:bodyPr/>
          <a:lstStyle/>
          <a:p>
            <a:r>
              <a:rPr lang="en-US" dirty="0"/>
              <a:t>Electron transport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810C7-970E-616A-D6C0-F96E0E116CD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9A2122-F6C5-F7AD-16ED-8650085BB6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endParaRPr lang="en-US" spc="-5" dirty="0"/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80F350DF-D989-0A1B-9CC7-DE1D1BF7D1D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939" y="971745"/>
            <a:ext cx="4643578" cy="3469418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3CF82948-D2B8-47FC-F418-4F78F3D667C1}"/>
              </a:ext>
            </a:extLst>
          </p:cNvPr>
          <p:cNvSpPr txBox="1"/>
          <p:nvPr/>
        </p:nvSpPr>
        <p:spPr>
          <a:xfrm>
            <a:off x="341312" y="4570729"/>
            <a:ext cx="1020318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indent="-215265">
              <a:lnSpc>
                <a:spcPct val="100000"/>
              </a:lnSpc>
              <a:spcBef>
                <a:spcPts val="100"/>
              </a:spcBef>
              <a:buClr>
                <a:srgbClr val="00539F"/>
              </a:buClr>
              <a:buChar char="•"/>
              <a:tabLst>
                <a:tab pos="227965" algn="l"/>
              </a:tabLst>
            </a:pPr>
            <a:r>
              <a:rPr sz="1800" dirty="0">
                <a:cs typeface="Arial MT"/>
              </a:rPr>
              <a:t>Electron</a:t>
            </a:r>
            <a:r>
              <a:rPr sz="1800" spc="-25" dirty="0">
                <a:cs typeface="Arial MT"/>
              </a:rPr>
              <a:t> </a:t>
            </a:r>
            <a:r>
              <a:rPr sz="1800" dirty="0">
                <a:cs typeface="Arial MT"/>
              </a:rPr>
              <a:t>transport</a:t>
            </a:r>
            <a:r>
              <a:rPr sz="1800" spc="-15" dirty="0">
                <a:cs typeface="Arial MT"/>
              </a:rPr>
              <a:t> </a:t>
            </a:r>
            <a:r>
              <a:rPr sz="1800" dirty="0">
                <a:cs typeface="Arial MT"/>
              </a:rPr>
              <a:t>is</a:t>
            </a:r>
            <a:r>
              <a:rPr sz="1800" spc="-15" dirty="0">
                <a:cs typeface="Arial MT"/>
              </a:rPr>
              <a:t> </a:t>
            </a:r>
            <a:r>
              <a:rPr sz="1800" dirty="0">
                <a:cs typeface="Arial MT"/>
              </a:rPr>
              <a:t>determined</a:t>
            </a:r>
            <a:r>
              <a:rPr sz="1800" spc="-40" dirty="0">
                <a:cs typeface="Arial MT"/>
              </a:rPr>
              <a:t> </a:t>
            </a:r>
            <a:r>
              <a:rPr sz="1800" dirty="0">
                <a:cs typeface="Arial MT"/>
              </a:rPr>
              <a:t>by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the</a:t>
            </a:r>
            <a:r>
              <a:rPr sz="1800" spc="-15" dirty="0">
                <a:cs typeface="Arial MT"/>
              </a:rPr>
              <a:t> </a:t>
            </a:r>
            <a:r>
              <a:rPr sz="1800" dirty="0">
                <a:cs typeface="Arial MT"/>
              </a:rPr>
              <a:t>interactions</a:t>
            </a:r>
            <a:r>
              <a:rPr sz="1800" spc="-15" dirty="0">
                <a:cs typeface="Arial MT"/>
              </a:rPr>
              <a:t> </a:t>
            </a:r>
            <a:r>
              <a:rPr sz="1800" dirty="0">
                <a:cs typeface="Arial MT"/>
              </a:rPr>
              <a:t>with</a:t>
            </a:r>
            <a:r>
              <a:rPr sz="1800" spc="25" dirty="0">
                <a:cs typeface="Arial MT"/>
              </a:rPr>
              <a:t> </a:t>
            </a:r>
            <a:r>
              <a:rPr sz="1800" dirty="0">
                <a:cs typeface="Arial MT"/>
              </a:rPr>
              <a:t>the</a:t>
            </a:r>
            <a:r>
              <a:rPr sz="1800" spc="-15" dirty="0">
                <a:cs typeface="Arial MT"/>
              </a:rPr>
              <a:t> </a:t>
            </a:r>
            <a:r>
              <a:rPr sz="1800" dirty="0">
                <a:cs typeface="Arial MT"/>
              </a:rPr>
              <a:t>gas</a:t>
            </a:r>
            <a:r>
              <a:rPr sz="1800" spc="-10" dirty="0">
                <a:cs typeface="Arial MT"/>
              </a:rPr>
              <a:t> molecules</a:t>
            </a:r>
            <a:endParaRPr sz="1800" dirty="0">
              <a:cs typeface="Arial MT"/>
            </a:endParaRPr>
          </a:p>
          <a:p>
            <a:pPr marL="227965" indent="-215265">
              <a:lnSpc>
                <a:spcPct val="100000"/>
              </a:lnSpc>
              <a:buClr>
                <a:srgbClr val="00539F"/>
              </a:buClr>
              <a:buChar char="•"/>
              <a:tabLst>
                <a:tab pos="227965" algn="l"/>
              </a:tabLst>
            </a:pPr>
            <a:r>
              <a:rPr sz="1800" dirty="0">
                <a:cs typeface="Arial MT"/>
              </a:rPr>
              <a:t>Noble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gases:</a:t>
            </a:r>
            <a:r>
              <a:rPr sz="1800" spc="-15" dirty="0">
                <a:cs typeface="Arial MT"/>
              </a:rPr>
              <a:t> </a:t>
            </a:r>
            <a:r>
              <a:rPr sz="1800" dirty="0">
                <a:cs typeface="Arial MT"/>
              </a:rPr>
              <a:t>elastic</a:t>
            </a:r>
            <a:r>
              <a:rPr sz="1800" spc="-5" dirty="0">
                <a:cs typeface="Arial MT"/>
              </a:rPr>
              <a:t> </a:t>
            </a:r>
            <a:r>
              <a:rPr sz="1800" dirty="0">
                <a:cs typeface="Arial MT"/>
              </a:rPr>
              <a:t>and</a:t>
            </a:r>
            <a:r>
              <a:rPr sz="1800" spc="-15" dirty="0">
                <a:cs typeface="Arial MT"/>
              </a:rPr>
              <a:t> </a:t>
            </a:r>
            <a:r>
              <a:rPr sz="1800" dirty="0">
                <a:cs typeface="Arial MT"/>
              </a:rPr>
              <a:t>ionisation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cross</a:t>
            </a:r>
            <a:r>
              <a:rPr sz="1800" spc="-15" dirty="0">
                <a:cs typeface="Arial MT"/>
              </a:rPr>
              <a:t> </a:t>
            </a:r>
            <a:r>
              <a:rPr sz="1800" dirty="0">
                <a:cs typeface="Arial MT"/>
              </a:rPr>
              <a:t>section;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clear</a:t>
            </a:r>
            <a:r>
              <a:rPr sz="1800" spc="-15" dirty="0">
                <a:cs typeface="Arial MT"/>
              </a:rPr>
              <a:t> </a:t>
            </a:r>
            <a:r>
              <a:rPr sz="1800" dirty="0">
                <a:cs typeface="Arial MT"/>
              </a:rPr>
              <a:t>Ramsauer</a:t>
            </a:r>
            <a:r>
              <a:rPr sz="1800" spc="-25" dirty="0">
                <a:cs typeface="Arial MT"/>
              </a:rPr>
              <a:t> </a:t>
            </a:r>
            <a:r>
              <a:rPr sz="1800" dirty="0">
                <a:cs typeface="Arial MT"/>
              </a:rPr>
              <a:t>minimum</a:t>
            </a:r>
            <a:r>
              <a:rPr sz="1800" spc="-45" dirty="0">
                <a:cs typeface="Arial MT"/>
              </a:rPr>
              <a:t> </a:t>
            </a:r>
            <a:r>
              <a:rPr sz="1800" dirty="0">
                <a:cs typeface="Arial MT"/>
              </a:rPr>
              <a:t>→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solidFill>
                  <a:srgbClr val="FF0000"/>
                </a:solidFill>
                <a:cs typeface="Arial MT"/>
              </a:rPr>
              <a:t>hot</a:t>
            </a:r>
            <a:r>
              <a:rPr sz="1800" spc="-15" dirty="0">
                <a:solidFill>
                  <a:srgbClr val="FF0000"/>
                </a:solidFill>
                <a:cs typeface="Arial MT"/>
              </a:rPr>
              <a:t> </a:t>
            </a:r>
            <a:r>
              <a:rPr sz="1800" dirty="0">
                <a:solidFill>
                  <a:srgbClr val="FF0000"/>
                </a:solidFill>
                <a:cs typeface="Arial MT"/>
              </a:rPr>
              <a:t>and</a:t>
            </a:r>
            <a:r>
              <a:rPr sz="1800" spc="-5" dirty="0">
                <a:solidFill>
                  <a:srgbClr val="FF0000"/>
                </a:solidFill>
                <a:cs typeface="Arial MT"/>
              </a:rPr>
              <a:t> </a:t>
            </a:r>
            <a:r>
              <a:rPr sz="1800" dirty="0">
                <a:solidFill>
                  <a:srgbClr val="FF0000"/>
                </a:solidFill>
                <a:cs typeface="Arial MT"/>
              </a:rPr>
              <a:t>fast</a:t>
            </a:r>
            <a:r>
              <a:rPr sz="1800" spc="-30" dirty="0">
                <a:solidFill>
                  <a:srgbClr val="FF0000"/>
                </a:solidFill>
                <a:cs typeface="Arial MT"/>
              </a:rPr>
              <a:t> </a:t>
            </a:r>
            <a:r>
              <a:rPr sz="1800" spc="-25" dirty="0">
                <a:solidFill>
                  <a:srgbClr val="FF0000"/>
                </a:solidFill>
                <a:cs typeface="Arial MT"/>
              </a:rPr>
              <a:t>gas</a:t>
            </a:r>
            <a:endParaRPr sz="1800" dirty="0">
              <a:solidFill>
                <a:srgbClr val="FF0000"/>
              </a:solidFill>
              <a:cs typeface="Arial MT"/>
            </a:endParaRPr>
          </a:p>
          <a:p>
            <a:pPr marL="227965" indent="-215265">
              <a:lnSpc>
                <a:spcPct val="100000"/>
              </a:lnSpc>
              <a:buClr>
                <a:srgbClr val="00539F"/>
              </a:buClr>
              <a:buChar char="•"/>
              <a:tabLst>
                <a:tab pos="227965" algn="l"/>
              </a:tabLst>
            </a:pPr>
            <a:r>
              <a:rPr sz="1800" dirty="0">
                <a:cs typeface="Arial MT"/>
              </a:rPr>
              <a:t>Organic</a:t>
            </a:r>
            <a:r>
              <a:rPr sz="1800" spc="-30" dirty="0">
                <a:cs typeface="Arial MT"/>
              </a:rPr>
              <a:t> </a:t>
            </a:r>
            <a:r>
              <a:rPr sz="1800" dirty="0">
                <a:cs typeface="Arial MT"/>
              </a:rPr>
              <a:t>molecules:</a:t>
            </a:r>
            <a:r>
              <a:rPr sz="1800" spc="-40" dirty="0">
                <a:cs typeface="Arial MT"/>
              </a:rPr>
              <a:t> </a:t>
            </a:r>
            <a:r>
              <a:rPr sz="1800" dirty="0">
                <a:cs typeface="Arial MT"/>
              </a:rPr>
              <a:t>large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excitation</a:t>
            </a:r>
            <a:r>
              <a:rPr sz="1800" spc="-15" dirty="0">
                <a:cs typeface="Arial MT"/>
              </a:rPr>
              <a:t> </a:t>
            </a:r>
            <a:r>
              <a:rPr sz="1800" dirty="0">
                <a:cs typeface="Arial MT"/>
              </a:rPr>
              <a:t>and</a:t>
            </a:r>
            <a:r>
              <a:rPr sz="1800" spc="-25" dirty="0">
                <a:cs typeface="Arial MT"/>
              </a:rPr>
              <a:t> </a:t>
            </a:r>
            <a:r>
              <a:rPr sz="1800" dirty="0">
                <a:cs typeface="Arial MT"/>
              </a:rPr>
              <a:t>vibration</a:t>
            </a:r>
            <a:r>
              <a:rPr sz="1800" spc="-15" dirty="0">
                <a:cs typeface="Arial MT"/>
              </a:rPr>
              <a:t> </a:t>
            </a:r>
            <a:r>
              <a:rPr sz="1800" dirty="0">
                <a:cs typeface="Arial MT"/>
              </a:rPr>
              <a:t>cross</a:t>
            </a:r>
            <a:r>
              <a:rPr sz="1800" spc="-15" dirty="0">
                <a:cs typeface="Arial MT"/>
              </a:rPr>
              <a:t> </a:t>
            </a:r>
            <a:r>
              <a:rPr sz="1800" dirty="0">
                <a:cs typeface="Arial MT"/>
              </a:rPr>
              <a:t>sections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→</a:t>
            </a:r>
            <a:r>
              <a:rPr sz="1800" spc="-25" dirty="0">
                <a:cs typeface="Arial MT"/>
              </a:rPr>
              <a:t> </a:t>
            </a:r>
            <a:r>
              <a:rPr sz="1800" dirty="0">
                <a:solidFill>
                  <a:srgbClr val="15159E"/>
                </a:solidFill>
                <a:cs typeface="Arial MT"/>
              </a:rPr>
              <a:t>cold</a:t>
            </a:r>
            <a:r>
              <a:rPr sz="18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1800" dirty="0">
                <a:solidFill>
                  <a:srgbClr val="15159E"/>
                </a:solidFill>
                <a:cs typeface="Arial MT"/>
              </a:rPr>
              <a:t>and</a:t>
            </a:r>
            <a:r>
              <a:rPr sz="18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1800" dirty="0">
                <a:solidFill>
                  <a:srgbClr val="15159E"/>
                </a:solidFill>
                <a:cs typeface="Arial MT"/>
              </a:rPr>
              <a:t>low</a:t>
            </a:r>
            <a:r>
              <a:rPr sz="1800" spc="-20" dirty="0">
                <a:solidFill>
                  <a:srgbClr val="15159E"/>
                </a:solidFill>
                <a:cs typeface="Arial MT"/>
              </a:rPr>
              <a:t> </a:t>
            </a:r>
            <a:r>
              <a:rPr sz="1800" dirty="0">
                <a:solidFill>
                  <a:srgbClr val="15159E"/>
                </a:solidFill>
                <a:cs typeface="Arial MT"/>
              </a:rPr>
              <a:t>diffusion</a:t>
            </a:r>
            <a:r>
              <a:rPr sz="1800" spc="-55" dirty="0">
                <a:solidFill>
                  <a:srgbClr val="15159E"/>
                </a:solidFill>
                <a:cs typeface="Arial MT"/>
              </a:rPr>
              <a:t> </a:t>
            </a:r>
            <a:r>
              <a:rPr sz="1800" spc="-25" dirty="0">
                <a:solidFill>
                  <a:srgbClr val="15159E"/>
                </a:solidFill>
                <a:cs typeface="Arial MT"/>
              </a:rPr>
              <a:t>gas</a:t>
            </a:r>
            <a:endParaRPr sz="1800" dirty="0">
              <a:solidFill>
                <a:srgbClr val="15159E"/>
              </a:solidFill>
              <a:cs typeface="Arial MT"/>
            </a:endParaRPr>
          </a:p>
          <a:p>
            <a:pPr marL="227965" indent="-215265">
              <a:lnSpc>
                <a:spcPct val="100000"/>
              </a:lnSpc>
              <a:buClr>
                <a:srgbClr val="00539F"/>
              </a:buClr>
              <a:buChar char="•"/>
              <a:tabLst>
                <a:tab pos="227965" algn="l"/>
              </a:tabLst>
            </a:pPr>
            <a:r>
              <a:rPr sz="1800" b="1" dirty="0">
                <a:solidFill>
                  <a:srgbClr val="7030A0"/>
                </a:solidFill>
                <a:cs typeface="Arial MT"/>
              </a:rPr>
              <a:t>Ramsauer</a:t>
            </a:r>
            <a:r>
              <a:rPr sz="1800" b="1" spc="-35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minimum</a:t>
            </a:r>
            <a:r>
              <a:rPr sz="1800" b="1" spc="-50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explained:</a:t>
            </a:r>
            <a:r>
              <a:rPr sz="1800" b="1" spc="-20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spc="-10" dirty="0">
                <a:solidFill>
                  <a:srgbClr val="7030A0"/>
                </a:solidFill>
                <a:cs typeface="Arial MT"/>
              </a:rPr>
              <a:t>De-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Broglie</a:t>
            </a:r>
            <a:r>
              <a:rPr sz="1800" b="1" spc="-25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wavelength</a:t>
            </a:r>
            <a:r>
              <a:rPr sz="1800" b="1" spc="20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of</a:t>
            </a:r>
            <a:r>
              <a:rPr sz="1800" b="1" spc="-20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the</a:t>
            </a:r>
            <a:r>
              <a:rPr sz="1800" b="1" spc="-20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electron</a:t>
            </a:r>
            <a:r>
              <a:rPr sz="1800" b="1" spc="-15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is</a:t>
            </a:r>
            <a:r>
              <a:rPr sz="1800" b="1" spc="-20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in</a:t>
            </a:r>
            <a:r>
              <a:rPr sz="1800" b="1" spc="-20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the</a:t>
            </a:r>
            <a:r>
              <a:rPr sz="1800" b="1" spc="-20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size</a:t>
            </a:r>
            <a:r>
              <a:rPr sz="1800" b="1" spc="-5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of</a:t>
            </a:r>
            <a:r>
              <a:rPr sz="1800" b="1" spc="-20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the</a:t>
            </a:r>
            <a:r>
              <a:rPr sz="1800" b="1" spc="-20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spc="-10" dirty="0">
                <a:solidFill>
                  <a:srgbClr val="7030A0"/>
                </a:solidFill>
                <a:cs typeface="Arial MT"/>
              </a:rPr>
              <a:t>molecule</a:t>
            </a:r>
            <a:endParaRPr sz="1800" b="1" dirty="0">
              <a:solidFill>
                <a:srgbClr val="7030A0"/>
              </a:solidFill>
              <a:cs typeface="Arial MT"/>
            </a:endParaRPr>
          </a:p>
          <a:p>
            <a:pPr marL="228600">
              <a:lnSpc>
                <a:spcPct val="100000"/>
              </a:lnSpc>
            </a:pPr>
            <a:r>
              <a:rPr sz="1800" b="1" dirty="0">
                <a:solidFill>
                  <a:srgbClr val="7030A0"/>
                </a:solidFill>
                <a:cs typeface="Arial MT"/>
              </a:rPr>
              <a:t>→</a:t>
            </a:r>
            <a:r>
              <a:rPr sz="1800" b="1" spc="-15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quatum</a:t>
            </a:r>
            <a:r>
              <a:rPr sz="1800" b="1" spc="-10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mechanic</a:t>
            </a:r>
            <a:r>
              <a:rPr sz="1800" b="1" spc="-30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tunneling</a:t>
            </a:r>
            <a:r>
              <a:rPr sz="1800" b="1" spc="-20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→</a:t>
            </a:r>
            <a:r>
              <a:rPr sz="1800" b="1" spc="-10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large</a:t>
            </a:r>
            <a:r>
              <a:rPr sz="1800" b="1" spc="-15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mean</a:t>
            </a:r>
            <a:r>
              <a:rPr sz="1800" b="1" spc="-35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dirty="0">
                <a:solidFill>
                  <a:srgbClr val="7030A0"/>
                </a:solidFill>
                <a:cs typeface="Arial MT"/>
              </a:rPr>
              <a:t>free</a:t>
            </a:r>
            <a:r>
              <a:rPr sz="1800" b="1" spc="-30" dirty="0">
                <a:solidFill>
                  <a:srgbClr val="7030A0"/>
                </a:solidFill>
                <a:cs typeface="Arial MT"/>
              </a:rPr>
              <a:t> </a:t>
            </a:r>
            <a:r>
              <a:rPr sz="1800" b="1" spc="-20" dirty="0">
                <a:solidFill>
                  <a:srgbClr val="7030A0"/>
                </a:solidFill>
                <a:cs typeface="Arial MT"/>
              </a:rPr>
              <a:t>path</a:t>
            </a:r>
            <a:endParaRPr sz="1800" b="1" dirty="0">
              <a:solidFill>
                <a:srgbClr val="7030A0"/>
              </a:solidFill>
              <a:cs typeface="Arial MT"/>
            </a:endParaRPr>
          </a:p>
        </p:txBody>
      </p:sp>
      <p:pic>
        <p:nvPicPr>
          <p:cNvPr id="8" name="object 6">
            <a:extLst>
              <a:ext uri="{FF2B5EF4-FFF2-40B4-BE49-F238E27FC236}">
                <a16:creationId xmlns:a16="http://schemas.microsoft.com/office/drawing/2014/main" id="{AAE5BC97-FC3F-6760-941C-9B921BE2A55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3737" y="904867"/>
            <a:ext cx="4801293" cy="346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3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4447-17C4-4C63-8B0F-2F4023CE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9586773" cy="635051"/>
          </a:xfrm>
        </p:spPr>
        <p:txBody>
          <a:bodyPr/>
          <a:lstStyle/>
          <a:p>
            <a:r>
              <a:rPr lang="en-US" dirty="0"/>
              <a:t>Electron</a:t>
            </a:r>
            <a:r>
              <a:rPr lang="en-US" spc="-45" dirty="0"/>
              <a:t> </a:t>
            </a:r>
            <a:r>
              <a:rPr lang="en-US" dirty="0"/>
              <a:t>transport</a:t>
            </a:r>
            <a:r>
              <a:rPr lang="en-US" spc="-45" dirty="0"/>
              <a:t> </a:t>
            </a:r>
            <a:r>
              <a:rPr lang="en-US" dirty="0"/>
              <a:t>–</a:t>
            </a:r>
            <a:r>
              <a:rPr lang="en-US" spc="-35" dirty="0"/>
              <a:t> </a:t>
            </a:r>
            <a:r>
              <a:rPr lang="en-US" dirty="0"/>
              <a:t>Cold</a:t>
            </a:r>
            <a:r>
              <a:rPr lang="en-US" spc="-25" dirty="0"/>
              <a:t> </a:t>
            </a:r>
            <a:r>
              <a:rPr lang="en-US" dirty="0"/>
              <a:t>and</a:t>
            </a:r>
            <a:r>
              <a:rPr lang="en-US" spc="-25" dirty="0"/>
              <a:t> </a:t>
            </a:r>
            <a:r>
              <a:rPr lang="en-US" dirty="0"/>
              <a:t>hot</a:t>
            </a:r>
            <a:r>
              <a:rPr lang="en-US" spc="-30" dirty="0"/>
              <a:t> </a:t>
            </a:r>
            <a:r>
              <a:rPr lang="en-US" spc="-10" dirty="0"/>
              <a:t>gases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E249B-E059-1022-3BFA-10B8D38BAD0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895600" y="6405706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D98418-66BA-C484-F673-A4BD0BC43B0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endParaRPr lang="en-US" spc="-5" dirty="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BDC2FFD1-CD2D-E25A-3F2F-BDAA90CC2AA1}"/>
              </a:ext>
            </a:extLst>
          </p:cNvPr>
          <p:cNvSpPr txBox="1"/>
          <p:nvPr/>
        </p:nvSpPr>
        <p:spPr>
          <a:xfrm>
            <a:off x="333375" y="1044575"/>
            <a:ext cx="8887460" cy="20210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5461635" algn="l"/>
              </a:tabLst>
            </a:pPr>
            <a:r>
              <a:rPr sz="2000" b="1" dirty="0">
                <a:solidFill>
                  <a:srgbClr val="00539F"/>
                </a:solidFill>
                <a:cs typeface="Arial"/>
              </a:rPr>
              <a:t>Cold</a:t>
            </a:r>
            <a:r>
              <a:rPr sz="2000" b="1" spc="-20" dirty="0">
                <a:solidFill>
                  <a:srgbClr val="00539F"/>
                </a:solidFill>
                <a:cs typeface="Arial"/>
              </a:rPr>
              <a:t> </a:t>
            </a:r>
            <a:r>
              <a:rPr sz="2000" b="1" dirty="0">
                <a:solidFill>
                  <a:srgbClr val="00539F"/>
                </a:solidFill>
                <a:cs typeface="Arial"/>
              </a:rPr>
              <a:t>gases:</a:t>
            </a:r>
            <a:r>
              <a:rPr sz="2000" b="1" spc="-20" dirty="0">
                <a:solidFill>
                  <a:srgbClr val="00539F"/>
                </a:solidFill>
                <a:cs typeface="Arial"/>
              </a:rPr>
              <a:t> </a:t>
            </a:r>
            <a:r>
              <a:rPr sz="2000" dirty="0">
                <a:cs typeface="Arial MT"/>
              </a:rPr>
              <a:t>Drift</a:t>
            </a:r>
            <a:r>
              <a:rPr sz="2000" spc="-45" dirty="0">
                <a:cs typeface="Arial MT"/>
              </a:rPr>
              <a:t> </a:t>
            </a:r>
            <a:r>
              <a:rPr sz="2000" dirty="0">
                <a:cs typeface="Arial MT"/>
              </a:rPr>
              <a:t>gases</a:t>
            </a:r>
            <a:r>
              <a:rPr sz="2000" spc="-15" dirty="0">
                <a:cs typeface="Arial MT"/>
              </a:rPr>
              <a:t> </a:t>
            </a:r>
            <a:r>
              <a:rPr sz="2000" dirty="0">
                <a:cs typeface="Arial MT"/>
              </a:rPr>
              <a:t>with</a:t>
            </a:r>
            <a:r>
              <a:rPr sz="2000" spc="15" dirty="0">
                <a:cs typeface="Arial MT"/>
              </a:rPr>
              <a:t> </a:t>
            </a:r>
            <a:r>
              <a:rPr sz="2000" dirty="0">
                <a:cs typeface="Arial MT"/>
              </a:rPr>
              <a:t>electrons</a:t>
            </a:r>
            <a:r>
              <a:rPr sz="2000" spc="-15" dirty="0">
                <a:cs typeface="Arial MT"/>
              </a:rPr>
              <a:t> </a:t>
            </a:r>
            <a:r>
              <a:rPr sz="2000" spc="-10" dirty="0">
                <a:cs typeface="Arial MT"/>
              </a:rPr>
              <a:t>thermalized</a:t>
            </a:r>
            <a:r>
              <a:rPr lang="en-US" sz="2000" spc="-10" dirty="0">
                <a:cs typeface="Arial MT"/>
              </a:rPr>
              <a:t>  </a:t>
            </a:r>
            <a:r>
              <a:rPr sz="2000" dirty="0">
                <a:cs typeface="Cambria Math"/>
              </a:rPr>
              <a:t>𝑇</a:t>
            </a:r>
            <a:r>
              <a:rPr sz="2000" baseline="-14957" dirty="0">
                <a:cs typeface="Cambria Math"/>
              </a:rPr>
              <a:t>𝑒</a:t>
            </a:r>
            <a:r>
              <a:rPr sz="2000" spc="337" baseline="-14957" dirty="0">
                <a:cs typeface="Cambria Math"/>
              </a:rPr>
              <a:t> </a:t>
            </a:r>
            <a:r>
              <a:rPr sz="2000" dirty="0">
                <a:cs typeface="Cambria Math"/>
              </a:rPr>
              <a:t>≈</a:t>
            </a:r>
            <a:r>
              <a:rPr sz="2000" spc="25" dirty="0">
                <a:cs typeface="Cambria Math"/>
              </a:rPr>
              <a:t> </a:t>
            </a:r>
            <a:r>
              <a:rPr sz="2000" dirty="0">
                <a:cs typeface="Cambria Math"/>
              </a:rPr>
              <a:t>300</a:t>
            </a:r>
            <a:r>
              <a:rPr sz="2000" spc="-55" dirty="0">
                <a:cs typeface="Cambria Math"/>
              </a:rPr>
              <a:t> </a:t>
            </a:r>
            <a:r>
              <a:rPr sz="2000" spc="-50" dirty="0">
                <a:cs typeface="Cambria Math"/>
              </a:rPr>
              <a:t>𝐾</a:t>
            </a:r>
            <a:endParaRPr sz="2000" dirty="0">
              <a:cs typeface="Cambria Math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 dirty="0">
              <a:cs typeface="Cambria Math"/>
            </a:endParaRPr>
          </a:p>
          <a:p>
            <a:pPr marL="266065" indent="-215265">
              <a:lnSpc>
                <a:spcPct val="100000"/>
              </a:lnSpc>
              <a:buClr>
                <a:srgbClr val="00539F"/>
              </a:buClr>
              <a:buChar char="•"/>
              <a:tabLst>
                <a:tab pos="266065" algn="l"/>
              </a:tabLst>
            </a:pPr>
            <a:r>
              <a:rPr sz="1800" dirty="0">
                <a:cs typeface="Arial MT"/>
              </a:rPr>
              <a:t>Thermalization</a:t>
            </a:r>
            <a:r>
              <a:rPr sz="1800" spc="-15" dirty="0">
                <a:cs typeface="Arial MT"/>
              </a:rPr>
              <a:t> </a:t>
            </a:r>
            <a:r>
              <a:rPr sz="1800" dirty="0">
                <a:cs typeface="Arial MT"/>
              </a:rPr>
              <a:t>due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to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low</a:t>
            </a:r>
            <a:r>
              <a:rPr sz="1800" spc="-15" dirty="0">
                <a:cs typeface="Arial MT"/>
              </a:rPr>
              <a:t> </a:t>
            </a:r>
            <a:r>
              <a:rPr sz="1800" dirty="0">
                <a:cs typeface="Arial MT"/>
              </a:rPr>
              <a:t>energy</a:t>
            </a:r>
            <a:r>
              <a:rPr sz="1800" spc="-25" dirty="0">
                <a:cs typeface="Arial MT"/>
              </a:rPr>
              <a:t> </a:t>
            </a:r>
            <a:r>
              <a:rPr sz="1800" dirty="0">
                <a:cs typeface="Arial MT"/>
              </a:rPr>
              <a:t>excitation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states,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organic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molecules,</a:t>
            </a:r>
            <a:r>
              <a:rPr sz="1800" spc="-35" dirty="0">
                <a:cs typeface="Arial MT"/>
              </a:rPr>
              <a:t> </a:t>
            </a:r>
            <a:r>
              <a:rPr sz="1800" dirty="0">
                <a:cs typeface="Arial MT"/>
              </a:rPr>
              <a:t>Example:</a:t>
            </a:r>
            <a:r>
              <a:rPr sz="1800" spc="-15" dirty="0">
                <a:cs typeface="Arial MT"/>
              </a:rPr>
              <a:t> </a:t>
            </a:r>
            <a:r>
              <a:rPr sz="1800" spc="-25" dirty="0">
                <a:cs typeface="Cambria Math"/>
              </a:rPr>
              <a:t>𝐶𝑂</a:t>
            </a:r>
            <a:r>
              <a:rPr sz="1950" spc="-37" baseline="-14957" dirty="0">
                <a:cs typeface="Cambria Math"/>
              </a:rPr>
              <a:t>2</a:t>
            </a:r>
            <a:endParaRPr sz="1950" baseline="-14957" dirty="0">
              <a:cs typeface="Cambria Math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0539F"/>
              </a:buClr>
              <a:buFont typeface="Arial MT"/>
              <a:buChar char="•"/>
            </a:pPr>
            <a:endParaRPr sz="1800" dirty="0">
              <a:cs typeface="Cambria Math"/>
            </a:endParaRPr>
          </a:p>
          <a:p>
            <a:pPr marL="266065" indent="-215265">
              <a:lnSpc>
                <a:spcPct val="100000"/>
              </a:lnSpc>
              <a:buClr>
                <a:srgbClr val="00539F"/>
              </a:buClr>
              <a:buChar char="•"/>
              <a:tabLst>
                <a:tab pos="266065" algn="l"/>
              </a:tabLst>
            </a:pPr>
            <a:r>
              <a:rPr sz="1800" dirty="0">
                <a:cs typeface="Arial MT"/>
              </a:rPr>
              <a:t>Cold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gases</a:t>
            </a:r>
            <a:r>
              <a:rPr sz="1800" spc="-15" dirty="0">
                <a:cs typeface="Arial MT"/>
              </a:rPr>
              <a:t> </a:t>
            </a:r>
            <a:r>
              <a:rPr sz="1800" dirty="0">
                <a:cs typeface="Arial MT"/>
              </a:rPr>
              <a:t>have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small</a:t>
            </a:r>
            <a:r>
              <a:rPr sz="1800" spc="-30" dirty="0">
                <a:cs typeface="Arial MT"/>
              </a:rPr>
              <a:t> </a:t>
            </a:r>
            <a:r>
              <a:rPr sz="1800" spc="-10" dirty="0">
                <a:cs typeface="Arial MT"/>
              </a:rPr>
              <a:t>diffusion</a:t>
            </a:r>
            <a:endParaRPr sz="1800" dirty="0">
              <a:cs typeface="Arial MT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Clr>
                <a:srgbClr val="00539F"/>
              </a:buClr>
              <a:buFont typeface="Arial MT"/>
              <a:buChar char="•"/>
            </a:pPr>
            <a:endParaRPr sz="1800" dirty="0">
              <a:cs typeface="Arial MT"/>
            </a:endParaRPr>
          </a:p>
          <a:p>
            <a:pPr marL="266065" indent="-215265">
              <a:lnSpc>
                <a:spcPct val="100000"/>
              </a:lnSpc>
              <a:spcBef>
                <a:spcPts val="5"/>
              </a:spcBef>
              <a:buClr>
                <a:srgbClr val="00539F"/>
              </a:buClr>
              <a:buChar char="•"/>
              <a:tabLst>
                <a:tab pos="266065" algn="l"/>
              </a:tabLst>
            </a:pPr>
            <a:r>
              <a:rPr sz="1800" dirty="0">
                <a:cs typeface="Arial MT"/>
              </a:rPr>
              <a:t>Cold</a:t>
            </a:r>
            <a:r>
              <a:rPr sz="1800" spc="-15" dirty="0">
                <a:cs typeface="Arial MT"/>
              </a:rPr>
              <a:t> </a:t>
            </a:r>
            <a:r>
              <a:rPr sz="1800" dirty="0">
                <a:cs typeface="Arial MT"/>
              </a:rPr>
              <a:t>gases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have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small</a:t>
            </a:r>
            <a:r>
              <a:rPr sz="1800" spc="-30" dirty="0">
                <a:cs typeface="Arial MT"/>
              </a:rPr>
              <a:t> </a:t>
            </a:r>
            <a:r>
              <a:rPr sz="1800" dirty="0">
                <a:cs typeface="Arial MT"/>
              </a:rPr>
              <a:t>Lorentz</a:t>
            </a:r>
            <a:r>
              <a:rPr sz="1800" spc="-20" dirty="0">
                <a:cs typeface="Arial MT"/>
              </a:rPr>
              <a:t> </a:t>
            </a:r>
            <a:r>
              <a:rPr sz="1800" spc="-10" dirty="0">
                <a:cs typeface="Arial MT"/>
              </a:rPr>
              <a:t>angle</a:t>
            </a:r>
            <a:endParaRPr sz="1800" dirty="0">
              <a:cs typeface="Arial MT"/>
            </a:endParaRPr>
          </a:p>
        </p:txBody>
      </p:sp>
      <p:sp>
        <p:nvSpPr>
          <p:cNvPr id="46" name="object 3">
            <a:extLst>
              <a:ext uri="{FF2B5EF4-FFF2-40B4-BE49-F238E27FC236}">
                <a16:creationId xmlns:a16="http://schemas.microsoft.com/office/drawing/2014/main" id="{82B1BE44-83CB-68D2-EA91-157FDD7BEC22}"/>
              </a:ext>
            </a:extLst>
          </p:cNvPr>
          <p:cNvSpPr txBox="1"/>
          <p:nvPr/>
        </p:nvSpPr>
        <p:spPr>
          <a:xfrm>
            <a:off x="371475" y="3240023"/>
            <a:ext cx="770953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CC071E"/>
                </a:solidFill>
                <a:cs typeface="Arial"/>
              </a:rPr>
              <a:t>Hot</a:t>
            </a:r>
            <a:r>
              <a:rPr sz="2000" b="1" spc="-20" dirty="0">
                <a:solidFill>
                  <a:srgbClr val="CC071E"/>
                </a:solidFill>
                <a:cs typeface="Arial"/>
              </a:rPr>
              <a:t> </a:t>
            </a:r>
            <a:r>
              <a:rPr sz="2000" b="1" dirty="0">
                <a:solidFill>
                  <a:srgbClr val="CC071E"/>
                </a:solidFill>
                <a:cs typeface="Arial"/>
              </a:rPr>
              <a:t>gases:</a:t>
            </a:r>
            <a:r>
              <a:rPr sz="2000" b="1" spc="-20" dirty="0">
                <a:solidFill>
                  <a:srgbClr val="CC071E"/>
                </a:solidFill>
                <a:cs typeface="Arial"/>
              </a:rPr>
              <a:t> </a:t>
            </a:r>
            <a:r>
              <a:rPr sz="2000" dirty="0">
                <a:cs typeface="Arial MT"/>
              </a:rPr>
              <a:t>Electrons</a:t>
            </a:r>
            <a:r>
              <a:rPr sz="2000" spc="-15" dirty="0">
                <a:cs typeface="Arial MT"/>
              </a:rPr>
              <a:t> </a:t>
            </a:r>
            <a:r>
              <a:rPr sz="2000" dirty="0">
                <a:cs typeface="Arial MT"/>
              </a:rPr>
              <a:t>gain</a:t>
            </a:r>
            <a:r>
              <a:rPr sz="2000" spc="-15" dirty="0">
                <a:cs typeface="Arial MT"/>
              </a:rPr>
              <a:t> </a:t>
            </a:r>
            <a:r>
              <a:rPr sz="2000" dirty="0">
                <a:cs typeface="Arial MT"/>
              </a:rPr>
              <a:t>energy</a:t>
            </a:r>
            <a:r>
              <a:rPr sz="2000" spc="-20" dirty="0">
                <a:cs typeface="Arial MT"/>
              </a:rPr>
              <a:t> </a:t>
            </a:r>
            <a:r>
              <a:rPr sz="2000" dirty="0">
                <a:cs typeface="Arial MT"/>
              </a:rPr>
              <a:t>due</a:t>
            </a:r>
            <a:r>
              <a:rPr sz="2000" spc="-20" dirty="0">
                <a:cs typeface="Arial MT"/>
              </a:rPr>
              <a:t> </a:t>
            </a:r>
            <a:r>
              <a:rPr sz="2000" dirty="0">
                <a:cs typeface="Arial MT"/>
              </a:rPr>
              <a:t>to</a:t>
            </a:r>
            <a:r>
              <a:rPr sz="2000" spc="-15" dirty="0">
                <a:cs typeface="Arial MT"/>
              </a:rPr>
              <a:t> </a:t>
            </a:r>
            <a:r>
              <a:rPr sz="2000" dirty="0">
                <a:cs typeface="Arial MT"/>
              </a:rPr>
              <a:t>electric</a:t>
            </a:r>
            <a:r>
              <a:rPr sz="2000" spc="-15" dirty="0">
                <a:cs typeface="Arial MT"/>
              </a:rPr>
              <a:t> </a:t>
            </a:r>
            <a:r>
              <a:rPr sz="2000" dirty="0">
                <a:cs typeface="Arial MT"/>
              </a:rPr>
              <a:t>field</a:t>
            </a:r>
            <a:r>
              <a:rPr sz="2000" spc="-40" dirty="0">
                <a:cs typeface="Arial MT"/>
              </a:rPr>
              <a:t> </a:t>
            </a:r>
            <a:r>
              <a:rPr sz="2000" dirty="0">
                <a:cs typeface="Arial MT"/>
              </a:rPr>
              <a:t>above</a:t>
            </a:r>
            <a:r>
              <a:rPr sz="2000" spc="-15" dirty="0">
                <a:cs typeface="Arial MT"/>
              </a:rPr>
              <a:t> </a:t>
            </a:r>
            <a:r>
              <a:rPr sz="2000" dirty="0">
                <a:cs typeface="Arial MT"/>
              </a:rPr>
              <a:t>thermal</a:t>
            </a:r>
            <a:r>
              <a:rPr sz="2000" spc="-40" dirty="0">
                <a:cs typeface="Arial MT"/>
              </a:rPr>
              <a:t> </a:t>
            </a:r>
            <a:r>
              <a:rPr sz="2000" spc="-10" dirty="0">
                <a:cs typeface="Arial MT"/>
              </a:rPr>
              <a:t>energy</a:t>
            </a:r>
            <a:endParaRPr sz="2000" dirty="0">
              <a:cs typeface="Arial MT"/>
            </a:endParaRPr>
          </a:p>
        </p:txBody>
      </p:sp>
      <p:sp>
        <p:nvSpPr>
          <p:cNvPr id="47" name="object 5">
            <a:extLst>
              <a:ext uri="{FF2B5EF4-FFF2-40B4-BE49-F238E27FC236}">
                <a16:creationId xmlns:a16="http://schemas.microsoft.com/office/drawing/2014/main" id="{D01F6865-2ABB-373F-04A8-038D59BAF314}"/>
              </a:ext>
            </a:extLst>
          </p:cNvPr>
          <p:cNvSpPr txBox="1"/>
          <p:nvPr/>
        </p:nvSpPr>
        <p:spPr>
          <a:xfrm>
            <a:off x="371475" y="3788473"/>
            <a:ext cx="11210925" cy="19902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indent="-215265">
              <a:lnSpc>
                <a:spcPct val="100000"/>
              </a:lnSpc>
              <a:spcBef>
                <a:spcPts val="100"/>
              </a:spcBef>
              <a:buClr>
                <a:srgbClr val="00539F"/>
              </a:buClr>
              <a:buChar char="•"/>
              <a:tabLst>
                <a:tab pos="227965" algn="l"/>
              </a:tabLst>
            </a:pPr>
            <a:r>
              <a:rPr sz="1800" dirty="0">
                <a:cs typeface="Arial MT"/>
              </a:rPr>
              <a:t>Noble</a:t>
            </a:r>
            <a:r>
              <a:rPr sz="1800" spc="-35" dirty="0">
                <a:cs typeface="Arial MT"/>
              </a:rPr>
              <a:t> </a:t>
            </a:r>
            <a:r>
              <a:rPr sz="1800" dirty="0">
                <a:cs typeface="Arial MT"/>
              </a:rPr>
              <a:t>gases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have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no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low</a:t>
            </a:r>
            <a:r>
              <a:rPr sz="1800" spc="-25" dirty="0">
                <a:cs typeface="Arial MT"/>
              </a:rPr>
              <a:t> </a:t>
            </a:r>
            <a:r>
              <a:rPr sz="1800" dirty="0">
                <a:cs typeface="Arial MT"/>
              </a:rPr>
              <a:t>energy</a:t>
            </a:r>
            <a:r>
              <a:rPr sz="1800" spc="-25" dirty="0">
                <a:cs typeface="Arial MT"/>
              </a:rPr>
              <a:t> </a:t>
            </a:r>
            <a:r>
              <a:rPr sz="1800" dirty="0">
                <a:cs typeface="Arial MT"/>
              </a:rPr>
              <a:t>excitation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states,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Example:</a:t>
            </a:r>
            <a:r>
              <a:rPr sz="1800" spc="-35" dirty="0">
                <a:cs typeface="Arial MT"/>
              </a:rPr>
              <a:t> </a:t>
            </a:r>
            <a:r>
              <a:rPr sz="1800" spc="-25" dirty="0">
                <a:cs typeface="Cambria Math"/>
              </a:rPr>
              <a:t>𝐴𝑟</a:t>
            </a:r>
            <a:endParaRPr sz="1800" dirty="0">
              <a:cs typeface="Cambria Math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0539F"/>
              </a:buClr>
              <a:buFont typeface="Arial MT"/>
              <a:buChar char="•"/>
            </a:pPr>
            <a:endParaRPr sz="1800" dirty="0">
              <a:cs typeface="Cambria Math"/>
            </a:endParaRPr>
          </a:p>
          <a:p>
            <a:pPr marL="227965" indent="-215265">
              <a:lnSpc>
                <a:spcPct val="100000"/>
              </a:lnSpc>
              <a:spcBef>
                <a:spcPts val="5"/>
              </a:spcBef>
              <a:buClr>
                <a:srgbClr val="00539F"/>
              </a:buClr>
              <a:buChar char="•"/>
              <a:tabLst>
                <a:tab pos="227965" algn="l"/>
              </a:tabLst>
            </a:pPr>
            <a:r>
              <a:rPr sz="1800" dirty="0">
                <a:cs typeface="Arial MT"/>
              </a:rPr>
              <a:t>Hot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gases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have</a:t>
            </a:r>
            <a:r>
              <a:rPr sz="1800" spc="-10" dirty="0">
                <a:cs typeface="Arial MT"/>
              </a:rPr>
              <a:t> </a:t>
            </a:r>
            <a:r>
              <a:rPr sz="1800" dirty="0">
                <a:cs typeface="Arial MT"/>
              </a:rPr>
              <a:t>large</a:t>
            </a:r>
            <a:r>
              <a:rPr sz="1800" spc="-10" dirty="0">
                <a:cs typeface="Arial MT"/>
              </a:rPr>
              <a:t> diffusion</a:t>
            </a:r>
            <a:endParaRPr sz="1800" dirty="0">
              <a:cs typeface="Arial MT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Clr>
                <a:srgbClr val="00539F"/>
              </a:buClr>
              <a:buFont typeface="Arial MT"/>
              <a:buChar char="•"/>
            </a:pPr>
            <a:endParaRPr sz="1800" dirty="0">
              <a:cs typeface="Arial MT"/>
            </a:endParaRPr>
          </a:p>
          <a:p>
            <a:pPr marL="227965" indent="-215265">
              <a:lnSpc>
                <a:spcPct val="100000"/>
              </a:lnSpc>
              <a:buClr>
                <a:srgbClr val="00539F"/>
              </a:buClr>
              <a:buChar char="•"/>
              <a:tabLst>
                <a:tab pos="227965" algn="l"/>
              </a:tabLst>
            </a:pPr>
            <a:r>
              <a:rPr sz="1800" dirty="0">
                <a:cs typeface="Arial MT"/>
              </a:rPr>
              <a:t>Drift</a:t>
            </a:r>
            <a:r>
              <a:rPr sz="1800" spc="-30" dirty="0">
                <a:cs typeface="Arial MT"/>
              </a:rPr>
              <a:t> </a:t>
            </a:r>
            <a:r>
              <a:rPr sz="1800" dirty="0">
                <a:cs typeface="Arial MT"/>
              </a:rPr>
              <a:t>velocity</a:t>
            </a:r>
            <a:r>
              <a:rPr sz="1800" spc="-10" dirty="0">
                <a:cs typeface="Arial MT"/>
              </a:rPr>
              <a:t> saturates</a:t>
            </a:r>
            <a:endParaRPr sz="1800" dirty="0">
              <a:cs typeface="Arial MT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Clr>
                <a:srgbClr val="00539F"/>
              </a:buClr>
              <a:buFont typeface="Arial MT"/>
              <a:buChar char="•"/>
            </a:pPr>
            <a:endParaRPr sz="1800" dirty="0">
              <a:cs typeface="Arial MT"/>
            </a:endParaRPr>
          </a:p>
          <a:p>
            <a:pPr marL="227965" indent="-215265">
              <a:lnSpc>
                <a:spcPct val="100000"/>
              </a:lnSpc>
              <a:buClr>
                <a:srgbClr val="00539F"/>
              </a:buClr>
              <a:buChar char="•"/>
              <a:tabLst>
                <a:tab pos="227965" algn="l"/>
              </a:tabLst>
            </a:pPr>
            <a:r>
              <a:rPr sz="1800" dirty="0">
                <a:cs typeface="Arial MT"/>
              </a:rPr>
              <a:t>Combine</a:t>
            </a:r>
            <a:r>
              <a:rPr sz="1800" spc="-60" dirty="0">
                <a:cs typeface="Arial MT"/>
              </a:rPr>
              <a:t> </a:t>
            </a:r>
            <a:r>
              <a:rPr sz="1800" dirty="0">
                <a:cs typeface="Arial MT"/>
              </a:rPr>
              <a:t>noble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gas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with</a:t>
            </a:r>
            <a:r>
              <a:rPr sz="1800" spc="10" dirty="0">
                <a:cs typeface="Arial MT"/>
              </a:rPr>
              <a:t> </a:t>
            </a:r>
            <a:r>
              <a:rPr sz="1800" dirty="0">
                <a:cs typeface="Arial MT"/>
              </a:rPr>
              <a:t>organic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molecular</a:t>
            </a:r>
            <a:r>
              <a:rPr sz="1800" spc="-45" dirty="0">
                <a:cs typeface="Arial MT"/>
              </a:rPr>
              <a:t> </a:t>
            </a:r>
            <a:r>
              <a:rPr sz="1800" dirty="0">
                <a:cs typeface="Arial MT"/>
              </a:rPr>
              <a:t>gas,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gas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is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cooled,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diffusion</a:t>
            </a:r>
            <a:r>
              <a:rPr sz="1800" spc="-65" dirty="0">
                <a:cs typeface="Arial MT"/>
              </a:rPr>
              <a:t> </a:t>
            </a:r>
            <a:r>
              <a:rPr sz="1800" dirty="0">
                <a:cs typeface="Arial MT"/>
              </a:rPr>
              <a:t>reduced</a:t>
            </a:r>
            <a:r>
              <a:rPr sz="1800" spc="-25" dirty="0">
                <a:cs typeface="Arial MT"/>
              </a:rPr>
              <a:t> </a:t>
            </a:r>
            <a:r>
              <a:rPr sz="1800" dirty="0">
                <a:cs typeface="Arial MT"/>
              </a:rPr>
              <a:t>and</a:t>
            </a:r>
            <a:r>
              <a:rPr sz="1800" spc="-20" dirty="0">
                <a:cs typeface="Arial MT"/>
              </a:rPr>
              <a:t> </a:t>
            </a:r>
            <a:r>
              <a:rPr sz="1800" dirty="0">
                <a:cs typeface="Arial MT"/>
              </a:rPr>
              <a:t>drift</a:t>
            </a:r>
            <a:r>
              <a:rPr sz="1800" spc="-40" dirty="0">
                <a:cs typeface="Arial MT"/>
              </a:rPr>
              <a:t> </a:t>
            </a:r>
            <a:r>
              <a:rPr sz="1800" dirty="0">
                <a:cs typeface="Arial MT"/>
              </a:rPr>
              <a:t>velocity</a:t>
            </a:r>
            <a:r>
              <a:rPr sz="1800" spc="-25" dirty="0">
                <a:cs typeface="Arial MT"/>
              </a:rPr>
              <a:t> </a:t>
            </a:r>
            <a:r>
              <a:rPr sz="1800" dirty="0">
                <a:cs typeface="Arial MT"/>
              </a:rPr>
              <a:t>even</a:t>
            </a:r>
            <a:r>
              <a:rPr sz="1800" spc="-20" dirty="0">
                <a:cs typeface="Arial MT"/>
              </a:rPr>
              <a:t> </a:t>
            </a:r>
            <a:r>
              <a:rPr sz="1800" spc="-10" dirty="0">
                <a:cs typeface="Arial MT"/>
              </a:rPr>
              <a:t>faster</a:t>
            </a:r>
            <a:endParaRPr sz="1800" dirty="0"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527692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22255</TotalTime>
  <Words>5380</Words>
  <Application>Microsoft Macintosh PowerPoint</Application>
  <PresentationFormat>Widescreen</PresentationFormat>
  <Paragraphs>654</Paragraphs>
  <Slides>50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Arial Unicode MS</vt:lpstr>
      <vt:lpstr>Aptos</vt:lpstr>
      <vt:lpstr>Arial</vt:lpstr>
      <vt:lpstr>Arial MT</vt:lpstr>
      <vt:lpstr>Calibri</vt:lpstr>
      <vt:lpstr>Cambria Math</vt:lpstr>
      <vt:lpstr>Century Schoolbook</vt:lpstr>
      <vt:lpstr>Courier New</vt:lpstr>
      <vt:lpstr>Symbol</vt:lpstr>
      <vt:lpstr>Times New Roman</vt:lpstr>
      <vt:lpstr>Verdana</vt:lpstr>
      <vt:lpstr>Wingdings</vt:lpstr>
      <vt:lpstr>Wingdings 3</vt:lpstr>
      <vt:lpstr>Office Theme</vt:lpstr>
      <vt:lpstr>      Gaseous particle detectors     </vt:lpstr>
      <vt:lpstr>Lecture #2:  Gas selection and operation beyond the stability point</vt:lpstr>
      <vt:lpstr>Why is the gas choice important</vt:lpstr>
      <vt:lpstr>Requirements on a gas mixture</vt:lpstr>
      <vt:lpstr>Ionization</vt:lpstr>
      <vt:lpstr>Gas properties</vt:lpstr>
      <vt:lpstr>Gas ionization  </vt:lpstr>
      <vt:lpstr>Electron transport</vt:lpstr>
      <vt:lpstr>Electron transport – Cold and hot gases</vt:lpstr>
      <vt:lpstr>Electron transport – Cold and hot gases</vt:lpstr>
      <vt:lpstr>Drift velocity for gas mixture</vt:lpstr>
      <vt:lpstr>Electron attachment and impurities</vt:lpstr>
      <vt:lpstr>Electron attachment and impurities</vt:lpstr>
      <vt:lpstr>First Townsend coefficient</vt:lpstr>
      <vt:lpstr>Korff approximation </vt:lpstr>
      <vt:lpstr>Second Townsend coefficient</vt:lpstr>
      <vt:lpstr>Choice of the gas filling</vt:lpstr>
      <vt:lpstr>Choice of the gas filling</vt:lpstr>
      <vt:lpstr>Choice of the gas filling</vt:lpstr>
      <vt:lpstr>Use of quencher gases</vt:lpstr>
      <vt:lpstr>Use of quencher gases</vt:lpstr>
      <vt:lpstr>Gas selection: safety considerations</vt:lpstr>
      <vt:lpstr>Environmental aspects (GHG)</vt:lpstr>
      <vt:lpstr>ALICE RPC approach</vt:lpstr>
      <vt:lpstr>ATLAS RPC approach</vt:lpstr>
      <vt:lpstr>Environmental aspects (GHG)</vt:lpstr>
      <vt:lpstr>PowerPoint Presentation</vt:lpstr>
      <vt:lpstr>From lesson #1</vt:lpstr>
      <vt:lpstr>What is a discharge for gaseous detectors?  </vt:lpstr>
      <vt:lpstr>What is a discharge for gaseous detectors?  </vt:lpstr>
      <vt:lpstr>Cathode processes</vt:lpstr>
      <vt:lpstr>Releasing electrons from the cathode</vt:lpstr>
      <vt:lpstr>Releasing electrons from the cathode</vt:lpstr>
      <vt:lpstr>Townsend breakdown</vt:lpstr>
      <vt:lpstr>Breakdown, what tell us the Paschen’s Law</vt:lpstr>
      <vt:lpstr>Streamer Theory</vt:lpstr>
      <vt:lpstr>Streamer Theory</vt:lpstr>
      <vt:lpstr>PowerPoint Presentation</vt:lpstr>
      <vt:lpstr>Operation beyond proportional mode</vt:lpstr>
      <vt:lpstr>Discharges in parallel-plate avalanche counters</vt:lpstr>
      <vt:lpstr>Streamer in RPC</vt:lpstr>
      <vt:lpstr>Discharge in MPGD</vt:lpstr>
      <vt:lpstr>Discharge probability in MPGD</vt:lpstr>
      <vt:lpstr>Charge Density</vt:lpstr>
      <vt:lpstr>Reduce (diffuse) primary charge</vt:lpstr>
      <vt:lpstr>Use of resistive layers</vt:lpstr>
      <vt:lpstr>Discharge and back to the gas choice</vt:lpstr>
      <vt:lpstr>You need to find your equilibrium </vt:lpstr>
      <vt:lpstr>Backup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Eraldo Oliveri</dc:creator>
  <cp:lastModifiedBy>Michele Bianco</cp:lastModifiedBy>
  <cp:revision>45</cp:revision>
  <dcterms:created xsi:type="dcterms:W3CDTF">2023-06-26T14:19:48Z</dcterms:created>
  <dcterms:modified xsi:type="dcterms:W3CDTF">2026-04-30T18:35:55Z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2021-04-29T00:00:00Z</vt:filetime>
  </property>
  <property fmtid="{D5CDD505-2E9C-101B-9397-08002B2CF9AE}" pid="3" name="Creator">
    <vt:lpwstr>Microsoft PowerPoint v16</vt:lpwstr>
  </property>
  <property fmtid="{D5CDD505-2E9C-101B-9397-08002B2CF9AE}" pid="4" name="LastSaved">
    <vt:filetime>2023-06-26T00:00:00Z</vt:filetime>
  </property>
</Properties>
</file>